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17" r:id="rId2"/>
  </p:sldMasterIdLst>
  <p:notesMasterIdLst>
    <p:notesMasterId r:id="rId46"/>
  </p:notesMasterIdLst>
  <p:handoutMasterIdLst>
    <p:handoutMasterId r:id="rId47"/>
  </p:handoutMasterIdLst>
  <p:sldIdLst>
    <p:sldId id="593" r:id="rId3"/>
    <p:sldId id="765" r:id="rId4"/>
    <p:sldId id="640" r:id="rId5"/>
    <p:sldId id="601" r:id="rId6"/>
    <p:sldId id="602" r:id="rId7"/>
    <p:sldId id="603" r:id="rId8"/>
    <p:sldId id="605" r:id="rId9"/>
    <p:sldId id="606" r:id="rId10"/>
    <p:sldId id="759" r:id="rId11"/>
    <p:sldId id="611" r:id="rId12"/>
    <p:sldId id="613" r:id="rId13"/>
    <p:sldId id="679" r:id="rId14"/>
    <p:sldId id="615" r:id="rId15"/>
    <p:sldId id="617" r:id="rId16"/>
    <p:sldId id="619" r:id="rId17"/>
    <p:sldId id="687" r:id="rId18"/>
    <p:sldId id="624" r:id="rId19"/>
    <p:sldId id="762" r:id="rId20"/>
    <p:sldId id="730" r:id="rId21"/>
    <p:sldId id="772" r:id="rId22"/>
    <p:sldId id="676" r:id="rId23"/>
    <p:sldId id="625" r:id="rId24"/>
    <p:sldId id="626" r:id="rId25"/>
    <p:sldId id="627" r:id="rId26"/>
    <p:sldId id="691" r:id="rId27"/>
    <p:sldId id="754" r:id="rId28"/>
    <p:sldId id="760" r:id="rId29"/>
    <p:sldId id="761" r:id="rId30"/>
    <p:sldId id="763" r:id="rId31"/>
    <p:sldId id="766" r:id="rId32"/>
    <p:sldId id="771" r:id="rId33"/>
    <p:sldId id="752" r:id="rId34"/>
    <p:sldId id="773" r:id="rId35"/>
    <p:sldId id="775" r:id="rId36"/>
    <p:sldId id="692" r:id="rId37"/>
    <p:sldId id="689" r:id="rId38"/>
    <p:sldId id="649" r:id="rId39"/>
    <p:sldId id="750" r:id="rId40"/>
    <p:sldId id="751" r:id="rId41"/>
    <p:sldId id="767" r:id="rId42"/>
    <p:sldId id="768" r:id="rId43"/>
    <p:sldId id="770" r:id="rId44"/>
    <p:sldId id="637" r:id="rId45"/>
  </p:sldIdLst>
  <p:sldSz cx="9144000" cy="6858000" type="screen4x3"/>
  <p:notesSz cx="7010400" cy="929640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0080"/>
    <a:srgbClr val="DDDDDD"/>
    <a:srgbClr val="E7E7E7"/>
    <a:srgbClr val="012D9A"/>
    <a:srgbClr val="010101"/>
    <a:srgbClr val="012D9E"/>
    <a:srgbClr val="FF9900"/>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BF2FB9-0B7A-4AA3-9F3E-DE87AC9C2D8D}" v="1" dt="2022-11-28T15:31:25.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2802" autoAdjust="0"/>
  </p:normalViewPr>
  <p:slideViewPr>
    <p:cSldViewPr>
      <p:cViewPr varScale="1">
        <p:scale>
          <a:sx n="111" d="100"/>
          <a:sy n="111" d="100"/>
        </p:scale>
        <p:origin x="171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1698"/>
    </p:cViewPr>
  </p:sorterViewPr>
  <p:notesViewPr>
    <p:cSldViewPr>
      <p:cViewPr>
        <p:scale>
          <a:sx n="125" d="100"/>
          <a:sy n="125" d="100"/>
        </p:scale>
        <p:origin x="2076" y="-120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Fatalities</a:t>
            </a:r>
            <a:r>
              <a:rPr lang="en-US" baseline="0"/>
              <a:t> by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Fatalities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General</c:formatCode>
                <c:ptCount val="11"/>
                <c:pt idx="0">
                  <c:v>38</c:v>
                </c:pt>
                <c:pt idx="1">
                  <c:v>23</c:v>
                </c:pt>
                <c:pt idx="2">
                  <c:v>45</c:v>
                </c:pt>
                <c:pt idx="3">
                  <c:v>43</c:v>
                </c:pt>
                <c:pt idx="4">
                  <c:v>50</c:v>
                </c:pt>
                <c:pt idx="5">
                  <c:v>40</c:v>
                </c:pt>
                <c:pt idx="6">
                  <c:v>41</c:v>
                </c:pt>
                <c:pt idx="7">
                  <c:v>55</c:v>
                </c:pt>
                <c:pt idx="8">
                  <c:v>66</c:v>
                </c:pt>
                <c:pt idx="9">
                  <c:v>49</c:v>
                </c:pt>
                <c:pt idx="10">
                  <c:v>43</c:v>
                </c:pt>
              </c:numCache>
            </c:numRef>
          </c:val>
          <c:extLst>
            <c:ext xmlns:c16="http://schemas.microsoft.com/office/drawing/2014/chart" uri="{C3380CC4-5D6E-409C-BE32-E72D297353CC}">
              <c16:uniqueId val="{00000000-0E88-4AD0-860A-9CD2B513DF65}"/>
            </c:ext>
          </c:extLst>
        </c:ser>
        <c:ser>
          <c:idx val="1"/>
          <c:order val="1"/>
          <c:tx>
            <c:strRef>
              <c:f>Sheet1!$C$1</c:f>
              <c:strCache>
                <c:ptCount val="1"/>
                <c:pt idx="0">
                  <c:v>Covid-19 Related Fatalities</c:v>
                </c:pt>
              </c:strCache>
            </c:strRef>
          </c:tx>
          <c:spPr>
            <a:solidFill>
              <a:schemeClr val="accent2"/>
            </a:solidFill>
            <a:ln>
              <a:noFill/>
            </a:ln>
            <a:effectLst/>
          </c:spPr>
          <c:invertIfNegative val="0"/>
          <c:dLbls>
            <c:dLbl>
              <c:idx val="10"/>
              <c:layout>
                <c:manualLayout>
                  <c:x val="0"/>
                  <c:y val="-9.2592592592593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88-4AD0-860A-9CD2B513DF6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Sheet1!$C$2:$C$12</c:f>
              <c:numCache>
                <c:formatCode>General</c:formatCode>
                <c:ptCount val="11"/>
                <c:pt idx="8">
                  <c:v>28</c:v>
                </c:pt>
                <c:pt idx="9">
                  <c:v>28</c:v>
                </c:pt>
                <c:pt idx="10">
                  <c:v>3</c:v>
                </c:pt>
              </c:numCache>
            </c:numRef>
          </c:val>
          <c:extLst>
            <c:ext xmlns:c16="http://schemas.microsoft.com/office/drawing/2014/chart" uri="{C3380CC4-5D6E-409C-BE32-E72D297353CC}">
              <c16:uniqueId val="{00000002-0E88-4AD0-860A-9CD2B513DF65}"/>
            </c:ext>
          </c:extLst>
        </c:ser>
        <c:dLbls>
          <c:showLegendKey val="0"/>
          <c:showVal val="0"/>
          <c:showCatName val="0"/>
          <c:showSerName val="0"/>
          <c:showPercent val="0"/>
          <c:showBubbleSize val="0"/>
        </c:dLbls>
        <c:gapWidth val="150"/>
        <c:overlap val="100"/>
        <c:axId val="542779336"/>
        <c:axId val="542781304"/>
      </c:barChart>
      <c:catAx>
        <c:axId val="542779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781304"/>
        <c:crosses val="autoZero"/>
        <c:auto val="1"/>
        <c:lblAlgn val="ctr"/>
        <c:lblOffset val="100"/>
        <c:noMultiLvlLbl val="0"/>
      </c:catAx>
      <c:valAx>
        <c:axId val="542781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779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7" name="Rectangle 3"/>
          <p:cNvSpPr>
            <a:spLocks noGrp="1" noChangeArrowheads="1"/>
          </p:cNvSpPr>
          <p:nvPr>
            <p:ph type="dt" sz="quarter"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ChangeArrowheads="1"/>
          </p:cNvSpPr>
          <p:nvPr>
            <p:ph type="ftr" sz="quarter" idx="2"/>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31749" name="Rectangle 5"/>
          <p:cNvSpPr>
            <a:spLocks noGrp="1" noChangeArrowheads="1"/>
          </p:cNvSpPr>
          <p:nvPr>
            <p:ph type="sldNum" sz="quarter" idx="3"/>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C94657F2-63DF-400C-8B7E-016257DFE58D}" type="slidenum">
              <a:rPr lang="en-US"/>
              <a:pPr>
                <a:defRPr/>
              </a:pPr>
              <a:t>‹#›</a:t>
            </a:fld>
            <a:endParaRPr lang="en-US"/>
          </a:p>
        </p:txBody>
      </p:sp>
    </p:spTree>
    <p:extLst>
      <p:ext uri="{BB962C8B-B14F-4D97-AF65-F5344CB8AC3E}">
        <p14:creationId xmlns:p14="http://schemas.microsoft.com/office/powerpoint/2010/main" val="565896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1" name="Rectangle 3"/>
          <p:cNvSpPr>
            <a:spLocks noGrp="1" noChangeArrowheads="1"/>
          </p:cNvSpPr>
          <p:nvPr>
            <p:ph type="dt" idx="1"/>
          </p:nvPr>
        </p:nvSpPr>
        <p:spPr bwMode="auto">
          <a:xfrm>
            <a:off x="3972563" y="3"/>
            <a:ext cx="3037840" cy="465221"/>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lvl1pPr algn="r" defTabSz="925176" eaLnBrk="1" hangingPunct="1">
              <a:defRPr sz="1200">
                <a:latin typeface="Times New Roman" pitchFamily="18"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34722" y="4414790"/>
            <a:ext cx="5140960" cy="4182177"/>
          </a:xfrm>
          <a:prstGeom prst="rect">
            <a:avLst/>
          </a:prstGeom>
          <a:noFill/>
          <a:ln w="9525">
            <a:noFill/>
            <a:miter lim="800000"/>
            <a:headEnd/>
            <a:tailEnd/>
          </a:ln>
          <a:effectLst/>
        </p:spPr>
        <p:txBody>
          <a:bodyPr vert="horz" wrap="square" lIns="92562" tIns="46283" rIns="92562" bIns="462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534" name="Rectangle 6"/>
          <p:cNvSpPr>
            <a:spLocks noGrp="1" noChangeArrowheads="1"/>
          </p:cNvSpPr>
          <p:nvPr>
            <p:ph type="ftr" sz="quarter" idx="4"/>
          </p:nvPr>
        </p:nvSpPr>
        <p:spPr bwMode="auto">
          <a:xfrm>
            <a:off x="1"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defTabSz="925176" eaLnBrk="1" hangingPunct="1">
              <a:defRPr sz="1200">
                <a:latin typeface="Times New Roman" pitchFamily="18"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972563" y="8831182"/>
            <a:ext cx="3037840" cy="465221"/>
          </a:xfrm>
          <a:prstGeom prst="rect">
            <a:avLst/>
          </a:prstGeom>
          <a:noFill/>
          <a:ln w="9525">
            <a:noFill/>
            <a:miter lim="800000"/>
            <a:headEnd/>
            <a:tailEnd/>
          </a:ln>
          <a:effectLst/>
        </p:spPr>
        <p:txBody>
          <a:bodyPr vert="horz" wrap="square" lIns="92562" tIns="46283" rIns="92562" bIns="46283" numCol="1" anchor="b" anchorCtr="0" compatLnSpc="1">
            <a:prstTxWarp prst="textNoShape">
              <a:avLst/>
            </a:prstTxWarp>
          </a:bodyPr>
          <a:lstStyle>
            <a:lvl1pPr algn="r" defTabSz="925176" eaLnBrk="1" hangingPunct="1">
              <a:defRPr sz="1200">
                <a:latin typeface="Times New Roman" pitchFamily="18" charset="0"/>
                <a:cs typeface="+mn-cs"/>
              </a:defRPr>
            </a:lvl1pPr>
          </a:lstStyle>
          <a:p>
            <a:pPr>
              <a:defRPr/>
            </a:pPr>
            <a:fld id="{290B24BD-805B-4A7B-93D2-5ECEC31622AD}" type="slidenum">
              <a:rPr lang="en-US"/>
              <a:pPr>
                <a:defRPr/>
              </a:pPr>
              <a:t>‹#›</a:t>
            </a:fld>
            <a:endParaRPr lang="en-US"/>
          </a:p>
        </p:txBody>
      </p:sp>
    </p:spTree>
    <p:extLst>
      <p:ext uri="{BB962C8B-B14F-4D97-AF65-F5344CB8AC3E}">
        <p14:creationId xmlns:p14="http://schemas.microsoft.com/office/powerpoint/2010/main" val="1401428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4DAC991-34A6-4E0A-A8C9-D841948E4A47}" type="slidenum">
              <a:rPr lang="en-US" smtClean="0">
                <a:cs typeface="Arial" charset="0"/>
              </a:rPr>
              <a:pPr/>
              <a:t>1</a:t>
            </a:fld>
            <a:endParaRPr lang="en-US">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p>
          <a:p>
            <a:r>
              <a:rPr 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p>
          <a:p>
            <a:r>
              <a:rPr 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p:txBody>
      </p:sp>
    </p:spTree>
    <p:extLst>
      <p:ext uri="{BB962C8B-B14F-4D97-AF65-F5344CB8AC3E}">
        <p14:creationId xmlns:p14="http://schemas.microsoft.com/office/powerpoint/2010/main" val="301417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95AC99C-D195-4E45-B376-29A0AB002F68}" type="slidenum">
              <a:rPr lang="en-US" smtClean="0">
                <a:cs typeface="Arial" charset="0"/>
              </a:rPr>
              <a:pPr/>
              <a:t>10</a:t>
            </a:fld>
            <a:endParaRPr lang="en-US">
              <a:cs typeface="Arial" charset="0"/>
            </a:endParaRPr>
          </a:p>
        </p:txBody>
      </p:sp>
      <p:sp>
        <p:nvSpPr>
          <p:cNvPr id="61442" name="Rectangle 2"/>
          <p:cNvSpPr>
            <a:spLocks noGrp="1" noRot="1" noChangeAspect="1" noChangeArrowheads="1" noTextEdit="1"/>
          </p:cNvSpPr>
          <p:nvPr>
            <p:ph type="sldImg"/>
          </p:nvPr>
        </p:nvSpPr>
        <p:spPr>
          <a:xfrm>
            <a:off x="1184275" y="698500"/>
            <a:ext cx="4643438" cy="3482975"/>
          </a:xfrm>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9034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B675FAAD-1A02-43BF-8E1E-6BA4F771BD8C}" type="slidenum">
              <a:rPr lang="en-US" smtClean="0">
                <a:cs typeface="Arial" charset="0"/>
              </a:rPr>
              <a:pPr/>
              <a:t>11</a:t>
            </a:fld>
            <a:endParaRPr lang="en-US">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3939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07E484AA-AFFC-45C6-8E9D-24DE805D3E04}" type="slidenum">
              <a:rPr lang="en-US" smtClean="0">
                <a:cs typeface="Arial" charset="0"/>
              </a:rPr>
              <a:pPr/>
              <a:t>12</a:t>
            </a:fld>
            <a:endParaRPr lang="en-US">
              <a:cs typeface="Arial"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42932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67075FB-443E-4A40-BC66-9B149674B840}" type="slidenum">
              <a:rPr lang="en-US" smtClean="0">
                <a:cs typeface="Arial" charset="0"/>
              </a:rPr>
              <a:pPr/>
              <a:t>13</a:t>
            </a:fld>
            <a:endParaRPr lang="en-US">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968890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2FE669A-BA03-4B0B-94E2-3C3132642EF8}" type="slidenum">
              <a:rPr lang="en-US" smtClean="0">
                <a:cs typeface="Arial" charset="0"/>
              </a:rPr>
              <a:pPr/>
              <a:t>14</a:t>
            </a:fld>
            <a:endParaRPr lang="en-US">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40766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21AAFA0E-489E-4790-A009-46A674307774}" type="slidenum">
              <a:rPr lang="en-US" smtClean="0">
                <a:cs typeface="Arial" charset="0"/>
              </a:rPr>
              <a:pPr/>
              <a:t>15</a:t>
            </a:fld>
            <a:endParaRPr lang="en-US">
              <a:cs typeface="Arial"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9231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24" y="4414790"/>
            <a:ext cx="6605553" cy="418217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16</a:t>
            </a:fld>
            <a:endParaRPr lang="en-US"/>
          </a:p>
        </p:txBody>
      </p:sp>
    </p:spTree>
    <p:extLst>
      <p:ext uri="{BB962C8B-B14F-4D97-AF65-F5344CB8AC3E}">
        <p14:creationId xmlns:p14="http://schemas.microsoft.com/office/powerpoint/2010/main" val="1503815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F89D05B3-E21A-4B6A-90ED-4C75033F7269}" type="slidenum">
              <a:rPr lang="en-US" smtClean="0">
                <a:cs typeface="Arial" charset="0"/>
              </a:rPr>
              <a:pPr/>
              <a:t>17</a:t>
            </a:fld>
            <a:endParaRPr lang="en-US">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5236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32DB3F9-F131-4009-8142-55396C678C43}" type="slidenum">
              <a:rPr lang="en-US" smtClean="0">
                <a:cs typeface="Arial" charset="0"/>
              </a:rPr>
              <a:pPr/>
              <a:t>18</a:t>
            </a:fld>
            <a:endParaRPr lang="en-US">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3970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19</a:t>
            </a:fld>
            <a:endParaRPr lang="en-US" dirty="0"/>
          </a:p>
        </p:txBody>
      </p:sp>
    </p:spTree>
    <p:extLst>
      <p:ext uri="{BB962C8B-B14F-4D97-AF65-F5344CB8AC3E}">
        <p14:creationId xmlns:p14="http://schemas.microsoft.com/office/powerpoint/2010/main" val="422352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2</a:t>
            </a:fld>
            <a:endParaRPr lang="en-US"/>
          </a:p>
        </p:txBody>
      </p:sp>
    </p:spTree>
    <p:extLst>
      <p:ext uri="{BB962C8B-B14F-4D97-AF65-F5344CB8AC3E}">
        <p14:creationId xmlns:p14="http://schemas.microsoft.com/office/powerpoint/2010/main" val="4002681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041" y="4414790"/>
            <a:ext cx="6221510" cy="4182177"/>
          </a:xfrm>
        </p:spPr>
        <p:txBody>
          <a:bodyPr/>
          <a:lstStyle/>
          <a:p>
            <a:pPr fontAlgn="base"/>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20</a:t>
            </a:fld>
            <a:endParaRPr lang="en-US" dirty="0"/>
          </a:p>
        </p:txBody>
      </p:sp>
    </p:spTree>
    <p:extLst>
      <p:ext uri="{BB962C8B-B14F-4D97-AF65-F5344CB8AC3E}">
        <p14:creationId xmlns:p14="http://schemas.microsoft.com/office/powerpoint/2010/main" val="4161487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21</a:t>
            </a:fld>
            <a:endParaRPr lang="en-US"/>
          </a:p>
        </p:txBody>
      </p:sp>
    </p:spTree>
    <p:extLst>
      <p:ext uri="{BB962C8B-B14F-4D97-AF65-F5344CB8AC3E}">
        <p14:creationId xmlns:p14="http://schemas.microsoft.com/office/powerpoint/2010/main" val="3768825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22</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586467" y="4414790"/>
            <a:ext cx="5489215" cy="4182177"/>
          </a:xfrm>
          <a:noFill/>
          <a:ln/>
        </p:spPr>
        <p:txBody>
          <a:bodyPr/>
          <a:lstStyle/>
          <a:p>
            <a:pPr eaLnBrk="1" hangingPunct="1"/>
            <a:r>
              <a:rPr lang="en-US" sz="1000" dirty="0">
                <a:latin typeface="+mn-lt"/>
              </a:rPr>
              <a:t>Withdrew: </a:t>
            </a:r>
            <a:r>
              <a:rPr lang="en-US" sz="1000" dirty="0">
                <a:effectLst/>
                <a:latin typeface="+mn-lt"/>
                <a:ea typeface="Calibri" panose="020F0502020204030204" pitchFamily="34" charset="0"/>
              </a:rPr>
              <a:t>Emerson Automation Solutions – work site closed</a:t>
            </a:r>
          </a:p>
          <a:p>
            <a:pPr eaLnBrk="1" hangingPunct="1"/>
            <a:endParaRPr lang="en-US" dirty="0"/>
          </a:p>
        </p:txBody>
      </p:sp>
    </p:spTree>
    <p:extLst>
      <p:ext uri="{BB962C8B-B14F-4D97-AF65-F5344CB8AC3E}">
        <p14:creationId xmlns:p14="http://schemas.microsoft.com/office/powerpoint/2010/main" val="3411961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23</a:t>
            </a:fld>
            <a:endParaRPr lang="en-US" dirty="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279232" y="4414790"/>
            <a:ext cx="6375127" cy="4182177"/>
          </a:xfrm>
          <a:noFill/>
          <a:ln/>
        </p:spPr>
        <p:txBody>
          <a:bodyPr/>
          <a:lstStyle/>
          <a:p>
            <a:pPr eaLnBrk="1" hangingPunct="1"/>
            <a:r>
              <a:rPr lang="en-US" sz="1000" dirty="0"/>
              <a:t>2022 Safety Award Season reverting to normal schedule and may be a hybrid of virtual and in-person. </a:t>
            </a:r>
          </a:p>
        </p:txBody>
      </p:sp>
    </p:spTree>
    <p:extLst>
      <p:ext uri="{BB962C8B-B14F-4D97-AF65-F5344CB8AC3E}">
        <p14:creationId xmlns:p14="http://schemas.microsoft.com/office/powerpoint/2010/main" val="99288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24</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292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7EF2D950-085C-45DF-99CA-900CBF41082E}" type="slidenum">
              <a:rPr lang="en-US" smtClean="0">
                <a:cs typeface="Arial" charset="0"/>
              </a:rPr>
              <a:pPr/>
              <a:t>25</a:t>
            </a:fld>
            <a:endParaRPr lang="en-US">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19402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26</a:t>
            </a:fld>
            <a:endParaRPr lang="en-US"/>
          </a:p>
        </p:txBody>
      </p:sp>
    </p:spTree>
    <p:extLst>
      <p:ext uri="{BB962C8B-B14F-4D97-AF65-F5344CB8AC3E}">
        <p14:creationId xmlns:p14="http://schemas.microsoft.com/office/powerpoint/2010/main" val="2268145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27</a:t>
            </a:fld>
            <a:endParaRPr lang="en-US"/>
          </a:p>
        </p:txBody>
      </p:sp>
    </p:spTree>
    <p:extLst>
      <p:ext uri="{BB962C8B-B14F-4D97-AF65-F5344CB8AC3E}">
        <p14:creationId xmlns:p14="http://schemas.microsoft.com/office/powerpoint/2010/main" val="426936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28</a:t>
            </a:fld>
            <a:endParaRPr lang="en-US"/>
          </a:p>
        </p:txBody>
      </p:sp>
    </p:spTree>
    <p:extLst>
      <p:ext uri="{BB962C8B-B14F-4D97-AF65-F5344CB8AC3E}">
        <p14:creationId xmlns:p14="http://schemas.microsoft.com/office/powerpoint/2010/main" val="2954605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29</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9265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a:t>
            </a:fld>
            <a:endParaRPr lang="en-US"/>
          </a:p>
        </p:txBody>
      </p:sp>
    </p:spTree>
    <p:extLst>
      <p:ext uri="{BB962C8B-B14F-4D97-AF65-F5344CB8AC3E}">
        <p14:creationId xmlns:p14="http://schemas.microsoft.com/office/powerpoint/2010/main" val="912969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30</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75020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0AEDF362-5372-4A1D-8DEB-5F0B0AC64A92}" type="slidenum">
              <a:rPr lang="en-US" smtClean="0">
                <a:cs typeface="Arial" charset="0"/>
              </a:rPr>
              <a:pPr/>
              <a:t>31</a:t>
            </a:fld>
            <a:endParaRPr lang="en-US">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65380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32</a:t>
            </a:fld>
            <a:endParaRPr lang="en-US"/>
          </a:p>
        </p:txBody>
      </p:sp>
    </p:spTree>
    <p:extLst>
      <p:ext uri="{BB962C8B-B14F-4D97-AF65-F5344CB8AC3E}">
        <p14:creationId xmlns:p14="http://schemas.microsoft.com/office/powerpoint/2010/main" val="90164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“”occurrence of any violation”.</a:t>
            </a:r>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33</a:t>
            </a:fld>
            <a:endParaRPr lang="en-US"/>
          </a:p>
        </p:txBody>
      </p:sp>
    </p:spTree>
    <p:extLst>
      <p:ext uri="{BB962C8B-B14F-4D97-AF65-F5344CB8AC3E}">
        <p14:creationId xmlns:p14="http://schemas.microsoft.com/office/powerpoint/2010/main" val="627603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36</a:t>
            </a:fld>
            <a:endParaRPr lang="en-US"/>
          </a:p>
        </p:txBody>
      </p:sp>
    </p:spTree>
    <p:extLst>
      <p:ext uri="{BB962C8B-B14F-4D97-AF65-F5344CB8AC3E}">
        <p14:creationId xmlns:p14="http://schemas.microsoft.com/office/powerpoint/2010/main" val="4202804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0B24BD-805B-4A7B-93D2-5ECEC31622AD}" type="slidenum">
              <a:rPr lang="en-US" smtClean="0"/>
              <a:pPr>
                <a:defRPr/>
              </a:pPr>
              <a:t>37</a:t>
            </a:fld>
            <a:endParaRPr lang="en-US"/>
          </a:p>
        </p:txBody>
      </p:sp>
    </p:spTree>
    <p:extLst>
      <p:ext uri="{BB962C8B-B14F-4D97-AF65-F5344CB8AC3E}">
        <p14:creationId xmlns:p14="http://schemas.microsoft.com/office/powerpoint/2010/main" val="126177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38</a:t>
            </a:fld>
            <a:endParaRPr lang="en-US"/>
          </a:p>
        </p:txBody>
      </p:sp>
    </p:spTree>
    <p:extLst>
      <p:ext uri="{BB962C8B-B14F-4D97-AF65-F5344CB8AC3E}">
        <p14:creationId xmlns:p14="http://schemas.microsoft.com/office/powerpoint/2010/main" val="740202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39</a:t>
            </a:fld>
            <a:endParaRPr lang="en-US"/>
          </a:p>
        </p:txBody>
      </p:sp>
    </p:spTree>
    <p:extLst>
      <p:ext uri="{BB962C8B-B14F-4D97-AF65-F5344CB8AC3E}">
        <p14:creationId xmlns:p14="http://schemas.microsoft.com/office/powerpoint/2010/main" val="26182275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40</a:t>
            </a:fld>
            <a:endParaRPr lang="en-US"/>
          </a:p>
        </p:txBody>
      </p:sp>
    </p:spTree>
    <p:extLst>
      <p:ext uri="{BB962C8B-B14F-4D97-AF65-F5344CB8AC3E}">
        <p14:creationId xmlns:p14="http://schemas.microsoft.com/office/powerpoint/2010/main" val="846815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41</a:t>
            </a:fld>
            <a:endParaRPr lang="en-US"/>
          </a:p>
        </p:txBody>
      </p:sp>
    </p:spTree>
    <p:extLst>
      <p:ext uri="{BB962C8B-B14F-4D97-AF65-F5344CB8AC3E}">
        <p14:creationId xmlns:p14="http://schemas.microsoft.com/office/powerpoint/2010/main" val="1631413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89537231-A53D-4DBF-8CE8-44F36EEDA8B4}" type="slidenum">
              <a:rPr lang="en-US" smtClean="0">
                <a:cs typeface="Arial" charset="0"/>
              </a:rPr>
              <a:pPr/>
              <a:t>4</a:t>
            </a:fld>
            <a:endParaRPr lang="en-US">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3050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90B24BD-805B-4A7B-93D2-5ECEC31622AD}" type="slidenum">
              <a:rPr lang="en-US" smtClean="0"/>
              <a:pPr>
                <a:defRPr/>
              </a:pPr>
              <a:t>42</a:t>
            </a:fld>
            <a:endParaRPr lang="en-US"/>
          </a:p>
        </p:txBody>
      </p:sp>
    </p:spTree>
    <p:extLst>
      <p:ext uri="{BB962C8B-B14F-4D97-AF65-F5344CB8AC3E}">
        <p14:creationId xmlns:p14="http://schemas.microsoft.com/office/powerpoint/2010/main" val="2513834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8B199BB-D040-4686-A662-AD6B166ECAF3}" type="slidenum">
              <a:rPr lang="en-US" smtClean="0">
                <a:cs typeface="Arial" charset="0"/>
              </a:rPr>
              <a:pPr/>
              <a:t>43</a:t>
            </a:fld>
            <a:endParaRPr lang="en-US">
              <a:cs typeface="Arial" charset="0"/>
            </a:endParaRPr>
          </a:p>
        </p:txBody>
      </p:sp>
      <p:sp>
        <p:nvSpPr>
          <p:cNvPr id="122882" name="Rectangle 5"/>
          <p:cNvSpPr txBox="1">
            <a:spLocks noGrp="1" noChangeArrowheads="1"/>
          </p:cNvSpPr>
          <p:nvPr/>
        </p:nvSpPr>
        <p:spPr bwMode="auto">
          <a:xfrm>
            <a:off x="3972563" y="8831182"/>
            <a:ext cx="3037840" cy="465221"/>
          </a:xfrm>
          <a:prstGeom prst="rect">
            <a:avLst/>
          </a:prstGeom>
          <a:noFill/>
          <a:ln w="9525">
            <a:noFill/>
            <a:miter lim="800000"/>
            <a:headEnd/>
            <a:tailEnd/>
          </a:ln>
        </p:spPr>
        <p:txBody>
          <a:bodyPr lIns="19306" tIns="0" rIns="19306" bIns="0" anchor="b"/>
          <a:lstStyle/>
          <a:p>
            <a:pPr algn="r" defTabSz="926788" eaLnBrk="0" hangingPunct="0"/>
            <a:fld id="{EACC6B61-ECF7-4C12-87ED-8B424323FADE}" type="slidenum">
              <a:rPr lang="en-US" sz="1000" i="1">
                <a:latin typeface="Times New Roman" pitchFamily="18" charset="0"/>
              </a:rPr>
              <a:pPr algn="r" defTabSz="926788" eaLnBrk="0" hangingPunct="0"/>
              <a:t>43</a:t>
            </a:fld>
            <a:endParaRPr lang="en-US" sz="1000" i="1" dirty="0">
              <a:latin typeface="Times New Roman" pitchFamily="18" charset="0"/>
            </a:endParaRPr>
          </a:p>
        </p:txBody>
      </p:sp>
      <p:sp>
        <p:nvSpPr>
          <p:cNvPr id="122883" name="Rectangle 2"/>
          <p:cNvSpPr>
            <a:spLocks noGrp="1" noRot="1" noChangeAspect="1" noChangeArrowheads="1" noTextEdit="1"/>
          </p:cNvSpPr>
          <p:nvPr>
            <p:ph type="sldImg"/>
          </p:nvPr>
        </p:nvSpPr>
        <p:spPr>
          <a:xfrm>
            <a:off x="1190625" y="703263"/>
            <a:ext cx="4630738" cy="3473450"/>
          </a:xfrm>
          <a:ln/>
        </p:spPr>
      </p:sp>
      <p:sp>
        <p:nvSpPr>
          <p:cNvPr id="122884" name="Rectangle 3"/>
          <p:cNvSpPr>
            <a:spLocks noGrp="1" noChangeArrowheads="1"/>
          </p:cNvSpPr>
          <p:nvPr>
            <p:ph type="body" idx="1"/>
          </p:nvPr>
        </p:nvSpPr>
        <p:spPr>
          <a:xfrm>
            <a:off x="934722" y="4416391"/>
            <a:ext cx="5140960" cy="4182176"/>
          </a:xfrm>
          <a:noFill/>
          <a:ln/>
        </p:spPr>
        <p:txBody>
          <a:bodyPr lIns="93308" tIns="46654" rIns="93308" bIns="46654"/>
          <a:lstStyle/>
          <a:p>
            <a:pPr eaLnBrk="1" hangingPunct="1"/>
            <a:endParaRPr lang="en-US" dirty="0"/>
          </a:p>
        </p:txBody>
      </p:sp>
    </p:spTree>
    <p:extLst>
      <p:ext uri="{BB962C8B-B14F-4D97-AF65-F5344CB8AC3E}">
        <p14:creationId xmlns:p14="http://schemas.microsoft.com/office/powerpoint/2010/main" val="337205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333BB2D-EAF7-4FEE-ABC7-A3234B315041}" type="slidenum">
              <a:rPr lang="en-US" smtClean="0">
                <a:cs typeface="Arial" charset="0"/>
              </a:rPr>
              <a:pPr/>
              <a:t>5</a:t>
            </a:fld>
            <a:endParaRPr lang="en-US">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31503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190F3D9-0284-432B-B827-585B80D54F63}" type="slidenum">
              <a:rPr lang="en-US" smtClean="0">
                <a:cs typeface="Arial" charset="0"/>
              </a:rPr>
              <a:pPr/>
              <a:t>6</a:t>
            </a:fld>
            <a:endParaRPr lang="en-US">
              <a:cs typeface="Arial"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3445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2D06239-9FCE-4BB5-BF01-A48EDCF71C88}" type="slidenum">
              <a:rPr lang="en-US" smtClean="0">
                <a:cs typeface="Arial" charset="0"/>
              </a:rPr>
              <a:pPr/>
              <a:t>7</a:t>
            </a:fld>
            <a:endParaRPr lang="en-US">
              <a:cs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6753" y="4649005"/>
            <a:ext cx="5140960" cy="4182177"/>
          </a:xfrm>
          <a:noFill/>
          <a:ln/>
        </p:spPr>
        <p:txBody>
          <a:bodyPr/>
          <a:lstStyle/>
          <a:p>
            <a:pPr eaLnBrk="1" hangingPunct="1"/>
            <a:r>
              <a:rPr lang="en-US" dirty="0"/>
              <a:t>s</a:t>
            </a:r>
          </a:p>
          <a:p>
            <a:pPr eaLnBrk="1" hangingPunct="1"/>
            <a:r>
              <a:rPr lang="en-US" dirty="0"/>
              <a:t>Will be posting a new billboard on the May 2022 fall prevention standdown and for heat stress.</a:t>
            </a:r>
          </a:p>
        </p:txBody>
      </p:sp>
    </p:spTree>
    <p:extLst>
      <p:ext uri="{BB962C8B-B14F-4D97-AF65-F5344CB8AC3E}">
        <p14:creationId xmlns:p14="http://schemas.microsoft.com/office/powerpoint/2010/main" val="299773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3DA1932-307D-4331-A136-7478FA7F99E0}" type="slidenum">
              <a:rPr lang="en-US" smtClean="0">
                <a:cs typeface="Arial" charset="0"/>
              </a:rPr>
              <a:pPr/>
              <a:t>8</a:t>
            </a:fld>
            <a:endParaRPr lang="en-US">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7304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96858854-0C49-4BDD-A0D2-625FE62D13FC}" type="slidenum">
              <a:rPr lang="en-US" smtClean="0">
                <a:cs typeface="Arial" charset="0"/>
              </a:rPr>
              <a:pPr/>
              <a:t>9</a:t>
            </a:fld>
            <a:endParaRPr lang="en-US">
              <a:cs typeface="Arial"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517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endParaRPr lang="en-US" noProof="0"/>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endParaRPr lang="en-US" noProof="0"/>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0025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84835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048" name="Line 24"/>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49" name="Line 25"/>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029"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7151032" y="6248400"/>
            <a:ext cx="1840568" cy="246221"/>
          </a:xfrm>
          <a:prstGeom prst="rect">
            <a:avLst/>
          </a:prstGeom>
          <a:noFill/>
        </p:spPr>
        <p:txBody>
          <a:bodyPr wrap="none" rtlCol="0">
            <a:spAutoFit/>
          </a:bodyPr>
          <a:lstStyle/>
          <a:p>
            <a:r>
              <a:rPr lang="en-US" sz="1000" dirty="0"/>
              <a:t>For Public Official’s Use Only</a:t>
            </a:r>
          </a:p>
        </p:txBody>
      </p:sp>
      <p:pic>
        <p:nvPicPr>
          <p:cNvPr id="3" name="Picture 2" descr="A picture containing company name&#10;&#10;Description automatically generated">
            <a:extLst>
              <a:ext uri="{FF2B5EF4-FFF2-40B4-BE49-F238E27FC236}">
                <a16:creationId xmlns:a16="http://schemas.microsoft.com/office/drawing/2014/main" id="{A5969548-DEED-42A1-80FF-EE92239FD17B}"/>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52399" y="6092276"/>
            <a:ext cx="1676401" cy="765725"/>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fontAlgn="base">
        <a:spcBef>
          <a:spcPct val="0"/>
        </a:spcBef>
        <a:spcAft>
          <a:spcPct val="0"/>
        </a:spcAft>
        <a:defRPr sz="3600" b="1">
          <a:solidFill>
            <a:srgbClr val="012D9A"/>
          </a:solidFill>
          <a:latin typeface="Arial" charset="0"/>
        </a:defRPr>
      </a:lvl6pPr>
      <a:lvl7pPr marL="914400" algn="l" rtl="0" fontAlgn="base">
        <a:spcBef>
          <a:spcPct val="0"/>
        </a:spcBef>
        <a:spcAft>
          <a:spcPct val="0"/>
        </a:spcAft>
        <a:defRPr sz="3600" b="1">
          <a:solidFill>
            <a:srgbClr val="012D9A"/>
          </a:solidFill>
          <a:latin typeface="Arial" charset="0"/>
        </a:defRPr>
      </a:lvl7pPr>
      <a:lvl8pPr marL="1371600" algn="l" rtl="0" fontAlgn="base">
        <a:spcBef>
          <a:spcPct val="0"/>
        </a:spcBef>
        <a:spcAft>
          <a:spcPct val="0"/>
        </a:spcAft>
        <a:defRPr sz="3600" b="1">
          <a:solidFill>
            <a:srgbClr val="012D9A"/>
          </a:solidFill>
          <a:latin typeface="Arial" charset="0"/>
        </a:defRPr>
      </a:lvl8pPr>
      <a:lvl9pPr marL="1828800" algn="l" rtl="0" fontAlgn="base">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04800" y="6108700"/>
            <a:ext cx="1447800" cy="633413"/>
          </a:xfrm>
          <a:prstGeom prst="rect">
            <a:avLst/>
          </a:prstGeom>
          <a:noFill/>
          <a:ln w="12700">
            <a:noFill/>
            <a:miter lim="800000"/>
            <a:headEnd type="none" w="sm" len="sm"/>
            <a:tailEnd type="none" w="sm" len="sm"/>
          </a:ln>
        </p:spPr>
      </p:pic>
      <p:sp>
        <p:nvSpPr>
          <p:cNvPr id="8" name="Line 22"/>
          <p:cNvSpPr>
            <a:spLocks noChangeShapeType="1"/>
          </p:cNvSpPr>
          <p:nvPr/>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9" name="Line 24"/>
          <p:cNvSpPr>
            <a:spLocks noChangeShapeType="1"/>
          </p:cNvSpPr>
          <p:nvPr/>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eaLnBrk="0" hangingPunct="0">
              <a:defRPr/>
            </a:pPr>
            <a:endParaRPr lang="en-US" sz="3600" u="sng">
              <a:latin typeface="Times New Roman" pitchFamily="18" charset="0"/>
              <a:cs typeface="+mn-cs"/>
            </a:endParaRPr>
          </a:p>
        </p:txBody>
      </p:sp>
      <p:sp>
        <p:nvSpPr>
          <p:cNvPr id="19461" name="Rectangle 14"/>
          <p:cNvSpPr>
            <a:spLocks noGrp="1" noChangeArrowheads="1"/>
          </p:cNvSpPr>
          <p:nvPr>
            <p:ph type="title"/>
          </p:nvPr>
        </p:nvSpPr>
        <p:spPr bwMode="gray">
          <a:xfrm>
            <a:off x="609600" y="457200"/>
            <a:ext cx="7924800" cy="549275"/>
          </a:xfrm>
          <a:prstGeom prst="rect">
            <a:avLst/>
          </a:prstGeom>
          <a:noFill/>
          <a:ln w="9525">
            <a:noFill/>
            <a:miter lim="800000"/>
            <a:headEnd/>
            <a:tailEnd/>
          </a:ln>
        </p:spPr>
        <p:txBody>
          <a:bodyPr vert="horz" wrap="square" lIns="46038" tIns="0" rIns="46038" bIns="0" numCol="1" anchor="t" anchorCtr="0" compatLnSpc="1">
            <a:prstTxWarp prst="textNoShape">
              <a:avLst/>
            </a:prstTxWarp>
            <a:spAutoFit/>
          </a:bodyPr>
          <a:lstStyle/>
          <a:p>
            <a:pPr lvl="0"/>
            <a:r>
              <a:rPr lang="en-US"/>
              <a:t>Title of Slide in Caps &amp; Lower Case</a:t>
            </a:r>
          </a:p>
        </p:txBody>
      </p:sp>
      <p:sp>
        <p:nvSpPr>
          <p:cNvPr id="19462" name="Rectangle 28"/>
          <p:cNvSpPr>
            <a:spLocks noGrp="1" noChangeArrowheads="1"/>
          </p:cNvSpPr>
          <p:nvPr>
            <p:ph type="body" idx="1"/>
          </p:nvPr>
        </p:nvSpPr>
        <p:spPr bwMode="auto">
          <a:xfrm>
            <a:off x="609600" y="12954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advClick="0"/>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eaLnBrk="0" fontAlgn="base" hangingPunct="0">
        <a:spcBef>
          <a:spcPct val="0"/>
        </a:spcBef>
        <a:spcAft>
          <a:spcPct val="0"/>
        </a:spcAft>
        <a:buClr>
          <a:srgbClr val="012D9A"/>
        </a:buClr>
        <a:buChar char="–"/>
        <a:defRPr sz="1600">
          <a:solidFill>
            <a:schemeClr val="tx1"/>
          </a:solidFill>
          <a:latin typeface="+mn-lt"/>
        </a:defRPr>
      </a:lvl6pPr>
      <a:lvl7pPr marL="2690813" indent="-234950" algn="l" rtl="0" eaLnBrk="0" fontAlgn="base" hangingPunct="0">
        <a:spcBef>
          <a:spcPct val="0"/>
        </a:spcBef>
        <a:spcAft>
          <a:spcPct val="0"/>
        </a:spcAft>
        <a:buClr>
          <a:srgbClr val="012D9A"/>
        </a:buClr>
        <a:buChar char="–"/>
        <a:defRPr sz="1600">
          <a:solidFill>
            <a:schemeClr val="tx1"/>
          </a:solidFill>
          <a:latin typeface="+mn-lt"/>
        </a:defRPr>
      </a:lvl7pPr>
      <a:lvl8pPr marL="3148013" indent="-234950" algn="l" rtl="0" eaLnBrk="0" fontAlgn="base" hangingPunct="0">
        <a:spcBef>
          <a:spcPct val="0"/>
        </a:spcBef>
        <a:spcAft>
          <a:spcPct val="0"/>
        </a:spcAft>
        <a:buClr>
          <a:srgbClr val="012D9A"/>
        </a:buClr>
        <a:buChar char="–"/>
        <a:defRPr sz="1600">
          <a:solidFill>
            <a:schemeClr val="tx1"/>
          </a:solidFill>
          <a:latin typeface="+mn-lt"/>
        </a:defRPr>
      </a:lvl8pPr>
      <a:lvl9pPr marL="3605213" indent="-23495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54.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61.jpe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3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emf"/></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09600" y="1219200"/>
            <a:ext cx="8153400" cy="3877985"/>
          </a:xfrm>
        </p:spPr>
        <p:txBody>
          <a:bodyPr/>
          <a:lstStyle/>
          <a:p>
            <a:pPr eaLnBrk="1" hangingPunct="1"/>
            <a:r>
              <a:rPr lang="en-US" sz="2400" i="1" dirty="0">
                <a:solidFill>
                  <a:schemeClr val="bg2"/>
                </a:solidFill>
              </a:rPr>
              <a:t>North Carolina Department of Labor</a:t>
            </a:r>
            <a:br>
              <a:rPr lang="en-US" sz="2800" dirty="0">
                <a:solidFill>
                  <a:schemeClr val="bg2"/>
                </a:solidFill>
              </a:rPr>
            </a:br>
            <a:r>
              <a:rPr lang="en-US" dirty="0">
                <a:solidFill>
                  <a:schemeClr val="bg2"/>
                </a:solidFill>
              </a:rPr>
              <a:t>Occupational Safety &amp; Health Division</a:t>
            </a:r>
            <a:br>
              <a:rPr lang="en-US" sz="4000" dirty="0">
                <a:solidFill>
                  <a:schemeClr val="bg2"/>
                </a:solidFill>
              </a:rPr>
            </a:br>
            <a:br>
              <a:rPr lang="en-US" sz="4000" dirty="0">
                <a:solidFill>
                  <a:schemeClr val="bg2"/>
                </a:solidFill>
              </a:rPr>
            </a:br>
            <a:r>
              <a:rPr lang="en-US" sz="2800" dirty="0">
                <a:solidFill>
                  <a:schemeClr val="bg2"/>
                </a:solidFill>
              </a:rPr>
              <a:t>3</a:t>
            </a:r>
            <a:r>
              <a:rPr lang="en-US" sz="2800" baseline="30000" dirty="0">
                <a:solidFill>
                  <a:schemeClr val="bg2"/>
                </a:solidFill>
              </a:rPr>
              <a:t>rd</a:t>
            </a:r>
            <a:r>
              <a:rPr lang="en-US" sz="2800" dirty="0">
                <a:solidFill>
                  <a:schemeClr val="bg2"/>
                </a:solidFill>
              </a:rPr>
              <a:t> Quarter Report</a:t>
            </a:r>
            <a:br>
              <a:rPr lang="en-US" sz="2800" dirty="0">
                <a:solidFill>
                  <a:schemeClr val="bg2"/>
                </a:solidFill>
              </a:rPr>
            </a:br>
            <a:r>
              <a:rPr lang="en-US" sz="2400" i="1" dirty="0">
                <a:solidFill>
                  <a:schemeClr val="bg2"/>
                </a:solidFill>
              </a:rPr>
              <a:t>Federal Fiscal Year 2022*</a:t>
            </a:r>
            <a:br>
              <a:rPr lang="en-US" sz="2400" i="1" dirty="0">
                <a:solidFill>
                  <a:schemeClr val="bg2"/>
                </a:solidFill>
              </a:rPr>
            </a:br>
            <a:br>
              <a:rPr lang="en-US" sz="3200" dirty="0">
                <a:solidFill>
                  <a:schemeClr val="bg2"/>
                </a:solidFill>
              </a:rPr>
            </a:br>
            <a:endParaRPr lang="en-US" sz="3200" dirty="0">
              <a:solidFill>
                <a:schemeClr val="bg2"/>
              </a:solidFill>
            </a:endParaRPr>
          </a:p>
        </p:txBody>
      </p:sp>
      <p:sp>
        <p:nvSpPr>
          <p:cNvPr id="33794" name="Rectangle 4"/>
          <p:cNvSpPr>
            <a:spLocks noChangeArrowheads="1"/>
          </p:cNvSpPr>
          <p:nvPr/>
        </p:nvSpPr>
        <p:spPr bwMode="auto">
          <a:xfrm>
            <a:off x="685800" y="4541282"/>
            <a:ext cx="7162800" cy="1145698"/>
          </a:xfrm>
          <a:prstGeom prst="rect">
            <a:avLst/>
          </a:prstGeom>
          <a:noFill/>
          <a:ln w="9525">
            <a:noFill/>
            <a:miter lim="800000"/>
            <a:headEnd/>
            <a:tailEnd/>
          </a:ln>
        </p:spPr>
        <p:txBody>
          <a:bodyPr lIns="82550" tIns="41275" rIns="82550" bIns="41275" anchor="ctr">
            <a:spAutoFit/>
          </a:bodyPr>
          <a:lstStyle/>
          <a:p>
            <a:pPr eaLnBrk="0" hangingPunct="0">
              <a:lnSpc>
                <a:spcPct val="110000"/>
              </a:lnSpc>
              <a:buClr>
                <a:srgbClr val="910046"/>
              </a:buClr>
              <a:buSzPct val="84000"/>
              <a:buFont typeface="Wingdings" pitchFamily="2" charset="2"/>
              <a:buNone/>
            </a:pPr>
            <a:r>
              <a:rPr lang="en-US" sz="1600" b="1" dirty="0">
                <a:solidFill>
                  <a:schemeClr val="bg2"/>
                </a:solidFill>
              </a:rPr>
              <a:t>Presented by</a:t>
            </a:r>
            <a:r>
              <a:rPr lang="en-US" sz="1600" dirty="0">
                <a:solidFill>
                  <a:schemeClr val="bg2"/>
                </a:solidFill>
              </a:rPr>
              <a:t>: </a:t>
            </a:r>
          </a:p>
          <a:p>
            <a:pPr eaLnBrk="0" hangingPunct="0">
              <a:lnSpc>
                <a:spcPct val="110000"/>
              </a:lnSpc>
              <a:buClr>
                <a:srgbClr val="910046"/>
              </a:buClr>
              <a:buSzPct val="84000"/>
              <a:buFont typeface="Wingdings" pitchFamily="2" charset="2"/>
              <a:buNone/>
            </a:pPr>
            <a:r>
              <a:rPr lang="en-US" sz="1600" dirty="0">
                <a:solidFill>
                  <a:schemeClr val="bg1">
                    <a:lumMod val="50000"/>
                  </a:schemeClr>
                </a:solidFill>
              </a:rPr>
              <a:t>Wanda Lagoe CSP ARM CPM</a:t>
            </a:r>
          </a:p>
          <a:p>
            <a:pPr eaLnBrk="0" hangingPunct="0">
              <a:lnSpc>
                <a:spcPct val="110000"/>
              </a:lnSpc>
              <a:buClr>
                <a:srgbClr val="910046"/>
              </a:buClr>
              <a:buSzPct val="84000"/>
              <a:buFont typeface="Wingdings" pitchFamily="2" charset="2"/>
              <a:buNone/>
            </a:pPr>
            <a:r>
              <a:rPr lang="en-US" sz="1600" dirty="0">
                <a:solidFill>
                  <a:schemeClr val="bg1">
                    <a:lumMod val="50000"/>
                  </a:schemeClr>
                </a:solidFill>
              </a:rPr>
              <a:t>Education, Training and Technical Assistance</a:t>
            </a:r>
          </a:p>
          <a:p>
            <a:pPr eaLnBrk="0" hangingPunct="0">
              <a:lnSpc>
                <a:spcPct val="110000"/>
              </a:lnSpc>
              <a:buClr>
                <a:srgbClr val="910046"/>
              </a:buClr>
              <a:buSzPct val="84000"/>
              <a:buFont typeface="Wingdings" pitchFamily="2" charset="2"/>
              <a:buNone/>
            </a:pPr>
            <a:r>
              <a:rPr lang="en-US" sz="1600" dirty="0">
                <a:solidFill>
                  <a:srgbClr val="777777"/>
                </a:solidFill>
              </a:rPr>
              <a:t>Occupational Safety and Health Division of North Carolina </a:t>
            </a:r>
          </a:p>
        </p:txBody>
      </p:sp>
      <p:sp>
        <p:nvSpPr>
          <p:cNvPr id="2" name="TextBox 1"/>
          <p:cNvSpPr txBox="1"/>
          <p:nvPr/>
        </p:nvSpPr>
        <p:spPr>
          <a:xfrm>
            <a:off x="7258665" y="5709807"/>
            <a:ext cx="1905000" cy="246221"/>
          </a:xfrm>
          <a:prstGeom prst="rect">
            <a:avLst/>
          </a:prstGeom>
          <a:noFill/>
        </p:spPr>
        <p:txBody>
          <a:bodyPr wrap="square" rtlCol="0">
            <a:spAutoFit/>
          </a:bodyPr>
          <a:lstStyle/>
          <a:p>
            <a:r>
              <a:rPr lang="en-US" sz="1000" i="1" dirty="0"/>
              <a:t>*Preliminary Data</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019800" y="5334000"/>
            <a:ext cx="2286000" cy="609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Long Term Care Facilities</a:t>
            </a:r>
            <a:endParaRPr lang="en-US" sz="2400" b="1" i="1" dirty="0">
              <a:solidFill>
                <a:schemeClr val="bg2"/>
              </a:solidFill>
            </a:endParaRPr>
          </a:p>
        </p:txBody>
      </p:sp>
      <p:graphicFrame>
        <p:nvGraphicFramePr>
          <p:cNvPr id="10" name="Group 128">
            <a:extLst>
              <a:ext uri="{FF2B5EF4-FFF2-40B4-BE49-F238E27FC236}">
                <a16:creationId xmlns:a16="http://schemas.microsoft.com/office/drawing/2014/main" id="{C696BACC-6F62-43F5-A065-FFA1D02F96CD}"/>
              </a:ext>
            </a:extLst>
          </p:cNvPr>
          <p:cNvGraphicFramePr>
            <a:graphicFrameLocks noGrp="1"/>
          </p:cNvGraphicFramePr>
          <p:nvPr>
            <p:extLst>
              <p:ext uri="{D42A27DB-BD31-4B8C-83A1-F6EECF244321}">
                <p14:modId xmlns:p14="http://schemas.microsoft.com/office/powerpoint/2010/main" val="4248714950"/>
              </p:ext>
            </p:extLst>
          </p:nvPr>
        </p:nvGraphicFramePr>
        <p:xfrm>
          <a:off x="609600" y="1219200"/>
          <a:ext cx="7929234" cy="2175586"/>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680226">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623*</a:t>
                      </a:r>
                      <a:r>
                        <a:rPr lang="en-US" sz="1800" b="1" dirty="0"/>
                        <a:t>—</a:t>
                      </a:r>
                      <a:r>
                        <a:rPr kumimoji="0" lang="en-US" sz="1800" b="1" i="0" u="none" strike="noStrike" cap="none" normalizeH="0" baseline="0" dirty="0">
                          <a:ln>
                            <a:noFill/>
                          </a:ln>
                          <a:solidFill>
                            <a:schemeClr val="tx1"/>
                          </a:solidFill>
                          <a:effectLst/>
                          <a:latin typeface="Arial" charset="0"/>
                          <a:cs typeface="Arial" charset="0"/>
                        </a:rPr>
                        <a:t>LONG TERM CARE</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534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1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139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5.0</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46%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9.3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5.9</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49%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11.5</a:t>
                      </a:r>
                    </a:p>
                  </a:txBody>
                  <a:tcPr anchor="ctr" horzOverflow="overflow">
                    <a:solidFill>
                      <a:schemeClr val="bg1">
                        <a:lumMod val="95000"/>
                      </a:schemeClr>
                    </a:solidFill>
                  </a:tcPr>
                </a:tc>
                <a:tc>
                  <a:txBody>
                    <a:bodyPr/>
                    <a:lstStyle/>
                    <a:p>
                      <a:pPr algn="ctr"/>
                      <a:r>
                        <a:rPr lang="en-US" sz="1200" b="1" i="1" dirty="0"/>
                        <a:t>29%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932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algn="ctr"/>
                      <a:r>
                        <a:rPr lang="en-US" sz="1200" i="1" dirty="0"/>
                        <a:t>3.4</a:t>
                      </a:r>
                    </a:p>
                  </a:txBody>
                  <a:tcPr anchor="ct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53% Increase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7.2</a:t>
                      </a:r>
                    </a:p>
                  </a:txBody>
                  <a:tcPr anchor="ctr" horzOverflow="overflow">
                    <a:solidFill>
                      <a:schemeClr val="bg1">
                        <a:lumMod val="85000"/>
                      </a:schemeClr>
                    </a:solidFill>
                  </a:tcPr>
                </a:tc>
                <a:tc>
                  <a:txBody>
                    <a:bodyPr/>
                    <a:lstStyle/>
                    <a:p>
                      <a:pPr algn="ctr"/>
                      <a:r>
                        <a:rPr lang="en-US" sz="1200" i="1" dirty="0"/>
                        <a:t>3.5</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62% Increase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9.3</a:t>
                      </a:r>
                    </a:p>
                  </a:txBody>
                  <a:tcPr anchor="ctr" horzOverflow="overflow">
                    <a:solidFill>
                      <a:schemeClr val="bg1">
                        <a:lumMod val="85000"/>
                      </a:schemeClr>
                    </a:solidFill>
                  </a:tcPr>
                </a:tc>
                <a:tc>
                  <a:txBody>
                    <a:bodyPr/>
                    <a:lstStyle/>
                    <a:p>
                      <a:pPr algn="ctr"/>
                      <a:r>
                        <a:rPr lang="en-US" sz="1200" b="1" i="1" dirty="0"/>
                        <a:t>23%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625F9761-94C6-4672-835D-B0543BFC9B3B}"/>
              </a:ext>
            </a:extLst>
          </p:cNvPr>
          <p:cNvSpPr txBox="1"/>
          <p:nvPr/>
        </p:nvSpPr>
        <p:spPr>
          <a:xfrm>
            <a:off x="533400" y="3463214"/>
            <a:ext cx="3090911" cy="246221"/>
          </a:xfrm>
          <a:prstGeom prst="rect">
            <a:avLst/>
          </a:prstGeom>
          <a:noFill/>
        </p:spPr>
        <p:txBody>
          <a:bodyPr wrap="none" rtlCol="0">
            <a:spAutoFit/>
          </a:bodyPr>
          <a:lstStyle/>
          <a:p>
            <a:r>
              <a:rPr lang="en-US" sz="1000" i="1" dirty="0"/>
              <a:t>*TRC/DART rate based on the 3-digit NAICS code </a:t>
            </a:r>
          </a:p>
        </p:txBody>
      </p:sp>
      <p:sp>
        <p:nvSpPr>
          <p:cNvPr id="12" name="TextBox 11">
            <a:extLst>
              <a:ext uri="{FF2B5EF4-FFF2-40B4-BE49-F238E27FC236}">
                <a16:creationId xmlns:a16="http://schemas.microsoft.com/office/drawing/2014/main" id="{02605F04-3D05-A37A-E311-87CAD48EF51F}"/>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graphicFrame>
        <p:nvGraphicFramePr>
          <p:cNvPr id="2" name="Table 1">
            <a:extLst>
              <a:ext uri="{FF2B5EF4-FFF2-40B4-BE49-F238E27FC236}">
                <a16:creationId xmlns:a16="http://schemas.microsoft.com/office/drawing/2014/main" id="{43E8DE12-EAEB-2B11-8C70-F3D76463B645}"/>
              </a:ext>
            </a:extLst>
          </p:cNvPr>
          <p:cNvGraphicFramePr>
            <a:graphicFrameLocks noGrp="1"/>
          </p:cNvGraphicFramePr>
          <p:nvPr>
            <p:extLst>
              <p:ext uri="{D42A27DB-BD31-4B8C-83A1-F6EECF244321}">
                <p14:modId xmlns:p14="http://schemas.microsoft.com/office/powerpoint/2010/main" val="3004406719"/>
              </p:ext>
            </p:extLst>
          </p:nvPr>
        </p:nvGraphicFramePr>
        <p:xfrm>
          <a:off x="609600" y="3777863"/>
          <a:ext cx="7929235" cy="2164457"/>
        </p:xfrm>
        <a:graphic>
          <a:graphicData uri="http://schemas.openxmlformats.org/drawingml/2006/table">
            <a:tbl>
              <a:tblPr firstRow="1" bandRow="1">
                <a:tableStyleId>{073A0DAA-6AF3-43AB-8588-CEC1D06C72B9}</a:tableStyleId>
              </a:tblPr>
              <a:tblGrid>
                <a:gridCol w="3398243">
                  <a:extLst>
                    <a:ext uri="{9D8B030D-6E8A-4147-A177-3AD203B41FA5}">
                      <a16:colId xmlns:a16="http://schemas.microsoft.com/office/drawing/2014/main" val="20000"/>
                    </a:ext>
                  </a:extLst>
                </a:gridCol>
                <a:gridCol w="809106">
                  <a:extLst>
                    <a:ext uri="{9D8B030D-6E8A-4147-A177-3AD203B41FA5}">
                      <a16:colId xmlns:a16="http://schemas.microsoft.com/office/drawing/2014/main" val="20001"/>
                    </a:ext>
                  </a:extLst>
                </a:gridCol>
                <a:gridCol w="809106">
                  <a:extLst>
                    <a:ext uri="{9D8B030D-6E8A-4147-A177-3AD203B41FA5}">
                      <a16:colId xmlns:a16="http://schemas.microsoft.com/office/drawing/2014/main" val="3806223414"/>
                    </a:ext>
                  </a:extLst>
                </a:gridCol>
                <a:gridCol w="809106">
                  <a:extLst>
                    <a:ext uri="{9D8B030D-6E8A-4147-A177-3AD203B41FA5}">
                      <a16:colId xmlns:a16="http://schemas.microsoft.com/office/drawing/2014/main" val="2123730848"/>
                    </a:ext>
                  </a:extLst>
                </a:gridCol>
                <a:gridCol w="950699">
                  <a:extLst>
                    <a:ext uri="{9D8B030D-6E8A-4147-A177-3AD203B41FA5}">
                      <a16:colId xmlns:a16="http://schemas.microsoft.com/office/drawing/2014/main" val="20002"/>
                    </a:ext>
                  </a:extLst>
                </a:gridCol>
                <a:gridCol w="1152975">
                  <a:extLst>
                    <a:ext uri="{9D8B030D-6E8A-4147-A177-3AD203B41FA5}">
                      <a16:colId xmlns:a16="http://schemas.microsoft.com/office/drawing/2014/main" val="20003"/>
                    </a:ext>
                  </a:extLst>
                </a:gridCol>
              </a:tblGrid>
              <a:tr h="652773">
                <a:tc>
                  <a:txBody>
                    <a:bodyPr/>
                    <a:lstStyle/>
                    <a:p>
                      <a:pPr algn="r"/>
                      <a:r>
                        <a:rPr lang="en-US" sz="14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7921">
                <a:tc>
                  <a:txBody>
                    <a:bodyPr/>
                    <a:lstStyle/>
                    <a:p>
                      <a:pPr algn="r"/>
                      <a:r>
                        <a:rPr lang="en-US" sz="1400" i="1" dirty="0"/>
                        <a:t>Compliance Inspections</a:t>
                      </a:r>
                    </a:p>
                  </a:txBody>
                  <a:tcPr>
                    <a:solidFill>
                      <a:schemeClr val="bg1">
                        <a:lumMod val="85000"/>
                      </a:schemeClr>
                    </a:solidFill>
                  </a:tcPr>
                </a:tc>
                <a:tc>
                  <a:txBody>
                    <a:bodyPr/>
                    <a:lstStyle/>
                    <a:p>
                      <a:pPr algn="ctr"/>
                      <a:r>
                        <a:rPr lang="en-US" sz="1400" i="0" dirty="0"/>
                        <a:t>15</a:t>
                      </a:r>
                    </a:p>
                  </a:txBody>
                  <a:tcPr>
                    <a:solidFill>
                      <a:schemeClr val="bg1">
                        <a:lumMod val="85000"/>
                      </a:schemeClr>
                    </a:solidFill>
                  </a:tcPr>
                </a:tc>
                <a:tc>
                  <a:txBody>
                    <a:bodyPr/>
                    <a:lstStyle/>
                    <a:p>
                      <a:pPr algn="ctr"/>
                      <a:r>
                        <a:rPr lang="en-US" sz="1400" i="0" dirty="0"/>
                        <a:t>4</a:t>
                      </a:r>
                    </a:p>
                  </a:txBody>
                  <a:tcPr>
                    <a:solidFill>
                      <a:schemeClr val="bg1">
                        <a:lumMod val="85000"/>
                      </a:schemeClr>
                    </a:solidFill>
                  </a:tcPr>
                </a:tc>
                <a:tc>
                  <a:txBody>
                    <a:bodyPr/>
                    <a:lstStyle/>
                    <a:p>
                      <a:pPr algn="ctr"/>
                      <a:r>
                        <a:rPr lang="en-US" sz="1400" i="0" dirty="0"/>
                        <a:t>9</a:t>
                      </a:r>
                    </a:p>
                  </a:txBody>
                  <a:tcPr>
                    <a:solidFill>
                      <a:schemeClr val="bg1">
                        <a:lumMod val="85000"/>
                      </a:schemeClr>
                    </a:solidFill>
                  </a:tcPr>
                </a:tc>
                <a:tc>
                  <a:txBody>
                    <a:bodyPr/>
                    <a:lstStyle/>
                    <a:p>
                      <a:pPr algn="ctr"/>
                      <a:r>
                        <a:rPr lang="en-US" sz="1400" b="1" i="1" dirty="0"/>
                        <a:t>28</a:t>
                      </a:r>
                    </a:p>
                  </a:txBody>
                  <a:tcPr>
                    <a:solidFill>
                      <a:schemeClr val="bg1">
                        <a:lumMod val="85000"/>
                      </a:schemeClr>
                    </a:solidFill>
                  </a:tcPr>
                </a:tc>
                <a:tc>
                  <a:txBody>
                    <a:bodyPr/>
                    <a:lstStyle/>
                    <a:p>
                      <a:pPr algn="ctr"/>
                      <a:r>
                        <a:rPr lang="en-US" sz="1400" i="0" dirty="0"/>
                        <a:t>24</a:t>
                      </a:r>
                    </a:p>
                  </a:txBody>
                  <a:tcPr>
                    <a:solidFill>
                      <a:schemeClr val="bg1">
                        <a:lumMod val="85000"/>
                      </a:schemeClr>
                    </a:solidFill>
                  </a:tcPr>
                </a:tc>
                <a:extLst>
                  <a:ext uri="{0D108BD9-81ED-4DB2-BD59-A6C34878D82A}">
                    <a16:rowId xmlns:a16="http://schemas.microsoft.com/office/drawing/2014/main" val="10001"/>
                  </a:ext>
                </a:extLst>
              </a:tr>
              <a:tr h="377921">
                <a:tc>
                  <a:txBody>
                    <a:bodyPr/>
                    <a:lstStyle/>
                    <a:p>
                      <a:pPr algn="r"/>
                      <a:r>
                        <a:rPr lang="en-US" sz="1400" i="1" dirty="0"/>
                        <a:t>Consultative Visits</a:t>
                      </a:r>
                    </a:p>
                  </a:txBody>
                  <a:tcPr>
                    <a:solidFill>
                      <a:schemeClr val="bg1">
                        <a:lumMod val="95000"/>
                      </a:schemeClr>
                    </a:solidFill>
                  </a:tcPr>
                </a:tc>
                <a:tc>
                  <a:txBody>
                    <a:bodyPr/>
                    <a:lstStyle/>
                    <a:p>
                      <a:pPr algn="ctr"/>
                      <a:r>
                        <a:rPr lang="en-US" sz="1400" i="0" dirty="0"/>
                        <a:t>6</a:t>
                      </a:r>
                    </a:p>
                  </a:txBody>
                  <a:tcPr>
                    <a:solidFill>
                      <a:schemeClr val="bg1">
                        <a:lumMod val="95000"/>
                      </a:schemeClr>
                    </a:solidFill>
                  </a:tcPr>
                </a:tc>
                <a:tc>
                  <a:txBody>
                    <a:bodyPr/>
                    <a:lstStyle/>
                    <a:p>
                      <a:pPr algn="ctr"/>
                      <a:r>
                        <a:rPr lang="en-US" sz="1400" i="0" dirty="0"/>
                        <a:t>9</a:t>
                      </a:r>
                    </a:p>
                  </a:txBody>
                  <a:tcPr>
                    <a:solidFill>
                      <a:schemeClr val="bg1">
                        <a:lumMod val="95000"/>
                      </a:schemeClr>
                    </a:solidFill>
                  </a:tcPr>
                </a:tc>
                <a:tc>
                  <a:txBody>
                    <a:bodyPr/>
                    <a:lstStyle/>
                    <a:p>
                      <a:pPr algn="ctr"/>
                      <a:r>
                        <a:rPr lang="en-US" sz="1400" i="0" dirty="0"/>
                        <a:t>16</a:t>
                      </a:r>
                    </a:p>
                  </a:txBody>
                  <a:tcPr>
                    <a:solidFill>
                      <a:schemeClr val="bg1">
                        <a:lumMod val="95000"/>
                      </a:schemeClr>
                    </a:solidFill>
                  </a:tcPr>
                </a:tc>
                <a:tc>
                  <a:txBody>
                    <a:bodyPr/>
                    <a:lstStyle/>
                    <a:p>
                      <a:pPr algn="ctr"/>
                      <a:r>
                        <a:rPr lang="en-US" sz="1400" b="1" i="1"/>
                        <a:t>31</a:t>
                      </a:r>
                      <a:endParaRPr lang="en-US" sz="1400" b="1" i="1" dirty="0"/>
                    </a:p>
                  </a:txBody>
                  <a:tcPr>
                    <a:solidFill>
                      <a:schemeClr val="bg1">
                        <a:lumMod val="95000"/>
                      </a:schemeClr>
                    </a:solidFill>
                  </a:tcPr>
                </a:tc>
                <a:tc>
                  <a:txBody>
                    <a:bodyPr/>
                    <a:lstStyle/>
                    <a:p>
                      <a:pPr algn="ctr"/>
                      <a:r>
                        <a:rPr lang="en-US" sz="1400" i="0" dirty="0"/>
                        <a:t>35</a:t>
                      </a:r>
                    </a:p>
                  </a:txBody>
                  <a:tcPr>
                    <a:solidFill>
                      <a:schemeClr val="bg1">
                        <a:lumMod val="95000"/>
                      </a:schemeClr>
                    </a:solidFill>
                  </a:tcPr>
                </a:tc>
                <a:extLst>
                  <a:ext uri="{0D108BD9-81ED-4DB2-BD59-A6C34878D82A}">
                    <a16:rowId xmlns:a16="http://schemas.microsoft.com/office/drawing/2014/main" val="10002"/>
                  </a:ext>
                </a:extLst>
              </a:tr>
              <a:tr h="377921">
                <a:tc>
                  <a:txBody>
                    <a:bodyPr/>
                    <a:lstStyle/>
                    <a:p>
                      <a:pPr algn="r"/>
                      <a:r>
                        <a:rPr lang="en-US" sz="1400" i="1" dirty="0"/>
                        <a:t>OSH Outreach Events</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0</a:t>
                      </a:r>
                    </a:p>
                  </a:txBody>
                  <a:tcPr>
                    <a:solidFill>
                      <a:schemeClr val="bg1">
                        <a:lumMod val="85000"/>
                      </a:schemeClr>
                    </a:solidFill>
                  </a:tcPr>
                </a:tc>
                <a:tc>
                  <a:txBody>
                    <a:bodyPr/>
                    <a:lstStyle/>
                    <a:p>
                      <a:pPr algn="ctr"/>
                      <a:r>
                        <a:rPr lang="en-US" sz="1400" i="0" dirty="0"/>
                        <a:t>1</a:t>
                      </a:r>
                    </a:p>
                  </a:txBody>
                  <a:tcPr>
                    <a:solidFill>
                      <a:schemeClr val="bg1">
                        <a:lumMod val="85000"/>
                      </a:schemeClr>
                    </a:solidFill>
                  </a:tcPr>
                </a:tc>
                <a:tc>
                  <a:txBody>
                    <a:bodyPr/>
                    <a:lstStyle/>
                    <a:p>
                      <a:pPr algn="ctr"/>
                      <a:r>
                        <a:rPr lang="en-US" sz="1400" b="1" i="1" dirty="0"/>
                        <a:t>1</a:t>
                      </a:r>
                    </a:p>
                  </a:txBody>
                  <a:tcPr>
                    <a:solidFill>
                      <a:schemeClr val="bg1">
                        <a:lumMod val="85000"/>
                      </a:schemeClr>
                    </a:solidFill>
                  </a:tcPr>
                </a:tc>
                <a:tc>
                  <a:txBody>
                    <a:bodyPr/>
                    <a:lstStyle/>
                    <a:p>
                      <a:pPr algn="ctr"/>
                      <a:r>
                        <a:rPr lang="en-US" sz="1400" i="0" dirty="0"/>
                        <a:t>2</a:t>
                      </a:r>
                    </a:p>
                  </a:txBody>
                  <a:tcPr>
                    <a:solidFill>
                      <a:schemeClr val="bg1">
                        <a:lumMod val="85000"/>
                      </a:schemeClr>
                    </a:solidFill>
                  </a:tcPr>
                </a:tc>
                <a:extLst>
                  <a:ext uri="{0D108BD9-81ED-4DB2-BD59-A6C34878D82A}">
                    <a16:rowId xmlns:a16="http://schemas.microsoft.com/office/drawing/2014/main" val="10003"/>
                  </a:ext>
                </a:extLst>
              </a:tr>
              <a:tr h="377921">
                <a:tc>
                  <a:txBody>
                    <a:bodyPr/>
                    <a:lstStyle/>
                    <a:p>
                      <a:pPr algn="r"/>
                      <a:r>
                        <a:rPr lang="en-US" sz="1400" i="1" dirty="0"/>
                        <a:t>People Trained</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0</a:t>
                      </a:r>
                    </a:p>
                  </a:txBody>
                  <a:tcPr>
                    <a:solidFill>
                      <a:schemeClr val="bg1">
                        <a:lumMod val="95000"/>
                      </a:schemeClr>
                    </a:solidFill>
                  </a:tcPr>
                </a:tc>
                <a:tc>
                  <a:txBody>
                    <a:bodyPr/>
                    <a:lstStyle/>
                    <a:p>
                      <a:pPr algn="ctr"/>
                      <a:r>
                        <a:rPr lang="en-US" sz="1400" i="0" dirty="0"/>
                        <a:t>8</a:t>
                      </a:r>
                    </a:p>
                  </a:txBody>
                  <a:tcPr>
                    <a:solidFill>
                      <a:schemeClr val="bg1">
                        <a:lumMod val="95000"/>
                      </a:schemeClr>
                    </a:solidFill>
                  </a:tcPr>
                </a:tc>
                <a:tc>
                  <a:txBody>
                    <a:bodyPr/>
                    <a:lstStyle/>
                    <a:p>
                      <a:pPr algn="ctr"/>
                      <a:r>
                        <a:rPr lang="en-US" sz="1400" b="1" i="1" dirty="0"/>
                        <a:t>8</a:t>
                      </a:r>
                    </a:p>
                  </a:txBody>
                  <a:tcPr>
                    <a:solidFill>
                      <a:schemeClr val="bg1">
                        <a:lumMod val="95000"/>
                      </a:schemeClr>
                    </a:solidFill>
                  </a:tcPr>
                </a:tc>
                <a:tc>
                  <a:txBody>
                    <a:bodyPr/>
                    <a:lstStyle/>
                    <a:p>
                      <a:pPr algn="ctr"/>
                      <a:r>
                        <a:rPr lang="en-US" sz="1400" i="0" dirty="0"/>
                        <a:t>40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873318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529" y="4478179"/>
            <a:ext cx="6263253" cy="246221"/>
          </a:xfrm>
          <a:prstGeom prst="rect">
            <a:avLst/>
          </a:prstGeom>
          <a:noFill/>
        </p:spPr>
        <p:txBody>
          <a:bodyPr wrap="none" rtlCol="0">
            <a:spAutoFit/>
          </a:bodyPr>
          <a:lstStyle/>
          <a:p>
            <a:r>
              <a:rPr lang="en-US" sz="1000" b="1" i="1" dirty="0"/>
              <a:t>*</a:t>
            </a:r>
            <a:r>
              <a:rPr lang="en-US" sz="1000" i="1" dirty="0"/>
              <a:t>Some inspections involved more than one health hazard and generally included a program improvement</a:t>
            </a:r>
          </a:p>
        </p:txBody>
      </p:sp>
      <p:pic>
        <p:nvPicPr>
          <p:cNvPr id="17" name="Picture 7" descr="C:\Documents and Settings\Wanda Lagoe\My Documents\My Pictures\Partnerships\Crane 17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4800601"/>
            <a:ext cx="1406771" cy="1143000"/>
          </a:xfrm>
          <a:prstGeom prst="rect">
            <a:avLst/>
          </a:prstGeom>
          <a:noFill/>
          <a:ln w="9525">
            <a:noFill/>
            <a:miter lim="800000"/>
            <a:headEnd/>
            <a:tailEnd/>
          </a:ln>
        </p:spPr>
      </p:pic>
      <p:pic>
        <p:nvPicPr>
          <p:cNvPr id="20" name="Picture 19" descr="C:\Users\wllagoe.EADS\Pictures\Construction\IMAG0613.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7200" y="4800600"/>
            <a:ext cx="2209800" cy="1143000"/>
          </a:xfrm>
          <a:prstGeom prst="rect">
            <a:avLst/>
          </a:prstGeom>
          <a:noFill/>
          <a:ln w="9525">
            <a:noFill/>
            <a:miter lim="800000"/>
            <a:headEnd/>
            <a:tailEnd/>
          </a:ln>
        </p:spPr>
      </p:pic>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58114" y="4737556"/>
            <a:ext cx="1186543" cy="215444"/>
          </a:xfrm>
          <a:prstGeom prst="rect">
            <a:avLst/>
          </a:prstGeom>
          <a:noFill/>
        </p:spPr>
        <p:txBody>
          <a:bodyPr wrap="none" rtlCol="0">
            <a:spAutoFit/>
          </a:bodyPr>
          <a:lstStyle/>
          <a:p>
            <a:r>
              <a:rPr lang="en-US" sz="800" dirty="0"/>
              <a:t>NCDOL Photo Library</a:t>
            </a:r>
          </a:p>
        </p:txBody>
      </p:sp>
      <p:pic>
        <p:nvPicPr>
          <p:cNvPr id="21" name="Picture 20"/>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1800" y="4800600"/>
            <a:ext cx="1752600" cy="1143000"/>
          </a:xfrm>
          <a:prstGeom prst="rect">
            <a:avLst/>
          </a:prstGeom>
          <a:noFill/>
          <a:ln w="9525">
            <a:noFill/>
            <a:miter lim="800000"/>
            <a:headEnd/>
            <a:tailEnd/>
          </a:ln>
        </p:spPr>
      </p:pic>
      <p:pic>
        <p:nvPicPr>
          <p:cNvPr id="22" name="Picture 21" descr="C:\Users\wllagoe.EADS\Pictures\Picture 028.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21582" y="4800600"/>
            <a:ext cx="1676400" cy="1143000"/>
          </a:xfrm>
          <a:prstGeom prst="rect">
            <a:avLst/>
          </a:prstGeom>
          <a:noFill/>
          <a:ln w="9525">
            <a:noFill/>
            <a:miter lim="800000"/>
            <a:headEnd/>
            <a:tailEnd/>
          </a:ln>
        </p:spPr>
      </p:pic>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1756870" y="4800600"/>
            <a:ext cx="2586530" cy="1143000"/>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9570EAB0-8B9F-BB80-F226-C2F6B534B496}"/>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graphicFrame>
        <p:nvGraphicFramePr>
          <p:cNvPr id="2" name="Table 1">
            <a:extLst>
              <a:ext uri="{FF2B5EF4-FFF2-40B4-BE49-F238E27FC236}">
                <a16:creationId xmlns:a16="http://schemas.microsoft.com/office/drawing/2014/main" id="{2F6D36EC-173B-4BD2-D638-63CD437C1C7E}"/>
              </a:ext>
            </a:extLst>
          </p:cNvPr>
          <p:cNvGraphicFramePr>
            <a:graphicFrameLocks noGrp="1"/>
          </p:cNvGraphicFramePr>
          <p:nvPr>
            <p:extLst>
              <p:ext uri="{D42A27DB-BD31-4B8C-83A1-F6EECF244321}">
                <p14:modId xmlns:p14="http://schemas.microsoft.com/office/powerpoint/2010/main" val="2159289137"/>
              </p:ext>
            </p:extLst>
          </p:nvPr>
        </p:nvGraphicFramePr>
        <p:xfrm>
          <a:off x="609598" y="1219200"/>
          <a:ext cx="7924804" cy="3258982"/>
        </p:xfrm>
        <a:graphic>
          <a:graphicData uri="http://schemas.openxmlformats.org/drawingml/2006/table">
            <a:tbl>
              <a:tblPr firstRow="1" bandRow="1">
                <a:tableStyleId>{073A0DAA-6AF3-43AB-8588-CEC1D06C72B9}</a:tableStyleId>
              </a:tblPr>
              <a:tblGrid>
                <a:gridCol w="2504304">
                  <a:extLst>
                    <a:ext uri="{9D8B030D-6E8A-4147-A177-3AD203B41FA5}">
                      <a16:colId xmlns:a16="http://schemas.microsoft.com/office/drawing/2014/main" val="20000"/>
                    </a:ext>
                  </a:extLst>
                </a:gridCol>
                <a:gridCol w="1037968">
                  <a:extLst>
                    <a:ext uri="{9D8B030D-6E8A-4147-A177-3AD203B41FA5}">
                      <a16:colId xmlns:a16="http://schemas.microsoft.com/office/drawing/2014/main" val="20001"/>
                    </a:ext>
                  </a:extLst>
                </a:gridCol>
                <a:gridCol w="1037968">
                  <a:extLst>
                    <a:ext uri="{9D8B030D-6E8A-4147-A177-3AD203B41FA5}">
                      <a16:colId xmlns:a16="http://schemas.microsoft.com/office/drawing/2014/main" val="1444791463"/>
                    </a:ext>
                  </a:extLst>
                </a:gridCol>
                <a:gridCol w="1037968">
                  <a:extLst>
                    <a:ext uri="{9D8B030D-6E8A-4147-A177-3AD203B41FA5}">
                      <a16:colId xmlns:a16="http://schemas.microsoft.com/office/drawing/2014/main" val="1428704586"/>
                    </a:ext>
                  </a:extLst>
                </a:gridCol>
                <a:gridCol w="988540">
                  <a:extLst>
                    <a:ext uri="{9D8B030D-6E8A-4147-A177-3AD203B41FA5}">
                      <a16:colId xmlns:a16="http://schemas.microsoft.com/office/drawing/2014/main" val="20002"/>
                    </a:ext>
                  </a:extLst>
                </a:gridCol>
                <a:gridCol w="1318056">
                  <a:extLst>
                    <a:ext uri="{9D8B030D-6E8A-4147-A177-3AD203B41FA5}">
                      <a16:colId xmlns:a16="http://schemas.microsoft.com/office/drawing/2014/main" val="20003"/>
                    </a:ext>
                  </a:extLst>
                </a:gridCol>
              </a:tblGrid>
              <a:tr h="550129">
                <a:tc>
                  <a:txBody>
                    <a:bodyPr/>
                    <a:lstStyle/>
                    <a:p>
                      <a:pPr algn="r"/>
                      <a:r>
                        <a:rPr lang="en-US" sz="1400" dirty="0">
                          <a:solidFill>
                            <a:schemeClr val="tx1"/>
                          </a:solidFill>
                        </a:rPr>
                        <a:t>COMPLIANCE INSPECTIONS</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 </a:t>
                      </a:r>
                      <a:r>
                        <a:rPr lang="en-US" sz="1400" b="1" dirty="0">
                          <a:solidFill>
                            <a:schemeClr val="tx1"/>
                          </a:solidFill>
                        </a:rPr>
                        <a:t>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86979">
                <a:tc>
                  <a:txBody>
                    <a:bodyPr/>
                    <a:lstStyle/>
                    <a:p>
                      <a:pPr algn="r"/>
                      <a:r>
                        <a:rPr lang="en-US" sz="1400" i="1" dirty="0"/>
                        <a:t>Silica</a:t>
                      </a:r>
                    </a:p>
                  </a:txBody>
                  <a:tcPr anchor="ctr">
                    <a:solidFill>
                      <a:schemeClr val="bg1">
                        <a:lumMod val="85000"/>
                      </a:schemeClr>
                    </a:solidFill>
                  </a:tcPr>
                </a:tc>
                <a:tc>
                  <a:txBody>
                    <a:bodyPr/>
                    <a:lstStyle/>
                    <a:p>
                      <a:pPr algn="ctr"/>
                      <a:r>
                        <a:rPr lang="en-US" sz="1400" i="0" dirty="0"/>
                        <a:t>6</a:t>
                      </a:r>
                    </a:p>
                  </a:txBody>
                  <a:tcPr anchor="ctr">
                    <a:solidFill>
                      <a:schemeClr val="bg1">
                        <a:lumMod val="85000"/>
                      </a:schemeClr>
                    </a:solidFill>
                  </a:tcPr>
                </a:tc>
                <a:tc>
                  <a:txBody>
                    <a:bodyPr/>
                    <a:lstStyle/>
                    <a:p>
                      <a:pPr algn="ctr"/>
                      <a:r>
                        <a:rPr lang="en-US" sz="1400" i="0" dirty="0"/>
                        <a:t>18</a:t>
                      </a:r>
                    </a:p>
                  </a:txBody>
                  <a:tcPr anchor="ctr">
                    <a:solidFill>
                      <a:schemeClr val="bg1">
                        <a:lumMod val="85000"/>
                      </a:schemeClr>
                    </a:solidFill>
                  </a:tcPr>
                </a:tc>
                <a:tc>
                  <a:txBody>
                    <a:bodyPr/>
                    <a:lstStyle/>
                    <a:p>
                      <a:pPr algn="ctr"/>
                      <a:r>
                        <a:rPr lang="en-US" sz="1400" i="0" dirty="0"/>
                        <a:t>12</a:t>
                      </a:r>
                    </a:p>
                  </a:txBody>
                  <a:tcPr anchor="ctr">
                    <a:solidFill>
                      <a:schemeClr val="bg1">
                        <a:lumMod val="85000"/>
                      </a:schemeClr>
                    </a:solidFill>
                  </a:tcPr>
                </a:tc>
                <a:tc>
                  <a:txBody>
                    <a:bodyPr/>
                    <a:lstStyle/>
                    <a:p>
                      <a:pPr algn="ctr"/>
                      <a:r>
                        <a:rPr lang="en-US" sz="1400" b="1" i="1" dirty="0"/>
                        <a:t>36</a:t>
                      </a:r>
                    </a:p>
                  </a:txBody>
                  <a:tcPr anchor="ctr">
                    <a:solidFill>
                      <a:schemeClr val="bg1">
                        <a:lumMod val="85000"/>
                      </a:schemeClr>
                    </a:solidFill>
                  </a:tcPr>
                </a:tc>
                <a:tc rowSpan="6">
                  <a:txBody>
                    <a:bodyPr/>
                    <a:lstStyle/>
                    <a:p>
                      <a:pPr algn="ctr"/>
                      <a:r>
                        <a:rPr lang="en-US" sz="1400" b="0" i="0" dirty="0"/>
                        <a:t>60</a:t>
                      </a:r>
                    </a:p>
                  </a:txBody>
                  <a:tcPr anchor="b">
                    <a:solidFill>
                      <a:schemeClr val="bg1">
                        <a:lumMod val="85000"/>
                      </a:schemeClr>
                    </a:solidFill>
                  </a:tcPr>
                </a:tc>
                <a:extLst>
                  <a:ext uri="{0D108BD9-81ED-4DB2-BD59-A6C34878D82A}">
                    <a16:rowId xmlns:a16="http://schemas.microsoft.com/office/drawing/2014/main" val="10001"/>
                  </a:ext>
                </a:extLst>
              </a:tr>
              <a:tr h="386979">
                <a:tc>
                  <a:txBody>
                    <a:bodyPr/>
                    <a:lstStyle/>
                    <a:p>
                      <a:pPr algn="r"/>
                      <a:r>
                        <a:rPr lang="en-US" sz="1400" i="1" dirty="0"/>
                        <a:t>Asbestos</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i="0" dirty="0"/>
                        <a:t>6</a:t>
                      </a:r>
                    </a:p>
                  </a:txBody>
                  <a:tcPr anchor="ctr">
                    <a:solidFill>
                      <a:schemeClr val="bg1">
                        <a:lumMod val="95000"/>
                      </a:schemeClr>
                    </a:solidFill>
                  </a:tcPr>
                </a:tc>
                <a:tc>
                  <a:txBody>
                    <a:bodyPr/>
                    <a:lstStyle/>
                    <a:p>
                      <a:pPr algn="ctr"/>
                      <a:r>
                        <a:rPr lang="en-US" sz="1400" i="0" dirty="0"/>
                        <a:t>10</a:t>
                      </a:r>
                    </a:p>
                  </a:txBody>
                  <a:tcPr anchor="ctr">
                    <a:solidFill>
                      <a:schemeClr val="bg1">
                        <a:lumMod val="95000"/>
                      </a:schemeClr>
                    </a:solidFill>
                  </a:tcPr>
                </a:tc>
                <a:tc>
                  <a:txBody>
                    <a:bodyPr/>
                    <a:lstStyle/>
                    <a:p>
                      <a:pPr algn="ctr"/>
                      <a:r>
                        <a:rPr lang="en-US" sz="1400" b="1" i="1" dirty="0"/>
                        <a:t>17</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2"/>
                  </a:ext>
                </a:extLst>
              </a:tr>
              <a:tr h="386979">
                <a:tc>
                  <a:txBody>
                    <a:bodyPr/>
                    <a:lstStyle/>
                    <a:p>
                      <a:pPr algn="r"/>
                      <a:r>
                        <a:rPr lang="en-US" sz="1400" i="1" dirty="0" err="1"/>
                        <a:t>Isocyanates</a:t>
                      </a:r>
                      <a:endParaRPr lang="en-US" sz="1400" i="1" dirty="0"/>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tc>
                  <a:txBody>
                    <a:bodyPr/>
                    <a:lstStyle/>
                    <a:p>
                      <a:pPr algn="ctr"/>
                      <a:r>
                        <a:rPr lang="en-US" sz="1400" i="0" dirty="0"/>
                        <a:t>7</a:t>
                      </a:r>
                    </a:p>
                  </a:txBody>
                  <a:tcPr anchor="ctr">
                    <a:solidFill>
                      <a:schemeClr val="bg1">
                        <a:lumMod val="85000"/>
                      </a:schemeClr>
                    </a:solidFill>
                  </a:tcPr>
                </a:tc>
                <a:tc>
                  <a:txBody>
                    <a:bodyPr/>
                    <a:lstStyle/>
                    <a:p>
                      <a:pPr algn="ctr"/>
                      <a:r>
                        <a:rPr lang="en-US" sz="1400" b="1" i="1" dirty="0"/>
                        <a:t>13</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3"/>
                  </a:ext>
                </a:extLst>
              </a:tr>
              <a:tr h="386979">
                <a:tc>
                  <a:txBody>
                    <a:bodyPr/>
                    <a:lstStyle/>
                    <a:p>
                      <a:pPr algn="r"/>
                      <a:r>
                        <a:rPr lang="en-US" sz="1400" i="1" dirty="0"/>
                        <a:t>Lead</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i="0" dirty="0"/>
                        <a:t>3</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tc>
                  <a:txBody>
                    <a:bodyPr/>
                    <a:lstStyle/>
                    <a:p>
                      <a:pPr algn="ctr"/>
                      <a:r>
                        <a:rPr lang="en-US" sz="1400" b="1" i="1" dirty="0"/>
                        <a:t>6</a:t>
                      </a:r>
                    </a:p>
                  </a:txBody>
                  <a:tcPr anchor="ctr">
                    <a:solidFill>
                      <a:schemeClr val="bg1">
                        <a:lumMod val="95000"/>
                      </a:schemeClr>
                    </a:solidFill>
                  </a:tcPr>
                </a:tc>
                <a:tc vMerge="1">
                  <a:txBody>
                    <a:bodyPr/>
                    <a:lstStyle/>
                    <a:p>
                      <a:pPr algn="ctr"/>
                      <a:endParaRPr lang="en-US" sz="1600" i="1" dirty="0"/>
                    </a:p>
                  </a:txBody>
                  <a:tcPr>
                    <a:solidFill>
                      <a:schemeClr val="bg1">
                        <a:lumMod val="95000"/>
                      </a:schemeClr>
                    </a:solidFill>
                  </a:tcPr>
                </a:tc>
                <a:extLst>
                  <a:ext uri="{0D108BD9-81ED-4DB2-BD59-A6C34878D82A}">
                    <a16:rowId xmlns:a16="http://schemas.microsoft.com/office/drawing/2014/main" val="10004"/>
                  </a:ext>
                </a:extLst>
              </a:tr>
              <a:tr h="386979">
                <a:tc>
                  <a:txBody>
                    <a:bodyPr/>
                    <a:lstStyle/>
                    <a:p>
                      <a:pPr algn="r"/>
                      <a:r>
                        <a:rPr lang="en-US" sz="1400" i="1" dirty="0" err="1"/>
                        <a:t>Hexavalent</a:t>
                      </a:r>
                      <a:r>
                        <a:rPr lang="en-US" sz="1400" i="1" dirty="0"/>
                        <a:t> Chromium</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i="0" dirty="0"/>
                        <a:t>2</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b="1" i="1" dirty="0"/>
                        <a:t>4</a:t>
                      </a:r>
                    </a:p>
                  </a:txBody>
                  <a:tcPr anchor="ctr">
                    <a:solidFill>
                      <a:schemeClr val="bg1">
                        <a:lumMod val="85000"/>
                      </a:schemeClr>
                    </a:solidFill>
                  </a:tcPr>
                </a:tc>
                <a:tc vMerge="1">
                  <a:txBody>
                    <a:bodyPr/>
                    <a:lstStyle/>
                    <a:p>
                      <a:pPr algn="ctr"/>
                      <a:endParaRPr lang="en-US" sz="1600" i="1" dirty="0"/>
                    </a:p>
                  </a:txBody>
                  <a:tcPr>
                    <a:solidFill>
                      <a:schemeClr val="bg1">
                        <a:lumMod val="85000"/>
                      </a:schemeClr>
                    </a:solidFill>
                  </a:tcPr>
                </a:tc>
                <a:extLst>
                  <a:ext uri="{0D108BD9-81ED-4DB2-BD59-A6C34878D82A}">
                    <a16:rowId xmlns:a16="http://schemas.microsoft.com/office/drawing/2014/main" val="10005"/>
                  </a:ext>
                </a:extLst>
              </a:tr>
              <a:tr h="386979">
                <a:tc>
                  <a:txBody>
                    <a:bodyPr/>
                    <a:lstStyle/>
                    <a:p>
                      <a:pPr algn="r"/>
                      <a:r>
                        <a:rPr lang="en-US" sz="1400" b="1" i="1" dirty="0"/>
                        <a:t>Total</a:t>
                      </a:r>
                    </a:p>
                  </a:txBody>
                  <a:tcPr anchor="ctr">
                    <a:solidFill>
                      <a:schemeClr val="bg1">
                        <a:lumMod val="95000"/>
                      </a:schemeClr>
                    </a:solidFill>
                  </a:tcPr>
                </a:tc>
                <a:tc>
                  <a:txBody>
                    <a:bodyPr/>
                    <a:lstStyle/>
                    <a:p>
                      <a:pPr algn="ctr"/>
                      <a:r>
                        <a:rPr lang="en-US" sz="1400" b="1" i="1" dirty="0"/>
                        <a:t>9*</a:t>
                      </a:r>
                    </a:p>
                  </a:txBody>
                  <a:tcPr anchor="ctr">
                    <a:solidFill>
                      <a:schemeClr val="bg1">
                        <a:lumMod val="95000"/>
                      </a:schemeClr>
                    </a:solidFill>
                  </a:tcPr>
                </a:tc>
                <a:tc>
                  <a:txBody>
                    <a:bodyPr/>
                    <a:lstStyle/>
                    <a:p>
                      <a:pPr algn="ctr"/>
                      <a:r>
                        <a:rPr lang="en-US" sz="1400" b="1" i="1" dirty="0"/>
                        <a:t>34*</a:t>
                      </a:r>
                    </a:p>
                  </a:txBody>
                  <a:tcPr anchor="ctr">
                    <a:solidFill>
                      <a:schemeClr val="bg1">
                        <a:lumMod val="95000"/>
                      </a:schemeClr>
                    </a:solidFill>
                  </a:tcPr>
                </a:tc>
                <a:tc>
                  <a:txBody>
                    <a:bodyPr/>
                    <a:lstStyle/>
                    <a:p>
                      <a:pPr algn="ctr"/>
                      <a:r>
                        <a:rPr lang="en-US" sz="1400" b="1" i="1" dirty="0"/>
                        <a:t>33*</a:t>
                      </a:r>
                    </a:p>
                  </a:txBody>
                  <a:tcPr anchor="ctr">
                    <a:solidFill>
                      <a:schemeClr val="bg1">
                        <a:lumMod val="95000"/>
                      </a:schemeClr>
                    </a:solidFill>
                  </a:tcPr>
                </a:tc>
                <a:tc>
                  <a:txBody>
                    <a:bodyPr/>
                    <a:lstStyle/>
                    <a:p>
                      <a:pPr algn="ctr"/>
                      <a:r>
                        <a:rPr lang="en-US" sz="1400" b="1" i="1" dirty="0"/>
                        <a:t>69*</a:t>
                      </a:r>
                    </a:p>
                  </a:txBody>
                  <a:tcPr anchor="ctr">
                    <a:solidFill>
                      <a:schemeClr val="bg1">
                        <a:lumMod val="95000"/>
                      </a:schemeClr>
                    </a:solidFill>
                  </a:tcPr>
                </a:tc>
                <a:tc vMerge="1">
                  <a:txBody>
                    <a:bodyPr/>
                    <a:lstStyle/>
                    <a:p>
                      <a:pPr algn="ctr"/>
                      <a:endParaRPr lang="en-US" sz="1600" b="1" i="0" dirty="0"/>
                    </a:p>
                  </a:txBody>
                  <a:tcPr>
                    <a:solidFill>
                      <a:schemeClr val="bg1">
                        <a:lumMod val="95000"/>
                      </a:schemeClr>
                    </a:solidFill>
                  </a:tcPr>
                </a:tc>
                <a:extLst>
                  <a:ext uri="{0D108BD9-81ED-4DB2-BD59-A6C34878D82A}">
                    <a16:rowId xmlns:a16="http://schemas.microsoft.com/office/drawing/2014/main" val="10006"/>
                  </a:ext>
                </a:extLst>
              </a:tr>
              <a:tr h="386979">
                <a:tc>
                  <a:txBody>
                    <a:bodyPr/>
                    <a:lstStyle/>
                    <a:p>
                      <a:pPr algn="r"/>
                      <a:r>
                        <a:rPr lang="en-US" sz="1400" b="0" i="1" dirty="0"/>
                        <a:t>Program Improvements</a:t>
                      </a:r>
                    </a:p>
                  </a:txBody>
                  <a:tcPr anchor="ctr">
                    <a:solidFill>
                      <a:schemeClr val="bg1">
                        <a:lumMod val="85000"/>
                      </a:schemeClr>
                    </a:solidFill>
                  </a:tcPr>
                </a:tc>
                <a:tc>
                  <a:txBody>
                    <a:bodyPr/>
                    <a:lstStyle/>
                    <a:p>
                      <a:pPr algn="ctr"/>
                      <a:r>
                        <a:rPr lang="en-US" sz="1400" b="0" i="0" dirty="0"/>
                        <a:t>4</a:t>
                      </a:r>
                    </a:p>
                  </a:txBody>
                  <a:tcPr anchor="ctr">
                    <a:solidFill>
                      <a:schemeClr val="bg1">
                        <a:lumMod val="85000"/>
                      </a:schemeClr>
                    </a:solidFill>
                  </a:tcPr>
                </a:tc>
                <a:tc>
                  <a:txBody>
                    <a:bodyPr/>
                    <a:lstStyle/>
                    <a:p>
                      <a:pPr algn="ctr"/>
                      <a:r>
                        <a:rPr lang="en-US" sz="1400" b="0" i="0" dirty="0"/>
                        <a:t>14</a:t>
                      </a:r>
                    </a:p>
                  </a:txBody>
                  <a:tcPr anchor="ctr">
                    <a:solidFill>
                      <a:schemeClr val="bg1">
                        <a:lumMod val="85000"/>
                      </a:schemeClr>
                    </a:solidFill>
                  </a:tcPr>
                </a:tc>
                <a:tc>
                  <a:txBody>
                    <a:bodyPr/>
                    <a:lstStyle/>
                    <a:p>
                      <a:pPr algn="ctr"/>
                      <a:r>
                        <a:rPr lang="en-US" sz="1400" b="0" i="0" dirty="0"/>
                        <a:t>8</a:t>
                      </a:r>
                    </a:p>
                  </a:txBody>
                  <a:tcPr anchor="ctr">
                    <a:solidFill>
                      <a:schemeClr val="bg1">
                        <a:lumMod val="85000"/>
                      </a:schemeClr>
                    </a:solidFill>
                  </a:tcPr>
                </a:tc>
                <a:tc>
                  <a:txBody>
                    <a:bodyPr/>
                    <a:lstStyle/>
                    <a:p>
                      <a:pPr algn="ctr"/>
                      <a:r>
                        <a:rPr lang="en-US" sz="1400" b="1" i="1" dirty="0"/>
                        <a:t>26</a:t>
                      </a:r>
                    </a:p>
                  </a:txBody>
                  <a:tcPr anchor="ctr">
                    <a:solidFill>
                      <a:schemeClr val="bg1">
                        <a:lumMod val="85000"/>
                      </a:schemeClr>
                    </a:solidFill>
                  </a:tcPr>
                </a:tc>
                <a:tc>
                  <a:txBody>
                    <a:bodyPr/>
                    <a:lstStyle/>
                    <a:p>
                      <a:pPr algn="ctr"/>
                      <a:r>
                        <a:rPr lang="en-US" sz="1400" b="0" i="0" dirty="0"/>
                        <a:t>20</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0532374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8" name="TextBox 17"/>
          <p:cNvSpPr txBox="1"/>
          <p:nvPr/>
        </p:nvSpPr>
        <p:spPr>
          <a:xfrm>
            <a:off x="7179359" y="4355974"/>
            <a:ext cx="797013" cy="215444"/>
          </a:xfrm>
          <a:prstGeom prst="rect">
            <a:avLst/>
          </a:prstGeom>
          <a:noFill/>
        </p:spPr>
        <p:txBody>
          <a:bodyPr wrap="none" rtlCol="0">
            <a:spAutoFit/>
          </a:bodyPr>
          <a:lstStyle/>
          <a:p>
            <a:r>
              <a:rPr lang="en-US" sz="800" i="1" dirty="0"/>
              <a:t>* All Samples</a:t>
            </a:r>
          </a:p>
        </p:txBody>
      </p:sp>
      <p:pic>
        <p:nvPicPr>
          <p:cNvPr id="31" name="Picture 30"/>
          <p:cNvPicPr/>
          <p:nvPr/>
        </p:nvPicPr>
        <p:blipFill rotWithShape="1">
          <a:blip r:embed="rId3" cstate="screen">
            <a:extLst>
              <a:ext uri="{28A0092B-C50C-407E-A947-70E740481C1C}">
                <a14:useLocalDpi xmlns:a14="http://schemas.microsoft.com/office/drawing/2010/main"/>
              </a:ext>
            </a:extLst>
          </a:blip>
          <a:srcRect/>
          <a:stretch/>
        </p:blipFill>
        <p:spPr bwMode="auto">
          <a:xfrm>
            <a:off x="5714999" y="4545565"/>
            <a:ext cx="2817811" cy="141716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11629" y="4356556"/>
            <a:ext cx="1186543" cy="215444"/>
          </a:xfrm>
          <a:prstGeom prst="rect">
            <a:avLst/>
          </a:prstGeom>
          <a:noFill/>
        </p:spPr>
        <p:txBody>
          <a:bodyPr wrap="none" rtlCol="0">
            <a:spAutoFit/>
          </a:bodyPr>
          <a:lstStyle/>
          <a:p>
            <a:r>
              <a:rPr lang="en-US" sz="800" dirty="0"/>
              <a:t>NCDOL Photo Library</a:t>
            </a:r>
          </a:p>
        </p:txBody>
      </p:sp>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71958" y="4530829"/>
            <a:ext cx="2147842" cy="1431896"/>
          </a:xfrm>
          <a:prstGeom prst="rect">
            <a:avLst/>
          </a:prstGeom>
        </p:spPr>
      </p:pic>
      <p:pic>
        <p:nvPicPr>
          <p:cNvPr id="12" name="Picture 11"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620604" y="4530829"/>
            <a:ext cx="3251353" cy="1431896"/>
          </a:xfrm>
          <a:prstGeom prst="rect">
            <a:avLst/>
          </a:prstGeom>
          <a:ln>
            <a:noFill/>
          </a:ln>
          <a:extLst>
            <a:ext uri="{53640926-AAD7-44D8-BBD7-CCE9431645EC}">
              <a14:shadowObscured xmlns:a14="http://schemas.microsoft.com/office/drawing/2010/main"/>
            </a:ext>
          </a:extLst>
        </p:spPr>
      </p:pic>
      <p:graphicFrame>
        <p:nvGraphicFramePr>
          <p:cNvPr id="11" name="Group 154">
            <a:extLst>
              <a:ext uri="{FF2B5EF4-FFF2-40B4-BE49-F238E27FC236}">
                <a16:creationId xmlns:a16="http://schemas.microsoft.com/office/drawing/2014/main" id="{42AC1C1F-976F-421D-A487-22F72FB005EF}"/>
              </a:ext>
            </a:extLst>
          </p:cNvPr>
          <p:cNvGraphicFramePr>
            <a:graphicFrameLocks noGrp="1"/>
          </p:cNvGraphicFramePr>
          <p:nvPr>
            <p:extLst>
              <p:ext uri="{D42A27DB-BD31-4B8C-83A1-F6EECF244321}">
                <p14:modId xmlns:p14="http://schemas.microsoft.com/office/powerpoint/2010/main" val="2425194535"/>
              </p:ext>
            </p:extLst>
          </p:nvPr>
        </p:nvGraphicFramePr>
        <p:xfrm>
          <a:off x="647670" y="1157611"/>
          <a:ext cx="8030321" cy="3209300"/>
        </p:xfrm>
        <a:graphic>
          <a:graphicData uri="http://schemas.openxmlformats.org/drawingml/2006/table">
            <a:tbl>
              <a:tblPr>
                <a:tableStyleId>{00A15C55-8517-42AA-B614-E9B94910E393}</a:tableStyleId>
              </a:tblPr>
              <a:tblGrid>
                <a:gridCol w="1071757">
                  <a:extLst>
                    <a:ext uri="{9D8B030D-6E8A-4147-A177-3AD203B41FA5}">
                      <a16:colId xmlns:a16="http://schemas.microsoft.com/office/drawing/2014/main" val="20000"/>
                    </a:ext>
                  </a:extLst>
                </a:gridCol>
                <a:gridCol w="718973">
                  <a:extLst>
                    <a:ext uri="{9D8B030D-6E8A-4147-A177-3AD203B41FA5}">
                      <a16:colId xmlns:a16="http://schemas.microsoft.com/office/drawing/2014/main" val="20001"/>
                    </a:ext>
                  </a:extLst>
                </a:gridCol>
                <a:gridCol w="685800">
                  <a:extLst>
                    <a:ext uri="{9D8B030D-6E8A-4147-A177-3AD203B41FA5}">
                      <a16:colId xmlns:a16="http://schemas.microsoft.com/office/drawing/2014/main" val="2313247660"/>
                    </a:ext>
                  </a:extLst>
                </a:gridCol>
                <a:gridCol w="685800">
                  <a:extLst>
                    <a:ext uri="{9D8B030D-6E8A-4147-A177-3AD203B41FA5}">
                      <a16:colId xmlns:a16="http://schemas.microsoft.com/office/drawing/2014/main" val="2017277483"/>
                    </a:ext>
                  </a:extLst>
                </a:gridCol>
                <a:gridCol w="533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58635105"/>
                    </a:ext>
                  </a:extLst>
                </a:gridCol>
                <a:gridCol w="533400">
                  <a:extLst>
                    <a:ext uri="{9D8B030D-6E8A-4147-A177-3AD203B41FA5}">
                      <a16:colId xmlns:a16="http://schemas.microsoft.com/office/drawing/2014/main" val="1091916900"/>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1758">
                  <a:extLst>
                    <a:ext uri="{9D8B030D-6E8A-4147-A177-3AD203B41FA5}">
                      <a16:colId xmlns:a16="http://schemas.microsoft.com/office/drawing/2014/main" val="3550970842"/>
                    </a:ext>
                  </a:extLst>
                </a:gridCol>
                <a:gridCol w="608633">
                  <a:extLst>
                    <a:ext uri="{9D8B030D-6E8A-4147-A177-3AD203B41FA5}">
                      <a16:colId xmlns:a16="http://schemas.microsoft.com/office/drawing/2014/main" val="2554777509"/>
                    </a:ext>
                  </a:extLst>
                </a:gridCol>
              </a:tblGrid>
              <a:tr h="336010">
                <a:tc gridSpan="1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COMPLIANCE INSPECTION RESULTS</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u="none" strike="noStrike" cap="none" normalizeH="0" baseline="0" dirty="0">
                        <a:ln>
                          <a:noFill/>
                        </a:ln>
                        <a:effectLst/>
                      </a:endParaRPr>
                    </a:p>
                  </a:txBody>
                  <a:tcP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7615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effectLst/>
                        </a:rPr>
                        <a:t>HEALTH HAZARDS</a:t>
                      </a:r>
                      <a:endParaRPr kumimoji="0" lang="en-US" sz="1100" b="1" i="0" u="none" strike="noStrike" cap="none" normalizeH="0" baseline="0" dirty="0">
                        <a:ln>
                          <a:noFill/>
                        </a:ln>
                        <a:solidFill>
                          <a:srgbClr val="FFFFFF"/>
                        </a:solidFill>
                        <a:effectLst/>
                        <a:latin typeface="Arial" charset="0"/>
                        <a:cs typeface="Arial" charset="0"/>
                      </a:endParaRP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Number of Samples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(Detectable Results)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Number  With Overexposures</a:t>
                      </a:r>
                    </a:p>
                  </a:txBody>
                  <a:tcPr anchor="ctr" horzOverflow="overflow">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a:ln>
                            <a:noFill/>
                          </a:ln>
                          <a:effectLst/>
                        </a:rPr>
                        <a:t>Average Severity Rate*</a:t>
                      </a:r>
                    </a:p>
                  </a:txBody>
                  <a:tcPr anchor="ctr" horzOverflow="overflow">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u="none" strike="noStrike" cap="none" normalizeH="0" baseline="0" dirty="0">
                        <a:ln>
                          <a:noFill/>
                        </a:ln>
                        <a:effectLst/>
                      </a:endParaRPr>
                    </a:p>
                  </a:txBody>
                  <a:tcPr anchor="ctr" horzOverflow="overflow">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u="none" strike="noStrike" cap="none" normalizeH="0" baseline="0" dirty="0">
                        <a:ln>
                          <a:noFill/>
                        </a:ln>
                        <a:effectLst/>
                      </a:endParaRPr>
                    </a:p>
                  </a:txBody>
                  <a:tcPr anchor="ctr" horzOverflow="overflow">
                    <a:solidFill>
                      <a:schemeClr val="bg1">
                        <a:lumMod val="85000"/>
                      </a:schemeClr>
                    </a:solidFill>
                  </a:tcPr>
                </a:tc>
                <a:extLst>
                  <a:ext uri="{0D108BD9-81ED-4DB2-BD59-A6C34878D82A}">
                    <a16:rowId xmlns:a16="http://schemas.microsoft.com/office/drawing/2014/main" val="10001"/>
                  </a:ext>
                </a:extLst>
              </a:tr>
              <a:tr h="46424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1</a:t>
                      </a:r>
                      <a:r>
                        <a:rPr kumimoji="0" lang="en-US" sz="800" b="1" i="0" u="none" strike="noStrike" cap="none" normalizeH="0" baseline="30000" dirty="0">
                          <a:ln>
                            <a:noFill/>
                          </a:ln>
                          <a:solidFill>
                            <a:schemeClr val="tx1"/>
                          </a:solidFill>
                          <a:effectLst/>
                          <a:latin typeface="Arial" charset="0"/>
                          <a:cs typeface="Arial" charset="0"/>
                        </a:rPr>
                        <a:t>st</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2</a:t>
                      </a:r>
                      <a:r>
                        <a:rPr kumimoji="0" lang="en-US" sz="800" b="1" i="0" u="none" strike="noStrike" cap="none" normalizeH="0" baseline="30000" dirty="0">
                          <a:ln>
                            <a:noFill/>
                          </a:ln>
                          <a:solidFill>
                            <a:schemeClr val="tx1"/>
                          </a:solidFill>
                          <a:effectLst/>
                          <a:latin typeface="Arial" charset="0"/>
                          <a:cs typeface="Arial" charset="0"/>
                        </a:rPr>
                        <a:t>nd</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3</a:t>
                      </a:r>
                      <a:r>
                        <a:rPr kumimoji="0" lang="en-US" sz="800" b="1" i="0" u="none" strike="noStrike" cap="none" normalizeH="0" baseline="30000" dirty="0">
                          <a:ln>
                            <a:noFill/>
                          </a:ln>
                          <a:solidFill>
                            <a:schemeClr val="tx1"/>
                          </a:solidFill>
                          <a:effectLst/>
                          <a:latin typeface="Arial" charset="0"/>
                          <a:cs typeface="Arial" charset="0"/>
                        </a:rPr>
                        <a:t>rd</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1</a:t>
                      </a:r>
                      <a:r>
                        <a:rPr kumimoji="0" lang="en-US" sz="800" b="1" i="0" u="none" strike="noStrike" cap="none" normalizeH="0" baseline="30000" dirty="0">
                          <a:ln>
                            <a:noFill/>
                          </a:ln>
                          <a:solidFill>
                            <a:schemeClr val="tx1"/>
                          </a:solidFill>
                          <a:effectLst/>
                          <a:latin typeface="Arial" charset="0"/>
                          <a:cs typeface="Arial" charset="0"/>
                        </a:rPr>
                        <a:t>st </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2</a:t>
                      </a:r>
                      <a:r>
                        <a:rPr kumimoji="0" lang="en-US" sz="800" b="1" i="0" u="none" strike="noStrike" cap="none" normalizeH="0" baseline="30000" dirty="0">
                          <a:ln>
                            <a:noFill/>
                          </a:ln>
                          <a:solidFill>
                            <a:schemeClr val="tx1"/>
                          </a:solidFill>
                          <a:effectLst/>
                          <a:latin typeface="Arial" charset="0"/>
                          <a:cs typeface="Arial" charset="0"/>
                        </a:rPr>
                        <a:t>nd</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Arial" charset="0"/>
                          <a:cs typeface="Arial" charset="0"/>
                        </a:rPr>
                        <a:t>3</a:t>
                      </a:r>
                      <a:r>
                        <a:rPr kumimoji="0" lang="en-US" sz="800" b="1" i="0" u="none" strike="noStrike" cap="none" normalizeH="0" baseline="30000" dirty="0">
                          <a:ln>
                            <a:noFill/>
                          </a:ln>
                          <a:solidFill>
                            <a:schemeClr val="tx1"/>
                          </a:solidFill>
                          <a:effectLst/>
                          <a:latin typeface="Arial" charset="0"/>
                          <a:cs typeface="Arial" charset="0"/>
                        </a:rPr>
                        <a:t>rd</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a:ln>
                            <a:noFill/>
                          </a:ln>
                          <a:solidFill>
                            <a:schemeClr val="tx1"/>
                          </a:solidFill>
                          <a:effectLst/>
                          <a:latin typeface="Arial" charset="0"/>
                          <a:cs typeface="Arial" charset="0"/>
                        </a:rPr>
                        <a:t> 1</a:t>
                      </a:r>
                      <a:r>
                        <a:rPr kumimoji="0" lang="en-US" sz="800" b="1" i="0" u="none" strike="noStrike" cap="none" normalizeH="0" baseline="30000" dirty="0">
                          <a:ln>
                            <a:noFill/>
                          </a:ln>
                          <a:solidFill>
                            <a:schemeClr val="tx1"/>
                          </a:solidFill>
                          <a:effectLst/>
                          <a:latin typeface="Arial" charset="0"/>
                          <a:cs typeface="Arial" charset="0"/>
                        </a:rPr>
                        <a:t>st</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a:ln>
                            <a:noFill/>
                          </a:ln>
                          <a:solidFill>
                            <a:schemeClr val="tx1"/>
                          </a:solidFill>
                          <a:effectLst/>
                          <a:latin typeface="Arial" charset="0"/>
                          <a:cs typeface="Arial" charset="0"/>
                        </a:rPr>
                        <a:t>2</a:t>
                      </a:r>
                      <a:r>
                        <a:rPr kumimoji="0" lang="en-US" sz="800" b="1" i="0" u="none" strike="noStrike" cap="none" normalizeH="0" baseline="30000" dirty="0">
                          <a:ln>
                            <a:noFill/>
                          </a:ln>
                          <a:solidFill>
                            <a:schemeClr val="tx1"/>
                          </a:solidFill>
                          <a:effectLst/>
                          <a:latin typeface="Arial" charset="0"/>
                          <a:cs typeface="Arial" charset="0"/>
                        </a:rPr>
                        <a:t>nd</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a:ln>
                            <a:noFill/>
                          </a:ln>
                          <a:solidFill>
                            <a:schemeClr val="tx1"/>
                          </a:solidFill>
                          <a:effectLst/>
                          <a:latin typeface="Arial" charset="0"/>
                          <a:cs typeface="Arial" charset="0"/>
                        </a:rPr>
                        <a:t>3</a:t>
                      </a:r>
                      <a:r>
                        <a:rPr kumimoji="0" lang="en-US" sz="800" b="1" i="0" u="none" strike="noStrike" cap="none" normalizeH="0" baseline="30000" dirty="0">
                          <a:ln>
                            <a:noFill/>
                          </a:ln>
                          <a:solidFill>
                            <a:schemeClr val="tx1"/>
                          </a:solidFill>
                          <a:effectLst/>
                          <a:latin typeface="Arial" charset="0"/>
                          <a:cs typeface="Arial" charset="0"/>
                        </a:rPr>
                        <a:t>rd</a:t>
                      </a:r>
                      <a:r>
                        <a:rPr kumimoji="0" lang="en-US" sz="8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extLst>
                  <a:ext uri="{0D108BD9-81ED-4DB2-BD59-A6C34878D82A}">
                    <a16:rowId xmlns:a16="http://schemas.microsoft.com/office/drawing/2014/main" val="10002"/>
                  </a:ext>
                </a:extLst>
              </a:tr>
              <a:tr h="3514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Silica</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0.79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0.28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0.91</a:t>
                      </a:r>
                    </a:p>
                  </a:txBody>
                  <a:tcPr anchor="ctr" horzOverflow="overflow">
                    <a:solidFill>
                      <a:schemeClr val="bg1">
                        <a:lumMod val="95000"/>
                      </a:schemeClr>
                    </a:solidFill>
                  </a:tcPr>
                </a:tc>
                <a:extLst>
                  <a:ext uri="{0D108BD9-81ED-4DB2-BD59-A6C34878D82A}">
                    <a16:rowId xmlns:a16="http://schemas.microsoft.com/office/drawing/2014/main" val="10003"/>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Asbestos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4"/>
                  </a:ext>
                </a:extLst>
              </a:tr>
              <a:tr h="35144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err="1">
                          <a:ln>
                            <a:noFill/>
                          </a:ln>
                          <a:effectLst/>
                        </a:rPr>
                        <a:t>Isocyanates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extLst>
                  <a:ext uri="{0D108BD9-81ED-4DB2-BD59-A6C34878D82A}">
                    <a16:rowId xmlns:a16="http://schemas.microsoft.com/office/drawing/2014/main" val="10005"/>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Lead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85000"/>
                      </a:schemeClr>
                    </a:solidFill>
                  </a:tcPr>
                </a:tc>
                <a:extLst>
                  <a:ext uri="{0D108BD9-81ED-4DB2-BD59-A6C34878D82A}">
                    <a16:rowId xmlns:a16="http://schemas.microsoft.com/office/drawing/2014/main" val="10006"/>
                  </a:ext>
                </a:extLst>
              </a:tr>
              <a:tr h="380890">
                <a:tc>
                  <a:txBody>
                    <a:bodyPr/>
                    <a:lstStyle/>
                    <a:p>
                      <a:pPr algn="r"/>
                      <a:r>
                        <a:rPr lang="en-US" sz="1200" b="0" i="1" dirty="0"/>
                        <a:t>Hexavalent Chromium</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0.01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0.03</a:t>
                      </a:r>
                    </a:p>
                  </a:txBody>
                  <a:tcPr anchor="ctr" horzOverflow="overflow">
                    <a:solidFill>
                      <a:schemeClr val="bg1">
                        <a:lumMod val="95000"/>
                      </a:schemeClr>
                    </a:solidFill>
                  </a:tcPr>
                </a:tc>
                <a:extLst>
                  <a:ext uri="{0D108BD9-81ED-4DB2-BD59-A6C34878D82A}">
                    <a16:rowId xmlns:a16="http://schemas.microsoft.com/office/drawing/2014/main" val="10007"/>
                  </a:ext>
                </a:extLst>
              </a:tr>
              <a:tr h="2621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Total</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21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bl>
          </a:graphicData>
        </a:graphic>
      </p:graphicFrame>
      <p:sp>
        <p:nvSpPr>
          <p:cNvPr id="13" name="TextBox 12">
            <a:extLst>
              <a:ext uri="{FF2B5EF4-FFF2-40B4-BE49-F238E27FC236}">
                <a16:creationId xmlns:a16="http://schemas.microsoft.com/office/drawing/2014/main" id="{AC97BFF1-8104-F0F2-B60F-BD3B27B70283}"/>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136244126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7600" y="4267200"/>
            <a:ext cx="1066800" cy="457200"/>
          </a:xfrm>
          <a:prstGeom prst="rect">
            <a:avLst/>
          </a:prstGeom>
          <a:noFill/>
          <a:ln w="9525">
            <a:noFill/>
            <a:miter lim="800000"/>
            <a:headEnd/>
            <a:tailEnd/>
          </a:ln>
        </p:spPr>
      </p:pic>
      <p:pic>
        <p:nvPicPr>
          <p:cNvPr id="11" name="Picture 10" descr="C:\Users\wllagoe.EADS\Pictures\Construction\IMAG0613.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8400" y="4267200"/>
            <a:ext cx="1219200" cy="457200"/>
          </a:xfrm>
          <a:prstGeom prst="rect">
            <a:avLst/>
          </a:prstGeom>
          <a:noFill/>
          <a:ln w="9525">
            <a:noFill/>
            <a:miter lim="800000"/>
            <a:headEnd/>
            <a:tailEnd/>
          </a:ln>
        </p:spPr>
      </p:pic>
      <p:pic>
        <p:nvPicPr>
          <p:cNvPr id="13" name="Picture 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48300" y="4267200"/>
            <a:ext cx="800100" cy="457200"/>
          </a:xfrm>
          <a:prstGeom prst="rect">
            <a:avLst/>
          </a:prstGeom>
          <a:noFill/>
          <a:ln w="9525">
            <a:noFill/>
            <a:miter lim="800000"/>
            <a:headEnd/>
            <a:tailEnd/>
          </a:ln>
        </p:spPr>
      </p:pic>
      <p:pic>
        <p:nvPicPr>
          <p:cNvPr id="17" name="Picture 16" descr="C:\Documents and Settings\Wanda Lagoe\My Documents\My Pictures\Logging\Water quality discussion with NCDENR.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19600" y="4267200"/>
            <a:ext cx="1047750" cy="457200"/>
          </a:xfrm>
          <a:prstGeom prst="rect">
            <a:avLst/>
          </a:prstGeom>
          <a:noFill/>
          <a:ln w="9525">
            <a:noFill/>
            <a:miter lim="800000"/>
            <a:headEnd/>
            <a:tailEnd/>
          </a:ln>
        </p:spPr>
      </p:pic>
      <p:pic>
        <p:nvPicPr>
          <p:cNvPr id="18" name="Picture 17" descr="C:\Documents and Settings\Wanda Lagoe\My Documents\My Pictures\Logging\Picture 087.jpg"/>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33800" y="4267200"/>
            <a:ext cx="685800" cy="457200"/>
          </a:xfrm>
          <a:prstGeom prst="rect">
            <a:avLst/>
          </a:prstGeom>
          <a:noFill/>
          <a:ln w="9525">
            <a:noFill/>
            <a:miter lim="800000"/>
            <a:headEnd/>
            <a:tailEnd/>
          </a:ln>
        </p:spPr>
      </p:pic>
      <p:pic>
        <p:nvPicPr>
          <p:cNvPr id="19" name="Picture 18" descr="C:\Documents and Settings\Wanda Lagoe\My Documents\My Pictures\Logging\ProLogger LD.JPG"/>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95400" y="4267200"/>
            <a:ext cx="838200" cy="457200"/>
          </a:xfrm>
          <a:prstGeom prst="rect">
            <a:avLst/>
          </a:prstGeom>
          <a:noFill/>
          <a:ln w="9525">
            <a:noFill/>
            <a:miter lim="800000"/>
            <a:headEnd/>
            <a:tailEnd/>
          </a:ln>
        </p:spPr>
      </p:pic>
      <p:pic>
        <p:nvPicPr>
          <p:cNvPr id="23" name="Picture 22" descr="C:\Documents and Settings\Wanda Lagoe\My Documents\My Pictures\Construction\IMAG0614 (2).JPG"/>
          <p:cNvPicPr/>
          <p:nvPr/>
        </p:nvPicPr>
        <p:blipFill>
          <a:blip r:embed="rId9" cstate="screen">
            <a:extLst>
              <a:ext uri="{28A0092B-C50C-407E-A947-70E740481C1C}">
                <a14:useLocalDpi xmlns:a14="http://schemas.microsoft.com/office/drawing/2010/main"/>
              </a:ext>
            </a:extLst>
          </a:blip>
          <a:srcRect/>
          <a:stretch>
            <a:fillRect/>
          </a:stretch>
        </p:blipFill>
        <p:spPr bwMode="auto">
          <a:xfrm>
            <a:off x="2133600" y="4267200"/>
            <a:ext cx="1600200" cy="457200"/>
          </a:xfrm>
          <a:prstGeom prst="rect">
            <a:avLst/>
          </a:prstGeom>
          <a:noFill/>
          <a:ln w="9525">
            <a:noFill/>
            <a:miter lim="800000"/>
            <a:headEnd/>
            <a:tailEnd/>
          </a:ln>
        </p:spPr>
      </p:pic>
      <p:sp>
        <p:nvSpPr>
          <p:cNvPr id="25" name="TextBox 24"/>
          <p:cNvSpPr txBox="1"/>
          <p:nvPr/>
        </p:nvSpPr>
        <p:spPr>
          <a:xfrm>
            <a:off x="580768" y="3983212"/>
            <a:ext cx="1186543" cy="215444"/>
          </a:xfrm>
          <a:prstGeom prst="rect">
            <a:avLst/>
          </a:prstGeom>
          <a:noFill/>
        </p:spPr>
        <p:txBody>
          <a:bodyPr wrap="none" rtlCol="0">
            <a:spAutoFit/>
          </a:bodyPr>
          <a:lstStyle/>
          <a:p>
            <a:r>
              <a:rPr lang="en-US" sz="800" dirty="0"/>
              <a:t>NCDOL Photo Library</a:t>
            </a:r>
          </a:p>
        </p:txBody>
      </p:sp>
      <p:sp>
        <p:nvSpPr>
          <p:cNvPr id="22"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Health Hazards</a:t>
            </a:r>
            <a:endParaRPr lang="en-US" sz="2400" b="1" i="1" dirty="0">
              <a:solidFill>
                <a:schemeClr val="bg2"/>
              </a:solidFill>
            </a:endParaRPr>
          </a:p>
        </p:txBody>
      </p:sp>
      <p:sp>
        <p:nvSpPr>
          <p:cNvPr id="16" name="TextBox 15"/>
          <p:cNvSpPr txBox="1"/>
          <p:nvPr/>
        </p:nvSpPr>
        <p:spPr>
          <a:xfrm>
            <a:off x="567913" y="4670001"/>
            <a:ext cx="1186543" cy="215444"/>
          </a:xfrm>
          <a:prstGeom prst="rect">
            <a:avLst/>
          </a:prstGeom>
          <a:noFill/>
        </p:spPr>
        <p:txBody>
          <a:bodyPr wrap="none" rtlCol="0">
            <a:spAutoFit/>
          </a:bodyPr>
          <a:lstStyle/>
          <a:p>
            <a:r>
              <a:rPr lang="en-US" sz="800" dirty="0"/>
              <a:t>NCDOL Photo Library</a:t>
            </a:r>
          </a:p>
        </p:txBody>
      </p:sp>
      <p:graphicFrame>
        <p:nvGraphicFramePr>
          <p:cNvPr id="29" name="Table 28">
            <a:extLst>
              <a:ext uri="{FF2B5EF4-FFF2-40B4-BE49-F238E27FC236}">
                <a16:creationId xmlns:a16="http://schemas.microsoft.com/office/drawing/2014/main" id="{47772DB8-6532-4B44-AB52-CB000016EA5A}"/>
              </a:ext>
            </a:extLst>
          </p:cNvPr>
          <p:cNvGraphicFramePr>
            <a:graphicFrameLocks noGrp="1"/>
          </p:cNvGraphicFramePr>
          <p:nvPr>
            <p:extLst>
              <p:ext uri="{D42A27DB-BD31-4B8C-83A1-F6EECF244321}">
                <p14:modId xmlns:p14="http://schemas.microsoft.com/office/powerpoint/2010/main" val="184157899"/>
              </p:ext>
            </p:extLst>
          </p:nvPr>
        </p:nvGraphicFramePr>
        <p:xfrm>
          <a:off x="609600" y="4811995"/>
          <a:ext cx="7924794" cy="1131880"/>
        </p:xfrm>
        <a:graphic>
          <a:graphicData uri="http://schemas.openxmlformats.org/drawingml/2006/table">
            <a:tbl>
              <a:tblPr firstRow="1" bandRow="1">
                <a:tableStyleId>{00A15C55-8517-42AA-B614-E9B94910E393}</a:tableStyleId>
              </a:tblPr>
              <a:tblGrid>
                <a:gridCol w="3422876">
                  <a:extLst>
                    <a:ext uri="{9D8B030D-6E8A-4147-A177-3AD203B41FA5}">
                      <a16:colId xmlns:a16="http://schemas.microsoft.com/office/drawing/2014/main" val="20000"/>
                    </a:ext>
                  </a:extLst>
                </a:gridCol>
                <a:gridCol w="916841">
                  <a:extLst>
                    <a:ext uri="{9D8B030D-6E8A-4147-A177-3AD203B41FA5}">
                      <a16:colId xmlns:a16="http://schemas.microsoft.com/office/drawing/2014/main" val="20001"/>
                    </a:ext>
                  </a:extLst>
                </a:gridCol>
                <a:gridCol w="916841">
                  <a:extLst>
                    <a:ext uri="{9D8B030D-6E8A-4147-A177-3AD203B41FA5}">
                      <a16:colId xmlns:a16="http://schemas.microsoft.com/office/drawing/2014/main" val="3206209524"/>
                    </a:ext>
                  </a:extLst>
                </a:gridCol>
                <a:gridCol w="916841">
                  <a:extLst>
                    <a:ext uri="{9D8B030D-6E8A-4147-A177-3AD203B41FA5}">
                      <a16:colId xmlns:a16="http://schemas.microsoft.com/office/drawing/2014/main" val="1025126502"/>
                    </a:ext>
                  </a:extLst>
                </a:gridCol>
                <a:gridCol w="788131">
                  <a:extLst>
                    <a:ext uri="{9D8B030D-6E8A-4147-A177-3AD203B41FA5}">
                      <a16:colId xmlns:a16="http://schemas.microsoft.com/office/drawing/2014/main" val="20002"/>
                    </a:ext>
                  </a:extLst>
                </a:gridCol>
                <a:gridCol w="963264">
                  <a:extLst>
                    <a:ext uri="{9D8B030D-6E8A-4147-A177-3AD203B41FA5}">
                      <a16:colId xmlns:a16="http://schemas.microsoft.com/office/drawing/2014/main" val="20003"/>
                    </a:ext>
                  </a:extLst>
                </a:gridCol>
              </a:tblGrid>
              <a:tr h="522280">
                <a:tc>
                  <a:txBody>
                    <a:bodyPr/>
                    <a:lstStyle/>
                    <a:p>
                      <a:pPr algn="r"/>
                      <a:r>
                        <a:rPr lang="en-US" sz="1500" b="1" dirty="0">
                          <a:solidFill>
                            <a:schemeClr val="tx1"/>
                          </a:solidFill>
                        </a:rPr>
                        <a:t>SEP ACTIVITY</a:t>
                      </a:r>
                    </a:p>
                  </a:txBody>
                  <a:tcPr anchor="ctr">
                    <a:solidFill>
                      <a:schemeClr val="bg1">
                        <a:lumMod val="75000"/>
                      </a:schemeClr>
                    </a:solidFill>
                  </a:tcPr>
                </a:tc>
                <a:tc>
                  <a:txBody>
                    <a:bodyPr/>
                    <a:lstStyle/>
                    <a:p>
                      <a:pPr algn="ct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algn="ct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algn="ctr"/>
                      <a:r>
                        <a:rPr lang="en-US" sz="1400" b="1"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4663">
                <a:tc>
                  <a:txBody>
                    <a:bodyPr/>
                    <a:lstStyle/>
                    <a:p>
                      <a:pPr algn="r"/>
                      <a:r>
                        <a:rPr lang="en-US" sz="1400" b="0" i="1" dirty="0"/>
                        <a:t>OSH Outreach Events</a:t>
                      </a:r>
                    </a:p>
                  </a:txBody>
                  <a:tcPr>
                    <a:solidFill>
                      <a:schemeClr val="bg1">
                        <a:lumMod val="85000"/>
                      </a:schemeClr>
                    </a:solidFill>
                  </a:tcPr>
                </a:tc>
                <a:tc>
                  <a:txBody>
                    <a:bodyPr/>
                    <a:lstStyle/>
                    <a:p>
                      <a:pPr algn="ctr"/>
                      <a:r>
                        <a:rPr lang="en-US" sz="1400" i="0" dirty="0"/>
                        <a:t>7</a:t>
                      </a:r>
                    </a:p>
                  </a:txBody>
                  <a:tcPr>
                    <a:solidFill>
                      <a:schemeClr val="bg1">
                        <a:lumMod val="85000"/>
                      </a:schemeClr>
                    </a:solidFill>
                  </a:tcPr>
                </a:tc>
                <a:tc>
                  <a:txBody>
                    <a:bodyPr/>
                    <a:lstStyle/>
                    <a:p>
                      <a:pPr algn="ctr"/>
                      <a:r>
                        <a:rPr lang="en-US" sz="1400" i="0" dirty="0"/>
                        <a:t>3</a:t>
                      </a:r>
                    </a:p>
                  </a:txBody>
                  <a:tcPr>
                    <a:solidFill>
                      <a:schemeClr val="bg1">
                        <a:lumMod val="85000"/>
                      </a:schemeClr>
                    </a:solidFill>
                  </a:tcPr>
                </a:tc>
                <a:tc>
                  <a:txBody>
                    <a:bodyPr/>
                    <a:lstStyle/>
                    <a:p>
                      <a:pPr algn="ctr"/>
                      <a:r>
                        <a:rPr lang="en-US" sz="1400" i="0" dirty="0"/>
                        <a:t>3</a:t>
                      </a:r>
                    </a:p>
                  </a:txBody>
                  <a:tcPr>
                    <a:solidFill>
                      <a:schemeClr val="bg1">
                        <a:lumMod val="85000"/>
                      </a:schemeClr>
                    </a:solidFill>
                  </a:tcPr>
                </a:tc>
                <a:tc>
                  <a:txBody>
                    <a:bodyPr/>
                    <a:lstStyle/>
                    <a:p>
                      <a:pPr algn="ctr"/>
                      <a:r>
                        <a:rPr lang="en-US" sz="1400" b="1" i="1" dirty="0"/>
                        <a:t>13</a:t>
                      </a:r>
                    </a:p>
                  </a:txBody>
                  <a:tcPr>
                    <a:solidFill>
                      <a:schemeClr val="bg1">
                        <a:lumMod val="85000"/>
                      </a:schemeClr>
                    </a:solidFill>
                  </a:tcPr>
                </a:tc>
                <a:tc>
                  <a:txBody>
                    <a:bodyPr/>
                    <a:lstStyle/>
                    <a:p>
                      <a:pPr algn="ctr"/>
                      <a:r>
                        <a:rPr lang="en-US" sz="1400" i="0" dirty="0"/>
                        <a:t>20</a:t>
                      </a:r>
                    </a:p>
                  </a:txBody>
                  <a:tcPr>
                    <a:solidFill>
                      <a:schemeClr val="bg1">
                        <a:lumMod val="85000"/>
                      </a:schemeClr>
                    </a:solidFill>
                  </a:tcPr>
                </a:tc>
                <a:extLst>
                  <a:ext uri="{0D108BD9-81ED-4DB2-BD59-A6C34878D82A}">
                    <a16:rowId xmlns:a16="http://schemas.microsoft.com/office/drawing/2014/main" val="10001"/>
                  </a:ext>
                </a:extLst>
              </a:tr>
              <a:tr h="304663">
                <a:tc>
                  <a:txBody>
                    <a:bodyPr/>
                    <a:lstStyle/>
                    <a:p>
                      <a:pPr algn="r"/>
                      <a:r>
                        <a:rPr lang="en-US" sz="1400" b="0" i="1" dirty="0"/>
                        <a:t>People </a:t>
                      </a:r>
                      <a:r>
                        <a:rPr lang="en-US" sz="1400" b="0" i="1" baseline="0" dirty="0"/>
                        <a:t>Trained</a:t>
                      </a:r>
                      <a:endParaRPr lang="en-US" sz="1400" b="0" i="1" dirty="0"/>
                    </a:p>
                  </a:txBody>
                  <a:tcPr>
                    <a:solidFill>
                      <a:schemeClr val="bg1">
                        <a:lumMod val="95000"/>
                      </a:schemeClr>
                    </a:solidFill>
                  </a:tcPr>
                </a:tc>
                <a:tc>
                  <a:txBody>
                    <a:bodyPr/>
                    <a:lstStyle/>
                    <a:p>
                      <a:pPr algn="ctr"/>
                      <a:r>
                        <a:rPr lang="en-US" sz="1400" i="0" dirty="0"/>
                        <a:t>76</a:t>
                      </a:r>
                    </a:p>
                  </a:txBody>
                  <a:tcPr>
                    <a:solidFill>
                      <a:schemeClr val="bg1">
                        <a:lumMod val="95000"/>
                      </a:schemeClr>
                    </a:solidFill>
                  </a:tcPr>
                </a:tc>
                <a:tc>
                  <a:txBody>
                    <a:bodyPr/>
                    <a:lstStyle/>
                    <a:p>
                      <a:pPr algn="ctr"/>
                      <a:r>
                        <a:rPr lang="en-US" sz="1400" i="0" dirty="0"/>
                        <a:t>59</a:t>
                      </a:r>
                    </a:p>
                  </a:txBody>
                  <a:tcPr>
                    <a:solidFill>
                      <a:schemeClr val="bg1">
                        <a:lumMod val="95000"/>
                      </a:schemeClr>
                    </a:solidFill>
                  </a:tcPr>
                </a:tc>
                <a:tc>
                  <a:txBody>
                    <a:bodyPr/>
                    <a:lstStyle/>
                    <a:p>
                      <a:pPr algn="ctr"/>
                      <a:r>
                        <a:rPr lang="en-US" sz="1400" i="0" dirty="0"/>
                        <a:t>41</a:t>
                      </a:r>
                    </a:p>
                  </a:txBody>
                  <a:tcPr>
                    <a:solidFill>
                      <a:schemeClr val="bg1">
                        <a:lumMod val="95000"/>
                      </a:schemeClr>
                    </a:solidFill>
                  </a:tcPr>
                </a:tc>
                <a:tc>
                  <a:txBody>
                    <a:bodyPr/>
                    <a:lstStyle/>
                    <a:p>
                      <a:pPr algn="ctr"/>
                      <a:r>
                        <a:rPr lang="en-US" sz="1400" b="1" i="1" dirty="0"/>
                        <a:t>176</a:t>
                      </a:r>
                    </a:p>
                  </a:txBody>
                  <a:tcPr>
                    <a:solidFill>
                      <a:schemeClr val="bg1">
                        <a:lumMod val="95000"/>
                      </a:schemeClr>
                    </a:solidFill>
                  </a:tcPr>
                </a:tc>
                <a:tc>
                  <a:txBody>
                    <a:bodyPr/>
                    <a:lstStyle/>
                    <a:p>
                      <a:pPr algn="ctr"/>
                      <a:r>
                        <a:rPr lang="en-US" sz="1400" i="0" dirty="0"/>
                        <a:t>300</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21" name="Picture 20">
            <a:extLst>
              <a:ext uri="{FF2B5EF4-FFF2-40B4-BE49-F238E27FC236}">
                <a16:creationId xmlns:a16="http://schemas.microsoft.com/office/drawing/2014/main" id="{E04CEF98-7FF5-4825-A76F-427E18843974}"/>
              </a:ext>
            </a:extLst>
          </p:cNvPr>
          <p:cNvPicPr/>
          <p:nvPr/>
        </p:nvPicPr>
        <p:blipFill rotWithShape="1">
          <a:blip r:embed="rId10" cstate="screen">
            <a:extLst>
              <a:ext uri="{28A0092B-C50C-407E-A947-70E740481C1C}">
                <a14:useLocalDpi xmlns:a14="http://schemas.microsoft.com/office/drawing/2010/main"/>
              </a:ext>
            </a:extLst>
          </a:blip>
          <a:srcRect/>
          <a:stretch/>
        </p:blipFill>
        <p:spPr bwMode="auto">
          <a:xfrm>
            <a:off x="609600" y="4267200"/>
            <a:ext cx="757873" cy="451246"/>
          </a:xfrm>
          <a:prstGeom prst="rect">
            <a:avLst/>
          </a:prstGeom>
          <a:ln>
            <a:noFill/>
          </a:ln>
          <a:extLst>
            <a:ext uri="{53640926-AAD7-44D8-BBD7-CCE9431645EC}">
              <a14:shadowObscured xmlns:a14="http://schemas.microsoft.com/office/drawing/2010/main"/>
            </a:ext>
          </a:extLst>
        </p:spPr>
      </p:pic>
      <p:sp>
        <p:nvSpPr>
          <p:cNvPr id="20" name="TextBox 19">
            <a:extLst>
              <a:ext uri="{FF2B5EF4-FFF2-40B4-BE49-F238E27FC236}">
                <a16:creationId xmlns:a16="http://schemas.microsoft.com/office/drawing/2014/main" id="{E36969A5-7FC4-DB47-AF47-9F4DF57D8448}"/>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graphicFrame>
        <p:nvGraphicFramePr>
          <p:cNvPr id="2" name="Table 1">
            <a:extLst>
              <a:ext uri="{FF2B5EF4-FFF2-40B4-BE49-F238E27FC236}">
                <a16:creationId xmlns:a16="http://schemas.microsoft.com/office/drawing/2014/main" id="{4695C468-26AD-3CB1-FE73-AE9026012347}"/>
              </a:ext>
            </a:extLst>
          </p:cNvPr>
          <p:cNvGraphicFramePr>
            <a:graphicFrameLocks noGrp="1"/>
          </p:cNvGraphicFramePr>
          <p:nvPr>
            <p:extLst>
              <p:ext uri="{D42A27DB-BD31-4B8C-83A1-F6EECF244321}">
                <p14:modId xmlns:p14="http://schemas.microsoft.com/office/powerpoint/2010/main" val="1085761699"/>
              </p:ext>
            </p:extLst>
          </p:nvPr>
        </p:nvGraphicFramePr>
        <p:xfrm>
          <a:off x="609600" y="1123675"/>
          <a:ext cx="7924794" cy="3169281"/>
        </p:xfrm>
        <a:graphic>
          <a:graphicData uri="http://schemas.openxmlformats.org/drawingml/2006/table">
            <a:tbl>
              <a:tblPr/>
              <a:tblGrid>
                <a:gridCol w="3962393">
                  <a:extLst>
                    <a:ext uri="{9D8B030D-6E8A-4147-A177-3AD203B41FA5}">
                      <a16:colId xmlns:a16="http://schemas.microsoft.com/office/drawing/2014/main" val="20000"/>
                    </a:ext>
                  </a:extLst>
                </a:gridCol>
                <a:gridCol w="976245">
                  <a:extLst>
                    <a:ext uri="{9D8B030D-6E8A-4147-A177-3AD203B41FA5}">
                      <a16:colId xmlns:a16="http://schemas.microsoft.com/office/drawing/2014/main" val="20001"/>
                    </a:ext>
                  </a:extLst>
                </a:gridCol>
                <a:gridCol w="976245">
                  <a:extLst>
                    <a:ext uri="{9D8B030D-6E8A-4147-A177-3AD203B41FA5}">
                      <a16:colId xmlns:a16="http://schemas.microsoft.com/office/drawing/2014/main" val="3507921706"/>
                    </a:ext>
                  </a:extLst>
                </a:gridCol>
                <a:gridCol w="976245">
                  <a:extLst>
                    <a:ext uri="{9D8B030D-6E8A-4147-A177-3AD203B41FA5}">
                      <a16:colId xmlns:a16="http://schemas.microsoft.com/office/drawing/2014/main" val="862470825"/>
                    </a:ext>
                  </a:extLst>
                </a:gridCol>
                <a:gridCol w="1033666">
                  <a:extLst>
                    <a:ext uri="{9D8B030D-6E8A-4147-A177-3AD203B41FA5}">
                      <a16:colId xmlns:a16="http://schemas.microsoft.com/office/drawing/2014/main" val="20002"/>
                    </a:ext>
                  </a:extLst>
                </a:gridCol>
              </a:tblGrid>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HEALTH HAZARDS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charset="0"/>
                          <a:cs typeface="Arial" charset="0"/>
                        </a:rPr>
                        <a:t>Consultative Surveys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128789243"/>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1</a:t>
                      </a:r>
                      <a:r>
                        <a:rPr kumimoji="0" lang="en-US" sz="1400" b="1" i="0" u="none" strike="noStrike" cap="none" normalizeH="0" baseline="30000" dirty="0">
                          <a:ln>
                            <a:noFill/>
                          </a:ln>
                          <a:solidFill>
                            <a:schemeClr val="tx1"/>
                          </a:solidFill>
                          <a:effectLst/>
                          <a:latin typeface="Arial" charset="0"/>
                          <a:cs typeface="Arial" charset="0"/>
                        </a:rPr>
                        <a:t>st</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2</a:t>
                      </a:r>
                      <a:r>
                        <a:rPr kumimoji="0" lang="en-US" sz="1400" b="1" i="0" u="none" strike="noStrike" cap="none" normalizeH="0" baseline="30000" dirty="0">
                          <a:ln>
                            <a:noFill/>
                          </a:ln>
                          <a:solidFill>
                            <a:schemeClr val="tx1"/>
                          </a:solidFill>
                          <a:effectLst/>
                          <a:latin typeface="Arial" charset="0"/>
                          <a:cs typeface="Arial" charset="0"/>
                        </a:rPr>
                        <a:t>nd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3</a:t>
                      </a:r>
                      <a:r>
                        <a:rPr kumimoji="0" lang="en-US" sz="1400" b="1" i="0" u="none" strike="noStrike" cap="none" normalizeH="0" baseline="30000" dirty="0">
                          <a:ln>
                            <a:noFill/>
                          </a:ln>
                          <a:solidFill>
                            <a:schemeClr val="tx1"/>
                          </a:solidFill>
                          <a:effectLst/>
                          <a:latin typeface="Arial" charset="0"/>
                          <a:cs typeface="Arial" charset="0"/>
                        </a:rPr>
                        <a:t>rd</a:t>
                      </a:r>
                      <a:r>
                        <a:rPr kumimoji="0" lang="en-US" sz="1400" b="1" i="0" u="none" strike="noStrike" cap="none" normalizeH="0" baseline="0" dirty="0">
                          <a:ln>
                            <a:noFill/>
                          </a:ln>
                          <a:solidFill>
                            <a:schemeClr val="tx1"/>
                          </a:solidFill>
                          <a:effectLst/>
                          <a:latin typeface="Arial" charset="0"/>
                          <a:cs typeface="Arial" charset="0"/>
                        </a:rPr>
                        <a:t> Qtr.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Arial" charset="0"/>
                          <a:cs typeface="Arial"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859278671"/>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Silica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84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Asbestos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5693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err="1">
                          <a:ln>
                            <a:noFill/>
                          </a:ln>
                          <a:solidFill>
                            <a:srgbClr val="000000"/>
                          </a:solidFill>
                          <a:effectLst/>
                          <a:latin typeface="Arial" charset="0"/>
                          <a:cs typeface="Arial" charset="0"/>
                        </a:rPr>
                        <a:t>Isocyanates</a:t>
                      </a:r>
                      <a:endParaRPr kumimoji="0" lang="en-US" sz="1400" b="0" i="1"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Hexavalent  Chromium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44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Arial" charset="0"/>
                          <a:cs typeface="Arial" charset="0"/>
                        </a:rPr>
                        <a:t>135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r h="33522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cs typeface="Arial" charset="0"/>
                        </a:rPr>
                        <a:t>FFY Goal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37920218"/>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5"/>
          <p:cNvSpPr>
            <a:spLocks noChangeArrowheads="1"/>
          </p:cNvSpPr>
          <p:nvPr/>
        </p:nvSpPr>
        <p:spPr bwMode="auto">
          <a:xfrm>
            <a:off x="457200" y="228600"/>
            <a:ext cx="8229600" cy="685800"/>
          </a:xfrm>
          <a:prstGeom prst="rect">
            <a:avLst/>
          </a:prstGeom>
          <a:noFill/>
          <a:ln w="9525">
            <a:noFill/>
            <a:miter lim="800000"/>
            <a:headEnd/>
            <a:tailEnd/>
          </a:ln>
        </p:spPr>
        <p:txBody>
          <a:bodyPr anchor="ctr"/>
          <a:lstStyle/>
          <a:p>
            <a:pPr algn="ctr"/>
            <a:endParaRPr lang="en-US" sz="3600" b="1">
              <a:solidFill>
                <a:schemeClr val="bg2"/>
              </a:solidFill>
            </a:endParaRPr>
          </a:p>
        </p:txBody>
      </p:sp>
      <p:sp>
        <p:nvSpPr>
          <p:cNvPr id="70658" name="Rectangle 7"/>
          <p:cNvSpPr>
            <a:spLocks noChangeArrowheads="1"/>
          </p:cNvSpPr>
          <p:nvPr/>
        </p:nvSpPr>
        <p:spPr bwMode="auto">
          <a:xfrm>
            <a:off x="533400" y="1143000"/>
            <a:ext cx="8229600" cy="4114800"/>
          </a:xfrm>
          <a:prstGeom prst="rect">
            <a:avLst/>
          </a:prstGeom>
          <a:noFill/>
          <a:ln w="9525">
            <a:noFill/>
            <a:miter lim="800000"/>
            <a:headEnd/>
            <a:tailEnd/>
          </a:ln>
        </p:spPr>
        <p:txBody>
          <a:bodyPr/>
          <a:lstStyle/>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342900" indent="-342900">
              <a:lnSpc>
                <a:spcPct val="110000"/>
              </a:lnSpc>
              <a:buClr>
                <a:srgbClr val="910046"/>
              </a:buClr>
              <a:buSzPct val="84000"/>
              <a:buFont typeface="Wingdings" pitchFamily="2" charset="2"/>
              <a:buChar char="l"/>
            </a:pPr>
            <a:endParaRPr lang="en-US" sz="2400" b="1" dirty="0"/>
          </a:p>
          <a:p>
            <a:pPr marL="233363" indent="-233363">
              <a:lnSpc>
                <a:spcPct val="130000"/>
              </a:lnSpc>
              <a:buClr>
                <a:srgbClr val="012D9A"/>
              </a:buClr>
              <a:buFont typeface="Arial" pitchFamily="34" charset="0"/>
              <a:buChar char="•"/>
            </a:pPr>
            <a:endParaRPr lang="en-US" sz="2000" dirty="0"/>
          </a:p>
          <a:p>
            <a:pPr marL="342900" indent="-342900">
              <a:buClr>
                <a:srgbClr val="910046"/>
              </a:buClr>
              <a:buSzPct val="84000"/>
              <a:buFont typeface="Wingdings" pitchFamily="2" charset="2"/>
              <a:buChar char="l"/>
            </a:pPr>
            <a:endParaRPr lang="en-US" sz="2000" dirty="0"/>
          </a:p>
          <a:p>
            <a:pPr marL="690563" lvl="1" indent="-233363">
              <a:buClr>
                <a:srgbClr val="910046"/>
              </a:buClr>
              <a:buSzPct val="84000"/>
              <a:buFont typeface="Wingdings" pitchFamily="2" charset="2"/>
              <a:buChar char="l"/>
            </a:pPr>
            <a:endParaRPr lang="en-US" sz="2400" dirty="0"/>
          </a:p>
          <a:p>
            <a:pPr marL="342900" indent="-342900">
              <a:buClr>
                <a:srgbClr val="910046"/>
              </a:buClr>
              <a:buSzPct val="84000"/>
              <a:buFont typeface="Wingdings" pitchFamily="2" charset="2"/>
              <a:buChar char="l"/>
            </a:pPr>
            <a:endParaRPr lang="en-US" sz="500" dirty="0"/>
          </a:p>
        </p:txBody>
      </p:sp>
      <p:sp>
        <p:nvSpPr>
          <p:cNvPr id="19"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Food Manufacturing</a:t>
            </a:r>
            <a:endParaRPr lang="en-US" sz="2400" b="1" i="1" dirty="0">
              <a:solidFill>
                <a:schemeClr val="bg2"/>
              </a:solidFill>
            </a:endParaRPr>
          </a:p>
        </p:txBody>
      </p:sp>
      <p:sp>
        <p:nvSpPr>
          <p:cNvPr id="14" name="TextBox 13">
            <a:extLst>
              <a:ext uri="{FF2B5EF4-FFF2-40B4-BE49-F238E27FC236}">
                <a16:creationId xmlns:a16="http://schemas.microsoft.com/office/drawing/2014/main" id="{50135AF9-74AA-4FC5-8F27-F3EF29F65060}"/>
              </a:ext>
            </a:extLst>
          </p:cNvPr>
          <p:cNvSpPr txBox="1"/>
          <p:nvPr/>
        </p:nvSpPr>
        <p:spPr>
          <a:xfrm>
            <a:off x="503903" y="3411379"/>
            <a:ext cx="3090911" cy="246221"/>
          </a:xfrm>
          <a:prstGeom prst="rect">
            <a:avLst/>
          </a:prstGeom>
          <a:noFill/>
        </p:spPr>
        <p:txBody>
          <a:bodyPr wrap="none" rtlCol="0">
            <a:spAutoFit/>
          </a:bodyPr>
          <a:lstStyle/>
          <a:p>
            <a:r>
              <a:rPr lang="en-US" sz="1000" i="1" dirty="0"/>
              <a:t>*TRC/DART rate based on the 3-digit NAICS code </a:t>
            </a:r>
          </a:p>
        </p:txBody>
      </p:sp>
      <p:graphicFrame>
        <p:nvGraphicFramePr>
          <p:cNvPr id="11" name="Group 128">
            <a:extLst>
              <a:ext uri="{FF2B5EF4-FFF2-40B4-BE49-F238E27FC236}">
                <a16:creationId xmlns:a16="http://schemas.microsoft.com/office/drawing/2014/main" id="{064B118D-9DC0-4C70-8BD5-619131924002}"/>
              </a:ext>
            </a:extLst>
          </p:cNvPr>
          <p:cNvGraphicFramePr>
            <a:graphicFrameLocks noGrp="1"/>
          </p:cNvGraphicFramePr>
          <p:nvPr>
            <p:extLst>
              <p:ext uri="{D42A27DB-BD31-4B8C-83A1-F6EECF244321}">
                <p14:modId xmlns:p14="http://schemas.microsoft.com/office/powerpoint/2010/main" val="3839720269"/>
              </p:ext>
            </p:extLst>
          </p:nvPr>
        </p:nvGraphicFramePr>
        <p:xfrm>
          <a:off x="609599" y="1143000"/>
          <a:ext cx="7924800" cy="2180512"/>
        </p:xfrm>
        <a:graphic>
          <a:graphicData uri="http://schemas.openxmlformats.org/drawingml/2006/table">
            <a:tbl>
              <a:tblPr>
                <a:tableStyleId>{00A15C55-8517-42AA-B614-E9B94910E393}</a:tableStyleId>
              </a:tblPr>
              <a:tblGrid>
                <a:gridCol w="609259">
                  <a:extLst>
                    <a:ext uri="{9D8B030D-6E8A-4147-A177-3AD203B41FA5}">
                      <a16:colId xmlns:a16="http://schemas.microsoft.com/office/drawing/2014/main" val="20000"/>
                    </a:ext>
                  </a:extLst>
                </a:gridCol>
                <a:gridCol w="761574">
                  <a:extLst>
                    <a:ext uri="{9D8B030D-6E8A-4147-A177-3AD203B41FA5}">
                      <a16:colId xmlns:a16="http://schemas.microsoft.com/office/drawing/2014/main" val="20001"/>
                    </a:ext>
                  </a:extLst>
                </a:gridCol>
                <a:gridCol w="647338">
                  <a:extLst>
                    <a:ext uri="{9D8B030D-6E8A-4147-A177-3AD203B41FA5}">
                      <a16:colId xmlns:a16="http://schemas.microsoft.com/office/drawing/2014/main" val="20002"/>
                    </a:ext>
                  </a:extLst>
                </a:gridCol>
                <a:gridCol w="571180">
                  <a:extLst>
                    <a:ext uri="{9D8B030D-6E8A-4147-A177-3AD203B41FA5}">
                      <a16:colId xmlns:a16="http://schemas.microsoft.com/office/drawing/2014/main" val="20003"/>
                    </a:ext>
                  </a:extLst>
                </a:gridCol>
                <a:gridCol w="837731">
                  <a:extLst>
                    <a:ext uri="{9D8B030D-6E8A-4147-A177-3AD203B41FA5}">
                      <a16:colId xmlns:a16="http://schemas.microsoft.com/office/drawing/2014/main" val="20004"/>
                    </a:ext>
                  </a:extLst>
                </a:gridCol>
                <a:gridCol w="837731">
                  <a:extLst>
                    <a:ext uri="{9D8B030D-6E8A-4147-A177-3AD203B41FA5}">
                      <a16:colId xmlns:a16="http://schemas.microsoft.com/office/drawing/2014/main" val="20005"/>
                    </a:ext>
                  </a:extLst>
                </a:gridCol>
                <a:gridCol w="685417">
                  <a:extLst>
                    <a:ext uri="{9D8B030D-6E8A-4147-A177-3AD203B41FA5}">
                      <a16:colId xmlns:a16="http://schemas.microsoft.com/office/drawing/2014/main" val="20006"/>
                    </a:ext>
                  </a:extLst>
                </a:gridCol>
                <a:gridCol w="761574">
                  <a:extLst>
                    <a:ext uri="{9D8B030D-6E8A-4147-A177-3AD203B41FA5}">
                      <a16:colId xmlns:a16="http://schemas.microsoft.com/office/drawing/2014/main" val="20007"/>
                    </a:ext>
                  </a:extLst>
                </a:gridCol>
                <a:gridCol w="761574">
                  <a:extLst>
                    <a:ext uri="{9D8B030D-6E8A-4147-A177-3AD203B41FA5}">
                      <a16:colId xmlns:a16="http://schemas.microsoft.com/office/drawing/2014/main" val="20008"/>
                    </a:ext>
                  </a:extLst>
                </a:gridCol>
                <a:gridCol w="1451422">
                  <a:extLst>
                    <a:ext uri="{9D8B030D-6E8A-4147-A177-3AD203B41FA5}">
                      <a16:colId xmlns:a16="http://schemas.microsoft.com/office/drawing/2014/main" val="20009"/>
                    </a:ext>
                  </a:extLst>
                </a:gridCol>
              </a:tblGrid>
              <a:tr h="616921">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311*</a:t>
                      </a:r>
                      <a:r>
                        <a:rPr lang="en-US" sz="1800" b="1" dirty="0"/>
                        <a:t>—</a:t>
                      </a:r>
                      <a:r>
                        <a:rPr kumimoji="0" lang="en-US" sz="1800" b="1" i="0" u="none" strike="noStrike" cap="none" normalizeH="0" baseline="0" dirty="0">
                          <a:ln>
                            <a:noFill/>
                          </a:ln>
                          <a:solidFill>
                            <a:schemeClr val="tx1"/>
                          </a:solidFill>
                          <a:effectLst/>
                          <a:latin typeface="Arial" charset="0"/>
                          <a:cs typeface="Arial" charset="0"/>
                        </a:rPr>
                        <a:t>FOOD MANUFACTURING</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72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36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2.9</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24%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3.8</a:t>
                      </a: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4.0</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i="1" dirty="0"/>
                        <a:t>22%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5.1</a:t>
                      </a:r>
                    </a:p>
                  </a:txBody>
                  <a:tcPr horzOverflow="overflow">
                    <a:solidFill>
                      <a:schemeClr val="bg1">
                        <a:lumMod val="95000"/>
                      </a:schemeClr>
                    </a:solidFill>
                  </a:tcPr>
                </a:tc>
                <a:tc>
                  <a:txBody>
                    <a:bodyPr/>
                    <a:lstStyle/>
                    <a:p>
                      <a:pPr algn="ctr"/>
                      <a:r>
                        <a:rPr lang="en-US" sz="1200" b="1" i="1" dirty="0"/>
                        <a:t>25% Lower</a:t>
                      </a:r>
                    </a:p>
                  </a:txBody>
                  <a:tcPr horzOverflow="overflow">
                    <a:solidFill>
                      <a:schemeClr val="bg1">
                        <a:lumMod val="95000"/>
                      </a:schemeClr>
                    </a:solidFill>
                  </a:tcPr>
                </a:tc>
                <a:extLst>
                  <a:ext uri="{0D108BD9-81ED-4DB2-BD59-A6C34878D82A}">
                    <a16:rowId xmlns:a16="http://schemas.microsoft.com/office/drawing/2014/main" val="10003"/>
                  </a:ext>
                </a:extLst>
              </a:tr>
              <a:tr h="32726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2.1</a:t>
                      </a:r>
                    </a:p>
                  </a:txBody>
                  <a:tcPr horzOverflow="overflow">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t>30%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3.0</a:t>
                      </a:r>
                    </a:p>
                  </a:txBody>
                  <a:tcPr horzOverflow="overflow">
                    <a:solidFill>
                      <a:schemeClr val="bg1">
                        <a:lumMod val="85000"/>
                      </a:schemeClr>
                    </a:solidFill>
                  </a:tcPr>
                </a:tc>
                <a:tc>
                  <a:txBody>
                    <a:bodyPr/>
                    <a:lstStyle/>
                    <a:p>
                      <a:pPr algn="ctr"/>
                      <a:r>
                        <a:rPr lang="en-US" sz="1200" i="1" dirty="0"/>
                        <a:t>2.8</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28%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3.9</a:t>
                      </a:r>
                    </a:p>
                  </a:txBody>
                  <a:tcPr horzOverflow="overflow">
                    <a:solidFill>
                      <a:schemeClr val="bg1">
                        <a:lumMod val="85000"/>
                      </a:schemeClr>
                    </a:solidFill>
                  </a:tcPr>
                </a:tc>
                <a:tc>
                  <a:txBody>
                    <a:bodyPr/>
                    <a:lstStyle/>
                    <a:p>
                      <a:pPr algn="ctr"/>
                      <a:r>
                        <a:rPr lang="en-US" sz="1200" b="1" i="1" dirty="0"/>
                        <a:t>23% Lower</a:t>
                      </a:r>
                    </a:p>
                  </a:txBody>
                  <a:tcP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13" name="TextBox 12">
            <a:extLst>
              <a:ext uri="{FF2B5EF4-FFF2-40B4-BE49-F238E27FC236}">
                <a16:creationId xmlns:a16="http://schemas.microsoft.com/office/drawing/2014/main" id="{0920D5E0-530E-ADB6-5732-5A0779A6ADA1}"/>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graphicFrame>
        <p:nvGraphicFramePr>
          <p:cNvPr id="2" name="Table 1">
            <a:extLst>
              <a:ext uri="{FF2B5EF4-FFF2-40B4-BE49-F238E27FC236}">
                <a16:creationId xmlns:a16="http://schemas.microsoft.com/office/drawing/2014/main" id="{D76BB523-0878-B9E6-B29A-CA1960CD32A5}"/>
              </a:ext>
            </a:extLst>
          </p:cNvPr>
          <p:cNvGraphicFramePr>
            <a:graphicFrameLocks noGrp="1"/>
          </p:cNvGraphicFramePr>
          <p:nvPr>
            <p:extLst>
              <p:ext uri="{D42A27DB-BD31-4B8C-83A1-F6EECF244321}">
                <p14:modId xmlns:p14="http://schemas.microsoft.com/office/powerpoint/2010/main" val="1435903416"/>
              </p:ext>
            </p:extLst>
          </p:nvPr>
        </p:nvGraphicFramePr>
        <p:xfrm>
          <a:off x="609600" y="3886199"/>
          <a:ext cx="7924798" cy="1981201"/>
        </p:xfrm>
        <a:graphic>
          <a:graphicData uri="http://schemas.openxmlformats.org/drawingml/2006/table">
            <a:tbl>
              <a:tblPr firstRow="1" bandRow="1">
                <a:tableStyleId>{073A0DAA-6AF3-43AB-8588-CEC1D06C72B9}</a:tableStyleId>
              </a:tblPr>
              <a:tblGrid>
                <a:gridCol w="2971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751723335"/>
                    </a:ext>
                  </a:extLst>
                </a:gridCol>
                <a:gridCol w="962015">
                  <a:extLst>
                    <a:ext uri="{9D8B030D-6E8A-4147-A177-3AD203B41FA5}">
                      <a16:colId xmlns:a16="http://schemas.microsoft.com/office/drawing/2014/main" val="2410995812"/>
                    </a:ext>
                  </a:extLst>
                </a:gridCol>
                <a:gridCol w="719303">
                  <a:extLst>
                    <a:ext uri="{9D8B030D-6E8A-4147-A177-3AD203B41FA5}">
                      <a16:colId xmlns:a16="http://schemas.microsoft.com/office/drawing/2014/main" val="20002"/>
                    </a:ext>
                  </a:extLst>
                </a:gridCol>
                <a:gridCol w="1366680">
                  <a:extLst>
                    <a:ext uri="{9D8B030D-6E8A-4147-A177-3AD203B41FA5}">
                      <a16:colId xmlns:a16="http://schemas.microsoft.com/office/drawing/2014/main" val="20003"/>
                    </a:ext>
                  </a:extLst>
                </a:gridCol>
              </a:tblGrid>
              <a:tr h="447782">
                <a:tc>
                  <a:txBody>
                    <a:bodyPr/>
                    <a:lstStyle/>
                    <a:p>
                      <a:pPr algn="r"/>
                      <a:r>
                        <a:rPr lang="en-US" sz="16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73152">
                <a:tc>
                  <a:txBody>
                    <a:bodyPr/>
                    <a:lstStyle/>
                    <a:p>
                      <a:pPr algn="r"/>
                      <a:r>
                        <a:rPr lang="en-US" sz="1400" i="1" dirty="0"/>
                        <a:t>Compliance Inspections</a:t>
                      </a:r>
                    </a:p>
                  </a:txBody>
                  <a:tcPr>
                    <a:solidFill>
                      <a:schemeClr val="bg1">
                        <a:lumMod val="95000"/>
                      </a:schemeClr>
                    </a:solidFill>
                  </a:tcPr>
                </a:tc>
                <a:tc>
                  <a:txBody>
                    <a:bodyPr/>
                    <a:lstStyle/>
                    <a:p>
                      <a:pPr algn="ctr"/>
                      <a:r>
                        <a:rPr lang="en-US" sz="1400" i="0" dirty="0"/>
                        <a:t>7</a:t>
                      </a:r>
                    </a:p>
                  </a:txBody>
                  <a:tcPr anchor="ctr">
                    <a:solidFill>
                      <a:schemeClr val="bg1">
                        <a:lumMod val="95000"/>
                      </a:schemeClr>
                    </a:solidFill>
                  </a:tcPr>
                </a:tc>
                <a:tc>
                  <a:txBody>
                    <a:bodyPr/>
                    <a:lstStyle/>
                    <a:p>
                      <a:pPr algn="ctr"/>
                      <a:r>
                        <a:rPr lang="en-US" sz="1400" i="0" dirty="0"/>
                        <a:t>9</a:t>
                      </a:r>
                    </a:p>
                  </a:txBody>
                  <a:tcPr anchor="ctr">
                    <a:solidFill>
                      <a:schemeClr val="bg1">
                        <a:lumMod val="95000"/>
                      </a:schemeClr>
                    </a:solidFill>
                  </a:tcPr>
                </a:tc>
                <a:tc>
                  <a:txBody>
                    <a:bodyPr/>
                    <a:lstStyle/>
                    <a:p>
                      <a:pPr algn="ctr"/>
                      <a:r>
                        <a:rPr lang="en-US" sz="1400" i="0" dirty="0"/>
                        <a:t>14</a:t>
                      </a:r>
                    </a:p>
                  </a:txBody>
                  <a:tcPr anchor="ctr">
                    <a:solidFill>
                      <a:schemeClr val="bg1">
                        <a:lumMod val="95000"/>
                      </a:schemeClr>
                    </a:solidFill>
                  </a:tcPr>
                </a:tc>
                <a:tc>
                  <a:txBody>
                    <a:bodyPr/>
                    <a:lstStyle/>
                    <a:p>
                      <a:pPr algn="ctr"/>
                      <a:r>
                        <a:rPr lang="en-US" sz="1400" b="1" i="1" dirty="0"/>
                        <a:t>33</a:t>
                      </a:r>
                    </a:p>
                  </a:txBody>
                  <a:tcPr anchor="ctr">
                    <a:solidFill>
                      <a:schemeClr val="bg1">
                        <a:lumMod val="95000"/>
                      </a:schemeClr>
                    </a:solidFill>
                  </a:tcPr>
                </a:tc>
                <a:tc>
                  <a:txBody>
                    <a:bodyPr/>
                    <a:lstStyle/>
                    <a:p>
                      <a:pPr algn="ctr"/>
                      <a:r>
                        <a:rPr lang="en-US" sz="1400" i="0" dirty="0"/>
                        <a:t>25</a:t>
                      </a:r>
                    </a:p>
                  </a:txBody>
                  <a:tcPr anchor="ctr">
                    <a:solidFill>
                      <a:schemeClr val="bg1">
                        <a:lumMod val="95000"/>
                      </a:schemeClr>
                    </a:solidFill>
                  </a:tcPr>
                </a:tc>
                <a:extLst>
                  <a:ext uri="{0D108BD9-81ED-4DB2-BD59-A6C34878D82A}">
                    <a16:rowId xmlns:a16="http://schemas.microsoft.com/office/drawing/2014/main" val="10001"/>
                  </a:ext>
                </a:extLst>
              </a:tr>
              <a:tr h="373152">
                <a:tc>
                  <a:txBody>
                    <a:bodyPr/>
                    <a:lstStyle/>
                    <a:p>
                      <a:pPr algn="r"/>
                      <a:r>
                        <a:rPr lang="en-US" sz="1400" i="1" dirty="0"/>
                        <a:t>Consultative Visits</a:t>
                      </a:r>
                    </a:p>
                  </a:txBody>
                  <a:tcPr>
                    <a:solidFill>
                      <a:schemeClr val="bg1">
                        <a:lumMod val="85000"/>
                      </a:schemeClr>
                    </a:solidFill>
                  </a:tcPr>
                </a:tc>
                <a:tc>
                  <a:txBody>
                    <a:bodyPr/>
                    <a:lstStyle/>
                    <a:p>
                      <a:pPr algn="ctr"/>
                      <a:r>
                        <a:rPr lang="en-US" sz="1400" i="0" dirty="0"/>
                        <a:t>4</a:t>
                      </a:r>
                    </a:p>
                  </a:txBody>
                  <a:tcPr anchor="ctr">
                    <a:solidFill>
                      <a:schemeClr val="bg1">
                        <a:lumMod val="85000"/>
                      </a:schemeClr>
                    </a:solidFill>
                  </a:tcPr>
                </a:tc>
                <a:tc>
                  <a:txBody>
                    <a:bodyPr/>
                    <a:lstStyle/>
                    <a:p>
                      <a:pPr algn="ctr"/>
                      <a:r>
                        <a:rPr lang="en-US" sz="1400" i="0" dirty="0"/>
                        <a:t>9</a:t>
                      </a:r>
                    </a:p>
                  </a:txBody>
                  <a:tcPr anchor="ctr">
                    <a:solidFill>
                      <a:schemeClr val="bg1">
                        <a:lumMod val="85000"/>
                      </a:schemeClr>
                    </a:solidFill>
                  </a:tcPr>
                </a:tc>
                <a:tc>
                  <a:txBody>
                    <a:bodyPr/>
                    <a:lstStyle/>
                    <a:p>
                      <a:pPr algn="ctr"/>
                      <a:r>
                        <a:rPr lang="en-US" sz="1400" i="0" dirty="0"/>
                        <a:t>5</a:t>
                      </a:r>
                    </a:p>
                  </a:txBody>
                  <a:tcPr anchor="ctr">
                    <a:solidFill>
                      <a:schemeClr val="bg1">
                        <a:lumMod val="85000"/>
                      </a:schemeClr>
                    </a:solidFill>
                  </a:tcPr>
                </a:tc>
                <a:tc>
                  <a:txBody>
                    <a:bodyPr/>
                    <a:lstStyle/>
                    <a:p>
                      <a:pPr algn="ctr"/>
                      <a:r>
                        <a:rPr lang="en-US" sz="1400" b="1" i="1" dirty="0"/>
                        <a:t>18</a:t>
                      </a:r>
                    </a:p>
                  </a:txBody>
                  <a:tcPr anchor="ctr">
                    <a:solidFill>
                      <a:schemeClr val="bg1">
                        <a:lumMod val="85000"/>
                      </a:schemeClr>
                    </a:solidFill>
                  </a:tcPr>
                </a:tc>
                <a:tc>
                  <a:txBody>
                    <a:bodyPr/>
                    <a:lstStyle/>
                    <a:p>
                      <a:pPr algn="ctr"/>
                      <a:r>
                        <a:rPr lang="en-US" sz="1400" i="0" dirty="0"/>
                        <a:t>12</a:t>
                      </a:r>
                    </a:p>
                  </a:txBody>
                  <a:tcPr anchor="ctr">
                    <a:solidFill>
                      <a:schemeClr val="bg1">
                        <a:lumMod val="85000"/>
                      </a:schemeClr>
                    </a:solidFill>
                  </a:tcPr>
                </a:tc>
                <a:extLst>
                  <a:ext uri="{0D108BD9-81ED-4DB2-BD59-A6C34878D82A}">
                    <a16:rowId xmlns:a16="http://schemas.microsoft.com/office/drawing/2014/main" val="10002"/>
                  </a:ext>
                </a:extLst>
              </a:tr>
              <a:tr h="413963">
                <a:tc>
                  <a:txBody>
                    <a:bodyPr/>
                    <a:lstStyle/>
                    <a:p>
                      <a:pPr algn="r"/>
                      <a:r>
                        <a:rPr lang="en-US" sz="1400" i="1" dirty="0"/>
                        <a:t>OSH Outreach Events</a:t>
                      </a:r>
                    </a:p>
                  </a:txBody>
                  <a:tcP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b="1" i="1" dirty="0"/>
                        <a:t>2</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extLst>
                  <a:ext uri="{0D108BD9-81ED-4DB2-BD59-A6C34878D82A}">
                    <a16:rowId xmlns:a16="http://schemas.microsoft.com/office/drawing/2014/main" val="10003"/>
                  </a:ext>
                </a:extLst>
              </a:tr>
              <a:tr h="373152">
                <a:tc>
                  <a:txBody>
                    <a:bodyPr/>
                    <a:lstStyle/>
                    <a:p>
                      <a:pPr algn="r"/>
                      <a:r>
                        <a:rPr lang="en-US" sz="1400" i="1" dirty="0"/>
                        <a:t>People Trained</a:t>
                      </a:r>
                    </a:p>
                  </a:txBody>
                  <a:tcP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9</a:t>
                      </a:r>
                    </a:p>
                  </a:txBody>
                  <a:tcPr anchor="ctr">
                    <a:solidFill>
                      <a:schemeClr val="bg1">
                        <a:lumMod val="85000"/>
                      </a:schemeClr>
                    </a:solidFill>
                  </a:tcPr>
                </a:tc>
                <a:tc>
                  <a:txBody>
                    <a:bodyPr/>
                    <a:lstStyle/>
                    <a:p>
                      <a:pPr algn="ctr"/>
                      <a:r>
                        <a:rPr lang="en-US" sz="1400" i="0" dirty="0"/>
                        <a:t>52</a:t>
                      </a:r>
                    </a:p>
                  </a:txBody>
                  <a:tcPr anchor="ctr">
                    <a:solidFill>
                      <a:schemeClr val="bg1">
                        <a:lumMod val="85000"/>
                      </a:schemeClr>
                    </a:solidFill>
                  </a:tcPr>
                </a:tc>
                <a:tc>
                  <a:txBody>
                    <a:bodyPr/>
                    <a:lstStyle/>
                    <a:p>
                      <a:pPr algn="ctr"/>
                      <a:r>
                        <a:rPr lang="en-US" sz="1400" b="1" i="1" dirty="0"/>
                        <a:t>61</a:t>
                      </a:r>
                    </a:p>
                  </a:txBody>
                  <a:tcPr anchor="ctr">
                    <a:solidFill>
                      <a:schemeClr val="bg1">
                        <a:lumMod val="85000"/>
                      </a:schemeClr>
                    </a:solidFill>
                  </a:tcPr>
                </a:tc>
                <a:tc>
                  <a:txBody>
                    <a:bodyPr/>
                    <a:lstStyle/>
                    <a:p>
                      <a:pPr algn="ctr"/>
                      <a:r>
                        <a:rPr lang="en-US" sz="14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53659"/>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Grocery and Related Product Wholesalers</a:t>
            </a:r>
            <a:endParaRPr lang="en-US" sz="2400" b="1" i="1" dirty="0">
              <a:solidFill>
                <a:schemeClr val="bg2"/>
              </a:solidFill>
            </a:endParaRPr>
          </a:p>
        </p:txBody>
      </p:sp>
      <p:sp>
        <p:nvSpPr>
          <p:cNvPr id="13" name="TextBox 12">
            <a:extLst>
              <a:ext uri="{FF2B5EF4-FFF2-40B4-BE49-F238E27FC236}">
                <a16:creationId xmlns:a16="http://schemas.microsoft.com/office/drawing/2014/main" id="{37D48171-6321-482D-B6AB-902B0C9D3FD2}"/>
              </a:ext>
            </a:extLst>
          </p:cNvPr>
          <p:cNvSpPr txBox="1"/>
          <p:nvPr/>
        </p:nvSpPr>
        <p:spPr>
          <a:xfrm>
            <a:off x="533400" y="3327016"/>
            <a:ext cx="3077497" cy="246221"/>
          </a:xfrm>
          <a:prstGeom prst="rect">
            <a:avLst/>
          </a:prstGeom>
          <a:noFill/>
        </p:spPr>
        <p:txBody>
          <a:bodyPr wrap="square" rtlCol="0">
            <a:spAutoFit/>
          </a:bodyPr>
          <a:lstStyle/>
          <a:p>
            <a:r>
              <a:rPr lang="en-US" sz="1000" i="1" dirty="0"/>
              <a:t>*DART/TRC rate based on the 4-digit NAICS code </a:t>
            </a:r>
          </a:p>
        </p:txBody>
      </p:sp>
      <p:graphicFrame>
        <p:nvGraphicFramePr>
          <p:cNvPr id="8" name="Table 7">
            <a:extLst>
              <a:ext uri="{FF2B5EF4-FFF2-40B4-BE49-F238E27FC236}">
                <a16:creationId xmlns:a16="http://schemas.microsoft.com/office/drawing/2014/main" id="{F352BD74-B986-4D8C-BBF3-E1F4206EFB77}"/>
              </a:ext>
            </a:extLst>
          </p:cNvPr>
          <p:cNvGraphicFramePr>
            <a:graphicFrameLocks noGrp="1"/>
          </p:cNvGraphicFramePr>
          <p:nvPr>
            <p:extLst>
              <p:ext uri="{D42A27DB-BD31-4B8C-83A1-F6EECF244321}">
                <p14:modId xmlns:p14="http://schemas.microsoft.com/office/powerpoint/2010/main" val="1592030558"/>
              </p:ext>
            </p:extLst>
          </p:nvPr>
        </p:nvGraphicFramePr>
        <p:xfrm>
          <a:off x="609597" y="3657599"/>
          <a:ext cx="7929233" cy="2151185"/>
        </p:xfrm>
        <a:graphic>
          <a:graphicData uri="http://schemas.openxmlformats.org/drawingml/2006/table">
            <a:tbl>
              <a:tblPr firstRow="1" bandRow="1">
                <a:tableStyleId>{073A0DAA-6AF3-43AB-8588-CEC1D06C72B9}</a:tableStyleId>
              </a:tblPr>
              <a:tblGrid>
                <a:gridCol w="3342625">
                  <a:extLst>
                    <a:ext uri="{9D8B030D-6E8A-4147-A177-3AD203B41FA5}">
                      <a16:colId xmlns:a16="http://schemas.microsoft.com/office/drawing/2014/main" val="20000"/>
                    </a:ext>
                  </a:extLst>
                </a:gridCol>
                <a:gridCol w="911624">
                  <a:extLst>
                    <a:ext uri="{9D8B030D-6E8A-4147-A177-3AD203B41FA5}">
                      <a16:colId xmlns:a16="http://schemas.microsoft.com/office/drawing/2014/main" val="20001"/>
                    </a:ext>
                  </a:extLst>
                </a:gridCol>
                <a:gridCol w="911624">
                  <a:extLst>
                    <a:ext uri="{9D8B030D-6E8A-4147-A177-3AD203B41FA5}">
                      <a16:colId xmlns:a16="http://schemas.microsoft.com/office/drawing/2014/main" val="256526876"/>
                    </a:ext>
                  </a:extLst>
                </a:gridCol>
                <a:gridCol w="911624">
                  <a:extLst>
                    <a:ext uri="{9D8B030D-6E8A-4147-A177-3AD203B41FA5}">
                      <a16:colId xmlns:a16="http://schemas.microsoft.com/office/drawing/2014/main" val="1816921039"/>
                    </a:ext>
                  </a:extLst>
                </a:gridCol>
                <a:gridCol w="678970">
                  <a:extLst>
                    <a:ext uri="{9D8B030D-6E8A-4147-A177-3AD203B41FA5}">
                      <a16:colId xmlns:a16="http://schemas.microsoft.com/office/drawing/2014/main" val="20002"/>
                    </a:ext>
                  </a:extLst>
                </a:gridCol>
                <a:gridCol w="1172766">
                  <a:extLst>
                    <a:ext uri="{9D8B030D-6E8A-4147-A177-3AD203B41FA5}">
                      <a16:colId xmlns:a16="http://schemas.microsoft.com/office/drawing/2014/main" val="20003"/>
                    </a:ext>
                  </a:extLst>
                </a:gridCol>
              </a:tblGrid>
              <a:tr h="533401">
                <a:tc>
                  <a:txBody>
                    <a:bodyPr/>
                    <a:lstStyle/>
                    <a:p>
                      <a:pPr algn="r"/>
                      <a:r>
                        <a:rPr lang="en-US" sz="16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04446">
                <a:tc>
                  <a:txBody>
                    <a:bodyPr/>
                    <a:lstStyle/>
                    <a:p>
                      <a:pPr algn="r"/>
                      <a:r>
                        <a:rPr lang="en-US" sz="1400" i="1" dirty="0"/>
                        <a:t>Compliance Inspections</a:t>
                      </a:r>
                    </a:p>
                  </a:txBody>
                  <a:tcPr>
                    <a:solidFill>
                      <a:schemeClr val="bg1">
                        <a:lumMod val="95000"/>
                      </a:schemeClr>
                    </a:solidFill>
                  </a:tcPr>
                </a:tc>
                <a:tc>
                  <a:txBody>
                    <a:bodyPr/>
                    <a:lstStyle/>
                    <a:p>
                      <a:pPr algn="ctr"/>
                      <a:r>
                        <a:rPr lang="en-US" sz="1400" i="0" dirty="0"/>
                        <a:t>7</a:t>
                      </a:r>
                    </a:p>
                  </a:txBody>
                  <a:tcPr anchor="ctr">
                    <a:solidFill>
                      <a:schemeClr val="bg1">
                        <a:lumMod val="95000"/>
                      </a:schemeClr>
                    </a:solidFill>
                  </a:tcPr>
                </a:tc>
                <a:tc>
                  <a:txBody>
                    <a:bodyPr/>
                    <a:lstStyle/>
                    <a:p>
                      <a:pPr algn="ctr"/>
                      <a:r>
                        <a:rPr lang="en-US" sz="1400" i="0" dirty="0"/>
                        <a:t>6</a:t>
                      </a:r>
                    </a:p>
                  </a:txBody>
                  <a:tcPr anchor="ctr">
                    <a:solidFill>
                      <a:schemeClr val="bg1">
                        <a:lumMod val="95000"/>
                      </a:schemeClr>
                    </a:solidFill>
                  </a:tcPr>
                </a:tc>
                <a:tc>
                  <a:txBody>
                    <a:bodyPr/>
                    <a:lstStyle/>
                    <a:p>
                      <a:pPr algn="ctr"/>
                      <a:r>
                        <a:rPr lang="en-US" sz="1400" i="0" dirty="0"/>
                        <a:t>4</a:t>
                      </a:r>
                    </a:p>
                  </a:txBody>
                  <a:tcPr anchor="ctr">
                    <a:solidFill>
                      <a:schemeClr val="bg1">
                        <a:lumMod val="95000"/>
                      </a:schemeClr>
                    </a:solidFill>
                  </a:tcPr>
                </a:tc>
                <a:tc>
                  <a:txBody>
                    <a:bodyPr/>
                    <a:lstStyle/>
                    <a:p>
                      <a:pPr algn="ctr"/>
                      <a:r>
                        <a:rPr lang="en-US" sz="1400" b="1" i="1" dirty="0"/>
                        <a:t>17</a:t>
                      </a:r>
                    </a:p>
                  </a:txBody>
                  <a:tcPr anchor="ctr">
                    <a:solidFill>
                      <a:schemeClr val="bg1">
                        <a:lumMod val="95000"/>
                      </a:schemeClr>
                    </a:solidFill>
                  </a:tcPr>
                </a:tc>
                <a:tc>
                  <a:txBody>
                    <a:bodyPr/>
                    <a:lstStyle/>
                    <a:p>
                      <a:pPr algn="ctr"/>
                      <a:r>
                        <a:rPr lang="en-US" sz="1400" i="0" dirty="0"/>
                        <a:t>20</a:t>
                      </a:r>
                    </a:p>
                  </a:txBody>
                  <a:tcPr anchor="ctr">
                    <a:solidFill>
                      <a:schemeClr val="bg1">
                        <a:lumMod val="95000"/>
                      </a:schemeClr>
                    </a:solidFill>
                  </a:tcPr>
                </a:tc>
                <a:extLst>
                  <a:ext uri="{0D108BD9-81ED-4DB2-BD59-A6C34878D82A}">
                    <a16:rowId xmlns:a16="http://schemas.microsoft.com/office/drawing/2014/main" val="10001"/>
                  </a:ext>
                </a:extLst>
              </a:tr>
              <a:tr h="404446">
                <a:tc>
                  <a:txBody>
                    <a:bodyPr/>
                    <a:lstStyle/>
                    <a:p>
                      <a:pPr algn="r"/>
                      <a:r>
                        <a:rPr lang="en-US" sz="1400" i="1" dirty="0"/>
                        <a:t>Consultative Visits</a:t>
                      </a:r>
                    </a:p>
                  </a:txBody>
                  <a:tcP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i="0" dirty="0"/>
                        <a:t>1</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b="1" i="1" dirty="0"/>
                        <a:t>2</a:t>
                      </a:r>
                    </a:p>
                  </a:txBody>
                  <a:tcPr anchor="ctr">
                    <a:solidFill>
                      <a:schemeClr val="bg1">
                        <a:lumMod val="85000"/>
                      </a:schemeClr>
                    </a:solidFill>
                  </a:tcPr>
                </a:tc>
                <a:tc>
                  <a:txBody>
                    <a:bodyPr/>
                    <a:lstStyle/>
                    <a:p>
                      <a:pPr algn="ctr"/>
                      <a:r>
                        <a:rPr lang="en-US" sz="1400" i="0" dirty="0"/>
                        <a:t>3</a:t>
                      </a:r>
                    </a:p>
                  </a:txBody>
                  <a:tcPr anchor="ctr">
                    <a:solidFill>
                      <a:schemeClr val="bg1">
                        <a:lumMod val="85000"/>
                      </a:schemeClr>
                    </a:solidFill>
                  </a:tcPr>
                </a:tc>
                <a:extLst>
                  <a:ext uri="{0D108BD9-81ED-4DB2-BD59-A6C34878D82A}">
                    <a16:rowId xmlns:a16="http://schemas.microsoft.com/office/drawing/2014/main" val="10002"/>
                  </a:ext>
                </a:extLst>
              </a:tr>
              <a:tr h="404446">
                <a:tc>
                  <a:txBody>
                    <a:bodyPr/>
                    <a:lstStyle/>
                    <a:p>
                      <a:pPr algn="r"/>
                      <a:r>
                        <a:rPr lang="en-US" sz="1400" i="1" dirty="0"/>
                        <a:t>OSH Outreach Events</a:t>
                      </a:r>
                    </a:p>
                  </a:txBody>
                  <a:tcP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i="0" dirty="0"/>
                        <a:t>1</a:t>
                      </a:r>
                    </a:p>
                  </a:txBody>
                  <a:tcPr anchor="ctr">
                    <a:solidFill>
                      <a:schemeClr val="bg1">
                        <a:lumMod val="95000"/>
                      </a:schemeClr>
                    </a:solidFill>
                  </a:tcPr>
                </a:tc>
                <a:tc>
                  <a:txBody>
                    <a:bodyPr/>
                    <a:lstStyle/>
                    <a:p>
                      <a:pPr algn="ctr"/>
                      <a:r>
                        <a:rPr lang="en-US" sz="1400" i="0" dirty="0"/>
                        <a:t>0</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tc>
                  <a:txBody>
                    <a:bodyPr/>
                    <a:lstStyle/>
                    <a:p>
                      <a:pPr algn="ctr"/>
                      <a:r>
                        <a:rPr lang="en-US" sz="1400" i="0" dirty="0"/>
                        <a:t>2</a:t>
                      </a:r>
                    </a:p>
                  </a:txBody>
                  <a:tcPr anchor="ctr">
                    <a:solidFill>
                      <a:schemeClr val="bg1">
                        <a:lumMod val="95000"/>
                      </a:schemeClr>
                    </a:solidFill>
                  </a:tcPr>
                </a:tc>
                <a:extLst>
                  <a:ext uri="{0D108BD9-81ED-4DB2-BD59-A6C34878D82A}">
                    <a16:rowId xmlns:a16="http://schemas.microsoft.com/office/drawing/2014/main" val="10003"/>
                  </a:ext>
                </a:extLst>
              </a:tr>
              <a:tr h="404446">
                <a:tc>
                  <a:txBody>
                    <a:bodyPr/>
                    <a:lstStyle/>
                    <a:p>
                      <a:pPr algn="r"/>
                      <a:r>
                        <a:rPr lang="en-US" sz="1400" i="1" dirty="0"/>
                        <a:t>People Trained</a:t>
                      </a:r>
                    </a:p>
                  </a:txBody>
                  <a:tcP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i="0" dirty="0"/>
                        <a:t>9</a:t>
                      </a:r>
                    </a:p>
                  </a:txBody>
                  <a:tcPr anchor="ctr">
                    <a:solidFill>
                      <a:schemeClr val="bg1">
                        <a:lumMod val="85000"/>
                      </a:schemeClr>
                    </a:solidFill>
                  </a:tcPr>
                </a:tc>
                <a:tc>
                  <a:txBody>
                    <a:bodyPr/>
                    <a:lstStyle/>
                    <a:p>
                      <a:pPr algn="ctr"/>
                      <a:r>
                        <a:rPr lang="en-US" sz="1400" i="0" dirty="0"/>
                        <a:t>0</a:t>
                      </a:r>
                    </a:p>
                  </a:txBody>
                  <a:tcPr anchor="ctr">
                    <a:solidFill>
                      <a:schemeClr val="bg1">
                        <a:lumMod val="85000"/>
                      </a:schemeClr>
                    </a:solidFill>
                  </a:tcPr>
                </a:tc>
                <a:tc>
                  <a:txBody>
                    <a:bodyPr/>
                    <a:lstStyle/>
                    <a:p>
                      <a:pPr algn="ctr"/>
                      <a:r>
                        <a:rPr lang="en-US" sz="1400" b="1" i="1" dirty="0"/>
                        <a:t>9</a:t>
                      </a:r>
                    </a:p>
                  </a:txBody>
                  <a:tcPr anchor="ctr">
                    <a:solidFill>
                      <a:schemeClr val="bg1">
                        <a:lumMod val="85000"/>
                      </a:schemeClr>
                    </a:solidFill>
                  </a:tcPr>
                </a:tc>
                <a:tc>
                  <a:txBody>
                    <a:bodyPr/>
                    <a:lstStyle/>
                    <a:p>
                      <a:pPr algn="ctr"/>
                      <a:r>
                        <a:rPr lang="en-US" sz="1400" i="0" dirty="0"/>
                        <a:t>40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C0320F5F-6800-40B4-9B0D-469B5995DA25}"/>
              </a:ext>
            </a:extLst>
          </p:cNvPr>
          <p:cNvGraphicFramePr>
            <a:graphicFrameLocks noGrp="1"/>
          </p:cNvGraphicFramePr>
          <p:nvPr>
            <p:extLst>
              <p:ext uri="{D42A27DB-BD31-4B8C-83A1-F6EECF244321}">
                <p14:modId xmlns:p14="http://schemas.microsoft.com/office/powerpoint/2010/main" val="1511191089"/>
              </p:ext>
            </p:extLst>
          </p:nvPr>
        </p:nvGraphicFramePr>
        <p:xfrm>
          <a:off x="609600" y="1143001"/>
          <a:ext cx="7929234" cy="2065533"/>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25267">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u="none" strike="noStrike" cap="none" normalizeH="0" baseline="0" dirty="0">
                          <a:ln>
                            <a:noFill/>
                          </a:ln>
                          <a:effectLst/>
                        </a:rPr>
                        <a:t>NAICS 4244*</a:t>
                      </a:r>
                      <a:r>
                        <a:rPr lang="en-US" sz="1800" b="1" dirty="0"/>
                        <a:t>—GROCERY AND RELATED WHOLESALERS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800" b="1" dirty="0">
                        <a:solidFill>
                          <a:schemeClr val="tx1"/>
                        </a:solidFill>
                      </a:endParaRP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0"/>
                  </a:ext>
                </a:extLst>
              </a:tr>
              <a:tr h="440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95000"/>
                      </a:schemeClr>
                    </a:solidFill>
                  </a:tcPr>
                </a:tc>
                <a:extLst>
                  <a:ext uri="{0D108BD9-81ED-4DB2-BD59-A6C34878D82A}">
                    <a16:rowId xmlns:a16="http://schemas.microsoft.com/office/drawing/2014/main" val="10001"/>
                  </a:ext>
                </a:extLst>
              </a:tr>
              <a:tr h="4063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75000"/>
                      </a:schemeClr>
                    </a:solidFill>
                  </a:tcPr>
                </a:tc>
                <a:extLst>
                  <a:ext uri="{0D108BD9-81ED-4DB2-BD59-A6C34878D82A}">
                    <a16:rowId xmlns:a16="http://schemas.microsoft.com/office/drawing/2014/main" val="10002"/>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5.2</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23% Decrease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4.8</a:t>
                      </a: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 Increase</a:t>
                      </a:r>
                    </a:p>
                  </a:txBody>
                  <a:tcPr anchor="ct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4.9</a:t>
                      </a:r>
                    </a:p>
                  </a:txBody>
                  <a:tcPr anchor="ctr" horzOverflow="overflow">
                    <a:solidFill>
                      <a:schemeClr val="bg1">
                        <a:lumMod val="95000"/>
                      </a:schemeClr>
                    </a:solidFill>
                  </a:tcPr>
                </a:tc>
                <a:tc>
                  <a:txBody>
                    <a:bodyPr/>
                    <a:lstStyle/>
                    <a:p>
                      <a:pPr algn="ctr"/>
                      <a:r>
                        <a:rPr lang="en-US" sz="1200" b="1" i="1" dirty="0"/>
                        <a:t>16% Lower</a:t>
                      </a:r>
                    </a:p>
                  </a:txBody>
                  <a:tcPr anchor="ctr" horzOverflow="overflow">
                    <a:solidFill>
                      <a:schemeClr val="bg1">
                        <a:lumMod val="95000"/>
                      </a:schemeClr>
                    </a:solidFill>
                  </a:tcPr>
                </a:tc>
                <a:extLst>
                  <a:ext uri="{0D108BD9-81ED-4DB2-BD59-A6C34878D82A}">
                    <a16:rowId xmlns:a16="http://schemas.microsoft.com/office/drawing/2014/main" val="10003"/>
                  </a:ext>
                </a:extLst>
              </a:tr>
              <a:tr h="3047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22% Decrease</a:t>
                      </a:r>
                    </a:p>
                  </a:txBody>
                  <a:tcPr anchor="ctr" horzOverflow="overflow">
                    <a:solidFill>
                      <a:schemeClr val="bg1">
                        <a:lumMod val="85000"/>
                      </a:schemeClr>
                    </a:solidFill>
                  </a:tcPr>
                </a:tc>
                <a:tc hMerge="1">
                  <a:txBody>
                    <a:bodyPr/>
                    <a:lstStyle/>
                    <a:p>
                      <a:endParaRPr lang="en-US"/>
                    </a:p>
                  </a:txBody>
                  <a:tcPr/>
                </a:tc>
                <a:tc>
                  <a:txBody>
                    <a:bodyPr/>
                    <a:lstStyle/>
                    <a:p>
                      <a:pPr algn="ctr"/>
                      <a:r>
                        <a:rPr lang="en-US" sz="1200" i="1" dirty="0"/>
                        <a:t>3.1</a:t>
                      </a:r>
                    </a:p>
                  </a:txBody>
                  <a:tcPr anchor="ctr" horzOverflow="overflow">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3.7</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7%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4.0</a:t>
                      </a:r>
                    </a:p>
                  </a:txBody>
                  <a:tcPr anchor="ctr" horzOverflow="overflow">
                    <a:solidFill>
                      <a:schemeClr val="bg1">
                        <a:lumMod val="85000"/>
                      </a:schemeClr>
                    </a:solidFill>
                  </a:tcPr>
                </a:tc>
                <a:tc>
                  <a:txBody>
                    <a:bodyPr/>
                    <a:lstStyle/>
                    <a:p>
                      <a:pPr algn="ctr"/>
                      <a:r>
                        <a:rPr lang="en-US" sz="1200" b="1" i="1" dirty="0"/>
                        <a:t>22% Lower</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4C80854F-0152-B421-DC34-56A313DE1C6F}"/>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3209446707"/>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6609F850-6080-44A2-B43F-C585B7F9C897}"/>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Amputations</a:t>
            </a:r>
            <a:endParaRPr lang="en-US" sz="2400" b="1" i="1" dirty="0">
              <a:solidFill>
                <a:schemeClr val="bg2"/>
              </a:solidFill>
            </a:endParaRPr>
          </a:p>
        </p:txBody>
      </p:sp>
      <p:pic>
        <p:nvPicPr>
          <p:cNvPr id="7" name="Picture 6" descr="C:\Users\wllagoe.EADS\Pictures\Construction\IMAG0613.jpg">
            <a:extLst>
              <a:ext uri="{FF2B5EF4-FFF2-40B4-BE49-F238E27FC236}">
                <a16:creationId xmlns:a16="http://schemas.microsoft.com/office/drawing/2014/main" id="{F7453A58-2417-4EBB-8076-8BF80D092D61}"/>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4643063"/>
            <a:ext cx="3124200" cy="1300536"/>
          </a:xfrm>
          <a:prstGeom prst="rect">
            <a:avLst/>
          </a:prstGeom>
          <a:noFill/>
          <a:ln w="9525">
            <a:noFill/>
            <a:miter lim="800000"/>
            <a:headEnd/>
            <a:tailEnd/>
          </a:ln>
        </p:spPr>
      </p:pic>
      <p:pic>
        <p:nvPicPr>
          <p:cNvPr id="8" name="Picture 7" descr="C:\Documents and Settings\Wanda Lagoe\My Documents\My Pictures\Partnerships\Crane 178.jpg">
            <a:extLst>
              <a:ext uri="{FF2B5EF4-FFF2-40B4-BE49-F238E27FC236}">
                <a16:creationId xmlns:a16="http://schemas.microsoft.com/office/drawing/2014/main" id="{36EFBE6E-5EED-41AA-837C-8E99B29F7CEF}"/>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01" y="4643063"/>
            <a:ext cx="1981200" cy="1300537"/>
          </a:xfrm>
          <a:prstGeom prst="rect">
            <a:avLst/>
          </a:prstGeom>
          <a:noFill/>
          <a:ln w="9525">
            <a:noFill/>
            <a:miter lim="800000"/>
            <a:headEnd/>
            <a:tailEnd/>
          </a:ln>
        </p:spPr>
      </p:pic>
      <p:pic>
        <p:nvPicPr>
          <p:cNvPr id="9" name="Picture 8">
            <a:extLst>
              <a:ext uri="{FF2B5EF4-FFF2-40B4-BE49-F238E27FC236}">
                <a16:creationId xmlns:a16="http://schemas.microsoft.com/office/drawing/2014/main" id="{0D9F63B3-8653-4682-9B4B-0E7C5BADFAA2}"/>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37601" y="4648200"/>
            <a:ext cx="1739399" cy="1300537"/>
          </a:xfrm>
          <a:prstGeom prst="rect">
            <a:avLst/>
          </a:prstGeom>
          <a:noFill/>
          <a:ln w="9525">
            <a:noFill/>
            <a:miter lim="800000"/>
            <a:headEnd/>
            <a:tailEnd/>
          </a:ln>
        </p:spPr>
      </p:pic>
      <p:pic>
        <p:nvPicPr>
          <p:cNvPr id="10" name="Picture 9" descr="A picture containing text, person, outdoor, group&#10;&#10;Description automatically generated">
            <a:extLst>
              <a:ext uri="{FF2B5EF4-FFF2-40B4-BE49-F238E27FC236}">
                <a16:creationId xmlns:a16="http://schemas.microsoft.com/office/drawing/2014/main" id="{6552971A-C9DC-4E94-9CF2-6EEE95FB42DD}"/>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2957946" y="4643062"/>
            <a:ext cx="2680854" cy="1300537"/>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ABD00646-F873-0297-4520-A49422965C1A}"/>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graphicFrame>
        <p:nvGraphicFramePr>
          <p:cNvPr id="2" name="Table 1">
            <a:extLst>
              <a:ext uri="{FF2B5EF4-FFF2-40B4-BE49-F238E27FC236}">
                <a16:creationId xmlns:a16="http://schemas.microsoft.com/office/drawing/2014/main" id="{4E4E189C-D5F7-B691-4D94-097BD5E010CD}"/>
              </a:ext>
            </a:extLst>
          </p:cNvPr>
          <p:cNvGraphicFramePr>
            <a:graphicFrameLocks noGrp="1"/>
          </p:cNvGraphicFramePr>
          <p:nvPr>
            <p:extLst>
              <p:ext uri="{D42A27DB-BD31-4B8C-83A1-F6EECF244321}">
                <p14:modId xmlns:p14="http://schemas.microsoft.com/office/powerpoint/2010/main" val="3140866990"/>
              </p:ext>
            </p:extLst>
          </p:nvPr>
        </p:nvGraphicFramePr>
        <p:xfrm>
          <a:off x="609599" y="1282114"/>
          <a:ext cx="7848603" cy="3213684"/>
        </p:xfrm>
        <a:graphic>
          <a:graphicData uri="http://schemas.openxmlformats.org/drawingml/2006/table">
            <a:tbl>
              <a:tblPr firstRow="1" bandRow="1">
                <a:tableStyleId>{073A0DAA-6AF3-43AB-8588-CEC1D06C72B9}</a:tableStyleId>
              </a:tblPr>
              <a:tblGrid>
                <a:gridCol w="3110472">
                  <a:extLst>
                    <a:ext uri="{9D8B030D-6E8A-4147-A177-3AD203B41FA5}">
                      <a16:colId xmlns:a16="http://schemas.microsoft.com/office/drawing/2014/main" val="20000"/>
                    </a:ext>
                  </a:extLst>
                </a:gridCol>
                <a:gridCol w="950422">
                  <a:extLst>
                    <a:ext uri="{9D8B030D-6E8A-4147-A177-3AD203B41FA5}">
                      <a16:colId xmlns:a16="http://schemas.microsoft.com/office/drawing/2014/main" val="20001"/>
                    </a:ext>
                  </a:extLst>
                </a:gridCol>
                <a:gridCol w="950422">
                  <a:extLst>
                    <a:ext uri="{9D8B030D-6E8A-4147-A177-3AD203B41FA5}">
                      <a16:colId xmlns:a16="http://schemas.microsoft.com/office/drawing/2014/main" val="403202783"/>
                    </a:ext>
                  </a:extLst>
                </a:gridCol>
                <a:gridCol w="950422">
                  <a:extLst>
                    <a:ext uri="{9D8B030D-6E8A-4147-A177-3AD203B41FA5}">
                      <a16:colId xmlns:a16="http://schemas.microsoft.com/office/drawing/2014/main" val="3575408589"/>
                    </a:ext>
                  </a:extLst>
                </a:gridCol>
                <a:gridCol w="691850">
                  <a:extLst>
                    <a:ext uri="{9D8B030D-6E8A-4147-A177-3AD203B41FA5}">
                      <a16:colId xmlns:a16="http://schemas.microsoft.com/office/drawing/2014/main" val="20002"/>
                    </a:ext>
                  </a:extLst>
                </a:gridCol>
                <a:gridCol w="1195015">
                  <a:extLst>
                    <a:ext uri="{9D8B030D-6E8A-4147-A177-3AD203B41FA5}">
                      <a16:colId xmlns:a16="http://schemas.microsoft.com/office/drawing/2014/main" val="20003"/>
                    </a:ext>
                  </a:extLst>
                </a:gridCol>
              </a:tblGrid>
              <a:tr h="939388">
                <a:tc>
                  <a:txBody>
                    <a:bodyPr/>
                    <a:lstStyle/>
                    <a:p>
                      <a:pPr algn="r"/>
                      <a:r>
                        <a:rPr lang="en-US" sz="1800" dirty="0">
                          <a:solidFill>
                            <a:schemeClr val="tx1"/>
                          </a:solidFill>
                        </a:rPr>
                        <a:t>SEP 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568574">
                <a:tc>
                  <a:txBody>
                    <a:bodyPr/>
                    <a:lstStyle/>
                    <a:p>
                      <a:pPr algn="r"/>
                      <a:r>
                        <a:rPr lang="en-US" sz="1400" i="1" dirty="0"/>
                        <a:t>Compliance Inspections</a:t>
                      </a:r>
                    </a:p>
                  </a:txBody>
                  <a:tcPr anchor="ctr">
                    <a:solidFill>
                      <a:schemeClr val="bg1">
                        <a:lumMod val="95000"/>
                      </a:schemeClr>
                    </a:solidFill>
                  </a:tcPr>
                </a:tc>
                <a:tc>
                  <a:txBody>
                    <a:bodyPr/>
                    <a:lstStyle/>
                    <a:p>
                      <a:pPr algn="ctr"/>
                      <a:r>
                        <a:rPr lang="en-US" sz="1400" i="0" dirty="0"/>
                        <a:t>50</a:t>
                      </a:r>
                    </a:p>
                  </a:txBody>
                  <a:tcPr anchor="ctr">
                    <a:solidFill>
                      <a:schemeClr val="bg1">
                        <a:lumMod val="95000"/>
                      </a:schemeClr>
                    </a:solidFill>
                  </a:tcPr>
                </a:tc>
                <a:tc>
                  <a:txBody>
                    <a:bodyPr/>
                    <a:lstStyle/>
                    <a:p>
                      <a:pPr algn="ctr"/>
                      <a:r>
                        <a:rPr lang="en-US" sz="1400" i="0" dirty="0"/>
                        <a:t>34</a:t>
                      </a:r>
                    </a:p>
                  </a:txBody>
                  <a:tcPr anchor="ctr">
                    <a:solidFill>
                      <a:schemeClr val="bg1">
                        <a:lumMod val="95000"/>
                      </a:schemeClr>
                    </a:solidFill>
                  </a:tcPr>
                </a:tc>
                <a:tc>
                  <a:txBody>
                    <a:bodyPr/>
                    <a:lstStyle/>
                    <a:p>
                      <a:pPr algn="ctr"/>
                      <a:r>
                        <a:rPr lang="en-US" sz="1400" i="0" dirty="0"/>
                        <a:t>38</a:t>
                      </a:r>
                    </a:p>
                  </a:txBody>
                  <a:tcPr anchor="ctr">
                    <a:solidFill>
                      <a:schemeClr val="bg1">
                        <a:lumMod val="95000"/>
                      </a:schemeClr>
                    </a:solidFill>
                  </a:tcPr>
                </a:tc>
                <a:tc>
                  <a:txBody>
                    <a:bodyPr/>
                    <a:lstStyle/>
                    <a:p>
                      <a:pPr algn="ctr"/>
                      <a:r>
                        <a:rPr lang="en-US" sz="1400" b="1" i="1" dirty="0"/>
                        <a:t>122</a:t>
                      </a:r>
                    </a:p>
                  </a:txBody>
                  <a:tcPr anchor="ctr">
                    <a:solidFill>
                      <a:schemeClr val="bg1">
                        <a:lumMod val="95000"/>
                      </a:schemeClr>
                    </a:solidFill>
                  </a:tcPr>
                </a:tc>
                <a:tc>
                  <a:txBody>
                    <a:bodyPr/>
                    <a:lstStyle/>
                    <a:p>
                      <a:pPr algn="ctr"/>
                      <a:r>
                        <a:rPr lang="en-US" sz="1400" i="0" dirty="0"/>
                        <a:t>150</a:t>
                      </a:r>
                    </a:p>
                  </a:txBody>
                  <a:tcPr anchor="ctr">
                    <a:solidFill>
                      <a:schemeClr val="bg1">
                        <a:lumMod val="95000"/>
                      </a:schemeClr>
                    </a:solidFill>
                  </a:tcPr>
                </a:tc>
                <a:extLst>
                  <a:ext uri="{0D108BD9-81ED-4DB2-BD59-A6C34878D82A}">
                    <a16:rowId xmlns:a16="http://schemas.microsoft.com/office/drawing/2014/main" val="10001"/>
                  </a:ext>
                </a:extLst>
              </a:tr>
              <a:tr h="568574">
                <a:tc>
                  <a:txBody>
                    <a:bodyPr/>
                    <a:lstStyle/>
                    <a:p>
                      <a:pPr algn="r"/>
                      <a:r>
                        <a:rPr lang="en-US" sz="1400" i="1" dirty="0"/>
                        <a:t>Consultative Visits</a:t>
                      </a:r>
                    </a:p>
                  </a:txBody>
                  <a:tcPr anchor="ctr">
                    <a:solidFill>
                      <a:schemeClr val="bg1">
                        <a:lumMod val="85000"/>
                      </a:schemeClr>
                    </a:solidFill>
                  </a:tcPr>
                </a:tc>
                <a:tc>
                  <a:txBody>
                    <a:bodyPr/>
                    <a:lstStyle/>
                    <a:p>
                      <a:pPr algn="ctr"/>
                      <a:r>
                        <a:rPr lang="en-US" sz="1400" i="0" dirty="0"/>
                        <a:t>34</a:t>
                      </a:r>
                    </a:p>
                  </a:txBody>
                  <a:tcPr anchor="ctr">
                    <a:solidFill>
                      <a:schemeClr val="bg1">
                        <a:lumMod val="85000"/>
                      </a:schemeClr>
                    </a:solidFill>
                  </a:tcPr>
                </a:tc>
                <a:tc>
                  <a:txBody>
                    <a:bodyPr/>
                    <a:lstStyle/>
                    <a:p>
                      <a:pPr algn="ctr"/>
                      <a:r>
                        <a:rPr lang="en-US" sz="1400" i="0" dirty="0"/>
                        <a:t>41</a:t>
                      </a:r>
                    </a:p>
                  </a:txBody>
                  <a:tcPr anchor="ctr">
                    <a:solidFill>
                      <a:schemeClr val="bg1">
                        <a:lumMod val="85000"/>
                      </a:schemeClr>
                    </a:solidFill>
                  </a:tcPr>
                </a:tc>
                <a:tc>
                  <a:txBody>
                    <a:bodyPr/>
                    <a:lstStyle/>
                    <a:p>
                      <a:pPr algn="ctr"/>
                      <a:r>
                        <a:rPr lang="en-US" sz="1400" i="0" dirty="0"/>
                        <a:t>41</a:t>
                      </a:r>
                    </a:p>
                  </a:txBody>
                  <a:tcPr anchor="ctr">
                    <a:solidFill>
                      <a:schemeClr val="bg1">
                        <a:lumMod val="85000"/>
                      </a:schemeClr>
                    </a:solidFill>
                  </a:tcPr>
                </a:tc>
                <a:tc>
                  <a:txBody>
                    <a:bodyPr/>
                    <a:lstStyle/>
                    <a:p>
                      <a:pPr algn="ctr"/>
                      <a:r>
                        <a:rPr lang="en-US" sz="1400" b="1" i="1" dirty="0"/>
                        <a:t>102</a:t>
                      </a:r>
                    </a:p>
                  </a:txBody>
                  <a:tcPr anchor="ctr">
                    <a:solidFill>
                      <a:schemeClr val="bg1">
                        <a:lumMod val="85000"/>
                      </a:schemeClr>
                    </a:solidFill>
                  </a:tcPr>
                </a:tc>
                <a:tc>
                  <a:txBody>
                    <a:bodyPr/>
                    <a:lstStyle/>
                    <a:p>
                      <a:pPr algn="ctr"/>
                      <a:r>
                        <a:rPr lang="en-US" sz="1400" i="0" dirty="0"/>
                        <a:t>100</a:t>
                      </a:r>
                    </a:p>
                  </a:txBody>
                  <a:tcPr anchor="ctr">
                    <a:solidFill>
                      <a:schemeClr val="bg1">
                        <a:lumMod val="85000"/>
                      </a:schemeClr>
                    </a:solidFill>
                  </a:tcPr>
                </a:tc>
                <a:extLst>
                  <a:ext uri="{0D108BD9-81ED-4DB2-BD59-A6C34878D82A}">
                    <a16:rowId xmlns:a16="http://schemas.microsoft.com/office/drawing/2014/main" val="10002"/>
                  </a:ext>
                </a:extLst>
              </a:tr>
              <a:tr h="568574">
                <a:tc>
                  <a:txBody>
                    <a:bodyPr/>
                    <a:lstStyle/>
                    <a:p>
                      <a:pPr algn="r"/>
                      <a:r>
                        <a:rPr lang="en-US" sz="1400" i="1" dirty="0"/>
                        <a:t>OSH Outreach Events</a:t>
                      </a:r>
                    </a:p>
                  </a:txBody>
                  <a:tcPr anchor="ctr">
                    <a:solidFill>
                      <a:schemeClr val="bg1">
                        <a:lumMod val="95000"/>
                      </a:schemeClr>
                    </a:solidFill>
                  </a:tcPr>
                </a:tc>
                <a:tc>
                  <a:txBody>
                    <a:bodyPr/>
                    <a:lstStyle/>
                    <a:p>
                      <a:pPr algn="ctr"/>
                      <a:r>
                        <a:rPr lang="en-US" sz="1400" i="0" dirty="0"/>
                        <a:t>11</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tc>
                  <a:txBody>
                    <a:bodyPr/>
                    <a:lstStyle/>
                    <a:p>
                      <a:pPr algn="ctr"/>
                      <a:r>
                        <a:rPr lang="en-US" sz="1400" i="0" dirty="0"/>
                        <a:t>6</a:t>
                      </a:r>
                    </a:p>
                  </a:txBody>
                  <a:tcPr anchor="ctr">
                    <a:solidFill>
                      <a:schemeClr val="bg1">
                        <a:lumMod val="95000"/>
                      </a:schemeClr>
                    </a:solidFill>
                  </a:tcPr>
                </a:tc>
                <a:tc>
                  <a:txBody>
                    <a:bodyPr/>
                    <a:lstStyle/>
                    <a:p>
                      <a:pPr algn="ctr"/>
                      <a:r>
                        <a:rPr lang="en-US" sz="1400" b="1" i="1" dirty="0"/>
                        <a:t>32</a:t>
                      </a:r>
                    </a:p>
                  </a:txBody>
                  <a:tcPr anchor="ctr">
                    <a:solidFill>
                      <a:schemeClr val="bg1">
                        <a:lumMod val="95000"/>
                      </a:schemeClr>
                    </a:solidFill>
                  </a:tcPr>
                </a:tc>
                <a:tc>
                  <a:txBody>
                    <a:bodyPr/>
                    <a:lstStyle/>
                    <a:p>
                      <a:pPr algn="ctr"/>
                      <a:r>
                        <a:rPr lang="en-US" sz="1400" i="0" dirty="0"/>
                        <a:t>15</a:t>
                      </a:r>
                    </a:p>
                  </a:txBody>
                  <a:tcPr anchor="ctr">
                    <a:solidFill>
                      <a:schemeClr val="bg1">
                        <a:lumMod val="95000"/>
                      </a:schemeClr>
                    </a:solidFill>
                  </a:tcPr>
                </a:tc>
                <a:extLst>
                  <a:ext uri="{0D108BD9-81ED-4DB2-BD59-A6C34878D82A}">
                    <a16:rowId xmlns:a16="http://schemas.microsoft.com/office/drawing/2014/main" val="10003"/>
                  </a:ext>
                </a:extLst>
              </a:tr>
              <a:tr h="568574">
                <a:tc>
                  <a:txBody>
                    <a:bodyPr/>
                    <a:lstStyle/>
                    <a:p>
                      <a:pPr algn="r"/>
                      <a:r>
                        <a:rPr lang="en-US" sz="1400" i="1" dirty="0"/>
                        <a:t>People Trained</a:t>
                      </a:r>
                    </a:p>
                  </a:txBody>
                  <a:tcPr anchor="ctr">
                    <a:solidFill>
                      <a:schemeClr val="bg1">
                        <a:lumMod val="85000"/>
                      </a:schemeClr>
                    </a:solidFill>
                  </a:tcPr>
                </a:tc>
                <a:tc>
                  <a:txBody>
                    <a:bodyPr/>
                    <a:lstStyle/>
                    <a:p>
                      <a:pPr algn="ctr"/>
                      <a:r>
                        <a:rPr lang="en-US" sz="1400" i="0" dirty="0"/>
                        <a:t>139</a:t>
                      </a:r>
                    </a:p>
                  </a:txBody>
                  <a:tcPr anchor="ctr">
                    <a:solidFill>
                      <a:schemeClr val="bg1">
                        <a:lumMod val="85000"/>
                      </a:schemeClr>
                    </a:solidFill>
                  </a:tcPr>
                </a:tc>
                <a:tc>
                  <a:txBody>
                    <a:bodyPr/>
                    <a:lstStyle/>
                    <a:p>
                      <a:pPr algn="ctr"/>
                      <a:r>
                        <a:rPr lang="en-US" sz="1400" i="0" dirty="0"/>
                        <a:t>296</a:t>
                      </a:r>
                    </a:p>
                  </a:txBody>
                  <a:tcPr anchor="ctr">
                    <a:solidFill>
                      <a:schemeClr val="bg1">
                        <a:lumMod val="85000"/>
                      </a:schemeClr>
                    </a:solidFill>
                  </a:tcPr>
                </a:tc>
                <a:tc>
                  <a:txBody>
                    <a:bodyPr/>
                    <a:lstStyle/>
                    <a:p>
                      <a:pPr algn="ctr"/>
                      <a:r>
                        <a:rPr lang="en-US" sz="1400" i="0" dirty="0"/>
                        <a:t>118</a:t>
                      </a:r>
                    </a:p>
                  </a:txBody>
                  <a:tcPr anchor="ctr">
                    <a:solidFill>
                      <a:schemeClr val="bg1">
                        <a:lumMod val="85000"/>
                      </a:schemeClr>
                    </a:solidFill>
                  </a:tcPr>
                </a:tc>
                <a:tc>
                  <a:txBody>
                    <a:bodyPr/>
                    <a:lstStyle/>
                    <a:p>
                      <a:pPr algn="ctr"/>
                      <a:r>
                        <a:rPr lang="en-US" sz="1400" b="1" i="1" dirty="0"/>
                        <a:t>563</a:t>
                      </a:r>
                    </a:p>
                  </a:txBody>
                  <a:tcPr anchor="ctr">
                    <a:solidFill>
                      <a:schemeClr val="bg1">
                        <a:lumMod val="85000"/>
                      </a:schemeClr>
                    </a:solidFill>
                  </a:tcPr>
                </a:tc>
                <a:tc>
                  <a:txBody>
                    <a:bodyPr/>
                    <a:lstStyle/>
                    <a:p>
                      <a:pPr algn="ctr"/>
                      <a:r>
                        <a:rPr lang="en-US" sz="1400" i="0" dirty="0"/>
                        <a:t>400</a:t>
                      </a: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42978312"/>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sz="half" idx="2"/>
          </p:nvPr>
        </p:nvSpPr>
        <p:spPr>
          <a:xfrm>
            <a:off x="457200" y="1143000"/>
            <a:ext cx="8153400" cy="4724400"/>
          </a:xfrm>
        </p:spPr>
        <p:txBody>
          <a:bodyPr/>
          <a:lstStyle/>
          <a:p>
            <a:pPr lvl="2" eaLnBrk="1" hangingPunct="1"/>
            <a:endParaRPr lang="en-US" sz="1000" dirty="0"/>
          </a:p>
          <a:p>
            <a:pPr eaLnBrk="1" hangingPunct="1">
              <a:lnSpc>
                <a:spcPct val="130000"/>
              </a:lnSpc>
            </a:pPr>
            <a:endParaRPr lang="en-US" dirty="0"/>
          </a:p>
          <a:p>
            <a:pPr lvl="1" eaLnBrk="1" hangingPunct="1">
              <a:lnSpc>
                <a:spcPct val="130000"/>
              </a:lnSpc>
            </a:pPr>
            <a:endParaRPr lang="en-US" dirty="0"/>
          </a:p>
        </p:txBody>
      </p:sp>
      <p:sp>
        <p:nvSpPr>
          <p:cNvPr id="2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Public Sector</a:t>
            </a:r>
            <a:endParaRPr lang="en-US" sz="2400" b="1" i="1" dirty="0">
              <a:solidFill>
                <a:schemeClr val="bg2"/>
              </a:solidFill>
            </a:endParaRPr>
          </a:p>
        </p:txBody>
      </p:sp>
      <p:pic>
        <p:nvPicPr>
          <p:cNvPr id="10" name="Picture 9">
            <a:extLst>
              <a:ext uri="{FF2B5EF4-FFF2-40B4-BE49-F238E27FC236}">
                <a16:creationId xmlns:a16="http://schemas.microsoft.com/office/drawing/2014/main" id="{6758BCFA-B916-4044-989C-CAE2C753F90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6600" y="1997984"/>
            <a:ext cx="3174146" cy="2116099"/>
          </a:xfrm>
          <a:prstGeom prst="rect">
            <a:avLst/>
          </a:prstGeom>
        </p:spPr>
      </p:pic>
      <p:pic>
        <p:nvPicPr>
          <p:cNvPr id="3074" name="Picture 2">
            <a:extLst>
              <a:ext uri="{FF2B5EF4-FFF2-40B4-BE49-F238E27FC236}">
                <a16:creationId xmlns:a16="http://schemas.microsoft.com/office/drawing/2014/main" id="{DEBE143E-4A5D-40E7-BAA9-5462E00F640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4758" y="2056682"/>
            <a:ext cx="2718042" cy="195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indoor, wall&#10;&#10;Description automatically generated">
            <a:extLst>
              <a:ext uri="{FF2B5EF4-FFF2-40B4-BE49-F238E27FC236}">
                <a16:creationId xmlns:a16="http://schemas.microsoft.com/office/drawing/2014/main" id="{59C10D64-829A-4D41-A31C-AA1BD158B5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46550" y="1828800"/>
            <a:ext cx="2047208" cy="2269731"/>
          </a:xfrm>
          <a:prstGeom prst="rect">
            <a:avLst/>
          </a:prstGeom>
        </p:spPr>
      </p:pic>
      <p:graphicFrame>
        <p:nvGraphicFramePr>
          <p:cNvPr id="19" name="Table 18">
            <a:extLst>
              <a:ext uri="{FF2B5EF4-FFF2-40B4-BE49-F238E27FC236}">
                <a16:creationId xmlns:a16="http://schemas.microsoft.com/office/drawing/2014/main" id="{63602754-32F7-4A09-B7D4-5E83BBAD96B7}"/>
              </a:ext>
            </a:extLst>
          </p:cNvPr>
          <p:cNvGraphicFramePr>
            <a:graphicFrameLocks noGrp="1"/>
          </p:cNvGraphicFramePr>
          <p:nvPr>
            <p:extLst>
              <p:ext uri="{D42A27DB-BD31-4B8C-83A1-F6EECF244321}">
                <p14:modId xmlns:p14="http://schemas.microsoft.com/office/powerpoint/2010/main" val="4182367155"/>
              </p:ext>
            </p:extLst>
          </p:nvPr>
        </p:nvGraphicFramePr>
        <p:xfrm>
          <a:off x="622006" y="1142282"/>
          <a:ext cx="7928344" cy="914400"/>
        </p:xfrm>
        <a:graphic>
          <a:graphicData uri="http://schemas.openxmlformats.org/drawingml/2006/table">
            <a:tbl>
              <a:tblPr>
                <a:tableStyleId>{00A15C55-8517-42AA-B614-E9B94910E393}</a:tableStyleId>
              </a:tblPr>
              <a:tblGrid>
                <a:gridCol w="1378842">
                  <a:extLst>
                    <a:ext uri="{9D8B030D-6E8A-4147-A177-3AD203B41FA5}">
                      <a16:colId xmlns:a16="http://schemas.microsoft.com/office/drawing/2014/main" val="2905845199"/>
                    </a:ext>
                  </a:extLst>
                </a:gridCol>
                <a:gridCol w="1723553">
                  <a:extLst>
                    <a:ext uri="{9D8B030D-6E8A-4147-A177-3AD203B41FA5}">
                      <a16:colId xmlns:a16="http://schemas.microsoft.com/office/drawing/2014/main" val="2304304097"/>
                    </a:ext>
                  </a:extLst>
                </a:gridCol>
                <a:gridCol w="1465020">
                  <a:extLst>
                    <a:ext uri="{9D8B030D-6E8A-4147-A177-3AD203B41FA5}">
                      <a16:colId xmlns:a16="http://schemas.microsoft.com/office/drawing/2014/main" val="3480243544"/>
                    </a:ext>
                  </a:extLst>
                </a:gridCol>
                <a:gridCol w="1465020">
                  <a:extLst>
                    <a:ext uri="{9D8B030D-6E8A-4147-A177-3AD203B41FA5}">
                      <a16:colId xmlns:a16="http://schemas.microsoft.com/office/drawing/2014/main" val="1664255718"/>
                    </a:ext>
                  </a:extLst>
                </a:gridCol>
                <a:gridCol w="1895909">
                  <a:extLst>
                    <a:ext uri="{9D8B030D-6E8A-4147-A177-3AD203B41FA5}">
                      <a16:colId xmlns:a16="http://schemas.microsoft.com/office/drawing/2014/main" val="1770119636"/>
                    </a:ext>
                  </a:extLst>
                </a:gridCol>
              </a:tblGrid>
              <a:tr h="31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2351168724"/>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3.6</a:t>
                      </a:r>
                    </a:p>
                  </a:txBody>
                  <a:tcP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14% Increase</a:t>
                      </a:r>
                    </a:p>
                  </a:txBody>
                  <a:tcPr horzOverflow="overflow">
                    <a:solidFill>
                      <a:schemeClr val="bg1">
                        <a:lumMod val="9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4.2</a:t>
                      </a:r>
                    </a:p>
                  </a:txBody>
                  <a:tcPr horzOverflow="overflow">
                    <a:solidFill>
                      <a:schemeClr val="bg1">
                        <a:lumMod val="95000"/>
                      </a:schemeClr>
                    </a:solidFill>
                  </a:tcPr>
                </a:tc>
                <a:extLst>
                  <a:ext uri="{0D108BD9-81ED-4DB2-BD59-A6C34878D82A}">
                    <a16:rowId xmlns:a16="http://schemas.microsoft.com/office/drawing/2014/main" val="1436359459"/>
                  </a:ext>
                </a:extLst>
              </a:tr>
              <a:tr h="2338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horzOverflow="overflow">
                    <a:solidFill>
                      <a:schemeClr val="bg1">
                        <a:lumMod val="85000"/>
                      </a:schemeClr>
                    </a:solidFill>
                  </a:tcPr>
                </a:tc>
                <a:tc>
                  <a:txBody>
                    <a:bodyPr/>
                    <a:lstStyle/>
                    <a:p>
                      <a:pPr algn="ctr"/>
                      <a:r>
                        <a:rPr lang="en-US" sz="1200" i="1" dirty="0"/>
                        <a:t>2.1</a:t>
                      </a:r>
                    </a:p>
                  </a:txBody>
                  <a:tcP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16% Increase</a:t>
                      </a:r>
                    </a:p>
                  </a:txBody>
                  <a:tcPr horzOverflow="overflow">
                    <a:solidFill>
                      <a:schemeClr val="bg1">
                        <a:lumMod val="85000"/>
                      </a:schemeClr>
                    </a:solidFill>
                  </a:tcPr>
                </a:tc>
                <a:tc hMerge="1">
                  <a:txBody>
                    <a:bodyPr/>
                    <a:lstStyle/>
                    <a:p>
                      <a:endParaRPr lang="en-US"/>
                    </a:p>
                  </a:txBody>
                  <a:tcPr/>
                </a:tc>
                <a:tc>
                  <a:txBody>
                    <a:bodyPr/>
                    <a:lstStyle/>
                    <a:p>
                      <a:pPr algn="ctr"/>
                      <a:r>
                        <a:rPr lang="en-US" sz="1200" i="1" dirty="0"/>
                        <a:t>2.5</a:t>
                      </a:r>
                    </a:p>
                  </a:txBody>
                  <a:tcPr horzOverflow="overflow">
                    <a:solidFill>
                      <a:schemeClr val="bg1">
                        <a:lumMod val="85000"/>
                      </a:schemeClr>
                    </a:solidFill>
                  </a:tcPr>
                </a:tc>
                <a:extLst>
                  <a:ext uri="{0D108BD9-81ED-4DB2-BD59-A6C34878D82A}">
                    <a16:rowId xmlns:a16="http://schemas.microsoft.com/office/drawing/2014/main" val="1217531349"/>
                  </a:ext>
                </a:extLst>
              </a:tr>
            </a:tbl>
          </a:graphicData>
        </a:graphic>
      </p:graphicFrame>
      <p:sp>
        <p:nvSpPr>
          <p:cNvPr id="11" name="TextBox 10">
            <a:extLst>
              <a:ext uri="{FF2B5EF4-FFF2-40B4-BE49-F238E27FC236}">
                <a16:creationId xmlns:a16="http://schemas.microsoft.com/office/drawing/2014/main" id="{A630675B-BF28-889F-7FA3-F211E901C291}"/>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graphicFrame>
        <p:nvGraphicFramePr>
          <p:cNvPr id="2" name="Table 1">
            <a:extLst>
              <a:ext uri="{FF2B5EF4-FFF2-40B4-BE49-F238E27FC236}">
                <a16:creationId xmlns:a16="http://schemas.microsoft.com/office/drawing/2014/main" id="{49F4D6D8-083A-BDB4-50C6-091A3447F81C}"/>
              </a:ext>
            </a:extLst>
          </p:cNvPr>
          <p:cNvGraphicFramePr>
            <a:graphicFrameLocks noGrp="1"/>
          </p:cNvGraphicFramePr>
          <p:nvPr>
            <p:extLst>
              <p:ext uri="{D42A27DB-BD31-4B8C-83A1-F6EECF244321}">
                <p14:modId xmlns:p14="http://schemas.microsoft.com/office/powerpoint/2010/main" val="2806550995"/>
              </p:ext>
            </p:extLst>
          </p:nvPr>
        </p:nvGraphicFramePr>
        <p:xfrm>
          <a:off x="609600" y="4038600"/>
          <a:ext cx="7914173" cy="1831088"/>
        </p:xfrm>
        <a:graphic>
          <a:graphicData uri="http://schemas.openxmlformats.org/drawingml/2006/table">
            <a:tbl>
              <a:tblPr firstRow="1" bandRow="1">
                <a:tableStyleId>{073A0DAA-6AF3-43AB-8588-CEC1D06C72B9}</a:tableStyleId>
              </a:tblPr>
              <a:tblGrid>
                <a:gridCol w="3317873">
                  <a:extLst>
                    <a:ext uri="{9D8B030D-6E8A-4147-A177-3AD203B41FA5}">
                      <a16:colId xmlns:a16="http://schemas.microsoft.com/office/drawing/2014/main" val="20000"/>
                    </a:ext>
                  </a:extLst>
                </a:gridCol>
                <a:gridCol w="899290">
                  <a:extLst>
                    <a:ext uri="{9D8B030D-6E8A-4147-A177-3AD203B41FA5}">
                      <a16:colId xmlns:a16="http://schemas.microsoft.com/office/drawing/2014/main" val="20001"/>
                    </a:ext>
                  </a:extLst>
                </a:gridCol>
                <a:gridCol w="899290">
                  <a:extLst>
                    <a:ext uri="{9D8B030D-6E8A-4147-A177-3AD203B41FA5}">
                      <a16:colId xmlns:a16="http://schemas.microsoft.com/office/drawing/2014/main" val="781074996"/>
                    </a:ext>
                  </a:extLst>
                </a:gridCol>
                <a:gridCol w="899290">
                  <a:extLst>
                    <a:ext uri="{9D8B030D-6E8A-4147-A177-3AD203B41FA5}">
                      <a16:colId xmlns:a16="http://schemas.microsoft.com/office/drawing/2014/main" val="15421708"/>
                    </a:ext>
                  </a:extLst>
                </a:gridCol>
                <a:gridCol w="774582">
                  <a:extLst>
                    <a:ext uri="{9D8B030D-6E8A-4147-A177-3AD203B41FA5}">
                      <a16:colId xmlns:a16="http://schemas.microsoft.com/office/drawing/2014/main" val="20002"/>
                    </a:ext>
                  </a:extLst>
                </a:gridCol>
                <a:gridCol w="1123848">
                  <a:extLst>
                    <a:ext uri="{9D8B030D-6E8A-4147-A177-3AD203B41FA5}">
                      <a16:colId xmlns:a16="http://schemas.microsoft.com/office/drawing/2014/main" val="20003"/>
                    </a:ext>
                  </a:extLst>
                </a:gridCol>
              </a:tblGrid>
              <a:tr h="501204">
                <a:tc>
                  <a:txBody>
                    <a:bodyPr/>
                    <a:lstStyle/>
                    <a:p>
                      <a:pPr algn="r"/>
                      <a:r>
                        <a:rPr lang="en-US" sz="1600" dirty="0">
                          <a:solidFill>
                            <a:schemeClr val="tx1"/>
                          </a:solidFill>
                        </a:rPr>
                        <a:t>ACTIVITY</a:t>
                      </a:r>
                    </a:p>
                  </a:txBody>
                  <a:tcPr anchor="ctr">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algn="ctr"/>
                      <a:r>
                        <a:rPr lang="en-US" sz="1400" b="1" i="1" dirty="0">
                          <a:solidFill>
                            <a:schemeClr val="tx1"/>
                          </a:solidFill>
                        </a:rPr>
                        <a:t>Total</a:t>
                      </a:r>
                    </a:p>
                  </a:txBody>
                  <a:tcPr anchor="ctr">
                    <a:solidFill>
                      <a:schemeClr val="bg1">
                        <a:lumMod val="75000"/>
                      </a:schemeClr>
                    </a:solidFill>
                  </a:tcPr>
                </a:tc>
                <a:tc>
                  <a:txBody>
                    <a:bodyPr/>
                    <a:lstStyle/>
                    <a:p>
                      <a:pPr algn="ctr"/>
                      <a:r>
                        <a:rPr lang="en-US" sz="14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32471">
                <a:tc>
                  <a:txBody>
                    <a:bodyPr/>
                    <a:lstStyle/>
                    <a:p>
                      <a:pPr algn="r"/>
                      <a:r>
                        <a:rPr lang="en-US" sz="1400" b="0" i="1" dirty="0"/>
                        <a:t>Compliance</a:t>
                      </a:r>
                      <a:r>
                        <a:rPr lang="en-US" sz="1400" b="0" i="1" baseline="0" dirty="0"/>
                        <a:t> Inspections</a:t>
                      </a:r>
                      <a:endParaRPr lang="en-US" sz="1400" b="0" i="1" dirty="0"/>
                    </a:p>
                  </a:txBody>
                  <a:tcPr>
                    <a:solidFill>
                      <a:schemeClr val="bg1">
                        <a:lumMod val="85000"/>
                      </a:schemeClr>
                    </a:solidFill>
                  </a:tcPr>
                </a:tc>
                <a:tc>
                  <a:txBody>
                    <a:bodyPr/>
                    <a:lstStyle/>
                    <a:p>
                      <a:pPr algn="ctr"/>
                      <a:r>
                        <a:rPr lang="en-US" sz="1400" b="0" i="0" dirty="0"/>
                        <a:t>17</a:t>
                      </a:r>
                    </a:p>
                  </a:txBody>
                  <a:tcPr>
                    <a:solidFill>
                      <a:schemeClr val="bg1">
                        <a:lumMod val="85000"/>
                      </a:schemeClr>
                    </a:solidFill>
                  </a:tcPr>
                </a:tc>
                <a:tc>
                  <a:txBody>
                    <a:bodyPr/>
                    <a:lstStyle/>
                    <a:p>
                      <a:pPr algn="ctr"/>
                      <a:r>
                        <a:rPr lang="en-US" sz="1400" b="0" i="0" dirty="0"/>
                        <a:t>24</a:t>
                      </a:r>
                    </a:p>
                  </a:txBody>
                  <a:tcPr>
                    <a:solidFill>
                      <a:schemeClr val="bg1">
                        <a:lumMod val="85000"/>
                      </a:schemeClr>
                    </a:solidFill>
                  </a:tcPr>
                </a:tc>
                <a:tc>
                  <a:txBody>
                    <a:bodyPr/>
                    <a:lstStyle/>
                    <a:p>
                      <a:pPr algn="ctr"/>
                      <a:r>
                        <a:rPr lang="en-US" sz="1400" b="0" i="0" dirty="0"/>
                        <a:t>34</a:t>
                      </a:r>
                    </a:p>
                  </a:txBody>
                  <a:tcPr>
                    <a:solidFill>
                      <a:schemeClr val="bg1">
                        <a:lumMod val="85000"/>
                      </a:schemeClr>
                    </a:solidFill>
                  </a:tcPr>
                </a:tc>
                <a:tc>
                  <a:txBody>
                    <a:bodyPr/>
                    <a:lstStyle/>
                    <a:p>
                      <a:pPr algn="ctr"/>
                      <a:r>
                        <a:rPr lang="en-US" sz="1400" b="1" i="1" dirty="0"/>
                        <a:t>75</a:t>
                      </a:r>
                    </a:p>
                  </a:txBody>
                  <a:tcPr>
                    <a:solidFill>
                      <a:schemeClr val="bg1">
                        <a:lumMod val="85000"/>
                      </a:schemeClr>
                    </a:solidFill>
                  </a:tcPr>
                </a:tc>
                <a:tc>
                  <a:txBody>
                    <a:bodyPr/>
                    <a:lstStyle/>
                    <a:p>
                      <a:pPr algn="ctr"/>
                      <a:r>
                        <a:rPr lang="en-US" sz="1400" b="0" i="0" dirty="0"/>
                        <a:t>100</a:t>
                      </a:r>
                    </a:p>
                  </a:txBody>
                  <a:tcPr>
                    <a:solidFill>
                      <a:schemeClr val="bg1">
                        <a:lumMod val="85000"/>
                      </a:schemeClr>
                    </a:solidFill>
                  </a:tcPr>
                </a:tc>
                <a:extLst>
                  <a:ext uri="{0D108BD9-81ED-4DB2-BD59-A6C34878D82A}">
                    <a16:rowId xmlns:a16="http://schemas.microsoft.com/office/drawing/2014/main" val="10001"/>
                  </a:ext>
                </a:extLst>
              </a:tr>
              <a:tr h="332471">
                <a:tc>
                  <a:txBody>
                    <a:bodyPr/>
                    <a:lstStyle/>
                    <a:p>
                      <a:pPr algn="r"/>
                      <a:r>
                        <a:rPr lang="en-US" sz="1400" b="0" i="1" dirty="0"/>
                        <a:t>Consultative Visits</a:t>
                      </a:r>
                    </a:p>
                  </a:txBody>
                  <a:tcPr>
                    <a:solidFill>
                      <a:schemeClr val="bg1">
                        <a:lumMod val="95000"/>
                      </a:schemeClr>
                    </a:solidFill>
                  </a:tcPr>
                </a:tc>
                <a:tc>
                  <a:txBody>
                    <a:bodyPr/>
                    <a:lstStyle/>
                    <a:p>
                      <a:pPr algn="ctr"/>
                      <a:r>
                        <a:rPr lang="en-US" sz="1400" b="0" i="0" dirty="0"/>
                        <a:t>75</a:t>
                      </a:r>
                    </a:p>
                  </a:txBody>
                  <a:tcPr>
                    <a:solidFill>
                      <a:schemeClr val="bg1">
                        <a:lumMod val="95000"/>
                      </a:schemeClr>
                    </a:solidFill>
                  </a:tcPr>
                </a:tc>
                <a:tc>
                  <a:txBody>
                    <a:bodyPr/>
                    <a:lstStyle/>
                    <a:p>
                      <a:pPr algn="ctr"/>
                      <a:r>
                        <a:rPr lang="en-US" sz="1400" b="0" i="0" dirty="0"/>
                        <a:t>48</a:t>
                      </a:r>
                    </a:p>
                  </a:txBody>
                  <a:tcPr>
                    <a:solidFill>
                      <a:schemeClr val="bg1">
                        <a:lumMod val="95000"/>
                      </a:schemeClr>
                    </a:solidFill>
                  </a:tcPr>
                </a:tc>
                <a:tc>
                  <a:txBody>
                    <a:bodyPr/>
                    <a:lstStyle/>
                    <a:p>
                      <a:pPr algn="ctr"/>
                      <a:r>
                        <a:rPr lang="en-US" sz="1400" b="0" i="0" dirty="0"/>
                        <a:t>84</a:t>
                      </a:r>
                    </a:p>
                  </a:txBody>
                  <a:tcPr>
                    <a:solidFill>
                      <a:schemeClr val="bg1">
                        <a:lumMod val="95000"/>
                      </a:schemeClr>
                    </a:solidFill>
                  </a:tcPr>
                </a:tc>
                <a:tc>
                  <a:txBody>
                    <a:bodyPr/>
                    <a:lstStyle/>
                    <a:p>
                      <a:pPr algn="ctr"/>
                      <a:r>
                        <a:rPr lang="en-US" sz="1400" b="1" i="1" dirty="0"/>
                        <a:t>206</a:t>
                      </a:r>
                    </a:p>
                  </a:txBody>
                  <a:tcPr>
                    <a:solidFill>
                      <a:schemeClr val="bg1">
                        <a:lumMod val="95000"/>
                      </a:schemeClr>
                    </a:solidFill>
                  </a:tcPr>
                </a:tc>
                <a:tc>
                  <a:txBody>
                    <a:bodyPr/>
                    <a:lstStyle/>
                    <a:p>
                      <a:pPr algn="ctr"/>
                      <a:r>
                        <a:rPr lang="en-US" sz="1400" b="0" i="0" dirty="0"/>
                        <a:t>210</a:t>
                      </a:r>
                    </a:p>
                  </a:txBody>
                  <a:tcPr>
                    <a:solidFill>
                      <a:schemeClr val="bg1">
                        <a:lumMod val="95000"/>
                      </a:schemeClr>
                    </a:solidFill>
                  </a:tcPr>
                </a:tc>
                <a:extLst>
                  <a:ext uri="{0D108BD9-81ED-4DB2-BD59-A6C34878D82A}">
                    <a16:rowId xmlns:a16="http://schemas.microsoft.com/office/drawing/2014/main" val="10002"/>
                  </a:ext>
                </a:extLst>
              </a:tr>
              <a:tr h="332471">
                <a:tc>
                  <a:txBody>
                    <a:bodyPr/>
                    <a:lstStyle/>
                    <a:p>
                      <a:pPr algn="r"/>
                      <a:r>
                        <a:rPr lang="en-US" sz="1400" i="1" dirty="0"/>
                        <a:t>OSH Outreach </a:t>
                      </a:r>
                      <a:r>
                        <a:rPr lang="en-US" sz="1400" b="0" i="1" dirty="0"/>
                        <a:t>Events/Booths</a:t>
                      </a:r>
                    </a:p>
                  </a:txBody>
                  <a:tcPr>
                    <a:solidFill>
                      <a:schemeClr val="bg1">
                        <a:lumMod val="85000"/>
                      </a:schemeClr>
                    </a:solidFill>
                  </a:tcPr>
                </a:tc>
                <a:tc>
                  <a:txBody>
                    <a:bodyPr/>
                    <a:lstStyle/>
                    <a:p>
                      <a:pPr algn="ctr"/>
                      <a:r>
                        <a:rPr lang="en-US" sz="1400" b="0" i="0" dirty="0"/>
                        <a:t>1</a:t>
                      </a:r>
                    </a:p>
                  </a:txBody>
                  <a:tcPr>
                    <a:solidFill>
                      <a:schemeClr val="bg1">
                        <a:lumMod val="85000"/>
                      </a:schemeClr>
                    </a:solidFill>
                  </a:tcPr>
                </a:tc>
                <a:tc>
                  <a:txBody>
                    <a:bodyPr/>
                    <a:lstStyle/>
                    <a:p>
                      <a:pPr algn="ctr"/>
                      <a:r>
                        <a:rPr lang="en-US" sz="1400" b="0" i="0" dirty="0"/>
                        <a:t>11</a:t>
                      </a:r>
                    </a:p>
                  </a:txBody>
                  <a:tcPr>
                    <a:solidFill>
                      <a:schemeClr val="bg1">
                        <a:lumMod val="85000"/>
                      </a:schemeClr>
                    </a:solidFill>
                  </a:tcPr>
                </a:tc>
                <a:tc>
                  <a:txBody>
                    <a:bodyPr/>
                    <a:lstStyle/>
                    <a:p>
                      <a:pPr algn="ctr"/>
                      <a:r>
                        <a:rPr lang="en-US" sz="1400" b="0" i="0" dirty="0"/>
                        <a:t>7</a:t>
                      </a:r>
                    </a:p>
                  </a:txBody>
                  <a:tcPr>
                    <a:solidFill>
                      <a:schemeClr val="bg1">
                        <a:lumMod val="85000"/>
                      </a:schemeClr>
                    </a:solidFill>
                  </a:tcPr>
                </a:tc>
                <a:tc>
                  <a:txBody>
                    <a:bodyPr/>
                    <a:lstStyle/>
                    <a:p>
                      <a:pPr algn="ctr"/>
                      <a:r>
                        <a:rPr lang="en-US" sz="1400" b="1" i="1" dirty="0"/>
                        <a:t>19</a:t>
                      </a:r>
                    </a:p>
                  </a:txBody>
                  <a:tcPr>
                    <a:solidFill>
                      <a:schemeClr val="bg1">
                        <a:lumMod val="85000"/>
                      </a:schemeClr>
                    </a:solidFill>
                  </a:tcPr>
                </a:tc>
                <a:tc>
                  <a:txBody>
                    <a:bodyPr/>
                    <a:lstStyle/>
                    <a:p>
                      <a:pPr algn="ctr"/>
                      <a:r>
                        <a:rPr lang="en-US" sz="1400" b="0" i="0" dirty="0"/>
                        <a:t>6</a:t>
                      </a:r>
                    </a:p>
                  </a:txBody>
                  <a:tcPr>
                    <a:solidFill>
                      <a:schemeClr val="bg1">
                        <a:lumMod val="85000"/>
                      </a:schemeClr>
                    </a:solidFill>
                  </a:tcPr>
                </a:tc>
                <a:extLst>
                  <a:ext uri="{0D108BD9-81ED-4DB2-BD59-A6C34878D82A}">
                    <a16:rowId xmlns:a16="http://schemas.microsoft.com/office/drawing/2014/main" val="10003"/>
                  </a:ext>
                </a:extLst>
              </a:tr>
              <a:tr h="332471">
                <a:tc>
                  <a:txBody>
                    <a:bodyPr/>
                    <a:lstStyle/>
                    <a:p>
                      <a:pPr algn="r"/>
                      <a:r>
                        <a:rPr lang="en-US" sz="1400" b="0" i="1" dirty="0"/>
                        <a:t>Trained</a:t>
                      </a:r>
                    </a:p>
                  </a:txBody>
                  <a:tcPr>
                    <a:solidFill>
                      <a:schemeClr val="bg1">
                        <a:lumMod val="95000"/>
                      </a:schemeClr>
                    </a:solidFill>
                  </a:tcPr>
                </a:tc>
                <a:tc>
                  <a:txBody>
                    <a:bodyPr/>
                    <a:lstStyle/>
                    <a:p>
                      <a:pPr algn="ctr"/>
                      <a:r>
                        <a:rPr lang="en-US" sz="1400" b="0" i="0" dirty="0"/>
                        <a:t>46</a:t>
                      </a:r>
                    </a:p>
                  </a:txBody>
                  <a:tcPr>
                    <a:solidFill>
                      <a:schemeClr val="bg1">
                        <a:lumMod val="95000"/>
                      </a:schemeClr>
                    </a:solidFill>
                  </a:tcPr>
                </a:tc>
                <a:tc>
                  <a:txBody>
                    <a:bodyPr/>
                    <a:lstStyle/>
                    <a:p>
                      <a:pPr algn="ctr"/>
                      <a:r>
                        <a:rPr lang="en-US" sz="1400" b="0" i="0" dirty="0"/>
                        <a:t>410</a:t>
                      </a:r>
                    </a:p>
                  </a:txBody>
                  <a:tcPr>
                    <a:solidFill>
                      <a:schemeClr val="bg1">
                        <a:lumMod val="95000"/>
                      </a:schemeClr>
                    </a:solidFill>
                  </a:tcPr>
                </a:tc>
                <a:tc>
                  <a:txBody>
                    <a:bodyPr/>
                    <a:lstStyle/>
                    <a:p>
                      <a:pPr algn="ctr"/>
                      <a:r>
                        <a:rPr lang="en-US" sz="1400" b="0" i="0" dirty="0"/>
                        <a:t>184</a:t>
                      </a:r>
                    </a:p>
                  </a:txBody>
                  <a:tcPr>
                    <a:solidFill>
                      <a:schemeClr val="bg1">
                        <a:lumMod val="95000"/>
                      </a:schemeClr>
                    </a:solidFill>
                  </a:tcPr>
                </a:tc>
                <a:tc>
                  <a:txBody>
                    <a:bodyPr/>
                    <a:lstStyle/>
                    <a:p>
                      <a:pPr algn="ctr"/>
                      <a:r>
                        <a:rPr lang="en-US" sz="1400" b="1" i="1" dirty="0"/>
                        <a:t>640</a:t>
                      </a:r>
                    </a:p>
                  </a:txBody>
                  <a:tcPr>
                    <a:solidFill>
                      <a:schemeClr val="bg1">
                        <a:lumMod val="95000"/>
                      </a:schemeClr>
                    </a:solidFill>
                  </a:tcPr>
                </a:tc>
                <a:tc>
                  <a:txBody>
                    <a:bodyPr/>
                    <a:lstStyle/>
                    <a:p>
                      <a:pPr algn="ctr"/>
                      <a:r>
                        <a:rPr lang="en-US" sz="1400" b="0" i="0" dirty="0"/>
                        <a:t>600</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1119137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6D7F8EC9-D451-409A-AECF-7760EE711B1E}"/>
              </a:ext>
            </a:extLst>
          </p:cNvPr>
          <p:cNvGraphicFramePr>
            <a:graphicFrameLocks noGrp="1"/>
          </p:cNvGraphicFramePr>
          <p:nvPr>
            <p:extLst>
              <p:ext uri="{D42A27DB-BD31-4B8C-83A1-F6EECF244321}">
                <p14:modId xmlns:p14="http://schemas.microsoft.com/office/powerpoint/2010/main" val="84380920"/>
              </p:ext>
            </p:extLst>
          </p:nvPr>
        </p:nvGraphicFramePr>
        <p:xfrm>
          <a:off x="609600" y="1171966"/>
          <a:ext cx="7848601" cy="4721155"/>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4175369081"/>
                    </a:ext>
                  </a:extLst>
                </a:gridCol>
                <a:gridCol w="685800">
                  <a:extLst>
                    <a:ext uri="{9D8B030D-6E8A-4147-A177-3AD203B41FA5}">
                      <a16:colId xmlns:a16="http://schemas.microsoft.com/office/drawing/2014/main" val="655551711"/>
                    </a:ext>
                  </a:extLst>
                </a:gridCol>
                <a:gridCol w="533400">
                  <a:extLst>
                    <a:ext uri="{9D8B030D-6E8A-4147-A177-3AD203B41FA5}">
                      <a16:colId xmlns:a16="http://schemas.microsoft.com/office/drawing/2014/main" val="20002"/>
                    </a:ext>
                  </a:extLst>
                </a:gridCol>
                <a:gridCol w="838201">
                  <a:extLst>
                    <a:ext uri="{9D8B030D-6E8A-4147-A177-3AD203B41FA5}">
                      <a16:colId xmlns:a16="http://schemas.microsoft.com/office/drawing/2014/main" val="20003"/>
                    </a:ext>
                  </a:extLst>
                </a:gridCol>
              </a:tblGrid>
              <a:tr h="376080">
                <a:tc>
                  <a:txBody>
                    <a:bodyPr/>
                    <a:lstStyle/>
                    <a:p>
                      <a:pPr algn="ctr"/>
                      <a:r>
                        <a:rPr lang="en-US" sz="1800" dirty="0">
                          <a:solidFill>
                            <a:schemeClr val="tx1"/>
                          </a:solidFill>
                        </a:rPr>
                        <a:t>OUTREACH EVENT</a:t>
                      </a:r>
                    </a:p>
                  </a:txBody>
                  <a:tcPr anchor="ctr">
                    <a:solidFill>
                      <a:schemeClr val="bg1">
                        <a:lumMod val="75000"/>
                      </a:schemeClr>
                    </a:solidFill>
                  </a:tcPr>
                </a:tc>
                <a:tc>
                  <a:txBody>
                    <a:bodyPr/>
                    <a:lstStyle/>
                    <a:p>
                      <a:pPr algn="ctr"/>
                      <a:r>
                        <a:rPr lang="en-US" sz="1100" dirty="0">
                          <a:solidFill>
                            <a:schemeClr val="tx1"/>
                          </a:solidFill>
                        </a:rPr>
                        <a:t>1</a:t>
                      </a:r>
                      <a:r>
                        <a:rPr lang="en-US" sz="1100" baseline="30000" dirty="0">
                          <a:solidFill>
                            <a:schemeClr val="tx1"/>
                          </a:solidFill>
                        </a:rPr>
                        <a:t>st</a:t>
                      </a:r>
                      <a:r>
                        <a:rPr lang="en-US" sz="1100" dirty="0">
                          <a:solidFill>
                            <a:schemeClr val="tx1"/>
                          </a:solidFill>
                        </a:rPr>
                        <a:t> Qtr.</a:t>
                      </a:r>
                    </a:p>
                  </a:txBody>
                  <a:tcPr anchor="ctr">
                    <a:solidFill>
                      <a:schemeClr val="bg1">
                        <a:lumMod val="75000"/>
                      </a:schemeClr>
                    </a:solidFill>
                  </a:tcPr>
                </a:tc>
                <a:tc>
                  <a:txBody>
                    <a:bodyPr/>
                    <a:lstStyle/>
                    <a:p>
                      <a:pPr algn="ctr"/>
                      <a:r>
                        <a:rPr lang="en-US" sz="1100" dirty="0">
                          <a:solidFill>
                            <a:schemeClr val="tx1"/>
                          </a:solidFill>
                        </a:rPr>
                        <a:t>2</a:t>
                      </a:r>
                      <a:r>
                        <a:rPr lang="en-US" sz="1100" baseline="30000" dirty="0">
                          <a:solidFill>
                            <a:schemeClr val="tx1"/>
                          </a:solidFill>
                        </a:rPr>
                        <a:t>nd</a:t>
                      </a:r>
                      <a:r>
                        <a:rPr lang="en-US" sz="1100" dirty="0">
                          <a:solidFill>
                            <a:schemeClr val="tx1"/>
                          </a:solidFill>
                        </a:rPr>
                        <a:t> Qtr.</a:t>
                      </a:r>
                    </a:p>
                  </a:txBody>
                  <a:tcPr anchor="ctr">
                    <a:solidFill>
                      <a:schemeClr val="bg1">
                        <a:lumMod val="75000"/>
                      </a:schemeClr>
                    </a:solidFill>
                  </a:tcPr>
                </a:tc>
                <a:tc>
                  <a:txBody>
                    <a:bodyPr/>
                    <a:lstStyle/>
                    <a:p>
                      <a:pPr algn="ctr"/>
                      <a:r>
                        <a:rPr lang="en-US" sz="1100" dirty="0">
                          <a:solidFill>
                            <a:schemeClr val="tx1"/>
                          </a:solidFill>
                        </a:rPr>
                        <a:t>3</a:t>
                      </a:r>
                      <a:r>
                        <a:rPr lang="en-US" sz="1100" baseline="30000" dirty="0">
                          <a:solidFill>
                            <a:schemeClr val="tx1"/>
                          </a:solidFill>
                        </a:rPr>
                        <a:t>rd</a:t>
                      </a:r>
                      <a:r>
                        <a:rPr lang="en-US" sz="1100" dirty="0">
                          <a:solidFill>
                            <a:schemeClr val="tx1"/>
                          </a:solidFill>
                        </a:rPr>
                        <a:t> Qtr.</a:t>
                      </a:r>
                    </a:p>
                  </a:txBody>
                  <a:tcPr anchor="ctr">
                    <a:solidFill>
                      <a:schemeClr val="bg1">
                        <a:lumMod val="75000"/>
                      </a:schemeClr>
                    </a:solidFill>
                  </a:tcPr>
                </a:tc>
                <a:tc>
                  <a:txBody>
                    <a:bodyPr/>
                    <a:lstStyle/>
                    <a:p>
                      <a:pPr algn="ctr"/>
                      <a:r>
                        <a:rPr lang="en-US" sz="1100" b="1" i="1" dirty="0">
                          <a:solidFill>
                            <a:schemeClr val="tx1"/>
                          </a:solidFill>
                        </a:rPr>
                        <a:t>Total</a:t>
                      </a:r>
                    </a:p>
                  </a:txBody>
                  <a:tcPr anchor="ctr">
                    <a:solidFill>
                      <a:schemeClr val="bg1">
                        <a:lumMod val="75000"/>
                      </a:schemeClr>
                    </a:solidFill>
                  </a:tcPr>
                </a:tc>
                <a:tc>
                  <a:txBody>
                    <a:bodyPr/>
                    <a:lstStyle/>
                    <a:p>
                      <a:pPr algn="ctr"/>
                      <a:r>
                        <a:rPr lang="en-US" sz="11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3220">
                <a:tc>
                  <a:txBody>
                    <a:bodyPr/>
                    <a:lstStyle/>
                    <a:p>
                      <a:pPr algn="r"/>
                      <a:r>
                        <a:rPr lang="en-US" sz="1200" b="0" i="1" dirty="0"/>
                        <a:t>General Industry</a:t>
                      </a:r>
                      <a:r>
                        <a:rPr lang="en-US" sz="1200" i="1" dirty="0"/>
                        <a:t>—</a:t>
                      </a:r>
                      <a:r>
                        <a:rPr lang="en-US" sz="1200" b="0" i="1" dirty="0"/>
                        <a:t>10-Hour Course</a:t>
                      </a:r>
                    </a:p>
                  </a:txBody>
                  <a:tcPr anchor="ctr">
                    <a:solidFill>
                      <a:schemeClr val="bg1">
                        <a:lumMod val="95000"/>
                      </a:schemeClr>
                    </a:solidFill>
                  </a:tcPr>
                </a:tc>
                <a:tc>
                  <a:txBody>
                    <a:bodyPr/>
                    <a:lstStyle/>
                    <a:p>
                      <a:pPr algn="ctr"/>
                      <a:r>
                        <a:rPr lang="en-US" sz="1200" b="0" i="0" dirty="0"/>
                        <a:t>2</a:t>
                      </a:r>
                    </a:p>
                  </a:txBody>
                  <a:tcPr anchor="ctr">
                    <a:solidFill>
                      <a:schemeClr val="bg1">
                        <a:lumMod val="95000"/>
                      </a:schemeClr>
                    </a:solidFill>
                  </a:tcPr>
                </a:tc>
                <a:tc>
                  <a:txBody>
                    <a:bodyPr/>
                    <a:lstStyle/>
                    <a:p>
                      <a:pPr algn="ctr"/>
                      <a:r>
                        <a:rPr lang="en-US" sz="1200" b="0" i="0" dirty="0"/>
                        <a:t>2</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1" i="1" dirty="0"/>
                        <a:t>4</a:t>
                      </a:r>
                    </a:p>
                  </a:txBody>
                  <a:tcPr anchor="ctr">
                    <a:solidFill>
                      <a:schemeClr val="bg1">
                        <a:lumMod val="95000"/>
                      </a:schemeClr>
                    </a:solidFill>
                  </a:tcPr>
                </a:tc>
                <a:tc>
                  <a:txBody>
                    <a:bodyPr/>
                    <a:lstStyle/>
                    <a:p>
                      <a:pPr algn="ctr"/>
                      <a:r>
                        <a:rPr lang="en-US" sz="1200" i="0" dirty="0"/>
                        <a:t>4</a:t>
                      </a:r>
                    </a:p>
                  </a:txBody>
                  <a:tcPr anchor="ctr">
                    <a:solidFill>
                      <a:schemeClr val="bg1">
                        <a:lumMod val="95000"/>
                      </a:schemeClr>
                    </a:solidFill>
                  </a:tcPr>
                </a:tc>
                <a:extLst>
                  <a:ext uri="{0D108BD9-81ED-4DB2-BD59-A6C34878D82A}">
                    <a16:rowId xmlns:a16="http://schemas.microsoft.com/office/drawing/2014/main" val="10001"/>
                  </a:ext>
                </a:extLst>
              </a:tr>
              <a:tr h="293220">
                <a:tc>
                  <a:txBody>
                    <a:bodyPr/>
                    <a:lstStyle/>
                    <a:p>
                      <a:pPr algn="r"/>
                      <a:r>
                        <a:rPr lang="en-US" sz="1200" b="0" i="1" dirty="0"/>
                        <a:t>General Industry</a:t>
                      </a:r>
                      <a:r>
                        <a:rPr lang="en-US" sz="1200" i="1" dirty="0"/>
                        <a:t>—</a:t>
                      </a:r>
                      <a:r>
                        <a:rPr lang="en-US" sz="1200" b="0" i="1" dirty="0"/>
                        <a:t>30-Hour Course</a:t>
                      </a:r>
                    </a:p>
                  </a:txBody>
                  <a:tcPr anchor="ctr">
                    <a:solidFill>
                      <a:schemeClr val="bg1">
                        <a:lumMod val="85000"/>
                      </a:schemeClr>
                    </a:solidFill>
                  </a:tcPr>
                </a:tc>
                <a:tc>
                  <a:txBody>
                    <a:bodyPr/>
                    <a:lstStyle/>
                    <a:p>
                      <a:pPr algn="ctr"/>
                      <a:r>
                        <a:rPr lang="en-US" sz="1200" b="0" i="0" dirty="0"/>
                        <a:t>1</a:t>
                      </a:r>
                    </a:p>
                  </a:txBody>
                  <a:tcPr anchor="ctr">
                    <a:solidFill>
                      <a:schemeClr val="bg1">
                        <a:lumMod val="85000"/>
                      </a:schemeClr>
                    </a:solidFill>
                  </a:tcPr>
                </a:tc>
                <a:tc>
                  <a:txBody>
                    <a:bodyPr/>
                    <a:lstStyle/>
                    <a:p>
                      <a:pPr algn="ctr"/>
                      <a:r>
                        <a:rPr lang="en-US" sz="1200" b="0" i="0" dirty="0"/>
                        <a:t>1</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1" i="1" dirty="0"/>
                        <a:t>2</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extLst>
                  <a:ext uri="{0D108BD9-81ED-4DB2-BD59-A6C34878D82A}">
                    <a16:rowId xmlns:a16="http://schemas.microsoft.com/office/drawing/2014/main" val="10002"/>
                  </a:ext>
                </a:extLst>
              </a:tr>
              <a:tr h="498475">
                <a:tc>
                  <a:txBody>
                    <a:bodyPr/>
                    <a:lstStyle/>
                    <a:p>
                      <a:pPr algn="r"/>
                      <a:r>
                        <a:rPr lang="en-US" sz="1200" b="0" i="1" dirty="0"/>
                        <a:t>NC #500/502</a:t>
                      </a:r>
                      <a:r>
                        <a:rPr lang="en-US" sz="1200" i="1" dirty="0"/>
                        <a:t>—</a:t>
                      </a:r>
                      <a:r>
                        <a:rPr lang="en-US" sz="1200" b="0" i="1" dirty="0"/>
                        <a:t>Construction Train-the-Trainer Course/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i="1" dirty="0"/>
                        <a:t>NC</a:t>
                      </a:r>
                      <a:r>
                        <a:rPr lang="en-US" sz="1200" b="0" i="1" baseline="0" dirty="0"/>
                        <a:t> #501/503</a:t>
                      </a:r>
                      <a:r>
                        <a:rPr lang="en-US" sz="1200" i="1" dirty="0"/>
                        <a:t>—</a:t>
                      </a:r>
                      <a:r>
                        <a:rPr lang="en-US" sz="1200" b="0" i="1" baseline="0" dirty="0"/>
                        <a:t>General Industry Train-the-Trainer Course</a:t>
                      </a:r>
                      <a:endParaRPr lang="en-US" sz="1200" b="0" i="1" dirty="0"/>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0" i="0" dirty="0"/>
                        <a:t>0</a:t>
                      </a:r>
                    </a:p>
                  </a:txBody>
                  <a:tcPr anchor="ctr">
                    <a:solidFill>
                      <a:schemeClr val="bg1">
                        <a:lumMod val="95000"/>
                      </a:schemeClr>
                    </a:solidFill>
                  </a:tcPr>
                </a:tc>
                <a:tc>
                  <a:txBody>
                    <a:bodyPr/>
                    <a:lstStyle/>
                    <a:p>
                      <a:pPr algn="ctr"/>
                      <a:r>
                        <a:rPr lang="en-US" sz="1200" b="1" i="1" dirty="0"/>
                        <a:t>0</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extLst>
                  <a:ext uri="{0D108BD9-81ED-4DB2-BD59-A6C34878D82A}">
                    <a16:rowId xmlns:a16="http://schemas.microsoft.com/office/drawing/2014/main" val="10003"/>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Construction</a:t>
                      </a:r>
                      <a:r>
                        <a:rPr lang="en-US" sz="1200" i="1" dirty="0"/>
                        <a:t>—</a:t>
                      </a:r>
                      <a:r>
                        <a:rPr kumimoji="0" lang="en-US" sz="1200" b="0" i="1" u="none" strike="noStrike" cap="none" normalizeH="0" baseline="0" dirty="0">
                          <a:ln>
                            <a:noFill/>
                          </a:ln>
                          <a:effectLst/>
                        </a:rPr>
                        <a:t>10-Hour Course</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extLst>
                  <a:ext uri="{0D108BD9-81ED-4DB2-BD59-A6C34878D82A}">
                    <a16:rowId xmlns:a16="http://schemas.microsoft.com/office/drawing/2014/main" val="10004"/>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Construction</a:t>
                      </a:r>
                      <a:r>
                        <a:rPr lang="en-US" sz="1200" i="1" dirty="0"/>
                        <a:t>—</a:t>
                      </a:r>
                      <a:r>
                        <a:rPr kumimoji="0" lang="en-US" sz="1200" b="0" i="1" u="none" strike="noStrike" cap="none" normalizeH="0" baseline="0" dirty="0">
                          <a:ln>
                            <a:noFill/>
                          </a:ln>
                          <a:effectLst/>
                        </a:rPr>
                        <a:t>30-Hour Course </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extLst>
                  <a:ext uri="{0D108BD9-81ED-4DB2-BD59-A6C34878D82A}">
                    <a16:rowId xmlns:a16="http://schemas.microsoft.com/office/drawing/2014/main" val="10005"/>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Labor One/Booth 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6"/>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Speaker’s Bureau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64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7"/>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Webinars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54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08"/>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OSH Workshops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09"/>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Technical Assistance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19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0"/>
                  </a:ext>
                </a:extLst>
              </a:tr>
              <a:tr h="29322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Spanish Training and Outreach Events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1"/>
                  </a:ext>
                </a:extLst>
              </a:tr>
              <a:tr h="4443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Train-the-Trainer Program (Construction/General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Industry)</a:t>
                      </a:r>
                      <a:r>
                        <a:rPr lang="en-US" sz="1200" i="1" dirty="0"/>
                        <a:t>—</a:t>
                      </a:r>
                      <a:r>
                        <a:rPr kumimoji="0" lang="en-US" sz="1200" b="0" i="1" u="none" strike="noStrike" cap="none" normalizeH="0" baseline="0" dirty="0">
                          <a:ln>
                            <a:noFill/>
                          </a:ln>
                          <a:solidFill>
                            <a:srgbClr val="000000"/>
                          </a:solidFill>
                          <a:effectLst/>
                          <a:latin typeface="Arial" charset="0"/>
                          <a:cs typeface="Arial" charset="0"/>
                        </a:rPr>
                        <a:t>Events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8</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85000"/>
                      </a:schemeClr>
                    </a:solidFill>
                  </a:tcPr>
                </a:tc>
                <a:extLst>
                  <a:ext uri="{0D108BD9-81ED-4DB2-BD59-A6C34878D82A}">
                    <a16:rowId xmlns:a16="http://schemas.microsoft.com/office/drawing/2014/main" val="10012"/>
                  </a:ext>
                </a:extLst>
              </a:tr>
              <a:tr h="44433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Train-the-Trainer Program (Construction/General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Industry)</a:t>
                      </a:r>
                      <a:r>
                        <a:rPr lang="en-US" sz="1200" i="1" dirty="0"/>
                        <a:t>—Trained</a:t>
                      </a:r>
                      <a:r>
                        <a:rPr kumimoji="0" lang="en-US" sz="1200" b="0" i="1" u="none" strike="noStrike" cap="none" normalizeH="0" baseline="0" dirty="0">
                          <a:ln>
                            <a:noFill/>
                          </a:ln>
                          <a:solidFill>
                            <a:srgbClr val="000000"/>
                          </a:solidFill>
                          <a:effectLst/>
                          <a:latin typeface="Arial" charset="0"/>
                          <a:cs typeface="Arial" charset="0"/>
                        </a:rPr>
                        <a:t> </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77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charset="0"/>
                        </a:rPr>
                        <a:t>NA</a:t>
                      </a:r>
                    </a:p>
                  </a:txBody>
                  <a:tcPr anchor="ctr" horzOverflow="overflow">
                    <a:solidFill>
                      <a:schemeClr val="bg1">
                        <a:lumMod val="95000"/>
                      </a:schemeClr>
                    </a:solidFill>
                  </a:tcPr>
                </a:tc>
                <a:extLst>
                  <a:ext uri="{0D108BD9-81ED-4DB2-BD59-A6C34878D82A}">
                    <a16:rowId xmlns:a16="http://schemas.microsoft.com/office/drawing/2014/main" val="10013"/>
                  </a:ext>
                </a:extLst>
              </a:tr>
            </a:tbl>
          </a:graphicData>
        </a:graphic>
      </p:graphicFrame>
      <p:sp>
        <p:nvSpPr>
          <p:cNvPr id="6" name="TextBox 5">
            <a:extLst>
              <a:ext uri="{FF2B5EF4-FFF2-40B4-BE49-F238E27FC236}">
                <a16:creationId xmlns:a16="http://schemas.microsoft.com/office/drawing/2014/main" id="{93680908-BE9A-A5F3-FCC8-732FE37E6D37}"/>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50505198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rgbClr val="000080"/>
              </a:solidFill>
            </a:endParaRPr>
          </a:p>
        </p:txBody>
      </p:sp>
      <p:sp>
        <p:nvSpPr>
          <p:cNvPr id="8" name="TextBox 7">
            <a:extLst>
              <a:ext uri="{FF2B5EF4-FFF2-40B4-BE49-F238E27FC236}">
                <a16:creationId xmlns:a16="http://schemas.microsoft.com/office/drawing/2014/main" id="{CF401349-CBB6-1DFA-2A09-C827C3B94C7B}"/>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
        <p:nvSpPr>
          <p:cNvPr id="2" name="Rectangle 7">
            <a:extLst>
              <a:ext uri="{FF2B5EF4-FFF2-40B4-BE49-F238E27FC236}">
                <a16:creationId xmlns:a16="http://schemas.microsoft.com/office/drawing/2014/main" id="{F82C41E4-EB38-D7A4-C280-EFA3F8DE9FBA}"/>
              </a:ext>
            </a:extLst>
          </p:cNvPr>
          <p:cNvSpPr txBox="1">
            <a:spLocks noChangeArrowheads="1"/>
          </p:cNvSpPr>
          <p:nvPr/>
        </p:nvSpPr>
        <p:spPr bwMode="auto">
          <a:xfrm>
            <a:off x="533400" y="1219200"/>
            <a:ext cx="7924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eaLnBrk="1" hangingPunct="1"/>
            <a:r>
              <a:rPr lang="en-US" b="1" kern="0" dirty="0"/>
              <a:t>Stand Downs/Forums</a:t>
            </a:r>
            <a:endParaRPr lang="en-US" sz="800" b="1" kern="0" dirty="0"/>
          </a:p>
          <a:p>
            <a:pPr lvl="1" eaLnBrk="1" hangingPunct="1"/>
            <a:endParaRPr lang="en-US" sz="800" i="1" dirty="0"/>
          </a:p>
          <a:p>
            <a:pPr lvl="1" eaLnBrk="1" hangingPunct="1"/>
            <a:r>
              <a:rPr lang="en-US" i="1" dirty="0"/>
              <a:t>Stand Up 4 Grain Safety Week (April 4 </a:t>
            </a:r>
            <a:r>
              <a:rPr lang="en-US" i="1" kern="0" dirty="0"/>
              <a:t>-</a:t>
            </a:r>
            <a:r>
              <a:rPr lang="en-US" i="1" dirty="0"/>
              <a:t> 8)</a:t>
            </a:r>
          </a:p>
          <a:p>
            <a:pPr lvl="1" eaLnBrk="1" hangingPunct="1"/>
            <a:endParaRPr lang="en-US" sz="800" i="1" kern="0" dirty="0"/>
          </a:p>
          <a:p>
            <a:pPr lvl="1" eaLnBrk="1" hangingPunct="1"/>
            <a:r>
              <a:rPr lang="en-US" i="1" kern="0" dirty="0"/>
              <a:t>Fall Prevention Stand-Down (May 2 - 6) – 452 Attendees </a:t>
            </a:r>
            <a:r>
              <a:rPr lang="en-US" sz="1000" i="1" kern="0" dirty="0"/>
              <a:t>(Webinars and Labor One Events)</a:t>
            </a:r>
          </a:p>
          <a:p>
            <a:pPr lvl="1" eaLnBrk="1" hangingPunct="1"/>
            <a:endParaRPr lang="en-US" sz="800" i="1" kern="0" dirty="0"/>
          </a:p>
          <a:p>
            <a:pPr lvl="1" eaLnBrk="1" hangingPunct="1"/>
            <a:r>
              <a:rPr lang="en-US" i="1" kern="0" dirty="0"/>
              <a:t>Construction Forum (May 18) – 25 Attendees</a:t>
            </a:r>
          </a:p>
          <a:p>
            <a:pPr lvl="1" eaLnBrk="1" hangingPunct="1"/>
            <a:endParaRPr lang="en-US" sz="800" i="1" kern="0" dirty="0"/>
          </a:p>
          <a:p>
            <a:pPr lvl="1" eaLnBrk="1" hangingPunct="1"/>
            <a:r>
              <a:rPr lang="en-US" i="1" kern="0" dirty="0"/>
              <a:t>Heat Illness Prevention (All Summer)</a:t>
            </a:r>
          </a:p>
          <a:p>
            <a:pPr lvl="1" eaLnBrk="1" hangingPunct="1"/>
            <a:endParaRPr lang="en-US" sz="800" i="1" kern="0" dirty="0"/>
          </a:p>
          <a:p>
            <a:pPr lvl="1" eaLnBrk="1" hangingPunct="1"/>
            <a:r>
              <a:rPr lang="en-US" i="1" kern="0" dirty="0"/>
              <a:t>Trench Safety Stand-Down (June 13 - 17) – 15 Attendees </a:t>
            </a:r>
            <a:r>
              <a:rPr lang="en-US" sz="1000" i="1" kern="0" dirty="0"/>
              <a:t>(Webinars)</a:t>
            </a:r>
          </a:p>
          <a:p>
            <a:pPr lvl="1" eaLnBrk="1" hangingPunct="1"/>
            <a:endParaRPr lang="en-US" sz="800" i="1" kern="0" dirty="0"/>
          </a:p>
          <a:p>
            <a:pPr lvl="1" eaLnBrk="1" hangingPunct="1"/>
            <a:r>
              <a:rPr lang="en-US" i="1" kern="0" dirty="0"/>
              <a:t>Safe + Sound (August 15 - 21) – 19 Attendees </a:t>
            </a:r>
            <a:r>
              <a:rPr lang="en-US" sz="1100" i="1" kern="0" dirty="0"/>
              <a:t>(Webinars)</a:t>
            </a:r>
            <a:endParaRPr lang="en-US" i="1" kern="0" dirty="0"/>
          </a:p>
          <a:p>
            <a:pPr eaLnBrk="1" hangingPunct="1"/>
            <a:endParaRPr lang="en-US" sz="500" b="1" i="1" kern="0" dirty="0"/>
          </a:p>
          <a:p>
            <a:pPr lvl="1" eaLnBrk="1" hangingPunct="1"/>
            <a:endParaRPr lang="en-US" sz="600" b="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pic>
        <p:nvPicPr>
          <p:cNvPr id="9" name="Picture 8" descr="A picture containing text, indoor, computer, electronics&#10;&#10;Description automatically generated">
            <a:extLst>
              <a:ext uri="{FF2B5EF4-FFF2-40B4-BE49-F238E27FC236}">
                <a16:creationId xmlns:a16="http://schemas.microsoft.com/office/drawing/2014/main" id="{01A528C8-F637-6C3E-DD08-A4120B36D3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7719444" y="1295400"/>
            <a:ext cx="767189" cy="1326552"/>
          </a:xfrm>
          <a:prstGeom prst="rect">
            <a:avLst/>
          </a:prstGeom>
          <a:ln>
            <a:solidFill>
              <a:schemeClr val="bg1">
                <a:lumMod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31416"/>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a:extLst>
              <a:ext uri="{FF2B5EF4-FFF2-40B4-BE49-F238E27FC236}">
                <a16:creationId xmlns:a16="http://schemas.microsoft.com/office/drawing/2014/main" id="{23867ABB-BA8D-43BB-A1FD-072C832271F5}"/>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300" i="1" dirty="0">
                <a:solidFill>
                  <a:schemeClr val="bg2"/>
                </a:solidFill>
              </a:rPr>
              <a:t>Work-Related Fatalities in North Carolina</a:t>
            </a:r>
          </a:p>
        </p:txBody>
      </p:sp>
      <p:sp>
        <p:nvSpPr>
          <p:cNvPr id="5" name="TextBox 4">
            <a:extLst>
              <a:ext uri="{FF2B5EF4-FFF2-40B4-BE49-F238E27FC236}">
                <a16:creationId xmlns:a16="http://schemas.microsoft.com/office/drawing/2014/main" id="{02D7EC39-654C-4888-88AD-A65553ED0C7E}"/>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
        <p:nvSpPr>
          <p:cNvPr id="2" name="TextBox 1">
            <a:extLst>
              <a:ext uri="{FF2B5EF4-FFF2-40B4-BE49-F238E27FC236}">
                <a16:creationId xmlns:a16="http://schemas.microsoft.com/office/drawing/2014/main" id="{6EB9B955-716F-C2A8-F541-0CEFD3D461A8}"/>
              </a:ext>
            </a:extLst>
          </p:cNvPr>
          <p:cNvSpPr txBox="1"/>
          <p:nvPr/>
        </p:nvSpPr>
        <p:spPr>
          <a:xfrm>
            <a:off x="7684487" y="5728156"/>
            <a:ext cx="849913" cy="215444"/>
          </a:xfrm>
          <a:prstGeom prst="rect">
            <a:avLst/>
          </a:prstGeom>
          <a:noFill/>
        </p:spPr>
        <p:txBody>
          <a:bodyPr wrap="none" rtlCol="0">
            <a:spAutoFit/>
          </a:bodyPr>
          <a:lstStyle/>
          <a:p>
            <a:r>
              <a:rPr lang="en-US" sz="800" i="1" dirty="0"/>
              <a:t>Calendar Year</a:t>
            </a:r>
          </a:p>
        </p:txBody>
      </p:sp>
      <p:graphicFrame>
        <p:nvGraphicFramePr>
          <p:cNvPr id="4" name="Chart 3">
            <a:extLst>
              <a:ext uri="{FF2B5EF4-FFF2-40B4-BE49-F238E27FC236}">
                <a16:creationId xmlns:a16="http://schemas.microsoft.com/office/drawing/2014/main" id="{6B224A51-E17C-86A7-E17C-A3ED0CD86D64}"/>
              </a:ext>
            </a:extLst>
          </p:cNvPr>
          <p:cNvGraphicFramePr>
            <a:graphicFrameLocks/>
          </p:cNvGraphicFramePr>
          <p:nvPr>
            <p:extLst>
              <p:ext uri="{D42A27DB-BD31-4B8C-83A1-F6EECF244321}">
                <p14:modId xmlns:p14="http://schemas.microsoft.com/office/powerpoint/2010/main" val="3313532039"/>
              </p:ext>
            </p:extLst>
          </p:nvPr>
        </p:nvGraphicFramePr>
        <p:xfrm>
          <a:off x="762000" y="1371600"/>
          <a:ext cx="71628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9EBBE99-A2A4-A06B-1AFA-690E82368DE3}"/>
              </a:ext>
            </a:extLst>
          </p:cNvPr>
          <p:cNvSpPr txBox="1"/>
          <p:nvPr/>
        </p:nvSpPr>
        <p:spPr>
          <a:xfrm>
            <a:off x="609600" y="5715000"/>
            <a:ext cx="2933816" cy="215444"/>
          </a:xfrm>
          <a:prstGeom prst="rect">
            <a:avLst/>
          </a:prstGeom>
          <a:noFill/>
        </p:spPr>
        <p:txBody>
          <a:bodyPr wrap="none" rtlCol="0">
            <a:spAutoFit/>
          </a:bodyPr>
          <a:lstStyle/>
          <a:p>
            <a:r>
              <a:rPr lang="en-US" sz="800" b="1" i="1" dirty="0">
                <a:effectLst/>
                <a:latin typeface="+mj-lt"/>
                <a:ea typeface="Calibri" panose="020F0502020204030204" pitchFamily="34" charset="0"/>
              </a:rPr>
              <a:t>Note:</a:t>
            </a:r>
            <a:r>
              <a:rPr lang="en-US" sz="800" i="1" dirty="0">
                <a:effectLst/>
                <a:latin typeface="+mj-lt"/>
                <a:ea typeface="Calibri" panose="020F0502020204030204" pitchFamily="34" charset="0"/>
              </a:rPr>
              <a:t> CY 2022 is preliminary data through August 31, 2022.</a:t>
            </a:r>
            <a:endParaRPr lang="en-US" sz="800" i="1" dirty="0">
              <a:latin typeface="+mj-lt"/>
            </a:endParaRPr>
          </a:p>
        </p:txBody>
      </p:sp>
    </p:spTree>
    <p:extLst>
      <p:ext uri="{BB962C8B-B14F-4D97-AF65-F5344CB8AC3E}">
        <p14:creationId xmlns:p14="http://schemas.microsoft.com/office/powerpoint/2010/main" val="1971546020"/>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Education and Training Outreach</a:t>
            </a:r>
            <a:endParaRPr lang="en-US" sz="2400" b="1" i="1" dirty="0">
              <a:solidFill>
                <a:srgbClr val="000080"/>
              </a:solidFill>
            </a:endParaRPr>
          </a:p>
        </p:txBody>
      </p:sp>
      <p:sp>
        <p:nvSpPr>
          <p:cNvPr id="8" name="TextBox 7">
            <a:extLst>
              <a:ext uri="{FF2B5EF4-FFF2-40B4-BE49-F238E27FC236}">
                <a16:creationId xmlns:a16="http://schemas.microsoft.com/office/drawing/2014/main" id="{CF401349-CBB6-1DFA-2A09-C827C3B94C7B}"/>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
        <p:nvSpPr>
          <p:cNvPr id="2" name="Rectangle 7">
            <a:extLst>
              <a:ext uri="{FF2B5EF4-FFF2-40B4-BE49-F238E27FC236}">
                <a16:creationId xmlns:a16="http://schemas.microsoft.com/office/drawing/2014/main" id="{F82C41E4-EB38-D7A4-C280-EFA3F8DE9FBA}"/>
              </a:ext>
            </a:extLst>
          </p:cNvPr>
          <p:cNvSpPr txBox="1">
            <a:spLocks noChangeArrowheads="1"/>
          </p:cNvSpPr>
          <p:nvPr/>
        </p:nvSpPr>
        <p:spPr bwMode="auto">
          <a:xfrm>
            <a:off x="533400" y="1143000"/>
            <a:ext cx="7924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pic>
        <p:nvPicPr>
          <p:cNvPr id="7" name="Picture 6" descr="A picture containing text, indoor, computer, electronics&#10;&#10;Description automatically generated">
            <a:extLst>
              <a:ext uri="{FF2B5EF4-FFF2-40B4-BE49-F238E27FC236}">
                <a16:creationId xmlns:a16="http://schemas.microsoft.com/office/drawing/2014/main" id="{1CB4A8A5-CC51-D0CF-351D-1BF333CF7E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53526" y="1425470"/>
            <a:ext cx="7904674" cy="43657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1144822"/>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258DF-F69B-4605-B0D6-DD812AD28109}"/>
              </a:ext>
            </a:extLst>
          </p:cNvPr>
          <p:cNvSpPr>
            <a:spLocks noGrp="1"/>
          </p:cNvSpPr>
          <p:nvPr>
            <p:ph idx="1"/>
          </p:nvPr>
        </p:nvSpPr>
        <p:spPr>
          <a:xfrm>
            <a:off x="533400" y="1143000"/>
            <a:ext cx="8001000" cy="4525963"/>
          </a:xfrm>
        </p:spPr>
        <p:txBody>
          <a:bodyPr/>
          <a:lstStyle/>
          <a:p>
            <a:r>
              <a:rPr lang="en-US" b="1" dirty="0"/>
              <a:t>Inside NC Labor Podcasts</a:t>
            </a:r>
          </a:p>
          <a:p>
            <a:endParaRPr lang="en-US" sz="800" b="1" dirty="0"/>
          </a:p>
          <a:p>
            <a:pPr lvl="1"/>
            <a:r>
              <a:rPr lang="en-US" i="1" dirty="0"/>
              <a:t>52 episodes</a:t>
            </a:r>
          </a:p>
          <a:p>
            <a:endParaRPr lang="en-US" sz="2000" b="1" dirty="0"/>
          </a:p>
          <a:p>
            <a:r>
              <a:rPr lang="en-US" b="1" dirty="0"/>
              <a:t>Facebook </a:t>
            </a:r>
          </a:p>
          <a:p>
            <a:endParaRPr lang="en-US" sz="800" b="1" dirty="0"/>
          </a:p>
          <a:p>
            <a:pPr lvl="1"/>
            <a:r>
              <a:rPr lang="en-US" i="1" dirty="0"/>
              <a:t>2,081 followers</a:t>
            </a:r>
          </a:p>
          <a:p>
            <a:pPr lvl="2"/>
            <a:endParaRPr lang="en-US" i="1" dirty="0"/>
          </a:p>
          <a:p>
            <a:r>
              <a:rPr lang="en-US" b="1" dirty="0"/>
              <a:t>Instagram</a:t>
            </a:r>
          </a:p>
          <a:p>
            <a:endParaRPr lang="en-US" sz="800" i="1" dirty="0"/>
          </a:p>
          <a:p>
            <a:pPr lvl="1"/>
            <a:r>
              <a:rPr lang="en-US" i="1" dirty="0"/>
              <a:t>656 followers</a:t>
            </a:r>
          </a:p>
          <a:p>
            <a:pPr lvl="1"/>
            <a:endParaRPr lang="en-US" sz="2000" i="1" dirty="0"/>
          </a:p>
          <a:p>
            <a:r>
              <a:rPr lang="en-US" b="1" dirty="0"/>
              <a:t>Twitter</a:t>
            </a:r>
          </a:p>
          <a:p>
            <a:pPr lvl="1"/>
            <a:r>
              <a:rPr lang="en-US" i="1" dirty="0"/>
              <a:t>2,142 followers</a:t>
            </a:r>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a:p>
            <a:pPr lvl="1">
              <a:lnSpc>
                <a:spcPct val="150000"/>
              </a:lnSpc>
            </a:pPr>
            <a:endParaRPr lang="en-US" i="1" dirty="0"/>
          </a:p>
        </p:txBody>
      </p:sp>
      <p:sp>
        <p:nvSpPr>
          <p:cNvPr id="5" name="Text Box 3">
            <a:extLst>
              <a:ext uri="{FF2B5EF4-FFF2-40B4-BE49-F238E27FC236}">
                <a16:creationId xmlns:a16="http://schemas.microsoft.com/office/drawing/2014/main" id="{7D99C59F-5D1A-4D26-9F91-D75F890FB16D}"/>
              </a:ext>
            </a:extLst>
          </p:cNvPr>
          <p:cNvSpPr txBox="1">
            <a:spLocks noChangeArrowheads="1"/>
          </p:cNvSpPr>
          <p:nvPr/>
        </p:nvSpPr>
        <p:spPr bwMode="auto">
          <a:xfrm>
            <a:off x="533400" y="51137"/>
            <a:ext cx="7924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Social Media</a:t>
            </a:r>
            <a:endParaRPr lang="en-US" sz="2400" b="1" i="1" dirty="0">
              <a:solidFill>
                <a:schemeClr val="bg2"/>
              </a:solidFill>
            </a:endParaRPr>
          </a:p>
        </p:txBody>
      </p:sp>
      <p:sp>
        <p:nvSpPr>
          <p:cNvPr id="8" name="TextBox 7">
            <a:extLst>
              <a:ext uri="{FF2B5EF4-FFF2-40B4-BE49-F238E27FC236}">
                <a16:creationId xmlns:a16="http://schemas.microsoft.com/office/drawing/2014/main" id="{ED0DB7F0-6D56-6387-4266-BA0A60DA0040}"/>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pic>
        <p:nvPicPr>
          <p:cNvPr id="4" name="Picture 3">
            <a:extLst>
              <a:ext uri="{FF2B5EF4-FFF2-40B4-BE49-F238E27FC236}">
                <a16:creationId xmlns:a16="http://schemas.microsoft.com/office/drawing/2014/main" id="{A5C84FB4-DFC0-83B4-19AB-6AD9BECE73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9580" y="1514390"/>
            <a:ext cx="2971800" cy="1600200"/>
          </a:xfrm>
          <a:prstGeom prst="rect">
            <a:avLst/>
          </a:prstGeom>
        </p:spPr>
      </p:pic>
      <p:pic>
        <p:nvPicPr>
          <p:cNvPr id="6" name="Picture 5">
            <a:extLst>
              <a:ext uri="{FF2B5EF4-FFF2-40B4-BE49-F238E27FC236}">
                <a16:creationId xmlns:a16="http://schemas.microsoft.com/office/drawing/2014/main" id="{03D8A19B-B152-2743-B8FF-F1A2E7F741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24600" y="3405981"/>
            <a:ext cx="1905266" cy="1143160"/>
          </a:xfrm>
          <a:prstGeom prst="rect">
            <a:avLst/>
          </a:prstGeom>
        </p:spPr>
      </p:pic>
      <p:pic>
        <p:nvPicPr>
          <p:cNvPr id="10" name="Picture 9">
            <a:extLst>
              <a:ext uri="{FF2B5EF4-FFF2-40B4-BE49-F238E27FC236}">
                <a16:creationId xmlns:a16="http://schemas.microsoft.com/office/drawing/2014/main" id="{3960C13E-9883-1EF3-C879-FF947DB7592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34000" y="4491823"/>
            <a:ext cx="1676634" cy="685896"/>
          </a:xfrm>
          <a:prstGeom prst="rect">
            <a:avLst/>
          </a:prstGeom>
        </p:spPr>
      </p:pic>
      <p:pic>
        <p:nvPicPr>
          <p:cNvPr id="13" name="Picture 12">
            <a:extLst>
              <a:ext uri="{FF2B5EF4-FFF2-40B4-BE49-F238E27FC236}">
                <a16:creationId xmlns:a16="http://schemas.microsoft.com/office/drawing/2014/main" id="{FFA381E4-6F59-82DB-07AD-FB1C910F300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66114" y="4571840"/>
            <a:ext cx="1905266" cy="1143160"/>
          </a:xfrm>
          <a:prstGeom prst="rect">
            <a:avLst/>
          </a:prstGeom>
        </p:spPr>
      </p:pic>
    </p:spTree>
    <p:extLst>
      <p:ext uri="{BB962C8B-B14F-4D97-AF65-F5344CB8AC3E}">
        <p14:creationId xmlns:p14="http://schemas.microsoft.com/office/powerpoint/2010/main" val="389270493"/>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pic>
        <p:nvPicPr>
          <p:cNvPr id="4" name="Picture 3" descr="A picture containing person, indoor, wall, kitchen&#10;&#10;Description automatically generated">
            <a:extLst>
              <a:ext uri="{FF2B5EF4-FFF2-40B4-BE49-F238E27FC236}">
                <a16:creationId xmlns:a16="http://schemas.microsoft.com/office/drawing/2014/main" id="{4BC1C2A1-A56E-4A3D-A212-3559D19365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00" y="3356753"/>
            <a:ext cx="737859" cy="983812"/>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8164F304-ACF1-4FFD-A214-E481ED0636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99572" y="3413903"/>
            <a:ext cx="1066800" cy="800100"/>
          </a:xfrm>
          <a:prstGeom prst="rect">
            <a:avLst/>
          </a:prstGeom>
        </p:spPr>
      </p:pic>
      <p:pic>
        <p:nvPicPr>
          <p:cNvPr id="27" name="Picture 26">
            <a:extLst>
              <a:ext uri="{FF2B5EF4-FFF2-40B4-BE49-F238E27FC236}">
                <a16:creationId xmlns:a16="http://schemas.microsoft.com/office/drawing/2014/main" id="{E04CEF98-7FF5-4825-A76F-427E18843974}"/>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3733800" y="3443627"/>
            <a:ext cx="939973" cy="671173"/>
          </a:xfrm>
          <a:prstGeom prst="rect">
            <a:avLst/>
          </a:prstGeom>
          <a:ln>
            <a:noFill/>
          </a:ln>
          <a:extLst>
            <a:ext uri="{53640926-AAD7-44D8-BBD7-CCE9431645EC}">
              <a14:shadowObscured xmlns:a14="http://schemas.microsoft.com/office/drawing/2010/main"/>
            </a:ext>
          </a:extLst>
        </p:spPr>
      </p:pic>
      <p:sp>
        <p:nvSpPr>
          <p:cNvPr id="33" name="TextBox 32">
            <a:extLst>
              <a:ext uri="{FF2B5EF4-FFF2-40B4-BE49-F238E27FC236}">
                <a16:creationId xmlns:a16="http://schemas.microsoft.com/office/drawing/2014/main" id="{4DEFB68C-F86A-423A-B953-1525FF198296}"/>
              </a:ext>
            </a:extLst>
          </p:cNvPr>
          <p:cNvSpPr txBox="1"/>
          <p:nvPr/>
        </p:nvSpPr>
        <p:spPr>
          <a:xfrm>
            <a:off x="563297" y="3249031"/>
            <a:ext cx="1186543" cy="215444"/>
          </a:xfrm>
          <a:prstGeom prst="rect">
            <a:avLst/>
          </a:prstGeom>
          <a:noFill/>
        </p:spPr>
        <p:txBody>
          <a:bodyPr wrap="none" rtlCol="0">
            <a:spAutoFit/>
          </a:bodyPr>
          <a:lstStyle/>
          <a:p>
            <a:r>
              <a:rPr lang="en-US" sz="800" dirty="0"/>
              <a:t>NCDOL Photo Library</a:t>
            </a:r>
          </a:p>
        </p:txBody>
      </p:sp>
      <p:sp>
        <p:nvSpPr>
          <p:cNvPr id="34" name="TextBox 33">
            <a:extLst>
              <a:ext uri="{FF2B5EF4-FFF2-40B4-BE49-F238E27FC236}">
                <a16:creationId xmlns:a16="http://schemas.microsoft.com/office/drawing/2014/main" id="{453CF3E6-7196-4221-AC34-6CFCAD6A8945}"/>
              </a:ext>
            </a:extLst>
          </p:cNvPr>
          <p:cNvSpPr txBox="1"/>
          <p:nvPr/>
        </p:nvSpPr>
        <p:spPr>
          <a:xfrm>
            <a:off x="7545082" y="1066800"/>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pic>
        <p:nvPicPr>
          <p:cNvPr id="35" name="Picture 34" descr="C:\Users\wllagoe.EADS\Pictures\Picture 028.jpg">
            <a:extLst>
              <a:ext uri="{FF2B5EF4-FFF2-40B4-BE49-F238E27FC236}">
                <a16:creationId xmlns:a16="http://schemas.microsoft.com/office/drawing/2014/main" id="{33FDA8A6-F82E-447B-B850-8A965743FB6D}"/>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24600" y="3429000"/>
            <a:ext cx="978074" cy="655709"/>
          </a:xfrm>
          <a:prstGeom prst="rect">
            <a:avLst/>
          </a:prstGeom>
          <a:noFill/>
          <a:ln w="9525">
            <a:noFill/>
            <a:miter lim="800000"/>
            <a:headEnd/>
            <a:tailEnd/>
          </a:ln>
        </p:spPr>
      </p:pic>
      <p:pic>
        <p:nvPicPr>
          <p:cNvPr id="20" name="Picture 19" descr="A group of people posing for a photo&#10;&#10;Description automatically generated">
            <a:extLst>
              <a:ext uri="{FF2B5EF4-FFF2-40B4-BE49-F238E27FC236}">
                <a16:creationId xmlns:a16="http://schemas.microsoft.com/office/drawing/2014/main" id="{EED3493B-F01D-4D3D-AF4E-83953A8E4EB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447800" y="3357414"/>
            <a:ext cx="1244739" cy="768306"/>
          </a:xfrm>
          <a:prstGeom prst="rect">
            <a:avLst/>
          </a:prstGeom>
        </p:spPr>
      </p:pic>
      <p:pic>
        <p:nvPicPr>
          <p:cNvPr id="3" name="Picture 2" descr="A couple of people posing for the camera&#10;&#10;Description automatically generated with low confidence">
            <a:extLst>
              <a:ext uri="{FF2B5EF4-FFF2-40B4-BE49-F238E27FC236}">
                <a16:creationId xmlns:a16="http://schemas.microsoft.com/office/drawing/2014/main" id="{CEBC6AC5-1694-4699-A246-B082F319095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5400000">
            <a:off x="2768327" y="3338981"/>
            <a:ext cx="882877" cy="1085530"/>
          </a:xfrm>
          <a:prstGeom prst="rect">
            <a:avLst/>
          </a:prstGeom>
        </p:spPr>
      </p:pic>
      <p:pic>
        <p:nvPicPr>
          <p:cNvPr id="6" name="Picture 5" descr="A group of people holding certificates&#10;&#10;Description automatically generated with medium confidence">
            <a:extLst>
              <a:ext uri="{FF2B5EF4-FFF2-40B4-BE49-F238E27FC236}">
                <a16:creationId xmlns:a16="http://schemas.microsoft.com/office/drawing/2014/main" id="{A6D29E12-31F7-4F70-81AF-26AD265DD53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59051" y="3422780"/>
            <a:ext cx="1272111" cy="850724"/>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153B39F3-05AC-46BB-8802-C6A63D19CDB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701801" y="3434954"/>
            <a:ext cx="1013199" cy="679846"/>
          </a:xfrm>
          <a:prstGeom prst="rect">
            <a:avLst/>
          </a:prstGeom>
        </p:spPr>
      </p:pic>
      <p:graphicFrame>
        <p:nvGraphicFramePr>
          <p:cNvPr id="26" name="Table 25">
            <a:extLst>
              <a:ext uri="{FF2B5EF4-FFF2-40B4-BE49-F238E27FC236}">
                <a16:creationId xmlns:a16="http://schemas.microsoft.com/office/drawing/2014/main" id="{387E824A-85C9-46BD-BBE9-B1768B9A6917}"/>
              </a:ext>
            </a:extLst>
          </p:cNvPr>
          <p:cNvGraphicFramePr>
            <a:graphicFrameLocks noGrp="1"/>
          </p:cNvGraphicFramePr>
          <p:nvPr>
            <p:extLst>
              <p:ext uri="{D42A27DB-BD31-4B8C-83A1-F6EECF244321}">
                <p14:modId xmlns:p14="http://schemas.microsoft.com/office/powerpoint/2010/main" val="2641431638"/>
              </p:ext>
            </p:extLst>
          </p:nvPr>
        </p:nvGraphicFramePr>
        <p:xfrm>
          <a:off x="609599" y="1130183"/>
          <a:ext cx="7924800" cy="2334293"/>
        </p:xfrm>
        <a:graphic>
          <a:graphicData uri="http://schemas.openxmlformats.org/drawingml/2006/table">
            <a:tbl>
              <a:tblPr firstRow="1" bandRow="1">
                <a:tableStyleId>{00A15C55-8517-42AA-B614-E9B94910E393}</a:tableStyleId>
              </a:tblPr>
              <a:tblGrid>
                <a:gridCol w="2276738">
                  <a:extLst>
                    <a:ext uri="{9D8B030D-6E8A-4147-A177-3AD203B41FA5}">
                      <a16:colId xmlns:a16="http://schemas.microsoft.com/office/drawing/2014/main" val="20000"/>
                    </a:ext>
                  </a:extLst>
                </a:gridCol>
                <a:gridCol w="801236">
                  <a:extLst>
                    <a:ext uri="{9D8B030D-6E8A-4147-A177-3AD203B41FA5}">
                      <a16:colId xmlns:a16="http://schemas.microsoft.com/office/drawing/2014/main" val="20001"/>
                    </a:ext>
                  </a:extLst>
                </a:gridCol>
                <a:gridCol w="801236">
                  <a:extLst>
                    <a:ext uri="{9D8B030D-6E8A-4147-A177-3AD203B41FA5}">
                      <a16:colId xmlns:a16="http://schemas.microsoft.com/office/drawing/2014/main" val="970076241"/>
                    </a:ext>
                  </a:extLst>
                </a:gridCol>
                <a:gridCol w="801236">
                  <a:extLst>
                    <a:ext uri="{9D8B030D-6E8A-4147-A177-3AD203B41FA5}">
                      <a16:colId xmlns:a16="http://schemas.microsoft.com/office/drawing/2014/main" val="353394901"/>
                    </a:ext>
                  </a:extLst>
                </a:gridCol>
                <a:gridCol w="665508">
                  <a:extLst>
                    <a:ext uri="{9D8B030D-6E8A-4147-A177-3AD203B41FA5}">
                      <a16:colId xmlns:a16="http://schemas.microsoft.com/office/drawing/2014/main" val="20002"/>
                    </a:ext>
                  </a:extLst>
                </a:gridCol>
                <a:gridCol w="876683">
                  <a:extLst>
                    <a:ext uri="{9D8B030D-6E8A-4147-A177-3AD203B41FA5}">
                      <a16:colId xmlns:a16="http://schemas.microsoft.com/office/drawing/2014/main" val="20003"/>
                    </a:ext>
                  </a:extLst>
                </a:gridCol>
                <a:gridCol w="1702163">
                  <a:extLst>
                    <a:ext uri="{9D8B030D-6E8A-4147-A177-3AD203B41FA5}">
                      <a16:colId xmlns:a16="http://schemas.microsoft.com/office/drawing/2014/main" val="20004"/>
                    </a:ext>
                  </a:extLst>
                </a:gridCol>
              </a:tblGrid>
              <a:tr h="809473">
                <a:tc>
                  <a:txBody>
                    <a:bodyPr/>
                    <a:lstStyle/>
                    <a:p>
                      <a:pPr algn="r"/>
                      <a:r>
                        <a:rPr lang="en-US" sz="1600" b="1" dirty="0">
                          <a:solidFill>
                            <a:schemeClr val="tx1"/>
                          </a:solidFill>
                        </a:rPr>
                        <a:t>STAR SITES</a:t>
                      </a:r>
                      <a:r>
                        <a:rPr lang="en-US" sz="1500" b="1" i="1" dirty="0">
                          <a:solidFill>
                            <a:schemeClr val="tx1"/>
                          </a:solidFill>
                        </a:rPr>
                        <a:t>—</a:t>
                      </a:r>
                      <a:r>
                        <a:rPr lang="en-US" sz="1200" b="1" dirty="0">
                          <a:solidFill>
                            <a:schemeClr val="tx1"/>
                          </a:solidFill>
                        </a:rPr>
                        <a:t>New, </a:t>
                      </a:r>
                    </a:p>
                    <a:p>
                      <a:pPr algn="r"/>
                      <a:r>
                        <a:rPr lang="en-US" sz="1200" b="1" dirty="0">
                          <a:solidFill>
                            <a:schemeClr val="tx1"/>
                          </a:solidFill>
                        </a:rPr>
                        <a:t>Recertification, Promotion</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a:t>
                      </a:r>
                      <a:r>
                        <a:rPr lang="en-US" sz="1400" baseline="30000" dirty="0">
                          <a:solidFill>
                            <a:schemeClr val="tx1"/>
                          </a:solidFill>
                        </a:rPr>
                        <a:t>st</a:t>
                      </a:r>
                      <a:r>
                        <a:rPr lang="en-US" sz="1400" dirty="0">
                          <a:solidFill>
                            <a:schemeClr val="tx1"/>
                          </a:solidFill>
                        </a:rPr>
                        <a:t> Qtr.</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FFY Goal</a:t>
                      </a:r>
                    </a:p>
                  </a:txBody>
                  <a:tcPr anchor="ctr">
                    <a:solidFill>
                      <a:schemeClr val="bg1">
                        <a:lumMod val="75000"/>
                      </a:schemeClr>
                    </a:solidFill>
                  </a:tcPr>
                </a:tc>
                <a:tc>
                  <a:txBody>
                    <a:bodyPr/>
                    <a:lstStyle/>
                    <a:p>
                      <a:pPr algn="ctr"/>
                      <a:r>
                        <a:rPr lang="en-US" sz="1400" b="1" dirty="0">
                          <a:solidFill>
                            <a:schemeClr val="tx1"/>
                          </a:solidFill>
                        </a:rPr>
                        <a:t>Approved Star Sites*</a:t>
                      </a:r>
                    </a:p>
                  </a:txBody>
                  <a:tcPr anchor="ctr">
                    <a:solidFill>
                      <a:schemeClr val="bg1">
                        <a:lumMod val="75000"/>
                      </a:schemeClr>
                    </a:solidFill>
                  </a:tcPr>
                </a:tc>
                <a:extLst>
                  <a:ext uri="{0D108BD9-81ED-4DB2-BD59-A6C34878D82A}">
                    <a16:rowId xmlns:a16="http://schemas.microsoft.com/office/drawing/2014/main" val="10000"/>
                  </a:ext>
                </a:extLst>
              </a:tr>
              <a:tr h="305577">
                <a:tc>
                  <a:txBody>
                    <a:bodyPr/>
                    <a:lstStyle/>
                    <a:p>
                      <a:pPr algn="r"/>
                      <a:r>
                        <a:rPr lang="en-US" sz="1300" i="1" dirty="0"/>
                        <a:t>Carolina Star</a:t>
                      </a:r>
                      <a:endParaRPr lang="en-US" sz="1300" b="0" i="1" dirty="0"/>
                    </a:p>
                  </a:txBody>
                  <a:tcPr>
                    <a:solidFill>
                      <a:schemeClr val="bg1">
                        <a:lumMod val="85000"/>
                      </a:schemeClr>
                    </a:solidFill>
                  </a:tcPr>
                </a:tc>
                <a:tc>
                  <a:txBody>
                    <a:bodyPr/>
                    <a:lstStyle/>
                    <a:p>
                      <a:pPr algn="ctr"/>
                      <a:r>
                        <a:rPr lang="en-US" sz="1300" b="0" i="0" dirty="0"/>
                        <a:t>5</a:t>
                      </a:r>
                    </a:p>
                  </a:txBody>
                  <a:tcPr>
                    <a:solidFill>
                      <a:schemeClr val="bg1">
                        <a:lumMod val="85000"/>
                      </a:schemeClr>
                    </a:solidFill>
                  </a:tcPr>
                </a:tc>
                <a:tc>
                  <a:txBody>
                    <a:bodyPr/>
                    <a:lstStyle/>
                    <a:p>
                      <a:pPr algn="ctr"/>
                      <a:r>
                        <a:rPr lang="en-US" sz="1300" b="0" i="0" dirty="0"/>
                        <a:t>1</a:t>
                      </a:r>
                    </a:p>
                  </a:txBody>
                  <a:tcPr>
                    <a:solidFill>
                      <a:schemeClr val="bg1">
                        <a:lumMod val="85000"/>
                      </a:schemeClr>
                    </a:solidFill>
                  </a:tcPr>
                </a:tc>
                <a:tc>
                  <a:txBody>
                    <a:bodyPr/>
                    <a:lstStyle/>
                    <a:p>
                      <a:pPr algn="ctr"/>
                      <a:r>
                        <a:rPr lang="en-US" sz="1300" b="0" i="0" dirty="0"/>
                        <a:t>6</a:t>
                      </a:r>
                    </a:p>
                  </a:txBody>
                  <a:tcPr>
                    <a:solidFill>
                      <a:schemeClr val="bg1">
                        <a:lumMod val="85000"/>
                      </a:schemeClr>
                    </a:solidFill>
                  </a:tcPr>
                </a:tc>
                <a:tc>
                  <a:txBody>
                    <a:bodyPr/>
                    <a:lstStyle/>
                    <a:p>
                      <a:pPr algn="ctr"/>
                      <a:r>
                        <a:rPr lang="en-US" sz="1300" b="1" i="1" dirty="0"/>
                        <a:t>12</a:t>
                      </a:r>
                    </a:p>
                  </a:txBody>
                  <a:tcPr>
                    <a:solidFill>
                      <a:schemeClr val="bg1">
                        <a:lumMod val="85000"/>
                      </a:schemeClr>
                    </a:solidFill>
                  </a:tcPr>
                </a:tc>
                <a:tc rowSpan="4">
                  <a:txBody>
                    <a:bodyPr/>
                    <a:lstStyle/>
                    <a:p>
                      <a:pPr algn="ctr"/>
                      <a:endParaRPr lang="en-US" sz="1300" b="1" i="0" dirty="0"/>
                    </a:p>
                  </a:txBody>
                  <a:tcPr>
                    <a:solidFill>
                      <a:schemeClr val="bg1">
                        <a:lumMod val="85000"/>
                      </a:schemeClr>
                    </a:solidFill>
                  </a:tcPr>
                </a:tc>
                <a:tc>
                  <a:txBody>
                    <a:bodyPr/>
                    <a:lstStyle/>
                    <a:p>
                      <a:pPr algn="ctr"/>
                      <a:r>
                        <a:rPr lang="en-US" sz="1300" b="0" i="0" dirty="0"/>
                        <a:t>102</a:t>
                      </a:r>
                    </a:p>
                  </a:txBody>
                  <a:tcPr>
                    <a:solidFill>
                      <a:schemeClr val="bg1">
                        <a:lumMod val="85000"/>
                      </a:schemeClr>
                    </a:solidFill>
                  </a:tcPr>
                </a:tc>
                <a:extLst>
                  <a:ext uri="{0D108BD9-81ED-4DB2-BD59-A6C34878D82A}">
                    <a16:rowId xmlns:a16="http://schemas.microsoft.com/office/drawing/2014/main" val="10001"/>
                  </a:ext>
                </a:extLst>
              </a:tr>
              <a:tr h="305577">
                <a:tc>
                  <a:txBody>
                    <a:bodyPr/>
                    <a:lstStyle/>
                    <a:p>
                      <a:pPr algn="r"/>
                      <a:r>
                        <a:rPr lang="en-US" sz="1300" i="1" dirty="0"/>
                        <a:t>Building Star</a:t>
                      </a:r>
                      <a:endParaRPr lang="en-US" sz="1300" b="0" i="1" dirty="0"/>
                    </a:p>
                  </a:txBody>
                  <a:tcPr>
                    <a:solidFill>
                      <a:schemeClr val="bg1">
                        <a:lumMod val="95000"/>
                      </a:schemeClr>
                    </a:solidFill>
                  </a:tcPr>
                </a:tc>
                <a:tc>
                  <a:txBody>
                    <a:bodyPr/>
                    <a:lstStyle/>
                    <a:p>
                      <a:pPr algn="ctr"/>
                      <a:r>
                        <a:rPr lang="en-US" sz="1300" b="0" i="0" dirty="0"/>
                        <a:t>2</a:t>
                      </a:r>
                    </a:p>
                  </a:txBody>
                  <a:tcPr>
                    <a:solidFill>
                      <a:schemeClr val="bg1">
                        <a:lumMod val="95000"/>
                      </a:schemeClr>
                    </a:solidFill>
                  </a:tcPr>
                </a:tc>
                <a:tc>
                  <a:txBody>
                    <a:bodyPr/>
                    <a:lstStyle/>
                    <a:p>
                      <a:pPr algn="ctr"/>
                      <a:r>
                        <a:rPr lang="en-US" sz="1300" b="0" i="0" dirty="0"/>
                        <a:t>1</a:t>
                      </a:r>
                    </a:p>
                  </a:txBody>
                  <a:tcPr>
                    <a:solidFill>
                      <a:schemeClr val="bg1">
                        <a:lumMod val="95000"/>
                      </a:schemeClr>
                    </a:solidFill>
                  </a:tcPr>
                </a:tc>
                <a:tc>
                  <a:txBody>
                    <a:bodyPr/>
                    <a:lstStyle/>
                    <a:p>
                      <a:pPr algn="ctr"/>
                      <a:r>
                        <a:rPr lang="en-US" sz="1300" b="0" i="0" dirty="0"/>
                        <a:t>2</a:t>
                      </a:r>
                    </a:p>
                  </a:txBody>
                  <a:tcPr>
                    <a:solidFill>
                      <a:schemeClr val="bg1">
                        <a:lumMod val="95000"/>
                      </a:schemeClr>
                    </a:solidFill>
                  </a:tcPr>
                </a:tc>
                <a:tc>
                  <a:txBody>
                    <a:bodyPr/>
                    <a:lstStyle/>
                    <a:p>
                      <a:pPr algn="ctr"/>
                      <a:r>
                        <a:rPr lang="en-US" sz="1300" b="1" i="1" dirty="0"/>
                        <a:t>5</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dirty="0"/>
                        <a:t>24</a:t>
                      </a:r>
                    </a:p>
                  </a:txBody>
                  <a:tcPr>
                    <a:solidFill>
                      <a:schemeClr val="bg1">
                        <a:lumMod val="95000"/>
                      </a:schemeClr>
                    </a:solidFill>
                  </a:tcPr>
                </a:tc>
                <a:extLst>
                  <a:ext uri="{0D108BD9-81ED-4DB2-BD59-A6C34878D82A}">
                    <a16:rowId xmlns:a16="http://schemas.microsoft.com/office/drawing/2014/main" val="10002"/>
                  </a:ext>
                </a:extLst>
              </a:tr>
              <a:tr h="305577">
                <a:tc>
                  <a:txBody>
                    <a:bodyPr/>
                    <a:lstStyle/>
                    <a:p>
                      <a:pPr algn="r"/>
                      <a:r>
                        <a:rPr lang="en-US" sz="1300" i="1" dirty="0"/>
                        <a:t>Rising Star</a:t>
                      </a:r>
                      <a:endParaRPr lang="en-US" sz="1300" b="0" i="1" dirty="0"/>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0" i="0" dirty="0"/>
                        <a:t>0</a:t>
                      </a:r>
                    </a:p>
                  </a:txBody>
                  <a:tcPr>
                    <a:solidFill>
                      <a:schemeClr val="bg1">
                        <a:lumMod val="85000"/>
                      </a:schemeClr>
                    </a:solidFill>
                  </a:tcPr>
                </a:tc>
                <a:tc>
                  <a:txBody>
                    <a:bodyPr/>
                    <a:lstStyle/>
                    <a:p>
                      <a:pPr algn="ctr"/>
                      <a:r>
                        <a:rPr lang="en-US" sz="1300" b="0" i="0" dirty="0"/>
                        <a:t>1</a:t>
                      </a:r>
                    </a:p>
                  </a:txBody>
                  <a:tcPr>
                    <a:solidFill>
                      <a:schemeClr val="bg1">
                        <a:lumMod val="85000"/>
                      </a:schemeClr>
                    </a:solidFill>
                  </a:tcPr>
                </a:tc>
                <a:tc>
                  <a:txBody>
                    <a:bodyPr/>
                    <a:lstStyle/>
                    <a:p>
                      <a:pPr algn="ctr"/>
                      <a:r>
                        <a:rPr lang="en-US" sz="1300" b="1" i="1" dirty="0"/>
                        <a:t>1</a:t>
                      </a:r>
                    </a:p>
                  </a:txBody>
                  <a:tcPr>
                    <a:solidFill>
                      <a:schemeClr val="bg1">
                        <a:lumMod val="85000"/>
                      </a:schemeClr>
                    </a:solidFill>
                  </a:tcPr>
                </a:tc>
                <a:tc vMerge="1">
                  <a:txBody>
                    <a:bodyPr/>
                    <a:lstStyle/>
                    <a:p>
                      <a:pPr algn="ctr"/>
                      <a:endParaRPr lang="en-US" sz="1300" b="1" i="0" dirty="0"/>
                    </a:p>
                  </a:txBody>
                  <a:tcPr>
                    <a:solidFill>
                      <a:schemeClr val="bg1">
                        <a:lumMod val="85000"/>
                      </a:schemeClr>
                    </a:solidFill>
                  </a:tcPr>
                </a:tc>
                <a:tc>
                  <a:txBody>
                    <a:bodyPr/>
                    <a:lstStyle/>
                    <a:p>
                      <a:pPr algn="ctr"/>
                      <a:r>
                        <a:rPr lang="en-US" sz="1300" b="0" i="0" dirty="0"/>
                        <a:t>4</a:t>
                      </a:r>
                    </a:p>
                  </a:txBody>
                  <a:tcPr>
                    <a:solidFill>
                      <a:schemeClr val="bg1">
                        <a:lumMod val="85000"/>
                      </a:schemeClr>
                    </a:solidFill>
                  </a:tcPr>
                </a:tc>
                <a:extLst>
                  <a:ext uri="{0D108BD9-81ED-4DB2-BD59-A6C34878D82A}">
                    <a16:rowId xmlns:a16="http://schemas.microsoft.com/office/drawing/2014/main" val="10003"/>
                  </a:ext>
                </a:extLst>
              </a:tr>
              <a:tr h="305577">
                <a:tc>
                  <a:txBody>
                    <a:bodyPr/>
                    <a:lstStyle/>
                    <a:p>
                      <a:pPr algn="r"/>
                      <a:r>
                        <a:rPr lang="en-US" sz="1300" i="1" dirty="0"/>
                        <a:t>Public Sector Star</a:t>
                      </a:r>
                      <a:endParaRPr lang="en-US" sz="1300" b="0" i="1" dirty="0"/>
                    </a:p>
                  </a:txBody>
                  <a:tcPr>
                    <a:solidFill>
                      <a:schemeClr val="bg1">
                        <a:lumMod val="95000"/>
                      </a:schemeClr>
                    </a:solidFill>
                  </a:tcPr>
                </a:tc>
                <a:tc>
                  <a:txBody>
                    <a:bodyPr/>
                    <a:lstStyle/>
                    <a:p>
                      <a:pPr algn="ctr"/>
                      <a:r>
                        <a:rPr lang="en-US" sz="1300" b="0" i="0" dirty="0"/>
                        <a:t>0</a:t>
                      </a:r>
                    </a:p>
                  </a:txBody>
                  <a:tcPr>
                    <a:solidFill>
                      <a:schemeClr val="bg1">
                        <a:lumMod val="95000"/>
                      </a:schemeClr>
                    </a:solidFill>
                  </a:tcPr>
                </a:tc>
                <a:tc>
                  <a:txBody>
                    <a:bodyPr/>
                    <a:lstStyle/>
                    <a:p>
                      <a:pPr algn="ctr"/>
                      <a:r>
                        <a:rPr lang="en-US" sz="1300" b="0" i="0" dirty="0"/>
                        <a:t>1</a:t>
                      </a:r>
                    </a:p>
                  </a:txBody>
                  <a:tcPr>
                    <a:solidFill>
                      <a:schemeClr val="bg1">
                        <a:lumMod val="95000"/>
                      </a:schemeClr>
                    </a:solidFill>
                  </a:tcPr>
                </a:tc>
                <a:tc>
                  <a:txBody>
                    <a:bodyPr/>
                    <a:lstStyle/>
                    <a:p>
                      <a:pPr algn="ctr"/>
                      <a:r>
                        <a:rPr lang="en-US" sz="1300" b="0" i="0" dirty="0"/>
                        <a:t>1</a:t>
                      </a:r>
                    </a:p>
                  </a:txBody>
                  <a:tcPr>
                    <a:solidFill>
                      <a:schemeClr val="bg1">
                        <a:lumMod val="95000"/>
                      </a:schemeClr>
                    </a:solidFill>
                  </a:tcPr>
                </a:tc>
                <a:tc>
                  <a:txBody>
                    <a:bodyPr/>
                    <a:lstStyle/>
                    <a:p>
                      <a:pPr algn="ctr"/>
                      <a:r>
                        <a:rPr lang="en-US" sz="1300" b="1" i="1" dirty="0"/>
                        <a:t>2</a:t>
                      </a:r>
                    </a:p>
                  </a:txBody>
                  <a:tcPr>
                    <a:solidFill>
                      <a:schemeClr val="bg1">
                        <a:lumMod val="95000"/>
                      </a:schemeClr>
                    </a:solidFill>
                  </a:tcPr>
                </a:tc>
                <a:tc vMerge="1">
                  <a:txBody>
                    <a:bodyPr/>
                    <a:lstStyle/>
                    <a:p>
                      <a:pPr algn="ctr"/>
                      <a:endParaRPr lang="en-US" sz="1300" b="1" i="0" dirty="0"/>
                    </a:p>
                  </a:txBody>
                  <a:tcPr>
                    <a:solidFill>
                      <a:schemeClr val="bg1">
                        <a:lumMod val="95000"/>
                      </a:schemeClr>
                    </a:solidFill>
                  </a:tcPr>
                </a:tc>
                <a:tc>
                  <a:txBody>
                    <a:bodyPr/>
                    <a:lstStyle/>
                    <a:p>
                      <a:pPr algn="ctr"/>
                      <a:r>
                        <a:rPr lang="en-US" sz="1300" b="0" i="0" dirty="0"/>
                        <a:t>19</a:t>
                      </a:r>
                    </a:p>
                  </a:txBody>
                  <a:tcPr>
                    <a:solidFill>
                      <a:schemeClr val="bg1">
                        <a:lumMod val="95000"/>
                      </a:schemeClr>
                    </a:solidFill>
                  </a:tcPr>
                </a:tc>
                <a:extLst>
                  <a:ext uri="{0D108BD9-81ED-4DB2-BD59-A6C34878D82A}">
                    <a16:rowId xmlns:a16="http://schemas.microsoft.com/office/drawing/2014/main" val="10004"/>
                  </a:ext>
                </a:extLst>
              </a:tr>
              <a:tr h="302512">
                <a:tc>
                  <a:txBody>
                    <a:bodyPr/>
                    <a:lstStyle/>
                    <a:p>
                      <a:pPr algn="r"/>
                      <a:r>
                        <a:rPr lang="en-US" sz="1300" b="1" i="1" dirty="0"/>
                        <a:t>Total</a:t>
                      </a:r>
                    </a:p>
                  </a:txBody>
                  <a:tcPr anchor="ctr">
                    <a:solidFill>
                      <a:schemeClr val="bg1">
                        <a:lumMod val="85000"/>
                      </a:schemeClr>
                    </a:solidFill>
                  </a:tcPr>
                </a:tc>
                <a:tc>
                  <a:txBody>
                    <a:bodyPr/>
                    <a:lstStyle/>
                    <a:p>
                      <a:pPr algn="ctr"/>
                      <a:r>
                        <a:rPr lang="en-US" sz="1300" b="1" i="1" dirty="0"/>
                        <a:t>7</a:t>
                      </a:r>
                    </a:p>
                  </a:txBody>
                  <a:tcPr anchor="ctr">
                    <a:solidFill>
                      <a:schemeClr val="bg1">
                        <a:lumMod val="85000"/>
                      </a:schemeClr>
                    </a:solidFill>
                  </a:tcPr>
                </a:tc>
                <a:tc>
                  <a:txBody>
                    <a:bodyPr/>
                    <a:lstStyle/>
                    <a:p>
                      <a:pPr algn="ctr"/>
                      <a:r>
                        <a:rPr lang="en-US" sz="1300" b="1" i="1" dirty="0"/>
                        <a:t>3</a:t>
                      </a:r>
                    </a:p>
                  </a:txBody>
                  <a:tcPr anchor="ctr">
                    <a:solidFill>
                      <a:schemeClr val="bg1">
                        <a:lumMod val="85000"/>
                      </a:schemeClr>
                    </a:solidFill>
                  </a:tcPr>
                </a:tc>
                <a:tc>
                  <a:txBody>
                    <a:bodyPr/>
                    <a:lstStyle/>
                    <a:p>
                      <a:pPr algn="ctr"/>
                      <a:r>
                        <a:rPr lang="en-US" sz="1300" b="1" i="1" dirty="0"/>
                        <a:t>10</a:t>
                      </a:r>
                    </a:p>
                  </a:txBody>
                  <a:tcPr anchor="ctr">
                    <a:solidFill>
                      <a:schemeClr val="bg1">
                        <a:lumMod val="85000"/>
                      </a:schemeClr>
                    </a:solidFill>
                  </a:tcPr>
                </a:tc>
                <a:tc>
                  <a:txBody>
                    <a:bodyPr/>
                    <a:lstStyle/>
                    <a:p>
                      <a:pPr algn="ctr"/>
                      <a:r>
                        <a:rPr lang="en-US" sz="1300" b="1" i="1" dirty="0"/>
                        <a:t>20</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dirty="0"/>
                        <a:t>20</a:t>
                      </a:r>
                    </a:p>
                  </a:txBody>
                  <a:tcPr anchor="ctr">
                    <a:solidFill>
                      <a:schemeClr val="bg1">
                        <a:lumMod val="85000"/>
                      </a:schemeClr>
                    </a:solidFill>
                  </a:tcPr>
                </a:tc>
                <a:tc>
                  <a:txBody>
                    <a:bodyPr/>
                    <a:lstStyle/>
                    <a:p>
                      <a:pPr algn="ctr"/>
                      <a:r>
                        <a:rPr lang="en-US" sz="1300" b="1" i="1" dirty="0"/>
                        <a:t>149</a:t>
                      </a:r>
                    </a:p>
                  </a:txBody>
                  <a:tcPr anchor="c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30" name="Table 29">
            <a:extLst>
              <a:ext uri="{FF2B5EF4-FFF2-40B4-BE49-F238E27FC236}">
                <a16:creationId xmlns:a16="http://schemas.microsoft.com/office/drawing/2014/main" id="{6574540D-B8F7-4FC6-831C-C700DEEF26D2}"/>
              </a:ext>
            </a:extLst>
          </p:cNvPr>
          <p:cNvGraphicFramePr>
            <a:graphicFrameLocks noGrp="1"/>
          </p:cNvGraphicFramePr>
          <p:nvPr>
            <p:extLst>
              <p:ext uri="{D42A27DB-BD31-4B8C-83A1-F6EECF244321}">
                <p14:modId xmlns:p14="http://schemas.microsoft.com/office/powerpoint/2010/main" val="4060847258"/>
              </p:ext>
            </p:extLst>
          </p:nvPr>
        </p:nvGraphicFramePr>
        <p:xfrm>
          <a:off x="609598" y="4102626"/>
          <a:ext cx="7914176" cy="1840974"/>
        </p:xfrm>
        <a:graphic>
          <a:graphicData uri="http://schemas.openxmlformats.org/drawingml/2006/table">
            <a:tbl>
              <a:tblPr firstRow="1" bandRow="1">
                <a:tableStyleId>{00A15C55-8517-42AA-B614-E9B94910E393}</a:tableStyleId>
              </a:tblPr>
              <a:tblGrid>
                <a:gridCol w="3652698">
                  <a:extLst>
                    <a:ext uri="{9D8B030D-6E8A-4147-A177-3AD203B41FA5}">
                      <a16:colId xmlns:a16="http://schemas.microsoft.com/office/drawing/2014/main" val="20000"/>
                    </a:ext>
                  </a:extLst>
                </a:gridCol>
                <a:gridCol w="791417">
                  <a:extLst>
                    <a:ext uri="{9D8B030D-6E8A-4147-A177-3AD203B41FA5}">
                      <a16:colId xmlns:a16="http://schemas.microsoft.com/office/drawing/2014/main" val="20001"/>
                    </a:ext>
                  </a:extLst>
                </a:gridCol>
                <a:gridCol w="791417">
                  <a:extLst>
                    <a:ext uri="{9D8B030D-6E8A-4147-A177-3AD203B41FA5}">
                      <a16:colId xmlns:a16="http://schemas.microsoft.com/office/drawing/2014/main" val="1751428470"/>
                    </a:ext>
                  </a:extLst>
                </a:gridCol>
                <a:gridCol w="791417">
                  <a:extLst>
                    <a:ext uri="{9D8B030D-6E8A-4147-A177-3AD203B41FA5}">
                      <a16:colId xmlns:a16="http://schemas.microsoft.com/office/drawing/2014/main" val="1391103086"/>
                    </a:ext>
                  </a:extLst>
                </a:gridCol>
                <a:gridCol w="852296">
                  <a:extLst>
                    <a:ext uri="{9D8B030D-6E8A-4147-A177-3AD203B41FA5}">
                      <a16:colId xmlns:a16="http://schemas.microsoft.com/office/drawing/2014/main" val="20002"/>
                    </a:ext>
                  </a:extLst>
                </a:gridCol>
                <a:gridCol w="1034931">
                  <a:extLst>
                    <a:ext uri="{9D8B030D-6E8A-4147-A177-3AD203B41FA5}">
                      <a16:colId xmlns:a16="http://schemas.microsoft.com/office/drawing/2014/main" val="20003"/>
                    </a:ext>
                  </a:extLst>
                </a:gridCol>
              </a:tblGrid>
              <a:tr h="399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i="1" dirty="0">
                        <a:solidFill>
                          <a:schemeClr val="tx1"/>
                        </a:solidFill>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a:t>
                      </a:r>
                      <a:r>
                        <a:rPr lang="en-US" sz="1400" b="1" baseline="30000" dirty="0">
                          <a:solidFill>
                            <a:schemeClr val="tx1"/>
                          </a:solidFill>
                        </a:rPr>
                        <a:t>st</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2</a:t>
                      </a:r>
                      <a:r>
                        <a:rPr lang="en-US" sz="1400" b="1" baseline="30000" dirty="0">
                          <a:solidFill>
                            <a:schemeClr val="tx1"/>
                          </a:solidFill>
                        </a:rPr>
                        <a:t>nd</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3</a:t>
                      </a:r>
                      <a:r>
                        <a:rPr lang="en-US" sz="1400" b="1" baseline="30000" dirty="0">
                          <a:solidFill>
                            <a:schemeClr val="tx1"/>
                          </a:solidFill>
                        </a:rPr>
                        <a:t>rd</a:t>
                      </a:r>
                      <a:r>
                        <a:rPr lang="en-US" sz="14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423365">
                <a:tc>
                  <a:txBody>
                    <a:bodyPr/>
                    <a:lstStyle/>
                    <a:p>
                      <a:pPr algn="r"/>
                      <a:r>
                        <a:rPr lang="en-US" sz="1400" i="1" dirty="0"/>
                        <a:t>Star</a:t>
                      </a:r>
                      <a:r>
                        <a:rPr lang="en-US" sz="1400" i="1" baseline="0" dirty="0"/>
                        <a:t> Sites</a:t>
                      </a:r>
                      <a:r>
                        <a:rPr lang="en-US" sz="1400" i="1" dirty="0"/>
                        <a:t>—Termination/Withdrawn</a:t>
                      </a:r>
                      <a:endParaRPr lang="en-US" sz="1400" b="0" i="1" dirty="0"/>
                    </a:p>
                  </a:txBody>
                  <a:tcPr anchor="ctr">
                    <a:solidFill>
                      <a:schemeClr val="bg1">
                        <a:lumMod val="85000"/>
                      </a:schemeClr>
                    </a:solidFill>
                  </a:tcPr>
                </a:tc>
                <a:tc>
                  <a:txBody>
                    <a:bodyPr/>
                    <a:lstStyle/>
                    <a:p>
                      <a:pPr algn="ctr"/>
                      <a:r>
                        <a:rPr lang="en-US" sz="1300" b="0" i="0" dirty="0"/>
                        <a:t>1</a:t>
                      </a:r>
                    </a:p>
                  </a:txBody>
                  <a:tcPr anchor="ctr">
                    <a:solidFill>
                      <a:schemeClr val="bg1">
                        <a:lumMod val="85000"/>
                      </a:schemeClr>
                    </a:solidFill>
                  </a:tcPr>
                </a:tc>
                <a:tc>
                  <a:txBody>
                    <a:bodyPr/>
                    <a:lstStyle/>
                    <a:p>
                      <a:pPr algn="ctr"/>
                      <a:r>
                        <a:rPr lang="en-US" sz="1300" b="0" i="0" dirty="0"/>
                        <a:t>0</a:t>
                      </a:r>
                    </a:p>
                  </a:txBody>
                  <a:tcPr anchor="ctr">
                    <a:solidFill>
                      <a:schemeClr val="bg1">
                        <a:lumMod val="85000"/>
                      </a:schemeClr>
                    </a:solidFill>
                  </a:tcPr>
                </a:tc>
                <a:tc>
                  <a:txBody>
                    <a:bodyPr/>
                    <a:lstStyle/>
                    <a:p>
                      <a:pPr algn="ctr"/>
                      <a:r>
                        <a:rPr lang="en-US" sz="1300" b="0" i="0" dirty="0"/>
                        <a:t>1</a:t>
                      </a:r>
                    </a:p>
                  </a:txBody>
                  <a:tcPr anchor="ctr">
                    <a:solidFill>
                      <a:schemeClr val="bg1">
                        <a:lumMod val="85000"/>
                      </a:schemeClr>
                    </a:solidFill>
                  </a:tcPr>
                </a:tc>
                <a:tc>
                  <a:txBody>
                    <a:bodyPr/>
                    <a:lstStyle/>
                    <a:p>
                      <a:pPr algn="ctr"/>
                      <a:r>
                        <a:rPr lang="en-US" sz="1300" b="1" i="1" dirty="0"/>
                        <a:t>2</a:t>
                      </a:r>
                    </a:p>
                  </a:txBody>
                  <a:tcPr anchor="ctr">
                    <a:solidFill>
                      <a:schemeClr val="bg1">
                        <a:lumMod val="85000"/>
                      </a:schemeClr>
                    </a:solidFill>
                  </a:tcPr>
                </a:tc>
                <a:tc rowSpan="2">
                  <a:txBody>
                    <a:bodyPr/>
                    <a:lstStyle/>
                    <a:p>
                      <a:pPr algn="ctr"/>
                      <a:endParaRPr lang="en-US" sz="1300" b="1" i="0" dirty="0"/>
                    </a:p>
                  </a:txBody>
                  <a:tcPr anchor="ctr">
                    <a:solidFill>
                      <a:schemeClr val="bg1">
                        <a:lumMod val="85000"/>
                      </a:schemeClr>
                    </a:solidFill>
                  </a:tcPr>
                </a:tc>
                <a:extLst>
                  <a:ext uri="{0D108BD9-81ED-4DB2-BD59-A6C34878D82A}">
                    <a16:rowId xmlns:a16="http://schemas.microsoft.com/office/drawing/2014/main" val="10001"/>
                  </a:ext>
                </a:extLst>
              </a:tr>
              <a:tr h="339259">
                <a:tc>
                  <a:txBody>
                    <a:bodyPr/>
                    <a:lstStyle/>
                    <a:p>
                      <a:pPr algn="r"/>
                      <a:r>
                        <a:rPr lang="en-US" sz="1400" b="0" i="1" dirty="0"/>
                        <a:t>Star Booths</a:t>
                      </a:r>
                    </a:p>
                  </a:txBody>
                  <a:tcPr anchor="ctr">
                    <a:solidFill>
                      <a:schemeClr val="bg1">
                        <a:lumMod val="95000"/>
                      </a:schemeClr>
                    </a:solidFill>
                  </a:tcPr>
                </a:tc>
                <a:tc>
                  <a:txBody>
                    <a:bodyPr/>
                    <a:lstStyle/>
                    <a:p>
                      <a:pPr algn="ctr"/>
                      <a:r>
                        <a:rPr lang="en-US" sz="1300" b="0" i="0" dirty="0"/>
                        <a:t>0</a:t>
                      </a:r>
                    </a:p>
                  </a:txBody>
                  <a:tcPr anchor="ctr">
                    <a:solidFill>
                      <a:schemeClr val="bg1">
                        <a:lumMod val="95000"/>
                      </a:schemeClr>
                    </a:solidFill>
                  </a:tcPr>
                </a:tc>
                <a:tc>
                  <a:txBody>
                    <a:bodyPr/>
                    <a:lstStyle/>
                    <a:p>
                      <a:pPr algn="ctr"/>
                      <a:r>
                        <a:rPr lang="en-US" sz="1300" b="0" i="0" dirty="0"/>
                        <a:t>0</a:t>
                      </a:r>
                    </a:p>
                  </a:txBody>
                  <a:tcPr anchor="ctr">
                    <a:solidFill>
                      <a:schemeClr val="bg1">
                        <a:lumMod val="95000"/>
                      </a:schemeClr>
                    </a:solidFill>
                  </a:tcPr>
                </a:tc>
                <a:tc>
                  <a:txBody>
                    <a:bodyPr/>
                    <a:lstStyle/>
                    <a:p>
                      <a:pPr algn="ctr"/>
                      <a:r>
                        <a:rPr lang="en-US" sz="1300" b="0" i="0" dirty="0"/>
                        <a:t>2</a:t>
                      </a:r>
                    </a:p>
                  </a:txBody>
                  <a:tcPr anchor="ctr">
                    <a:solidFill>
                      <a:schemeClr val="bg1">
                        <a:lumMod val="95000"/>
                      </a:schemeClr>
                    </a:solidFill>
                  </a:tcPr>
                </a:tc>
                <a:tc>
                  <a:txBody>
                    <a:bodyPr/>
                    <a:lstStyle/>
                    <a:p>
                      <a:pPr algn="ctr"/>
                      <a:r>
                        <a:rPr lang="en-US" sz="1300" b="1" i="1" dirty="0"/>
                        <a:t>2</a:t>
                      </a:r>
                    </a:p>
                  </a:txBody>
                  <a:tcPr anchor="ctr">
                    <a:solidFill>
                      <a:schemeClr val="bg1">
                        <a:lumMod val="95000"/>
                      </a:schemeClr>
                    </a:solidFill>
                  </a:tcPr>
                </a:tc>
                <a:tc vMerge="1">
                  <a:txBody>
                    <a:bodyPr/>
                    <a:lstStyle/>
                    <a:p>
                      <a:pPr algn="ctr"/>
                      <a:endParaRPr lang="en-US" sz="1400" b="1" i="0" dirty="0"/>
                    </a:p>
                  </a:txBody>
                  <a:tcPr>
                    <a:solidFill>
                      <a:schemeClr val="bg1">
                        <a:lumMod val="95000"/>
                      </a:schemeClr>
                    </a:solidFill>
                  </a:tcPr>
                </a:tc>
                <a:extLst>
                  <a:ext uri="{0D108BD9-81ED-4DB2-BD59-A6C34878D82A}">
                    <a16:rowId xmlns:a16="http://schemas.microsoft.com/office/drawing/2014/main" val="10002"/>
                  </a:ext>
                </a:extLst>
              </a:tr>
              <a:tr h="339259">
                <a:tc>
                  <a:txBody>
                    <a:bodyPr/>
                    <a:lstStyle/>
                    <a:p>
                      <a:pPr algn="r"/>
                      <a:r>
                        <a:rPr lang="en-US" sz="1400" i="1" dirty="0"/>
                        <a:t>Star Presentations</a:t>
                      </a:r>
                      <a:endParaRPr lang="en-US" sz="1400" b="0" i="1" dirty="0"/>
                    </a:p>
                  </a:txBody>
                  <a:tcPr anchor="ctr">
                    <a:solidFill>
                      <a:schemeClr val="bg1">
                        <a:lumMod val="85000"/>
                      </a:schemeClr>
                    </a:solidFill>
                  </a:tcPr>
                </a:tc>
                <a:tc>
                  <a:txBody>
                    <a:bodyPr/>
                    <a:lstStyle/>
                    <a:p>
                      <a:pPr algn="ctr"/>
                      <a:r>
                        <a:rPr lang="en-US" sz="1300" b="0" i="0" dirty="0"/>
                        <a:t>5</a:t>
                      </a:r>
                    </a:p>
                  </a:txBody>
                  <a:tcPr anchor="ctr">
                    <a:solidFill>
                      <a:schemeClr val="bg1">
                        <a:lumMod val="85000"/>
                      </a:schemeClr>
                    </a:solidFill>
                  </a:tcPr>
                </a:tc>
                <a:tc>
                  <a:txBody>
                    <a:bodyPr/>
                    <a:lstStyle/>
                    <a:p>
                      <a:pPr algn="ctr"/>
                      <a:r>
                        <a:rPr lang="en-US" sz="1300" b="0" i="0" dirty="0"/>
                        <a:t>6</a:t>
                      </a:r>
                    </a:p>
                  </a:txBody>
                  <a:tcPr anchor="ctr">
                    <a:solidFill>
                      <a:schemeClr val="bg1">
                        <a:lumMod val="85000"/>
                      </a:schemeClr>
                    </a:solidFill>
                  </a:tcPr>
                </a:tc>
                <a:tc>
                  <a:txBody>
                    <a:bodyPr/>
                    <a:lstStyle/>
                    <a:p>
                      <a:pPr algn="ctr"/>
                      <a:r>
                        <a:rPr lang="en-US" sz="1300" b="0" i="0" dirty="0"/>
                        <a:t>4</a:t>
                      </a:r>
                    </a:p>
                  </a:txBody>
                  <a:tcPr anchor="ctr">
                    <a:solidFill>
                      <a:schemeClr val="bg1">
                        <a:lumMod val="85000"/>
                      </a:schemeClr>
                    </a:solidFill>
                  </a:tcPr>
                </a:tc>
                <a:tc>
                  <a:txBody>
                    <a:bodyPr/>
                    <a:lstStyle/>
                    <a:p>
                      <a:pPr algn="ctr"/>
                      <a:r>
                        <a:rPr lang="en-US" sz="1300" b="1" i="1" dirty="0"/>
                        <a:t>15</a:t>
                      </a:r>
                    </a:p>
                  </a:txBody>
                  <a:tcPr anchor="ctr">
                    <a:solidFill>
                      <a:schemeClr val="bg1">
                        <a:lumMod val="85000"/>
                      </a:schemeClr>
                    </a:solidFill>
                  </a:tcPr>
                </a:tc>
                <a:tc>
                  <a:txBody>
                    <a:bodyPr/>
                    <a:lstStyle/>
                    <a:p>
                      <a:pPr algn="ctr"/>
                      <a:r>
                        <a:rPr lang="en-US" sz="1300" b="0" i="0" dirty="0"/>
                        <a:t>10</a:t>
                      </a:r>
                    </a:p>
                  </a:txBody>
                  <a:tcPr anchor="ctr">
                    <a:solidFill>
                      <a:schemeClr val="bg1">
                        <a:lumMod val="85000"/>
                      </a:schemeClr>
                    </a:solidFill>
                  </a:tcPr>
                </a:tc>
                <a:extLst>
                  <a:ext uri="{0D108BD9-81ED-4DB2-BD59-A6C34878D82A}">
                    <a16:rowId xmlns:a16="http://schemas.microsoft.com/office/drawing/2014/main" val="10003"/>
                  </a:ext>
                </a:extLst>
              </a:tr>
              <a:tr h="339259">
                <a:tc>
                  <a:txBody>
                    <a:bodyPr/>
                    <a:lstStyle/>
                    <a:p>
                      <a:pPr algn="r"/>
                      <a:r>
                        <a:rPr lang="en-US" sz="1400" i="1" dirty="0"/>
                        <a:t>Star Program Interventions</a:t>
                      </a:r>
                      <a:endParaRPr lang="en-US" sz="1400" b="0" i="1" dirty="0"/>
                    </a:p>
                  </a:txBody>
                  <a:tcPr anchor="ctr">
                    <a:solidFill>
                      <a:schemeClr val="bg1">
                        <a:lumMod val="95000"/>
                      </a:schemeClr>
                    </a:solidFill>
                  </a:tcPr>
                </a:tc>
                <a:tc>
                  <a:txBody>
                    <a:bodyPr/>
                    <a:lstStyle/>
                    <a:p>
                      <a:pPr algn="ctr"/>
                      <a:r>
                        <a:rPr lang="en-US" sz="1300" b="0" i="0" dirty="0"/>
                        <a:t>29</a:t>
                      </a:r>
                    </a:p>
                  </a:txBody>
                  <a:tcPr anchor="ctr">
                    <a:solidFill>
                      <a:schemeClr val="bg1">
                        <a:lumMod val="95000"/>
                      </a:schemeClr>
                    </a:solidFill>
                  </a:tcPr>
                </a:tc>
                <a:tc>
                  <a:txBody>
                    <a:bodyPr/>
                    <a:lstStyle/>
                    <a:p>
                      <a:pPr algn="ctr"/>
                      <a:r>
                        <a:rPr lang="en-US" sz="1300" b="0" i="0" dirty="0"/>
                        <a:t>41</a:t>
                      </a:r>
                    </a:p>
                  </a:txBody>
                  <a:tcPr anchor="ctr">
                    <a:solidFill>
                      <a:schemeClr val="bg1">
                        <a:lumMod val="95000"/>
                      </a:schemeClr>
                    </a:solidFill>
                  </a:tcPr>
                </a:tc>
                <a:tc>
                  <a:txBody>
                    <a:bodyPr/>
                    <a:lstStyle/>
                    <a:p>
                      <a:pPr algn="ctr"/>
                      <a:r>
                        <a:rPr lang="en-US" sz="1300" b="0" i="0" dirty="0"/>
                        <a:t>52</a:t>
                      </a:r>
                    </a:p>
                  </a:txBody>
                  <a:tcPr anchor="ctr">
                    <a:solidFill>
                      <a:schemeClr val="bg1">
                        <a:lumMod val="95000"/>
                      </a:schemeClr>
                    </a:solidFill>
                  </a:tcPr>
                </a:tc>
                <a:tc>
                  <a:txBody>
                    <a:bodyPr/>
                    <a:lstStyle/>
                    <a:p>
                      <a:pPr algn="ctr"/>
                      <a:r>
                        <a:rPr lang="en-US" sz="1300" b="1" i="1" dirty="0"/>
                        <a:t>122</a:t>
                      </a:r>
                    </a:p>
                  </a:txBody>
                  <a:tcPr anchor="ctr">
                    <a:solidFill>
                      <a:schemeClr val="bg1">
                        <a:lumMod val="95000"/>
                      </a:schemeClr>
                    </a:solidFill>
                  </a:tcPr>
                </a:tc>
                <a:tc>
                  <a:txBody>
                    <a:bodyPr/>
                    <a:lstStyle/>
                    <a:p>
                      <a:pPr algn="ctr"/>
                      <a:r>
                        <a:rPr lang="en-US" sz="1300" b="0" i="0" dirty="0"/>
                        <a:t>100</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41FFE635-1950-D40D-FEC1-C112746291B0}"/>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717973296"/>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wrap="square">
            <a:spAutoFit/>
          </a:bodyPr>
          <a:lstStyle/>
          <a:p>
            <a:pPr eaLnBrk="0" hangingPunct="0"/>
            <a:r>
              <a:rPr lang="en-US" sz="3600" b="1" dirty="0">
                <a:solidFill>
                  <a:schemeClr val="bg2"/>
                </a:solidFill>
              </a:rPr>
              <a:t>OSH Division</a:t>
            </a:r>
          </a:p>
          <a:p>
            <a:pPr eaLnBrk="0" hangingPunct="0"/>
            <a:r>
              <a:rPr lang="en-US" sz="2400" i="1" dirty="0">
                <a:solidFill>
                  <a:schemeClr val="bg2"/>
                </a:solidFill>
              </a:rPr>
              <a:t>Recognition Programs</a:t>
            </a:r>
            <a:endParaRPr lang="en-US" sz="2400" b="1" i="1" dirty="0">
              <a:solidFill>
                <a:schemeClr val="bg2"/>
              </a:solidFill>
            </a:endParaRPr>
          </a:p>
        </p:txBody>
      </p:sp>
      <p:sp>
        <p:nvSpPr>
          <p:cNvPr id="11" name="TextBox 10"/>
          <p:cNvSpPr txBox="1"/>
          <p:nvPr/>
        </p:nvSpPr>
        <p:spPr>
          <a:xfrm>
            <a:off x="7391507" y="3028747"/>
            <a:ext cx="1007007" cy="400110"/>
          </a:xfrm>
          <a:prstGeom prst="rect">
            <a:avLst/>
          </a:prstGeom>
          <a:noFill/>
        </p:spPr>
        <p:txBody>
          <a:bodyPr wrap="none" rtlCol="0">
            <a:spAutoFit/>
          </a:bodyPr>
          <a:lstStyle/>
          <a:p>
            <a:r>
              <a:rPr lang="en-US" sz="1000" b="1" i="1" dirty="0"/>
              <a:t>*</a:t>
            </a:r>
            <a:r>
              <a:rPr lang="en-US" sz="800" i="1" dirty="0"/>
              <a:t>Cumulative Total</a:t>
            </a:r>
          </a:p>
          <a:p>
            <a:endParaRPr lang="en-US" sz="1000" dirty="0"/>
          </a:p>
        </p:txBody>
      </p:sp>
      <p:graphicFrame>
        <p:nvGraphicFramePr>
          <p:cNvPr id="14" name="Table 13">
            <a:extLst>
              <a:ext uri="{FF2B5EF4-FFF2-40B4-BE49-F238E27FC236}">
                <a16:creationId xmlns:a16="http://schemas.microsoft.com/office/drawing/2014/main" id="{FAEEDE5F-4EB3-4ECA-B4BF-B727E806A00C}"/>
              </a:ext>
            </a:extLst>
          </p:cNvPr>
          <p:cNvGraphicFramePr>
            <a:graphicFrameLocks noGrp="1"/>
          </p:cNvGraphicFramePr>
          <p:nvPr>
            <p:extLst>
              <p:ext uri="{D42A27DB-BD31-4B8C-83A1-F6EECF244321}">
                <p14:modId xmlns:p14="http://schemas.microsoft.com/office/powerpoint/2010/main" val="3368139889"/>
              </p:ext>
            </p:extLst>
          </p:nvPr>
        </p:nvGraphicFramePr>
        <p:xfrm>
          <a:off x="609599" y="4572001"/>
          <a:ext cx="7899552" cy="1158240"/>
        </p:xfrm>
        <a:graphic>
          <a:graphicData uri="http://schemas.openxmlformats.org/drawingml/2006/table">
            <a:tbl>
              <a:tblPr firstRow="1" bandRow="1">
                <a:tableStyleId>{00A15C55-8517-42AA-B614-E9B94910E393}</a:tableStyleId>
              </a:tblPr>
              <a:tblGrid>
                <a:gridCol w="3978608">
                  <a:extLst>
                    <a:ext uri="{9D8B030D-6E8A-4147-A177-3AD203B41FA5}">
                      <a16:colId xmlns:a16="http://schemas.microsoft.com/office/drawing/2014/main" val="20000"/>
                    </a:ext>
                  </a:extLst>
                </a:gridCol>
                <a:gridCol w="980236">
                  <a:extLst>
                    <a:ext uri="{9D8B030D-6E8A-4147-A177-3AD203B41FA5}">
                      <a16:colId xmlns:a16="http://schemas.microsoft.com/office/drawing/2014/main" val="20001"/>
                    </a:ext>
                  </a:extLst>
                </a:gridCol>
                <a:gridCol w="980236">
                  <a:extLst>
                    <a:ext uri="{9D8B030D-6E8A-4147-A177-3AD203B41FA5}">
                      <a16:colId xmlns:a16="http://schemas.microsoft.com/office/drawing/2014/main" val="1625057320"/>
                    </a:ext>
                  </a:extLst>
                </a:gridCol>
                <a:gridCol w="980236">
                  <a:extLst>
                    <a:ext uri="{9D8B030D-6E8A-4147-A177-3AD203B41FA5}">
                      <a16:colId xmlns:a16="http://schemas.microsoft.com/office/drawing/2014/main" val="784248808"/>
                    </a:ext>
                  </a:extLst>
                </a:gridCol>
                <a:gridCol w="980236">
                  <a:extLst>
                    <a:ext uri="{9D8B030D-6E8A-4147-A177-3AD203B41FA5}">
                      <a16:colId xmlns:a16="http://schemas.microsoft.com/office/drawing/2014/main" val="20002"/>
                    </a:ext>
                  </a:extLst>
                </a:gridCol>
              </a:tblGrid>
              <a:tr h="318525">
                <a:tc gridSpan="4">
                  <a:txBody>
                    <a:bodyPr/>
                    <a:lstStyle/>
                    <a:p>
                      <a:pPr algn="r"/>
                      <a:r>
                        <a:rPr lang="en-US" sz="1600" b="1" dirty="0">
                          <a:solidFill>
                            <a:schemeClr val="tx1"/>
                          </a:solidFill>
                        </a:rPr>
                        <a:t>SAFETY AWARDS</a:t>
                      </a:r>
                    </a:p>
                  </a:txBody>
                  <a:tcPr anchor="ctr">
                    <a:solidFill>
                      <a:schemeClr val="bg1">
                        <a:lumMod val="75000"/>
                      </a:schemeClr>
                    </a:solidFill>
                  </a:tcPr>
                </a:tc>
                <a:tc hMerge="1">
                  <a:txBody>
                    <a:bodyPr/>
                    <a:lstStyle/>
                    <a:p>
                      <a:pPr algn="ctr"/>
                      <a:endParaRPr lang="en-US" sz="1300" b="1" dirty="0">
                        <a:solidFill>
                          <a:schemeClr val="tx1"/>
                        </a:solidFill>
                      </a:endParaRPr>
                    </a:p>
                  </a:txBody>
                  <a:tcPr>
                    <a:solidFill>
                      <a:schemeClr val="bg1">
                        <a:lumMod val="75000"/>
                      </a:schemeClr>
                    </a:solidFill>
                  </a:tcPr>
                </a:tc>
                <a:tc hMerge="1">
                  <a:txBody>
                    <a:bodyPr/>
                    <a:lstStyle/>
                    <a:p>
                      <a:pPr algn="r"/>
                      <a:endParaRPr lang="en-US" sz="1600" b="1" dirty="0">
                        <a:solidFill>
                          <a:schemeClr val="tx1"/>
                        </a:solidFill>
                      </a:endParaRPr>
                    </a:p>
                  </a:txBody>
                  <a:tcPr anchor="ctr">
                    <a:solidFill>
                      <a:schemeClr val="bg1">
                        <a:lumMod val="75000"/>
                      </a:schemeClr>
                    </a:solidFill>
                  </a:tcPr>
                </a:tc>
                <a:tc hMerge="1">
                  <a:txBody>
                    <a:bodyPr/>
                    <a:lstStyle/>
                    <a:p>
                      <a:pPr algn="r"/>
                      <a:endParaRPr lang="en-US" sz="1600" b="1" dirty="0">
                        <a:solidFill>
                          <a:schemeClr val="tx1"/>
                        </a:solidFill>
                      </a:endParaRPr>
                    </a:p>
                  </a:txBody>
                  <a:tcPr anchor="ctr">
                    <a:solidFill>
                      <a:schemeClr val="bg1">
                        <a:lumMod val="75000"/>
                      </a:schemeClr>
                    </a:solidFill>
                  </a:tcPr>
                </a:tc>
                <a:tc>
                  <a:txBody>
                    <a:bodyPr/>
                    <a:lstStyle/>
                    <a:p>
                      <a:pPr algn="ctr"/>
                      <a:r>
                        <a:rPr lang="en-US" sz="13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0611">
                <a:tc gridSpan="4">
                  <a:txBody>
                    <a:bodyPr/>
                    <a:lstStyle/>
                    <a:p>
                      <a:pPr algn="r"/>
                      <a:r>
                        <a:rPr lang="en-US" sz="1200" i="1" dirty="0"/>
                        <a:t>CY 2022 Safety Awards Season* (Silver, Gold, Million Hour)</a:t>
                      </a:r>
                      <a:endParaRPr lang="en-US" sz="1200" b="0" i="1" dirty="0"/>
                    </a:p>
                  </a:txBody>
                  <a:tcPr anchor="ctr">
                    <a:solidFill>
                      <a:schemeClr val="bg1">
                        <a:lumMod val="95000"/>
                      </a:schemeClr>
                    </a:solidFill>
                  </a:tcPr>
                </a:tc>
                <a:tc hMerge="1">
                  <a:txBody>
                    <a:bodyPr/>
                    <a:lstStyle/>
                    <a:p>
                      <a:pPr algn="ctr"/>
                      <a:endParaRPr lang="en-US" sz="12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hMerge="1">
                  <a:txBody>
                    <a:bodyPr/>
                    <a:lstStyle/>
                    <a:p>
                      <a:pPr algn="r"/>
                      <a:endParaRPr lang="en-US" sz="1400" b="0" i="1" dirty="0"/>
                    </a:p>
                  </a:txBody>
                  <a:tcPr anchor="ctr">
                    <a:solidFill>
                      <a:schemeClr val="bg1">
                        <a:lumMod val="95000"/>
                      </a:schemeClr>
                    </a:solidFill>
                  </a:tcPr>
                </a:tc>
                <a:tc>
                  <a:txBody>
                    <a:bodyPr/>
                    <a:lstStyle/>
                    <a:p>
                      <a:pPr algn="ctr"/>
                      <a:r>
                        <a:rPr lang="en-US" sz="1200" b="1" i="1" dirty="0"/>
                        <a:t>2,132</a:t>
                      </a:r>
                    </a:p>
                  </a:txBody>
                  <a:tcPr anchor="ctr">
                    <a:solidFill>
                      <a:schemeClr val="bg1">
                        <a:lumMod val="95000"/>
                      </a:schemeClr>
                    </a:solidFill>
                  </a:tcPr>
                </a:tc>
                <a:extLst>
                  <a:ext uri="{0D108BD9-81ED-4DB2-BD59-A6C34878D82A}">
                    <a16:rowId xmlns:a16="http://schemas.microsoft.com/office/drawing/2014/main" val="10001"/>
                  </a:ext>
                </a:extLst>
              </a:tr>
              <a:tr h="260611">
                <a:tc>
                  <a:txBody>
                    <a:bodyPr/>
                    <a:lstStyle/>
                    <a:p>
                      <a:endParaRPr lang="en-US" sz="1200" b="0" i="1" dirty="0"/>
                    </a:p>
                  </a:txBody>
                  <a:tcPr anchor="ctr">
                    <a:solidFill>
                      <a:schemeClr val="bg1">
                        <a:lumMod val="8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8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8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Total</a:t>
                      </a:r>
                    </a:p>
                  </a:txBody>
                  <a:tcPr anchor="ctr">
                    <a:solidFill>
                      <a:schemeClr val="bg1">
                        <a:lumMod val="85000"/>
                      </a:schemeClr>
                    </a:solidFill>
                  </a:tcPr>
                </a:tc>
                <a:extLst>
                  <a:ext uri="{0D108BD9-81ED-4DB2-BD59-A6C34878D82A}">
                    <a16:rowId xmlns:a16="http://schemas.microsoft.com/office/drawing/2014/main" val="10002"/>
                  </a:ext>
                </a:extLst>
              </a:tr>
              <a:tr h="260611">
                <a:tc>
                  <a:txBody>
                    <a:bodyPr/>
                    <a:lstStyle/>
                    <a:p>
                      <a:pPr algn="r"/>
                      <a:r>
                        <a:rPr lang="en-US" sz="1200" i="1" dirty="0"/>
                        <a:t>Million </a:t>
                      </a:r>
                      <a:r>
                        <a:rPr lang="en-US" sz="1200" i="1" baseline="0" dirty="0"/>
                        <a:t>Hour Awards</a:t>
                      </a:r>
                      <a:endParaRPr lang="en-US" sz="1200" b="0" i="1" dirty="0"/>
                    </a:p>
                  </a:txBody>
                  <a:tcPr anchor="ctr">
                    <a:solidFill>
                      <a:schemeClr val="bg1">
                        <a:lumMod val="95000"/>
                      </a:schemeClr>
                    </a:solidFill>
                  </a:tcPr>
                </a:tc>
                <a:tc>
                  <a:txBody>
                    <a:bodyPr/>
                    <a:lstStyle/>
                    <a:p>
                      <a:pPr algn="ctr"/>
                      <a:r>
                        <a:rPr lang="en-US" sz="1200" b="0" i="0" dirty="0"/>
                        <a:t>9</a:t>
                      </a:r>
                    </a:p>
                  </a:txBody>
                  <a:tcPr anchor="ctr">
                    <a:solidFill>
                      <a:schemeClr val="bg1">
                        <a:lumMod val="95000"/>
                      </a:schemeClr>
                    </a:solidFill>
                  </a:tcPr>
                </a:tc>
                <a:tc>
                  <a:txBody>
                    <a:bodyPr/>
                    <a:lstStyle/>
                    <a:p>
                      <a:pPr algn="ctr"/>
                      <a:r>
                        <a:rPr lang="en-US" sz="1200" b="0" i="0" dirty="0"/>
                        <a:t>36</a:t>
                      </a:r>
                    </a:p>
                  </a:txBody>
                  <a:tcPr anchor="ctr">
                    <a:solidFill>
                      <a:schemeClr val="bg1">
                        <a:lumMod val="95000"/>
                      </a:schemeClr>
                    </a:solidFill>
                  </a:tcPr>
                </a:tc>
                <a:tc>
                  <a:txBody>
                    <a:bodyPr/>
                    <a:lstStyle/>
                    <a:p>
                      <a:pPr algn="ctr"/>
                      <a:r>
                        <a:rPr lang="en-US" sz="1200" b="0" i="0" dirty="0"/>
                        <a:t>3</a:t>
                      </a:r>
                    </a:p>
                  </a:txBody>
                  <a:tcPr anchor="ctr">
                    <a:solidFill>
                      <a:schemeClr val="bg1">
                        <a:lumMod val="95000"/>
                      </a:schemeClr>
                    </a:solidFill>
                  </a:tcPr>
                </a:tc>
                <a:tc>
                  <a:txBody>
                    <a:bodyPr/>
                    <a:lstStyle/>
                    <a:p>
                      <a:pPr algn="ctr"/>
                      <a:r>
                        <a:rPr lang="en-US" sz="1200" b="1" i="1" dirty="0"/>
                        <a:t>48</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5" name="Picture 14">
            <a:extLst>
              <a:ext uri="{FF2B5EF4-FFF2-40B4-BE49-F238E27FC236}">
                <a16:creationId xmlns:a16="http://schemas.microsoft.com/office/drawing/2014/main" id="{66EB9E5D-B07C-4237-99AC-4280B566F4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5200" y="2568348"/>
            <a:ext cx="1896153" cy="1264103"/>
          </a:xfrm>
          <a:prstGeom prst="rect">
            <a:avLst/>
          </a:prstGeom>
        </p:spPr>
      </p:pic>
      <p:pic>
        <p:nvPicPr>
          <p:cNvPr id="16" name="Picture 15" descr="A picture containing text, person, outdoor, group&#10;&#10;Description automatically generated">
            <a:extLst>
              <a:ext uri="{FF2B5EF4-FFF2-40B4-BE49-F238E27FC236}">
                <a16:creationId xmlns:a16="http://schemas.microsoft.com/office/drawing/2014/main" id="{68D774BD-E169-4D8E-964D-D657663F9826}"/>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634848" y="2915434"/>
            <a:ext cx="2870352" cy="917018"/>
          </a:xfrm>
          <a:prstGeom prst="rect">
            <a:avLst/>
          </a:prstGeom>
          <a:ln>
            <a:noFill/>
          </a:ln>
          <a:extLst>
            <a:ext uri="{53640926-AAD7-44D8-BBD7-CCE9431645EC}">
              <a14:shadowObscured xmlns:a14="http://schemas.microsoft.com/office/drawing/2010/main"/>
            </a:ext>
          </a:extLst>
        </p:spPr>
      </p:pic>
      <p:pic>
        <p:nvPicPr>
          <p:cNvPr id="13" name="Picture 12" descr="A group of people posing for a photo&#10;&#10;Description automatically generated">
            <a:extLst>
              <a:ext uri="{FF2B5EF4-FFF2-40B4-BE49-F238E27FC236}">
                <a16:creationId xmlns:a16="http://schemas.microsoft.com/office/drawing/2014/main" id="{CC495425-EFB0-41E1-B2CB-D6561373D66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01353" y="2971800"/>
            <a:ext cx="1128762" cy="696720"/>
          </a:xfrm>
          <a:prstGeom prst="rect">
            <a:avLst/>
          </a:prstGeom>
        </p:spPr>
      </p:pic>
      <p:graphicFrame>
        <p:nvGraphicFramePr>
          <p:cNvPr id="19" name="Table 18">
            <a:extLst>
              <a:ext uri="{FF2B5EF4-FFF2-40B4-BE49-F238E27FC236}">
                <a16:creationId xmlns:a16="http://schemas.microsoft.com/office/drawing/2014/main" id="{98163C63-44D2-46B5-9A82-3D346A4E7606}"/>
              </a:ext>
            </a:extLst>
          </p:cNvPr>
          <p:cNvGraphicFramePr>
            <a:graphicFrameLocks noGrp="1"/>
          </p:cNvGraphicFramePr>
          <p:nvPr>
            <p:extLst>
              <p:ext uri="{D42A27DB-BD31-4B8C-83A1-F6EECF244321}">
                <p14:modId xmlns:p14="http://schemas.microsoft.com/office/powerpoint/2010/main" val="3089025777"/>
              </p:ext>
            </p:extLst>
          </p:nvPr>
        </p:nvGraphicFramePr>
        <p:xfrm>
          <a:off x="623454" y="1185642"/>
          <a:ext cx="7924801" cy="1828170"/>
        </p:xfrm>
        <a:graphic>
          <a:graphicData uri="http://schemas.openxmlformats.org/drawingml/2006/table">
            <a:tbl>
              <a:tblPr firstRow="1" bandRow="1">
                <a:tableStyleId>{00A15C55-8517-42AA-B614-E9B94910E393}</a:tableStyleId>
              </a:tblPr>
              <a:tblGrid>
                <a:gridCol w="2424546">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762000">
                  <a:extLst>
                    <a:ext uri="{9D8B030D-6E8A-4147-A177-3AD203B41FA5}">
                      <a16:colId xmlns:a16="http://schemas.microsoft.com/office/drawing/2014/main" val="1667393193"/>
                    </a:ext>
                  </a:extLst>
                </a:gridCol>
                <a:gridCol w="685800">
                  <a:extLst>
                    <a:ext uri="{9D8B030D-6E8A-4147-A177-3AD203B41FA5}">
                      <a16:colId xmlns:a16="http://schemas.microsoft.com/office/drawing/2014/main" val="20002"/>
                    </a:ext>
                  </a:extLst>
                </a:gridCol>
                <a:gridCol w="609600">
                  <a:extLst>
                    <a:ext uri="{9D8B030D-6E8A-4147-A177-3AD203B41FA5}">
                      <a16:colId xmlns:a16="http://schemas.microsoft.com/office/drawing/2014/main" val="3957773215"/>
                    </a:ext>
                  </a:extLst>
                </a:gridCol>
                <a:gridCol w="762000">
                  <a:extLst>
                    <a:ext uri="{9D8B030D-6E8A-4147-A177-3AD203B41FA5}">
                      <a16:colId xmlns:a16="http://schemas.microsoft.com/office/drawing/2014/main" val="20003"/>
                    </a:ext>
                  </a:extLst>
                </a:gridCol>
                <a:gridCol w="1995055">
                  <a:extLst>
                    <a:ext uri="{9D8B030D-6E8A-4147-A177-3AD203B41FA5}">
                      <a16:colId xmlns:a16="http://schemas.microsoft.com/office/drawing/2014/main" val="20004"/>
                    </a:ext>
                  </a:extLst>
                </a:gridCol>
              </a:tblGrid>
              <a:tr h="429665">
                <a:tc>
                  <a:txBody>
                    <a:bodyPr/>
                    <a:lstStyle/>
                    <a:p>
                      <a:pPr algn="r"/>
                      <a:r>
                        <a:rPr lang="en-US" sz="1600" b="1" dirty="0">
                          <a:solidFill>
                            <a:schemeClr val="tx1"/>
                          </a:solidFill>
                        </a:rPr>
                        <a:t>SHARP SITES</a:t>
                      </a:r>
                      <a:r>
                        <a:rPr lang="en-US" sz="1200" b="1" i="0" dirty="0">
                          <a:solidFill>
                            <a:schemeClr val="tx1"/>
                          </a:solidFill>
                        </a:rPr>
                        <a:t>—New/Renewal</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3</a:t>
                      </a:r>
                      <a:r>
                        <a:rPr lang="en-US" sz="1200" b="1" i="1" baseline="30000" dirty="0">
                          <a:solidFill>
                            <a:schemeClr val="tx1"/>
                          </a:solidFill>
                        </a:rPr>
                        <a:t>rd</a:t>
                      </a:r>
                      <a:r>
                        <a:rPr lang="en-US" sz="1200" b="1" i="1" dirty="0">
                          <a:solidFill>
                            <a:schemeClr val="tx1"/>
                          </a:solidFill>
                        </a:rPr>
                        <a:t> Qtr.</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Total</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FFY Goal</a:t>
                      </a:r>
                      <a:endParaRPr lang="en-US" sz="1200" b="1" dirty="0">
                        <a:solidFill>
                          <a:schemeClr val="tx1"/>
                        </a:solidFill>
                      </a:endParaRPr>
                    </a:p>
                  </a:txBody>
                  <a:tcPr anchor="ctr">
                    <a:solidFill>
                      <a:schemeClr val="bg1">
                        <a:lumMod val="75000"/>
                      </a:schemeClr>
                    </a:solidFill>
                  </a:tcPr>
                </a:tc>
                <a:tc>
                  <a:txBody>
                    <a:bodyPr/>
                    <a:lstStyle/>
                    <a:p>
                      <a:pPr algn="ctr"/>
                      <a:r>
                        <a:rPr lang="en-US" sz="1200" dirty="0">
                          <a:solidFill>
                            <a:schemeClr val="tx1"/>
                          </a:solidFill>
                        </a:rPr>
                        <a:t>Approved SHARP Sites*</a:t>
                      </a:r>
                    </a:p>
                  </a:txBody>
                  <a:tcPr anchor="ctr">
                    <a:solidFill>
                      <a:schemeClr val="bg1">
                        <a:lumMod val="75000"/>
                      </a:schemeClr>
                    </a:solidFill>
                  </a:tcPr>
                </a:tc>
                <a:extLst>
                  <a:ext uri="{0D108BD9-81ED-4DB2-BD59-A6C34878D82A}">
                    <a16:rowId xmlns:a16="http://schemas.microsoft.com/office/drawing/2014/main" val="10000"/>
                  </a:ext>
                </a:extLst>
              </a:tr>
              <a:tr h="297333">
                <a:tc>
                  <a:txBody>
                    <a:bodyPr/>
                    <a:lstStyle/>
                    <a:p>
                      <a:pPr algn="r"/>
                      <a:r>
                        <a:rPr lang="en-US" sz="1200" i="1" dirty="0"/>
                        <a:t>SHARP—Construction</a:t>
                      </a:r>
                      <a:endParaRPr lang="en-US" sz="1200" b="0" i="1" dirty="0"/>
                    </a:p>
                  </a:txBody>
                  <a:tcPr anchor="ctr">
                    <a:solidFill>
                      <a:schemeClr val="bg1">
                        <a:lumMod val="85000"/>
                      </a:schemeClr>
                    </a:solidFill>
                  </a:tcPr>
                </a:tc>
                <a:tc>
                  <a:txBody>
                    <a:bodyPr/>
                    <a:lstStyle/>
                    <a:p>
                      <a:pPr algn="ctr"/>
                      <a:r>
                        <a:rPr lang="en-US" sz="1200" b="0" i="0" dirty="0"/>
                        <a:t>1</a:t>
                      </a:r>
                    </a:p>
                  </a:txBody>
                  <a:tcPr anchor="ctr">
                    <a:solidFill>
                      <a:schemeClr val="bg1">
                        <a:lumMod val="85000"/>
                      </a:schemeClr>
                    </a:solidFill>
                  </a:tcPr>
                </a:tc>
                <a:tc>
                  <a:txBody>
                    <a:bodyPr/>
                    <a:lstStyle/>
                    <a:p>
                      <a:pPr algn="ctr"/>
                      <a:r>
                        <a:rPr lang="en-US" sz="1200" b="0" i="0" dirty="0"/>
                        <a:t>0</a:t>
                      </a:r>
                    </a:p>
                  </a:txBody>
                  <a:tcPr anchor="ctr">
                    <a:solidFill>
                      <a:schemeClr val="bg1">
                        <a:lumMod val="85000"/>
                      </a:schemeClr>
                    </a:solidFill>
                  </a:tcPr>
                </a:tc>
                <a:tc>
                  <a:txBody>
                    <a:bodyPr/>
                    <a:lstStyle/>
                    <a:p>
                      <a:pPr algn="ctr"/>
                      <a:r>
                        <a:rPr lang="en-US" sz="1200" b="1" i="1" dirty="0"/>
                        <a:t>2</a:t>
                      </a:r>
                    </a:p>
                  </a:txBody>
                  <a:tcPr anchor="ctr">
                    <a:solidFill>
                      <a:schemeClr val="bg1">
                        <a:lumMod val="85000"/>
                      </a:schemeClr>
                    </a:solidFill>
                  </a:tcPr>
                </a:tc>
                <a:tc>
                  <a:txBody>
                    <a:bodyPr/>
                    <a:lstStyle/>
                    <a:p>
                      <a:pPr algn="ctr"/>
                      <a:r>
                        <a:rPr lang="en-US" sz="1200" b="1" i="1" dirty="0"/>
                        <a:t>3</a:t>
                      </a:r>
                    </a:p>
                  </a:txBody>
                  <a:tcPr anchor="ctr">
                    <a:solidFill>
                      <a:schemeClr val="bg1">
                        <a:lumMod val="85000"/>
                      </a:schemeClr>
                    </a:solidFill>
                  </a:tcPr>
                </a:tc>
                <a:tc rowSpan="3">
                  <a:txBody>
                    <a:bodyPr/>
                    <a:lstStyle/>
                    <a:p>
                      <a:pPr algn="ctr"/>
                      <a:endParaRPr lang="en-US" sz="1200" b="1" i="0" dirty="0"/>
                    </a:p>
                  </a:txBody>
                  <a:tcPr anchor="ctr">
                    <a:solidFill>
                      <a:schemeClr val="bg1">
                        <a:lumMod val="85000"/>
                      </a:schemeClr>
                    </a:solidFill>
                  </a:tcPr>
                </a:tc>
                <a:tc>
                  <a:txBody>
                    <a:bodyPr/>
                    <a:lstStyle/>
                    <a:p>
                      <a:pPr algn="ctr"/>
                      <a:r>
                        <a:rPr lang="en-US" sz="1200" b="0" i="0" dirty="0"/>
                        <a:t>6</a:t>
                      </a:r>
                    </a:p>
                  </a:txBody>
                  <a:tcPr anchor="ctr">
                    <a:solidFill>
                      <a:schemeClr val="bg1">
                        <a:lumMod val="85000"/>
                      </a:schemeClr>
                    </a:solidFill>
                  </a:tcPr>
                </a:tc>
                <a:extLst>
                  <a:ext uri="{0D108BD9-81ED-4DB2-BD59-A6C34878D82A}">
                    <a16:rowId xmlns:a16="http://schemas.microsoft.com/office/drawing/2014/main" val="10001"/>
                  </a:ext>
                </a:extLst>
              </a:tr>
              <a:tr h="401491">
                <a:tc>
                  <a:txBody>
                    <a:bodyPr/>
                    <a:lstStyle/>
                    <a:p>
                      <a:pPr algn="r"/>
                      <a:r>
                        <a:rPr lang="en-US" sz="1200" i="1" dirty="0"/>
                        <a:t>SHARP—General Industry</a:t>
                      </a:r>
                      <a:endParaRPr lang="en-US" sz="1200" b="0" i="1" dirty="0"/>
                    </a:p>
                  </a:txBody>
                  <a:tcPr anchor="ctr">
                    <a:solidFill>
                      <a:schemeClr val="bg1">
                        <a:lumMod val="95000"/>
                      </a:schemeClr>
                    </a:solidFill>
                  </a:tcPr>
                </a:tc>
                <a:tc>
                  <a:txBody>
                    <a:bodyPr/>
                    <a:lstStyle/>
                    <a:p>
                      <a:pPr algn="ctr"/>
                      <a:r>
                        <a:rPr lang="en-US" sz="1200" b="0" i="0" dirty="0"/>
                        <a:t>15</a:t>
                      </a:r>
                    </a:p>
                  </a:txBody>
                  <a:tcPr anchor="ctr">
                    <a:solidFill>
                      <a:schemeClr val="bg1">
                        <a:lumMod val="95000"/>
                      </a:schemeClr>
                    </a:solidFill>
                  </a:tcPr>
                </a:tc>
                <a:tc>
                  <a:txBody>
                    <a:bodyPr/>
                    <a:lstStyle/>
                    <a:p>
                      <a:pPr algn="ctr"/>
                      <a:r>
                        <a:rPr lang="en-US" sz="1200" b="0" i="0" dirty="0"/>
                        <a:t>14</a:t>
                      </a:r>
                    </a:p>
                  </a:txBody>
                  <a:tcPr anchor="ctr">
                    <a:solidFill>
                      <a:schemeClr val="bg1">
                        <a:lumMod val="95000"/>
                      </a:schemeClr>
                    </a:solidFill>
                  </a:tcPr>
                </a:tc>
                <a:tc>
                  <a:txBody>
                    <a:bodyPr/>
                    <a:lstStyle/>
                    <a:p>
                      <a:pPr algn="ctr"/>
                      <a:r>
                        <a:rPr lang="en-US" sz="1200" b="1" i="1" dirty="0"/>
                        <a:t>19</a:t>
                      </a:r>
                    </a:p>
                  </a:txBody>
                  <a:tcPr anchor="ctr">
                    <a:solidFill>
                      <a:schemeClr val="bg1">
                        <a:lumMod val="95000"/>
                      </a:schemeClr>
                    </a:solidFill>
                  </a:tcPr>
                </a:tc>
                <a:tc>
                  <a:txBody>
                    <a:bodyPr/>
                    <a:lstStyle/>
                    <a:p>
                      <a:pPr algn="ctr"/>
                      <a:r>
                        <a:rPr lang="en-US" sz="1200" b="1" i="1" dirty="0"/>
                        <a:t>48</a:t>
                      </a:r>
                    </a:p>
                  </a:txBody>
                  <a:tcPr anchor="ctr">
                    <a:solidFill>
                      <a:schemeClr val="bg1">
                        <a:lumMod val="95000"/>
                      </a:schemeClr>
                    </a:solidFill>
                  </a:tcPr>
                </a:tc>
                <a:tc vMerge="1">
                  <a:txBody>
                    <a:bodyPr/>
                    <a:lstStyle/>
                    <a:p>
                      <a:endParaRPr lang="en-US"/>
                    </a:p>
                  </a:txBody>
                  <a:tcPr/>
                </a:tc>
                <a:tc>
                  <a:txBody>
                    <a:bodyPr/>
                    <a:lstStyle/>
                    <a:p>
                      <a:pPr algn="ctr"/>
                      <a:r>
                        <a:rPr lang="en-US" sz="1200" b="0" i="0" dirty="0"/>
                        <a:t>103</a:t>
                      </a:r>
                    </a:p>
                  </a:txBody>
                  <a:tcPr anchor="ctr">
                    <a:solidFill>
                      <a:schemeClr val="bg1">
                        <a:lumMod val="95000"/>
                      </a:schemeClr>
                    </a:solidFill>
                  </a:tcPr>
                </a:tc>
                <a:extLst>
                  <a:ext uri="{0D108BD9-81ED-4DB2-BD59-A6C34878D82A}">
                    <a16:rowId xmlns:a16="http://schemas.microsoft.com/office/drawing/2014/main" val="10002"/>
                  </a:ext>
                </a:extLst>
              </a:tr>
              <a:tr h="313853">
                <a:tc>
                  <a:txBody>
                    <a:bodyPr/>
                    <a:lstStyle/>
                    <a:p>
                      <a:pPr algn="r"/>
                      <a:r>
                        <a:rPr lang="en-US" sz="1200" i="1" dirty="0"/>
                        <a:t>SHARP—Public Sector</a:t>
                      </a:r>
                      <a:endParaRPr lang="en-US" sz="1200" b="0" i="1" dirty="0"/>
                    </a:p>
                  </a:txBody>
                  <a:tcPr anchor="ctr">
                    <a:solidFill>
                      <a:schemeClr val="bg1">
                        <a:lumMod val="85000"/>
                      </a:schemeClr>
                    </a:solidFill>
                  </a:tcPr>
                </a:tc>
                <a:tc>
                  <a:txBody>
                    <a:bodyPr/>
                    <a:lstStyle/>
                    <a:p>
                      <a:pPr algn="ctr"/>
                      <a:r>
                        <a:rPr lang="en-US" sz="1200" b="0" i="0" dirty="0"/>
                        <a:t>9</a:t>
                      </a:r>
                    </a:p>
                  </a:txBody>
                  <a:tcPr anchor="ctr">
                    <a:solidFill>
                      <a:schemeClr val="bg1">
                        <a:lumMod val="85000"/>
                      </a:schemeClr>
                    </a:solidFill>
                  </a:tcPr>
                </a:tc>
                <a:tc>
                  <a:txBody>
                    <a:bodyPr/>
                    <a:lstStyle/>
                    <a:p>
                      <a:pPr algn="ctr"/>
                      <a:r>
                        <a:rPr lang="en-US" sz="1200" b="0" i="0" dirty="0"/>
                        <a:t>9</a:t>
                      </a:r>
                    </a:p>
                  </a:txBody>
                  <a:tcPr anchor="ctr">
                    <a:solidFill>
                      <a:schemeClr val="bg1">
                        <a:lumMod val="85000"/>
                      </a:schemeClr>
                    </a:solidFill>
                  </a:tcPr>
                </a:tc>
                <a:tc>
                  <a:txBody>
                    <a:bodyPr/>
                    <a:lstStyle/>
                    <a:p>
                      <a:pPr algn="ctr"/>
                      <a:r>
                        <a:rPr lang="en-US" sz="1200" b="1" i="1" dirty="0"/>
                        <a:t>0</a:t>
                      </a:r>
                    </a:p>
                  </a:txBody>
                  <a:tcPr anchor="ctr">
                    <a:solidFill>
                      <a:schemeClr val="bg1">
                        <a:lumMod val="85000"/>
                      </a:schemeClr>
                    </a:solidFill>
                  </a:tcPr>
                </a:tc>
                <a:tc>
                  <a:txBody>
                    <a:bodyPr/>
                    <a:lstStyle/>
                    <a:p>
                      <a:pPr algn="ctr"/>
                      <a:r>
                        <a:rPr lang="en-US" sz="1200" b="1" i="1" dirty="0"/>
                        <a:t>18</a:t>
                      </a:r>
                    </a:p>
                  </a:txBody>
                  <a:tcPr anchor="ctr">
                    <a:solidFill>
                      <a:schemeClr val="bg1">
                        <a:lumMod val="85000"/>
                      </a:schemeClr>
                    </a:solidFill>
                  </a:tcPr>
                </a:tc>
                <a:tc vMerge="1">
                  <a:txBody>
                    <a:bodyPr/>
                    <a:lstStyle/>
                    <a:p>
                      <a:pPr algn="ctr"/>
                      <a:endParaRPr lang="en-US" sz="1200" b="1" i="0" dirty="0"/>
                    </a:p>
                  </a:txBody>
                  <a:tcPr>
                    <a:solidFill>
                      <a:schemeClr val="bg1">
                        <a:lumMod val="95000"/>
                      </a:schemeClr>
                    </a:solidFill>
                  </a:tcPr>
                </a:tc>
                <a:tc>
                  <a:txBody>
                    <a:bodyPr/>
                    <a:lstStyle/>
                    <a:p>
                      <a:pPr algn="ctr"/>
                      <a:r>
                        <a:rPr lang="en-US" sz="1200" b="0" i="0" dirty="0"/>
                        <a:t>49</a:t>
                      </a:r>
                    </a:p>
                  </a:txBody>
                  <a:tcPr anchor="ctr">
                    <a:solidFill>
                      <a:schemeClr val="bg1">
                        <a:lumMod val="85000"/>
                      </a:schemeClr>
                    </a:solidFill>
                  </a:tcPr>
                </a:tc>
                <a:extLst>
                  <a:ext uri="{0D108BD9-81ED-4DB2-BD59-A6C34878D82A}">
                    <a16:rowId xmlns:a16="http://schemas.microsoft.com/office/drawing/2014/main" val="10003"/>
                  </a:ext>
                </a:extLst>
              </a:tr>
              <a:tr h="297333">
                <a:tc>
                  <a:txBody>
                    <a:bodyPr/>
                    <a:lstStyle/>
                    <a:p>
                      <a:pPr algn="r"/>
                      <a:r>
                        <a:rPr lang="en-US" sz="1200" b="1" i="1" dirty="0"/>
                        <a:t>Totals</a:t>
                      </a:r>
                    </a:p>
                  </a:txBody>
                  <a:tcPr anchor="ctr">
                    <a:solidFill>
                      <a:schemeClr val="bg1">
                        <a:lumMod val="95000"/>
                      </a:schemeClr>
                    </a:solidFill>
                  </a:tcPr>
                </a:tc>
                <a:tc>
                  <a:txBody>
                    <a:bodyPr/>
                    <a:lstStyle/>
                    <a:p>
                      <a:pPr algn="ctr"/>
                      <a:r>
                        <a:rPr lang="en-US" sz="1200" b="1" i="1" dirty="0"/>
                        <a:t>25</a:t>
                      </a:r>
                    </a:p>
                  </a:txBody>
                  <a:tcPr anchor="ctr">
                    <a:solidFill>
                      <a:schemeClr val="bg1">
                        <a:lumMod val="95000"/>
                      </a:schemeClr>
                    </a:solidFill>
                  </a:tcPr>
                </a:tc>
                <a:tc>
                  <a:txBody>
                    <a:bodyPr/>
                    <a:lstStyle/>
                    <a:p>
                      <a:pPr algn="ctr"/>
                      <a:r>
                        <a:rPr lang="en-US" sz="1200" b="1" i="1" dirty="0"/>
                        <a:t>23</a:t>
                      </a:r>
                    </a:p>
                  </a:txBody>
                  <a:tcPr anchor="ctr">
                    <a:solidFill>
                      <a:schemeClr val="bg1">
                        <a:lumMod val="95000"/>
                      </a:schemeClr>
                    </a:solidFill>
                  </a:tcPr>
                </a:tc>
                <a:tc>
                  <a:txBody>
                    <a:bodyPr/>
                    <a:lstStyle/>
                    <a:p>
                      <a:pPr algn="ctr"/>
                      <a:r>
                        <a:rPr lang="en-US" sz="1200" b="1" i="1" dirty="0"/>
                        <a:t>21</a:t>
                      </a:r>
                    </a:p>
                  </a:txBody>
                  <a:tcPr anchor="ctr">
                    <a:solidFill>
                      <a:schemeClr val="bg1">
                        <a:lumMod val="95000"/>
                      </a:schemeClr>
                    </a:solidFill>
                  </a:tcPr>
                </a:tc>
                <a:tc>
                  <a:txBody>
                    <a:bodyPr/>
                    <a:lstStyle/>
                    <a:p>
                      <a:pPr algn="ctr"/>
                      <a:r>
                        <a:rPr lang="en-US" sz="1200" b="1" i="1" dirty="0"/>
                        <a:t>69</a:t>
                      </a:r>
                    </a:p>
                  </a:txBody>
                  <a:tcPr anchor="ctr">
                    <a:solidFill>
                      <a:schemeClr val="bg1">
                        <a:lumMod val="95000"/>
                      </a:schemeClr>
                    </a:solidFill>
                  </a:tcPr>
                </a:tc>
                <a:tc>
                  <a:txBody>
                    <a:bodyPr/>
                    <a:lstStyle/>
                    <a:p>
                      <a:pPr algn="ctr"/>
                      <a:r>
                        <a:rPr lang="en-US" sz="1200" b="0" i="0" dirty="0"/>
                        <a:t>60</a:t>
                      </a:r>
                    </a:p>
                  </a:txBody>
                  <a:tcPr anchor="ctr">
                    <a:solidFill>
                      <a:schemeClr val="bg1">
                        <a:lumMod val="95000"/>
                      </a:schemeClr>
                    </a:solidFill>
                  </a:tcPr>
                </a:tc>
                <a:tc>
                  <a:txBody>
                    <a:bodyPr/>
                    <a:lstStyle/>
                    <a:p>
                      <a:pPr algn="ctr"/>
                      <a:r>
                        <a:rPr lang="en-US" sz="1200" b="1" i="1" dirty="0"/>
                        <a:t>158</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0" name="Table 19">
            <a:extLst>
              <a:ext uri="{FF2B5EF4-FFF2-40B4-BE49-F238E27FC236}">
                <a16:creationId xmlns:a16="http://schemas.microsoft.com/office/drawing/2014/main" id="{F821BE23-746D-46C9-8CA5-6BABCAEE1069}"/>
              </a:ext>
            </a:extLst>
          </p:cNvPr>
          <p:cNvGraphicFramePr>
            <a:graphicFrameLocks noGrp="1"/>
          </p:cNvGraphicFramePr>
          <p:nvPr>
            <p:extLst>
              <p:ext uri="{D42A27DB-BD31-4B8C-83A1-F6EECF244321}">
                <p14:modId xmlns:p14="http://schemas.microsoft.com/office/powerpoint/2010/main" val="1818530883"/>
              </p:ext>
            </p:extLst>
          </p:nvPr>
        </p:nvGraphicFramePr>
        <p:xfrm>
          <a:off x="623454" y="3657600"/>
          <a:ext cx="7885699" cy="810798"/>
        </p:xfrm>
        <a:graphic>
          <a:graphicData uri="http://schemas.openxmlformats.org/drawingml/2006/table">
            <a:tbl>
              <a:tblPr firstRow="1" bandRow="1">
                <a:tableStyleId>{00A15C55-8517-42AA-B614-E9B94910E393}</a:tableStyleId>
              </a:tblPr>
              <a:tblGrid>
                <a:gridCol w="4006913">
                  <a:extLst>
                    <a:ext uri="{9D8B030D-6E8A-4147-A177-3AD203B41FA5}">
                      <a16:colId xmlns:a16="http://schemas.microsoft.com/office/drawing/2014/main" val="20000"/>
                    </a:ext>
                  </a:extLst>
                </a:gridCol>
                <a:gridCol w="952568">
                  <a:extLst>
                    <a:ext uri="{9D8B030D-6E8A-4147-A177-3AD203B41FA5}">
                      <a16:colId xmlns:a16="http://schemas.microsoft.com/office/drawing/2014/main" val="20001"/>
                    </a:ext>
                  </a:extLst>
                </a:gridCol>
                <a:gridCol w="952568">
                  <a:extLst>
                    <a:ext uri="{9D8B030D-6E8A-4147-A177-3AD203B41FA5}">
                      <a16:colId xmlns:a16="http://schemas.microsoft.com/office/drawing/2014/main" val="1348665078"/>
                    </a:ext>
                  </a:extLst>
                </a:gridCol>
                <a:gridCol w="952568">
                  <a:extLst>
                    <a:ext uri="{9D8B030D-6E8A-4147-A177-3AD203B41FA5}">
                      <a16:colId xmlns:a16="http://schemas.microsoft.com/office/drawing/2014/main" val="2841719295"/>
                    </a:ext>
                  </a:extLst>
                </a:gridCol>
                <a:gridCol w="1021082">
                  <a:extLst>
                    <a:ext uri="{9D8B030D-6E8A-4147-A177-3AD203B41FA5}">
                      <a16:colId xmlns:a16="http://schemas.microsoft.com/office/drawing/2014/main" val="20002"/>
                    </a:ext>
                  </a:extLst>
                </a:gridCol>
              </a:tblGrid>
              <a:tr h="475518">
                <a:tc>
                  <a:txBody>
                    <a:bodyPr/>
                    <a:lstStyle/>
                    <a:p>
                      <a:pPr algn="r"/>
                      <a:r>
                        <a:rPr lang="en-US" sz="1600" b="1" dirty="0">
                          <a:solidFill>
                            <a:schemeClr val="tx1"/>
                          </a:solidFill>
                        </a:rPr>
                        <a:t>GOLD STAR GROWERS</a:t>
                      </a:r>
                      <a:r>
                        <a:rPr lang="en-US" sz="1200" b="1" i="0" dirty="0">
                          <a:solidFill>
                            <a:schemeClr val="tx1"/>
                          </a:solidFill>
                        </a:rPr>
                        <a:t>—NEW</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134082">
                <a:tc>
                  <a:txBody>
                    <a:bodyPr/>
                    <a:lstStyle/>
                    <a:p>
                      <a:pPr algn="r"/>
                      <a:endParaRPr lang="en-US" sz="1600" b="0" i="1" dirty="0"/>
                    </a:p>
                  </a:txBody>
                  <a:tcPr anchor="ctr">
                    <a:solidFill>
                      <a:schemeClr val="bg1">
                        <a:lumMod val="95000"/>
                      </a:schemeClr>
                    </a:solidFill>
                  </a:tcPr>
                </a:tc>
                <a:tc>
                  <a:txBody>
                    <a:bodyPr/>
                    <a:lstStyle/>
                    <a:p>
                      <a:pPr algn="ctr"/>
                      <a:r>
                        <a:rPr lang="en-US" sz="1200" b="0" i="0" dirty="0"/>
                        <a:t>29</a:t>
                      </a:r>
                    </a:p>
                  </a:txBody>
                  <a:tcPr anchor="ctr">
                    <a:solidFill>
                      <a:schemeClr val="bg1">
                        <a:lumMod val="95000"/>
                      </a:schemeClr>
                    </a:solidFill>
                  </a:tcPr>
                </a:tc>
                <a:tc>
                  <a:txBody>
                    <a:bodyPr/>
                    <a:lstStyle/>
                    <a:p>
                      <a:pPr algn="ctr"/>
                      <a:r>
                        <a:rPr lang="en-US" sz="1200" b="0" i="0" dirty="0"/>
                        <a:t>202</a:t>
                      </a:r>
                    </a:p>
                  </a:txBody>
                  <a:tcPr anchor="ctr">
                    <a:solidFill>
                      <a:schemeClr val="bg1">
                        <a:lumMod val="95000"/>
                      </a:schemeClr>
                    </a:solidFill>
                  </a:tcPr>
                </a:tc>
                <a:tc>
                  <a:txBody>
                    <a:bodyPr/>
                    <a:lstStyle/>
                    <a:p>
                      <a:pPr algn="ctr"/>
                      <a:r>
                        <a:rPr lang="en-US" sz="1200" b="0" i="0" dirty="0"/>
                        <a:t>45</a:t>
                      </a:r>
                    </a:p>
                  </a:txBody>
                  <a:tcPr anchor="ctr">
                    <a:solidFill>
                      <a:schemeClr val="bg1">
                        <a:lumMod val="95000"/>
                      </a:schemeClr>
                    </a:solidFill>
                  </a:tcPr>
                </a:tc>
                <a:tc>
                  <a:txBody>
                    <a:bodyPr/>
                    <a:lstStyle/>
                    <a:p>
                      <a:pPr algn="ctr"/>
                      <a:r>
                        <a:rPr lang="en-US" sz="1200" b="1" i="1" dirty="0"/>
                        <a:t>276</a:t>
                      </a:r>
                    </a:p>
                  </a:txBody>
                  <a:tcPr anchor="c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7" name="TextBox 16">
            <a:extLst>
              <a:ext uri="{FF2B5EF4-FFF2-40B4-BE49-F238E27FC236}">
                <a16:creationId xmlns:a16="http://schemas.microsoft.com/office/drawing/2014/main" id="{43D948A2-2912-600D-3EA4-E91AB78CF406}"/>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
        <p:nvSpPr>
          <p:cNvPr id="2" name="TextBox 1">
            <a:extLst>
              <a:ext uri="{FF2B5EF4-FFF2-40B4-BE49-F238E27FC236}">
                <a16:creationId xmlns:a16="http://schemas.microsoft.com/office/drawing/2014/main" id="{97AF04F5-4AD0-BE40-D2BF-FDA655C9B7E9}"/>
              </a:ext>
            </a:extLst>
          </p:cNvPr>
          <p:cNvSpPr txBox="1"/>
          <p:nvPr/>
        </p:nvSpPr>
        <p:spPr>
          <a:xfrm>
            <a:off x="598054" y="5807605"/>
            <a:ext cx="1598515" cy="215444"/>
          </a:xfrm>
          <a:prstGeom prst="rect">
            <a:avLst/>
          </a:prstGeom>
          <a:noFill/>
        </p:spPr>
        <p:txBody>
          <a:bodyPr wrap="none" rtlCol="0">
            <a:spAutoFit/>
          </a:bodyPr>
          <a:lstStyle/>
          <a:p>
            <a:r>
              <a:rPr lang="en-US" sz="800" dirty="0"/>
              <a:t>*CY 2022 Preliminary numbers</a:t>
            </a:r>
          </a:p>
        </p:txBody>
      </p:sp>
    </p:spTree>
    <p:extLst>
      <p:ext uri="{BB962C8B-B14F-4D97-AF65-F5344CB8AC3E}">
        <p14:creationId xmlns:p14="http://schemas.microsoft.com/office/powerpoint/2010/main" val="1337360634"/>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0800" y="1476084"/>
            <a:ext cx="1996113" cy="9481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0481" y="2633096"/>
            <a:ext cx="926432" cy="905845"/>
          </a:xfrm>
          <a:prstGeom prst="rect">
            <a:avLst/>
          </a:prstGeom>
        </p:spPr>
      </p:pic>
      <p:sp>
        <p:nvSpPr>
          <p:cNvPr id="12" name="Content Placeholder 8"/>
          <p:cNvSpPr>
            <a:spLocks noGrp="1"/>
          </p:cNvSpPr>
          <p:nvPr>
            <p:ph idx="1"/>
          </p:nvPr>
        </p:nvSpPr>
        <p:spPr>
          <a:xfrm>
            <a:off x="533400" y="1295400"/>
            <a:ext cx="7086600" cy="4419600"/>
          </a:xfrm>
        </p:spPr>
        <p:txBody>
          <a:bodyPr/>
          <a:lstStyle/>
          <a:p>
            <a:r>
              <a:rPr lang="en-US" b="1" dirty="0"/>
              <a:t>Alliances</a:t>
            </a:r>
          </a:p>
          <a:p>
            <a:pPr lvl="1">
              <a:spcBef>
                <a:spcPts val="600"/>
              </a:spcBef>
            </a:pPr>
            <a:r>
              <a:rPr lang="en-US" i="1" dirty="0"/>
              <a:t>Carolinas AGC</a:t>
            </a:r>
          </a:p>
          <a:p>
            <a:pPr lvl="1">
              <a:spcBef>
                <a:spcPts val="600"/>
              </a:spcBef>
            </a:pPr>
            <a:r>
              <a:rPr lang="en-US" i="1" dirty="0"/>
              <a:t>Lamar Advertising Company</a:t>
            </a:r>
          </a:p>
          <a:p>
            <a:pPr lvl="1">
              <a:spcBef>
                <a:spcPts val="600"/>
              </a:spcBef>
            </a:pPr>
            <a:r>
              <a:rPr lang="en-US" i="1" dirty="0"/>
              <a:t>Mexican Consulate</a:t>
            </a:r>
          </a:p>
          <a:p>
            <a:pPr lvl="1">
              <a:spcBef>
                <a:spcPts val="600"/>
              </a:spcBef>
            </a:pPr>
            <a:r>
              <a:rPr lang="en-US" i="1" dirty="0"/>
              <a:t>N.C. State – Industry Expansion Solutions</a:t>
            </a:r>
          </a:p>
          <a:p>
            <a:pPr lvl="1">
              <a:spcBef>
                <a:spcPts val="600"/>
              </a:spcBef>
            </a:pPr>
            <a:r>
              <a:rPr lang="en-US" i="1" dirty="0"/>
              <a:t>Safety and Health Council of NC</a:t>
            </a:r>
          </a:p>
          <a:p>
            <a:pPr lvl="1">
              <a:spcBef>
                <a:spcPts val="600"/>
              </a:spcBef>
            </a:pPr>
            <a:r>
              <a:rPr lang="en-US" i="1" dirty="0"/>
              <a:t>NUCA of the Carolinas</a:t>
            </a:r>
          </a:p>
          <a:p>
            <a:pPr lvl="1">
              <a:spcBef>
                <a:spcPts val="600"/>
              </a:spcBef>
            </a:pPr>
            <a:r>
              <a:rPr lang="en-US" i="1" dirty="0"/>
              <a:t>NCALGESO</a:t>
            </a:r>
          </a:p>
          <a:p>
            <a:pPr lvl="1">
              <a:spcBef>
                <a:spcPts val="600"/>
              </a:spcBef>
            </a:pPr>
            <a:r>
              <a:rPr lang="en-US" i="1" dirty="0"/>
              <a:t>Tree Care Industry Association </a:t>
            </a:r>
            <a:r>
              <a:rPr lang="en-US" sz="1000" i="1" dirty="0"/>
              <a:t>(Signing 11/10/2022)</a:t>
            </a:r>
            <a:endParaRPr lang="en-US" sz="1000" dirty="0"/>
          </a:p>
        </p:txBody>
      </p:sp>
      <p:sp>
        <p:nvSpPr>
          <p:cNvPr id="9" name="Text Box 3">
            <a:extLst>
              <a:ext uri="{FF2B5EF4-FFF2-40B4-BE49-F238E27FC236}">
                <a16:creationId xmlns:a16="http://schemas.microsoft.com/office/drawing/2014/main" id="{D6AA9AB2-CA8E-4742-9E6B-0B79AB35D509}"/>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8" name="TextBox 7">
            <a:extLst>
              <a:ext uri="{FF2B5EF4-FFF2-40B4-BE49-F238E27FC236}">
                <a16:creationId xmlns:a16="http://schemas.microsoft.com/office/drawing/2014/main" id="{5608C219-6842-8A16-55B2-4FAF1B44C3BF}"/>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1379393225"/>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Alliances and Partnerships</a:t>
            </a:r>
            <a:endParaRPr lang="en-US" sz="2400" b="1" i="1" dirty="0">
              <a:solidFill>
                <a:schemeClr val="bg2"/>
              </a:solidFill>
            </a:endParaRPr>
          </a:p>
        </p:txBody>
      </p:sp>
      <p:sp>
        <p:nvSpPr>
          <p:cNvPr id="12" name="Content Placeholder 8"/>
          <p:cNvSpPr>
            <a:spLocks noGrp="1"/>
          </p:cNvSpPr>
          <p:nvPr>
            <p:ph idx="1"/>
          </p:nvPr>
        </p:nvSpPr>
        <p:spPr>
          <a:xfrm>
            <a:off x="533400" y="1295400"/>
            <a:ext cx="7924800" cy="4419600"/>
          </a:xfrm>
        </p:spPr>
        <p:txBody>
          <a:bodyPr/>
          <a:lstStyle/>
          <a:p>
            <a:r>
              <a:rPr lang="en-US" b="1" dirty="0"/>
              <a:t>Partnerships</a:t>
            </a:r>
          </a:p>
          <a:p>
            <a:endParaRPr lang="en-US" sz="1000" b="1" dirty="0"/>
          </a:p>
          <a:p>
            <a:pPr lvl="1"/>
            <a:r>
              <a:rPr lang="en-US" i="1" dirty="0"/>
              <a:t>Barringer Construction</a:t>
            </a:r>
          </a:p>
          <a:p>
            <a:pPr lvl="1"/>
            <a:endParaRPr lang="en-US" sz="1000" i="1" dirty="0"/>
          </a:p>
          <a:p>
            <a:pPr lvl="2"/>
            <a:r>
              <a:rPr lang="en-US" dirty="0"/>
              <a:t>Charlotte - Foundry Building Including Ancillary Buildings </a:t>
            </a:r>
            <a:r>
              <a:rPr lang="en-US" sz="1600" dirty="0"/>
              <a:t>(2020 – 2023)</a:t>
            </a:r>
            <a:endParaRPr lang="en-US" sz="1600" i="1" dirty="0"/>
          </a:p>
          <a:p>
            <a:pPr lvl="2"/>
            <a:endParaRPr lang="en-US" i="1" dirty="0"/>
          </a:p>
          <a:p>
            <a:pPr lvl="1"/>
            <a:r>
              <a:rPr lang="en-US" i="1" dirty="0"/>
              <a:t>Holder – Edison Foard – Leeper, A Joint Venture</a:t>
            </a:r>
          </a:p>
          <a:p>
            <a:pPr lvl="1"/>
            <a:endParaRPr lang="en-US" sz="1000" i="1" dirty="0"/>
          </a:p>
          <a:p>
            <a:pPr lvl="2"/>
            <a:r>
              <a:rPr lang="en-US" dirty="0"/>
              <a:t>Charlotte - Charlotte Douglas International Airport – Terminal Lobby Expansion </a:t>
            </a:r>
            <a:r>
              <a:rPr lang="en-US" sz="1600" dirty="0"/>
              <a:t>(2021 – 2023)</a:t>
            </a:r>
          </a:p>
          <a:p>
            <a:pPr lvl="1"/>
            <a:endParaRPr lang="en-US" dirty="0"/>
          </a:p>
          <a:p>
            <a:pPr lvl="1"/>
            <a:r>
              <a:rPr lang="en-US" i="1" dirty="0"/>
              <a:t>Jacobs Engineering Group</a:t>
            </a:r>
          </a:p>
          <a:p>
            <a:pPr lvl="1"/>
            <a:endParaRPr lang="en-US" sz="1000" i="1" dirty="0"/>
          </a:p>
          <a:p>
            <a:pPr lvl="2"/>
            <a:r>
              <a:rPr lang="en-US" dirty="0"/>
              <a:t>Holly Springs - Biotech Manufacturing Facility and Campus </a:t>
            </a:r>
            <a:r>
              <a:rPr lang="en-US" sz="1600" dirty="0"/>
              <a:t>(2022 – 2024)</a:t>
            </a:r>
          </a:p>
          <a:p>
            <a:pPr lvl="1"/>
            <a:endParaRPr lang="en-US" i="1" dirty="0"/>
          </a:p>
          <a:p>
            <a:endParaRPr lang="en-US" dirty="0"/>
          </a:p>
        </p:txBody>
      </p:sp>
      <p:sp>
        <p:nvSpPr>
          <p:cNvPr id="6" name="TextBox 5">
            <a:extLst>
              <a:ext uri="{FF2B5EF4-FFF2-40B4-BE49-F238E27FC236}">
                <a16:creationId xmlns:a16="http://schemas.microsoft.com/office/drawing/2014/main" id="{A604C060-016D-DDB0-58D3-1C2B3949C92F}"/>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749722440"/>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9" y="4142601"/>
            <a:ext cx="8077200" cy="615553"/>
          </a:xfrm>
          <a:prstGeom prst="rect">
            <a:avLst/>
          </a:prstGeom>
        </p:spPr>
        <p:txBody>
          <a:bodyPr wrap="square">
            <a:spAutoFit/>
          </a:bodyPr>
          <a:lstStyle/>
          <a:p>
            <a:r>
              <a:rPr lang="en-US" sz="1000" b="1" i="1" dirty="0"/>
              <a:t>*</a:t>
            </a:r>
            <a:r>
              <a:rPr lang="en-US" sz="1000" i="1" dirty="0"/>
              <a:t>598 of the total were COVID-related.</a:t>
            </a:r>
          </a:p>
          <a:p>
            <a:r>
              <a:rPr lang="en-US" sz="1000" b="1" i="1" dirty="0"/>
              <a:t>**</a:t>
            </a:r>
            <a:r>
              <a:rPr lang="en-US" sz="1000" i="1" dirty="0"/>
              <a:t>Includes calls that were processed but not necessarily inspected. Fat/Cat includes calls regarding heart attacks and other natural causes</a:t>
            </a:r>
            <a:r>
              <a:rPr lang="en-US" sz="1200" i="1" dirty="0"/>
              <a:t>.</a:t>
            </a:r>
          </a:p>
          <a:p>
            <a:r>
              <a:rPr lang="en-US" sz="1200" i="1" dirty="0"/>
              <a:t>  </a:t>
            </a:r>
          </a:p>
        </p:txBody>
      </p:sp>
      <p:graphicFrame>
        <p:nvGraphicFramePr>
          <p:cNvPr id="11" name="Table 10"/>
          <p:cNvGraphicFramePr>
            <a:graphicFrameLocks noGrp="1"/>
          </p:cNvGraphicFramePr>
          <p:nvPr>
            <p:extLst>
              <p:ext uri="{D42A27DB-BD31-4B8C-83A1-F6EECF244321}">
                <p14:modId xmlns:p14="http://schemas.microsoft.com/office/powerpoint/2010/main" val="1712971286"/>
              </p:ext>
            </p:extLst>
          </p:nvPr>
        </p:nvGraphicFramePr>
        <p:xfrm>
          <a:off x="1752600" y="1188720"/>
          <a:ext cx="4953000" cy="868680"/>
        </p:xfrm>
        <a:graphic>
          <a:graphicData uri="http://schemas.openxmlformats.org/drawingml/2006/table">
            <a:tbl>
              <a:tblPr firstRow="1" bandRow="1">
                <a:tableStyleId>{00A15C55-8517-42AA-B614-E9B94910E393}</a:tableStyleId>
              </a:tblPr>
              <a:tblGrid>
                <a:gridCol w="1700284">
                  <a:extLst>
                    <a:ext uri="{9D8B030D-6E8A-4147-A177-3AD203B41FA5}">
                      <a16:colId xmlns:a16="http://schemas.microsoft.com/office/drawing/2014/main" val="20000"/>
                    </a:ext>
                  </a:extLst>
                </a:gridCol>
                <a:gridCol w="1626358">
                  <a:extLst>
                    <a:ext uri="{9D8B030D-6E8A-4147-A177-3AD203B41FA5}">
                      <a16:colId xmlns:a16="http://schemas.microsoft.com/office/drawing/2014/main" val="20001"/>
                    </a:ext>
                  </a:extLst>
                </a:gridCol>
                <a:gridCol w="1626358">
                  <a:extLst>
                    <a:ext uri="{9D8B030D-6E8A-4147-A177-3AD203B41FA5}">
                      <a16:colId xmlns:a16="http://schemas.microsoft.com/office/drawing/2014/main" val="20002"/>
                    </a:ext>
                  </a:extLst>
                </a:gridCol>
              </a:tblGrid>
              <a:tr h="868680">
                <a:tc>
                  <a:txBody>
                    <a:bodyPr/>
                    <a:lstStyle/>
                    <a:p>
                      <a:pPr algn="ctr"/>
                      <a:r>
                        <a:rPr lang="en-US" sz="1200" dirty="0">
                          <a:solidFill>
                            <a:schemeClr val="tx1"/>
                          </a:solidFill>
                        </a:rPr>
                        <a:t>East </a:t>
                      </a:r>
                    </a:p>
                    <a:p>
                      <a:pPr algn="ctr"/>
                      <a:r>
                        <a:rPr lang="en-US" sz="1200" dirty="0">
                          <a:solidFill>
                            <a:schemeClr val="tx1"/>
                          </a:solidFill>
                        </a:rPr>
                        <a:t>Compliance</a:t>
                      </a:r>
                    </a:p>
                  </a:txBody>
                  <a:tcPr anchor="ctr">
                    <a:solidFill>
                      <a:schemeClr val="bg1">
                        <a:lumMod val="85000"/>
                      </a:schemeClr>
                    </a:solidFill>
                  </a:tcPr>
                </a:tc>
                <a:tc>
                  <a:txBody>
                    <a:bodyPr/>
                    <a:lstStyle/>
                    <a:p>
                      <a:pPr algn="ctr"/>
                      <a:r>
                        <a:rPr lang="en-US" sz="1200" dirty="0">
                          <a:solidFill>
                            <a:schemeClr val="tx1"/>
                          </a:solidFill>
                        </a:rPr>
                        <a:t>West Compliance</a:t>
                      </a:r>
                    </a:p>
                  </a:txBody>
                  <a:tcPr anchor="ctr">
                    <a:solidFill>
                      <a:schemeClr val="bg1">
                        <a:lumMod val="85000"/>
                      </a:schemeClr>
                    </a:solidFill>
                  </a:tcPr>
                </a:tc>
                <a:tc>
                  <a:txBody>
                    <a:bodyPr/>
                    <a:lstStyle/>
                    <a:p>
                      <a:pPr algn="ctr"/>
                      <a:r>
                        <a:rPr lang="en-US" sz="1200" dirty="0">
                          <a:solidFill>
                            <a:schemeClr val="tx1"/>
                          </a:solidFill>
                        </a:rPr>
                        <a:t>Agricultural Safety and Health</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Complaint Desk*</a:t>
            </a:r>
            <a:endParaRPr lang="en-US" sz="2400" b="1" i="1" dirty="0">
              <a:solidFill>
                <a:schemeClr val="bg2"/>
              </a:solidFill>
            </a:endParaRPr>
          </a:p>
        </p:txBody>
      </p:sp>
      <p:graphicFrame>
        <p:nvGraphicFramePr>
          <p:cNvPr id="16" name="Content Placeholder 5">
            <a:extLst>
              <a:ext uri="{FF2B5EF4-FFF2-40B4-BE49-F238E27FC236}">
                <a16:creationId xmlns:a16="http://schemas.microsoft.com/office/drawing/2014/main" id="{BA485394-8038-495F-AE24-F06C6D272A39}"/>
              </a:ext>
            </a:extLst>
          </p:cNvPr>
          <p:cNvGraphicFramePr>
            <a:graphicFrameLocks/>
          </p:cNvGraphicFramePr>
          <p:nvPr>
            <p:extLst>
              <p:ext uri="{D42A27DB-BD31-4B8C-83A1-F6EECF244321}">
                <p14:modId xmlns:p14="http://schemas.microsoft.com/office/powerpoint/2010/main" val="1670880427"/>
              </p:ext>
            </p:extLst>
          </p:nvPr>
        </p:nvGraphicFramePr>
        <p:xfrm>
          <a:off x="533396" y="4648200"/>
          <a:ext cx="8000989" cy="849715"/>
        </p:xfrm>
        <a:graphic>
          <a:graphicData uri="http://schemas.openxmlformats.org/drawingml/2006/table">
            <a:tbl>
              <a:tblPr firstRow="1" bandRow="1">
                <a:tableStyleId>{00A15C55-8517-42AA-B614-E9B94910E393}</a:tableStyleId>
              </a:tblPr>
              <a:tblGrid>
                <a:gridCol w="2667004">
                  <a:extLst>
                    <a:ext uri="{9D8B030D-6E8A-4147-A177-3AD203B41FA5}">
                      <a16:colId xmlns:a16="http://schemas.microsoft.com/office/drawing/2014/main" val="20000"/>
                    </a:ext>
                  </a:extLst>
                </a:gridCol>
                <a:gridCol w="853441">
                  <a:extLst>
                    <a:ext uri="{9D8B030D-6E8A-4147-A177-3AD203B41FA5}">
                      <a16:colId xmlns:a16="http://schemas.microsoft.com/office/drawing/2014/main" val="20003"/>
                    </a:ext>
                  </a:extLst>
                </a:gridCol>
                <a:gridCol w="960121">
                  <a:extLst>
                    <a:ext uri="{9D8B030D-6E8A-4147-A177-3AD203B41FA5}">
                      <a16:colId xmlns:a16="http://schemas.microsoft.com/office/drawing/2014/main" val="3872778592"/>
                    </a:ext>
                  </a:extLst>
                </a:gridCol>
                <a:gridCol w="960121">
                  <a:extLst>
                    <a:ext uri="{9D8B030D-6E8A-4147-A177-3AD203B41FA5}">
                      <a16:colId xmlns:a16="http://schemas.microsoft.com/office/drawing/2014/main" val="2134648810"/>
                    </a:ext>
                  </a:extLst>
                </a:gridCol>
                <a:gridCol w="1280151">
                  <a:extLst>
                    <a:ext uri="{9D8B030D-6E8A-4147-A177-3AD203B41FA5}">
                      <a16:colId xmlns:a16="http://schemas.microsoft.com/office/drawing/2014/main" val="20004"/>
                    </a:ext>
                  </a:extLst>
                </a:gridCol>
                <a:gridCol w="1280151">
                  <a:extLst>
                    <a:ext uri="{9D8B030D-6E8A-4147-A177-3AD203B41FA5}">
                      <a16:colId xmlns:a16="http://schemas.microsoft.com/office/drawing/2014/main" val="1348254475"/>
                    </a:ext>
                  </a:extLst>
                </a:gridCol>
              </a:tblGrid>
              <a:tr h="392515">
                <a:tc>
                  <a:txBody>
                    <a:bodyPr/>
                    <a:lstStyle/>
                    <a:p>
                      <a:pPr algn="ctr"/>
                      <a:r>
                        <a:rPr lang="en-US" sz="1200" b="1" dirty="0">
                          <a:solidFill>
                            <a:schemeClr val="tx1"/>
                          </a:solidFill>
                        </a:rPr>
                        <a:t>ACTIVITY</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85000"/>
                      </a:schemeClr>
                    </a:solidFill>
                  </a:tcPr>
                </a:tc>
                <a:tc>
                  <a:txBody>
                    <a:bodyPr/>
                    <a:lstStyle/>
                    <a:p>
                      <a:pPr algn="ctr"/>
                      <a:r>
                        <a:rPr lang="en-US" sz="1200" b="1" i="1" dirty="0">
                          <a:solidFill>
                            <a:schemeClr val="tx1"/>
                          </a:solidFill>
                        </a:rPr>
                        <a:t>Cumulative Total</a:t>
                      </a:r>
                    </a:p>
                  </a:txBody>
                  <a:tcPr anchor="ctr">
                    <a:solidFill>
                      <a:schemeClr val="bg1">
                        <a:lumMod val="85000"/>
                      </a:schemeClr>
                    </a:solidFill>
                  </a:tcPr>
                </a:tc>
                <a:tc>
                  <a:txBody>
                    <a:bodyPr/>
                    <a:lstStyle/>
                    <a:p>
                      <a:pPr algn="ctr"/>
                      <a:r>
                        <a:rPr lang="en-US" sz="1200" b="1" i="0" dirty="0">
                          <a:solidFill>
                            <a:schemeClr val="tx1"/>
                          </a:solidFill>
                        </a:rPr>
                        <a:t>FFY 2021</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200" b="0" i="1" dirty="0"/>
                        <a:t>Complaints Not in OSH Jurisdiction*</a:t>
                      </a:r>
                    </a:p>
                  </a:txBody>
                  <a:tcPr anchor="ctr">
                    <a:solidFill>
                      <a:schemeClr val="bg1">
                        <a:lumMod val="95000"/>
                      </a:schemeClr>
                    </a:solidFill>
                  </a:tcPr>
                </a:tc>
                <a:tc>
                  <a:txBody>
                    <a:bodyPr/>
                    <a:lstStyle/>
                    <a:p>
                      <a:pPr algn="ctr"/>
                      <a:r>
                        <a:rPr lang="en-US" sz="1200" b="0" i="0" dirty="0"/>
                        <a:t>824</a:t>
                      </a:r>
                    </a:p>
                  </a:txBody>
                  <a:tcPr anchor="ctr">
                    <a:solidFill>
                      <a:schemeClr val="bg1">
                        <a:lumMod val="95000"/>
                      </a:schemeClr>
                    </a:solidFill>
                  </a:tcPr>
                </a:tc>
                <a:tc>
                  <a:txBody>
                    <a:bodyPr/>
                    <a:lstStyle/>
                    <a:p>
                      <a:pPr algn="ctr"/>
                      <a:r>
                        <a:rPr lang="en-US" sz="1200" b="0" i="0" dirty="0"/>
                        <a:t>919</a:t>
                      </a:r>
                    </a:p>
                  </a:txBody>
                  <a:tcPr anchor="ctr">
                    <a:solidFill>
                      <a:schemeClr val="bg1">
                        <a:lumMod val="95000"/>
                      </a:schemeClr>
                    </a:solidFill>
                  </a:tcPr>
                </a:tc>
                <a:tc>
                  <a:txBody>
                    <a:bodyPr/>
                    <a:lstStyle/>
                    <a:p>
                      <a:pPr algn="ctr"/>
                      <a:r>
                        <a:rPr lang="en-US" sz="1200" b="0" i="0" dirty="0"/>
                        <a:t>1,078</a:t>
                      </a:r>
                    </a:p>
                  </a:txBody>
                  <a:tcPr anchor="ctr">
                    <a:solidFill>
                      <a:schemeClr val="bg1">
                        <a:lumMod val="95000"/>
                      </a:schemeClr>
                    </a:solidFill>
                  </a:tcPr>
                </a:tc>
                <a:tc>
                  <a:txBody>
                    <a:bodyPr/>
                    <a:lstStyle/>
                    <a:p>
                      <a:pPr algn="ctr"/>
                      <a:r>
                        <a:rPr lang="en-US" sz="1200" b="1" i="1"/>
                        <a:t>2,821</a:t>
                      </a:r>
                      <a:endParaRPr lang="en-US" sz="1200" b="1" i="1" dirty="0"/>
                    </a:p>
                  </a:txBody>
                  <a:tcPr anchor="ctr">
                    <a:solidFill>
                      <a:schemeClr val="bg1">
                        <a:lumMod val="95000"/>
                      </a:schemeClr>
                    </a:solidFill>
                  </a:tcPr>
                </a:tc>
                <a:tc>
                  <a:txBody>
                    <a:bodyPr/>
                    <a:lstStyle/>
                    <a:p>
                      <a:pPr algn="ctr"/>
                      <a:r>
                        <a:rPr lang="en-US" sz="1200" b="0" i="0" dirty="0"/>
                        <a:t>3,232</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9" name="Rectangle 18">
            <a:extLst>
              <a:ext uri="{FF2B5EF4-FFF2-40B4-BE49-F238E27FC236}">
                <a16:creationId xmlns:a16="http://schemas.microsoft.com/office/drawing/2014/main" id="{44758B0A-12F3-4021-ACD2-2C5940DD5555}"/>
              </a:ext>
            </a:extLst>
          </p:cNvPr>
          <p:cNvSpPr/>
          <p:nvPr/>
        </p:nvSpPr>
        <p:spPr>
          <a:xfrm>
            <a:off x="457200" y="5562600"/>
            <a:ext cx="8153400" cy="246221"/>
          </a:xfrm>
          <a:prstGeom prst="rect">
            <a:avLst/>
          </a:prstGeom>
        </p:spPr>
        <p:txBody>
          <a:bodyPr wrap="square">
            <a:spAutoFit/>
          </a:bodyPr>
          <a:lstStyle/>
          <a:p>
            <a:r>
              <a:rPr lang="en-US" sz="1000" i="1" dirty="0"/>
              <a:t>*Includes complaints related to wage and hour, discrimination, worker's compensation questions, beyond statute of limitation time frame, etc.</a:t>
            </a:r>
            <a:endParaRPr lang="en-US" sz="1200" i="1" dirty="0"/>
          </a:p>
        </p:txBody>
      </p:sp>
      <p:graphicFrame>
        <p:nvGraphicFramePr>
          <p:cNvPr id="10" name="Content Placeholder 5">
            <a:extLst>
              <a:ext uri="{FF2B5EF4-FFF2-40B4-BE49-F238E27FC236}">
                <a16:creationId xmlns:a16="http://schemas.microsoft.com/office/drawing/2014/main" id="{6C396B26-295D-43E7-A0A1-EAFA0117410A}"/>
              </a:ext>
            </a:extLst>
          </p:cNvPr>
          <p:cNvGraphicFramePr>
            <a:graphicFrameLocks/>
          </p:cNvGraphicFramePr>
          <p:nvPr>
            <p:extLst>
              <p:ext uri="{D42A27DB-BD31-4B8C-83A1-F6EECF244321}">
                <p14:modId xmlns:p14="http://schemas.microsoft.com/office/powerpoint/2010/main" val="2385143207"/>
              </p:ext>
            </p:extLst>
          </p:nvPr>
        </p:nvGraphicFramePr>
        <p:xfrm>
          <a:off x="533396" y="1904999"/>
          <a:ext cx="8000989" cy="2133601"/>
        </p:xfrm>
        <a:graphic>
          <a:graphicData uri="http://schemas.openxmlformats.org/drawingml/2006/table">
            <a:tbl>
              <a:tblPr firstRow="1" bandRow="1">
                <a:tableStyleId>{00A15C55-8517-42AA-B614-E9B94910E393}</a:tableStyleId>
              </a:tblPr>
              <a:tblGrid>
                <a:gridCol w="1219204">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503540409"/>
                    </a:ext>
                  </a:extLst>
                </a:gridCol>
                <a:gridCol w="533400">
                  <a:extLst>
                    <a:ext uri="{9D8B030D-6E8A-4147-A177-3AD203B41FA5}">
                      <a16:colId xmlns:a16="http://schemas.microsoft.com/office/drawing/2014/main" val="3929843611"/>
                    </a:ext>
                  </a:extLst>
                </a:gridCol>
                <a:gridCol w="533400">
                  <a:extLst>
                    <a:ext uri="{9D8B030D-6E8A-4147-A177-3AD203B41FA5}">
                      <a16:colId xmlns:a16="http://schemas.microsoft.com/office/drawing/2014/main" val="20002"/>
                    </a:ext>
                  </a:extLst>
                </a:gridCol>
                <a:gridCol w="609600">
                  <a:extLst>
                    <a:ext uri="{9D8B030D-6E8A-4147-A177-3AD203B41FA5}">
                      <a16:colId xmlns:a16="http://schemas.microsoft.com/office/drawing/2014/main" val="2313552314"/>
                    </a:ext>
                  </a:extLst>
                </a:gridCol>
                <a:gridCol w="533400">
                  <a:extLst>
                    <a:ext uri="{9D8B030D-6E8A-4147-A177-3AD203B41FA5}">
                      <a16:colId xmlns:a16="http://schemas.microsoft.com/office/drawing/2014/main" val="3278963764"/>
                    </a:ext>
                  </a:extLst>
                </a:gridCol>
                <a:gridCol w="533400">
                  <a:extLst>
                    <a:ext uri="{9D8B030D-6E8A-4147-A177-3AD203B41FA5}">
                      <a16:colId xmlns:a16="http://schemas.microsoft.com/office/drawing/2014/main" val="20003"/>
                    </a:ext>
                  </a:extLst>
                </a:gridCol>
                <a:gridCol w="609600">
                  <a:extLst>
                    <a:ext uri="{9D8B030D-6E8A-4147-A177-3AD203B41FA5}">
                      <a16:colId xmlns:a16="http://schemas.microsoft.com/office/drawing/2014/main" val="1828917285"/>
                    </a:ext>
                  </a:extLst>
                </a:gridCol>
                <a:gridCol w="533400">
                  <a:extLst>
                    <a:ext uri="{9D8B030D-6E8A-4147-A177-3AD203B41FA5}">
                      <a16:colId xmlns:a16="http://schemas.microsoft.com/office/drawing/2014/main" val="1085411270"/>
                    </a:ext>
                  </a:extLst>
                </a:gridCol>
                <a:gridCol w="1143000">
                  <a:extLst>
                    <a:ext uri="{9D8B030D-6E8A-4147-A177-3AD203B41FA5}">
                      <a16:colId xmlns:a16="http://schemas.microsoft.com/office/drawing/2014/main" val="20004"/>
                    </a:ext>
                  </a:extLst>
                </a:gridCol>
                <a:gridCol w="685785">
                  <a:extLst>
                    <a:ext uri="{9D8B030D-6E8A-4147-A177-3AD203B41FA5}">
                      <a16:colId xmlns:a16="http://schemas.microsoft.com/office/drawing/2014/main" val="2129303459"/>
                    </a:ext>
                  </a:extLst>
                </a:gridCol>
              </a:tblGrid>
              <a:tr h="588773">
                <a:tc>
                  <a:txBody>
                    <a:bodyPr/>
                    <a:lstStyle/>
                    <a:p>
                      <a:pPr algn="r"/>
                      <a:r>
                        <a:rPr lang="en-US" sz="1200" b="1" dirty="0">
                          <a:solidFill>
                            <a:schemeClr val="tx1"/>
                          </a:solidFill>
                        </a:rPr>
                        <a:t>ACTIVITY</a:t>
                      </a:r>
                    </a:p>
                  </a:txBody>
                  <a:tcPr anchor="ctr">
                    <a:solidFill>
                      <a:schemeClr val="bg1">
                        <a:lumMod val="75000"/>
                      </a:schemeClr>
                    </a:solidFill>
                  </a:tcPr>
                </a:tc>
                <a:tc>
                  <a:txBody>
                    <a:bodyPr/>
                    <a:lstStyle/>
                    <a:p>
                      <a:pPr algn="ctr"/>
                      <a:r>
                        <a:rPr lang="en-US" sz="1000" b="1" dirty="0">
                          <a:solidFill>
                            <a:schemeClr val="tx1"/>
                          </a:solidFill>
                        </a:rPr>
                        <a:t>1</a:t>
                      </a:r>
                      <a:r>
                        <a:rPr lang="en-US" sz="1000" b="1" baseline="30000" dirty="0">
                          <a:solidFill>
                            <a:schemeClr val="tx1"/>
                          </a:solidFill>
                        </a:rPr>
                        <a:t>st</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2</a:t>
                      </a:r>
                      <a:r>
                        <a:rPr lang="en-US" sz="1000" b="1" baseline="30000" dirty="0">
                          <a:solidFill>
                            <a:schemeClr val="tx1"/>
                          </a:solidFill>
                        </a:rPr>
                        <a:t>nd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3</a:t>
                      </a:r>
                      <a:r>
                        <a:rPr lang="en-US" sz="1000" b="1" baseline="30000" dirty="0">
                          <a:solidFill>
                            <a:schemeClr val="tx1"/>
                          </a:solidFill>
                        </a:rPr>
                        <a:t>rd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1</a:t>
                      </a:r>
                      <a:r>
                        <a:rPr lang="en-US" sz="1000" b="1" baseline="30000" dirty="0">
                          <a:solidFill>
                            <a:schemeClr val="tx1"/>
                          </a:solidFill>
                        </a:rPr>
                        <a:t>st</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2</a:t>
                      </a:r>
                      <a:r>
                        <a:rPr lang="en-US" sz="1000" b="1" baseline="30000" dirty="0">
                          <a:solidFill>
                            <a:schemeClr val="tx1"/>
                          </a:solidFill>
                        </a:rPr>
                        <a:t>nd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3</a:t>
                      </a:r>
                      <a:r>
                        <a:rPr lang="en-US" sz="1000" b="1" baseline="30000" dirty="0">
                          <a:solidFill>
                            <a:schemeClr val="tx1"/>
                          </a:solidFill>
                        </a:rPr>
                        <a:t>rd</a:t>
                      </a:r>
                      <a:r>
                        <a:rPr lang="en-US" sz="10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1</a:t>
                      </a:r>
                      <a:r>
                        <a:rPr lang="en-US" sz="1000" b="1" baseline="30000" dirty="0">
                          <a:solidFill>
                            <a:schemeClr val="tx1"/>
                          </a:solidFill>
                        </a:rPr>
                        <a:t>st</a:t>
                      </a:r>
                      <a:r>
                        <a:rPr lang="en-US" sz="10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2</a:t>
                      </a:r>
                      <a:r>
                        <a:rPr lang="en-US" sz="1000" b="1" baseline="30000" dirty="0">
                          <a:solidFill>
                            <a:schemeClr val="tx1"/>
                          </a:solidFill>
                        </a:rPr>
                        <a:t>nd</a:t>
                      </a:r>
                      <a:r>
                        <a:rPr lang="en-US" sz="10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rPr>
                        <a:t>3</a:t>
                      </a:r>
                      <a:r>
                        <a:rPr lang="en-US" sz="1000" b="1" baseline="30000" dirty="0">
                          <a:solidFill>
                            <a:schemeClr val="tx1"/>
                          </a:solidFill>
                        </a:rPr>
                        <a:t>rd</a:t>
                      </a:r>
                      <a:r>
                        <a:rPr lang="en-US" sz="1000" b="1" dirty="0">
                          <a:solidFill>
                            <a:schemeClr val="tx1"/>
                          </a:solidFill>
                        </a:rPr>
                        <a:t> Qtr.</a:t>
                      </a:r>
                    </a:p>
                  </a:txBody>
                  <a:tcPr anchor="ctr">
                    <a:solidFill>
                      <a:schemeClr val="bg1">
                        <a:lumMod val="75000"/>
                      </a:schemeClr>
                    </a:solidFill>
                  </a:tcPr>
                </a:tc>
                <a:tc>
                  <a:txBody>
                    <a:bodyPr/>
                    <a:lstStyle/>
                    <a:p>
                      <a:pPr algn="ctr"/>
                      <a:r>
                        <a:rPr lang="en-US" sz="1000" b="1" i="1" dirty="0">
                          <a:solidFill>
                            <a:schemeClr val="tx1"/>
                          </a:solidFill>
                        </a:rPr>
                        <a:t>Cumulative Total</a:t>
                      </a:r>
                    </a:p>
                  </a:txBody>
                  <a:tcPr anchor="ctr">
                    <a:solidFill>
                      <a:schemeClr val="bg1">
                        <a:lumMod val="75000"/>
                      </a:schemeClr>
                    </a:solidFill>
                  </a:tcPr>
                </a:tc>
                <a:tc>
                  <a:txBody>
                    <a:bodyPr/>
                    <a:lstStyle/>
                    <a:p>
                      <a:pPr algn="ctr"/>
                      <a:r>
                        <a:rPr lang="en-US" sz="1000" b="1" i="0" dirty="0">
                          <a:solidFill>
                            <a:schemeClr val="tx1"/>
                          </a:solidFill>
                        </a:rPr>
                        <a:t>FFY 2021</a:t>
                      </a:r>
                    </a:p>
                  </a:txBody>
                  <a:tcPr anchor="ctr">
                    <a:solidFill>
                      <a:schemeClr val="bg1">
                        <a:lumMod val="75000"/>
                      </a:schemeClr>
                    </a:solidFill>
                  </a:tcPr>
                </a:tc>
                <a:extLst>
                  <a:ext uri="{0D108BD9-81ED-4DB2-BD59-A6C34878D82A}">
                    <a16:rowId xmlns:a16="http://schemas.microsoft.com/office/drawing/2014/main" val="10000"/>
                  </a:ext>
                </a:extLst>
              </a:tr>
              <a:tr h="367283">
                <a:tc>
                  <a:txBody>
                    <a:bodyPr/>
                    <a:lstStyle/>
                    <a:p>
                      <a:pPr algn="r"/>
                      <a:r>
                        <a:rPr lang="en-US" sz="1200" b="0" i="1" dirty="0"/>
                        <a:t>Complaints</a:t>
                      </a:r>
                    </a:p>
                  </a:txBody>
                  <a:tcPr anchor="ctr">
                    <a:solidFill>
                      <a:schemeClr val="bg1">
                        <a:lumMod val="85000"/>
                      </a:schemeClr>
                    </a:solidFill>
                  </a:tcPr>
                </a:tc>
                <a:tc>
                  <a:txBody>
                    <a:bodyPr/>
                    <a:lstStyle/>
                    <a:p>
                      <a:pPr algn="ctr"/>
                      <a:r>
                        <a:rPr lang="en-US" sz="1200" i="0" dirty="0"/>
                        <a:t>319</a:t>
                      </a:r>
                    </a:p>
                  </a:txBody>
                  <a:tcPr anchor="ctr">
                    <a:solidFill>
                      <a:schemeClr val="bg1">
                        <a:lumMod val="85000"/>
                      </a:schemeClr>
                    </a:solidFill>
                  </a:tcPr>
                </a:tc>
                <a:tc>
                  <a:txBody>
                    <a:bodyPr/>
                    <a:lstStyle/>
                    <a:p>
                      <a:pPr algn="ctr"/>
                      <a:r>
                        <a:rPr lang="en-US" sz="1200" i="0" dirty="0"/>
                        <a:t>395</a:t>
                      </a:r>
                    </a:p>
                  </a:txBody>
                  <a:tcPr anchor="ctr">
                    <a:solidFill>
                      <a:schemeClr val="bg1">
                        <a:lumMod val="85000"/>
                      </a:schemeClr>
                    </a:solidFill>
                  </a:tcPr>
                </a:tc>
                <a:tc>
                  <a:txBody>
                    <a:bodyPr/>
                    <a:lstStyle/>
                    <a:p>
                      <a:pPr algn="ctr"/>
                      <a:r>
                        <a:rPr lang="en-US" sz="1200" i="0" dirty="0"/>
                        <a:t>419</a:t>
                      </a:r>
                    </a:p>
                  </a:txBody>
                  <a:tcPr anchor="ctr">
                    <a:solidFill>
                      <a:schemeClr val="bg1">
                        <a:lumMod val="85000"/>
                      </a:schemeClr>
                    </a:solidFill>
                  </a:tcPr>
                </a:tc>
                <a:tc>
                  <a:txBody>
                    <a:bodyPr/>
                    <a:lstStyle/>
                    <a:p>
                      <a:pPr algn="ctr"/>
                      <a:r>
                        <a:rPr lang="en-US" sz="1200" i="0" dirty="0"/>
                        <a:t>365</a:t>
                      </a:r>
                    </a:p>
                  </a:txBody>
                  <a:tcPr anchor="ctr">
                    <a:solidFill>
                      <a:schemeClr val="bg1">
                        <a:lumMod val="85000"/>
                      </a:schemeClr>
                    </a:solidFill>
                  </a:tcPr>
                </a:tc>
                <a:tc>
                  <a:txBody>
                    <a:bodyPr/>
                    <a:lstStyle/>
                    <a:p>
                      <a:pPr algn="ctr"/>
                      <a:r>
                        <a:rPr lang="en-US" sz="1200" i="0" dirty="0"/>
                        <a:t>521</a:t>
                      </a:r>
                    </a:p>
                  </a:txBody>
                  <a:tcPr anchor="ctr">
                    <a:solidFill>
                      <a:schemeClr val="bg1">
                        <a:lumMod val="85000"/>
                      </a:schemeClr>
                    </a:solidFill>
                  </a:tcPr>
                </a:tc>
                <a:tc>
                  <a:txBody>
                    <a:bodyPr/>
                    <a:lstStyle/>
                    <a:p>
                      <a:pPr algn="ctr"/>
                      <a:r>
                        <a:rPr lang="en-US" sz="1200" i="0" dirty="0"/>
                        <a:t>437</a:t>
                      </a:r>
                    </a:p>
                  </a:txBody>
                  <a:tcPr anchor="ctr">
                    <a:solidFill>
                      <a:schemeClr val="bg1">
                        <a:lumMod val="85000"/>
                      </a:schemeClr>
                    </a:solidFill>
                  </a:tcPr>
                </a:tc>
                <a:tc>
                  <a:txBody>
                    <a:bodyPr/>
                    <a:lstStyle/>
                    <a:p>
                      <a:pPr algn="ctr"/>
                      <a:r>
                        <a:rPr lang="en-US" sz="1200" i="0" dirty="0"/>
                        <a:t>3</a:t>
                      </a:r>
                    </a:p>
                  </a:txBody>
                  <a:tcPr anchor="ctr">
                    <a:solidFill>
                      <a:schemeClr val="bg1">
                        <a:lumMod val="85000"/>
                      </a:schemeClr>
                    </a:solidFill>
                  </a:tcPr>
                </a:tc>
                <a:tc>
                  <a:txBody>
                    <a:bodyPr/>
                    <a:lstStyle/>
                    <a:p>
                      <a:pPr algn="ctr"/>
                      <a:r>
                        <a:rPr lang="en-US" sz="1200" i="0" dirty="0"/>
                        <a:t>7</a:t>
                      </a:r>
                    </a:p>
                  </a:txBody>
                  <a:tcPr anchor="ctr">
                    <a:solidFill>
                      <a:schemeClr val="bg1">
                        <a:lumMod val="85000"/>
                      </a:schemeClr>
                    </a:solidFill>
                  </a:tcPr>
                </a:tc>
                <a:tc>
                  <a:txBody>
                    <a:bodyPr/>
                    <a:lstStyle/>
                    <a:p>
                      <a:pPr algn="ctr"/>
                      <a:r>
                        <a:rPr lang="en-US" sz="1200" i="0" dirty="0"/>
                        <a:t>6</a:t>
                      </a:r>
                    </a:p>
                  </a:txBody>
                  <a:tcPr anchor="ctr">
                    <a:solidFill>
                      <a:schemeClr val="bg1">
                        <a:lumMod val="85000"/>
                      </a:schemeClr>
                    </a:solidFill>
                  </a:tcPr>
                </a:tc>
                <a:tc>
                  <a:txBody>
                    <a:bodyPr/>
                    <a:lstStyle/>
                    <a:p>
                      <a:pPr algn="ctr"/>
                      <a:r>
                        <a:rPr lang="en-US" sz="1200" b="1" i="1" dirty="0"/>
                        <a:t>2,472</a:t>
                      </a:r>
                    </a:p>
                  </a:txBody>
                  <a:tcPr anchor="ctr">
                    <a:solidFill>
                      <a:schemeClr val="bg1">
                        <a:lumMod val="85000"/>
                      </a:schemeClr>
                    </a:solidFill>
                  </a:tcPr>
                </a:tc>
                <a:tc>
                  <a:txBody>
                    <a:bodyPr/>
                    <a:lstStyle/>
                    <a:p>
                      <a:pPr algn="ctr"/>
                      <a:r>
                        <a:rPr lang="en-US" sz="1200" b="0" i="0" dirty="0"/>
                        <a:t>4,321</a:t>
                      </a:r>
                    </a:p>
                  </a:txBody>
                  <a:tcPr anchor="ctr">
                    <a:solidFill>
                      <a:schemeClr val="bg1">
                        <a:lumMod val="85000"/>
                      </a:schemeClr>
                    </a:solidFill>
                  </a:tcPr>
                </a:tc>
                <a:extLst>
                  <a:ext uri="{0D108BD9-81ED-4DB2-BD59-A6C34878D82A}">
                    <a16:rowId xmlns:a16="http://schemas.microsoft.com/office/drawing/2014/main" val="10001"/>
                  </a:ext>
                </a:extLst>
              </a:tr>
              <a:tr h="392515">
                <a:tc>
                  <a:txBody>
                    <a:bodyPr/>
                    <a:lstStyle/>
                    <a:p>
                      <a:pPr algn="r"/>
                      <a:r>
                        <a:rPr lang="en-US" sz="1200" b="0" i="1" dirty="0"/>
                        <a:t>Referrals</a:t>
                      </a:r>
                    </a:p>
                  </a:txBody>
                  <a:tcPr anchor="ctr">
                    <a:solidFill>
                      <a:schemeClr val="bg1">
                        <a:lumMod val="95000"/>
                      </a:schemeClr>
                    </a:solidFill>
                  </a:tcPr>
                </a:tc>
                <a:tc>
                  <a:txBody>
                    <a:bodyPr/>
                    <a:lstStyle/>
                    <a:p>
                      <a:pPr algn="ctr"/>
                      <a:r>
                        <a:rPr lang="en-US" sz="1200" i="0" dirty="0"/>
                        <a:t>79</a:t>
                      </a:r>
                    </a:p>
                  </a:txBody>
                  <a:tcPr anchor="ctr">
                    <a:solidFill>
                      <a:schemeClr val="bg1">
                        <a:lumMod val="95000"/>
                      </a:schemeClr>
                    </a:solidFill>
                  </a:tcPr>
                </a:tc>
                <a:tc>
                  <a:txBody>
                    <a:bodyPr/>
                    <a:lstStyle/>
                    <a:p>
                      <a:pPr algn="ctr"/>
                      <a:r>
                        <a:rPr lang="en-US" sz="1200" i="0" dirty="0"/>
                        <a:t>77</a:t>
                      </a:r>
                    </a:p>
                  </a:txBody>
                  <a:tcPr anchor="ctr">
                    <a:solidFill>
                      <a:schemeClr val="bg1">
                        <a:lumMod val="95000"/>
                      </a:schemeClr>
                    </a:solidFill>
                  </a:tcPr>
                </a:tc>
                <a:tc>
                  <a:txBody>
                    <a:bodyPr/>
                    <a:lstStyle/>
                    <a:p>
                      <a:pPr algn="ctr"/>
                      <a:r>
                        <a:rPr lang="en-US" sz="1200" i="0" dirty="0"/>
                        <a:t>94</a:t>
                      </a:r>
                    </a:p>
                  </a:txBody>
                  <a:tcPr anchor="ctr">
                    <a:solidFill>
                      <a:schemeClr val="bg1">
                        <a:lumMod val="95000"/>
                      </a:schemeClr>
                    </a:solidFill>
                  </a:tcPr>
                </a:tc>
                <a:tc>
                  <a:txBody>
                    <a:bodyPr/>
                    <a:lstStyle/>
                    <a:p>
                      <a:pPr algn="ctr"/>
                      <a:r>
                        <a:rPr lang="en-US" sz="1200" i="0" dirty="0"/>
                        <a:t>98</a:t>
                      </a:r>
                    </a:p>
                  </a:txBody>
                  <a:tcPr anchor="ctr">
                    <a:solidFill>
                      <a:schemeClr val="bg1">
                        <a:lumMod val="95000"/>
                      </a:schemeClr>
                    </a:solidFill>
                  </a:tcPr>
                </a:tc>
                <a:tc>
                  <a:txBody>
                    <a:bodyPr/>
                    <a:lstStyle/>
                    <a:p>
                      <a:pPr algn="ctr"/>
                      <a:r>
                        <a:rPr lang="en-US" sz="1200" i="0" dirty="0"/>
                        <a:t>91</a:t>
                      </a:r>
                    </a:p>
                  </a:txBody>
                  <a:tcPr anchor="ctr">
                    <a:solidFill>
                      <a:schemeClr val="bg1">
                        <a:lumMod val="95000"/>
                      </a:schemeClr>
                    </a:solidFill>
                  </a:tcPr>
                </a:tc>
                <a:tc>
                  <a:txBody>
                    <a:bodyPr/>
                    <a:lstStyle/>
                    <a:p>
                      <a:pPr algn="ctr"/>
                      <a:r>
                        <a:rPr lang="en-US" sz="1200" i="0" dirty="0"/>
                        <a:t>117</a:t>
                      </a:r>
                    </a:p>
                  </a:txBody>
                  <a:tcPr anchor="ctr">
                    <a:solidFill>
                      <a:schemeClr val="bg1">
                        <a:lumMod val="95000"/>
                      </a:schemeClr>
                    </a:solidFill>
                  </a:tcPr>
                </a:tc>
                <a:tc>
                  <a:txBody>
                    <a:bodyPr/>
                    <a:lstStyle/>
                    <a:p>
                      <a:pPr algn="ctr"/>
                      <a:r>
                        <a:rPr lang="en-US" sz="1200" i="0" dirty="0"/>
                        <a:t>8</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i="0" dirty="0"/>
                        <a:t>10</a:t>
                      </a:r>
                    </a:p>
                  </a:txBody>
                  <a:tcPr anchor="ctr">
                    <a:solidFill>
                      <a:schemeClr val="bg1">
                        <a:lumMod val="95000"/>
                      </a:schemeClr>
                    </a:solidFill>
                  </a:tcPr>
                </a:tc>
                <a:tc>
                  <a:txBody>
                    <a:bodyPr/>
                    <a:lstStyle/>
                    <a:p>
                      <a:pPr algn="ctr"/>
                      <a:r>
                        <a:rPr lang="en-US" sz="1200" b="1" i="1" dirty="0"/>
                        <a:t>574</a:t>
                      </a:r>
                    </a:p>
                  </a:txBody>
                  <a:tcPr anchor="ctr">
                    <a:solidFill>
                      <a:schemeClr val="bg1">
                        <a:lumMod val="95000"/>
                      </a:schemeClr>
                    </a:solidFill>
                  </a:tcPr>
                </a:tc>
                <a:tc>
                  <a:txBody>
                    <a:bodyPr/>
                    <a:lstStyle/>
                    <a:p>
                      <a:pPr algn="ctr"/>
                      <a:r>
                        <a:rPr lang="en-US" sz="1200" b="0" i="0" dirty="0"/>
                        <a:t>743</a:t>
                      </a:r>
                    </a:p>
                  </a:txBody>
                  <a:tcPr anchor="ctr">
                    <a:solidFill>
                      <a:schemeClr val="bg1">
                        <a:lumMod val="95000"/>
                      </a:schemeClr>
                    </a:solidFill>
                  </a:tcPr>
                </a:tc>
                <a:extLst>
                  <a:ext uri="{0D108BD9-81ED-4DB2-BD59-A6C34878D82A}">
                    <a16:rowId xmlns:a16="http://schemas.microsoft.com/office/drawing/2014/main" val="10002"/>
                  </a:ext>
                </a:extLst>
              </a:tr>
              <a:tr h="392515">
                <a:tc>
                  <a:txBody>
                    <a:bodyPr/>
                    <a:lstStyle/>
                    <a:p>
                      <a:pPr algn="r"/>
                      <a:r>
                        <a:rPr lang="en-US" sz="1200" b="0" i="1" dirty="0"/>
                        <a:t>Fat/Cat</a:t>
                      </a:r>
                    </a:p>
                  </a:txBody>
                  <a:tcPr anchor="ctr">
                    <a:solidFill>
                      <a:schemeClr val="bg1">
                        <a:lumMod val="85000"/>
                      </a:schemeClr>
                    </a:solidFill>
                  </a:tcPr>
                </a:tc>
                <a:tc>
                  <a:txBody>
                    <a:bodyPr/>
                    <a:lstStyle/>
                    <a:p>
                      <a:pPr algn="ctr"/>
                      <a:r>
                        <a:rPr lang="en-US" sz="1200" i="0" dirty="0"/>
                        <a:t>21</a:t>
                      </a:r>
                    </a:p>
                  </a:txBody>
                  <a:tcPr anchor="ctr">
                    <a:solidFill>
                      <a:schemeClr val="bg1">
                        <a:lumMod val="85000"/>
                      </a:schemeClr>
                    </a:solidFill>
                  </a:tcPr>
                </a:tc>
                <a:tc>
                  <a:txBody>
                    <a:bodyPr/>
                    <a:lstStyle/>
                    <a:p>
                      <a:pPr algn="ctr"/>
                      <a:r>
                        <a:rPr lang="en-US" sz="1200" i="0" dirty="0"/>
                        <a:t>36</a:t>
                      </a:r>
                    </a:p>
                  </a:txBody>
                  <a:tcPr anchor="ctr">
                    <a:solidFill>
                      <a:schemeClr val="bg1">
                        <a:lumMod val="85000"/>
                      </a:schemeClr>
                    </a:solidFill>
                  </a:tcPr>
                </a:tc>
                <a:tc>
                  <a:txBody>
                    <a:bodyPr/>
                    <a:lstStyle/>
                    <a:p>
                      <a:pPr algn="ctr"/>
                      <a:r>
                        <a:rPr lang="en-US" sz="1200" i="0" dirty="0"/>
                        <a:t>19</a:t>
                      </a:r>
                    </a:p>
                  </a:txBody>
                  <a:tcPr anchor="ctr">
                    <a:solidFill>
                      <a:schemeClr val="bg1">
                        <a:lumMod val="85000"/>
                      </a:schemeClr>
                    </a:solidFill>
                  </a:tcPr>
                </a:tc>
                <a:tc>
                  <a:txBody>
                    <a:bodyPr/>
                    <a:lstStyle/>
                    <a:p>
                      <a:pPr algn="ctr"/>
                      <a:r>
                        <a:rPr lang="en-US" sz="1200" i="0" dirty="0"/>
                        <a:t>29</a:t>
                      </a:r>
                    </a:p>
                  </a:txBody>
                  <a:tcPr anchor="ctr">
                    <a:solidFill>
                      <a:schemeClr val="bg1">
                        <a:lumMod val="85000"/>
                      </a:schemeClr>
                    </a:solidFill>
                  </a:tcPr>
                </a:tc>
                <a:tc>
                  <a:txBody>
                    <a:bodyPr/>
                    <a:lstStyle/>
                    <a:p>
                      <a:pPr algn="ctr"/>
                      <a:r>
                        <a:rPr lang="en-US" sz="1200" i="0" dirty="0"/>
                        <a:t>20</a:t>
                      </a:r>
                    </a:p>
                  </a:txBody>
                  <a:tcPr anchor="ctr">
                    <a:solidFill>
                      <a:schemeClr val="bg1">
                        <a:lumMod val="85000"/>
                      </a:schemeClr>
                    </a:solidFill>
                  </a:tcPr>
                </a:tc>
                <a:tc>
                  <a:txBody>
                    <a:bodyPr/>
                    <a:lstStyle/>
                    <a:p>
                      <a:pPr algn="ctr"/>
                      <a:r>
                        <a:rPr lang="en-US" sz="1200" i="0" dirty="0"/>
                        <a:t>22</a:t>
                      </a:r>
                    </a:p>
                  </a:txBody>
                  <a:tcPr anchor="ctr">
                    <a:solidFill>
                      <a:schemeClr val="bg1">
                        <a:lumMod val="85000"/>
                      </a:schemeClr>
                    </a:solidFill>
                  </a:tcPr>
                </a:tc>
                <a:tc>
                  <a:txBody>
                    <a:bodyPr/>
                    <a:lstStyle/>
                    <a:p>
                      <a:pPr algn="ctr"/>
                      <a:r>
                        <a:rPr lang="en-US" sz="1200" i="0" dirty="0"/>
                        <a:t>2</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i="0" dirty="0"/>
                        <a:t>2</a:t>
                      </a:r>
                    </a:p>
                  </a:txBody>
                  <a:tcPr anchor="ctr">
                    <a:solidFill>
                      <a:schemeClr val="bg1">
                        <a:lumMod val="85000"/>
                      </a:schemeClr>
                    </a:solidFill>
                  </a:tcPr>
                </a:tc>
                <a:tc>
                  <a:txBody>
                    <a:bodyPr/>
                    <a:lstStyle/>
                    <a:p>
                      <a:pPr algn="ctr"/>
                      <a:r>
                        <a:rPr lang="en-US" sz="1200" b="1" i="1" dirty="0"/>
                        <a:t>152</a:t>
                      </a:r>
                    </a:p>
                  </a:txBody>
                  <a:tcPr anchor="ctr">
                    <a:solidFill>
                      <a:schemeClr val="bg1">
                        <a:lumMod val="85000"/>
                      </a:schemeClr>
                    </a:solidFill>
                  </a:tcPr>
                </a:tc>
                <a:tc>
                  <a:txBody>
                    <a:bodyPr/>
                    <a:lstStyle/>
                    <a:p>
                      <a:pPr algn="ctr"/>
                      <a:r>
                        <a:rPr lang="en-US" sz="1200" b="0" i="0" dirty="0"/>
                        <a:t>227</a:t>
                      </a:r>
                    </a:p>
                  </a:txBody>
                  <a:tcPr anchor="ctr">
                    <a:solidFill>
                      <a:schemeClr val="bg1">
                        <a:lumMod val="85000"/>
                      </a:schemeClr>
                    </a:solidFill>
                  </a:tcPr>
                </a:tc>
                <a:extLst>
                  <a:ext uri="{0D108BD9-81ED-4DB2-BD59-A6C34878D82A}">
                    <a16:rowId xmlns:a16="http://schemas.microsoft.com/office/drawing/2014/main" val="10003"/>
                  </a:ext>
                </a:extLst>
              </a:tr>
              <a:tr h="392515">
                <a:tc>
                  <a:txBody>
                    <a:bodyPr/>
                    <a:lstStyle/>
                    <a:p>
                      <a:pPr algn="r"/>
                      <a:r>
                        <a:rPr lang="en-US" sz="1200" b="1" i="1" dirty="0"/>
                        <a:t>Totals</a:t>
                      </a:r>
                    </a:p>
                  </a:txBody>
                  <a:tcPr anchor="ctr">
                    <a:solidFill>
                      <a:schemeClr val="bg1">
                        <a:lumMod val="95000"/>
                      </a:schemeClr>
                    </a:solidFill>
                  </a:tcPr>
                </a:tc>
                <a:tc>
                  <a:txBody>
                    <a:bodyPr/>
                    <a:lstStyle/>
                    <a:p>
                      <a:pPr algn="ctr"/>
                      <a:r>
                        <a:rPr lang="en-US" sz="1200" b="1" i="1" dirty="0"/>
                        <a:t>419</a:t>
                      </a:r>
                    </a:p>
                  </a:txBody>
                  <a:tcPr anchor="ctr">
                    <a:solidFill>
                      <a:schemeClr val="bg1">
                        <a:lumMod val="95000"/>
                      </a:schemeClr>
                    </a:solidFill>
                  </a:tcPr>
                </a:tc>
                <a:tc>
                  <a:txBody>
                    <a:bodyPr/>
                    <a:lstStyle/>
                    <a:p>
                      <a:pPr algn="ctr"/>
                      <a:r>
                        <a:rPr lang="en-US" sz="1200" b="1" i="1" dirty="0"/>
                        <a:t>508</a:t>
                      </a:r>
                    </a:p>
                  </a:txBody>
                  <a:tcPr anchor="ctr">
                    <a:solidFill>
                      <a:schemeClr val="bg1">
                        <a:lumMod val="95000"/>
                      </a:schemeClr>
                    </a:solidFill>
                  </a:tcPr>
                </a:tc>
                <a:tc>
                  <a:txBody>
                    <a:bodyPr/>
                    <a:lstStyle/>
                    <a:p>
                      <a:pPr algn="ctr"/>
                      <a:r>
                        <a:rPr lang="en-US" sz="1200" b="1" i="1" dirty="0"/>
                        <a:t>532</a:t>
                      </a:r>
                    </a:p>
                  </a:txBody>
                  <a:tcPr anchor="ctr">
                    <a:solidFill>
                      <a:schemeClr val="bg1">
                        <a:lumMod val="95000"/>
                      </a:schemeClr>
                    </a:solidFill>
                  </a:tcPr>
                </a:tc>
                <a:tc>
                  <a:txBody>
                    <a:bodyPr/>
                    <a:lstStyle/>
                    <a:p>
                      <a:pPr algn="ctr"/>
                      <a:r>
                        <a:rPr lang="en-US" sz="1200" b="1" i="1" dirty="0"/>
                        <a:t>492</a:t>
                      </a:r>
                    </a:p>
                  </a:txBody>
                  <a:tcPr anchor="ctr">
                    <a:solidFill>
                      <a:schemeClr val="bg1">
                        <a:lumMod val="95000"/>
                      </a:schemeClr>
                    </a:solidFill>
                  </a:tcPr>
                </a:tc>
                <a:tc>
                  <a:txBody>
                    <a:bodyPr/>
                    <a:lstStyle/>
                    <a:p>
                      <a:pPr algn="ctr"/>
                      <a:r>
                        <a:rPr lang="en-US" sz="1200" b="1" i="1" dirty="0"/>
                        <a:t>632</a:t>
                      </a:r>
                    </a:p>
                  </a:txBody>
                  <a:tcPr anchor="ctr">
                    <a:solidFill>
                      <a:schemeClr val="bg1">
                        <a:lumMod val="95000"/>
                      </a:schemeClr>
                    </a:solidFill>
                  </a:tcPr>
                </a:tc>
                <a:tc>
                  <a:txBody>
                    <a:bodyPr/>
                    <a:lstStyle/>
                    <a:p>
                      <a:pPr algn="ctr"/>
                      <a:r>
                        <a:rPr lang="en-US" sz="1200" b="1" i="1" dirty="0"/>
                        <a:t>576</a:t>
                      </a:r>
                    </a:p>
                  </a:txBody>
                  <a:tcPr anchor="ctr">
                    <a:solidFill>
                      <a:schemeClr val="bg1">
                        <a:lumMod val="95000"/>
                      </a:schemeClr>
                    </a:solidFill>
                  </a:tcPr>
                </a:tc>
                <a:tc>
                  <a:txBody>
                    <a:bodyPr/>
                    <a:lstStyle/>
                    <a:p>
                      <a:pPr algn="ctr"/>
                      <a:r>
                        <a:rPr lang="en-US" sz="1200" b="1" i="1" dirty="0"/>
                        <a:t>13</a:t>
                      </a:r>
                    </a:p>
                  </a:txBody>
                  <a:tcPr anchor="ctr">
                    <a:solidFill>
                      <a:schemeClr val="bg1">
                        <a:lumMod val="95000"/>
                      </a:schemeClr>
                    </a:solidFill>
                  </a:tcPr>
                </a:tc>
                <a:tc>
                  <a:txBody>
                    <a:bodyPr/>
                    <a:lstStyle/>
                    <a:p>
                      <a:pPr algn="ctr"/>
                      <a:r>
                        <a:rPr lang="en-US" sz="1200" b="1" i="1" dirty="0"/>
                        <a:t>8</a:t>
                      </a:r>
                    </a:p>
                  </a:txBody>
                  <a:tcPr anchor="ctr">
                    <a:solidFill>
                      <a:schemeClr val="bg1">
                        <a:lumMod val="95000"/>
                      </a:schemeClr>
                    </a:solidFill>
                  </a:tcPr>
                </a:tc>
                <a:tc>
                  <a:txBody>
                    <a:bodyPr/>
                    <a:lstStyle/>
                    <a:p>
                      <a:pPr algn="ctr"/>
                      <a:r>
                        <a:rPr lang="en-US" sz="1200" b="1" i="1" dirty="0"/>
                        <a:t>18</a:t>
                      </a:r>
                    </a:p>
                  </a:txBody>
                  <a:tcPr anchor="ctr">
                    <a:solidFill>
                      <a:schemeClr val="bg1">
                        <a:lumMod val="95000"/>
                      </a:schemeClr>
                    </a:solidFill>
                  </a:tcPr>
                </a:tc>
                <a:tc>
                  <a:txBody>
                    <a:bodyPr/>
                    <a:lstStyle/>
                    <a:p>
                      <a:pPr algn="ctr"/>
                      <a:r>
                        <a:rPr lang="en-US" sz="1200" b="1" i="1" dirty="0"/>
                        <a:t>3,198</a:t>
                      </a:r>
                    </a:p>
                  </a:txBody>
                  <a:tcPr anchor="ctr">
                    <a:solidFill>
                      <a:schemeClr val="bg1">
                        <a:lumMod val="95000"/>
                      </a:schemeClr>
                    </a:solidFill>
                  </a:tcPr>
                </a:tc>
                <a:tc>
                  <a:txBody>
                    <a:bodyPr/>
                    <a:lstStyle/>
                    <a:p>
                      <a:pPr algn="ctr"/>
                      <a:r>
                        <a:rPr lang="en-US" sz="1200" b="0" i="0" dirty="0"/>
                        <a:t>5,291</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A4CF71F6-04B9-899B-DD52-3166406C5D1E}"/>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3595343268"/>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26544CB-A5D8-45C3-BF7F-C58A1B733AAF}"/>
              </a:ext>
            </a:extLst>
          </p:cNvPr>
          <p:cNvGraphicFramePr>
            <a:graphicFrameLocks noGrp="1"/>
          </p:cNvGraphicFramePr>
          <p:nvPr>
            <p:extLst>
              <p:ext uri="{D42A27DB-BD31-4B8C-83A1-F6EECF244321}">
                <p14:modId xmlns:p14="http://schemas.microsoft.com/office/powerpoint/2010/main" val="411704888"/>
              </p:ext>
            </p:extLst>
          </p:nvPr>
        </p:nvGraphicFramePr>
        <p:xfrm>
          <a:off x="609600" y="2971802"/>
          <a:ext cx="8001000" cy="1664732"/>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59060">
                <a:tc>
                  <a:txBody>
                    <a:bodyPr/>
                    <a:lstStyle/>
                    <a:p>
                      <a:pPr algn="ctr"/>
                      <a:r>
                        <a:rPr lang="en-US" sz="1600" b="1" dirty="0">
                          <a:solidFill>
                            <a:schemeClr val="tx1"/>
                          </a:solidFill>
                        </a:rPr>
                        <a:t>East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26418">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11</a:t>
                      </a:r>
                    </a:p>
                  </a:txBody>
                  <a:tcPr anchor="ctr">
                    <a:solidFill>
                      <a:schemeClr val="bg1">
                        <a:lumMod val="95000"/>
                      </a:schemeClr>
                    </a:solidFill>
                  </a:tcPr>
                </a:tc>
                <a:tc>
                  <a:txBody>
                    <a:bodyPr/>
                    <a:lstStyle/>
                    <a:p>
                      <a:pPr algn="ctr"/>
                      <a:r>
                        <a:rPr lang="en-US" sz="1400" b="0" i="1" dirty="0"/>
                        <a:t>48%</a:t>
                      </a:r>
                    </a:p>
                  </a:txBody>
                  <a:tcPr anchor="ctr">
                    <a:solidFill>
                      <a:schemeClr val="bg1">
                        <a:lumMod val="95000"/>
                      </a:schemeClr>
                    </a:solidFill>
                  </a:tcPr>
                </a:tc>
                <a:tc>
                  <a:txBody>
                    <a:bodyPr/>
                    <a:lstStyle/>
                    <a:p>
                      <a:pPr algn="ctr"/>
                      <a:r>
                        <a:rPr lang="en-US" sz="1400" b="0" i="1" dirty="0"/>
                        <a:t>4</a:t>
                      </a:r>
                    </a:p>
                  </a:txBody>
                  <a:tcPr anchor="ctr">
                    <a:solidFill>
                      <a:schemeClr val="bg1">
                        <a:lumMod val="95000"/>
                      </a:schemeClr>
                    </a:solidFill>
                  </a:tcPr>
                </a:tc>
                <a:tc>
                  <a:txBody>
                    <a:bodyPr/>
                    <a:lstStyle/>
                    <a:p>
                      <a:pPr algn="ctr"/>
                      <a:r>
                        <a:rPr lang="en-US" sz="1400" b="0" i="1" dirty="0"/>
                        <a:t>24%</a:t>
                      </a:r>
                    </a:p>
                  </a:txBody>
                  <a:tcPr anchor="ctr">
                    <a:solidFill>
                      <a:schemeClr val="bg1">
                        <a:lumMod val="95000"/>
                      </a:schemeClr>
                    </a:solidFill>
                  </a:tcPr>
                </a:tc>
                <a:extLst>
                  <a:ext uri="{0D108BD9-81ED-4DB2-BD59-A6C34878D82A}">
                    <a16:rowId xmlns:a16="http://schemas.microsoft.com/office/drawing/2014/main" val="10001"/>
                  </a:ext>
                </a:extLst>
              </a:tr>
              <a:tr h="326418">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17%</a:t>
                      </a:r>
                    </a:p>
                  </a:txBody>
                  <a:tcPr anchor="ctr">
                    <a:solidFill>
                      <a:schemeClr val="bg1">
                        <a:lumMod val="85000"/>
                      </a:schemeClr>
                    </a:solidFill>
                  </a:tcPr>
                </a:tc>
                <a:tc>
                  <a:txBody>
                    <a:bodyPr/>
                    <a:lstStyle/>
                    <a:p>
                      <a:pPr algn="ctr"/>
                      <a:r>
                        <a:rPr lang="en-US" sz="1400" b="0" i="1" dirty="0"/>
                        <a:t>5</a:t>
                      </a:r>
                    </a:p>
                  </a:txBody>
                  <a:tcPr anchor="ctr">
                    <a:solidFill>
                      <a:schemeClr val="bg1">
                        <a:lumMod val="85000"/>
                      </a:schemeClr>
                    </a:solidFill>
                  </a:tcPr>
                </a:tc>
                <a:tc>
                  <a:txBody>
                    <a:bodyPr/>
                    <a:lstStyle/>
                    <a:p>
                      <a:pPr algn="ctr"/>
                      <a:r>
                        <a:rPr lang="en-US" sz="1400" b="0" i="1" dirty="0"/>
                        <a:t>29%</a:t>
                      </a:r>
                    </a:p>
                  </a:txBody>
                  <a:tcPr anchor="ctr">
                    <a:solidFill>
                      <a:schemeClr val="bg1">
                        <a:lumMod val="85000"/>
                      </a:schemeClr>
                    </a:solidFill>
                  </a:tcPr>
                </a:tc>
                <a:extLst>
                  <a:ext uri="{0D108BD9-81ED-4DB2-BD59-A6C34878D82A}">
                    <a16:rowId xmlns:a16="http://schemas.microsoft.com/office/drawing/2014/main" val="10002"/>
                  </a:ext>
                </a:extLst>
              </a:tr>
              <a:tr h="326418">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35%</a:t>
                      </a:r>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47%</a:t>
                      </a:r>
                    </a:p>
                  </a:txBody>
                  <a:tcPr anchor="ctr">
                    <a:solidFill>
                      <a:schemeClr val="bg1">
                        <a:lumMod val="95000"/>
                      </a:schemeClr>
                    </a:solidFill>
                  </a:tcPr>
                </a:tc>
                <a:extLst>
                  <a:ext uri="{0D108BD9-81ED-4DB2-BD59-A6C34878D82A}">
                    <a16:rowId xmlns:a16="http://schemas.microsoft.com/office/drawing/2014/main" val="10003"/>
                  </a:ext>
                </a:extLst>
              </a:tr>
              <a:tr h="326418">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23</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17</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AA2E3293-4B2C-4DE5-A4B4-84DB468F4A1F}"/>
              </a:ext>
            </a:extLst>
          </p:cNvPr>
          <p:cNvGraphicFramePr>
            <a:graphicFrameLocks noGrp="1"/>
          </p:cNvGraphicFramePr>
          <p:nvPr>
            <p:extLst>
              <p:ext uri="{D42A27DB-BD31-4B8C-83A1-F6EECF244321}">
                <p14:modId xmlns:p14="http://schemas.microsoft.com/office/powerpoint/2010/main" val="2845170526"/>
              </p:ext>
            </p:extLst>
          </p:nvPr>
        </p:nvGraphicFramePr>
        <p:xfrm>
          <a:off x="609600" y="1143001"/>
          <a:ext cx="8001000" cy="1752600"/>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20000"/>
                    </a:ext>
                  </a:extLst>
                </a:gridCol>
                <a:gridCol w="1145236">
                  <a:extLst>
                    <a:ext uri="{9D8B030D-6E8A-4147-A177-3AD203B41FA5}">
                      <a16:colId xmlns:a16="http://schemas.microsoft.com/office/drawing/2014/main" val="20001"/>
                    </a:ext>
                  </a:extLst>
                </a:gridCol>
                <a:gridCol w="959035">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381901">
                <a:tc>
                  <a:txBody>
                    <a:bodyPr/>
                    <a:lstStyle/>
                    <a:p>
                      <a:pPr algn="ctr"/>
                      <a:r>
                        <a:rPr lang="en-US" sz="1600" b="1" dirty="0">
                          <a:solidFill>
                            <a:schemeClr val="tx1"/>
                          </a:solidFill>
                        </a:rPr>
                        <a:t>West Compliance</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355442">
                <a:tc>
                  <a:txBody>
                    <a:bodyPr/>
                    <a:lstStyle/>
                    <a:p>
                      <a:pPr algn="r"/>
                      <a:r>
                        <a:rPr lang="en-US" sz="1400" b="0" i="1" dirty="0"/>
                        <a:t>Cut Loose</a:t>
                      </a:r>
                    </a:p>
                  </a:txBody>
                  <a:tcPr anchor="ctr">
                    <a:solidFill>
                      <a:schemeClr val="bg1">
                        <a:lumMod val="95000"/>
                      </a:schemeClr>
                    </a:solidFill>
                  </a:tcPr>
                </a:tc>
                <a:tc>
                  <a:txBody>
                    <a:bodyPr/>
                    <a:lstStyle/>
                    <a:p>
                      <a:pPr algn="ctr"/>
                      <a:r>
                        <a:rPr lang="en-US" sz="1400" b="0" i="1" dirty="0"/>
                        <a:t>17</a:t>
                      </a:r>
                    </a:p>
                  </a:txBody>
                  <a:tcPr anchor="ctr">
                    <a:solidFill>
                      <a:schemeClr val="bg1">
                        <a:lumMod val="95000"/>
                      </a:schemeClr>
                    </a:solidFill>
                  </a:tcPr>
                </a:tc>
                <a:tc>
                  <a:txBody>
                    <a:bodyPr/>
                    <a:lstStyle/>
                    <a:p>
                      <a:pPr algn="ctr"/>
                      <a:r>
                        <a:rPr lang="en-US" sz="1400" b="0" i="1" dirty="0"/>
                        <a:t>58%</a:t>
                      </a:r>
                    </a:p>
                  </a:txBody>
                  <a:tcPr anchor="ctr">
                    <a:solidFill>
                      <a:schemeClr val="bg1">
                        <a:lumMod val="95000"/>
                      </a:schemeClr>
                    </a:solidFill>
                  </a:tcPr>
                </a:tc>
                <a:tc>
                  <a:txBody>
                    <a:bodyPr/>
                    <a:lstStyle/>
                    <a:p>
                      <a:pPr algn="ctr"/>
                      <a:r>
                        <a:rPr lang="en-US" sz="1400" b="0" i="1" dirty="0"/>
                        <a:t>22</a:t>
                      </a:r>
                    </a:p>
                  </a:txBody>
                  <a:tcPr anchor="ctr">
                    <a:solidFill>
                      <a:schemeClr val="bg1">
                        <a:lumMod val="95000"/>
                      </a:schemeClr>
                    </a:solidFill>
                  </a:tcPr>
                </a:tc>
                <a:tc>
                  <a:txBody>
                    <a:bodyPr/>
                    <a:lstStyle/>
                    <a:p>
                      <a:pPr algn="ctr"/>
                      <a:r>
                        <a:rPr lang="en-US" sz="1400" b="0" i="1" dirty="0"/>
                        <a:t>85%</a:t>
                      </a:r>
                    </a:p>
                  </a:txBody>
                  <a:tcPr anchor="ctr">
                    <a:solidFill>
                      <a:schemeClr val="bg1">
                        <a:lumMod val="95000"/>
                      </a:schemeClr>
                    </a:solidFill>
                  </a:tcPr>
                </a:tc>
                <a:extLst>
                  <a:ext uri="{0D108BD9-81ED-4DB2-BD59-A6C34878D82A}">
                    <a16:rowId xmlns:a16="http://schemas.microsoft.com/office/drawing/2014/main" val="10001"/>
                  </a:ext>
                </a:extLst>
              </a:tr>
              <a:tr h="338419">
                <a:tc>
                  <a:txBody>
                    <a:bodyPr/>
                    <a:lstStyle/>
                    <a:p>
                      <a:pPr algn="r"/>
                      <a:r>
                        <a:rPr lang="en-US" sz="1400" b="0" i="1" dirty="0"/>
                        <a:t>In-Training</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tc>
                  <a:txBody>
                    <a:bodyPr/>
                    <a:lstStyle/>
                    <a:p>
                      <a:pPr algn="ctr"/>
                      <a:r>
                        <a:rPr lang="en-US" sz="1400" b="0" i="1" dirty="0"/>
                        <a:t>14%</a:t>
                      </a:r>
                    </a:p>
                  </a:txBody>
                  <a:tcPr anchor="ctr">
                    <a:solidFill>
                      <a:schemeClr val="bg1">
                        <a:lumMod val="85000"/>
                      </a:schemeClr>
                    </a:solidFill>
                  </a:tcPr>
                </a:tc>
                <a:tc>
                  <a:txBody>
                    <a:bodyPr/>
                    <a:lstStyle/>
                    <a:p>
                      <a:pPr algn="ctr"/>
                      <a:r>
                        <a:rPr lang="en-US" sz="1400" b="0" i="1" dirty="0"/>
                        <a:t>1</a:t>
                      </a:r>
                    </a:p>
                  </a:txBody>
                  <a:tcPr anchor="ctr">
                    <a:solidFill>
                      <a:schemeClr val="bg1">
                        <a:lumMod val="85000"/>
                      </a:schemeClr>
                    </a:solidFill>
                  </a:tcPr>
                </a:tc>
                <a:tc>
                  <a:txBody>
                    <a:bodyPr/>
                    <a:lstStyle/>
                    <a:p>
                      <a:pPr algn="ctr"/>
                      <a:r>
                        <a:rPr lang="en-US" sz="1400" b="0" i="1" dirty="0"/>
                        <a:t>4%</a:t>
                      </a:r>
                    </a:p>
                  </a:txBody>
                  <a:tcPr anchor="ctr">
                    <a:solidFill>
                      <a:schemeClr val="bg1">
                        <a:lumMod val="85000"/>
                      </a:schemeClr>
                    </a:solidFill>
                  </a:tcPr>
                </a:tc>
                <a:extLst>
                  <a:ext uri="{0D108BD9-81ED-4DB2-BD59-A6C34878D82A}">
                    <a16:rowId xmlns:a16="http://schemas.microsoft.com/office/drawing/2014/main" val="10002"/>
                  </a:ext>
                </a:extLst>
              </a:tr>
              <a:tr h="338419">
                <a:tc>
                  <a:txBody>
                    <a:bodyPr/>
                    <a:lstStyle/>
                    <a:p>
                      <a:pPr algn="r"/>
                      <a:r>
                        <a:rPr lang="en-US" sz="1400" b="0" i="1" dirty="0"/>
                        <a:t>Vacant</a:t>
                      </a:r>
                      <a:r>
                        <a:rPr lang="en-US" sz="1400" b="0" i="1" baseline="0" dirty="0"/>
                        <a:t> </a:t>
                      </a:r>
                      <a:endParaRPr lang="en-US" sz="1400" b="0" i="1" dirty="0"/>
                    </a:p>
                  </a:txBody>
                  <a:tcPr anchor="ctr">
                    <a:solidFill>
                      <a:schemeClr val="bg1">
                        <a:lumMod val="95000"/>
                      </a:schemeClr>
                    </a:solidFill>
                  </a:tcPr>
                </a:tc>
                <a:tc>
                  <a:txBody>
                    <a:bodyPr/>
                    <a:lstStyle/>
                    <a:p>
                      <a:pPr algn="ctr"/>
                      <a:r>
                        <a:rPr lang="en-US" sz="1400" b="0" i="1" dirty="0"/>
                        <a:t>8</a:t>
                      </a:r>
                    </a:p>
                  </a:txBody>
                  <a:tcPr anchor="ctr">
                    <a:solidFill>
                      <a:schemeClr val="bg1">
                        <a:lumMod val="95000"/>
                      </a:schemeClr>
                    </a:solidFill>
                  </a:tcPr>
                </a:tc>
                <a:tc>
                  <a:txBody>
                    <a:bodyPr/>
                    <a:lstStyle/>
                    <a:p>
                      <a:pPr algn="ctr"/>
                      <a:r>
                        <a:rPr lang="en-US" sz="1400" b="0" i="1" dirty="0"/>
                        <a:t>28%</a:t>
                      </a:r>
                    </a:p>
                  </a:txBody>
                  <a:tcPr anchor="ctr">
                    <a:solidFill>
                      <a:schemeClr val="bg1">
                        <a:lumMod val="95000"/>
                      </a:schemeClr>
                    </a:solidFill>
                  </a:tcPr>
                </a:tc>
                <a:tc>
                  <a:txBody>
                    <a:bodyPr/>
                    <a:lstStyle/>
                    <a:p>
                      <a:pPr algn="ctr"/>
                      <a:r>
                        <a:rPr lang="en-US" sz="1400" b="0" i="1" dirty="0"/>
                        <a:t>3</a:t>
                      </a:r>
                    </a:p>
                  </a:txBody>
                  <a:tcPr anchor="ctr">
                    <a:solidFill>
                      <a:schemeClr val="bg1">
                        <a:lumMod val="95000"/>
                      </a:schemeClr>
                    </a:solidFill>
                  </a:tcPr>
                </a:tc>
                <a:tc>
                  <a:txBody>
                    <a:bodyPr/>
                    <a:lstStyle/>
                    <a:p>
                      <a:pPr algn="ctr"/>
                      <a:r>
                        <a:rPr lang="en-US" sz="1400" b="0" i="1" dirty="0"/>
                        <a:t>11%</a:t>
                      </a:r>
                    </a:p>
                  </a:txBody>
                  <a:tcPr anchor="ctr">
                    <a:solidFill>
                      <a:schemeClr val="bg1">
                        <a:lumMod val="95000"/>
                      </a:schemeClr>
                    </a:solidFill>
                  </a:tcPr>
                </a:tc>
                <a:extLst>
                  <a:ext uri="{0D108BD9-81ED-4DB2-BD59-A6C34878D82A}">
                    <a16:rowId xmlns:a16="http://schemas.microsoft.com/office/drawing/2014/main" val="10003"/>
                  </a:ext>
                </a:extLst>
              </a:tr>
              <a:tr h="338419">
                <a:tc>
                  <a:txBody>
                    <a:bodyPr/>
                    <a:lstStyle/>
                    <a:p>
                      <a:pPr algn="r"/>
                      <a:r>
                        <a:rPr lang="en-US" sz="1400" b="1" i="1" dirty="0"/>
                        <a:t>Total</a:t>
                      </a:r>
                    </a:p>
                  </a:txBody>
                  <a:tcPr anchor="ctr">
                    <a:solidFill>
                      <a:schemeClr val="bg1">
                        <a:lumMod val="85000"/>
                      </a:schemeClr>
                    </a:solidFill>
                  </a:tcPr>
                </a:tc>
                <a:tc gridSpan="2">
                  <a:txBody>
                    <a:bodyPr/>
                    <a:lstStyle/>
                    <a:p>
                      <a:pPr algn="l"/>
                      <a:r>
                        <a:rPr lang="en-US" sz="1400" b="1" i="1" dirty="0"/>
                        <a:t>        29</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26</a:t>
                      </a:r>
                    </a:p>
                  </a:txBody>
                  <a:tcPr anchor="ct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0A74FD6F-C494-4211-A637-40C95C142A98}"/>
              </a:ext>
            </a:extLst>
          </p:cNvPr>
          <p:cNvGraphicFramePr>
            <a:graphicFrameLocks noGrp="1"/>
          </p:cNvGraphicFramePr>
          <p:nvPr>
            <p:extLst>
              <p:ext uri="{D42A27DB-BD31-4B8C-83A1-F6EECF244321}">
                <p14:modId xmlns:p14="http://schemas.microsoft.com/office/powerpoint/2010/main" val="4134011513"/>
              </p:ext>
            </p:extLst>
          </p:nvPr>
        </p:nvGraphicFramePr>
        <p:xfrm>
          <a:off x="609600" y="4712736"/>
          <a:ext cx="8001000" cy="1235544"/>
        </p:xfrm>
        <a:graphic>
          <a:graphicData uri="http://schemas.openxmlformats.org/drawingml/2006/table">
            <a:tbl>
              <a:tblPr firstRow="1" bandRow="1">
                <a:tableStyleId>{00A15C55-8517-42AA-B614-E9B94910E393}</a:tableStyleId>
              </a:tblPr>
              <a:tblGrid>
                <a:gridCol w="2543929">
                  <a:extLst>
                    <a:ext uri="{9D8B030D-6E8A-4147-A177-3AD203B41FA5}">
                      <a16:colId xmlns:a16="http://schemas.microsoft.com/office/drawing/2014/main" val="3918188784"/>
                    </a:ext>
                  </a:extLst>
                </a:gridCol>
                <a:gridCol w="2104271">
                  <a:extLst>
                    <a:ext uri="{9D8B030D-6E8A-4147-A177-3AD203B41FA5}">
                      <a16:colId xmlns:a16="http://schemas.microsoft.com/office/drawing/2014/main" val="2078124518"/>
                    </a:ext>
                  </a:extLst>
                </a:gridCol>
                <a:gridCol w="2209800">
                  <a:extLst>
                    <a:ext uri="{9D8B030D-6E8A-4147-A177-3AD203B41FA5}">
                      <a16:colId xmlns:a16="http://schemas.microsoft.com/office/drawing/2014/main" val="2215104882"/>
                    </a:ext>
                  </a:extLst>
                </a:gridCol>
                <a:gridCol w="1143000">
                  <a:extLst>
                    <a:ext uri="{9D8B030D-6E8A-4147-A177-3AD203B41FA5}">
                      <a16:colId xmlns:a16="http://schemas.microsoft.com/office/drawing/2014/main" val="3474622292"/>
                    </a:ext>
                  </a:extLst>
                </a:gridCol>
              </a:tblGrid>
              <a:tr h="411848">
                <a:tc>
                  <a:txBody>
                    <a:bodyPr/>
                    <a:lstStyle/>
                    <a:p>
                      <a:pPr algn="r"/>
                      <a:r>
                        <a:rPr lang="en-US" sz="1400" b="0" i="1" dirty="0">
                          <a:solidFill>
                            <a:schemeClr val="tx1"/>
                          </a:solidFill>
                        </a:rPr>
                        <a:t>Safety Cut Loose</a:t>
                      </a:r>
                    </a:p>
                  </a:txBody>
                  <a:tcPr anchor="ctr">
                    <a:solidFill>
                      <a:schemeClr val="bg1">
                        <a:lumMod val="95000"/>
                      </a:schemeClr>
                    </a:solidFill>
                  </a:tcPr>
                </a:tc>
                <a:tc>
                  <a:txBody>
                    <a:bodyPr/>
                    <a:lstStyle/>
                    <a:p>
                      <a:pPr algn="ctr"/>
                      <a:r>
                        <a:rPr lang="en-US" sz="1400" b="0" i="1" dirty="0">
                          <a:solidFill>
                            <a:schemeClr val="tx1"/>
                          </a:solidFill>
                        </a:rPr>
                        <a:t>54%</a:t>
                      </a:r>
                    </a:p>
                  </a:txBody>
                  <a:tcPr anchor="ctr">
                    <a:solidFill>
                      <a:schemeClr val="bg1">
                        <a:lumMod val="95000"/>
                      </a:schemeClr>
                    </a:solidFill>
                  </a:tcPr>
                </a:tc>
                <a:tc>
                  <a:txBody>
                    <a:bodyPr/>
                    <a:lstStyle/>
                    <a:p>
                      <a:pPr algn="ctr"/>
                      <a:r>
                        <a:rPr lang="en-US" sz="1400" b="0" i="1" dirty="0">
                          <a:solidFill>
                            <a:schemeClr val="tx1"/>
                          </a:solidFill>
                        </a:rPr>
                        <a:t>Health Cut Loose</a:t>
                      </a:r>
                    </a:p>
                  </a:txBody>
                  <a:tcPr anchor="ctr">
                    <a:solidFill>
                      <a:schemeClr val="bg1">
                        <a:lumMod val="95000"/>
                      </a:schemeClr>
                    </a:solidFill>
                  </a:tcPr>
                </a:tc>
                <a:tc>
                  <a:txBody>
                    <a:bodyPr/>
                    <a:lstStyle/>
                    <a:p>
                      <a:pPr algn="ctr"/>
                      <a:r>
                        <a:rPr lang="en-US" sz="1400" b="0" i="1" dirty="0">
                          <a:solidFill>
                            <a:schemeClr val="tx1"/>
                          </a:solidFill>
                        </a:rPr>
                        <a:t>60%</a:t>
                      </a:r>
                    </a:p>
                  </a:txBody>
                  <a:tcPr anchor="ctr">
                    <a:solidFill>
                      <a:schemeClr val="bg1">
                        <a:lumMod val="95000"/>
                      </a:schemeClr>
                    </a:solidFill>
                  </a:tcPr>
                </a:tc>
                <a:extLst>
                  <a:ext uri="{0D108BD9-81ED-4DB2-BD59-A6C34878D82A}">
                    <a16:rowId xmlns:a16="http://schemas.microsoft.com/office/drawing/2014/main" val="32463149"/>
                  </a:ext>
                </a:extLst>
              </a:tr>
              <a:tr h="411848">
                <a:tc>
                  <a:txBody>
                    <a:bodyPr/>
                    <a:lstStyle/>
                    <a:p>
                      <a:pPr algn="r"/>
                      <a:r>
                        <a:rPr lang="en-US" sz="1400" b="0" i="1" dirty="0">
                          <a:solidFill>
                            <a:schemeClr val="tx1"/>
                          </a:solidFill>
                        </a:rPr>
                        <a:t>Safety In-Training</a:t>
                      </a:r>
                    </a:p>
                  </a:txBody>
                  <a:tcPr anchor="ctr">
                    <a:solidFill>
                      <a:schemeClr val="bg1">
                        <a:lumMod val="85000"/>
                      </a:schemeClr>
                    </a:solidFill>
                  </a:tcPr>
                </a:tc>
                <a:tc>
                  <a:txBody>
                    <a:bodyPr/>
                    <a:lstStyle/>
                    <a:p>
                      <a:pPr algn="ctr"/>
                      <a:r>
                        <a:rPr lang="en-US" sz="1400" b="0" i="1" dirty="0">
                          <a:solidFill>
                            <a:schemeClr val="tx1"/>
                          </a:solidFill>
                        </a:rPr>
                        <a:t>15%</a:t>
                      </a:r>
                    </a:p>
                  </a:txBody>
                  <a:tcPr anchor="ctr">
                    <a:solidFill>
                      <a:schemeClr val="bg1">
                        <a:lumMod val="85000"/>
                      </a:schemeClr>
                    </a:solidFill>
                  </a:tcPr>
                </a:tc>
                <a:tc>
                  <a:txBody>
                    <a:bodyPr/>
                    <a:lstStyle/>
                    <a:p>
                      <a:pPr algn="ctr"/>
                      <a:r>
                        <a:rPr lang="en-US" sz="1400" b="0" i="1" dirty="0">
                          <a:solidFill>
                            <a:schemeClr val="tx1"/>
                          </a:solidFill>
                        </a:rPr>
                        <a:t>Health in-Training</a:t>
                      </a:r>
                    </a:p>
                  </a:txBody>
                  <a:tcPr anchor="ctr">
                    <a:solidFill>
                      <a:schemeClr val="bg1">
                        <a:lumMod val="85000"/>
                      </a:schemeClr>
                    </a:solidFill>
                  </a:tcPr>
                </a:tc>
                <a:tc>
                  <a:txBody>
                    <a:bodyPr/>
                    <a:lstStyle/>
                    <a:p>
                      <a:pPr algn="ctr"/>
                      <a:r>
                        <a:rPr lang="en-US" sz="1400" b="0" i="1" dirty="0">
                          <a:solidFill>
                            <a:schemeClr val="tx1"/>
                          </a:solidFill>
                        </a:rPr>
                        <a:t>14%</a:t>
                      </a:r>
                    </a:p>
                  </a:txBody>
                  <a:tcPr anchor="ctr">
                    <a:solidFill>
                      <a:schemeClr val="bg1">
                        <a:lumMod val="85000"/>
                      </a:schemeClr>
                    </a:solidFill>
                  </a:tcPr>
                </a:tc>
                <a:extLst>
                  <a:ext uri="{0D108BD9-81ED-4DB2-BD59-A6C34878D82A}">
                    <a16:rowId xmlns:a16="http://schemas.microsoft.com/office/drawing/2014/main" val="3066847203"/>
                  </a:ext>
                </a:extLst>
              </a:tr>
              <a:tr h="411848">
                <a:tc>
                  <a:txBody>
                    <a:bodyPr/>
                    <a:lstStyle/>
                    <a:p>
                      <a:pPr algn="r"/>
                      <a:r>
                        <a:rPr lang="en-US" sz="1400" b="0" i="1" dirty="0">
                          <a:solidFill>
                            <a:schemeClr val="tx1"/>
                          </a:solidFill>
                        </a:rPr>
                        <a:t>Safety Vacant</a:t>
                      </a:r>
                    </a:p>
                  </a:txBody>
                  <a:tcPr anchor="ctr">
                    <a:solidFill>
                      <a:schemeClr val="bg1">
                        <a:lumMod val="95000"/>
                      </a:schemeClr>
                    </a:solidFill>
                  </a:tcPr>
                </a:tc>
                <a:tc>
                  <a:txBody>
                    <a:bodyPr/>
                    <a:lstStyle/>
                    <a:p>
                      <a:pPr algn="ctr"/>
                      <a:r>
                        <a:rPr lang="en-US" sz="1400" b="0" i="1" dirty="0">
                          <a:solidFill>
                            <a:schemeClr val="tx1"/>
                          </a:solidFill>
                        </a:rPr>
                        <a:t>31%</a:t>
                      </a:r>
                    </a:p>
                  </a:txBody>
                  <a:tcPr anchor="ctr">
                    <a:solidFill>
                      <a:schemeClr val="bg1">
                        <a:lumMod val="95000"/>
                      </a:schemeClr>
                    </a:solidFill>
                  </a:tcPr>
                </a:tc>
                <a:tc>
                  <a:txBody>
                    <a:bodyPr/>
                    <a:lstStyle/>
                    <a:p>
                      <a:pPr algn="ctr"/>
                      <a:r>
                        <a:rPr lang="en-US" sz="1400" b="0" i="1" dirty="0">
                          <a:solidFill>
                            <a:schemeClr val="tx1"/>
                          </a:solidFill>
                        </a:rPr>
                        <a:t>Health Vacant</a:t>
                      </a:r>
                    </a:p>
                  </a:txBody>
                  <a:tcPr anchor="ctr">
                    <a:solidFill>
                      <a:schemeClr val="bg1">
                        <a:lumMod val="95000"/>
                      </a:schemeClr>
                    </a:solidFill>
                  </a:tcPr>
                </a:tc>
                <a:tc>
                  <a:txBody>
                    <a:bodyPr/>
                    <a:lstStyle/>
                    <a:p>
                      <a:pPr algn="ctr"/>
                      <a:r>
                        <a:rPr lang="en-US" sz="1400" b="0" i="1" dirty="0">
                          <a:solidFill>
                            <a:schemeClr val="tx1"/>
                          </a:solidFill>
                        </a:rPr>
                        <a:t>26%</a:t>
                      </a:r>
                    </a:p>
                  </a:txBody>
                  <a:tcPr anchor="ctr">
                    <a:solidFill>
                      <a:schemeClr val="bg1">
                        <a:lumMod val="95000"/>
                      </a:schemeClr>
                    </a:solidFill>
                  </a:tcPr>
                </a:tc>
                <a:extLst>
                  <a:ext uri="{0D108BD9-81ED-4DB2-BD59-A6C34878D82A}">
                    <a16:rowId xmlns:a16="http://schemas.microsoft.com/office/drawing/2014/main" val="407156720"/>
                  </a:ext>
                </a:extLst>
              </a:tr>
            </a:tbl>
          </a:graphicData>
        </a:graphic>
      </p:graphicFrame>
      <p:sp>
        <p:nvSpPr>
          <p:cNvPr id="10" name="TextBox 9">
            <a:extLst>
              <a:ext uri="{FF2B5EF4-FFF2-40B4-BE49-F238E27FC236}">
                <a16:creationId xmlns:a16="http://schemas.microsoft.com/office/drawing/2014/main" id="{EE94238D-2684-117D-5A59-9F1829220EFC}"/>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1281301439"/>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Cut-Loose, In-Training, Vacant</a:t>
            </a:r>
            <a:endParaRPr lang="en-US" sz="2400" b="1" i="1"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678733967"/>
              </p:ext>
            </p:extLst>
          </p:nvPr>
        </p:nvGraphicFramePr>
        <p:xfrm>
          <a:off x="609600" y="1112520"/>
          <a:ext cx="7908756" cy="1509468"/>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322902">
                <a:tc>
                  <a:txBody>
                    <a:bodyPr/>
                    <a:lstStyle/>
                    <a:p>
                      <a:pPr algn="ctr"/>
                      <a:r>
                        <a:rPr lang="en-US" sz="1600" b="1" dirty="0">
                          <a:solidFill>
                            <a:schemeClr val="tx1"/>
                          </a:solidFill>
                        </a:rPr>
                        <a:t>Consultative Services</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93547">
                <a:tc>
                  <a:txBody>
                    <a:bodyPr/>
                    <a:lstStyle/>
                    <a:p>
                      <a:pPr algn="r"/>
                      <a:r>
                        <a:rPr lang="en-US" sz="1300" b="0" i="1" dirty="0"/>
                        <a:t>Cut Loose</a:t>
                      </a:r>
                    </a:p>
                  </a:txBody>
                  <a:tcPr>
                    <a:solidFill>
                      <a:schemeClr val="bg1">
                        <a:lumMod val="95000"/>
                      </a:schemeClr>
                    </a:solidFill>
                  </a:tcPr>
                </a:tc>
                <a:tc>
                  <a:txBody>
                    <a:bodyPr/>
                    <a:lstStyle/>
                    <a:p>
                      <a:pPr algn="ctr"/>
                      <a:r>
                        <a:rPr lang="en-US" sz="1300" b="0" i="1" dirty="0"/>
                        <a:t>8</a:t>
                      </a:r>
                    </a:p>
                  </a:txBody>
                  <a:tcPr>
                    <a:solidFill>
                      <a:schemeClr val="bg1">
                        <a:lumMod val="95000"/>
                      </a:schemeClr>
                    </a:solidFill>
                  </a:tcPr>
                </a:tc>
                <a:tc>
                  <a:txBody>
                    <a:bodyPr/>
                    <a:lstStyle/>
                    <a:p>
                      <a:pPr algn="ctr"/>
                      <a:r>
                        <a:rPr lang="en-US" sz="1300" b="0" i="1" dirty="0"/>
                        <a:t>73%</a:t>
                      </a:r>
                    </a:p>
                  </a:txBody>
                  <a:tcPr>
                    <a:solidFill>
                      <a:schemeClr val="bg1">
                        <a:lumMod val="95000"/>
                      </a:schemeClr>
                    </a:solidFill>
                  </a:tcPr>
                </a:tc>
                <a:tc>
                  <a:txBody>
                    <a:bodyPr/>
                    <a:lstStyle/>
                    <a:p>
                      <a:pPr algn="ctr"/>
                      <a:r>
                        <a:rPr lang="en-US" sz="1300" b="0" i="1" dirty="0"/>
                        <a:t>8</a:t>
                      </a:r>
                    </a:p>
                  </a:txBody>
                  <a:tcPr>
                    <a:solidFill>
                      <a:schemeClr val="bg1">
                        <a:lumMod val="95000"/>
                      </a:schemeClr>
                    </a:solidFill>
                  </a:tcPr>
                </a:tc>
                <a:tc>
                  <a:txBody>
                    <a:bodyPr/>
                    <a:lstStyle/>
                    <a:p>
                      <a:pPr algn="ctr"/>
                      <a:r>
                        <a:rPr lang="en-US" sz="1300" b="0" i="1" dirty="0"/>
                        <a:t>100%</a:t>
                      </a:r>
                    </a:p>
                  </a:txBody>
                  <a:tcPr>
                    <a:solidFill>
                      <a:schemeClr val="bg1">
                        <a:lumMod val="95000"/>
                      </a:schemeClr>
                    </a:solidFill>
                  </a:tcPr>
                </a:tc>
                <a:extLst>
                  <a:ext uri="{0D108BD9-81ED-4DB2-BD59-A6C34878D82A}">
                    <a16:rowId xmlns:a16="http://schemas.microsoft.com/office/drawing/2014/main" val="10001"/>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300" b="0" i="1" dirty="0"/>
                        <a:t>In-Training</a:t>
                      </a:r>
                    </a:p>
                  </a:txBody>
                  <a:tcPr>
                    <a:solidFill>
                      <a:schemeClr val="bg1">
                        <a:lumMod val="85000"/>
                      </a:schemeClr>
                    </a:solidFill>
                  </a:tcPr>
                </a:tc>
                <a:tc>
                  <a:txBody>
                    <a:bodyPr/>
                    <a:lstStyle/>
                    <a:p>
                      <a:pPr algn="ctr"/>
                      <a:r>
                        <a:rPr lang="en-US" sz="1300" b="0" i="1" dirty="0"/>
                        <a:t>1</a:t>
                      </a:r>
                    </a:p>
                  </a:txBody>
                  <a:tcPr>
                    <a:solidFill>
                      <a:schemeClr val="bg1">
                        <a:lumMod val="85000"/>
                      </a:schemeClr>
                    </a:solidFill>
                  </a:tcPr>
                </a:tc>
                <a:tc>
                  <a:txBody>
                    <a:bodyPr/>
                    <a:lstStyle/>
                    <a:p>
                      <a:pPr algn="ctr"/>
                      <a:r>
                        <a:rPr lang="en-US" sz="1300" b="0" i="1" dirty="0"/>
                        <a:t>9%</a:t>
                      </a:r>
                    </a:p>
                  </a:txBody>
                  <a:tcPr>
                    <a:solidFill>
                      <a:schemeClr val="bg1">
                        <a:lumMod val="85000"/>
                      </a:schemeClr>
                    </a:solidFill>
                  </a:tcPr>
                </a:tc>
                <a:tc>
                  <a:txBody>
                    <a:bodyPr/>
                    <a:lstStyle/>
                    <a:p>
                      <a:pPr algn="ctr"/>
                      <a:r>
                        <a:rPr lang="en-US" sz="1300" b="0" i="1" dirty="0"/>
                        <a:t>0</a:t>
                      </a:r>
                    </a:p>
                  </a:txBody>
                  <a:tcPr>
                    <a:solidFill>
                      <a:schemeClr val="bg1">
                        <a:lumMod val="85000"/>
                      </a:schemeClr>
                    </a:solidFill>
                  </a:tcPr>
                </a:tc>
                <a:tc>
                  <a:txBody>
                    <a:bodyPr/>
                    <a:lstStyle/>
                    <a:p>
                      <a:pPr algn="ctr"/>
                      <a:r>
                        <a:rPr lang="en-US" sz="1300" b="0" i="1" dirty="0"/>
                        <a:t>0%</a:t>
                      </a:r>
                    </a:p>
                  </a:txBody>
                  <a:tcPr>
                    <a:solidFill>
                      <a:schemeClr val="bg1">
                        <a:lumMod val="85000"/>
                      </a:schemeClr>
                    </a:solidFill>
                  </a:tcPr>
                </a:tc>
                <a:extLst>
                  <a:ext uri="{0D108BD9-81ED-4DB2-BD59-A6C34878D82A}">
                    <a16:rowId xmlns:a16="http://schemas.microsoft.com/office/drawing/2014/main" val="10002"/>
                  </a:ext>
                </a:extLst>
              </a:tr>
              <a:tr h="29354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300" b="0" i="1" dirty="0"/>
                        <a:t>Vacant</a:t>
                      </a:r>
                      <a:r>
                        <a:rPr lang="en-US" sz="1300" b="0" i="1" baseline="0" dirty="0"/>
                        <a:t> </a:t>
                      </a:r>
                      <a:endParaRPr lang="en-US" sz="1300" b="0" i="1" dirty="0"/>
                    </a:p>
                  </a:txBody>
                  <a:tcPr>
                    <a:solidFill>
                      <a:schemeClr val="bg1">
                        <a:lumMod val="95000"/>
                      </a:schemeClr>
                    </a:solidFill>
                  </a:tcPr>
                </a:tc>
                <a:tc>
                  <a:txBody>
                    <a:bodyPr/>
                    <a:lstStyle/>
                    <a:p>
                      <a:pPr algn="ctr"/>
                      <a:r>
                        <a:rPr lang="en-US" sz="1300" b="0" i="1" dirty="0"/>
                        <a:t>2</a:t>
                      </a:r>
                    </a:p>
                  </a:txBody>
                  <a:tcPr>
                    <a:solidFill>
                      <a:schemeClr val="bg1">
                        <a:lumMod val="95000"/>
                      </a:schemeClr>
                    </a:solidFill>
                  </a:tcPr>
                </a:tc>
                <a:tc>
                  <a:txBody>
                    <a:bodyPr/>
                    <a:lstStyle/>
                    <a:p>
                      <a:pPr algn="ctr"/>
                      <a:r>
                        <a:rPr lang="en-US" sz="1300" b="0" i="1" dirty="0"/>
                        <a:t>18%</a:t>
                      </a:r>
                    </a:p>
                  </a:txBody>
                  <a:tcPr>
                    <a:solidFill>
                      <a:schemeClr val="bg1">
                        <a:lumMod val="95000"/>
                      </a:schemeClr>
                    </a:solidFill>
                  </a:tcPr>
                </a:tc>
                <a:tc>
                  <a:txBody>
                    <a:bodyPr/>
                    <a:lstStyle/>
                    <a:p>
                      <a:pPr algn="ctr"/>
                      <a:r>
                        <a:rPr lang="en-US" sz="1300" b="0" i="1" dirty="0"/>
                        <a:t>0</a:t>
                      </a:r>
                    </a:p>
                  </a:txBody>
                  <a:tcPr>
                    <a:solidFill>
                      <a:schemeClr val="bg1">
                        <a:lumMod val="95000"/>
                      </a:schemeClr>
                    </a:solidFill>
                  </a:tcPr>
                </a:tc>
                <a:tc>
                  <a:txBody>
                    <a:bodyPr/>
                    <a:lstStyle/>
                    <a:p>
                      <a:pPr algn="ctr"/>
                      <a:r>
                        <a:rPr lang="en-US" sz="1300" b="0" i="1" dirty="0"/>
                        <a:t>0%</a:t>
                      </a:r>
                    </a:p>
                  </a:txBody>
                  <a:tcPr>
                    <a:solidFill>
                      <a:schemeClr val="bg1">
                        <a:lumMod val="95000"/>
                      </a:schemeClr>
                    </a:solidFill>
                  </a:tcPr>
                </a:tc>
                <a:extLst>
                  <a:ext uri="{0D108BD9-81ED-4DB2-BD59-A6C34878D82A}">
                    <a16:rowId xmlns:a16="http://schemas.microsoft.com/office/drawing/2014/main" val="10003"/>
                  </a:ext>
                </a:extLst>
              </a:tr>
              <a:tr h="293547">
                <a:tc>
                  <a:txBody>
                    <a:bodyPr/>
                    <a:lstStyle/>
                    <a:p>
                      <a:pPr algn="r"/>
                      <a:r>
                        <a:rPr lang="en-US" sz="1300" b="1" i="1" dirty="0"/>
                        <a:t>Total</a:t>
                      </a:r>
                    </a:p>
                  </a:txBody>
                  <a:tcPr>
                    <a:solidFill>
                      <a:schemeClr val="bg1">
                        <a:lumMod val="85000"/>
                      </a:schemeClr>
                    </a:solidFill>
                  </a:tcPr>
                </a:tc>
                <a:tc gridSpan="2">
                  <a:txBody>
                    <a:bodyPr/>
                    <a:lstStyle/>
                    <a:p>
                      <a:pPr algn="l"/>
                      <a:r>
                        <a:rPr lang="en-US" sz="1300" b="1" i="1" dirty="0"/>
                        <a:t>        11</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tc gridSpan="2">
                  <a:txBody>
                    <a:bodyPr/>
                    <a:lstStyle/>
                    <a:p>
                      <a:pPr algn="l"/>
                      <a:r>
                        <a:rPr lang="en-US" sz="1300" b="1" i="1" dirty="0"/>
                        <a:t>                       8</a:t>
                      </a:r>
                    </a:p>
                  </a:txBody>
                  <a:tcPr>
                    <a:solidFill>
                      <a:schemeClr val="bg1">
                        <a:lumMod val="85000"/>
                      </a:schemeClr>
                    </a:solidFill>
                  </a:tcPr>
                </a:tc>
                <a:tc hMerge="1">
                  <a:txBody>
                    <a:bodyPr/>
                    <a:lstStyle/>
                    <a:p>
                      <a:pPr algn="ctr"/>
                      <a:endParaRPr lang="en-US" sz="1400" b="0" i="1"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219468396"/>
              </p:ext>
            </p:extLst>
          </p:nvPr>
        </p:nvGraphicFramePr>
        <p:xfrm>
          <a:off x="609600" y="2667000"/>
          <a:ext cx="7908756" cy="1752600"/>
        </p:xfrm>
        <a:graphic>
          <a:graphicData uri="http://schemas.openxmlformats.org/drawingml/2006/table">
            <a:tbl>
              <a:tblPr firstRow="1" bandRow="1">
                <a:tableStyleId>{00A15C55-8517-42AA-B614-E9B94910E393}</a:tableStyleId>
              </a:tblPr>
              <a:tblGrid>
                <a:gridCol w="2514600">
                  <a:extLst>
                    <a:ext uri="{9D8B030D-6E8A-4147-A177-3AD203B41FA5}">
                      <a16:colId xmlns:a16="http://schemas.microsoft.com/office/drawing/2014/main" val="20000"/>
                    </a:ext>
                  </a:extLst>
                </a:gridCol>
                <a:gridCol w="1132032">
                  <a:extLst>
                    <a:ext uri="{9D8B030D-6E8A-4147-A177-3AD203B41FA5}">
                      <a16:colId xmlns:a16="http://schemas.microsoft.com/office/drawing/2014/main" val="20001"/>
                    </a:ext>
                  </a:extLst>
                </a:gridCol>
                <a:gridCol w="849168">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gridCol w="898356">
                  <a:extLst>
                    <a:ext uri="{9D8B030D-6E8A-4147-A177-3AD203B41FA5}">
                      <a16:colId xmlns:a16="http://schemas.microsoft.com/office/drawing/2014/main" val="20004"/>
                    </a:ext>
                  </a:extLst>
                </a:gridCol>
              </a:tblGrid>
              <a:tr h="545916">
                <a:tc>
                  <a:txBody>
                    <a:bodyPr/>
                    <a:lstStyle/>
                    <a:p>
                      <a:pPr algn="ctr"/>
                      <a:r>
                        <a:rPr lang="en-US" sz="1600" b="1" dirty="0">
                          <a:solidFill>
                            <a:schemeClr val="tx1"/>
                          </a:solidFill>
                        </a:rPr>
                        <a:t>Education,</a:t>
                      </a:r>
                      <a:r>
                        <a:rPr lang="en-US" sz="1600" b="1" baseline="0" dirty="0">
                          <a:solidFill>
                            <a:schemeClr val="tx1"/>
                          </a:solidFill>
                        </a:rPr>
                        <a:t> Training and Technical Assistance</a:t>
                      </a:r>
                      <a:endParaRPr lang="en-US" sz="16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extLst>
                  <a:ext uri="{0D108BD9-81ED-4DB2-BD59-A6C34878D82A}">
                    <a16:rowId xmlns:a16="http://schemas.microsoft.com/office/drawing/2014/main" val="10000"/>
                  </a:ext>
                </a:extLst>
              </a:tr>
              <a:tr h="287324">
                <a:tc>
                  <a:txBody>
                    <a:bodyPr/>
                    <a:lstStyle/>
                    <a:p>
                      <a:pPr algn="r"/>
                      <a:r>
                        <a:rPr lang="en-US" sz="1300" b="0" i="1" dirty="0"/>
                        <a:t>Cut Loose</a:t>
                      </a:r>
                    </a:p>
                  </a:txBody>
                  <a:tcPr>
                    <a:solidFill>
                      <a:schemeClr val="bg1">
                        <a:lumMod val="95000"/>
                      </a:schemeClr>
                    </a:solidFill>
                  </a:tcPr>
                </a:tc>
                <a:tc>
                  <a:txBody>
                    <a:bodyPr/>
                    <a:lstStyle/>
                    <a:p>
                      <a:pPr algn="ctr"/>
                      <a:r>
                        <a:rPr lang="en-US" sz="1300" b="0" i="1" dirty="0"/>
                        <a:t>10</a:t>
                      </a:r>
                    </a:p>
                  </a:txBody>
                  <a:tcPr>
                    <a:solidFill>
                      <a:schemeClr val="bg1">
                        <a:lumMod val="95000"/>
                      </a:schemeClr>
                    </a:solidFill>
                  </a:tcPr>
                </a:tc>
                <a:tc>
                  <a:txBody>
                    <a:bodyPr/>
                    <a:lstStyle/>
                    <a:p>
                      <a:pPr algn="ctr"/>
                      <a:r>
                        <a:rPr lang="en-US" sz="1300" b="0" i="1" dirty="0"/>
                        <a:t>91%</a:t>
                      </a:r>
                    </a:p>
                  </a:txBody>
                  <a:tcPr>
                    <a:solidFill>
                      <a:schemeClr val="bg1">
                        <a:lumMod val="95000"/>
                      </a:schemeClr>
                    </a:solidFill>
                  </a:tcPr>
                </a:tc>
                <a:tc>
                  <a:txBody>
                    <a:bodyPr/>
                    <a:lstStyle/>
                    <a:p>
                      <a:pPr algn="ctr"/>
                      <a:r>
                        <a:rPr lang="en-US" sz="1300" b="0" i="1" dirty="0"/>
                        <a:t>5</a:t>
                      </a:r>
                    </a:p>
                  </a:txBody>
                  <a:tcPr>
                    <a:solidFill>
                      <a:schemeClr val="bg1">
                        <a:lumMod val="95000"/>
                      </a:schemeClr>
                    </a:solidFill>
                  </a:tcPr>
                </a:tc>
                <a:tc>
                  <a:txBody>
                    <a:bodyPr/>
                    <a:lstStyle/>
                    <a:p>
                      <a:pPr algn="ctr"/>
                      <a:r>
                        <a:rPr lang="en-US" sz="1300" b="0" i="1" dirty="0"/>
                        <a:t>83%</a:t>
                      </a:r>
                    </a:p>
                  </a:txBody>
                  <a:tcPr>
                    <a:solidFill>
                      <a:schemeClr val="bg1">
                        <a:lumMod val="95000"/>
                      </a:schemeClr>
                    </a:solidFill>
                  </a:tcPr>
                </a:tc>
                <a:extLst>
                  <a:ext uri="{0D108BD9-81ED-4DB2-BD59-A6C34878D82A}">
                    <a16:rowId xmlns:a16="http://schemas.microsoft.com/office/drawing/2014/main" val="10001"/>
                  </a:ext>
                </a:extLst>
              </a:tr>
              <a:tr h="287324">
                <a:tc>
                  <a:txBody>
                    <a:bodyPr/>
                    <a:lstStyle/>
                    <a:p>
                      <a:pPr algn="r"/>
                      <a:r>
                        <a:rPr lang="en-US" sz="1300" b="0" i="1" dirty="0"/>
                        <a:t>In-Training</a:t>
                      </a:r>
                    </a:p>
                  </a:txBody>
                  <a:tcPr>
                    <a:solidFill>
                      <a:schemeClr val="bg1">
                        <a:lumMod val="85000"/>
                      </a:schemeClr>
                    </a:solidFill>
                  </a:tcPr>
                </a:tc>
                <a:tc>
                  <a:txBody>
                    <a:bodyPr/>
                    <a:lstStyle/>
                    <a:p>
                      <a:pPr algn="ctr"/>
                      <a:r>
                        <a:rPr lang="en-US" sz="1300" b="0" i="1" dirty="0"/>
                        <a:t>1</a:t>
                      </a:r>
                    </a:p>
                  </a:txBody>
                  <a:tcPr>
                    <a:solidFill>
                      <a:schemeClr val="bg1">
                        <a:lumMod val="85000"/>
                      </a:schemeClr>
                    </a:solidFill>
                  </a:tcPr>
                </a:tc>
                <a:tc>
                  <a:txBody>
                    <a:bodyPr/>
                    <a:lstStyle/>
                    <a:p>
                      <a:pPr algn="ctr"/>
                      <a:r>
                        <a:rPr lang="en-US" sz="1300" b="0" i="1" dirty="0"/>
                        <a:t>9%</a:t>
                      </a:r>
                    </a:p>
                  </a:txBody>
                  <a:tcPr>
                    <a:solidFill>
                      <a:schemeClr val="bg1">
                        <a:lumMod val="85000"/>
                      </a:schemeClr>
                    </a:solidFill>
                  </a:tcPr>
                </a:tc>
                <a:tc>
                  <a:txBody>
                    <a:bodyPr/>
                    <a:lstStyle/>
                    <a:p>
                      <a:pPr algn="ctr"/>
                      <a:r>
                        <a:rPr lang="en-US" sz="1300" b="0" i="1" dirty="0"/>
                        <a:t>0</a:t>
                      </a:r>
                    </a:p>
                  </a:txBody>
                  <a:tcPr>
                    <a:solidFill>
                      <a:schemeClr val="bg1">
                        <a:lumMod val="85000"/>
                      </a:schemeClr>
                    </a:solidFill>
                  </a:tcPr>
                </a:tc>
                <a:tc>
                  <a:txBody>
                    <a:bodyPr/>
                    <a:lstStyle/>
                    <a:p>
                      <a:pPr algn="ctr"/>
                      <a:r>
                        <a:rPr lang="en-US" sz="1300" b="0" i="1" dirty="0"/>
                        <a:t>0%</a:t>
                      </a:r>
                    </a:p>
                  </a:txBody>
                  <a:tcPr>
                    <a:solidFill>
                      <a:schemeClr val="bg1">
                        <a:lumMod val="85000"/>
                      </a:schemeClr>
                    </a:solidFill>
                  </a:tcPr>
                </a:tc>
                <a:extLst>
                  <a:ext uri="{0D108BD9-81ED-4DB2-BD59-A6C34878D82A}">
                    <a16:rowId xmlns:a16="http://schemas.microsoft.com/office/drawing/2014/main" val="10002"/>
                  </a:ext>
                </a:extLst>
              </a:tr>
              <a:tr h="287324">
                <a:tc>
                  <a:txBody>
                    <a:bodyPr/>
                    <a:lstStyle/>
                    <a:p>
                      <a:pPr algn="r"/>
                      <a:r>
                        <a:rPr lang="en-US" sz="1300" b="0" i="1" dirty="0"/>
                        <a:t>Vacant</a:t>
                      </a:r>
                      <a:r>
                        <a:rPr lang="en-US" sz="1300" b="0" i="1" baseline="0" dirty="0"/>
                        <a:t> </a:t>
                      </a:r>
                      <a:endParaRPr lang="en-US" sz="1300" b="0" i="1" dirty="0"/>
                    </a:p>
                  </a:txBody>
                  <a:tcPr>
                    <a:solidFill>
                      <a:schemeClr val="bg1">
                        <a:lumMod val="95000"/>
                      </a:schemeClr>
                    </a:solidFill>
                  </a:tcPr>
                </a:tc>
                <a:tc>
                  <a:txBody>
                    <a:bodyPr/>
                    <a:lstStyle/>
                    <a:p>
                      <a:pPr algn="ctr"/>
                      <a:r>
                        <a:rPr lang="en-US" sz="1300" b="0" i="1" dirty="0"/>
                        <a:t>0</a:t>
                      </a:r>
                    </a:p>
                  </a:txBody>
                  <a:tcPr>
                    <a:solidFill>
                      <a:schemeClr val="bg1">
                        <a:lumMod val="95000"/>
                      </a:schemeClr>
                    </a:solidFill>
                  </a:tcPr>
                </a:tc>
                <a:tc>
                  <a:txBody>
                    <a:bodyPr/>
                    <a:lstStyle/>
                    <a:p>
                      <a:pPr algn="ctr"/>
                      <a:r>
                        <a:rPr lang="en-US" sz="1300" b="0" i="1" dirty="0"/>
                        <a:t>0%</a:t>
                      </a:r>
                    </a:p>
                  </a:txBody>
                  <a:tcPr>
                    <a:solidFill>
                      <a:schemeClr val="bg1">
                        <a:lumMod val="95000"/>
                      </a:schemeClr>
                    </a:solidFill>
                  </a:tcPr>
                </a:tc>
                <a:tc>
                  <a:txBody>
                    <a:bodyPr/>
                    <a:lstStyle/>
                    <a:p>
                      <a:pPr algn="ctr"/>
                      <a:r>
                        <a:rPr lang="en-US" sz="1300" b="0" i="1" dirty="0"/>
                        <a:t>1</a:t>
                      </a:r>
                    </a:p>
                  </a:txBody>
                  <a:tcPr>
                    <a:solidFill>
                      <a:schemeClr val="bg1">
                        <a:lumMod val="95000"/>
                      </a:schemeClr>
                    </a:solidFill>
                  </a:tcPr>
                </a:tc>
                <a:tc>
                  <a:txBody>
                    <a:bodyPr/>
                    <a:lstStyle/>
                    <a:p>
                      <a:pPr algn="ctr"/>
                      <a:r>
                        <a:rPr lang="en-US" sz="1300" b="0" i="1" dirty="0"/>
                        <a:t>17%</a:t>
                      </a:r>
                    </a:p>
                  </a:txBody>
                  <a:tcPr>
                    <a:solidFill>
                      <a:schemeClr val="bg1">
                        <a:lumMod val="95000"/>
                      </a:schemeClr>
                    </a:solidFill>
                  </a:tcPr>
                </a:tc>
                <a:extLst>
                  <a:ext uri="{0D108BD9-81ED-4DB2-BD59-A6C34878D82A}">
                    <a16:rowId xmlns:a16="http://schemas.microsoft.com/office/drawing/2014/main" val="10003"/>
                  </a:ext>
                </a:extLst>
              </a:tr>
              <a:tr h="287324">
                <a:tc>
                  <a:txBody>
                    <a:bodyPr/>
                    <a:lstStyle/>
                    <a:p>
                      <a:pPr algn="r"/>
                      <a:r>
                        <a:rPr lang="en-US" sz="1400" b="1" i="1" dirty="0"/>
                        <a:t>Total</a:t>
                      </a:r>
                    </a:p>
                  </a:txBody>
                  <a:tcPr>
                    <a:solidFill>
                      <a:schemeClr val="bg1">
                        <a:lumMod val="85000"/>
                      </a:schemeClr>
                    </a:solidFill>
                  </a:tcPr>
                </a:tc>
                <a:tc gridSpan="2">
                  <a:txBody>
                    <a:bodyPr/>
                    <a:lstStyle/>
                    <a:p>
                      <a:pPr algn="l"/>
                      <a:r>
                        <a:rPr lang="en-US" sz="1400" b="1" i="1" dirty="0"/>
                        <a:t>        11</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tc gridSpan="2">
                  <a:txBody>
                    <a:bodyPr/>
                    <a:lstStyle/>
                    <a:p>
                      <a:pPr algn="l"/>
                      <a:r>
                        <a:rPr lang="en-US" sz="1400" b="1" i="1" dirty="0"/>
                        <a:t>                       6</a:t>
                      </a:r>
                    </a:p>
                  </a:txBody>
                  <a:tcPr>
                    <a:solidFill>
                      <a:schemeClr val="bg1">
                        <a:lumMod val="85000"/>
                      </a:schemeClr>
                    </a:solidFill>
                  </a:tcPr>
                </a:tc>
                <a:tc hMerge="1">
                  <a:txBody>
                    <a:bodyPr/>
                    <a:lstStyle/>
                    <a:p>
                      <a:pPr algn="ctr"/>
                      <a:endParaRPr lang="en-US" sz="1400" b="0"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63198172"/>
              </p:ext>
            </p:extLst>
          </p:nvPr>
        </p:nvGraphicFramePr>
        <p:xfrm>
          <a:off x="602391" y="4450080"/>
          <a:ext cx="7915966" cy="1493520"/>
        </p:xfrm>
        <a:graphic>
          <a:graphicData uri="http://schemas.openxmlformats.org/drawingml/2006/table">
            <a:tbl>
              <a:tblPr firstRow="1" bandRow="1">
                <a:tableStyleId>{00A15C55-8517-42AA-B614-E9B94910E393}</a:tableStyleId>
              </a:tblPr>
              <a:tblGrid>
                <a:gridCol w="3217655">
                  <a:extLst>
                    <a:ext uri="{9D8B030D-6E8A-4147-A177-3AD203B41FA5}">
                      <a16:colId xmlns:a16="http://schemas.microsoft.com/office/drawing/2014/main" val="20000"/>
                    </a:ext>
                  </a:extLst>
                </a:gridCol>
                <a:gridCol w="1070141">
                  <a:extLst>
                    <a:ext uri="{9D8B030D-6E8A-4147-A177-3AD203B41FA5}">
                      <a16:colId xmlns:a16="http://schemas.microsoft.com/office/drawing/2014/main" val="20001"/>
                    </a:ext>
                  </a:extLst>
                </a:gridCol>
                <a:gridCol w="917264">
                  <a:extLst>
                    <a:ext uri="{9D8B030D-6E8A-4147-A177-3AD203B41FA5}">
                      <a16:colId xmlns:a16="http://schemas.microsoft.com/office/drawing/2014/main" val="20002"/>
                    </a:ext>
                  </a:extLst>
                </a:gridCol>
                <a:gridCol w="2710906">
                  <a:extLst>
                    <a:ext uri="{9D8B030D-6E8A-4147-A177-3AD203B41FA5}">
                      <a16:colId xmlns:a16="http://schemas.microsoft.com/office/drawing/2014/main" val="20003"/>
                    </a:ext>
                  </a:extLst>
                </a:gridCol>
              </a:tblGrid>
              <a:tr h="312271">
                <a:tc>
                  <a:txBody>
                    <a:bodyPr/>
                    <a:lstStyle/>
                    <a:p>
                      <a:pPr algn="ctr"/>
                      <a:r>
                        <a:rPr lang="en-US" sz="1600" b="1" dirty="0">
                          <a:solidFill>
                            <a:schemeClr val="tx1"/>
                          </a:solidFill>
                        </a:rPr>
                        <a:t>Agricultural Safety and Health</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Safety</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Industrial Hygienist</a:t>
                      </a:r>
                    </a:p>
                  </a:txBody>
                  <a:tcPr anchor="ctr">
                    <a:solidFill>
                      <a:schemeClr val="bg1">
                        <a:lumMod val="75000"/>
                      </a:schemeClr>
                    </a:solidFill>
                  </a:tcPr>
                </a:tc>
                <a:extLst>
                  <a:ext uri="{0D108BD9-81ED-4DB2-BD59-A6C34878D82A}">
                    <a16:rowId xmlns:a16="http://schemas.microsoft.com/office/drawing/2014/main" val="10000"/>
                  </a:ext>
                </a:extLst>
              </a:tr>
              <a:tr h="283882">
                <a:tc>
                  <a:txBody>
                    <a:bodyPr/>
                    <a:lstStyle/>
                    <a:p>
                      <a:pPr algn="r"/>
                      <a:r>
                        <a:rPr lang="en-US" sz="1300" b="0" i="1" dirty="0"/>
                        <a:t>Cut Loose</a:t>
                      </a:r>
                    </a:p>
                  </a:txBody>
                  <a:tcPr anchor="ctr">
                    <a:solidFill>
                      <a:schemeClr val="bg1">
                        <a:lumMod val="95000"/>
                      </a:schemeClr>
                    </a:solidFill>
                  </a:tcPr>
                </a:tc>
                <a:tc>
                  <a:txBody>
                    <a:bodyPr/>
                    <a:lstStyle/>
                    <a:p>
                      <a:pPr algn="ctr"/>
                      <a:r>
                        <a:rPr lang="en-US" sz="1300" b="0" i="1" dirty="0"/>
                        <a:t>5</a:t>
                      </a:r>
                    </a:p>
                  </a:txBody>
                  <a:tcPr anchor="ctr">
                    <a:solidFill>
                      <a:schemeClr val="bg1">
                        <a:lumMod val="95000"/>
                      </a:schemeClr>
                    </a:solidFill>
                  </a:tcPr>
                </a:tc>
                <a:tc>
                  <a:txBody>
                    <a:bodyPr/>
                    <a:lstStyle/>
                    <a:p>
                      <a:pPr algn="ctr"/>
                      <a:r>
                        <a:rPr lang="en-US" sz="1300" b="0" i="1" dirty="0"/>
                        <a:t>63%</a:t>
                      </a:r>
                    </a:p>
                  </a:txBody>
                  <a:tcPr anchor="ctr">
                    <a:solidFill>
                      <a:schemeClr val="bg1">
                        <a:lumMod val="95000"/>
                      </a:schemeClr>
                    </a:solidFill>
                  </a:tcPr>
                </a:tc>
                <a:tc>
                  <a:txBody>
                    <a:bodyPr/>
                    <a:lstStyle/>
                    <a:p>
                      <a:pPr algn="ctr"/>
                      <a:r>
                        <a:rPr lang="en-US" sz="1300" b="0" i="1" dirty="0"/>
                        <a:t>NA</a:t>
                      </a:r>
                    </a:p>
                  </a:txBody>
                  <a:tcPr anchor="ctr">
                    <a:solidFill>
                      <a:schemeClr val="bg1">
                        <a:lumMod val="95000"/>
                      </a:schemeClr>
                    </a:solidFill>
                  </a:tcPr>
                </a:tc>
                <a:extLst>
                  <a:ext uri="{0D108BD9-81ED-4DB2-BD59-A6C34878D82A}">
                    <a16:rowId xmlns:a16="http://schemas.microsoft.com/office/drawing/2014/main" val="10001"/>
                  </a:ext>
                </a:extLst>
              </a:tr>
              <a:tr h="283882">
                <a:tc>
                  <a:txBody>
                    <a:bodyPr/>
                    <a:lstStyle/>
                    <a:p>
                      <a:pPr algn="r"/>
                      <a:r>
                        <a:rPr lang="en-US" sz="1300" b="0" i="1" dirty="0"/>
                        <a:t>In-Training</a:t>
                      </a:r>
                    </a:p>
                  </a:txBody>
                  <a:tcPr anchor="ctr">
                    <a:solidFill>
                      <a:schemeClr val="bg1">
                        <a:lumMod val="85000"/>
                      </a:schemeClr>
                    </a:solidFill>
                  </a:tcPr>
                </a:tc>
                <a:tc>
                  <a:txBody>
                    <a:bodyPr/>
                    <a:lstStyle/>
                    <a:p>
                      <a:pPr algn="ctr"/>
                      <a:r>
                        <a:rPr lang="en-US" sz="1300" b="0" i="1" dirty="0"/>
                        <a:t>2</a:t>
                      </a:r>
                    </a:p>
                  </a:txBody>
                  <a:tcPr anchor="ctr">
                    <a:solidFill>
                      <a:schemeClr val="bg1">
                        <a:lumMod val="85000"/>
                      </a:schemeClr>
                    </a:solidFill>
                  </a:tcPr>
                </a:tc>
                <a:tc>
                  <a:txBody>
                    <a:bodyPr/>
                    <a:lstStyle/>
                    <a:p>
                      <a:pPr algn="ctr"/>
                      <a:r>
                        <a:rPr lang="en-US" sz="1300" b="0" i="1" dirty="0"/>
                        <a:t>25%</a:t>
                      </a:r>
                    </a:p>
                  </a:txBody>
                  <a:tcPr anchor="ctr">
                    <a:solidFill>
                      <a:schemeClr val="bg1">
                        <a:lumMod val="85000"/>
                      </a:schemeClr>
                    </a:solidFill>
                  </a:tcPr>
                </a:tc>
                <a:tc>
                  <a:txBody>
                    <a:bodyPr/>
                    <a:lstStyle/>
                    <a:p>
                      <a:pPr algn="ctr"/>
                      <a:r>
                        <a:rPr lang="en-US" sz="1300" b="0" i="1" dirty="0"/>
                        <a:t>NA</a:t>
                      </a:r>
                    </a:p>
                  </a:txBody>
                  <a:tcPr anchor="ctr">
                    <a:solidFill>
                      <a:schemeClr val="bg1">
                        <a:lumMod val="85000"/>
                      </a:schemeClr>
                    </a:solidFill>
                  </a:tcPr>
                </a:tc>
                <a:extLst>
                  <a:ext uri="{0D108BD9-81ED-4DB2-BD59-A6C34878D82A}">
                    <a16:rowId xmlns:a16="http://schemas.microsoft.com/office/drawing/2014/main" val="10002"/>
                  </a:ext>
                </a:extLst>
              </a:tr>
              <a:tr h="283882">
                <a:tc>
                  <a:txBody>
                    <a:bodyPr/>
                    <a:lstStyle/>
                    <a:p>
                      <a:pPr algn="r"/>
                      <a:r>
                        <a:rPr lang="en-US" sz="1300" b="0" i="1" dirty="0"/>
                        <a:t>Vacant</a:t>
                      </a:r>
                      <a:r>
                        <a:rPr lang="en-US" sz="1300" b="0" i="1" baseline="0" dirty="0"/>
                        <a:t> </a:t>
                      </a:r>
                      <a:endParaRPr lang="en-US" sz="1300" b="0" i="1" dirty="0"/>
                    </a:p>
                  </a:txBody>
                  <a:tcPr anchor="ctr">
                    <a:solidFill>
                      <a:schemeClr val="bg1">
                        <a:lumMod val="95000"/>
                      </a:schemeClr>
                    </a:solidFill>
                  </a:tcPr>
                </a:tc>
                <a:tc>
                  <a:txBody>
                    <a:bodyPr/>
                    <a:lstStyle/>
                    <a:p>
                      <a:pPr algn="ctr"/>
                      <a:r>
                        <a:rPr lang="en-US" sz="1300" b="0" i="1" dirty="0"/>
                        <a:t>1</a:t>
                      </a:r>
                    </a:p>
                  </a:txBody>
                  <a:tcPr anchor="ctr">
                    <a:solidFill>
                      <a:schemeClr val="bg1">
                        <a:lumMod val="95000"/>
                      </a:schemeClr>
                    </a:solidFill>
                  </a:tcPr>
                </a:tc>
                <a:tc>
                  <a:txBody>
                    <a:bodyPr/>
                    <a:lstStyle/>
                    <a:p>
                      <a:pPr algn="ctr"/>
                      <a:r>
                        <a:rPr lang="en-US" sz="1300" b="0" i="1" dirty="0"/>
                        <a:t>13%</a:t>
                      </a:r>
                    </a:p>
                  </a:txBody>
                  <a:tcPr anchor="ctr">
                    <a:solidFill>
                      <a:schemeClr val="bg1">
                        <a:lumMod val="95000"/>
                      </a:schemeClr>
                    </a:solidFill>
                  </a:tcPr>
                </a:tc>
                <a:tc>
                  <a:txBody>
                    <a:bodyPr/>
                    <a:lstStyle/>
                    <a:p>
                      <a:pPr algn="ctr"/>
                      <a:r>
                        <a:rPr lang="en-US" sz="1300" b="0" i="1" dirty="0"/>
                        <a:t>NA</a:t>
                      </a:r>
                    </a:p>
                  </a:txBody>
                  <a:tcPr anchor="ctr">
                    <a:solidFill>
                      <a:schemeClr val="bg1">
                        <a:lumMod val="95000"/>
                      </a:schemeClr>
                    </a:solidFill>
                  </a:tcPr>
                </a:tc>
                <a:extLst>
                  <a:ext uri="{0D108BD9-81ED-4DB2-BD59-A6C34878D82A}">
                    <a16:rowId xmlns:a16="http://schemas.microsoft.com/office/drawing/2014/main" val="10003"/>
                  </a:ext>
                </a:extLst>
              </a:tr>
              <a:tr h="283882">
                <a:tc>
                  <a:txBody>
                    <a:bodyPr/>
                    <a:lstStyle/>
                    <a:p>
                      <a:pPr algn="r"/>
                      <a:r>
                        <a:rPr lang="en-US" sz="1300" b="1" i="1" dirty="0"/>
                        <a:t>Total</a:t>
                      </a:r>
                    </a:p>
                  </a:txBody>
                  <a:tcPr anchor="ctr">
                    <a:solidFill>
                      <a:schemeClr val="bg1">
                        <a:lumMod val="85000"/>
                      </a:schemeClr>
                    </a:solidFill>
                  </a:tcPr>
                </a:tc>
                <a:tc gridSpan="3">
                  <a:txBody>
                    <a:bodyPr/>
                    <a:lstStyle/>
                    <a:p>
                      <a:pPr algn="l"/>
                      <a:r>
                        <a:rPr lang="en-US" sz="1300" b="1" i="1" dirty="0"/>
                        <a:t>        8</a:t>
                      </a:r>
                    </a:p>
                  </a:txBody>
                  <a:tcPr anchor="ctr">
                    <a:solidFill>
                      <a:schemeClr val="bg1">
                        <a:lumMod val="85000"/>
                      </a:schemeClr>
                    </a:solidFill>
                  </a:tcPr>
                </a:tc>
                <a:tc hMerge="1">
                  <a:txBody>
                    <a:bodyPr/>
                    <a:lstStyle/>
                    <a:p>
                      <a:pPr algn="ctr"/>
                      <a:endParaRPr lang="en-US" sz="1400" b="1" i="1" dirty="0"/>
                    </a:p>
                  </a:txBody>
                  <a:tcPr>
                    <a:solidFill>
                      <a:schemeClr val="bg1">
                        <a:lumMod val="85000"/>
                      </a:schemeClr>
                    </a:solidFill>
                  </a:tcPr>
                </a:tc>
                <a:tc hMerge="1">
                  <a:txBody>
                    <a:bodyPr/>
                    <a:lstStyle/>
                    <a:p>
                      <a:pPr algn="ctr"/>
                      <a:endParaRPr lang="en-US" sz="1400" b="1" i="1"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07DCD6DE-9D48-B267-DE35-4B9974FFCFD3}"/>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423210186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93691308-EE77-430C-A64D-A6F00D2A95AD}"/>
              </a:ext>
            </a:extLst>
          </p:cNvPr>
          <p:cNvGraphicFramePr>
            <a:graphicFrameLocks noGrp="1"/>
          </p:cNvGraphicFramePr>
          <p:nvPr>
            <p:extLst>
              <p:ext uri="{D42A27DB-BD31-4B8C-83A1-F6EECF244321}">
                <p14:modId xmlns:p14="http://schemas.microsoft.com/office/powerpoint/2010/main" val="2902011998"/>
              </p:ext>
            </p:extLst>
          </p:nvPr>
        </p:nvGraphicFramePr>
        <p:xfrm>
          <a:off x="609600" y="1143000"/>
          <a:ext cx="7924800" cy="4656666"/>
        </p:xfrm>
        <a:graphic>
          <a:graphicData uri="http://schemas.openxmlformats.org/drawingml/2006/table">
            <a:tbl>
              <a:tblPr firstRow="1" bandRow="1">
                <a:tableStyleId>{00A15C55-8517-42AA-B614-E9B94910E393}</a:tableStyleId>
              </a:tblPr>
              <a:tblGrid>
                <a:gridCol w="510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457200">
                <a:tc gridSpan="3">
                  <a:txBody>
                    <a:bodyPr/>
                    <a:lstStyle/>
                    <a:p>
                      <a:pPr algn="ctr"/>
                      <a:r>
                        <a:rPr lang="en-US" sz="2000" dirty="0">
                          <a:solidFill>
                            <a:schemeClr val="tx1"/>
                          </a:solidFill>
                        </a:rPr>
                        <a:t>1</a:t>
                      </a:r>
                      <a:r>
                        <a:rPr lang="en-US" sz="2000" baseline="30000" dirty="0">
                          <a:solidFill>
                            <a:schemeClr val="tx1"/>
                          </a:solidFill>
                        </a:rPr>
                        <a:t>st</a:t>
                      </a:r>
                      <a:r>
                        <a:rPr lang="en-US" sz="2000" dirty="0">
                          <a:solidFill>
                            <a:schemeClr val="tx1"/>
                          </a:solidFill>
                        </a:rPr>
                        <a:t> Qtr.—COURSE</a:t>
                      </a: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484554">
                <a:tc>
                  <a:txBody>
                    <a:bodyPr/>
                    <a:lstStyle/>
                    <a:p>
                      <a:pPr marL="0" marR="0" algn="ctr">
                        <a:lnSpc>
                          <a:spcPct val="100000"/>
                        </a:lnSpc>
                        <a:spcBef>
                          <a:spcPts val="0"/>
                        </a:spcBef>
                        <a:spcAft>
                          <a:spcPts val="0"/>
                        </a:spcAft>
                      </a:pPr>
                      <a:r>
                        <a:rPr lang="en-US" sz="1800" b="1" i="0" dirty="0">
                          <a:effectLst/>
                          <a:latin typeface="+mj-lt"/>
                          <a:ea typeface="Calibri" panose="020F0502020204030204" pitchFamily="34" charset="0"/>
                          <a:cs typeface="Times New Roman" panose="02020603050405020304" pitchFamily="18" charset="0"/>
                        </a:rPr>
                        <a:t>In-Person</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1" i="0" dirty="0">
                          <a:effectLst/>
                          <a:latin typeface="+mj-lt"/>
                          <a:ea typeface="Calibri" panose="020F0502020204030204" pitchFamily="34" charset="0"/>
                          <a:cs typeface="Times New Roman" panose="02020603050405020304" pitchFamily="18" charset="0"/>
                        </a:rPr>
                        <a:t>No. of Events</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Trained</a:t>
                      </a:r>
                    </a:p>
                  </a:txBody>
                  <a:tcPr anchor="ctr">
                    <a:solidFill>
                      <a:schemeClr val="bg1">
                        <a:lumMod val="85000"/>
                      </a:schemeClr>
                    </a:solidFill>
                  </a:tcPr>
                </a:tc>
                <a:extLst>
                  <a:ext uri="{0D108BD9-81ED-4DB2-BD59-A6C34878D82A}">
                    <a16:rowId xmlns:a16="http://schemas.microsoft.com/office/drawing/2014/main" val="1858962413"/>
                  </a:ext>
                </a:extLst>
              </a:tr>
              <a:tr h="484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Confined Space Entry</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2</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17</a:t>
                      </a:r>
                    </a:p>
                  </a:txBody>
                  <a:tcPr anchor="ctr">
                    <a:solidFill>
                      <a:schemeClr val="bg1">
                        <a:lumMod val="95000"/>
                      </a:schemeClr>
                    </a:solidFill>
                  </a:tcPr>
                </a:tc>
                <a:extLst>
                  <a:ext uri="{0D108BD9-81ED-4DB2-BD59-A6C34878D82A}">
                    <a16:rowId xmlns:a16="http://schemas.microsoft.com/office/drawing/2014/main" val="1411204487"/>
                  </a:ext>
                </a:extLst>
              </a:tr>
              <a:tr h="484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Excavation and Trenching</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9</a:t>
                      </a:r>
                    </a:p>
                  </a:txBody>
                  <a:tcPr anchor="ctr">
                    <a:solidFill>
                      <a:schemeClr val="bg1">
                        <a:lumMod val="85000"/>
                      </a:schemeClr>
                    </a:solidFill>
                  </a:tcPr>
                </a:tc>
                <a:extLst>
                  <a:ext uri="{0D108BD9-81ED-4DB2-BD59-A6C34878D82A}">
                    <a16:rowId xmlns:a16="http://schemas.microsoft.com/office/drawing/2014/main" val="35257835"/>
                  </a:ext>
                </a:extLst>
              </a:tr>
              <a:tr h="484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Labor One Driver Training</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4</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5</a:t>
                      </a:r>
                    </a:p>
                  </a:txBody>
                  <a:tcPr anchor="ctr">
                    <a:solidFill>
                      <a:schemeClr val="bg1">
                        <a:lumMod val="95000"/>
                      </a:schemeClr>
                    </a:solidFill>
                  </a:tcPr>
                </a:tc>
                <a:extLst>
                  <a:ext uri="{0D108BD9-81ED-4DB2-BD59-A6C34878D82A}">
                    <a16:rowId xmlns:a16="http://schemas.microsoft.com/office/drawing/2014/main" val="146789299"/>
                  </a:ext>
                </a:extLst>
              </a:tr>
              <a:tr h="4845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Calibri" panose="020F0502020204030204" pitchFamily="34" charset="0"/>
                          <a:cs typeface="Times New Roman" panose="02020603050405020304" pitchFamily="18" charset="0"/>
                        </a:rPr>
                        <a:t>Virtual</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1" i="0" kern="1200" dirty="0">
                          <a:solidFill>
                            <a:schemeClr val="dk1"/>
                          </a:solidFill>
                          <a:effectLst/>
                          <a:latin typeface="+mn-lt"/>
                          <a:ea typeface="Calibri" panose="020F0502020204030204" pitchFamily="34" charset="0"/>
                          <a:cs typeface="Times New Roman" panose="02020603050405020304" pitchFamily="18" charset="0"/>
                        </a:rPr>
                        <a:t>No. of Events</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Trained</a:t>
                      </a:r>
                    </a:p>
                  </a:txBody>
                  <a:tcPr anchor="ctr">
                    <a:solidFill>
                      <a:schemeClr val="bg1">
                        <a:lumMod val="85000"/>
                      </a:schemeClr>
                    </a:solidFill>
                  </a:tcPr>
                </a:tc>
                <a:extLst>
                  <a:ext uri="{0D108BD9-81ED-4DB2-BD59-A6C34878D82A}">
                    <a16:rowId xmlns:a16="http://schemas.microsoft.com/office/drawing/2014/main" val="2667116058"/>
                  </a:ext>
                </a:extLst>
              </a:tr>
              <a:tr h="444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Combustible Dust</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82</a:t>
                      </a:r>
                    </a:p>
                  </a:txBody>
                  <a:tcPr anchor="ctr">
                    <a:solidFill>
                      <a:schemeClr val="bg1">
                        <a:lumMod val="95000"/>
                      </a:schemeClr>
                    </a:solidFill>
                  </a:tcPr>
                </a:tc>
                <a:extLst>
                  <a:ext uri="{0D108BD9-81ED-4DB2-BD59-A6C34878D82A}">
                    <a16:rowId xmlns:a16="http://schemas.microsoft.com/office/drawing/2014/main" val="3811935829"/>
                  </a:ext>
                </a:extLst>
              </a:tr>
              <a:tr h="444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Engineering Controls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47</a:t>
                      </a:r>
                    </a:p>
                  </a:txBody>
                  <a:tcPr anchor="ctr">
                    <a:solidFill>
                      <a:schemeClr val="bg1">
                        <a:lumMod val="85000"/>
                      </a:schemeClr>
                    </a:solidFill>
                  </a:tcPr>
                </a:tc>
                <a:extLst>
                  <a:ext uri="{0D108BD9-81ED-4DB2-BD59-A6C34878D82A}">
                    <a16:rowId xmlns:a16="http://schemas.microsoft.com/office/drawing/2014/main" val="1490893348"/>
                  </a:ext>
                </a:extLst>
              </a:tr>
              <a:tr h="444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10-Hour General Industry Awareness Course</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3</a:t>
                      </a:r>
                    </a:p>
                  </a:txBody>
                  <a:tcPr anchor="ctr">
                    <a:solidFill>
                      <a:schemeClr val="bg1">
                        <a:lumMod val="95000"/>
                      </a:schemeClr>
                    </a:solidFill>
                  </a:tcPr>
                </a:tc>
                <a:extLst>
                  <a:ext uri="{0D108BD9-81ED-4DB2-BD59-A6C34878D82A}">
                    <a16:rowId xmlns:a16="http://schemas.microsoft.com/office/drawing/2014/main" val="2539853464"/>
                  </a:ext>
                </a:extLst>
              </a:tr>
              <a:tr h="444174">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effectLst/>
                          <a:latin typeface="+mn-lt"/>
                          <a:ea typeface="Calibri" panose="020F0502020204030204" pitchFamily="34" charset="0"/>
                          <a:cs typeface="Times New Roman" panose="02020603050405020304" pitchFamily="18" charset="0"/>
                        </a:rPr>
                        <a:t>Total Trained</a:t>
                      </a:r>
                    </a:p>
                  </a:txBody>
                  <a:tcPr anchor="ctr">
                    <a:solidFill>
                      <a:schemeClr val="bg1">
                        <a:lumMod val="8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163</a:t>
                      </a:r>
                    </a:p>
                  </a:txBody>
                  <a:tcPr anchor="ctr">
                    <a:solidFill>
                      <a:schemeClr val="bg1">
                        <a:lumMod val="85000"/>
                      </a:schemeClr>
                    </a:solidFill>
                  </a:tcPr>
                </a:tc>
                <a:extLst>
                  <a:ext uri="{0D108BD9-81ED-4DB2-BD59-A6C34878D82A}">
                    <a16:rowId xmlns:a16="http://schemas.microsoft.com/office/drawing/2014/main" val="2879108275"/>
                  </a:ext>
                </a:extLst>
              </a:tr>
            </a:tbl>
          </a:graphicData>
        </a:graphic>
      </p:graphicFrame>
      <p:sp>
        <p:nvSpPr>
          <p:cNvPr id="7" name="TextBox 6">
            <a:extLst>
              <a:ext uri="{FF2B5EF4-FFF2-40B4-BE49-F238E27FC236}">
                <a16:creationId xmlns:a16="http://schemas.microsoft.com/office/drawing/2014/main" id="{FF7E4817-FF8A-1738-BAD3-816CAD5765C8}"/>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380566125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Fatalities Inspected</a:t>
            </a:r>
            <a:endParaRPr lang="en-US" sz="2400" b="1" i="1" dirty="0">
              <a:solidFill>
                <a:schemeClr val="bg2"/>
              </a:solidFill>
            </a:endParaRPr>
          </a:p>
        </p:txBody>
      </p:sp>
      <p:pic>
        <p:nvPicPr>
          <p:cNvPr id="21" name="Picture 20" descr="C:\Users\wllagoe.EADS\AppData\Local\Microsoft\Windows\Temporary Internet Files\Content.Outlook\PMWK0L31\SCBA trainig raleigh.jpg"/>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33402" y="4495798"/>
            <a:ext cx="990596" cy="838200"/>
          </a:xfrm>
          <a:prstGeom prst="rect">
            <a:avLst/>
          </a:prstGeom>
          <a:noFill/>
          <a:ln w="9525">
            <a:noFill/>
            <a:miter lim="800000"/>
            <a:headEnd/>
            <a:tailEnd/>
          </a:ln>
        </p:spPr>
      </p:pic>
      <p:pic>
        <p:nvPicPr>
          <p:cNvPr id="23" name="Picture 22" descr="C:\Users\wllagoe.EADS\Pictures\Trench\Trenchmodule1208 033.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0" y="4495800"/>
            <a:ext cx="1676400" cy="914400"/>
          </a:xfrm>
          <a:prstGeom prst="rect">
            <a:avLst/>
          </a:prstGeom>
          <a:noFill/>
          <a:ln w="9525">
            <a:noFill/>
            <a:miter lim="800000"/>
            <a:headEnd/>
            <a:tailEnd/>
          </a:ln>
        </p:spPr>
      </p:pic>
      <p:pic>
        <p:nvPicPr>
          <p:cNvPr id="24" name="Picture 23" descr="C:\Users\wllagoe.EADS\Pictures\Trench\Trenchmodule1208 026.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43600" y="4495800"/>
            <a:ext cx="1524000" cy="914400"/>
          </a:xfrm>
          <a:prstGeom prst="rect">
            <a:avLst/>
          </a:prstGeom>
          <a:noFill/>
          <a:ln w="9525">
            <a:noFill/>
            <a:miter lim="800000"/>
            <a:headEnd/>
            <a:tailEnd/>
          </a:ln>
        </p:spPr>
      </p:pic>
      <p:pic>
        <p:nvPicPr>
          <p:cNvPr id="25" name="Picture 24" descr="C:\Users\wllagoe.EADS\Pictures\Construction\IMAG0613.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49683" y="4495801"/>
            <a:ext cx="1870117" cy="914399"/>
          </a:xfrm>
          <a:prstGeom prst="rect">
            <a:avLst/>
          </a:prstGeom>
          <a:noFill/>
          <a:ln w="9525">
            <a:noFill/>
            <a:miter lim="800000"/>
            <a:headEnd/>
            <a:tailEnd/>
          </a:ln>
        </p:spPr>
      </p:pic>
      <p:sp>
        <p:nvSpPr>
          <p:cNvPr id="2" name="TextBox 1"/>
          <p:cNvSpPr txBox="1"/>
          <p:nvPr/>
        </p:nvSpPr>
        <p:spPr>
          <a:xfrm>
            <a:off x="6457200" y="4191000"/>
            <a:ext cx="2129109" cy="215444"/>
          </a:xfrm>
          <a:prstGeom prst="rect">
            <a:avLst/>
          </a:prstGeom>
          <a:noFill/>
        </p:spPr>
        <p:txBody>
          <a:bodyPr wrap="none" rtlCol="0">
            <a:spAutoFit/>
          </a:bodyPr>
          <a:lstStyle/>
          <a:p>
            <a:r>
              <a:rPr lang="en-US" sz="800" i="1" dirty="0">
                <a:latin typeface="+mn-lt"/>
                <a:cs typeface="Times New Roman" panose="02020603050405020304" pitchFamily="18" charset="0"/>
              </a:rPr>
              <a:t>Fatalities Under OSH Division Jurisdiction</a:t>
            </a:r>
          </a:p>
        </p:txBody>
      </p:sp>
      <p:sp>
        <p:nvSpPr>
          <p:cNvPr id="19" name="TextBox 18"/>
          <p:cNvSpPr txBox="1"/>
          <p:nvPr/>
        </p:nvSpPr>
        <p:spPr>
          <a:xfrm>
            <a:off x="557690" y="5333999"/>
            <a:ext cx="1186543" cy="215444"/>
          </a:xfrm>
          <a:prstGeom prst="rect">
            <a:avLst/>
          </a:prstGeom>
          <a:noFill/>
        </p:spPr>
        <p:txBody>
          <a:bodyPr wrap="none" rtlCol="0">
            <a:spAutoFit/>
          </a:bodyPr>
          <a:lstStyle/>
          <a:p>
            <a:r>
              <a:rPr lang="en-US" sz="800" dirty="0"/>
              <a:t>NCDOL Photo Library</a:t>
            </a:r>
          </a:p>
        </p:txBody>
      </p:sp>
      <p:pic>
        <p:nvPicPr>
          <p:cNvPr id="4" name="Picture 3" descr="A group of people posing for a photo&#10;&#10;Description automatically generated">
            <a:extLst>
              <a:ext uri="{FF2B5EF4-FFF2-40B4-BE49-F238E27FC236}">
                <a16:creationId xmlns:a16="http://schemas.microsoft.com/office/drawing/2014/main" id="{1E8210A7-217E-47C7-8BCC-8B617626DA9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80499" y="3204633"/>
            <a:ext cx="1762901" cy="2350534"/>
          </a:xfrm>
          <a:prstGeom prst="rect">
            <a:avLst/>
          </a:prstGeom>
        </p:spPr>
      </p:pic>
      <p:pic>
        <p:nvPicPr>
          <p:cNvPr id="15" name="Picture 14" descr="C:\Users\wllagoe.EADS\Pictures\Construction\IMG_1163.JPG">
            <a:extLst>
              <a:ext uri="{FF2B5EF4-FFF2-40B4-BE49-F238E27FC236}">
                <a16:creationId xmlns:a16="http://schemas.microsoft.com/office/drawing/2014/main" id="{59F34FCC-3681-495D-A6B1-76BEAC9EECAF}"/>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06481" y="4495800"/>
            <a:ext cx="1336719" cy="879638"/>
          </a:xfrm>
          <a:prstGeom prst="rect">
            <a:avLst/>
          </a:prstGeom>
          <a:noFill/>
          <a:ln w="9525">
            <a:noFill/>
            <a:miter lim="800000"/>
            <a:headEnd/>
            <a:tailEnd/>
          </a:ln>
        </p:spPr>
      </p:pic>
      <p:graphicFrame>
        <p:nvGraphicFramePr>
          <p:cNvPr id="26" name="Table 25">
            <a:extLst>
              <a:ext uri="{FF2B5EF4-FFF2-40B4-BE49-F238E27FC236}">
                <a16:creationId xmlns:a16="http://schemas.microsoft.com/office/drawing/2014/main" id="{CFEE63DB-11B8-4EEC-9071-716A3F6210B8}"/>
              </a:ext>
            </a:extLst>
          </p:cNvPr>
          <p:cNvGraphicFramePr>
            <a:graphicFrameLocks noGrp="1"/>
          </p:cNvGraphicFramePr>
          <p:nvPr>
            <p:extLst>
              <p:ext uri="{D42A27DB-BD31-4B8C-83A1-F6EECF244321}">
                <p14:modId xmlns:p14="http://schemas.microsoft.com/office/powerpoint/2010/main" val="427148732"/>
              </p:ext>
            </p:extLst>
          </p:nvPr>
        </p:nvGraphicFramePr>
        <p:xfrm>
          <a:off x="609603" y="5181600"/>
          <a:ext cx="7924795" cy="640080"/>
        </p:xfrm>
        <a:graphic>
          <a:graphicData uri="http://schemas.openxmlformats.org/drawingml/2006/table">
            <a:tbl>
              <a:tblPr firstRow="1" bandRow="1">
                <a:tableStyleId>{00A15C55-8517-42AA-B614-E9B94910E393}</a:tableStyleId>
              </a:tblPr>
              <a:tblGrid>
                <a:gridCol w="1505998">
                  <a:extLst>
                    <a:ext uri="{9D8B030D-6E8A-4147-A177-3AD203B41FA5}">
                      <a16:colId xmlns:a16="http://schemas.microsoft.com/office/drawing/2014/main" val="20000"/>
                    </a:ext>
                  </a:extLst>
                </a:gridCol>
                <a:gridCol w="627634">
                  <a:extLst>
                    <a:ext uri="{9D8B030D-6E8A-4147-A177-3AD203B41FA5}">
                      <a16:colId xmlns:a16="http://schemas.microsoft.com/office/drawing/2014/main" val="20001"/>
                    </a:ext>
                  </a:extLst>
                </a:gridCol>
                <a:gridCol w="2754660">
                  <a:extLst>
                    <a:ext uri="{9D8B030D-6E8A-4147-A177-3AD203B41FA5}">
                      <a16:colId xmlns:a16="http://schemas.microsoft.com/office/drawing/2014/main" val="20002"/>
                    </a:ext>
                  </a:extLst>
                </a:gridCol>
                <a:gridCol w="758528">
                  <a:extLst>
                    <a:ext uri="{9D8B030D-6E8A-4147-A177-3AD203B41FA5}">
                      <a16:colId xmlns:a16="http://schemas.microsoft.com/office/drawing/2014/main" val="20003"/>
                    </a:ext>
                  </a:extLst>
                </a:gridCol>
                <a:gridCol w="758528">
                  <a:extLst>
                    <a:ext uri="{9D8B030D-6E8A-4147-A177-3AD203B41FA5}">
                      <a16:colId xmlns:a16="http://schemas.microsoft.com/office/drawing/2014/main" val="314456447"/>
                    </a:ext>
                  </a:extLst>
                </a:gridCol>
                <a:gridCol w="758528">
                  <a:extLst>
                    <a:ext uri="{9D8B030D-6E8A-4147-A177-3AD203B41FA5}">
                      <a16:colId xmlns:a16="http://schemas.microsoft.com/office/drawing/2014/main" val="1216358602"/>
                    </a:ext>
                  </a:extLst>
                </a:gridCol>
                <a:gridCol w="760919">
                  <a:extLst>
                    <a:ext uri="{9D8B030D-6E8A-4147-A177-3AD203B41FA5}">
                      <a16:colId xmlns:a16="http://schemas.microsoft.com/office/drawing/2014/main" val="20004"/>
                    </a:ext>
                  </a:extLst>
                </a:gridCol>
              </a:tblGrid>
              <a:tr h="335280">
                <a:tc gridSpan="2">
                  <a:txBody>
                    <a:bodyPr/>
                    <a:lstStyle/>
                    <a:p>
                      <a:pPr algn="ctr"/>
                      <a:r>
                        <a:rPr lang="en-US" sz="1400" b="1" i="0" dirty="0">
                          <a:solidFill>
                            <a:schemeClr val="tx1"/>
                          </a:solidFill>
                        </a:rPr>
                        <a:t>                       FFY 2021</a:t>
                      </a:r>
                      <a:endParaRPr lang="en-US" sz="1400" b="0" i="0" dirty="0">
                        <a:solidFill>
                          <a:schemeClr val="tx1"/>
                        </a:solidFill>
                      </a:endParaRPr>
                    </a:p>
                  </a:txBody>
                  <a:tcPr anchor="ctr">
                    <a:solidFill>
                      <a:schemeClr val="bg1">
                        <a:lumMod val="75000"/>
                      </a:schemeClr>
                    </a:solidFill>
                  </a:tcPr>
                </a:tc>
                <a:tc hMerge="1">
                  <a:txBody>
                    <a:bodyPr/>
                    <a:lstStyle/>
                    <a:p>
                      <a:pPr algn="ctr"/>
                      <a:endParaRPr lang="en-US" sz="1700" b="0" i="1" dirty="0">
                        <a:solidFill>
                          <a:schemeClr val="tx1"/>
                        </a:solidFill>
                      </a:endParaRPr>
                    </a:p>
                  </a:txBody>
                  <a:tcPr>
                    <a:solidFill>
                      <a:schemeClr val="bg1">
                        <a:lumMod val="75000"/>
                      </a:schemeClr>
                    </a:solidFill>
                  </a:tcPr>
                </a:tc>
                <a:tc>
                  <a:txBody>
                    <a:bodyPr/>
                    <a:lstStyle/>
                    <a:p>
                      <a:pPr algn="r"/>
                      <a:r>
                        <a:rPr lang="en-US" sz="1400" b="1" i="0" u="none" dirty="0">
                          <a:solidFill>
                            <a:schemeClr val="tx1"/>
                          </a:solidFill>
                        </a:rPr>
                        <a:t>FFY 2022</a:t>
                      </a:r>
                      <a:endParaRPr lang="en-US" sz="1400" b="0" i="0" u="none" dirty="0">
                        <a:solidFill>
                          <a:schemeClr val="tx1"/>
                        </a:solidFill>
                      </a:endParaRPr>
                    </a:p>
                  </a:txBody>
                  <a:tcPr anchor="ctr">
                    <a:solidFill>
                      <a:schemeClr val="bg1">
                        <a:lumMod val="75000"/>
                      </a:schemeClr>
                    </a:solidFill>
                  </a:tcPr>
                </a:tc>
                <a:tc>
                  <a:txBody>
                    <a:bodyPr/>
                    <a:lstStyle/>
                    <a:p>
                      <a:pPr algn="ctr"/>
                      <a:r>
                        <a:rPr lang="en-US" sz="1200" b="1" i="0" u="none" dirty="0">
                          <a:solidFill>
                            <a:schemeClr val="tx1"/>
                          </a:solidFill>
                        </a:rPr>
                        <a:t>1</a:t>
                      </a:r>
                      <a:r>
                        <a:rPr lang="en-US" sz="1200" b="1" i="0" u="none" baseline="30000" dirty="0">
                          <a:solidFill>
                            <a:schemeClr val="tx1"/>
                          </a:solidFill>
                        </a:rPr>
                        <a:t>st</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2</a:t>
                      </a:r>
                      <a:r>
                        <a:rPr lang="en-US" sz="1200" b="1" i="0" u="none" baseline="30000" dirty="0">
                          <a:solidFill>
                            <a:schemeClr val="tx1"/>
                          </a:solidFill>
                        </a:rPr>
                        <a:t>nd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3</a:t>
                      </a:r>
                      <a:r>
                        <a:rPr lang="en-US" sz="1200" b="1" i="0" u="none" baseline="30000" dirty="0">
                          <a:solidFill>
                            <a:schemeClr val="tx1"/>
                          </a:solidFill>
                        </a:rPr>
                        <a:t>rd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1" u="none"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28600">
                <a:tc>
                  <a:txBody>
                    <a:bodyPr/>
                    <a:lstStyle/>
                    <a:p>
                      <a:pPr algn="r"/>
                      <a:r>
                        <a:rPr lang="en-US" sz="1400" b="0" i="1" baseline="0" dirty="0">
                          <a:solidFill>
                            <a:schemeClr val="tx1"/>
                          </a:solidFill>
                        </a:rPr>
                        <a:t>Total Fatalities</a:t>
                      </a:r>
                      <a:endParaRPr lang="en-US" sz="1400" b="0" i="1" dirty="0">
                        <a:solidFill>
                          <a:schemeClr val="tx1"/>
                        </a:solidFill>
                      </a:endParaRPr>
                    </a:p>
                  </a:txBody>
                  <a:tcPr>
                    <a:solidFill>
                      <a:schemeClr val="bg1">
                        <a:lumMod val="85000"/>
                      </a:schemeClr>
                    </a:solidFill>
                  </a:tcPr>
                </a:tc>
                <a:tc>
                  <a:txBody>
                    <a:bodyPr/>
                    <a:lstStyle/>
                    <a:p>
                      <a:pPr algn="ctr"/>
                      <a:r>
                        <a:rPr lang="en-US" sz="1400" b="0" i="1" dirty="0">
                          <a:solidFill>
                            <a:schemeClr val="tx1"/>
                          </a:solidFill>
                        </a:rPr>
                        <a:t>90</a:t>
                      </a: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i="1" baseline="0" dirty="0">
                          <a:solidFill>
                            <a:schemeClr val="tx1"/>
                          </a:solidFill>
                        </a:rPr>
                        <a:t>Fatalities</a:t>
                      </a:r>
                      <a:endParaRPr lang="en-US" sz="1400" b="0" i="1" dirty="0">
                        <a:solidFill>
                          <a:schemeClr val="tx1"/>
                        </a:solidFill>
                      </a:endParaRPr>
                    </a:p>
                  </a:txBody>
                  <a:tcPr>
                    <a:solidFill>
                      <a:schemeClr val="bg1">
                        <a:lumMod val="85000"/>
                      </a:schemeClr>
                    </a:solidFill>
                  </a:tcPr>
                </a:tc>
                <a:tc>
                  <a:txBody>
                    <a:bodyPr/>
                    <a:lstStyle/>
                    <a:p>
                      <a:pPr algn="ctr"/>
                      <a:r>
                        <a:rPr lang="en-US" sz="1400" b="0" i="0" u="none" dirty="0">
                          <a:solidFill>
                            <a:schemeClr val="tx1"/>
                          </a:solidFill>
                        </a:rPr>
                        <a:t>11</a:t>
                      </a:r>
                    </a:p>
                  </a:txBody>
                  <a:tcPr>
                    <a:solidFill>
                      <a:schemeClr val="bg1">
                        <a:lumMod val="95000"/>
                      </a:schemeClr>
                    </a:solidFill>
                  </a:tcPr>
                </a:tc>
                <a:tc>
                  <a:txBody>
                    <a:bodyPr/>
                    <a:lstStyle/>
                    <a:p>
                      <a:pPr algn="ctr"/>
                      <a:r>
                        <a:rPr lang="en-US" sz="1400" b="0" i="0" u="none" dirty="0">
                          <a:solidFill>
                            <a:schemeClr val="tx1"/>
                          </a:solidFill>
                        </a:rPr>
                        <a:t>13</a:t>
                      </a:r>
                    </a:p>
                  </a:txBody>
                  <a:tcPr>
                    <a:solidFill>
                      <a:schemeClr val="bg1">
                        <a:lumMod val="95000"/>
                      </a:schemeClr>
                    </a:solidFill>
                  </a:tcPr>
                </a:tc>
                <a:tc>
                  <a:txBody>
                    <a:bodyPr/>
                    <a:lstStyle/>
                    <a:p>
                      <a:pPr algn="ctr"/>
                      <a:r>
                        <a:rPr lang="en-US" sz="1400" b="0" i="0" u="none" dirty="0">
                          <a:solidFill>
                            <a:schemeClr val="tx1"/>
                          </a:solidFill>
                        </a:rPr>
                        <a:t>14</a:t>
                      </a:r>
                    </a:p>
                  </a:txBody>
                  <a:tcPr>
                    <a:solidFill>
                      <a:schemeClr val="bg1">
                        <a:lumMod val="95000"/>
                      </a:schemeClr>
                    </a:solidFill>
                  </a:tcPr>
                </a:tc>
                <a:tc>
                  <a:txBody>
                    <a:bodyPr/>
                    <a:lstStyle/>
                    <a:p>
                      <a:pPr algn="ctr"/>
                      <a:r>
                        <a:rPr lang="en-US" sz="1400" b="1" i="1" u="none" dirty="0">
                          <a:solidFill>
                            <a:schemeClr val="tx1"/>
                          </a:solidFill>
                        </a:rPr>
                        <a:t>38</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27" name="Content Placeholder 4">
            <a:extLst>
              <a:ext uri="{FF2B5EF4-FFF2-40B4-BE49-F238E27FC236}">
                <a16:creationId xmlns:a16="http://schemas.microsoft.com/office/drawing/2014/main" id="{AAD3E768-7072-47CB-9788-28C3F0D4C743}"/>
              </a:ext>
            </a:extLst>
          </p:cNvPr>
          <p:cNvGraphicFramePr>
            <a:graphicFrameLocks/>
          </p:cNvGraphicFramePr>
          <p:nvPr>
            <p:extLst>
              <p:ext uri="{D42A27DB-BD31-4B8C-83A1-F6EECF244321}">
                <p14:modId xmlns:p14="http://schemas.microsoft.com/office/powerpoint/2010/main" val="2644375600"/>
              </p:ext>
            </p:extLst>
          </p:nvPr>
        </p:nvGraphicFramePr>
        <p:xfrm>
          <a:off x="609600" y="1143000"/>
          <a:ext cx="7924797" cy="3432818"/>
        </p:xfrm>
        <a:graphic>
          <a:graphicData uri="http://schemas.openxmlformats.org/drawingml/2006/table">
            <a:tbl>
              <a:tblPr firstRow="1" bandRow="1">
                <a:tableStyleId>{00A15C55-8517-42AA-B614-E9B94910E393}</a:tableStyleId>
              </a:tblPr>
              <a:tblGrid>
                <a:gridCol w="1522660">
                  <a:extLst>
                    <a:ext uri="{9D8B030D-6E8A-4147-A177-3AD203B41FA5}">
                      <a16:colId xmlns:a16="http://schemas.microsoft.com/office/drawing/2014/main" val="20000"/>
                    </a:ext>
                  </a:extLst>
                </a:gridCol>
                <a:gridCol w="623786">
                  <a:extLst>
                    <a:ext uri="{9D8B030D-6E8A-4147-A177-3AD203B41FA5}">
                      <a16:colId xmlns:a16="http://schemas.microsoft.com/office/drawing/2014/main" val="20001"/>
                    </a:ext>
                  </a:extLst>
                </a:gridCol>
                <a:gridCol w="623786">
                  <a:extLst>
                    <a:ext uri="{9D8B030D-6E8A-4147-A177-3AD203B41FA5}">
                      <a16:colId xmlns:a16="http://schemas.microsoft.com/office/drawing/2014/main" val="117238189"/>
                    </a:ext>
                  </a:extLst>
                </a:gridCol>
                <a:gridCol w="623786">
                  <a:extLst>
                    <a:ext uri="{9D8B030D-6E8A-4147-A177-3AD203B41FA5}">
                      <a16:colId xmlns:a16="http://schemas.microsoft.com/office/drawing/2014/main" val="1196780689"/>
                    </a:ext>
                  </a:extLst>
                </a:gridCol>
                <a:gridCol w="588417">
                  <a:extLst>
                    <a:ext uri="{9D8B030D-6E8A-4147-A177-3AD203B41FA5}">
                      <a16:colId xmlns:a16="http://schemas.microsoft.com/office/drawing/2014/main" val="20002"/>
                    </a:ext>
                  </a:extLst>
                </a:gridCol>
                <a:gridCol w="1525481">
                  <a:extLst>
                    <a:ext uri="{9D8B030D-6E8A-4147-A177-3AD203B41FA5}">
                      <a16:colId xmlns:a16="http://schemas.microsoft.com/office/drawing/2014/main" val="20003"/>
                    </a:ext>
                  </a:extLst>
                </a:gridCol>
                <a:gridCol w="623653">
                  <a:extLst>
                    <a:ext uri="{9D8B030D-6E8A-4147-A177-3AD203B41FA5}">
                      <a16:colId xmlns:a16="http://schemas.microsoft.com/office/drawing/2014/main" val="20004"/>
                    </a:ext>
                  </a:extLst>
                </a:gridCol>
                <a:gridCol w="640440">
                  <a:extLst>
                    <a:ext uri="{9D8B030D-6E8A-4147-A177-3AD203B41FA5}">
                      <a16:colId xmlns:a16="http://schemas.microsoft.com/office/drawing/2014/main" val="554731849"/>
                    </a:ext>
                  </a:extLst>
                </a:gridCol>
                <a:gridCol w="543191">
                  <a:extLst>
                    <a:ext uri="{9D8B030D-6E8A-4147-A177-3AD203B41FA5}">
                      <a16:colId xmlns:a16="http://schemas.microsoft.com/office/drawing/2014/main" val="2729946331"/>
                    </a:ext>
                  </a:extLst>
                </a:gridCol>
                <a:gridCol w="609597">
                  <a:extLst>
                    <a:ext uri="{9D8B030D-6E8A-4147-A177-3AD203B41FA5}">
                      <a16:colId xmlns:a16="http://schemas.microsoft.com/office/drawing/2014/main" val="20005"/>
                    </a:ext>
                  </a:extLst>
                </a:gridCol>
              </a:tblGrid>
              <a:tr h="416351">
                <a:tc>
                  <a:txBody>
                    <a:bodyPr/>
                    <a:lstStyle/>
                    <a:p>
                      <a:pPr algn="ctr"/>
                      <a:r>
                        <a:rPr lang="en-US" sz="1400" b="1" baseline="0" dirty="0">
                          <a:solidFill>
                            <a:schemeClr val="tx1"/>
                          </a:solidFill>
                        </a:rPr>
                        <a:t>FATALITY TYPE</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 </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Total</a:t>
                      </a:r>
                    </a:p>
                  </a:txBody>
                  <a:tcPr anchor="ctr">
                    <a:solidFill>
                      <a:schemeClr val="bg1">
                        <a:lumMod val="75000"/>
                      </a:schemeClr>
                    </a:solidFill>
                  </a:tcPr>
                </a:tc>
                <a:tc>
                  <a:txBody>
                    <a:bodyPr/>
                    <a:lstStyle/>
                    <a:p>
                      <a:pPr algn="ctr"/>
                      <a:r>
                        <a:rPr lang="en-US" sz="1400" b="1" baseline="0" dirty="0">
                          <a:solidFill>
                            <a:schemeClr val="tx1"/>
                          </a:solidFill>
                        </a:rPr>
                        <a:t>FATALITY TYPE</a:t>
                      </a:r>
                      <a:endParaRPr lang="en-US" sz="1400" b="1" dirty="0">
                        <a:solidFill>
                          <a:schemeClr val="tx1"/>
                        </a:solidFill>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67048">
                <a:tc>
                  <a:txBody>
                    <a:bodyPr/>
                    <a:lstStyle/>
                    <a:p>
                      <a:pPr algn="r"/>
                      <a:r>
                        <a:rPr lang="en-US" sz="1200" b="0" i="1" dirty="0"/>
                        <a:t>Struck By</a:t>
                      </a:r>
                    </a:p>
                  </a:txBody>
                  <a:tcPr anchor="ctr">
                    <a:solidFill>
                      <a:schemeClr val="bg1">
                        <a:lumMod val="95000"/>
                      </a:schemeClr>
                    </a:solidFill>
                  </a:tcPr>
                </a:tc>
                <a:tc>
                  <a:txBody>
                    <a:bodyPr/>
                    <a:lstStyle/>
                    <a:p>
                      <a:pPr algn="ctr"/>
                      <a:r>
                        <a:rPr lang="en-US" sz="1200" i="0" dirty="0"/>
                        <a:t>2</a:t>
                      </a:r>
                    </a:p>
                  </a:txBody>
                  <a:tcPr anchor="ctr">
                    <a:solidFill>
                      <a:schemeClr val="bg1">
                        <a:lumMod val="95000"/>
                      </a:schemeClr>
                    </a:solidFill>
                  </a:tcPr>
                </a:tc>
                <a:tc>
                  <a:txBody>
                    <a:bodyPr/>
                    <a:lstStyle/>
                    <a:p>
                      <a:pPr algn="ctr"/>
                      <a:r>
                        <a:rPr lang="en-US" sz="1200" i="0" dirty="0"/>
                        <a:t>4</a:t>
                      </a:r>
                    </a:p>
                  </a:txBody>
                  <a:tcPr anchor="ctr">
                    <a:solidFill>
                      <a:schemeClr val="bg1">
                        <a:lumMod val="95000"/>
                      </a:schemeClr>
                    </a:solidFill>
                  </a:tcPr>
                </a:tc>
                <a:tc>
                  <a:txBody>
                    <a:bodyPr/>
                    <a:lstStyle/>
                    <a:p>
                      <a:pPr algn="ctr"/>
                      <a:r>
                        <a:rPr lang="en-US" sz="1200" i="0" dirty="0"/>
                        <a:t>4</a:t>
                      </a:r>
                    </a:p>
                  </a:txBody>
                  <a:tcPr anchor="ctr">
                    <a:solidFill>
                      <a:schemeClr val="bg1">
                        <a:lumMod val="95000"/>
                      </a:schemeClr>
                    </a:solidFill>
                  </a:tcPr>
                </a:tc>
                <a:tc>
                  <a:txBody>
                    <a:bodyPr/>
                    <a:lstStyle/>
                    <a:p>
                      <a:pPr algn="ctr"/>
                      <a:r>
                        <a:rPr lang="en-US" sz="1200" b="1" i="1" u="none" dirty="0"/>
                        <a:t>10</a:t>
                      </a:r>
                    </a:p>
                  </a:txBody>
                  <a:tcPr anchor="ctr">
                    <a:solidFill>
                      <a:schemeClr val="bg1">
                        <a:lumMod val="95000"/>
                      </a:schemeClr>
                    </a:solidFill>
                  </a:tcPr>
                </a:tc>
                <a:tc>
                  <a:txBody>
                    <a:bodyPr/>
                    <a:lstStyle/>
                    <a:p>
                      <a:pPr algn="r"/>
                      <a:r>
                        <a:rPr lang="en-US" sz="1200" i="1" dirty="0"/>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1"/>
                  </a:ext>
                </a:extLst>
              </a:tr>
              <a:tr h="388595">
                <a:tc>
                  <a:txBody>
                    <a:bodyPr/>
                    <a:lstStyle/>
                    <a:p>
                      <a:pPr algn="r"/>
                      <a:r>
                        <a:rPr lang="en-US" sz="1200" b="0" i="1" dirty="0"/>
                        <a:t>Caught In/Between</a:t>
                      </a:r>
                    </a:p>
                  </a:txBody>
                  <a:tcPr anchor="ctr">
                    <a:solidFill>
                      <a:schemeClr val="bg1">
                        <a:lumMod val="85000"/>
                      </a:schemeClr>
                    </a:solidFill>
                  </a:tcPr>
                </a:tc>
                <a:tc>
                  <a:txBody>
                    <a:bodyPr/>
                    <a:lstStyle/>
                    <a:p>
                      <a:pPr algn="ctr"/>
                      <a:r>
                        <a:rPr lang="en-US" sz="1200" i="0" dirty="0"/>
                        <a:t>2</a:t>
                      </a:r>
                    </a:p>
                  </a:txBody>
                  <a:tcPr anchor="ctr">
                    <a:solidFill>
                      <a:schemeClr val="bg1">
                        <a:lumMod val="85000"/>
                      </a:schemeClr>
                    </a:solidFill>
                  </a:tcPr>
                </a:tc>
                <a:tc>
                  <a:txBody>
                    <a:bodyPr/>
                    <a:lstStyle/>
                    <a:p>
                      <a:pPr algn="ctr"/>
                      <a:r>
                        <a:rPr lang="en-US" sz="1200" i="0" dirty="0"/>
                        <a:t>1</a:t>
                      </a:r>
                    </a:p>
                  </a:txBody>
                  <a:tcPr anchor="ctr">
                    <a:solidFill>
                      <a:schemeClr val="bg1">
                        <a:lumMod val="85000"/>
                      </a:schemeClr>
                    </a:solidFill>
                  </a:tcPr>
                </a:tc>
                <a:tc>
                  <a:txBody>
                    <a:bodyPr/>
                    <a:lstStyle/>
                    <a:p>
                      <a:pPr algn="ctr"/>
                      <a:r>
                        <a:rPr lang="en-US" sz="1200" i="0" dirty="0"/>
                        <a:t>4</a:t>
                      </a:r>
                    </a:p>
                  </a:txBody>
                  <a:tcPr anchor="ctr">
                    <a:solidFill>
                      <a:schemeClr val="bg1">
                        <a:lumMod val="85000"/>
                      </a:schemeClr>
                    </a:solidFill>
                  </a:tcPr>
                </a:tc>
                <a:tc>
                  <a:txBody>
                    <a:bodyPr/>
                    <a:lstStyle/>
                    <a:p>
                      <a:pPr algn="ctr"/>
                      <a:r>
                        <a:rPr lang="en-US" sz="1200" b="1" i="1" u="none" dirty="0"/>
                        <a:t>7</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388595">
                <a:tc>
                  <a:txBody>
                    <a:bodyPr/>
                    <a:lstStyle/>
                    <a:p>
                      <a:pPr algn="r"/>
                      <a:r>
                        <a:rPr lang="en-US" sz="1200" b="0" i="1" dirty="0"/>
                        <a:t>Bite/Sting/Scratch</a:t>
                      </a:r>
                    </a:p>
                  </a:txBody>
                  <a:tcPr anchor="ctr">
                    <a:solidFill>
                      <a:schemeClr val="bg1">
                        <a:lumMod val="95000"/>
                      </a:schemeClr>
                    </a:solidFill>
                  </a:tcPr>
                </a:tc>
                <a:tc>
                  <a:txBody>
                    <a:bodyPr/>
                    <a:lstStyle/>
                    <a:p>
                      <a:pPr algn="ctr"/>
                      <a:r>
                        <a:rPr lang="en-US" sz="1200" i="0" dirty="0"/>
                        <a:t>0</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1" i="1" u="none" dirty="0"/>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541258">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algn="ctr"/>
                      <a:r>
                        <a:rPr lang="en-US" sz="1200" i="0" dirty="0"/>
                        <a:t>0</a:t>
                      </a:r>
                    </a:p>
                  </a:txBody>
                  <a:tcPr anchor="ctr">
                    <a:solidFill>
                      <a:schemeClr val="bg1">
                        <a:lumMod val="85000"/>
                      </a:schemeClr>
                    </a:solidFill>
                  </a:tcPr>
                </a:tc>
                <a:tc>
                  <a:txBody>
                    <a:bodyPr/>
                    <a:lstStyle/>
                    <a:p>
                      <a:pPr algn="ctr"/>
                      <a:r>
                        <a:rPr lang="en-US" sz="1200" b="0" i="0" u="none" dirty="0"/>
                        <a:t>0</a:t>
                      </a:r>
                    </a:p>
                  </a:txBody>
                  <a:tcPr anchor="ctr">
                    <a:solidFill>
                      <a:schemeClr val="bg1">
                        <a:lumMod val="85000"/>
                      </a:schemeClr>
                    </a:solidFill>
                  </a:tcPr>
                </a:tc>
                <a:tc>
                  <a:txBody>
                    <a:bodyPr/>
                    <a:lstStyle/>
                    <a:p>
                      <a:pPr algn="ctr"/>
                      <a:r>
                        <a:rPr lang="en-US" sz="1200" b="0" i="0" u="none" dirty="0"/>
                        <a:t>0</a:t>
                      </a:r>
                    </a:p>
                  </a:txBody>
                  <a:tcPr anchor="ctr">
                    <a:solidFill>
                      <a:schemeClr val="bg1">
                        <a:lumMod val="85000"/>
                      </a:schemeClr>
                    </a:solidFill>
                  </a:tcPr>
                </a:tc>
                <a:tc>
                  <a:txBody>
                    <a:bodyPr/>
                    <a:lstStyle/>
                    <a:p>
                      <a:pPr algn="ctr"/>
                      <a:r>
                        <a:rPr lang="en-US" sz="1200" b="1" i="1" u="none" dirty="0"/>
                        <a:t>0</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439844">
                <a:tc>
                  <a:txBody>
                    <a:bodyPr/>
                    <a:lstStyle/>
                    <a:p>
                      <a:pPr algn="r"/>
                      <a:r>
                        <a:rPr lang="en-US" sz="1200" b="0" i="1" dirty="0"/>
                        <a:t>Fall (From Elevation)</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b="0" i="0" u="none" dirty="0"/>
                        <a:t>2</a:t>
                      </a:r>
                    </a:p>
                  </a:txBody>
                  <a:tcPr anchor="ctr">
                    <a:solidFill>
                      <a:schemeClr val="bg1">
                        <a:lumMod val="95000"/>
                      </a:schemeClr>
                    </a:solidFill>
                  </a:tcPr>
                </a:tc>
                <a:tc>
                  <a:txBody>
                    <a:bodyPr/>
                    <a:lstStyle/>
                    <a:p>
                      <a:pPr algn="ctr"/>
                      <a:r>
                        <a:rPr lang="en-US" sz="1200" b="0" i="0" u="none" dirty="0"/>
                        <a:t>5</a:t>
                      </a:r>
                    </a:p>
                  </a:txBody>
                  <a:tcPr anchor="ctr">
                    <a:solidFill>
                      <a:schemeClr val="bg1">
                        <a:lumMod val="95000"/>
                      </a:schemeClr>
                    </a:solidFill>
                  </a:tcPr>
                </a:tc>
                <a:tc>
                  <a:txBody>
                    <a:bodyPr/>
                    <a:lstStyle/>
                    <a:p>
                      <a:pPr algn="ctr"/>
                      <a:r>
                        <a:rPr lang="en-US" sz="1200" b="1" i="1" u="none" dirty="0"/>
                        <a:t>8</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67048">
                <a:tc>
                  <a:txBody>
                    <a:bodyPr/>
                    <a:lstStyle/>
                    <a:p>
                      <a:pPr algn="r"/>
                      <a:r>
                        <a:rPr lang="en-US" sz="1200" b="0" i="1" dirty="0"/>
                        <a:t>Struck Against</a:t>
                      </a:r>
                    </a:p>
                  </a:txBody>
                  <a:tcPr anchor="ctr">
                    <a:solidFill>
                      <a:schemeClr val="bg1">
                        <a:lumMod val="85000"/>
                      </a:schemeClr>
                    </a:solidFill>
                  </a:tcPr>
                </a:tc>
                <a:tc>
                  <a:txBody>
                    <a:bodyPr/>
                    <a:lstStyle/>
                    <a:p>
                      <a:pPr algn="ctr"/>
                      <a:r>
                        <a:rPr lang="en-US" sz="1200" i="0" u="none" dirty="0"/>
                        <a:t>0</a:t>
                      </a:r>
                    </a:p>
                  </a:txBody>
                  <a:tcPr anchor="ctr">
                    <a:solidFill>
                      <a:schemeClr val="bg1">
                        <a:lumMod val="85000"/>
                      </a:schemeClr>
                    </a:solidFill>
                  </a:tcPr>
                </a:tc>
                <a:tc>
                  <a:txBody>
                    <a:bodyPr/>
                    <a:lstStyle/>
                    <a:p>
                      <a:pPr algn="ctr"/>
                      <a:r>
                        <a:rPr lang="en-US" sz="1200" b="0" i="0" u="none" dirty="0"/>
                        <a:t>0</a:t>
                      </a:r>
                    </a:p>
                  </a:txBody>
                  <a:tcPr anchor="ctr">
                    <a:solidFill>
                      <a:schemeClr val="bg1">
                        <a:lumMod val="85000"/>
                      </a:schemeClr>
                    </a:solidFill>
                  </a:tcPr>
                </a:tc>
                <a:tc>
                  <a:txBody>
                    <a:bodyPr/>
                    <a:lstStyle/>
                    <a:p>
                      <a:pPr algn="ctr"/>
                      <a:r>
                        <a:rPr lang="en-US" sz="1200" b="0" i="0" u="none" dirty="0"/>
                        <a:t>1</a:t>
                      </a:r>
                    </a:p>
                  </a:txBody>
                  <a:tcPr anchor="ctr">
                    <a:solidFill>
                      <a:schemeClr val="bg1">
                        <a:lumMod val="85000"/>
                      </a:schemeClr>
                    </a:solidFill>
                  </a:tcPr>
                </a:tc>
                <a:tc>
                  <a:txBody>
                    <a:bodyPr/>
                    <a:lstStyle/>
                    <a:p>
                      <a:pPr algn="ctr"/>
                      <a:r>
                        <a:rPr lang="en-US" sz="1200" b="1" i="1" u="none" dirty="0"/>
                        <a:t>1</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85000"/>
                      </a:schemeClr>
                    </a:solidFill>
                  </a:tcPr>
                </a:tc>
                <a:extLst>
                  <a:ext uri="{0D108BD9-81ED-4DB2-BD59-A6C34878D82A}">
                    <a16:rowId xmlns:a16="http://schemas.microsoft.com/office/drawing/2014/main" val="10006"/>
                  </a:ext>
                </a:extLst>
              </a:tr>
              <a:tr h="267048">
                <a:tc>
                  <a:txBody>
                    <a:bodyPr/>
                    <a:lstStyle/>
                    <a:p>
                      <a:pPr algn="r"/>
                      <a:r>
                        <a:rPr lang="en-US" sz="1200" b="0" i="1" dirty="0"/>
                        <a:t>Rubbed/Abraded</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1" i="1" u="none" dirty="0"/>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algn="ctr"/>
                      <a:r>
                        <a:rPr lang="en-US" sz="1200" b="0" i="0" u="none" dirty="0"/>
                        <a:t>2</a:t>
                      </a:r>
                    </a:p>
                  </a:txBody>
                  <a:tcPr anchor="ctr">
                    <a:solidFill>
                      <a:schemeClr val="bg1">
                        <a:lumMod val="95000"/>
                      </a:schemeClr>
                    </a:solidFill>
                  </a:tcPr>
                </a:tc>
                <a:tc>
                  <a:txBody>
                    <a:bodyPr/>
                    <a:lstStyle/>
                    <a:p>
                      <a:pPr algn="ctr"/>
                      <a:r>
                        <a:rPr lang="en-US" sz="1200" b="0" i="0" u="none" dirty="0"/>
                        <a:t>2</a:t>
                      </a:r>
                    </a:p>
                  </a:txBody>
                  <a:tcPr anchor="ctr">
                    <a:solidFill>
                      <a:schemeClr val="bg1">
                        <a:lumMod val="95000"/>
                      </a:schemeClr>
                    </a:solidFill>
                  </a:tcPr>
                </a:tc>
                <a:tc>
                  <a:txBody>
                    <a:bodyPr/>
                    <a:lstStyle/>
                    <a:p>
                      <a:pPr algn="ctr"/>
                      <a:r>
                        <a:rPr lang="en-US" sz="1200" b="0" i="0" u="none" dirty="0"/>
                        <a:t>0</a:t>
                      </a:r>
                    </a:p>
                  </a:txBody>
                  <a:tcPr anchor="ctr">
                    <a:solidFill>
                      <a:schemeClr val="bg1">
                        <a:lumMod val="95000"/>
                      </a:schemeClr>
                    </a:solidFill>
                  </a:tcPr>
                </a:tc>
                <a:tc>
                  <a:txBody>
                    <a:bodyPr/>
                    <a:lstStyle/>
                    <a:p>
                      <a:pPr algn="ctr"/>
                      <a:r>
                        <a:rPr lang="en-US" sz="1200" b="1" i="1" u="none" dirty="0"/>
                        <a:t>4</a:t>
                      </a:r>
                    </a:p>
                  </a:txBody>
                  <a:tcPr anchor="ctr">
                    <a:solidFill>
                      <a:schemeClr val="bg1">
                        <a:lumMod val="95000"/>
                      </a:schemeClr>
                    </a:solidFill>
                  </a:tcPr>
                </a:tc>
                <a:extLst>
                  <a:ext uri="{0D108BD9-81ED-4DB2-BD59-A6C34878D82A}">
                    <a16:rowId xmlns:a16="http://schemas.microsoft.com/office/drawing/2014/main" val="10007"/>
                  </a:ext>
                </a:extLst>
              </a:tr>
              <a:tr h="377010">
                <a:tc>
                  <a:txBody>
                    <a:bodyPr/>
                    <a:lstStyle/>
                    <a:p>
                      <a:pPr algn="r"/>
                      <a:r>
                        <a:rPr lang="en-US" sz="1200" b="0" i="1" dirty="0"/>
                        <a:t>COVID-19</a:t>
                      </a:r>
                    </a:p>
                  </a:txBody>
                  <a:tcPr anchor="ctr">
                    <a:solidFill>
                      <a:schemeClr val="bg1">
                        <a:lumMod val="85000"/>
                      </a:schemeClr>
                    </a:solidFill>
                  </a:tcPr>
                </a:tc>
                <a:tc>
                  <a:txBody>
                    <a:bodyPr/>
                    <a:lstStyle/>
                    <a:p>
                      <a:pPr algn="ctr"/>
                      <a:r>
                        <a:rPr lang="en-US" sz="1200" b="0" i="0" u="none" dirty="0"/>
                        <a:t>3</a:t>
                      </a:r>
                    </a:p>
                  </a:txBody>
                  <a:tcPr anchor="ctr">
                    <a:solidFill>
                      <a:schemeClr val="bg1">
                        <a:lumMod val="85000"/>
                      </a:schemeClr>
                    </a:solidFill>
                  </a:tcPr>
                </a:tc>
                <a:tc>
                  <a:txBody>
                    <a:bodyPr/>
                    <a:lstStyle/>
                    <a:p>
                      <a:pPr algn="ctr"/>
                      <a:r>
                        <a:rPr lang="en-US" sz="1200" b="0" i="0" u="none" dirty="0"/>
                        <a:t>2</a:t>
                      </a:r>
                    </a:p>
                  </a:txBody>
                  <a:tcPr anchor="ctr">
                    <a:solidFill>
                      <a:schemeClr val="bg1">
                        <a:lumMod val="85000"/>
                      </a:schemeClr>
                    </a:solidFill>
                  </a:tcPr>
                </a:tc>
                <a:tc>
                  <a:txBody>
                    <a:bodyPr/>
                    <a:lstStyle/>
                    <a:p>
                      <a:pPr algn="ctr"/>
                      <a:r>
                        <a:rPr lang="en-US" sz="1200" b="0" i="0" u="none" dirty="0"/>
                        <a:t>0</a:t>
                      </a:r>
                    </a:p>
                  </a:txBody>
                  <a:tcPr anchor="ctr">
                    <a:solidFill>
                      <a:schemeClr val="bg1">
                        <a:lumMod val="85000"/>
                      </a:schemeClr>
                    </a:solidFill>
                  </a:tcPr>
                </a:tc>
                <a:tc>
                  <a:txBody>
                    <a:bodyPr/>
                    <a:lstStyle/>
                    <a:p>
                      <a:pPr algn="ctr"/>
                      <a:r>
                        <a:rPr lang="en-US" sz="1200" b="1" i="1" u="none" dirty="0"/>
                        <a:t>5</a:t>
                      </a:r>
                    </a:p>
                  </a:txBody>
                  <a:tcPr anchor="ctr">
                    <a:solidFill>
                      <a:schemeClr val="bg1">
                        <a:lumMod val="85000"/>
                      </a:schemeClr>
                    </a:solidFill>
                  </a:tcPr>
                </a:tc>
                <a:tc>
                  <a:txBody>
                    <a:bodyPr/>
                    <a:lstStyle/>
                    <a:p>
                      <a:pPr algn="r"/>
                      <a:r>
                        <a:rPr lang="en-US" sz="1200" b="0" i="1" u="none" dirty="0"/>
                        <a:t>Criminal Activity</a:t>
                      </a:r>
                    </a:p>
                  </a:txBody>
                  <a:tcPr anchor="ctr">
                    <a:solidFill>
                      <a:schemeClr val="bg1">
                        <a:lumMod val="85000"/>
                      </a:schemeClr>
                    </a:solidFill>
                  </a:tcPr>
                </a:tc>
                <a:tc>
                  <a:txBody>
                    <a:bodyPr/>
                    <a:lstStyle/>
                    <a:p>
                      <a:pPr algn="ctr"/>
                      <a:r>
                        <a:rPr lang="en-US" sz="1200" b="0" i="0" u="none" dirty="0"/>
                        <a:t>0</a:t>
                      </a:r>
                    </a:p>
                  </a:txBody>
                  <a:tcPr anchor="ctr">
                    <a:solidFill>
                      <a:schemeClr val="bg1">
                        <a:lumMod val="85000"/>
                      </a:schemeClr>
                    </a:solidFill>
                  </a:tcPr>
                </a:tc>
                <a:tc>
                  <a:txBody>
                    <a:bodyPr/>
                    <a:lstStyle/>
                    <a:p>
                      <a:pPr algn="ctr"/>
                      <a:r>
                        <a:rPr lang="en-US" sz="1200" b="0" i="0" u="none" dirty="0"/>
                        <a:t>0</a:t>
                      </a:r>
                    </a:p>
                  </a:txBody>
                  <a:tcPr anchor="ctr">
                    <a:solidFill>
                      <a:schemeClr val="bg1">
                        <a:lumMod val="85000"/>
                      </a:schemeClr>
                    </a:solidFill>
                  </a:tcPr>
                </a:tc>
                <a:tc>
                  <a:txBody>
                    <a:bodyPr/>
                    <a:lstStyle/>
                    <a:p>
                      <a:pPr algn="ctr"/>
                      <a:r>
                        <a:rPr lang="en-US" sz="1200" b="0" i="0" u="none" dirty="0"/>
                        <a:t>0</a:t>
                      </a:r>
                    </a:p>
                  </a:txBody>
                  <a:tcPr anchor="ctr">
                    <a:solidFill>
                      <a:schemeClr val="bg1">
                        <a:lumMod val="85000"/>
                      </a:schemeClr>
                    </a:solidFill>
                  </a:tcPr>
                </a:tc>
                <a:tc>
                  <a:txBody>
                    <a:bodyPr/>
                    <a:lstStyle/>
                    <a:p>
                      <a:pPr algn="ctr"/>
                      <a:r>
                        <a:rPr lang="en-US" sz="1200" b="1" i="1" u="none" dirty="0"/>
                        <a:t>0</a:t>
                      </a:r>
                    </a:p>
                  </a:txBody>
                  <a:tcPr anchor="ctr">
                    <a:solidFill>
                      <a:schemeClr val="bg1">
                        <a:lumMod val="85000"/>
                      </a:schemeClr>
                    </a:solidFill>
                  </a:tcPr>
                </a:tc>
                <a:extLst>
                  <a:ext uri="{0D108BD9-81ED-4DB2-BD59-A6C34878D82A}">
                    <a16:rowId xmlns:a16="http://schemas.microsoft.com/office/drawing/2014/main" val="70483192"/>
                  </a:ext>
                </a:extLst>
              </a:tr>
            </a:tbl>
          </a:graphicData>
        </a:graphic>
      </p:graphicFrame>
      <p:sp>
        <p:nvSpPr>
          <p:cNvPr id="16" name="TextBox 15">
            <a:extLst>
              <a:ext uri="{FF2B5EF4-FFF2-40B4-BE49-F238E27FC236}">
                <a16:creationId xmlns:a16="http://schemas.microsoft.com/office/drawing/2014/main" id="{A51D9D55-B118-094B-7874-A3CBC0B61ED8}"/>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3532101452"/>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graphicFrame>
        <p:nvGraphicFramePr>
          <p:cNvPr id="7" name="Table 6">
            <a:extLst>
              <a:ext uri="{FF2B5EF4-FFF2-40B4-BE49-F238E27FC236}">
                <a16:creationId xmlns:a16="http://schemas.microsoft.com/office/drawing/2014/main" id="{9CB63F46-07D8-482A-85EF-0191F6E0F46E}"/>
              </a:ext>
            </a:extLst>
          </p:cNvPr>
          <p:cNvGraphicFramePr>
            <a:graphicFrameLocks noGrp="1"/>
          </p:cNvGraphicFramePr>
          <p:nvPr>
            <p:extLst>
              <p:ext uri="{D42A27DB-BD31-4B8C-83A1-F6EECF244321}">
                <p14:modId xmlns:p14="http://schemas.microsoft.com/office/powerpoint/2010/main" val="3444776033"/>
              </p:ext>
            </p:extLst>
          </p:nvPr>
        </p:nvGraphicFramePr>
        <p:xfrm>
          <a:off x="609600" y="1143001"/>
          <a:ext cx="7924800" cy="4804671"/>
        </p:xfrm>
        <a:graphic>
          <a:graphicData uri="http://schemas.openxmlformats.org/drawingml/2006/table">
            <a:tbl>
              <a:tblPr firstRow="1" bandRow="1">
                <a:tableStyleId>{00A15C55-8517-42AA-B614-E9B94910E393}</a:tableStyleId>
              </a:tblPr>
              <a:tblGrid>
                <a:gridCol w="541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427451">
                <a:tc gridSpan="3">
                  <a:txBody>
                    <a:bodyPr/>
                    <a:lstStyle/>
                    <a:p>
                      <a:pPr algn="ctr"/>
                      <a:r>
                        <a:rPr lang="en-US" sz="2000" dirty="0">
                          <a:solidFill>
                            <a:schemeClr val="tx1"/>
                          </a:solidFill>
                        </a:rPr>
                        <a:t>2</a:t>
                      </a:r>
                      <a:r>
                        <a:rPr lang="en-US" sz="2000" baseline="30000" dirty="0">
                          <a:solidFill>
                            <a:schemeClr val="tx1"/>
                          </a:solidFill>
                        </a:rPr>
                        <a:t>nd</a:t>
                      </a:r>
                      <a:r>
                        <a:rPr lang="en-US" sz="2000" dirty="0">
                          <a:solidFill>
                            <a:schemeClr val="tx1"/>
                          </a:solidFill>
                        </a:rPr>
                        <a:t> Qtr.—COURSE</a:t>
                      </a: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94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Calibri" panose="020F0502020204030204" pitchFamily="34" charset="0"/>
                          <a:cs typeface="Times New Roman" panose="02020603050405020304" pitchFamily="18" charset="0"/>
                        </a:rPr>
                        <a:t>In Person</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1" i="0" kern="1200" dirty="0">
                          <a:solidFill>
                            <a:schemeClr val="dk1"/>
                          </a:solidFill>
                          <a:effectLst/>
                          <a:latin typeface="+mn-lt"/>
                          <a:ea typeface="Calibri" panose="020F0502020204030204" pitchFamily="34" charset="0"/>
                          <a:cs typeface="Times New Roman" panose="02020603050405020304" pitchFamily="18" charset="0"/>
                        </a:rPr>
                        <a:t>No. of Events</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Trained</a:t>
                      </a:r>
                    </a:p>
                  </a:txBody>
                  <a:tcPr anchor="ctr">
                    <a:solidFill>
                      <a:schemeClr val="bg1">
                        <a:lumMod val="85000"/>
                      </a:schemeClr>
                    </a:solidFill>
                  </a:tcPr>
                </a:tc>
                <a:extLst>
                  <a:ext uri="{0D108BD9-81ED-4DB2-BD59-A6C34878D82A}">
                    <a16:rowId xmlns:a16="http://schemas.microsoft.com/office/drawing/2014/main" val="2667116058"/>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Labor One Training</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3</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4</a:t>
                      </a:r>
                    </a:p>
                  </a:txBody>
                  <a:tcPr anchor="ctr">
                    <a:solidFill>
                      <a:schemeClr val="bg1">
                        <a:lumMod val="95000"/>
                      </a:schemeClr>
                    </a:solidFill>
                  </a:tcPr>
                </a:tc>
                <a:extLst>
                  <a:ext uri="{0D108BD9-81ED-4DB2-BD59-A6C34878D82A}">
                    <a16:rowId xmlns:a16="http://schemas.microsoft.com/office/drawing/2014/main" val="3811935829"/>
                  </a:ext>
                </a:extLst>
              </a:tr>
              <a:tr h="3616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Calibri" panose="020F0502020204030204" pitchFamily="34" charset="0"/>
                          <a:cs typeface="Times New Roman" panose="02020603050405020304" pitchFamily="18" charset="0"/>
                        </a:rPr>
                        <a:t>Virtual</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Calibri" panose="020F0502020204030204" pitchFamily="34" charset="0"/>
                          <a:cs typeface="Times New Roman" panose="02020603050405020304" pitchFamily="18" charset="0"/>
                        </a:rPr>
                        <a:t>No. of Events</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Trained</a:t>
                      </a:r>
                    </a:p>
                  </a:txBody>
                  <a:tcPr anchor="ctr">
                    <a:solidFill>
                      <a:schemeClr val="bg1">
                        <a:lumMod val="85000"/>
                      </a:schemeClr>
                    </a:solidFill>
                  </a:tcPr>
                </a:tc>
                <a:extLst>
                  <a:ext uri="{0D108BD9-81ED-4DB2-BD59-A6C34878D82A}">
                    <a16:rowId xmlns:a16="http://schemas.microsoft.com/office/drawing/2014/main" val="1490893348"/>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 100 Initial Compliance Course </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13</a:t>
                      </a:r>
                    </a:p>
                  </a:txBody>
                  <a:tcPr anchor="ctr">
                    <a:solidFill>
                      <a:schemeClr val="bg1">
                        <a:lumMod val="95000"/>
                      </a:schemeClr>
                    </a:solidFill>
                  </a:tcPr>
                </a:tc>
                <a:extLst>
                  <a:ext uri="{0D108BD9-81ED-4DB2-BD59-A6C34878D82A}">
                    <a16:rowId xmlns:a16="http://schemas.microsoft.com/office/drawing/2014/main" val="3456745859"/>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Technical Writing</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11</a:t>
                      </a:r>
                    </a:p>
                  </a:txBody>
                  <a:tcPr anchor="ctr">
                    <a:solidFill>
                      <a:schemeClr val="bg1">
                        <a:lumMod val="85000"/>
                      </a:schemeClr>
                    </a:solidFill>
                  </a:tcPr>
                </a:tc>
                <a:extLst>
                  <a:ext uri="{0D108BD9-81ED-4DB2-BD59-A6C34878D82A}">
                    <a16:rowId xmlns:a16="http://schemas.microsoft.com/office/drawing/2014/main" val="2681428903"/>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OSHA Express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12</a:t>
                      </a:r>
                    </a:p>
                  </a:txBody>
                  <a:tcPr anchor="ctr">
                    <a:solidFill>
                      <a:schemeClr val="bg1">
                        <a:lumMod val="95000"/>
                      </a:schemeClr>
                    </a:solidFill>
                  </a:tcPr>
                </a:tc>
                <a:extLst>
                  <a:ext uri="{0D108BD9-81ED-4DB2-BD59-A6C34878D82A}">
                    <a16:rowId xmlns:a16="http://schemas.microsoft.com/office/drawing/2014/main" val="2539853464"/>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Legal Aspects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11</a:t>
                      </a:r>
                    </a:p>
                  </a:txBody>
                  <a:tcPr anchor="ctr">
                    <a:solidFill>
                      <a:schemeClr val="bg1">
                        <a:lumMod val="85000"/>
                      </a:schemeClr>
                    </a:solidFill>
                  </a:tcPr>
                </a:tc>
                <a:extLst>
                  <a:ext uri="{0D108BD9-81ED-4DB2-BD59-A6C34878D82A}">
                    <a16:rowId xmlns:a16="http://schemas.microsoft.com/office/drawing/2014/main" val="610023557"/>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Logging SEP</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16</a:t>
                      </a:r>
                    </a:p>
                  </a:txBody>
                  <a:tcPr anchor="ctr">
                    <a:solidFill>
                      <a:schemeClr val="bg1">
                        <a:lumMod val="95000"/>
                      </a:schemeClr>
                    </a:solidFill>
                  </a:tcPr>
                </a:tc>
                <a:extLst>
                  <a:ext uri="{0D108BD9-81ED-4DB2-BD59-A6C34878D82A}">
                    <a16:rowId xmlns:a16="http://schemas.microsoft.com/office/drawing/2014/main" val="598998311"/>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Food Manufacturing SEP</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extLst>
                  <a:ext uri="{0D108BD9-81ED-4DB2-BD59-A6C34878D82A}">
                    <a16:rowId xmlns:a16="http://schemas.microsoft.com/office/drawing/2014/main" val="3000022378"/>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Grocery and Related Product Wholesalers</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2</a:t>
                      </a:r>
                    </a:p>
                  </a:txBody>
                  <a:tcPr anchor="ctr">
                    <a:solidFill>
                      <a:schemeClr val="bg1">
                        <a:lumMod val="95000"/>
                      </a:schemeClr>
                    </a:solidFill>
                  </a:tcPr>
                </a:tc>
                <a:extLst>
                  <a:ext uri="{0D108BD9-81ED-4DB2-BD59-A6C34878D82A}">
                    <a16:rowId xmlns:a16="http://schemas.microsoft.com/office/drawing/2014/main" val="4076152604"/>
                  </a:ext>
                </a:extLst>
              </a:tr>
              <a:tr h="36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Bloodborne Pathogens</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extLst>
                  <a:ext uri="{0D108BD9-81ED-4DB2-BD59-A6C34878D82A}">
                    <a16:rowId xmlns:a16="http://schemas.microsoft.com/office/drawing/2014/main" val="1456946431"/>
                  </a:ext>
                </a:extLst>
              </a:tr>
              <a:tr h="361689">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effectLst/>
                          <a:latin typeface="+mn-lt"/>
                          <a:ea typeface="Calibri" panose="020F0502020204030204" pitchFamily="34" charset="0"/>
                          <a:cs typeface="Times New Roman" panose="02020603050405020304" pitchFamily="18" charset="0"/>
                        </a:rPr>
                        <a:t>Total Trained</a:t>
                      </a:r>
                    </a:p>
                  </a:txBody>
                  <a:tcPr anchor="ctr">
                    <a:solidFill>
                      <a:schemeClr val="bg1">
                        <a:lumMod val="9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71</a:t>
                      </a:r>
                    </a:p>
                  </a:txBody>
                  <a:tcPr anchor="ctr">
                    <a:solidFill>
                      <a:schemeClr val="bg1">
                        <a:lumMod val="95000"/>
                      </a:schemeClr>
                    </a:solidFill>
                  </a:tcPr>
                </a:tc>
                <a:extLst>
                  <a:ext uri="{0D108BD9-81ED-4DB2-BD59-A6C34878D82A}">
                    <a16:rowId xmlns:a16="http://schemas.microsoft.com/office/drawing/2014/main" val="2879108275"/>
                  </a:ext>
                </a:extLst>
              </a:tr>
            </a:tbl>
          </a:graphicData>
        </a:graphic>
      </p:graphicFrame>
      <p:sp>
        <p:nvSpPr>
          <p:cNvPr id="9" name="TextBox 8">
            <a:extLst>
              <a:ext uri="{FF2B5EF4-FFF2-40B4-BE49-F238E27FC236}">
                <a16:creationId xmlns:a16="http://schemas.microsoft.com/office/drawing/2014/main" id="{9F67DA8F-9D35-87D6-4245-9417173B5195}"/>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145704787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Internal Training</a:t>
            </a:r>
            <a:endParaRPr lang="en-US" sz="2400" b="1" i="1" dirty="0">
              <a:solidFill>
                <a:schemeClr val="bg2"/>
              </a:solidFill>
            </a:endParaRPr>
          </a:p>
        </p:txBody>
      </p:sp>
      <p:sp>
        <p:nvSpPr>
          <p:cNvPr id="9" name="TextBox 8">
            <a:extLst>
              <a:ext uri="{FF2B5EF4-FFF2-40B4-BE49-F238E27FC236}">
                <a16:creationId xmlns:a16="http://schemas.microsoft.com/office/drawing/2014/main" id="{9F67DA8F-9D35-87D6-4245-9417173B5195}"/>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pic>
        <p:nvPicPr>
          <p:cNvPr id="10" name="Picture 9" descr="A picture containing person, indoor, wall, kitchen&#10;&#10;Description automatically generated">
            <a:extLst>
              <a:ext uri="{FF2B5EF4-FFF2-40B4-BE49-F238E27FC236}">
                <a16:creationId xmlns:a16="http://schemas.microsoft.com/office/drawing/2014/main" id="{5F859C75-C2B1-62F4-742C-7C2E8E09BC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1085" y="4826280"/>
            <a:ext cx="800100" cy="1018643"/>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BBC2C0F7-C37C-2E59-7912-F0775C9240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64668" y="4890527"/>
            <a:ext cx="1123579" cy="842684"/>
          </a:xfrm>
          <a:prstGeom prst="rect">
            <a:avLst/>
          </a:prstGeom>
        </p:spPr>
      </p:pic>
      <p:pic>
        <p:nvPicPr>
          <p:cNvPr id="12" name="Picture 11">
            <a:extLst>
              <a:ext uri="{FF2B5EF4-FFF2-40B4-BE49-F238E27FC236}">
                <a16:creationId xmlns:a16="http://schemas.microsoft.com/office/drawing/2014/main" id="{3B1C4B9C-78AA-49F5-03CF-C5E9D0064EBA}"/>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3200400" y="4913154"/>
            <a:ext cx="1300884" cy="947133"/>
          </a:xfrm>
          <a:prstGeom prst="rect">
            <a:avLst/>
          </a:prstGeom>
          <a:ln>
            <a:noFill/>
          </a:ln>
          <a:extLst>
            <a:ext uri="{53640926-AAD7-44D8-BBD7-CCE9431645EC}">
              <a14:shadowObscured xmlns:a14="http://schemas.microsoft.com/office/drawing/2010/main"/>
            </a:ext>
          </a:extLst>
        </p:spPr>
      </p:pic>
      <p:pic>
        <p:nvPicPr>
          <p:cNvPr id="13" name="Picture 12" descr="C:\Users\wllagoe.EADS\Pictures\Picture 028.jpg">
            <a:extLst>
              <a:ext uri="{FF2B5EF4-FFF2-40B4-BE49-F238E27FC236}">
                <a16:creationId xmlns:a16="http://schemas.microsoft.com/office/drawing/2014/main" id="{ED581CFA-6686-74A0-0672-B75C3B8C288A}"/>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58112" y="4898527"/>
            <a:ext cx="1424473" cy="946396"/>
          </a:xfrm>
          <a:prstGeom prst="rect">
            <a:avLst/>
          </a:prstGeom>
          <a:noFill/>
          <a:ln w="9525">
            <a:noFill/>
            <a:miter lim="800000"/>
            <a:headEnd/>
            <a:tailEnd/>
          </a:ln>
        </p:spPr>
      </p:pic>
      <p:pic>
        <p:nvPicPr>
          <p:cNvPr id="15" name="Picture 14" descr="A group of people posing for a photo&#10;&#10;Description automatically generated">
            <a:extLst>
              <a:ext uri="{FF2B5EF4-FFF2-40B4-BE49-F238E27FC236}">
                <a16:creationId xmlns:a16="http://schemas.microsoft.com/office/drawing/2014/main" id="{68FD13FB-39A6-E311-2555-0CE12F8D2F4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52203" y="4826941"/>
            <a:ext cx="1695797" cy="1046718"/>
          </a:xfrm>
          <a:prstGeom prst="rect">
            <a:avLst/>
          </a:prstGeom>
        </p:spPr>
      </p:pic>
      <p:pic>
        <p:nvPicPr>
          <p:cNvPr id="16" name="Picture 15" descr="A couple of people posing for the camera&#10;&#10;Description automatically generated with low confidence">
            <a:extLst>
              <a:ext uri="{FF2B5EF4-FFF2-40B4-BE49-F238E27FC236}">
                <a16:creationId xmlns:a16="http://schemas.microsoft.com/office/drawing/2014/main" id="{CDD97D21-9A0C-2D0D-329D-731993D9DBE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5400000">
            <a:off x="2662009" y="4795213"/>
            <a:ext cx="955809" cy="1185056"/>
          </a:xfrm>
          <a:prstGeom prst="rect">
            <a:avLst/>
          </a:prstGeom>
        </p:spPr>
      </p:pic>
      <p:pic>
        <p:nvPicPr>
          <p:cNvPr id="17" name="Picture 16" descr="A group of people holding certificates&#10;&#10;Description automatically generated with medium confidence">
            <a:extLst>
              <a:ext uri="{FF2B5EF4-FFF2-40B4-BE49-F238E27FC236}">
                <a16:creationId xmlns:a16="http://schemas.microsoft.com/office/drawing/2014/main" id="{AC262EB3-7B73-A0CA-5B17-7D0A067DE87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86600" y="4892307"/>
            <a:ext cx="1424473" cy="952616"/>
          </a:xfrm>
          <a:prstGeom prst="rect">
            <a:avLst/>
          </a:prstGeom>
        </p:spPr>
      </p:pic>
      <p:pic>
        <p:nvPicPr>
          <p:cNvPr id="18" name="Picture 17" descr="A group of people posing for a photo&#10;&#10;Description automatically generated">
            <a:extLst>
              <a:ext uri="{FF2B5EF4-FFF2-40B4-BE49-F238E27FC236}">
                <a16:creationId xmlns:a16="http://schemas.microsoft.com/office/drawing/2014/main" id="{A575F2B0-7A88-1802-DFD3-7532B9E8614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442927" y="4904480"/>
            <a:ext cx="1424473" cy="955807"/>
          </a:xfrm>
          <a:prstGeom prst="rect">
            <a:avLst/>
          </a:prstGeom>
        </p:spPr>
      </p:pic>
      <p:graphicFrame>
        <p:nvGraphicFramePr>
          <p:cNvPr id="19" name="Table 18">
            <a:extLst>
              <a:ext uri="{FF2B5EF4-FFF2-40B4-BE49-F238E27FC236}">
                <a16:creationId xmlns:a16="http://schemas.microsoft.com/office/drawing/2014/main" id="{B57B516E-9FBB-D594-6606-D74023AB4EE8}"/>
              </a:ext>
            </a:extLst>
          </p:cNvPr>
          <p:cNvGraphicFramePr>
            <a:graphicFrameLocks noGrp="1"/>
          </p:cNvGraphicFramePr>
          <p:nvPr>
            <p:extLst>
              <p:ext uri="{D42A27DB-BD31-4B8C-83A1-F6EECF244321}">
                <p14:modId xmlns:p14="http://schemas.microsoft.com/office/powerpoint/2010/main" val="476009836"/>
              </p:ext>
            </p:extLst>
          </p:nvPr>
        </p:nvGraphicFramePr>
        <p:xfrm>
          <a:off x="609600" y="1117936"/>
          <a:ext cx="7924800" cy="3791896"/>
        </p:xfrm>
        <a:graphic>
          <a:graphicData uri="http://schemas.openxmlformats.org/drawingml/2006/table">
            <a:tbl>
              <a:tblPr firstRow="1" bandRow="1">
                <a:tableStyleId>{00A15C55-8517-42AA-B614-E9B94910E393}</a:tableStyleId>
              </a:tblPr>
              <a:tblGrid>
                <a:gridCol w="541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110187249"/>
                    </a:ext>
                  </a:extLst>
                </a:gridCol>
                <a:gridCol w="914400">
                  <a:extLst>
                    <a:ext uri="{9D8B030D-6E8A-4147-A177-3AD203B41FA5}">
                      <a16:colId xmlns:a16="http://schemas.microsoft.com/office/drawing/2014/main" val="4050111507"/>
                    </a:ext>
                  </a:extLst>
                </a:gridCol>
              </a:tblGrid>
              <a:tr h="479725">
                <a:tc gridSpan="3">
                  <a:txBody>
                    <a:bodyPr/>
                    <a:lstStyle/>
                    <a:p>
                      <a:pPr algn="ctr"/>
                      <a:r>
                        <a:rPr lang="en-US" sz="2000" dirty="0">
                          <a:solidFill>
                            <a:schemeClr val="tx1"/>
                          </a:solidFill>
                        </a:rPr>
                        <a:t>3</a:t>
                      </a:r>
                      <a:r>
                        <a:rPr lang="en-US" sz="2000" baseline="30000" dirty="0">
                          <a:solidFill>
                            <a:schemeClr val="tx1"/>
                          </a:solidFill>
                        </a:rPr>
                        <a:t>rd</a:t>
                      </a:r>
                      <a:r>
                        <a:rPr lang="en-US" sz="2000" dirty="0">
                          <a:solidFill>
                            <a:schemeClr val="tx1"/>
                          </a:solidFill>
                        </a:rPr>
                        <a:t> Qtr.—COURSE</a:t>
                      </a: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tc hMerge="1">
                  <a:txBody>
                    <a:bodyPr/>
                    <a:lstStyle/>
                    <a:p>
                      <a:pPr algn="ctr"/>
                      <a:endParaRPr lang="en-US" sz="1400" i="1"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715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Calibri" panose="020F0502020204030204" pitchFamily="34" charset="0"/>
                          <a:cs typeface="Times New Roman" panose="02020603050405020304" pitchFamily="18" charset="0"/>
                        </a:rPr>
                        <a:t>In Person</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1" i="0" kern="1200" dirty="0">
                          <a:solidFill>
                            <a:schemeClr val="dk1"/>
                          </a:solidFill>
                          <a:effectLst/>
                          <a:latin typeface="+mn-lt"/>
                          <a:ea typeface="Calibri" panose="020F0502020204030204" pitchFamily="34" charset="0"/>
                          <a:cs typeface="Times New Roman" panose="02020603050405020304" pitchFamily="18" charset="0"/>
                        </a:rPr>
                        <a:t>No. of Events</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Trained</a:t>
                      </a:r>
                    </a:p>
                  </a:txBody>
                  <a:tcPr anchor="ctr">
                    <a:solidFill>
                      <a:schemeClr val="bg1">
                        <a:lumMod val="85000"/>
                      </a:schemeClr>
                    </a:solidFill>
                  </a:tcPr>
                </a:tc>
                <a:extLst>
                  <a:ext uri="{0D108BD9-81ED-4DB2-BD59-A6C34878D82A}">
                    <a16:rowId xmlns:a16="http://schemas.microsoft.com/office/drawing/2014/main" val="2667116058"/>
                  </a:ext>
                </a:extLst>
              </a:tr>
              <a:tr h="445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OSH #125 Health Standards Course</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7</a:t>
                      </a:r>
                    </a:p>
                  </a:txBody>
                  <a:tcPr anchor="ctr">
                    <a:solidFill>
                      <a:schemeClr val="bg1">
                        <a:lumMod val="95000"/>
                      </a:schemeClr>
                    </a:solidFill>
                  </a:tcPr>
                </a:tc>
                <a:extLst>
                  <a:ext uri="{0D108BD9-81ED-4DB2-BD59-A6C34878D82A}">
                    <a16:rowId xmlns:a16="http://schemas.microsoft.com/office/drawing/2014/main" val="3811935829"/>
                  </a:ext>
                </a:extLst>
              </a:tr>
              <a:tr h="445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OCSS Excavation and Trenching</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12</a:t>
                      </a:r>
                    </a:p>
                  </a:txBody>
                  <a:tcPr anchor="ctr">
                    <a:solidFill>
                      <a:schemeClr val="bg1">
                        <a:lumMod val="85000"/>
                      </a:schemeClr>
                    </a:solidFill>
                  </a:tcPr>
                </a:tc>
                <a:extLst>
                  <a:ext uri="{0D108BD9-81ED-4DB2-BD59-A6C34878D82A}">
                    <a16:rowId xmlns:a16="http://schemas.microsoft.com/office/drawing/2014/main" val="844612007"/>
                  </a:ext>
                </a:extLst>
              </a:tr>
              <a:tr h="445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Labor One Training</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4</a:t>
                      </a:r>
                    </a:p>
                  </a:txBody>
                  <a:tcPr anchor="ctr">
                    <a:solidFill>
                      <a:schemeClr val="bg1">
                        <a:lumMod val="95000"/>
                      </a:schemeClr>
                    </a:solidFill>
                  </a:tcPr>
                </a:tc>
                <a:extLst>
                  <a:ext uri="{0D108BD9-81ED-4DB2-BD59-A6C34878D82A}">
                    <a16:rowId xmlns:a16="http://schemas.microsoft.com/office/drawing/2014/main" val="3028873559"/>
                  </a:ext>
                </a:extLst>
              </a:tr>
              <a:tr h="3715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Calibri" panose="020F0502020204030204" pitchFamily="34" charset="0"/>
                          <a:cs typeface="Times New Roman" panose="02020603050405020304" pitchFamily="18" charset="0"/>
                        </a:rPr>
                        <a:t>Virtual</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Calibri" panose="020F0502020204030204" pitchFamily="34" charset="0"/>
                          <a:cs typeface="Times New Roman" panose="02020603050405020304" pitchFamily="18" charset="0"/>
                        </a:rPr>
                        <a:t>No. of Events</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Trained</a:t>
                      </a:r>
                    </a:p>
                  </a:txBody>
                  <a:tcPr anchor="ctr">
                    <a:solidFill>
                      <a:schemeClr val="bg1">
                        <a:lumMod val="85000"/>
                      </a:schemeClr>
                    </a:solidFill>
                  </a:tcPr>
                </a:tc>
                <a:extLst>
                  <a:ext uri="{0D108BD9-81ED-4DB2-BD59-A6C34878D82A}">
                    <a16:rowId xmlns:a16="http://schemas.microsoft.com/office/drawing/2014/main" val="1490893348"/>
                  </a:ext>
                </a:extLst>
              </a:tr>
              <a:tr h="445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Grocery SEP </a:t>
                      </a:r>
                    </a:p>
                  </a:txBody>
                  <a:tcPr anchor="ctr">
                    <a:solidFill>
                      <a:schemeClr val="bg1">
                        <a:lumMod val="9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16</a:t>
                      </a:r>
                    </a:p>
                  </a:txBody>
                  <a:tcPr anchor="ctr">
                    <a:solidFill>
                      <a:schemeClr val="bg1">
                        <a:lumMod val="95000"/>
                      </a:schemeClr>
                    </a:solidFill>
                  </a:tcPr>
                </a:tc>
                <a:extLst>
                  <a:ext uri="{0D108BD9-81ED-4DB2-BD59-A6C34878D82A}">
                    <a16:rowId xmlns:a16="http://schemas.microsoft.com/office/drawing/2014/main" val="3456745859"/>
                  </a:ext>
                </a:extLst>
              </a:tr>
              <a:tr h="445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mn-lt"/>
                          <a:ea typeface="Calibri" panose="020F0502020204030204" pitchFamily="34" charset="0"/>
                          <a:cs typeface="Times New Roman" panose="02020603050405020304" pitchFamily="18" charset="0"/>
                        </a:rPr>
                        <a:t>Electrical Safety </a:t>
                      </a:r>
                    </a:p>
                  </a:txBody>
                  <a:tcPr anchor="ctr">
                    <a:solidFill>
                      <a:schemeClr val="bg1">
                        <a:lumMod val="85000"/>
                      </a:schemeClr>
                    </a:solidFill>
                  </a:tcPr>
                </a:tc>
                <a:tc>
                  <a:txBody>
                    <a:bodyPr/>
                    <a:lstStyle/>
                    <a:p>
                      <a:pPr marL="0" marR="0" algn="ctr">
                        <a:lnSpc>
                          <a:spcPct val="100000"/>
                        </a:lnSpc>
                        <a:spcBef>
                          <a:spcPts val="0"/>
                        </a:spcBef>
                        <a:spcAft>
                          <a:spcPts val="0"/>
                        </a:spcAft>
                      </a:pPr>
                      <a:r>
                        <a:rPr lang="en-US" sz="1600" b="0" i="0" dirty="0">
                          <a:effectLst/>
                          <a:latin typeface="+mj-lt"/>
                          <a:ea typeface="Calibri" panose="020F0502020204030204" pitchFamily="34" charset="0"/>
                          <a:cs typeface="Times New Roman" panose="02020603050405020304" pitchFamily="18" charset="0"/>
                        </a:rPr>
                        <a:t>1</a:t>
                      </a:r>
                    </a:p>
                  </a:txBody>
                  <a:tcPr anchor="ctr">
                    <a:solidFill>
                      <a:schemeClr val="bg1">
                        <a:lumMod val="8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39</a:t>
                      </a:r>
                    </a:p>
                  </a:txBody>
                  <a:tcPr anchor="ctr">
                    <a:solidFill>
                      <a:schemeClr val="bg1">
                        <a:lumMod val="85000"/>
                      </a:schemeClr>
                    </a:solidFill>
                  </a:tcPr>
                </a:tc>
                <a:extLst>
                  <a:ext uri="{0D108BD9-81ED-4DB2-BD59-A6C34878D82A}">
                    <a16:rowId xmlns:a16="http://schemas.microsoft.com/office/drawing/2014/main" val="2681428903"/>
                  </a:ext>
                </a:extLst>
              </a:tr>
              <a:tr h="340623">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effectLst/>
                          <a:latin typeface="+mn-lt"/>
                          <a:ea typeface="Calibri" panose="020F0502020204030204" pitchFamily="34" charset="0"/>
                          <a:cs typeface="Times New Roman" panose="02020603050405020304" pitchFamily="18" charset="0"/>
                        </a:rPr>
                        <a:t>Total Trained</a:t>
                      </a:r>
                    </a:p>
                  </a:txBody>
                  <a:tcPr anchor="ctr">
                    <a:solidFill>
                      <a:schemeClr val="bg1">
                        <a:lumMod val="95000"/>
                      </a:schemeClr>
                    </a:solidFill>
                  </a:tcPr>
                </a:tc>
                <a:tc hMerge="1">
                  <a:txBody>
                    <a:bodyPr/>
                    <a:lstStyle/>
                    <a:p>
                      <a:pPr marL="0" marR="0" algn="ctr">
                        <a:lnSpc>
                          <a:spcPct val="100000"/>
                        </a:lnSpc>
                        <a:spcBef>
                          <a:spcPts val="0"/>
                        </a:spcBef>
                        <a:spcAft>
                          <a:spcPts val="0"/>
                        </a:spcAft>
                      </a:pPr>
                      <a:endParaRPr lang="en-US" sz="1600" b="1" i="1" dirty="0">
                        <a:effectLst/>
                        <a:latin typeface="+mj-lt"/>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algn="ctr">
                        <a:spcBef>
                          <a:spcPts val="0"/>
                        </a:spcBef>
                        <a:spcAft>
                          <a:spcPts val="0"/>
                        </a:spcAft>
                      </a:pPr>
                      <a:r>
                        <a:rPr lang="en-US" sz="1600" b="1" i="1" dirty="0">
                          <a:effectLst/>
                          <a:latin typeface="+mj-lt"/>
                          <a:ea typeface="Calibri" panose="020F0502020204030204" pitchFamily="34" charset="0"/>
                          <a:cs typeface="Times New Roman" panose="02020603050405020304" pitchFamily="18" charset="0"/>
                        </a:rPr>
                        <a:t>78</a:t>
                      </a:r>
                    </a:p>
                  </a:txBody>
                  <a:tcPr anchor="ctr">
                    <a:solidFill>
                      <a:schemeClr val="bg1">
                        <a:lumMod val="95000"/>
                      </a:schemeClr>
                    </a:solidFill>
                  </a:tcPr>
                </a:tc>
                <a:extLst>
                  <a:ext uri="{0D108BD9-81ED-4DB2-BD59-A6C34878D82A}">
                    <a16:rowId xmlns:a16="http://schemas.microsoft.com/office/drawing/2014/main" val="2879108275"/>
                  </a:ext>
                </a:extLst>
              </a:tr>
            </a:tbl>
          </a:graphicData>
        </a:graphic>
      </p:graphicFrame>
    </p:spTree>
    <p:extLst>
      <p:ext uri="{BB962C8B-B14F-4D97-AF65-F5344CB8AC3E}">
        <p14:creationId xmlns:p14="http://schemas.microsoft.com/office/powerpoint/2010/main" val="3254108195"/>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Standards Section—Revisions</a:t>
            </a:r>
            <a:endParaRPr lang="en-US" sz="2400" b="1" i="1" dirty="0">
              <a:solidFill>
                <a:srgbClr val="000080"/>
              </a:solidFill>
            </a:endParaRPr>
          </a:p>
        </p:txBody>
      </p:sp>
      <p:sp>
        <p:nvSpPr>
          <p:cNvPr id="6" name="Rectangle 7"/>
          <p:cNvSpPr txBox="1">
            <a:spLocks noChangeArrowheads="1"/>
          </p:cNvSpPr>
          <p:nvPr/>
        </p:nvSpPr>
        <p:spPr bwMode="auto">
          <a:xfrm>
            <a:off x="533400" y="1219200"/>
            <a:ext cx="5410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sz="2400" b="1" dirty="0"/>
              <a:t>Brochure</a:t>
            </a:r>
          </a:p>
          <a:p>
            <a:endParaRPr lang="en-US" sz="800" b="1" dirty="0"/>
          </a:p>
          <a:p>
            <a:pPr lvl="1"/>
            <a:r>
              <a:rPr lang="en-US" sz="2000" i="1" dirty="0"/>
              <a:t>Labor One</a:t>
            </a:r>
          </a:p>
          <a:p>
            <a:pPr marL="914400" lvl="2" indent="0" eaLnBrk="1" hangingPunct="1">
              <a:buNone/>
            </a:pPr>
            <a:endParaRPr lang="en-US" sz="2400" b="1" kern="0" dirty="0"/>
          </a:p>
          <a:p>
            <a:r>
              <a:rPr lang="en-US" sz="2400" b="1" dirty="0"/>
              <a:t>Compliance Directive</a:t>
            </a:r>
          </a:p>
          <a:p>
            <a:endParaRPr lang="en-US" sz="800" b="1" dirty="0"/>
          </a:p>
          <a:p>
            <a:pPr lvl="1"/>
            <a:r>
              <a:rPr lang="en-US" sz="2000" i="1" dirty="0"/>
              <a:t>CPL 02-00-051—Enforcement Exemptions and Limitations Under the Appropriations Act</a:t>
            </a:r>
          </a:p>
          <a:p>
            <a:pPr lvl="1"/>
            <a:endParaRPr lang="en-US" sz="800" i="1" dirty="0"/>
          </a:p>
          <a:p>
            <a:pPr lvl="2"/>
            <a:r>
              <a:rPr lang="en-US" sz="1800" dirty="0">
                <a:solidFill>
                  <a:srgbClr val="000000"/>
                </a:solidFill>
                <a:effectLst/>
                <a:ea typeface="Calibri" panose="020F0502020204030204" pitchFamily="34" charset="0"/>
              </a:rPr>
              <a:t>Appendix A was </a:t>
            </a:r>
            <a:r>
              <a:rPr lang="en-US" sz="1800" dirty="0">
                <a:effectLst/>
                <a:ea typeface="Calibri" panose="020F0502020204030204" pitchFamily="34" charset="0"/>
              </a:rPr>
              <a:t>updated</a:t>
            </a:r>
            <a:r>
              <a:rPr lang="en-US" sz="1800" b="0" i="0" dirty="0">
                <a:effectLst/>
              </a:rPr>
              <a:t> and </a:t>
            </a:r>
            <a:r>
              <a:rPr lang="en-US" sz="1800" dirty="0"/>
              <a:t>effective on the date of the memorandum until</a:t>
            </a:r>
            <a:r>
              <a:rPr lang="en-US" sz="1800" b="0" i="0" dirty="0">
                <a:effectLst/>
              </a:rPr>
              <a:t> the next revision.</a:t>
            </a:r>
            <a:endParaRPr lang="en-US" sz="1800" b="1" i="1" kern="0" dirty="0"/>
          </a:p>
          <a:p>
            <a:pPr lvl="1" eaLnBrk="1" hangingPunct="1"/>
            <a:endParaRPr lang="en-US" sz="800" i="1" dirty="0"/>
          </a:p>
          <a:p>
            <a:pPr lvl="1" eaLnBrk="1" hangingPunct="1"/>
            <a:endParaRPr lang="en-US" sz="2000" i="1" kern="0" dirty="0"/>
          </a:p>
          <a:p>
            <a:pPr lvl="1" eaLnBrk="1" hangingPunct="1"/>
            <a:endParaRPr lang="en-US" sz="2000" kern="0" dirty="0"/>
          </a:p>
          <a:p>
            <a:pPr eaLnBrk="1" hangingPunct="1">
              <a:buFont typeface="Wingdings" pitchFamily="2" charset="2"/>
              <a:buNone/>
            </a:pPr>
            <a:endParaRPr lang="en-US" sz="2000" kern="0" dirty="0"/>
          </a:p>
        </p:txBody>
      </p:sp>
      <p:sp>
        <p:nvSpPr>
          <p:cNvPr id="5" name="TextBox 4">
            <a:extLst>
              <a:ext uri="{FF2B5EF4-FFF2-40B4-BE49-F238E27FC236}">
                <a16:creationId xmlns:a16="http://schemas.microsoft.com/office/drawing/2014/main" id="{3C8A0612-0ACC-7AC5-8B8D-4C7916CAB406}"/>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pic>
        <p:nvPicPr>
          <p:cNvPr id="9" name="Picture 8">
            <a:extLst>
              <a:ext uri="{FF2B5EF4-FFF2-40B4-BE49-F238E27FC236}">
                <a16:creationId xmlns:a16="http://schemas.microsoft.com/office/drawing/2014/main" id="{3B72A137-A7F0-C2AF-D9E3-BFCA868FD7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2819400"/>
            <a:ext cx="2325873" cy="2820121"/>
          </a:xfrm>
          <a:prstGeom prst="rect">
            <a:avLst/>
          </a:prstGeom>
          <a:ln>
            <a:solidFill>
              <a:schemeClr val="bg1">
                <a:lumMod val="75000"/>
              </a:schemeClr>
            </a:solidFill>
          </a:ln>
        </p:spPr>
      </p:pic>
    </p:spTree>
    <p:extLst>
      <p:ext uri="{BB962C8B-B14F-4D97-AF65-F5344CB8AC3E}">
        <p14:creationId xmlns:p14="http://schemas.microsoft.com/office/powerpoint/2010/main" val="2001453913"/>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C447793-FB86-E6E3-924D-9B9163F39486}"/>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New Rules</a:t>
            </a:r>
            <a:endParaRPr lang="en-US" sz="2400" b="1" i="1" dirty="0">
              <a:solidFill>
                <a:srgbClr val="000080"/>
              </a:solidFill>
            </a:endParaRPr>
          </a:p>
        </p:txBody>
      </p:sp>
      <p:sp>
        <p:nvSpPr>
          <p:cNvPr id="5" name="TextBox 4">
            <a:extLst>
              <a:ext uri="{FF2B5EF4-FFF2-40B4-BE49-F238E27FC236}">
                <a16:creationId xmlns:a16="http://schemas.microsoft.com/office/drawing/2014/main" id="{B62A3F26-11E1-FF76-6D23-AF3098CC8020}"/>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
        <p:nvSpPr>
          <p:cNvPr id="6" name="Rectangle 7">
            <a:extLst>
              <a:ext uri="{FF2B5EF4-FFF2-40B4-BE49-F238E27FC236}">
                <a16:creationId xmlns:a16="http://schemas.microsoft.com/office/drawing/2014/main" id="{19712306-9DCB-8D25-3DEE-15AD60A0DCBD}"/>
              </a:ext>
            </a:extLst>
          </p:cNvPr>
          <p:cNvSpPr txBox="1">
            <a:spLocks noChangeArrowheads="1"/>
          </p:cNvSpPr>
          <p:nvPr/>
        </p:nvSpPr>
        <p:spPr bwMode="auto">
          <a:xfrm>
            <a:off x="533400" y="1143000"/>
            <a:ext cx="8001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233613" indent="-234950" algn="l" rtl="0" fontAlgn="base">
              <a:spcBef>
                <a:spcPct val="0"/>
              </a:spcBef>
              <a:spcAft>
                <a:spcPct val="0"/>
              </a:spcAft>
              <a:buClr>
                <a:srgbClr val="012D9A"/>
              </a:buClr>
              <a:buChar char="–"/>
              <a:defRPr sz="1600">
                <a:solidFill>
                  <a:schemeClr val="tx1"/>
                </a:solidFill>
                <a:latin typeface="+mn-lt"/>
              </a:defRPr>
            </a:lvl6pPr>
            <a:lvl7pPr marL="2690813" indent="-234950" algn="l" rtl="0" fontAlgn="base">
              <a:spcBef>
                <a:spcPct val="0"/>
              </a:spcBef>
              <a:spcAft>
                <a:spcPct val="0"/>
              </a:spcAft>
              <a:buClr>
                <a:srgbClr val="012D9A"/>
              </a:buClr>
              <a:buChar char="–"/>
              <a:defRPr sz="1600">
                <a:solidFill>
                  <a:schemeClr val="tx1"/>
                </a:solidFill>
                <a:latin typeface="+mn-lt"/>
              </a:defRPr>
            </a:lvl7pPr>
            <a:lvl8pPr marL="3148013" indent="-234950" algn="l" rtl="0" fontAlgn="base">
              <a:spcBef>
                <a:spcPct val="0"/>
              </a:spcBef>
              <a:spcAft>
                <a:spcPct val="0"/>
              </a:spcAft>
              <a:buClr>
                <a:srgbClr val="012D9A"/>
              </a:buClr>
              <a:buChar char="–"/>
              <a:defRPr sz="1600">
                <a:solidFill>
                  <a:schemeClr val="tx1"/>
                </a:solidFill>
                <a:latin typeface="+mn-lt"/>
              </a:defRPr>
            </a:lvl8pPr>
            <a:lvl9pPr marL="3605213" indent="-234950" algn="l" rtl="0" fontAlgn="base">
              <a:spcBef>
                <a:spcPct val="0"/>
              </a:spcBef>
              <a:spcAft>
                <a:spcPct val="0"/>
              </a:spcAft>
              <a:buClr>
                <a:srgbClr val="012D9A"/>
              </a:buClr>
              <a:buChar char="–"/>
              <a:defRPr sz="1600">
                <a:solidFill>
                  <a:schemeClr val="tx1"/>
                </a:solidFill>
                <a:latin typeface="+mn-lt"/>
              </a:defRPr>
            </a:lvl9pPr>
          </a:lstStyle>
          <a:p>
            <a:r>
              <a:rPr lang="en-US" sz="2400" b="1" dirty="0"/>
              <a:t>Heat Stress </a:t>
            </a:r>
          </a:p>
          <a:p>
            <a:endParaRPr lang="en-US" sz="800" b="1" dirty="0"/>
          </a:p>
          <a:p>
            <a:pPr lvl="1"/>
            <a:r>
              <a:rPr lang="en-US" sz="2000" i="1" dirty="0"/>
              <a:t>Working on a standard for General Industry and Construction, and a separate one for Agriculture.</a:t>
            </a:r>
          </a:p>
          <a:p>
            <a:pPr marL="914400" lvl="2" indent="0" eaLnBrk="1" hangingPunct="1">
              <a:buNone/>
            </a:pPr>
            <a:endParaRPr lang="en-US" sz="1600" b="1" kern="0" dirty="0"/>
          </a:p>
          <a:p>
            <a:r>
              <a:rPr lang="en-US" sz="2400" b="1" dirty="0"/>
              <a:t>Penalty Increases</a:t>
            </a:r>
          </a:p>
          <a:p>
            <a:endParaRPr lang="en-US" sz="800" b="1" dirty="0"/>
          </a:p>
          <a:p>
            <a:pPr lvl="1"/>
            <a:r>
              <a:rPr lang="en-US" sz="2000" i="1" dirty="0"/>
              <a:t>Effective October 1, 2022.</a:t>
            </a:r>
          </a:p>
          <a:p>
            <a:pPr lvl="1"/>
            <a:endParaRPr lang="en-US" sz="400" i="1" dirty="0"/>
          </a:p>
          <a:p>
            <a:pPr lvl="1"/>
            <a:r>
              <a:rPr lang="en-US" sz="2000" i="1" kern="0" dirty="0"/>
              <a:t>Revised NCGS 95-138 – Penalties a</a:t>
            </a:r>
            <a:r>
              <a:rPr lang="en-US" sz="2000" i="1" dirty="0"/>
              <a:t>djusted annually in accordance with Consumer Price Index.</a:t>
            </a:r>
          </a:p>
          <a:p>
            <a:pPr lvl="1"/>
            <a:endParaRPr lang="en-US" sz="800" i="1" dirty="0"/>
          </a:p>
          <a:p>
            <a:pPr lvl="1" eaLnBrk="1" hangingPunct="1"/>
            <a:endParaRPr lang="en-US" sz="800" i="1" dirty="0"/>
          </a:p>
          <a:p>
            <a:pPr eaLnBrk="1" hangingPunct="1"/>
            <a:r>
              <a:rPr lang="en-US" sz="2400" b="1" kern="0" dirty="0"/>
              <a:t>Statute of Limitations</a:t>
            </a:r>
          </a:p>
          <a:p>
            <a:pPr eaLnBrk="1" hangingPunct="1"/>
            <a:endParaRPr lang="en-US" sz="800" b="1" kern="0" dirty="0"/>
          </a:p>
          <a:p>
            <a:pPr lvl="1" eaLnBrk="1" hangingPunct="1"/>
            <a:r>
              <a:rPr lang="en-US" sz="2000" i="1" dirty="0"/>
              <a:t>Effective October 1, 2022.</a:t>
            </a:r>
          </a:p>
          <a:p>
            <a:pPr lvl="1" eaLnBrk="1" hangingPunct="1"/>
            <a:endParaRPr lang="en-US" sz="400" i="1" dirty="0"/>
          </a:p>
          <a:p>
            <a:pPr lvl="1" eaLnBrk="1" hangingPunct="1"/>
            <a:r>
              <a:rPr lang="en-US" sz="2000" i="1" kern="0" dirty="0"/>
              <a:t>Revised NCGS 95-137(b)(3) – “</a:t>
            </a:r>
            <a:r>
              <a:rPr lang="en-US" sz="2000" i="1" dirty="0">
                <a:effectLst/>
                <a:ea typeface="Times New Roman" panose="02020603050405020304" pitchFamily="18" charset="0"/>
              </a:rPr>
              <a:t>No citation may be issued under this section after the expiration of six months following the initiation of an inspection by the Director.”  </a:t>
            </a:r>
          </a:p>
          <a:p>
            <a:pPr lvl="1" eaLnBrk="1" hangingPunct="1">
              <a:lnSpc>
                <a:spcPct val="150000"/>
              </a:lnSpc>
            </a:pPr>
            <a:endParaRPr lang="en-US" sz="2000" i="1" kern="0" dirty="0"/>
          </a:p>
          <a:p>
            <a:pPr eaLnBrk="1" hangingPunct="1">
              <a:buFont typeface="Wingdings" pitchFamily="2" charset="2"/>
              <a:buNone/>
            </a:pPr>
            <a:endParaRPr lang="en-US" sz="2000" kern="0" dirty="0"/>
          </a:p>
        </p:txBody>
      </p:sp>
    </p:spTree>
    <p:extLst>
      <p:ext uri="{BB962C8B-B14F-4D97-AF65-F5344CB8AC3E}">
        <p14:creationId xmlns:p14="http://schemas.microsoft.com/office/powerpoint/2010/main" val="3831883340"/>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FA31D9-AAFB-996A-591F-21ED5DFD2109}"/>
              </a:ext>
            </a:extLst>
          </p:cNvPr>
          <p:cNvSpPr>
            <a:spLocks noGrp="1"/>
          </p:cNvSpPr>
          <p:nvPr>
            <p:ph idx="1"/>
          </p:nvPr>
        </p:nvSpPr>
        <p:spPr>
          <a:xfrm>
            <a:off x="571500" y="1189037"/>
            <a:ext cx="8001000" cy="4525963"/>
          </a:xfrm>
        </p:spPr>
        <p:txBody>
          <a:bodyPr/>
          <a:lstStyle/>
          <a:p>
            <a:pPr marL="0" marR="0">
              <a:spcBef>
                <a:spcPts val="0"/>
              </a:spcBef>
              <a:spcAft>
                <a:spcPts val="0"/>
              </a:spcAft>
            </a:pPr>
            <a:r>
              <a:rPr lang="en-US" sz="1700" b="1" i="1" dirty="0">
                <a:effectLst/>
                <a:latin typeface="Calibri" panose="020F0502020204030204" pitchFamily="34" charset="0"/>
                <a:ea typeface="Calibri" panose="020F0502020204030204" pitchFamily="34" charset="0"/>
              </a:rPr>
              <a:t>Scott Mabry</a:t>
            </a:r>
            <a:r>
              <a:rPr lang="en-US" sz="1700" dirty="0">
                <a:effectLst/>
                <a:latin typeface="Calibri" panose="020F0502020204030204" pitchFamily="34" charset="0"/>
                <a:ea typeface="Calibri" panose="020F0502020204030204" pitchFamily="34" charset="0"/>
              </a:rPr>
              <a:t> – NCDOL </a:t>
            </a:r>
            <a:r>
              <a:rPr lang="en-US" sz="1700" i="1" dirty="0">
                <a:effectLst/>
                <a:latin typeface="Calibri" panose="020F0502020204030204" pitchFamily="34" charset="0"/>
                <a:ea typeface="Calibri" panose="020F0502020204030204" pitchFamily="34" charset="0"/>
              </a:rPr>
              <a:t>Chief of Staff (8/1/22)</a:t>
            </a:r>
            <a:r>
              <a:rPr lang="en-US" sz="1700" i="1" dirty="0">
                <a:latin typeface="Calibri" panose="020F0502020204030204" pitchFamily="34" charset="0"/>
                <a:ea typeface="Calibri" panose="020F0502020204030204" pitchFamily="34" charset="0"/>
              </a:rPr>
              <a:t>. </a:t>
            </a:r>
            <a:r>
              <a:rPr lang="en-US" sz="1700" dirty="0">
                <a:latin typeface="Calibri" panose="020F0502020204030204" pitchFamily="34" charset="0"/>
                <a:ea typeface="Calibri" panose="020F0502020204030204" pitchFamily="34" charset="0"/>
              </a:rPr>
              <a:t>Previously served as the Asst.</a:t>
            </a:r>
          </a:p>
          <a:p>
            <a:pPr marL="0" marR="0" indent="0">
              <a:spcBef>
                <a:spcPts val="0"/>
              </a:spcBef>
              <a:spcAft>
                <a:spcPts val="0"/>
              </a:spcAft>
              <a:buNone/>
            </a:pPr>
            <a:r>
              <a:rPr lang="en-US" sz="1700" dirty="0">
                <a:latin typeface="Calibri" panose="020F0502020204030204" pitchFamily="34" charset="0"/>
                <a:ea typeface="Calibri" panose="020F0502020204030204" pitchFamily="34" charset="0"/>
              </a:rPr>
              <a:t>       Deputy Commissioner/Asst. OSH Division: </a:t>
            </a:r>
            <a:r>
              <a:rPr lang="en-US" sz="1700" dirty="0">
                <a:effectLst/>
                <a:latin typeface="Calibri" panose="020F0502020204030204" pitchFamily="34" charset="0"/>
                <a:ea typeface="Calibri" panose="020F0502020204030204" pitchFamily="34" charset="0"/>
              </a:rPr>
              <a:t>oversaw the Compliance Bureaus </a:t>
            </a:r>
          </a:p>
          <a:p>
            <a:pPr marL="0" marR="0" indent="0">
              <a:spcBef>
                <a:spcPts val="0"/>
              </a:spcBef>
              <a:spcAft>
                <a:spcPts val="0"/>
              </a:spcAft>
              <a:buNone/>
            </a:pPr>
            <a:r>
              <a:rPr lang="en-US" sz="1700" dirty="0">
                <a:latin typeface="Calibri" panose="020F0502020204030204" pitchFamily="34" charset="0"/>
                <a:ea typeface="Calibri" panose="020F0502020204030204" pitchFamily="34" charset="0"/>
              </a:rPr>
              <a:t>  </a:t>
            </a:r>
            <a:r>
              <a:rPr lang="en-US" sz="1700" dirty="0">
                <a:effectLst/>
                <a:latin typeface="Calibri" panose="020F0502020204030204" pitchFamily="34" charset="0"/>
                <a:ea typeface="Calibri" panose="020F0502020204030204" pitchFamily="34" charset="0"/>
              </a:rPr>
              <a:t>     including Agricultural Safety and Health. </a:t>
            </a:r>
          </a:p>
          <a:p>
            <a:pPr marL="0" marR="0" indent="0">
              <a:spcBef>
                <a:spcPts val="0"/>
              </a:spcBef>
              <a:spcAft>
                <a:spcPts val="0"/>
              </a:spcAft>
              <a:buNone/>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700" b="1" i="1" dirty="0">
                <a:effectLst/>
                <a:latin typeface="Calibri" panose="020F0502020204030204" pitchFamily="34" charset="0"/>
                <a:ea typeface="Calibri" panose="020F0502020204030204" pitchFamily="34" charset="0"/>
              </a:rPr>
              <a:t>Jennifer Haigwood</a:t>
            </a:r>
            <a:r>
              <a:rPr lang="en-US" sz="1700" dirty="0">
                <a:effectLst/>
                <a:latin typeface="Calibri" panose="020F0502020204030204" pitchFamily="34" charset="0"/>
                <a:ea typeface="Calibri" panose="020F0502020204030204" pitchFamily="34" charset="0"/>
              </a:rPr>
              <a:t> – </a:t>
            </a:r>
            <a:r>
              <a:rPr lang="en-US" sz="1700" i="1" dirty="0">
                <a:effectLst/>
                <a:latin typeface="Calibri" panose="020F0502020204030204" pitchFamily="34" charset="0"/>
                <a:ea typeface="Calibri" panose="020F0502020204030204" pitchFamily="34" charset="0"/>
              </a:rPr>
              <a:t>Deputy Commissioner / Director, OSH Division (10/1/22)</a:t>
            </a:r>
            <a:r>
              <a:rPr lang="en-US" sz="1700" dirty="0">
                <a:effectLst/>
                <a:latin typeface="Calibri" panose="020F0502020204030204" pitchFamily="34" charset="0"/>
                <a:ea typeface="Calibri" panose="020F0502020204030204" pitchFamily="34" charset="0"/>
              </a:rPr>
              <a:t>. Has </a:t>
            </a:r>
          </a:p>
          <a:p>
            <a:pPr marL="0" marR="0" indent="0">
              <a:spcBef>
                <a:spcPts val="0"/>
              </a:spcBef>
              <a:spcAft>
                <a:spcPts val="0"/>
              </a:spcAft>
              <a:buNone/>
            </a:pPr>
            <a:r>
              <a:rPr lang="en-US" sz="1700" dirty="0">
                <a:effectLst/>
                <a:latin typeface="Calibri" panose="020F0502020204030204" pitchFamily="34" charset="0"/>
                <a:ea typeface="Calibri" panose="020F0502020204030204" pitchFamily="34" charset="0"/>
              </a:rPr>
              <a:t>       nearly 17 years of experience with the department; most recently as the Director</a:t>
            </a:r>
          </a:p>
          <a:p>
            <a:pPr marL="0" marR="0" indent="0">
              <a:spcBef>
                <a:spcPts val="0"/>
              </a:spcBef>
              <a:spcAft>
                <a:spcPts val="0"/>
              </a:spcAft>
              <a:buNone/>
            </a:pPr>
            <a:r>
              <a:rPr lang="en-US" sz="1700" dirty="0">
                <a:latin typeface="Calibri" panose="020F0502020204030204" pitchFamily="34" charset="0"/>
                <a:ea typeface="Calibri" panose="020F0502020204030204" pitchFamily="34" charset="0"/>
              </a:rPr>
              <a:t>   </a:t>
            </a:r>
            <a:r>
              <a:rPr lang="en-US" sz="1700" dirty="0">
                <a:effectLst/>
                <a:latin typeface="Calibri" panose="020F0502020204030204" pitchFamily="34" charset="0"/>
                <a:ea typeface="Calibri" panose="020F0502020204030204" pitchFamily="34" charset="0"/>
              </a:rPr>
              <a:t>    of Communications.  </a:t>
            </a:r>
          </a:p>
          <a:p>
            <a:pPr marL="0" marR="0" indent="0">
              <a:spcBef>
                <a:spcPts val="0"/>
              </a:spcBef>
              <a:spcAft>
                <a:spcPts val="0"/>
              </a:spcAft>
              <a:buNone/>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700" b="1" i="1" dirty="0">
                <a:effectLst/>
                <a:latin typeface="Calibri" panose="020F0502020204030204" pitchFamily="34" charset="0"/>
                <a:ea typeface="Calibri" panose="020F0502020204030204" pitchFamily="34" charset="0"/>
              </a:rPr>
              <a:t>Paul Sullivan</a:t>
            </a:r>
            <a:r>
              <a:rPr lang="en-US" sz="1700" dirty="0">
                <a:effectLst/>
                <a:latin typeface="Calibri" panose="020F0502020204030204" pitchFamily="34" charset="0"/>
                <a:ea typeface="Calibri" panose="020F0502020204030204" pitchFamily="34" charset="0"/>
              </a:rPr>
              <a:t> – </a:t>
            </a:r>
            <a:r>
              <a:rPr lang="en-US" sz="1700" i="1" dirty="0">
                <a:effectLst/>
                <a:latin typeface="Calibri" panose="020F0502020204030204" pitchFamily="34" charset="0"/>
                <a:ea typeface="Calibri" panose="020F0502020204030204" pitchFamily="34" charset="0"/>
              </a:rPr>
              <a:t>Assistant Director, Occupational Safety and Health Division (8/1/22)</a:t>
            </a:r>
            <a:r>
              <a:rPr lang="en-US" sz="1700" dirty="0">
                <a:effectLst/>
                <a:latin typeface="Calibri" panose="020F0502020204030204" pitchFamily="34" charset="0"/>
                <a:ea typeface="Calibri" panose="020F0502020204030204" pitchFamily="34" charset="0"/>
              </a:rPr>
              <a:t>.</a:t>
            </a:r>
          </a:p>
          <a:p>
            <a:pPr marL="0" marR="0" indent="0">
              <a:spcBef>
                <a:spcPts val="0"/>
              </a:spcBef>
              <a:spcAft>
                <a:spcPts val="0"/>
              </a:spcAft>
              <a:buNone/>
            </a:pPr>
            <a:r>
              <a:rPr lang="en-US" sz="1700" dirty="0">
                <a:effectLst/>
                <a:latin typeface="Calibri" panose="020F0502020204030204" pitchFamily="34" charset="0"/>
                <a:ea typeface="Calibri" panose="020F0502020204030204" pitchFamily="34" charset="0"/>
              </a:rPr>
              <a:t>       Paul has nearly 29 years of experience with NCDOL and previously served as the</a:t>
            </a:r>
          </a:p>
          <a:p>
            <a:pPr marL="0" marR="0" indent="0">
              <a:spcBef>
                <a:spcPts val="0"/>
              </a:spcBef>
              <a:spcAft>
                <a:spcPts val="0"/>
              </a:spcAft>
              <a:buNone/>
            </a:pPr>
            <a:r>
              <a:rPr lang="en-US" sz="1700" dirty="0">
                <a:latin typeface="Calibri" panose="020F0502020204030204" pitchFamily="34" charset="0"/>
                <a:ea typeface="Calibri" panose="020F0502020204030204" pitchFamily="34" charset="0"/>
              </a:rPr>
              <a:t>       </a:t>
            </a:r>
            <a:r>
              <a:rPr lang="en-US" sz="1700" dirty="0">
                <a:effectLst/>
                <a:latin typeface="Calibri" panose="020F0502020204030204" pitchFamily="34" charset="0"/>
                <a:ea typeface="Calibri" panose="020F0502020204030204" pitchFamily="34" charset="0"/>
              </a:rPr>
              <a:t>OSH Division’s West Compliance Bureau Chief. Paul will </a:t>
            </a:r>
            <a:r>
              <a:rPr lang="en-US" sz="1700" dirty="0">
                <a:latin typeface="Calibri" panose="020F0502020204030204" pitchFamily="34" charset="0"/>
                <a:ea typeface="Calibri" panose="020F0502020204030204" pitchFamily="34" charset="0"/>
              </a:rPr>
              <a:t>be based in </a:t>
            </a:r>
            <a:r>
              <a:rPr lang="en-US" sz="1700" dirty="0">
                <a:effectLst/>
                <a:latin typeface="Calibri" panose="020F0502020204030204" pitchFamily="34" charset="0"/>
                <a:ea typeface="Calibri" panose="020F0502020204030204" pitchFamily="34" charset="0"/>
              </a:rPr>
              <a:t>Charlotte. </a:t>
            </a:r>
          </a:p>
          <a:p>
            <a:pPr marL="0" marR="0">
              <a:spcBef>
                <a:spcPts val="0"/>
              </a:spcBef>
              <a:spcAft>
                <a:spcPts val="0"/>
              </a:spcAft>
            </a:pPr>
            <a:endParaRPr lang="en-US" sz="1200" dirty="0">
              <a:latin typeface="Calibri" panose="020F0502020204030204" pitchFamily="34" charset="0"/>
              <a:ea typeface="Calibri" panose="020F0502020204030204" pitchFamily="34" charset="0"/>
            </a:endParaRPr>
          </a:p>
          <a:p>
            <a:pPr marL="0" marR="0">
              <a:spcBef>
                <a:spcPts val="0"/>
              </a:spcBef>
              <a:spcAft>
                <a:spcPts val="0"/>
              </a:spcAft>
            </a:pPr>
            <a:r>
              <a:rPr lang="en-US" sz="1700" b="1" i="1" dirty="0">
                <a:effectLst/>
                <a:latin typeface="Calibri" panose="020F0502020204030204" pitchFamily="34" charset="0"/>
                <a:ea typeface="Calibri" panose="020F0502020204030204" pitchFamily="34" charset="0"/>
              </a:rPr>
              <a:t>Lee Peacock </a:t>
            </a:r>
            <a:r>
              <a:rPr lang="en-US" sz="1700" dirty="0">
                <a:effectLst/>
                <a:latin typeface="Calibri" panose="020F0502020204030204" pitchFamily="34" charset="0"/>
                <a:ea typeface="Calibri" panose="020F0502020204030204" pitchFamily="34" charset="0"/>
              </a:rPr>
              <a:t>–</a:t>
            </a:r>
            <a:r>
              <a:rPr lang="en-US" sz="1700" i="1" dirty="0">
                <a:effectLst/>
                <a:latin typeface="Calibri" panose="020F0502020204030204" pitchFamily="34" charset="0"/>
                <a:ea typeface="Calibri" panose="020F0502020204030204" pitchFamily="34" charset="0"/>
              </a:rPr>
              <a:t> OSH West Compliance Bureau Chief (8/1/22). </a:t>
            </a:r>
            <a:r>
              <a:rPr lang="en-US" sz="1700" dirty="0">
                <a:effectLst/>
                <a:latin typeface="Calibri" panose="020F0502020204030204" pitchFamily="34" charset="0"/>
                <a:ea typeface="Calibri" panose="020F0502020204030204" pitchFamily="34" charset="0"/>
              </a:rPr>
              <a:t>Lee was a former CSHO</a:t>
            </a:r>
          </a:p>
          <a:p>
            <a:pPr marL="0" marR="0" indent="0">
              <a:spcBef>
                <a:spcPts val="0"/>
              </a:spcBef>
              <a:spcAft>
                <a:spcPts val="0"/>
              </a:spcAft>
              <a:buNone/>
            </a:pPr>
            <a:r>
              <a:rPr lang="en-US" sz="1700" dirty="0">
                <a:effectLst/>
                <a:latin typeface="Calibri" panose="020F0502020204030204" pitchFamily="34" charset="0"/>
                <a:ea typeface="Calibri" panose="020F0502020204030204" pitchFamily="34" charset="0"/>
              </a:rPr>
              <a:t>       and most recently served as the District 2 Compliance Supervisor based out of </a:t>
            </a:r>
          </a:p>
          <a:p>
            <a:pPr marL="0" marR="0" indent="0">
              <a:spcBef>
                <a:spcPts val="0"/>
              </a:spcBef>
              <a:spcAft>
                <a:spcPts val="0"/>
              </a:spcAft>
              <a:buNone/>
            </a:pPr>
            <a:r>
              <a:rPr lang="en-US" sz="1700" dirty="0">
                <a:latin typeface="Calibri" panose="020F0502020204030204" pitchFamily="34" charset="0"/>
                <a:ea typeface="Calibri" panose="020F0502020204030204" pitchFamily="34" charset="0"/>
              </a:rPr>
              <a:t>      </a:t>
            </a:r>
            <a:r>
              <a:rPr lang="en-US" sz="1700" dirty="0">
                <a:effectLst/>
                <a:latin typeface="Calibri" panose="020F0502020204030204" pitchFamily="34" charset="0"/>
                <a:ea typeface="Calibri" panose="020F0502020204030204" pitchFamily="34" charset="0"/>
              </a:rPr>
              <a:t> Charlotte.</a:t>
            </a:r>
          </a:p>
          <a:p>
            <a:pPr marL="0" marR="0" indent="0">
              <a:spcBef>
                <a:spcPts val="0"/>
              </a:spcBef>
              <a:spcAft>
                <a:spcPts val="0"/>
              </a:spcAft>
              <a:buNone/>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700" b="1" i="1" dirty="0">
                <a:effectLst/>
                <a:latin typeface="Calibri" panose="020F0502020204030204" pitchFamily="34" charset="0"/>
                <a:ea typeface="Calibri" panose="020F0502020204030204" pitchFamily="34" charset="0"/>
              </a:rPr>
              <a:t>Erin Wilson</a:t>
            </a:r>
            <a:r>
              <a:rPr lang="en-US" sz="1700" dirty="0">
                <a:effectLst/>
                <a:latin typeface="Calibri" panose="020F0502020204030204" pitchFamily="34" charset="0"/>
                <a:ea typeface="Calibri" panose="020F0502020204030204" pitchFamily="34" charset="0"/>
              </a:rPr>
              <a:t> – </a:t>
            </a:r>
            <a:r>
              <a:rPr lang="en-US" sz="1700" i="1" dirty="0">
                <a:effectLst/>
                <a:latin typeface="Calibri" panose="020F0502020204030204" pitchFamily="34" charset="0"/>
                <a:ea typeface="Calibri" panose="020F0502020204030204" pitchFamily="34" charset="0"/>
              </a:rPr>
              <a:t>Director of Communications (9/1/22)</a:t>
            </a:r>
            <a:r>
              <a:rPr lang="en-US" sz="1700" dirty="0">
                <a:effectLst/>
                <a:latin typeface="Calibri" panose="020F0502020204030204" pitchFamily="34" charset="0"/>
                <a:ea typeface="Calibri" panose="020F0502020204030204" pitchFamily="34" charset="0"/>
              </a:rPr>
              <a:t>. Erin started with NCDOL in </a:t>
            </a:r>
          </a:p>
          <a:p>
            <a:pPr marL="0" marR="0" indent="0">
              <a:spcBef>
                <a:spcPts val="0"/>
              </a:spcBef>
              <a:spcAft>
                <a:spcPts val="0"/>
              </a:spcAft>
              <a:buNone/>
            </a:pPr>
            <a:r>
              <a:rPr lang="en-US" sz="1700" dirty="0">
                <a:effectLst/>
                <a:latin typeface="Calibri" panose="020F0502020204030204" pitchFamily="34" charset="0"/>
                <a:ea typeface="Calibri" panose="020F0502020204030204" pitchFamily="34" charset="0"/>
              </a:rPr>
              <a:t>       January 2021 as Legislative Liaison and later moved to the Communications Division</a:t>
            </a:r>
          </a:p>
          <a:p>
            <a:pPr marL="0" marR="0" indent="0">
              <a:spcBef>
                <a:spcPts val="0"/>
              </a:spcBef>
              <a:spcAft>
                <a:spcPts val="0"/>
              </a:spcAft>
              <a:buNone/>
            </a:pPr>
            <a:r>
              <a:rPr lang="en-US" sz="1700" dirty="0">
                <a:latin typeface="Calibri" panose="020F0502020204030204" pitchFamily="34" charset="0"/>
                <a:ea typeface="Calibri" panose="020F0502020204030204" pitchFamily="34" charset="0"/>
              </a:rPr>
              <a:t>      </a:t>
            </a:r>
            <a:r>
              <a:rPr lang="en-US" sz="1700" dirty="0">
                <a:effectLst/>
                <a:latin typeface="Calibri" panose="020F0502020204030204" pitchFamily="34" charset="0"/>
                <a:ea typeface="Calibri" panose="020F0502020204030204" pitchFamily="34" charset="0"/>
              </a:rPr>
              <a:t> as a Public Information Officer. </a:t>
            </a:r>
            <a:endParaRPr lang="en-US" sz="1700" dirty="0"/>
          </a:p>
        </p:txBody>
      </p:sp>
      <p:sp>
        <p:nvSpPr>
          <p:cNvPr id="4" name="TextBox 3">
            <a:extLst>
              <a:ext uri="{FF2B5EF4-FFF2-40B4-BE49-F238E27FC236}">
                <a16:creationId xmlns:a16="http://schemas.microsoft.com/office/drawing/2014/main" id="{2FF2E690-6E1A-D958-D135-BB88BDCC6834}"/>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
        <p:nvSpPr>
          <p:cNvPr id="11" name="Text Box 3">
            <a:extLst>
              <a:ext uri="{FF2B5EF4-FFF2-40B4-BE49-F238E27FC236}">
                <a16:creationId xmlns:a16="http://schemas.microsoft.com/office/drawing/2014/main" id="{7FAB5F22-6F63-E506-09E4-C3E70F2AAAB1}"/>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Management Changes</a:t>
            </a:r>
            <a:endParaRPr lang="en-US" sz="2400" b="1" i="1" dirty="0">
              <a:solidFill>
                <a:srgbClr val="000080"/>
              </a:solidFill>
            </a:endParaRPr>
          </a:p>
        </p:txBody>
      </p:sp>
    </p:spTree>
    <p:extLst>
      <p:ext uri="{BB962C8B-B14F-4D97-AF65-F5344CB8AC3E}">
        <p14:creationId xmlns:p14="http://schemas.microsoft.com/office/powerpoint/2010/main" val="1643689425"/>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C978E13-F57C-4F75-BCFC-5F7661200513}"/>
              </a:ext>
            </a:extLst>
          </p:cNvPr>
          <p:cNvGraphicFramePr>
            <a:graphicFrameLocks noGrp="1"/>
          </p:cNvGraphicFramePr>
          <p:nvPr>
            <p:ph type="tbl" idx="1"/>
          </p:nvPr>
        </p:nvGraphicFramePr>
        <p:xfrm>
          <a:off x="609600" y="1219200"/>
          <a:ext cx="7924800" cy="4495799"/>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4257082247"/>
                    </a:ext>
                  </a:extLst>
                </a:gridCol>
                <a:gridCol w="5105400">
                  <a:extLst>
                    <a:ext uri="{9D8B030D-6E8A-4147-A177-3AD203B41FA5}">
                      <a16:colId xmlns:a16="http://schemas.microsoft.com/office/drawing/2014/main" val="4285241588"/>
                    </a:ext>
                  </a:extLst>
                </a:gridCol>
              </a:tblGrid>
              <a:tr h="408709">
                <a:tc gridSpan="2">
                  <a:txBody>
                    <a:bodyPr/>
                    <a:lstStyle/>
                    <a:p>
                      <a:pPr algn="ctr"/>
                      <a:r>
                        <a:rPr lang="en-US" sz="2000" b="1" dirty="0">
                          <a:solidFill>
                            <a:schemeClr val="tx1"/>
                          </a:solidFill>
                        </a:rPr>
                        <a:t>Bureau Staffing</a:t>
                      </a:r>
                    </a:p>
                  </a:txBody>
                  <a:tcPr anchor="ctr">
                    <a:solidFill>
                      <a:schemeClr val="bg1">
                        <a:lumMod val="65000"/>
                      </a:schemeClr>
                    </a:solidFill>
                  </a:tcPr>
                </a:tc>
                <a:tc hMerge="1">
                  <a:txBody>
                    <a:bodyPr/>
                    <a:lstStyle/>
                    <a:p>
                      <a:endParaRPr lang="en-US" b="0" dirty="0"/>
                    </a:p>
                  </a:txBody>
                  <a:tcPr/>
                </a:tc>
                <a:extLst>
                  <a:ext uri="{0D108BD9-81ED-4DB2-BD59-A6C34878D82A}">
                    <a16:rowId xmlns:a16="http://schemas.microsoft.com/office/drawing/2014/main" val="1791238280"/>
                  </a:ext>
                </a:extLst>
              </a:tr>
              <a:tr h="408709">
                <a:tc>
                  <a:txBody>
                    <a:bodyPr/>
                    <a:lstStyle/>
                    <a:p>
                      <a:pPr algn="r"/>
                      <a:r>
                        <a:rPr lang="en-US" b="0" dirty="0"/>
                        <a:t>Jaleesa Thomas</a:t>
                      </a:r>
                    </a:p>
                  </a:txBody>
                  <a:tcPr anchor="ctr"/>
                </a:tc>
                <a:tc>
                  <a:txBody>
                    <a:bodyPr/>
                    <a:lstStyle/>
                    <a:p>
                      <a:pPr algn="ctr"/>
                      <a:r>
                        <a:rPr lang="en-US" b="0" i="1" dirty="0"/>
                        <a:t>Information Officer</a:t>
                      </a:r>
                    </a:p>
                  </a:txBody>
                  <a:tcPr anchor="ctr"/>
                </a:tc>
                <a:extLst>
                  <a:ext uri="{0D108BD9-81ED-4DB2-BD59-A6C34878D82A}">
                    <a16:rowId xmlns:a16="http://schemas.microsoft.com/office/drawing/2014/main" val="3680436942"/>
                  </a:ext>
                </a:extLst>
              </a:tr>
              <a:tr h="408709">
                <a:tc>
                  <a:txBody>
                    <a:bodyPr/>
                    <a:lstStyle/>
                    <a:p>
                      <a:pPr algn="r"/>
                      <a:r>
                        <a:rPr lang="en-US" sz="1800" b="0" kern="1200" dirty="0">
                          <a:solidFill>
                            <a:schemeClr val="dk1"/>
                          </a:solidFill>
                          <a:effectLst/>
                          <a:latin typeface="+mn-lt"/>
                          <a:ea typeface="+mn-ea"/>
                          <a:cs typeface="+mn-cs"/>
                        </a:rPr>
                        <a:t>Norma Velasco</a:t>
                      </a:r>
                      <a:endParaRPr lang="en-US"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kern="1200" dirty="0">
                          <a:solidFill>
                            <a:schemeClr val="dk1"/>
                          </a:solidFill>
                          <a:effectLst/>
                          <a:latin typeface="+mn-lt"/>
                          <a:ea typeface="+mn-ea"/>
                          <a:cs typeface="+mn-cs"/>
                        </a:rPr>
                        <a:t>Administrative Assistant II</a:t>
                      </a:r>
                    </a:p>
                  </a:txBody>
                  <a:tcPr anchor="ctr"/>
                </a:tc>
                <a:extLst>
                  <a:ext uri="{0D108BD9-81ED-4DB2-BD59-A6C34878D82A}">
                    <a16:rowId xmlns:a16="http://schemas.microsoft.com/office/drawing/2014/main" val="3921484080"/>
                  </a:ext>
                </a:extLst>
              </a:tr>
              <a:tr h="408709">
                <a:tc>
                  <a:txBody>
                    <a:bodyPr/>
                    <a:lstStyle/>
                    <a:p>
                      <a:pPr algn="r"/>
                      <a:r>
                        <a:rPr lang="en-US" sz="1800" b="0" kern="1200" dirty="0">
                          <a:solidFill>
                            <a:schemeClr val="dk1"/>
                          </a:solidFill>
                          <a:effectLst/>
                          <a:latin typeface="+mn-lt"/>
                          <a:ea typeface="+mn-ea"/>
                          <a:cs typeface="+mn-cs"/>
                        </a:rPr>
                        <a:t>James Agosto</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84281044"/>
                  </a:ext>
                </a:extLst>
              </a:tr>
              <a:tr h="408709">
                <a:tc>
                  <a:txBody>
                    <a:bodyPr/>
                    <a:lstStyle/>
                    <a:p>
                      <a:pPr algn="r"/>
                      <a:r>
                        <a:rPr lang="en-US" b="0" dirty="0"/>
                        <a:t>David Bailey</a:t>
                      </a:r>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1293101927"/>
                  </a:ext>
                </a:extLst>
              </a:tr>
              <a:tr h="408709">
                <a:tc>
                  <a:txBody>
                    <a:bodyPr/>
                    <a:lstStyle/>
                    <a:p>
                      <a:pPr algn="r"/>
                      <a:r>
                        <a:rPr lang="en-US" sz="1800" kern="1200" dirty="0">
                          <a:solidFill>
                            <a:schemeClr val="dk1"/>
                          </a:solidFill>
                          <a:effectLst/>
                          <a:latin typeface="+mn-lt"/>
                          <a:ea typeface="+mn-ea"/>
                          <a:cs typeface="+mn-cs"/>
                        </a:rPr>
                        <a:t>Dianne Daniels</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610311915"/>
                  </a:ext>
                </a:extLst>
              </a:tr>
              <a:tr h="408709">
                <a:tc>
                  <a:txBody>
                    <a:bodyPr/>
                    <a:lstStyle/>
                    <a:p>
                      <a:pPr algn="r"/>
                      <a:r>
                        <a:rPr lang="en-US" sz="1800" kern="1200" dirty="0">
                          <a:solidFill>
                            <a:schemeClr val="dk1"/>
                          </a:solidFill>
                          <a:effectLst/>
                          <a:latin typeface="+mn-lt"/>
                          <a:ea typeface="+mn-ea"/>
                          <a:cs typeface="+mn-cs"/>
                        </a:rPr>
                        <a:t>Vacant</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3689851666"/>
                  </a:ext>
                </a:extLst>
              </a:tr>
              <a:tr h="408709">
                <a:tc>
                  <a:txBody>
                    <a:bodyPr/>
                    <a:lstStyle/>
                    <a:p>
                      <a:pPr algn="r"/>
                      <a:r>
                        <a:rPr lang="en-US" sz="1800" kern="1200" dirty="0">
                          <a:solidFill>
                            <a:schemeClr val="dk1"/>
                          </a:solidFill>
                          <a:effectLst/>
                          <a:latin typeface="+mn-lt"/>
                          <a:ea typeface="+mn-ea"/>
                          <a:cs typeface="+mn-cs"/>
                        </a:rPr>
                        <a:t>Erin Smith</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51858028"/>
                  </a:ext>
                </a:extLst>
              </a:tr>
              <a:tr h="408709">
                <a:tc>
                  <a:txBody>
                    <a:bodyPr/>
                    <a:lstStyle/>
                    <a:p>
                      <a:pPr algn="r"/>
                      <a:r>
                        <a:rPr lang="en-US" b="0" dirty="0"/>
                        <a:t>Theodore Place</a:t>
                      </a:r>
                    </a:p>
                  </a:txBody>
                  <a:tcPr anchor="ctr"/>
                </a:tc>
                <a:tc>
                  <a:txBody>
                    <a:bodyPr/>
                    <a:lstStyle/>
                    <a:p>
                      <a:pPr algn="ctr"/>
                      <a:r>
                        <a:rPr lang="en-US" b="0" i="1" dirty="0"/>
                        <a:t>Investigator</a:t>
                      </a:r>
                    </a:p>
                  </a:txBody>
                  <a:tcPr anchor="ctr"/>
                </a:tc>
                <a:extLst>
                  <a:ext uri="{0D108BD9-81ED-4DB2-BD59-A6C34878D82A}">
                    <a16:rowId xmlns:a16="http://schemas.microsoft.com/office/drawing/2014/main" val="1086128519"/>
                  </a:ext>
                </a:extLst>
              </a:tr>
              <a:tr h="408709">
                <a:tc>
                  <a:txBody>
                    <a:bodyPr/>
                    <a:lstStyle/>
                    <a:p>
                      <a:pPr algn="r"/>
                      <a:r>
                        <a:rPr lang="en-US" sz="1800" kern="1200" dirty="0">
                          <a:solidFill>
                            <a:schemeClr val="dk1"/>
                          </a:solidFill>
                          <a:effectLst/>
                          <a:latin typeface="+mn-lt"/>
                          <a:ea typeface="+mn-ea"/>
                          <a:cs typeface="+mn-cs"/>
                        </a:rPr>
                        <a:t>Alvin </a:t>
                      </a:r>
                      <a:r>
                        <a:rPr lang="en-US" sz="1800" kern="1200" dirty="0" err="1">
                          <a:solidFill>
                            <a:schemeClr val="dk1"/>
                          </a:solidFill>
                          <a:effectLst/>
                          <a:latin typeface="+mn-lt"/>
                          <a:ea typeface="+mn-ea"/>
                          <a:cs typeface="+mn-cs"/>
                        </a:rPr>
                        <a:t>Vocalan</a:t>
                      </a:r>
                      <a:endParaRPr lang="en-US" b="0" dirty="0"/>
                    </a:p>
                  </a:txBody>
                  <a:tcPr anchor="ctr"/>
                </a:tc>
                <a:tc>
                  <a:txBody>
                    <a:bodyPr/>
                    <a:lstStyle/>
                    <a:p>
                      <a:pPr algn="ctr"/>
                      <a:r>
                        <a:rPr lang="en-US" sz="1800" b="0" i="1" kern="1200" dirty="0">
                          <a:solidFill>
                            <a:schemeClr val="dk1"/>
                          </a:solidFill>
                          <a:effectLst/>
                          <a:latin typeface="+mn-lt"/>
                          <a:ea typeface="+mn-ea"/>
                          <a:cs typeface="+mn-cs"/>
                        </a:rPr>
                        <a:t>Investigator</a:t>
                      </a:r>
                      <a:endParaRPr lang="en-US" b="0" i="1" dirty="0"/>
                    </a:p>
                  </a:txBody>
                  <a:tcPr anchor="ctr"/>
                </a:tc>
                <a:extLst>
                  <a:ext uri="{0D108BD9-81ED-4DB2-BD59-A6C34878D82A}">
                    <a16:rowId xmlns:a16="http://schemas.microsoft.com/office/drawing/2014/main" val="2310495853"/>
                  </a:ext>
                </a:extLst>
              </a:tr>
              <a:tr h="408709">
                <a:tc>
                  <a:txBody>
                    <a:bodyPr/>
                    <a:lstStyle/>
                    <a:p>
                      <a:pPr algn="r"/>
                      <a:r>
                        <a:rPr lang="en-US" sz="1800" kern="1200" dirty="0">
                          <a:solidFill>
                            <a:schemeClr val="dk1"/>
                          </a:solidFill>
                          <a:effectLst/>
                          <a:latin typeface="+mn-lt"/>
                          <a:ea typeface="+mn-ea"/>
                          <a:cs typeface="+mn-cs"/>
                        </a:rPr>
                        <a:t>Harriet Hopkins</a:t>
                      </a:r>
                      <a:endParaRPr lang="en-US" b="0" dirty="0"/>
                    </a:p>
                  </a:txBody>
                  <a:tcPr anchor="ctr"/>
                </a:tc>
                <a:tc>
                  <a:txBody>
                    <a:bodyPr/>
                    <a:lstStyle/>
                    <a:p>
                      <a:pPr algn="ctr"/>
                      <a:r>
                        <a:rPr lang="en-US" b="0" i="1" dirty="0"/>
                        <a:t>Administrator</a:t>
                      </a:r>
                    </a:p>
                  </a:txBody>
                  <a:tcPr anchor="ctr"/>
                </a:tc>
                <a:extLst>
                  <a:ext uri="{0D108BD9-81ED-4DB2-BD59-A6C34878D82A}">
                    <a16:rowId xmlns:a16="http://schemas.microsoft.com/office/drawing/2014/main" val="802781354"/>
                  </a:ext>
                </a:extLst>
              </a:tr>
            </a:tbl>
          </a:graphicData>
        </a:graphic>
      </p:graphicFrame>
      <p:sp>
        <p:nvSpPr>
          <p:cNvPr id="4" name="Text Box 3">
            <a:extLst>
              <a:ext uri="{FF2B5EF4-FFF2-40B4-BE49-F238E27FC236}">
                <a16:creationId xmlns:a16="http://schemas.microsoft.com/office/drawing/2014/main" id="{9E8AC1C2-0FC4-44D0-B8D2-DD010DEEFDFF}"/>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5" name="TextBox 4">
            <a:extLst>
              <a:ext uri="{FF2B5EF4-FFF2-40B4-BE49-F238E27FC236}">
                <a16:creationId xmlns:a16="http://schemas.microsoft.com/office/drawing/2014/main" id="{B5A28444-4467-76A3-FCE4-89842B8BD75B}"/>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2952019479"/>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2305320010"/>
              </p:ext>
            </p:extLst>
          </p:nvPr>
        </p:nvGraphicFramePr>
        <p:xfrm>
          <a:off x="609600" y="1142996"/>
          <a:ext cx="7924801" cy="3929372"/>
        </p:xfrm>
        <a:graphic>
          <a:graphicData uri="http://schemas.openxmlformats.org/drawingml/2006/table">
            <a:tbl>
              <a:tblPr firstRow="1" bandRow="1">
                <a:tableStyleId>{073A0DAA-6AF3-43AB-8588-CEC1D06C72B9}</a:tableStyleId>
              </a:tblPr>
              <a:tblGrid>
                <a:gridCol w="4777423">
                  <a:extLst>
                    <a:ext uri="{9D8B030D-6E8A-4147-A177-3AD203B41FA5}">
                      <a16:colId xmlns:a16="http://schemas.microsoft.com/office/drawing/2014/main" val="20000"/>
                    </a:ext>
                  </a:extLst>
                </a:gridCol>
                <a:gridCol w="823694">
                  <a:extLst>
                    <a:ext uri="{9D8B030D-6E8A-4147-A177-3AD203B41FA5}">
                      <a16:colId xmlns:a16="http://schemas.microsoft.com/office/drawing/2014/main" val="20001"/>
                    </a:ext>
                  </a:extLst>
                </a:gridCol>
                <a:gridCol w="823694">
                  <a:extLst>
                    <a:ext uri="{9D8B030D-6E8A-4147-A177-3AD203B41FA5}">
                      <a16:colId xmlns:a16="http://schemas.microsoft.com/office/drawing/2014/main" val="499300389"/>
                    </a:ext>
                  </a:extLst>
                </a:gridCol>
                <a:gridCol w="823694">
                  <a:extLst>
                    <a:ext uri="{9D8B030D-6E8A-4147-A177-3AD203B41FA5}">
                      <a16:colId xmlns:a16="http://schemas.microsoft.com/office/drawing/2014/main" val="745206206"/>
                    </a:ext>
                  </a:extLst>
                </a:gridCol>
                <a:gridCol w="676296">
                  <a:extLst>
                    <a:ext uri="{9D8B030D-6E8A-4147-A177-3AD203B41FA5}">
                      <a16:colId xmlns:a16="http://schemas.microsoft.com/office/drawing/2014/main" val="20002"/>
                    </a:ext>
                  </a:extLst>
                </a:gridCol>
              </a:tblGrid>
              <a:tr h="474245">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rPr>
                        <a:t>OSH Complaint Statistics</a:t>
                      </a:r>
                    </a:p>
                  </a:txBody>
                  <a:tcPr anchor="ctr" horzOverflow="overflow">
                    <a:solidFill>
                      <a:schemeClr val="bg1">
                        <a:lumMod val="75000"/>
                      </a:schemeClr>
                    </a:solidFill>
                  </a:tcPr>
                </a:tc>
                <a:tc>
                  <a:txBody>
                    <a:bodyPr/>
                    <a:lstStyle/>
                    <a:p>
                      <a:pPr algn="ctr"/>
                      <a:r>
                        <a:rPr lang="en-US" sz="1400" dirty="0">
                          <a:solidFill>
                            <a:schemeClr val="tx1"/>
                          </a:solidFill>
                        </a:rPr>
                        <a:t>1</a:t>
                      </a:r>
                      <a:r>
                        <a:rPr lang="en-US" sz="1400" baseline="30000" dirty="0">
                          <a:solidFill>
                            <a:schemeClr val="tx1"/>
                          </a:solidFill>
                        </a:rPr>
                        <a:t>st</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2</a:t>
                      </a:r>
                      <a:r>
                        <a:rPr lang="en-US" sz="1400" baseline="30000" dirty="0">
                          <a:solidFill>
                            <a:schemeClr val="tx1"/>
                          </a:solidFill>
                        </a:rPr>
                        <a:t>nd</a:t>
                      </a:r>
                      <a:r>
                        <a:rPr lang="en-US" sz="1400" dirty="0">
                          <a:solidFill>
                            <a:schemeClr val="tx1"/>
                          </a:solidFill>
                        </a:rPr>
                        <a:t> Qtr.</a:t>
                      </a:r>
                    </a:p>
                  </a:txBody>
                  <a:tcPr anchor="ctr">
                    <a:solidFill>
                      <a:schemeClr val="bg1">
                        <a:lumMod val="75000"/>
                      </a:schemeClr>
                    </a:solidFill>
                  </a:tcPr>
                </a:tc>
                <a:tc>
                  <a:txBody>
                    <a:bodyPr/>
                    <a:lstStyle/>
                    <a:p>
                      <a:pPr algn="ctr"/>
                      <a:r>
                        <a:rPr lang="en-US" sz="1400" dirty="0">
                          <a:solidFill>
                            <a:schemeClr val="tx1"/>
                          </a:solidFill>
                        </a:rPr>
                        <a:t>3</a:t>
                      </a:r>
                      <a:r>
                        <a:rPr lang="en-US" sz="1400" baseline="30000" dirty="0">
                          <a:solidFill>
                            <a:schemeClr val="tx1"/>
                          </a:solidFill>
                        </a:rPr>
                        <a:t>rd</a:t>
                      </a:r>
                      <a:r>
                        <a:rPr lang="en-US" sz="1400" dirty="0">
                          <a:solidFill>
                            <a:schemeClr val="tx1"/>
                          </a:solidFill>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1" u="none" strike="noStrike" cap="none" normalizeH="0" baseline="0" dirty="0">
                          <a:ln>
                            <a:noFill/>
                          </a:ln>
                          <a:solidFill>
                            <a:schemeClr val="tx1"/>
                          </a:solidFill>
                          <a:effectLst/>
                        </a:rPr>
                        <a:t>Total</a:t>
                      </a:r>
                      <a:endParaRPr kumimoji="0" lang="en-US" sz="1400" b="1"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0204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i="1" u="none" strike="noStrike" cap="none" normalizeH="0" baseline="0" dirty="0">
                          <a:ln>
                            <a:noFill/>
                          </a:ln>
                          <a:effectLst/>
                        </a:rPr>
                        <a:t>Total OSH Complaints Filed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64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59*</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82</a:t>
                      </a:r>
                      <a:r>
                        <a:rPr lang="en-US" sz="1400" baseline="30000" dirty="0">
                          <a:solidFill>
                            <a:srgbClr val="000000"/>
                          </a:solidFill>
                          <a:effectLst/>
                          <a:latin typeface="+mn-lt"/>
                          <a:ea typeface="Calibri" panose="020F0502020204030204" pitchFamily="34" charset="0"/>
                        </a:rPr>
                        <a:t>1</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205</a:t>
                      </a:r>
                    </a:p>
                  </a:txBody>
                  <a:tcPr anchor="ctr">
                    <a:solidFill>
                      <a:schemeClr val="bg1">
                        <a:lumMod val="95000"/>
                      </a:schemeClr>
                    </a:solidFill>
                  </a:tcPr>
                </a:tc>
                <a:extLst>
                  <a:ext uri="{0D108BD9-81ED-4DB2-BD59-A6C34878D82A}">
                    <a16:rowId xmlns:a16="http://schemas.microsoft.com/office/drawing/2014/main" val="10001"/>
                  </a:ext>
                </a:extLst>
              </a:tr>
              <a:tr h="31220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i="1" u="none" strike="noStrike" cap="none" normalizeH="0" baseline="0" dirty="0">
                          <a:ln>
                            <a:noFill/>
                          </a:ln>
                          <a:effectLst/>
                        </a:rPr>
                        <a:t>Total OSH Complaints Closed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68</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75**</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65</a:t>
                      </a:r>
                      <a:r>
                        <a:rPr lang="en-US" sz="1400" baseline="30000" dirty="0">
                          <a:solidFill>
                            <a:srgbClr val="000000"/>
                          </a:solidFill>
                          <a:effectLst/>
                          <a:latin typeface="+mn-lt"/>
                          <a:ea typeface="Calibri" panose="020F0502020204030204" pitchFamily="34" charset="0"/>
                        </a:rPr>
                        <a:t>2</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208</a:t>
                      </a:r>
                    </a:p>
                  </a:txBody>
                  <a:tcPr anchor="ctr">
                    <a:solidFill>
                      <a:schemeClr val="bg1">
                        <a:lumMod val="85000"/>
                      </a:schemeClr>
                    </a:solidFill>
                  </a:tcPr>
                </a:tc>
                <a:extLst>
                  <a:ext uri="{0D108BD9-81ED-4DB2-BD59-A6C34878D82A}">
                    <a16:rowId xmlns:a16="http://schemas.microsoft.com/office/drawing/2014/main" val="10002"/>
                  </a:ext>
                </a:extLst>
              </a:tr>
              <a:tr h="50497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i="1" u="none" strike="noStrike" cap="none" normalizeH="0" baseline="0" dirty="0">
                          <a:ln>
                            <a:noFill/>
                          </a:ln>
                          <a:effectLst/>
                        </a:rPr>
                        <a:t>Number of OSH Cases Closed Within 90 Days of File Date</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2</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3***</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0</a:t>
                      </a:r>
                      <a:endParaRPr lang="en-US" sz="1400" baseline="30000" dirty="0">
                        <a:solidFill>
                          <a:srgbClr val="000000"/>
                        </a:solidFill>
                        <a:effectLst/>
                        <a:latin typeface="+mn-lt"/>
                        <a:ea typeface="Calibri" panose="020F0502020204030204" pitchFamily="34" charset="0"/>
                      </a:endParaRP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5</a:t>
                      </a:r>
                    </a:p>
                  </a:txBody>
                  <a:tcPr anchor="ctr">
                    <a:solidFill>
                      <a:schemeClr val="bg1">
                        <a:lumMod val="95000"/>
                      </a:schemeClr>
                    </a:solidFill>
                  </a:tcPr>
                </a:tc>
                <a:extLst>
                  <a:ext uri="{0D108BD9-81ED-4DB2-BD59-A6C34878D82A}">
                    <a16:rowId xmlns:a16="http://schemas.microsoft.com/office/drawing/2014/main" val="10003"/>
                  </a:ext>
                </a:extLst>
              </a:tr>
              <a:tr h="31382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i="1" u="none" strike="noStrike" cap="none" normalizeH="0" baseline="0" dirty="0">
                          <a:ln>
                            <a:noFill/>
                          </a:ln>
                          <a:effectLst/>
                        </a:rPr>
                        <a:t>Percentage of Cases Closed Within 90 Days of File Date</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4%*</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a:solidFill>
                            <a:srgbClr val="000000"/>
                          </a:solidFill>
                          <a:effectLst/>
                          <a:latin typeface="+mn-lt"/>
                          <a:ea typeface="Calibri" panose="020F0502020204030204" pitchFamily="34" charset="0"/>
                        </a:rPr>
                        <a:t>6%***</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0%</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NA</a:t>
                      </a:r>
                    </a:p>
                  </a:txBody>
                  <a:tcPr anchor="ctr">
                    <a:solidFill>
                      <a:schemeClr val="bg1">
                        <a:lumMod val="85000"/>
                      </a:schemeClr>
                    </a:solidFill>
                  </a:tcPr>
                </a:tc>
                <a:extLst>
                  <a:ext uri="{0D108BD9-81ED-4DB2-BD59-A6C34878D82A}">
                    <a16:rowId xmlns:a16="http://schemas.microsoft.com/office/drawing/2014/main" val="10004"/>
                  </a:ext>
                </a:extLst>
              </a:tr>
              <a:tr h="50551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200" i="1" kern="1200" dirty="0">
                          <a:solidFill>
                            <a:schemeClr val="dk1"/>
                          </a:solidFill>
                          <a:effectLst/>
                          <a:latin typeface="+mn-lt"/>
                          <a:ea typeface="+mn-ea"/>
                          <a:cs typeface="+mn-cs"/>
                        </a:rPr>
                        <a:t>Of Cases Closed, Average Number of Elapsed Days Between File Date and Closed Date</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288*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279</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266</a:t>
                      </a:r>
                      <a:r>
                        <a:rPr lang="en-US" sz="1400" baseline="30000" dirty="0">
                          <a:solidFill>
                            <a:srgbClr val="000000"/>
                          </a:solidFill>
                          <a:effectLst/>
                          <a:latin typeface="+mn-lt"/>
                          <a:ea typeface="Calibri" panose="020F0502020204030204" pitchFamily="34" charset="0"/>
                        </a:rPr>
                        <a:t>3</a:t>
                      </a:r>
                      <a:endParaRPr lang="en-US" sz="1400" dirty="0">
                        <a:solidFill>
                          <a:srgbClr val="000000"/>
                        </a:solidFill>
                        <a:effectLst/>
                        <a:latin typeface="+mn-lt"/>
                        <a:ea typeface="Calibri" panose="020F0502020204030204" pitchFamily="34" charset="0"/>
                      </a:endParaRP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NA</a:t>
                      </a:r>
                    </a:p>
                  </a:txBody>
                  <a:tcPr anchor="ctr">
                    <a:solidFill>
                      <a:schemeClr val="bg1">
                        <a:lumMod val="95000"/>
                      </a:schemeClr>
                    </a:solidFill>
                  </a:tcPr>
                </a:tc>
                <a:extLst>
                  <a:ext uri="{0D108BD9-81ED-4DB2-BD59-A6C34878D82A}">
                    <a16:rowId xmlns:a16="http://schemas.microsoft.com/office/drawing/2014/main" val="10005"/>
                  </a:ext>
                </a:extLst>
              </a:tr>
              <a:tr h="50497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200" i="1" u="none" strike="noStrike" cap="none" normalizeH="0" baseline="0" dirty="0">
                          <a:ln>
                            <a:noFill/>
                          </a:ln>
                          <a:effectLst/>
                        </a:rPr>
                        <a:t>Total Number of OSH Complaints Pending at End of Reporting Period</a:t>
                      </a:r>
                      <a:endParaRPr kumimoji="0" lang="en-US" sz="1200" b="0" i="1"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103**</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100****</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118</a:t>
                      </a:r>
                      <a:r>
                        <a:rPr lang="en-US" sz="1400" baseline="30000" dirty="0">
                          <a:solidFill>
                            <a:srgbClr val="000000"/>
                          </a:solidFill>
                          <a:effectLst/>
                          <a:latin typeface="+mn-lt"/>
                          <a:ea typeface="Calibri" panose="020F0502020204030204" pitchFamily="34" charset="0"/>
                        </a:rPr>
                        <a:t>4</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NA</a:t>
                      </a:r>
                    </a:p>
                  </a:txBody>
                  <a:tcPr anchor="ctr">
                    <a:solidFill>
                      <a:schemeClr val="bg1">
                        <a:lumMod val="85000"/>
                      </a:schemeClr>
                    </a:solidFill>
                  </a:tcPr>
                </a:tc>
                <a:extLst>
                  <a:ext uri="{0D108BD9-81ED-4DB2-BD59-A6C34878D82A}">
                    <a16:rowId xmlns:a16="http://schemas.microsoft.com/office/drawing/2014/main" val="10006"/>
                  </a:ext>
                </a:extLst>
              </a:tr>
              <a:tr h="504976">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Arial" charset="0"/>
                          <a:cs typeface="Arial" charset="0"/>
                        </a:rPr>
                        <a:t>Percentage of Pending OSH Complaints Over 90 Days Old (From Filing)</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69%</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71% </a:t>
                      </a:r>
                      <a:r>
                        <a:rPr lang="en-US" sz="1000" dirty="0">
                          <a:solidFill>
                            <a:srgbClr val="000000"/>
                          </a:solidFill>
                          <a:effectLst/>
                          <a:latin typeface="+mn-lt"/>
                          <a:ea typeface="Calibri" panose="020F0502020204030204" pitchFamily="34" charset="0"/>
                        </a:rPr>
                        <a:t>(71/100)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47%</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NA</a:t>
                      </a:r>
                    </a:p>
                  </a:txBody>
                  <a:tcPr anchor="ctr">
                    <a:solidFill>
                      <a:schemeClr val="bg1">
                        <a:lumMod val="95000"/>
                      </a:schemeClr>
                    </a:solidFill>
                  </a:tcPr>
                </a:tc>
                <a:extLst>
                  <a:ext uri="{0D108BD9-81ED-4DB2-BD59-A6C34878D82A}">
                    <a16:rowId xmlns:a16="http://schemas.microsoft.com/office/drawing/2014/main" val="10007"/>
                  </a:ext>
                </a:extLst>
              </a:tr>
              <a:tr h="50551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Arial" charset="0"/>
                          <a:cs typeface="Arial" charset="0"/>
                        </a:rPr>
                        <a:t>Average Number of Elapsed Days Since Filing Date of All OSH Cases Pending at End of the Reporting Period</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230*</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269</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dirty="0">
                          <a:solidFill>
                            <a:srgbClr val="000000"/>
                          </a:solidFill>
                          <a:effectLst/>
                          <a:latin typeface="+mn-lt"/>
                          <a:ea typeface="Calibri" panose="020F0502020204030204" pitchFamily="34" charset="0"/>
                        </a:rPr>
                        <a:t>111</a:t>
                      </a:r>
                      <a:r>
                        <a:rPr lang="en-US" sz="1400" baseline="30000" dirty="0">
                          <a:solidFill>
                            <a:srgbClr val="000000"/>
                          </a:solidFill>
                          <a:effectLst/>
                          <a:latin typeface="+mn-lt"/>
                          <a:ea typeface="Calibri" panose="020F0502020204030204" pitchFamily="34" charset="0"/>
                        </a:rPr>
                        <a:t>5</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400" b="1" i="1" dirty="0">
                          <a:solidFill>
                            <a:srgbClr val="000000"/>
                          </a:solidFill>
                          <a:effectLst/>
                          <a:latin typeface="+mn-lt"/>
                          <a:ea typeface="Calibri" panose="020F0502020204030204" pitchFamily="34" charset="0"/>
                        </a:rPr>
                        <a:t>NA</a:t>
                      </a:r>
                    </a:p>
                  </a:txBody>
                  <a:tcPr anchor="ctr">
                    <a:solidFill>
                      <a:schemeClr val="bg1">
                        <a:lumMod val="85000"/>
                      </a:schemeClr>
                    </a:solidFill>
                  </a:tcPr>
                </a:tc>
                <a:extLst>
                  <a:ext uri="{0D108BD9-81ED-4DB2-BD59-A6C34878D82A}">
                    <a16:rowId xmlns:a16="http://schemas.microsoft.com/office/drawing/2014/main" val="10008"/>
                  </a:ext>
                </a:extLst>
              </a:tr>
            </a:tbl>
          </a:graphicData>
        </a:graphic>
      </p:graphicFrame>
      <p:sp>
        <p:nvSpPr>
          <p:cNvPr id="9" name="Text Box 3">
            <a:extLst>
              <a:ext uri="{FF2B5EF4-FFF2-40B4-BE49-F238E27FC236}">
                <a16:creationId xmlns:a16="http://schemas.microsoft.com/office/drawing/2014/main" id="{46AD8969-6DF5-4DD7-A69A-03A5B3E4F775}"/>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12" name="TextBox 11">
            <a:extLst>
              <a:ext uri="{FF2B5EF4-FFF2-40B4-BE49-F238E27FC236}">
                <a16:creationId xmlns:a16="http://schemas.microsoft.com/office/drawing/2014/main" id="{28C5B59C-48E6-7286-2BB0-7D0B77D49F17}"/>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
        <p:nvSpPr>
          <p:cNvPr id="4" name="TextBox 3">
            <a:extLst>
              <a:ext uri="{FF2B5EF4-FFF2-40B4-BE49-F238E27FC236}">
                <a16:creationId xmlns:a16="http://schemas.microsoft.com/office/drawing/2014/main" id="{37FF6BDB-1F76-F546-220F-1C6AC19AFEF7}"/>
              </a:ext>
            </a:extLst>
          </p:cNvPr>
          <p:cNvSpPr txBox="1"/>
          <p:nvPr/>
        </p:nvSpPr>
        <p:spPr>
          <a:xfrm>
            <a:off x="609600" y="4953000"/>
            <a:ext cx="3709670" cy="1138773"/>
          </a:xfrm>
          <a:prstGeom prst="rect">
            <a:avLst/>
          </a:prstGeom>
          <a:noFill/>
        </p:spPr>
        <p:txBody>
          <a:bodyPr wrap="none" rtlCol="0">
            <a:spAutoFit/>
          </a:bodyPr>
          <a:lstStyle/>
          <a:p>
            <a:pPr marL="0" marR="0">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r>
              <a:rPr lang="en-US" sz="800" baseline="30000" dirty="0">
                <a:solidFill>
                  <a:srgbClr val="000000"/>
                </a:solidFill>
                <a:effectLst/>
                <a:latin typeface="+mj-lt"/>
                <a:ea typeface="Calibri" panose="020F0502020204030204" pitchFamily="34" charset="0"/>
                <a:cs typeface="Calibri" panose="020F0502020204030204" pitchFamily="34" charset="0"/>
              </a:rPr>
              <a:t>1</a:t>
            </a:r>
            <a:r>
              <a:rPr lang="en-US" sz="800" dirty="0">
                <a:solidFill>
                  <a:srgbClr val="000000"/>
                </a:solidFill>
                <a:effectLst/>
                <a:latin typeface="+mj-lt"/>
                <a:ea typeface="Calibri" panose="020F0502020204030204" pitchFamily="34" charset="0"/>
                <a:cs typeface="Calibri" panose="020F0502020204030204" pitchFamily="34" charset="0"/>
              </a:rPr>
              <a:t>Includes 28 Section 11(c) complaints (82-18=64</a:t>
            </a:r>
          </a:p>
          <a:p>
            <a:pPr marL="0" marR="0">
              <a:spcBef>
                <a:spcPts val="0"/>
              </a:spcBef>
              <a:spcAft>
                <a:spcPts val="0"/>
              </a:spcAft>
            </a:pPr>
            <a:r>
              <a:rPr lang="en-US" sz="800" baseline="30000" dirty="0">
                <a:solidFill>
                  <a:srgbClr val="000000"/>
                </a:solidFill>
                <a:effectLst/>
                <a:latin typeface="+mj-lt"/>
                <a:ea typeface="Calibri" panose="020F0502020204030204" pitchFamily="34" charset="0"/>
                <a:cs typeface="Calibri" panose="020F0502020204030204" pitchFamily="34" charset="0"/>
              </a:rPr>
              <a:t>2</a:t>
            </a:r>
            <a:r>
              <a:rPr lang="en-US" sz="800" dirty="0">
                <a:solidFill>
                  <a:srgbClr val="000000"/>
                </a:solidFill>
                <a:effectLst/>
                <a:latin typeface="+mj-lt"/>
                <a:ea typeface="Calibri" panose="020F0502020204030204" pitchFamily="34" charset="0"/>
                <a:cs typeface="Calibri" panose="020F0502020204030204" pitchFamily="34" charset="0"/>
              </a:rPr>
              <a:t>Includes 38 OSH and 27 Administrative closures of Section 11(c) complaints</a:t>
            </a:r>
          </a:p>
          <a:p>
            <a:pPr marL="0" marR="0">
              <a:spcBef>
                <a:spcPts val="0"/>
              </a:spcBef>
              <a:spcAft>
                <a:spcPts val="0"/>
              </a:spcAft>
            </a:pPr>
            <a:r>
              <a:rPr lang="en-US" sz="800" baseline="30000" dirty="0">
                <a:solidFill>
                  <a:srgbClr val="000000"/>
                </a:solidFill>
                <a:effectLst/>
                <a:latin typeface="+mj-lt"/>
                <a:ea typeface="Calibri" panose="020F0502020204030204" pitchFamily="34" charset="0"/>
                <a:cs typeface="Calibri" panose="020F0502020204030204" pitchFamily="34" charset="0"/>
              </a:rPr>
              <a:t>3</a:t>
            </a:r>
            <a:r>
              <a:rPr lang="en-US" sz="800" dirty="0">
                <a:solidFill>
                  <a:srgbClr val="000000"/>
                </a:solidFill>
                <a:effectLst/>
                <a:latin typeface="+mj-lt"/>
                <a:ea typeface="Calibri" panose="020F0502020204030204" pitchFamily="34" charset="0"/>
                <a:cs typeface="Calibri" panose="020F0502020204030204" pitchFamily="34" charset="0"/>
              </a:rPr>
              <a:t>WB State Report: 286</a:t>
            </a:r>
          </a:p>
          <a:p>
            <a:pPr marL="0" marR="0">
              <a:spcBef>
                <a:spcPts val="0"/>
              </a:spcBef>
              <a:spcAft>
                <a:spcPts val="0"/>
              </a:spcAft>
            </a:pPr>
            <a:r>
              <a:rPr lang="en-US" sz="800" baseline="30000" dirty="0">
                <a:solidFill>
                  <a:srgbClr val="000000"/>
                </a:solidFill>
                <a:effectLst/>
                <a:latin typeface="+mj-lt"/>
                <a:ea typeface="Calibri" panose="020F0502020204030204" pitchFamily="34" charset="0"/>
                <a:cs typeface="Calibri" panose="020F0502020204030204" pitchFamily="34" charset="0"/>
              </a:rPr>
              <a:t>4</a:t>
            </a:r>
            <a:r>
              <a:rPr lang="en-US" sz="800" dirty="0">
                <a:solidFill>
                  <a:srgbClr val="000000"/>
                </a:solidFill>
                <a:effectLst/>
                <a:latin typeface="+mj-lt"/>
                <a:ea typeface="Calibri" panose="020F0502020204030204" pitchFamily="34" charset="0"/>
                <a:cs typeface="Calibri" panose="020F0502020204030204" pitchFamily="34" charset="0"/>
              </a:rPr>
              <a:t>WB State Report: 141</a:t>
            </a:r>
          </a:p>
          <a:p>
            <a:pPr marL="0" marR="0">
              <a:spcBef>
                <a:spcPts val="0"/>
              </a:spcBef>
              <a:spcAft>
                <a:spcPts val="0"/>
              </a:spcAft>
            </a:pPr>
            <a:r>
              <a:rPr lang="en-US" sz="800" baseline="30000" dirty="0">
                <a:solidFill>
                  <a:srgbClr val="000000"/>
                </a:solidFill>
                <a:effectLst/>
                <a:latin typeface="+mj-lt"/>
                <a:ea typeface="Calibri" panose="020F0502020204030204" pitchFamily="34" charset="0"/>
                <a:cs typeface="Calibri" panose="020F0502020204030204" pitchFamily="34" charset="0"/>
              </a:rPr>
              <a:t>5</a:t>
            </a:r>
            <a:r>
              <a:rPr lang="en-US" sz="800" dirty="0">
                <a:solidFill>
                  <a:srgbClr val="000000"/>
                </a:solidFill>
                <a:effectLst/>
                <a:latin typeface="+mj-lt"/>
                <a:ea typeface="Calibri" panose="020F0502020204030204" pitchFamily="34" charset="0"/>
                <a:cs typeface="Calibri" panose="020F0502020204030204" pitchFamily="34" charset="0"/>
              </a:rPr>
              <a:t>WB State Report: 190</a:t>
            </a:r>
          </a:p>
          <a:p>
            <a:endParaRPr lang="en-US" dirty="0"/>
          </a:p>
        </p:txBody>
      </p:sp>
    </p:spTree>
    <p:extLst>
      <p:ext uri="{BB962C8B-B14F-4D97-AF65-F5344CB8AC3E}">
        <p14:creationId xmlns:p14="http://schemas.microsoft.com/office/powerpoint/2010/main" val="2494021602"/>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p:cNvGraphicFramePr>
            <a:graphicFrameLocks noGrp="1"/>
          </p:cNvGraphicFramePr>
          <p:nvPr>
            <p:ph type="tbl" idx="1"/>
            <p:extLst>
              <p:ext uri="{D42A27DB-BD31-4B8C-83A1-F6EECF244321}">
                <p14:modId xmlns:p14="http://schemas.microsoft.com/office/powerpoint/2010/main" val="879495141"/>
              </p:ext>
            </p:extLst>
          </p:nvPr>
        </p:nvGraphicFramePr>
        <p:xfrm>
          <a:off x="609600" y="1142997"/>
          <a:ext cx="7924799" cy="4346570"/>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3935095662"/>
                    </a:ext>
                  </a:extLst>
                </a:gridCol>
                <a:gridCol w="838200">
                  <a:extLst>
                    <a:ext uri="{9D8B030D-6E8A-4147-A177-3AD203B41FA5}">
                      <a16:colId xmlns:a16="http://schemas.microsoft.com/office/drawing/2014/main" val="4090967795"/>
                    </a:ext>
                  </a:extLst>
                </a:gridCol>
                <a:gridCol w="838199">
                  <a:extLst>
                    <a:ext uri="{9D8B030D-6E8A-4147-A177-3AD203B41FA5}">
                      <a16:colId xmlns:a16="http://schemas.microsoft.com/office/drawing/2014/main" val="20002"/>
                    </a:ext>
                  </a:extLst>
                </a:gridCol>
              </a:tblGrid>
              <a:tr h="499091">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800" u="none" strike="noStrike" cap="none" normalizeH="0" baseline="0" dirty="0">
                          <a:ln>
                            <a:noFill/>
                          </a:ln>
                          <a:solidFill>
                            <a:schemeClr val="tx1"/>
                          </a:solidFill>
                          <a:effectLst/>
                          <a:latin typeface="+mn-lt"/>
                        </a:rPr>
                        <a:t>OSH Complaint Disposition</a:t>
                      </a:r>
                    </a:p>
                  </a:txBody>
                  <a:tcPr anchor="ctr" horzOverflow="overflow">
                    <a:solidFill>
                      <a:schemeClr val="bg1">
                        <a:lumMod val="75000"/>
                      </a:schemeClr>
                    </a:solidFill>
                  </a:tcPr>
                </a:tc>
                <a:tc>
                  <a:txBody>
                    <a:bodyPr/>
                    <a:lstStyle/>
                    <a:p>
                      <a:pPr algn="ctr"/>
                      <a:r>
                        <a:rPr lang="en-US" sz="1400" dirty="0">
                          <a:solidFill>
                            <a:schemeClr val="tx1"/>
                          </a:solidFill>
                          <a:latin typeface="+mn-lt"/>
                        </a:rPr>
                        <a:t>1</a:t>
                      </a:r>
                      <a:r>
                        <a:rPr lang="en-US" sz="1400" baseline="30000" dirty="0">
                          <a:solidFill>
                            <a:schemeClr val="tx1"/>
                          </a:solidFill>
                          <a:latin typeface="+mn-lt"/>
                        </a:rPr>
                        <a:t>st</a:t>
                      </a:r>
                      <a:r>
                        <a:rPr lang="en-US" sz="1400" dirty="0">
                          <a:solidFill>
                            <a:schemeClr val="tx1"/>
                          </a:solidFill>
                          <a:latin typeface="+mn-lt"/>
                        </a:rPr>
                        <a:t> Qtr.</a:t>
                      </a:r>
                    </a:p>
                  </a:txBody>
                  <a:tcPr anchor="ctr">
                    <a:solidFill>
                      <a:schemeClr val="bg1">
                        <a:lumMod val="75000"/>
                      </a:schemeClr>
                    </a:solidFill>
                  </a:tcPr>
                </a:tc>
                <a:tc>
                  <a:txBody>
                    <a:bodyPr/>
                    <a:lstStyle/>
                    <a:p>
                      <a:pPr algn="ctr"/>
                      <a:r>
                        <a:rPr lang="en-US" sz="1400" dirty="0">
                          <a:solidFill>
                            <a:schemeClr val="tx1"/>
                          </a:solidFill>
                          <a:latin typeface="+mn-lt"/>
                        </a:rPr>
                        <a:t>2</a:t>
                      </a:r>
                      <a:r>
                        <a:rPr lang="en-US" sz="1400" baseline="30000" dirty="0">
                          <a:solidFill>
                            <a:schemeClr val="tx1"/>
                          </a:solidFill>
                          <a:latin typeface="+mn-lt"/>
                        </a:rPr>
                        <a:t>nd</a:t>
                      </a:r>
                      <a:r>
                        <a:rPr lang="en-US" sz="1400" dirty="0">
                          <a:solidFill>
                            <a:schemeClr val="tx1"/>
                          </a:solidFill>
                          <a:latin typeface="+mn-lt"/>
                        </a:rPr>
                        <a:t> Qtr.</a:t>
                      </a:r>
                    </a:p>
                  </a:txBody>
                  <a:tcPr anchor="ctr">
                    <a:solidFill>
                      <a:schemeClr val="bg1">
                        <a:lumMod val="75000"/>
                      </a:schemeClr>
                    </a:solidFill>
                  </a:tcPr>
                </a:tc>
                <a:tc>
                  <a:txBody>
                    <a:bodyPr/>
                    <a:lstStyle/>
                    <a:p>
                      <a:pPr algn="ctr"/>
                      <a:r>
                        <a:rPr lang="en-US" sz="1400" dirty="0">
                          <a:solidFill>
                            <a:schemeClr val="tx1"/>
                          </a:solidFill>
                          <a:latin typeface="+mn-lt"/>
                        </a:rPr>
                        <a:t>3</a:t>
                      </a:r>
                      <a:r>
                        <a:rPr lang="en-US" sz="1400" baseline="30000" dirty="0">
                          <a:solidFill>
                            <a:schemeClr val="tx1"/>
                          </a:solidFill>
                          <a:latin typeface="+mn-lt"/>
                        </a:rPr>
                        <a:t>rd</a:t>
                      </a:r>
                      <a:r>
                        <a:rPr lang="en-US" sz="1400" dirty="0">
                          <a:solidFill>
                            <a:schemeClr val="tx1"/>
                          </a:solidFill>
                          <a:latin typeface="+mn-lt"/>
                        </a:rPr>
                        <a:t> Qtr.</a:t>
                      </a:r>
                    </a:p>
                  </a:txBody>
                  <a:tcPr anchor="c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1" i="1" u="none" strike="noStrike" cap="none" normalizeH="0" baseline="0" dirty="0">
                          <a:ln>
                            <a:noFill/>
                          </a:ln>
                          <a:solidFill>
                            <a:schemeClr val="tx1"/>
                          </a:solidFill>
                          <a:effectLst/>
                          <a:latin typeface="+mn-lt"/>
                        </a:rPr>
                        <a:t>Total</a:t>
                      </a:r>
                      <a:endParaRPr kumimoji="0" lang="en-US" sz="1400" b="1" i="1"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9401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200" b="0" i="1" u="none" strike="noStrike" cap="none" normalizeH="0" baseline="0" dirty="0">
                          <a:ln>
                            <a:noFill/>
                          </a:ln>
                          <a:solidFill>
                            <a:schemeClr val="tx1"/>
                          </a:solidFill>
                          <a:effectLst/>
                          <a:latin typeface="+mn-lt"/>
                          <a:cs typeface="Arial" charset="0"/>
                        </a:rPr>
                        <a:t>Administrative Closure </a:t>
                      </a:r>
                      <a:r>
                        <a:rPr kumimoji="0" lang="en-US" sz="1000" b="0" i="1" u="none" strike="noStrike" cap="none" normalizeH="0" baseline="0" dirty="0">
                          <a:ln>
                            <a:noFill/>
                          </a:ln>
                          <a:solidFill>
                            <a:schemeClr val="tx1"/>
                          </a:solidFill>
                          <a:effectLst/>
                          <a:latin typeface="+mn-lt"/>
                          <a:cs typeface="Arial" charset="0"/>
                        </a:rPr>
                        <a:t>(REDB Opened in OnBase and Docketed in IMIS) </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24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24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27</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b="1" dirty="0">
                          <a:solidFill>
                            <a:srgbClr val="000000"/>
                          </a:solidFill>
                          <a:effectLst/>
                          <a:latin typeface="+mj-lt"/>
                          <a:ea typeface="Calibri" panose="020F0502020204030204" pitchFamily="34" charset="0"/>
                        </a:rPr>
                        <a:t>75</a:t>
                      </a:r>
                    </a:p>
                  </a:txBody>
                  <a:tcPr anchor="ctr">
                    <a:solidFill>
                      <a:schemeClr val="bg1">
                        <a:lumMod val="95000"/>
                      </a:schemeClr>
                    </a:solidFill>
                  </a:tcPr>
                </a:tc>
                <a:extLst>
                  <a:ext uri="{0D108BD9-81ED-4DB2-BD59-A6C34878D82A}">
                    <a16:rowId xmlns:a16="http://schemas.microsoft.com/office/drawing/2014/main" val="10001"/>
                  </a:ext>
                </a:extLst>
              </a:tr>
              <a:tr h="27185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Withdrawn </a:t>
                      </a:r>
                      <a:r>
                        <a:rPr kumimoji="0" lang="en-US" sz="1000" b="0" i="1" u="none" strike="noStrike" cap="none" normalizeH="0" baseline="0" dirty="0">
                          <a:ln>
                            <a:noFill/>
                          </a:ln>
                          <a:solidFill>
                            <a:schemeClr val="tx1"/>
                          </a:solidFill>
                          <a:effectLst/>
                          <a:latin typeface="+mn-lt"/>
                          <a:cs typeface="Arial" charset="0"/>
                        </a:rPr>
                        <a:t>(Includes Requested RTS Letters)</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10</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9</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7</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b="1" dirty="0">
                          <a:solidFill>
                            <a:srgbClr val="000000"/>
                          </a:solidFill>
                          <a:effectLst/>
                          <a:latin typeface="+mj-lt"/>
                          <a:ea typeface="Calibri" panose="020F0502020204030204" pitchFamily="34" charset="0"/>
                        </a:rPr>
                        <a:t>26</a:t>
                      </a:r>
                    </a:p>
                  </a:txBody>
                  <a:tcPr anchor="ctr">
                    <a:solidFill>
                      <a:schemeClr val="bg1">
                        <a:lumMod val="85000"/>
                      </a:schemeClr>
                    </a:solidFill>
                  </a:tcPr>
                </a:tc>
                <a:extLst>
                  <a:ext uri="{0D108BD9-81ED-4DB2-BD59-A6C34878D82A}">
                    <a16:rowId xmlns:a16="http://schemas.microsoft.com/office/drawing/2014/main" val="10002"/>
                  </a:ext>
                </a:extLst>
              </a:tr>
              <a:tr h="27185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Merit </a:t>
                      </a:r>
                      <a:r>
                        <a:rPr kumimoji="0" lang="en-US" sz="1000" b="0" i="1" u="none" strike="noStrike" cap="none" normalizeH="0" baseline="0" dirty="0">
                          <a:ln>
                            <a:noFill/>
                          </a:ln>
                          <a:solidFill>
                            <a:schemeClr val="tx1"/>
                          </a:solidFill>
                          <a:effectLst/>
                          <a:latin typeface="+mn-lt"/>
                          <a:cs typeface="Arial" charset="0"/>
                        </a:rPr>
                        <a:t>(Included in SAMM 15 Merit)</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4</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10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5</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b="1" dirty="0">
                          <a:solidFill>
                            <a:srgbClr val="000000"/>
                          </a:solidFill>
                          <a:effectLst/>
                          <a:latin typeface="+mj-lt"/>
                          <a:ea typeface="Calibri" panose="020F0502020204030204" pitchFamily="34" charset="0"/>
                        </a:rPr>
                        <a:t>19</a:t>
                      </a:r>
                    </a:p>
                  </a:txBody>
                  <a:tcPr anchor="ctr">
                    <a:solidFill>
                      <a:schemeClr val="bg1">
                        <a:lumMod val="95000"/>
                      </a:schemeClr>
                    </a:solidFill>
                  </a:tcPr>
                </a:tc>
                <a:extLst>
                  <a:ext uri="{0D108BD9-81ED-4DB2-BD59-A6C34878D82A}">
                    <a16:rowId xmlns:a16="http://schemas.microsoft.com/office/drawing/2014/main" val="10003"/>
                  </a:ext>
                </a:extLst>
              </a:tr>
              <a:tr h="27185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Total SAMM 15 Merit</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12</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17</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7</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b="1" dirty="0">
                          <a:solidFill>
                            <a:srgbClr val="000000"/>
                          </a:solidFill>
                          <a:effectLst/>
                          <a:latin typeface="+mj-lt"/>
                          <a:ea typeface="Calibri" panose="020F0502020204030204" pitchFamily="34" charset="0"/>
                        </a:rPr>
                        <a:t>36</a:t>
                      </a:r>
                    </a:p>
                  </a:txBody>
                  <a:tcPr anchor="ctr">
                    <a:solidFill>
                      <a:schemeClr val="bg1">
                        <a:lumMod val="85000"/>
                      </a:schemeClr>
                    </a:solidFill>
                  </a:tcPr>
                </a:tc>
                <a:extLst>
                  <a:ext uri="{0D108BD9-81ED-4DB2-BD59-A6C34878D82A}">
                    <a16:rowId xmlns:a16="http://schemas.microsoft.com/office/drawing/2014/main" val="10004"/>
                  </a:ext>
                </a:extLst>
              </a:tr>
              <a:tr h="688220">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b="0" i="1" u="none" strike="noStrike" cap="none" normalizeH="0" baseline="0" dirty="0">
                          <a:ln>
                            <a:noFill/>
                          </a:ln>
                          <a:solidFill>
                            <a:schemeClr val="tx1"/>
                          </a:solidFill>
                          <a:effectLst/>
                          <a:latin typeface="+mn-lt"/>
                          <a:cs typeface="Arial" charset="0"/>
                        </a:rPr>
                        <a:t>Total SAMM 15 Percent Merit </a:t>
                      </a:r>
                      <a:r>
                        <a:rPr kumimoji="0" lang="en-US" sz="1000" b="0" i="1" u="none" strike="noStrike" cap="none" normalizeH="0" baseline="0" dirty="0">
                          <a:ln>
                            <a:noFill/>
                          </a:ln>
                          <a:solidFill>
                            <a:schemeClr val="tx1"/>
                          </a:solidFill>
                          <a:effectLst/>
                          <a:latin typeface="+mn-lt"/>
                          <a:cs typeface="Arial" charset="0"/>
                        </a:rPr>
                        <a:t>(12/42)</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27%</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33% </a:t>
                      </a:r>
                    </a:p>
                    <a:p>
                      <a:pPr marL="0" marR="0" algn="ctr">
                        <a:lnSpc>
                          <a:spcPct val="107000"/>
                        </a:lnSpc>
                        <a:spcBef>
                          <a:spcPts val="0"/>
                        </a:spcBef>
                        <a:spcAft>
                          <a:spcPts val="800"/>
                        </a:spcAft>
                      </a:pPr>
                      <a:r>
                        <a:rPr lang="en-US" sz="800" dirty="0">
                          <a:solidFill>
                            <a:srgbClr val="000000"/>
                          </a:solidFill>
                          <a:effectLst/>
                          <a:latin typeface="+mn-lt"/>
                          <a:ea typeface="Calibri" panose="020F0502020204030204" pitchFamily="34" charset="0"/>
                        </a:rPr>
                        <a:t>(17/51- No AC)</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18%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b="1" dirty="0">
                          <a:solidFill>
                            <a:srgbClr val="000000"/>
                          </a:solidFill>
                          <a:effectLst/>
                          <a:latin typeface="+mj-lt"/>
                          <a:ea typeface="Calibri" panose="020F0502020204030204" pitchFamily="34" charset="0"/>
                        </a:rPr>
                        <a:t>NA</a:t>
                      </a:r>
                    </a:p>
                  </a:txBody>
                  <a:tcPr anchor="ctr">
                    <a:solidFill>
                      <a:schemeClr val="bg1">
                        <a:lumMod val="95000"/>
                      </a:schemeClr>
                    </a:solidFill>
                  </a:tcPr>
                </a:tc>
                <a:extLst>
                  <a:ext uri="{0D108BD9-81ED-4DB2-BD59-A6C34878D82A}">
                    <a16:rowId xmlns:a16="http://schemas.microsoft.com/office/drawing/2014/main" val="10005"/>
                  </a:ext>
                </a:extLst>
              </a:tr>
              <a:tr h="371968">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Dismissal Right-to-Sue </a:t>
                      </a:r>
                      <a:r>
                        <a:rPr kumimoji="0" lang="en-US" sz="1000" b="0" i="1" u="none" strike="noStrike" cap="none" normalizeH="0" baseline="0" dirty="0">
                          <a:ln>
                            <a:noFill/>
                          </a:ln>
                          <a:solidFill>
                            <a:schemeClr val="tx1"/>
                          </a:solidFill>
                          <a:effectLst/>
                          <a:latin typeface="+mn-lt"/>
                          <a:cs typeface="Arial" charset="0"/>
                        </a:rPr>
                        <a:t>(Includes No Merit and Unresponsive)</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22</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25</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24</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b="1" dirty="0">
                          <a:solidFill>
                            <a:srgbClr val="000000"/>
                          </a:solidFill>
                          <a:effectLst/>
                          <a:latin typeface="+mj-lt"/>
                          <a:ea typeface="Calibri" panose="020F0502020204030204" pitchFamily="34" charset="0"/>
                        </a:rPr>
                        <a:t>71</a:t>
                      </a:r>
                    </a:p>
                  </a:txBody>
                  <a:tcPr anchor="ctr">
                    <a:solidFill>
                      <a:schemeClr val="bg1">
                        <a:lumMod val="85000"/>
                      </a:schemeClr>
                    </a:solidFill>
                  </a:tcPr>
                </a:tc>
                <a:extLst>
                  <a:ext uri="{0D108BD9-81ED-4DB2-BD59-A6C34878D82A}">
                    <a16:rowId xmlns:a16="http://schemas.microsoft.com/office/drawing/2014/main" val="10006"/>
                  </a:ext>
                </a:extLst>
              </a:tr>
              <a:tr h="28077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defRPr/>
                      </a:pPr>
                      <a:r>
                        <a:rPr kumimoji="0" lang="en-US" sz="1400" b="0" i="1" u="none" strike="noStrike" cap="none" normalizeH="0" baseline="0" dirty="0">
                          <a:ln>
                            <a:noFill/>
                          </a:ln>
                          <a:solidFill>
                            <a:schemeClr val="tx1"/>
                          </a:solidFill>
                          <a:effectLst/>
                          <a:latin typeface="+mn-lt"/>
                          <a:cs typeface="Arial" charset="0"/>
                        </a:rPr>
                        <a:t>Settled Other </a:t>
                      </a:r>
                      <a:r>
                        <a:rPr kumimoji="0" lang="en-US" sz="1000" b="0" i="1" u="none" strike="noStrike" cap="none" normalizeH="0" baseline="0" dirty="0">
                          <a:ln>
                            <a:noFill/>
                          </a:ln>
                          <a:solidFill>
                            <a:schemeClr val="tx1"/>
                          </a:solidFill>
                          <a:effectLst/>
                          <a:latin typeface="+mn-lt"/>
                          <a:cs typeface="Arial" charset="0"/>
                        </a:rPr>
                        <a:t>(Included in SAMM 15)</a:t>
                      </a: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7</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2</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b="1" dirty="0">
                          <a:solidFill>
                            <a:srgbClr val="000000"/>
                          </a:solidFill>
                          <a:effectLst/>
                          <a:latin typeface="+mj-lt"/>
                          <a:ea typeface="Calibri" panose="020F0502020204030204" pitchFamily="34" charset="0"/>
                        </a:rPr>
                        <a:t>17</a:t>
                      </a:r>
                    </a:p>
                  </a:txBody>
                  <a:tcPr anchor="ctr">
                    <a:solidFill>
                      <a:schemeClr val="bg1">
                        <a:lumMod val="95000"/>
                      </a:schemeClr>
                    </a:solidFill>
                  </a:tcPr>
                </a:tc>
                <a:extLst>
                  <a:ext uri="{0D108BD9-81ED-4DB2-BD59-A6C34878D82A}">
                    <a16:rowId xmlns:a16="http://schemas.microsoft.com/office/drawing/2014/main" val="10008"/>
                  </a:ext>
                </a:extLst>
              </a:tr>
              <a:tr h="616012">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kumimoji="0" lang="en-US" sz="1400" b="0" i="1" u="none" strike="noStrike" cap="none" normalizeH="0" baseline="0" dirty="0">
                          <a:ln>
                            <a:noFill/>
                          </a:ln>
                          <a:solidFill>
                            <a:schemeClr val="tx1"/>
                          </a:solidFill>
                          <a:effectLst/>
                          <a:latin typeface="+mn-lt"/>
                          <a:cs typeface="Arial" charset="0"/>
                        </a:rPr>
                        <a:t>Total Cases Closed by Disposition</a:t>
                      </a:r>
                    </a:p>
                  </a:txBody>
                  <a:tcPr anchor="ctr" horzOverflow="overflow">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68</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75 </a:t>
                      </a:r>
                    </a:p>
                    <a:p>
                      <a:pPr marL="0" marR="0" algn="ctr">
                        <a:lnSpc>
                          <a:spcPct val="107000"/>
                        </a:lnSpc>
                        <a:spcBef>
                          <a:spcPts val="0"/>
                        </a:spcBef>
                        <a:spcAft>
                          <a:spcPts val="800"/>
                        </a:spcAft>
                      </a:pPr>
                      <a:r>
                        <a:rPr lang="en-US" sz="800" dirty="0">
                          <a:solidFill>
                            <a:srgbClr val="000000"/>
                          </a:solidFill>
                          <a:effectLst/>
                          <a:latin typeface="+mn-lt"/>
                          <a:ea typeface="Calibri" panose="020F0502020204030204" pitchFamily="34" charset="0"/>
                        </a:rPr>
                        <a:t>(51 + 24 AC)</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65</a:t>
                      </a:r>
                      <a:r>
                        <a:rPr lang="en-US" sz="1200" baseline="30000" dirty="0">
                          <a:solidFill>
                            <a:srgbClr val="000000"/>
                          </a:solidFill>
                          <a:effectLst/>
                          <a:latin typeface="+mn-lt"/>
                          <a:ea typeface="Calibri" panose="020F0502020204030204" pitchFamily="34" charset="0"/>
                        </a:rPr>
                        <a:t>6</a:t>
                      </a:r>
                    </a:p>
                  </a:txBody>
                  <a:tcPr anchor="ctr">
                    <a:solidFill>
                      <a:schemeClr val="bg1">
                        <a:lumMod val="85000"/>
                      </a:schemeClr>
                    </a:solidFill>
                  </a:tcPr>
                </a:tc>
                <a:tc>
                  <a:txBody>
                    <a:bodyPr/>
                    <a:lstStyle/>
                    <a:p>
                      <a:pPr marL="0" marR="0" algn="ctr">
                        <a:lnSpc>
                          <a:spcPct val="107000"/>
                        </a:lnSpc>
                        <a:spcBef>
                          <a:spcPts val="0"/>
                        </a:spcBef>
                        <a:spcAft>
                          <a:spcPts val="800"/>
                        </a:spcAft>
                      </a:pPr>
                      <a:r>
                        <a:rPr lang="en-US" sz="1200" b="1" dirty="0">
                          <a:solidFill>
                            <a:srgbClr val="000000"/>
                          </a:solidFill>
                          <a:effectLst/>
                          <a:latin typeface="+mj-lt"/>
                          <a:ea typeface="Calibri" panose="020F0502020204030204" pitchFamily="34" charset="0"/>
                        </a:rPr>
                        <a:t>208</a:t>
                      </a:r>
                    </a:p>
                  </a:txBody>
                  <a:tcPr anchor="ctr">
                    <a:solidFill>
                      <a:schemeClr val="bg1">
                        <a:lumMod val="85000"/>
                      </a:schemeClr>
                    </a:solidFill>
                  </a:tcPr>
                </a:tc>
                <a:extLst>
                  <a:ext uri="{0D108BD9-81ED-4DB2-BD59-A6C34878D82A}">
                    <a16:rowId xmlns:a16="http://schemas.microsoft.com/office/drawing/2014/main" val="3081740305"/>
                  </a:ext>
                </a:extLst>
              </a:tr>
              <a:tr h="525359">
                <a:tc>
                  <a:txBody>
                    <a:bodyPr/>
                    <a:lstStyle/>
                    <a:p>
                      <a:pPr marL="0" marR="0" lvl="0" indent="0" algn="r" defTabSz="914400" rtl="0" eaLnBrk="1" fontAlgn="base" latinLnBrk="0" hangingPunct="1">
                        <a:lnSpc>
                          <a:spcPct val="100000"/>
                        </a:lnSpc>
                        <a:spcBef>
                          <a:spcPct val="0"/>
                        </a:spcBef>
                        <a:spcAft>
                          <a:spcPct val="0"/>
                        </a:spcAft>
                        <a:buClr>
                          <a:srgbClr val="910046"/>
                        </a:buClr>
                        <a:buSzPct val="84000"/>
                        <a:buFont typeface="Wingdings" pitchFamily="2" charset="2"/>
                        <a:buNone/>
                        <a:tabLst/>
                      </a:pPr>
                      <a:r>
                        <a:rPr lang="en-US" sz="1200" b="1" i="1" kern="1200" dirty="0">
                          <a:solidFill>
                            <a:schemeClr val="dk1"/>
                          </a:solidFill>
                          <a:effectLst/>
                          <a:latin typeface="+mn-lt"/>
                          <a:ea typeface="+mn-ea"/>
                          <a:cs typeface="+mn-cs"/>
                        </a:rPr>
                        <a:t>TOTAL DAMAGES PAID This Quarter </a:t>
                      </a:r>
                      <a:r>
                        <a:rPr lang="en-US" sz="1000" b="0" i="1" kern="1200" dirty="0">
                          <a:solidFill>
                            <a:schemeClr val="dk1"/>
                          </a:solidFill>
                          <a:effectLst/>
                          <a:latin typeface="+mn-lt"/>
                          <a:ea typeface="+mn-ea"/>
                          <a:cs typeface="+mn-cs"/>
                        </a:rPr>
                        <a:t>(Includes Settlements With Aid of the Bureau During Informal Discussions or Mediation.)</a:t>
                      </a:r>
                      <a:endParaRPr kumimoji="0" lang="en-US" sz="1000" b="0" i="1" u="none" strike="noStrike" cap="none" normalizeH="0" baseline="0" dirty="0">
                        <a:ln>
                          <a:noFill/>
                        </a:ln>
                        <a:solidFill>
                          <a:schemeClr val="tx1"/>
                        </a:solidFill>
                        <a:effectLst/>
                        <a:latin typeface="+mn-lt"/>
                        <a:cs typeface="Arial" charset="0"/>
                      </a:endParaRPr>
                    </a:p>
                  </a:txBody>
                  <a:tcPr anchor="ctr" horzOverflow="overflow">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j-lt"/>
                          <a:ea typeface="Calibri" panose="020F0502020204030204" pitchFamily="34" charset="0"/>
                        </a:rPr>
                        <a:t>$96,648</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$38,000</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dirty="0">
                          <a:solidFill>
                            <a:srgbClr val="000000"/>
                          </a:solidFill>
                          <a:effectLst/>
                          <a:latin typeface="+mn-lt"/>
                          <a:ea typeface="Calibri" panose="020F0502020204030204" pitchFamily="34" charset="0"/>
                        </a:rPr>
                        <a:t>$10,000</a:t>
                      </a:r>
                      <a:r>
                        <a:rPr lang="en-US" sz="1200" baseline="30000" dirty="0">
                          <a:solidFill>
                            <a:srgbClr val="000000"/>
                          </a:solidFill>
                          <a:effectLst/>
                          <a:latin typeface="+mn-lt"/>
                          <a:ea typeface="Calibri" panose="020F0502020204030204" pitchFamily="34" charset="0"/>
                        </a:rPr>
                        <a:t>7</a:t>
                      </a:r>
                    </a:p>
                  </a:txBody>
                  <a:tcPr anchor="ctr">
                    <a:solidFill>
                      <a:schemeClr val="bg1">
                        <a:lumMod val="95000"/>
                      </a:schemeClr>
                    </a:solidFill>
                  </a:tcPr>
                </a:tc>
                <a:tc>
                  <a:txBody>
                    <a:bodyPr/>
                    <a:lstStyle/>
                    <a:p>
                      <a:pPr marL="0" marR="0" algn="ctr">
                        <a:lnSpc>
                          <a:spcPct val="107000"/>
                        </a:lnSpc>
                        <a:spcBef>
                          <a:spcPts val="0"/>
                        </a:spcBef>
                        <a:spcAft>
                          <a:spcPts val="800"/>
                        </a:spcAft>
                      </a:pPr>
                      <a:r>
                        <a:rPr lang="en-US" sz="1200" b="1" dirty="0">
                          <a:solidFill>
                            <a:srgbClr val="000000"/>
                          </a:solidFill>
                          <a:effectLst/>
                          <a:latin typeface="+mj-lt"/>
                          <a:ea typeface="Calibri" panose="020F0502020204030204" pitchFamily="34" charset="0"/>
                        </a:rPr>
                        <a:t>$144,648</a:t>
                      </a:r>
                    </a:p>
                  </a:txBody>
                  <a:tcPr anchor="ctr">
                    <a:solidFill>
                      <a:schemeClr val="bg1">
                        <a:lumMod val="95000"/>
                      </a:schemeClr>
                    </a:solidFill>
                  </a:tcPr>
                </a:tc>
                <a:extLst>
                  <a:ext uri="{0D108BD9-81ED-4DB2-BD59-A6C34878D82A}">
                    <a16:rowId xmlns:a16="http://schemas.microsoft.com/office/drawing/2014/main" val="2713942597"/>
                  </a:ext>
                </a:extLst>
              </a:tr>
            </a:tbl>
          </a:graphicData>
        </a:graphic>
      </p:graphicFrame>
      <p:sp>
        <p:nvSpPr>
          <p:cNvPr id="17"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chemeClr val="bg2"/>
                </a:solidFill>
              </a:rPr>
              <a:t>Retaliatory Employment Discrimination</a:t>
            </a:r>
            <a:endParaRPr lang="en-US" sz="2400" b="1" i="1" dirty="0">
              <a:solidFill>
                <a:schemeClr val="bg2"/>
              </a:solidFill>
            </a:endParaRPr>
          </a:p>
        </p:txBody>
      </p:sp>
      <p:sp>
        <p:nvSpPr>
          <p:cNvPr id="6" name="TextBox 5">
            <a:extLst>
              <a:ext uri="{FF2B5EF4-FFF2-40B4-BE49-F238E27FC236}">
                <a16:creationId xmlns:a16="http://schemas.microsoft.com/office/drawing/2014/main" id="{ABE199E9-8083-7782-37E0-56C1AEE28AE6}"/>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
        <p:nvSpPr>
          <p:cNvPr id="2" name="TextBox 1">
            <a:extLst>
              <a:ext uri="{FF2B5EF4-FFF2-40B4-BE49-F238E27FC236}">
                <a16:creationId xmlns:a16="http://schemas.microsoft.com/office/drawing/2014/main" id="{0C87D310-07F6-4DEF-F3D3-8B09A894DE38}"/>
              </a:ext>
            </a:extLst>
          </p:cNvPr>
          <p:cNvSpPr txBox="1"/>
          <p:nvPr/>
        </p:nvSpPr>
        <p:spPr>
          <a:xfrm>
            <a:off x="609600" y="5562600"/>
            <a:ext cx="4953000" cy="615553"/>
          </a:xfrm>
          <a:prstGeom prst="rect">
            <a:avLst/>
          </a:prstGeom>
          <a:noFill/>
        </p:spPr>
        <p:txBody>
          <a:bodyPr wrap="square" rtlCol="0">
            <a:spAutoFit/>
          </a:bodyPr>
          <a:lstStyle/>
          <a:p>
            <a:pPr marL="0" marR="0">
              <a:spcBef>
                <a:spcPts val="0"/>
              </a:spcBef>
              <a:spcAft>
                <a:spcPts val="0"/>
              </a:spcAft>
            </a:pPr>
            <a:r>
              <a:rPr lang="en-US" sz="800" baseline="30000" dirty="0">
                <a:solidFill>
                  <a:srgbClr val="000000"/>
                </a:solidFill>
                <a:effectLst/>
                <a:latin typeface="+mj-lt"/>
                <a:ea typeface="Calibri" panose="020F0502020204030204" pitchFamily="34" charset="0"/>
                <a:cs typeface="Calibri" panose="020F0502020204030204" pitchFamily="34" charset="0"/>
              </a:rPr>
              <a:t>6</a:t>
            </a:r>
            <a:r>
              <a:rPr lang="en-US" sz="800" dirty="0">
                <a:solidFill>
                  <a:srgbClr val="000000"/>
                </a:solidFill>
                <a:effectLst/>
                <a:latin typeface="+mj-lt"/>
                <a:ea typeface="Calibri" panose="020F0502020204030204" pitchFamily="34" charset="0"/>
                <a:cs typeface="Calibri" panose="020F0502020204030204" pitchFamily="34" charset="0"/>
              </a:rPr>
              <a:t>28 closures were administrative closures of Section 11(c) cases; Balance is 38 closures.</a:t>
            </a:r>
          </a:p>
          <a:p>
            <a:r>
              <a:rPr lang="en-US" sz="800" baseline="30000" dirty="0">
                <a:effectLst/>
                <a:latin typeface="+mj-lt"/>
                <a:ea typeface="Calibri" panose="020F0502020204030204" pitchFamily="34" charset="0"/>
                <a:cs typeface="Calibri" panose="020F0502020204030204" pitchFamily="34" charset="0"/>
              </a:rPr>
              <a:t>7</a:t>
            </a:r>
            <a:r>
              <a:rPr lang="en-US" sz="800" dirty="0">
                <a:effectLst/>
                <a:latin typeface="+mj-lt"/>
                <a:ea typeface="Calibri" panose="020F0502020204030204" pitchFamily="34" charset="0"/>
                <a:cs typeface="Calibri" panose="020F0502020204030204" pitchFamily="34" charset="0"/>
              </a:rPr>
              <a:t>I cannot find discrepancy with </a:t>
            </a:r>
            <a:r>
              <a:rPr lang="en-US" sz="800" dirty="0" err="1">
                <a:effectLst/>
                <a:latin typeface="+mj-lt"/>
                <a:ea typeface="Calibri" panose="020F0502020204030204" pitchFamily="34" charset="0"/>
                <a:cs typeface="Calibri" panose="020F0502020204030204" pitchFamily="34" charset="0"/>
              </a:rPr>
              <a:t>Onbase</a:t>
            </a:r>
            <a:r>
              <a:rPr lang="en-US" sz="800" dirty="0">
                <a:effectLst/>
                <a:latin typeface="+mj-lt"/>
                <a:ea typeface="Calibri" panose="020F0502020204030204" pitchFamily="34" charset="0"/>
                <a:cs typeface="Calibri" panose="020F0502020204030204" pitchFamily="34" charset="0"/>
              </a:rPr>
              <a:t> ($10,000) and WB State Summary Report ($18,000). </a:t>
            </a:r>
            <a:r>
              <a:rPr lang="en-US" sz="800" dirty="0">
                <a:solidFill>
                  <a:srgbClr val="000000"/>
                </a:solidFill>
                <a:effectLst/>
                <a:latin typeface="+mj-lt"/>
                <a:ea typeface="Calibri" panose="020F0502020204030204" pitchFamily="34" charset="0"/>
              </a:rPr>
              <a:t>It may have to do with a case that was closed in one </a:t>
            </a:r>
            <a:r>
              <a:rPr lang="en-US" sz="800" dirty="0">
                <a:solidFill>
                  <a:srgbClr val="000000"/>
                </a:solidFill>
                <a:latin typeface="+mj-lt"/>
                <a:ea typeface="Calibri" panose="020F0502020204030204" pitchFamily="34" charset="0"/>
              </a:rPr>
              <a:t>q</a:t>
            </a:r>
            <a:r>
              <a:rPr lang="en-US" sz="800" dirty="0">
                <a:solidFill>
                  <a:srgbClr val="000000"/>
                </a:solidFill>
                <a:effectLst/>
                <a:latin typeface="+mj-lt"/>
                <a:ea typeface="Calibri" panose="020F0502020204030204" pitchFamily="34" charset="0"/>
              </a:rPr>
              <a:t>uarter, but the settlement was paid in another.</a:t>
            </a:r>
          </a:p>
          <a:p>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7080882"/>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extLst>
              <p:ext uri="{D42A27DB-BD31-4B8C-83A1-F6EECF244321}">
                <p14:modId xmlns:p14="http://schemas.microsoft.com/office/powerpoint/2010/main" val="2812493678"/>
              </p:ext>
            </p:extLst>
          </p:nvPr>
        </p:nvGraphicFramePr>
        <p:xfrm>
          <a:off x="610360" y="1219200"/>
          <a:ext cx="7913969" cy="3384507"/>
        </p:xfrm>
        <a:graphic>
          <a:graphicData uri="http://schemas.openxmlformats.org/drawingml/2006/table">
            <a:tbl>
              <a:tblPr>
                <a:tableStyleId>{5C22544A-7EE6-4342-B048-85BDC9FD1C3A}</a:tableStyleId>
              </a:tblPr>
              <a:tblGrid>
                <a:gridCol w="2335540">
                  <a:extLst>
                    <a:ext uri="{9D8B030D-6E8A-4147-A177-3AD203B41FA5}">
                      <a16:colId xmlns:a16="http://schemas.microsoft.com/office/drawing/2014/main" val="4225244791"/>
                    </a:ext>
                  </a:extLst>
                </a:gridCol>
                <a:gridCol w="1168900">
                  <a:extLst>
                    <a:ext uri="{9D8B030D-6E8A-4147-A177-3AD203B41FA5}">
                      <a16:colId xmlns:a16="http://schemas.microsoft.com/office/drawing/2014/main" val="3709083648"/>
                    </a:ext>
                  </a:extLst>
                </a:gridCol>
                <a:gridCol w="1524000">
                  <a:extLst>
                    <a:ext uri="{9D8B030D-6E8A-4147-A177-3AD203B41FA5}">
                      <a16:colId xmlns:a16="http://schemas.microsoft.com/office/drawing/2014/main" val="660787183"/>
                    </a:ext>
                  </a:extLst>
                </a:gridCol>
                <a:gridCol w="1219200">
                  <a:extLst>
                    <a:ext uri="{9D8B030D-6E8A-4147-A177-3AD203B41FA5}">
                      <a16:colId xmlns:a16="http://schemas.microsoft.com/office/drawing/2014/main" val="3681009763"/>
                    </a:ext>
                  </a:extLst>
                </a:gridCol>
                <a:gridCol w="1666329">
                  <a:extLst>
                    <a:ext uri="{9D8B030D-6E8A-4147-A177-3AD203B41FA5}">
                      <a16:colId xmlns:a16="http://schemas.microsoft.com/office/drawing/2014/main" val="3469489602"/>
                    </a:ext>
                  </a:extLst>
                </a:gridCol>
              </a:tblGrid>
              <a:tr h="492942">
                <a:tc>
                  <a:txBody>
                    <a:bodyPr/>
                    <a:lstStyle/>
                    <a:p>
                      <a:pPr algn="ctr" fontAlgn="b"/>
                      <a:r>
                        <a:rPr lang="en-US" sz="1600" b="1" u="none" strike="noStrike" dirty="0">
                          <a:solidFill>
                            <a:schemeClr val="tx1"/>
                          </a:solidFill>
                          <a:effectLst/>
                          <a:latin typeface="+mn-lt"/>
                        </a:rPr>
                        <a:t>Calls/Emails</a:t>
                      </a:r>
                      <a:endParaRPr lang="en-US" sz="1600" b="1" i="0" u="none" strike="noStrike" dirty="0">
                        <a:solidFill>
                          <a:schemeClr val="tx1"/>
                        </a:solidFill>
                        <a:effectLst/>
                        <a:latin typeface="+mn-lt"/>
                      </a:endParaRP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493145">
                <a:tc>
                  <a:txBody>
                    <a:bodyPr/>
                    <a:lstStyle/>
                    <a:p>
                      <a:pPr algn="ctr" fontAlgn="b"/>
                      <a:r>
                        <a:rPr lang="en-US" sz="1400" b="0" i="1" u="none" strike="noStrike" dirty="0">
                          <a:solidFill>
                            <a:schemeClr val="tx1"/>
                          </a:solidFill>
                          <a:effectLst/>
                          <a:latin typeface="+mn-lt"/>
                        </a:rPr>
                        <a:t>Director's Office</a:t>
                      </a:r>
                    </a:p>
                  </a:txBody>
                  <a:tcPr marL="9525" marR="9525" marT="9525" marB="0" anchor="ctr">
                    <a:solidFill>
                      <a:schemeClr val="bg1">
                        <a:lumMod val="95000"/>
                      </a:schemeClr>
                    </a:solidFill>
                  </a:tcPr>
                </a:tc>
                <a:tc>
                  <a:txBody>
                    <a:bodyPr/>
                    <a:lstStyle/>
                    <a:p>
                      <a:pPr algn="ctr" fontAlgn="b"/>
                      <a:r>
                        <a:rPr lang="en-US" sz="1400" b="0" i="0" u="none" strike="noStrike" dirty="0">
                          <a:solidFill>
                            <a:srgbClr val="000000"/>
                          </a:solidFill>
                          <a:effectLst/>
                          <a:latin typeface="+mn-lt"/>
                        </a:rPr>
                        <a:t>2,143</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n-lt"/>
                        </a:rPr>
                        <a:t>1,581</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n-lt"/>
                        </a:rPr>
                        <a:t>986</a:t>
                      </a:r>
                    </a:p>
                  </a:txBody>
                  <a:tcPr marL="9525" marR="9525" marT="9525" marB="0" anchor="ctr">
                    <a:solidFill>
                      <a:schemeClr val="bg1">
                        <a:lumMod val="95000"/>
                      </a:schemeClr>
                    </a:solidFill>
                  </a:tcPr>
                </a:tc>
                <a:tc>
                  <a:txBody>
                    <a:bodyPr/>
                    <a:lstStyle/>
                    <a:p>
                      <a:pPr algn="ctr" fontAlgn="b"/>
                      <a:r>
                        <a:rPr lang="en-US" sz="1400" b="1" i="1" u="none" strike="noStrike" dirty="0">
                          <a:solidFill>
                            <a:schemeClr val="tx1"/>
                          </a:solidFill>
                          <a:effectLst/>
                          <a:latin typeface="+mn-lt"/>
                        </a:rPr>
                        <a:t>4,710</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479684">
                <a:tc>
                  <a:txBody>
                    <a:bodyPr/>
                    <a:lstStyle/>
                    <a:p>
                      <a:pPr algn="ctr" fontAlgn="b"/>
                      <a:r>
                        <a:rPr lang="en-US" sz="1400" b="0" i="1" u="none" strike="noStrike" dirty="0">
                          <a:solidFill>
                            <a:schemeClr val="tx1"/>
                          </a:solidFill>
                          <a:effectLst/>
                          <a:latin typeface="+mn-lt"/>
                        </a:rPr>
                        <a:t>ETTA</a:t>
                      </a:r>
                    </a:p>
                  </a:txBody>
                  <a:tcPr marL="9525" marR="9525" marT="9525" marB="0" anchor="ctr">
                    <a:solidFill>
                      <a:schemeClr val="bg1">
                        <a:lumMod val="85000"/>
                      </a:schemeClr>
                    </a:solidFill>
                  </a:tcPr>
                </a:tc>
                <a:tc>
                  <a:txBody>
                    <a:bodyPr/>
                    <a:lstStyle/>
                    <a:p>
                      <a:pPr algn="ctr" fontAlgn="b"/>
                      <a:r>
                        <a:rPr lang="en-US" sz="1400" b="0" i="0" u="none" strike="noStrike" dirty="0">
                          <a:solidFill>
                            <a:srgbClr val="000000"/>
                          </a:solidFill>
                          <a:effectLst/>
                          <a:latin typeface="+mn-lt"/>
                        </a:rPr>
                        <a:t>1,347</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n-lt"/>
                        </a:rPr>
                        <a:t>623</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n-lt"/>
                        </a:rPr>
                        <a:t>515</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n-lt"/>
                        </a:rPr>
                        <a:t>2,720</a:t>
                      </a:r>
                    </a:p>
                  </a:txBody>
                  <a:tcPr marL="9525" marR="9525" marT="9525" marB="0" anchor="ctr">
                    <a:solidFill>
                      <a:schemeClr val="bg1">
                        <a:lumMod val="85000"/>
                      </a:schemeClr>
                    </a:solidFill>
                  </a:tcPr>
                </a:tc>
                <a:extLst>
                  <a:ext uri="{0D108BD9-81ED-4DB2-BD59-A6C34878D82A}">
                    <a16:rowId xmlns:a16="http://schemas.microsoft.com/office/drawing/2014/main" val="3769361676"/>
                  </a:ext>
                </a:extLst>
              </a:tr>
              <a:tr h="479684">
                <a:tc>
                  <a:txBody>
                    <a:bodyPr/>
                    <a:lstStyle/>
                    <a:p>
                      <a:pPr algn="ctr" fontAlgn="b"/>
                      <a:r>
                        <a:rPr lang="en-US" sz="1400" b="0" i="1" u="none" strike="noStrike" dirty="0">
                          <a:solidFill>
                            <a:schemeClr val="tx1"/>
                          </a:solidFill>
                          <a:effectLst/>
                          <a:latin typeface="+mn-lt"/>
                        </a:rPr>
                        <a:t>ASH</a:t>
                      </a:r>
                    </a:p>
                  </a:txBody>
                  <a:tcPr marL="9525" marR="9525" marT="9525" marB="0" anchor="ctr">
                    <a:solidFill>
                      <a:schemeClr val="bg1">
                        <a:lumMod val="95000"/>
                      </a:schemeClr>
                    </a:solidFill>
                  </a:tcPr>
                </a:tc>
                <a:tc>
                  <a:txBody>
                    <a:bodyPr/>
                    <a:lstStyle/>
                    <a:p>
                      <a:pPr algn="ctr" fontAlgn="b"/>
                      <a:r>
                        <a:rPr lang="en-US" sz="1400" b="0" i="0" u="none" strike="noStrike" dirty="0">
                          <a:solidFill>
                            <a:srgbClr val="000000"/>
                          </a:solidFill>
                          <a:effectLst/>
                          <a:latin typeface="+mn-lt"/>
                        </a:rPr>
                        <a:t>341</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n-lt"/>
                        </a:rPr>
                        <a:t>529</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n-lt"/>
                        </a:rPr>
                        <a:t>192</a:t>
                      </a:r>
                    </a:p>
                  </a:txBody>
                  <a:tcPr marL="9525" marR="9525" marT="9525" marB="0" anchor="ctr">
                    <a:solidFill>
                      <a:schemeClr val="bg1">
                        <a:lumMod val="95000"/>
                      </a:schemeClr>
                    </a:solidFill>
                  </a:tcPr>
                </a:tc>
                <a:tc>
                  <a:txBody>
                    <a:bodyPr/>
                    <a:lstStyle/>
                    <a:p>
                      <a:pPr algn="ctr" fontAlgn="b"/>
                      <a:r>
                        <a:rPr lang="en-US" sz="1400" b="1" i="1" u="none" strike="noStrike" dirty="0">
                          <a:solidFill>
                            <a:schemeClr val="tx1"/>
                          </a:solidFill>
                          <a:effectLst/>
                          <a:latin typeface="+mn-lt"/>
                        </a:rPr>
                        <a:t>1,062</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479684">
                <a:tc>
                  <a:txBody>
                    <a:bodyPr/>
                    <a:lstStyle/>
                    <a:p>
                      <a:pPr algn="ctr" fontAlgn="b"/>
                      <a:r>
                        <a:rPr lang="en-US" sz="1400" b="0" i="1" u="none" strike="noStrike" dirty="0">
                          <a:solidFill>
                            <a:schemeClr val="tx1"/>
                          </a:solidFill>
                          <a:effectLst/>
                          <a:latin typeface="+mn-lt"/>
                        </a:rPr>
                        <a:t>PSIM</a:t>
                      </a:r>
                    </a:p>
                  </a:txBody>
                  <a:tcPr marL="9525" marR="9525" marT="9525" marB="0" anchor="ctr">
                    <a:solidFill>
                      <a:schemeClr val="bg1">
                        <a:lumMod val="85000"/>
                      </a:schemeClr>
                    </a:solidFill>
                  </a:tcPr>
                </a:tc>
                <a:tc>
                  <a:txBody>
                    <a:bodyPr/>
                    <a:lstStyle/>
                    <a:p>
                      <a:pPr algn="ctr" fontAlgn="b"/>
                      <a:r>
                        <a:rPr lang="en-US" sz="1400" b="0" i="0" u="none" strike="noStrike" dirty="0">
                          <a:solidFill>
                            <a:srgbClr val="000000"/>
                          </a:solidFill>
                          <a:effectLst/>
                          <a:latin typeface="+mn-lt"/>
                        </a:rPr>
                        <a:t>11</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n-lt"/>
                        </a:rPr>
                        <a:t>0</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n-lt"/>
                        </a:rPr>
                        <a:t>11</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479684">
                <a:tc>
                  <a:txBody>
                    <a:bodyPr/>
                    <a:lstStyle/>
                    <a:p>
                      <a:pPr algn="ctr" fontAlgn="b"/>
                      <a:r>
                        <a:rPr lang="en-US" sz="1400" b="0" i="1" u="none" strike="noStrike" dirty="0">
                          <a:solidFill>
                            <a:schemeClr val="tx1"/>
                          </a:solidFill>
                          <a:effectLst/>
                          <a:latin typeface="+mn-lt"/>
                        </a:rPr>
                        <a:t>CSB</a:t>
                      </a:r>
                    </a:p>
                  </a:txBody>
                  <a:tcPr marL="9525" marR="9525" marT="9525" marB="0" anchor="ctr">
                    <a:solidFill>
                      <a:schemeClr val="bg1">
                        <a:lumMod val="95000"/>
                      </a:schemeClr>
                    </a:solidFill>
                  </a:tcPr>
                </a:tc>
                <a:tc>
                  <a:txBody>
                    <a:bodyPr/>
                    <a:lstStyle/>
                    <a:p>
                      <a:pPr algn="ctr" fontAlgn="b"/>
                      <a:r>
                        <a:rPr lang="en-US" sz="1400" b="0" i="0" u="none" strike="noStrike" dirty="0">
                          <a:solidFill>
                            <a:srgbClr val="000000"/>
                          </a:solidFill>
                          <a:effectLst/>
                          <a:latin typeface="+mn-lt"/>
                        </a:rPr>
                        <a:t>1,084</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n-lt"/>
                        </a:rPr>
                        <a:t>440</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n-lt"/>
                        </a:rPr>
                        <a:t>241</a:t>
                      </a:r>
                    </a:p>
                  </a:txBody>
                  <a:tcPr marL="9525" marR="9525" marT="9525" marB="0" anchor="ctr">
                    <a:solidFill>
                      <a:schemeClr val="bg1">
                        <a:lumMod val="95000"/>
                      </a:schemeClr>
                    </a:solidFill>
                  </a:tcPr>
                </a:tc>
                <a:tc>
                  <a:txBody>
                    <a:bodyPr/>
                    <a:lstStyle/>
                    <a:p>
                      <a:pPr algn="ctr" fontAlgn="b"/>
                      <a:r>
                        <a:rPr lang="en-US" sz="1400" b="1" i="1" u="none" strike="noStrike" dirty="0">
                          <a:solidFill>
                            <a:schemeClr val="tx1"/>
                          </a:solidFill>
                          <a:effectLst/>
                          <a:latin typeface="+mn-lt"/>
                        </a:rPr>
                        <a:t>1,765</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479684">
                <a:tc>
                  <a:txBody>
                    <a:bodyPr/>
                    <a:lstStyle/>
                    <a:p>
                      <a:pPr algn="ctr" fontAlgn="b"/>
                      <a:r>
                        <a:rPr lang="en-US" sz="1400" b="1" i="1" u="none" strike="noStrike" dirty="0">
                          <a:solidFill>
                            <a:schemeClr val="tx1"/>
                          </a:solidFill>
                          <a:effectLst/>
                          <a:latin typeface="+mn-lt"/>
                        </a:rPr>
                        <a:t>Totals</a:t>
                      </a:r>
                    </a:p>
                  </a:txBody>
                  <a:tcPr marL="9525" marR="9525" marT="9525" marB="0" anchor="ctr">
                    <a:solidFill>
                      <a:schemeClr val="bg1">
                        <a:lumMod val="85000"/>
                      </a:schemeClr>
                    </a:solidFill>
                  </a:tcPr>
                </a:tc>
                <a:tc>
                  <a:txBody>
                    <a:bodyPr/>
                    <a:lstStyle/>
                    <a:p>
                      <a:pPr algn="ctr" fontAlgn="b"/>
                      <a:r>
                        <a:rPr lang="en-US" sz="1400" b="1" i="1" u="none" strike="noStrike" dirty="0">
                          <a:solidFill>
                            <a:srgbClr val="000000"/>
                          </a:solidFill>
                          <a:effectLst/>
                          <a:latin typeface="+mn-lt"/>
                        </a:rPr>
                        <a:t>4,926</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n-lt"/>
                        </a:rPr>
                        <a:t>3,173</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n-lt"/>
                        </a:rPr>
                        <a:t>1,934</a:t>
                      </a:r>
                    </a:p>
                  </a:txBody>
                  <a:tcPr marL="9525" marR="9525" marT="9525" marB="0" anchor="ctr">
                    <a:solidFill>
                      <a:schemeClr val="bg1">
                        <a:lumMod val="85000"/>
                      </a:schemeClr>
                    </a:solidFill>
                  </a:tcPr>
                </a:tc>
                <a:tc>
                  <a:txBody>
                    <a:bodyPr/>
                    <a:lstStyle/>
                    <a:p>
                      <a:pPr algn="ctr" fontAlgn="b"/>
                      <a:r>
                        <a:rPr lang="en-US" sz="1400" b="1" i="1" u="none" strike="noStrike" dirty="0">
                          <a:solidFill>
                            <a:schemeClr val="tx1"/>
                          </a:solidFill>
                          <a:effectLst/>
                          <a:latin typeface="+mn-lt"/>
                        </a:rPr>
                        <a:t>10,033</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bl>
          </a:graphicData>
        </a:graphic>
      </p:graphicFrame>
      <p:sp>
        <p:nvSpPr>
          <p:cNvPr id="3" name="Rectangle 2">
            <a:extLst>
              <a:ext uri="{FF2B5EF4-FFF2-40B4-BE49-F238E27FC236}">
                <a16:creationId xmlns:a16="http://schemas.microsoft.com/office/drawing/2014/main" id="{B863631F-DB99-47A3-940B-BB26FD76E057}"/>
              </a:ext>
            </a:extLst>
          </p:cNvPr>
          <p:cNvSpPr/>
          <p:nvPr/>
        </p:nvSpPr>
        <p:spPr>
          <a:xfrm>
            <a:off x="542925" y="4724400"/>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9" name="Rectangle 8">
            <a:extLst>
              <a:ext uri="{FF2B5EF4-FFF2-40B4-BE49-F238E27FC236}">
                <a16:creationId xmlns:a16="http://schemas.microsoft.com/office/drawing/2014/main" id="{313317AF-06D8-4A1D-A09E-5474B9628FB9}"/>
              </a:ext>
            </a:extLst>
          </p:cNvPr>
          <p:cNvSpPr/>
          <p:nvPr/>
        </p:nvSpPr>
        <p:spPr>
          <a:xfrm>
            <a:off x="552996" y="4953000"/>
            <a:ext cx="7981404"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11" name="TextBox 10">
            <a:extLst>
              <a:ext uri="{FF2B5EF4-FFF2-40B4-BE49-F238E27FC236}">
                <a16:creationId xmlns:a16="http://schemas.microsoft.com/office/drawing/2014/main" id="{38E7670C-7DCC-4490-B51B-7BFBF412D12C}"/>
              </a:ext>
            </a:extLst>
          </p:cNvPr>
          <p:cNvSpPr txBox="1"/>
          <p:nvPr/>
        </p:nvSpPr>
        <p:spPr>
          <a:xfrm>
            <a:off x="573968" y="5181600"/>
            <a:ext cx="5553075" cy="246221"/>
          </a:xfrm>
          <a:prstGeom prst="rect">
            <a:avLst/>
          </a:prstGeom>
          <a:noFill/>
        </p:spPr>
        <p:txBody>
          <a:bodyPr wrap="square" rtlCol="0">
            <a:spAutoFit/>
          </a:bodyPr>
          <a:lstStyle/>
          <a:p>
            <a:r>
              <a:rPr lang="en-US" sz="1000" i="1" dirty="0"/>
              <a:t>***FFY 2022 includes data from October 4, 2021, through June 30, 2022..</a:t>
            </a:r>
          </a:p>
        </p:txBody>
      </p:sp>
      <p:sp>
        <p:nvSpPr>
          <p:cNvPr id="14" name="TextBox 13">
            <a:extLst>
              <a:ext uri="{FF2B5EF4-FFF2-40B4-BE49-F238E27FC236}">
                <a16:creationId xmlns:a16="http://schemas.microsoft.com/office/drawing/2014/main" id="{B9987451-D2EF-38BF-34A9-20C234152FD0}"/>
              </a:ext>
            </a:extLst>
          </p:cNvPr>
          <p:cNvSpPr txBox="1"/>
          <p:nvPr/>
        </p:nvSpPr>
        <p:spPr>
          <a:xfrm>
            <a:off x="6705600" y="685800"/>
            <a:ext cx="2286000" cy="369332"/>
          </a:xfrm>
          <a:prstGeom prst="rect">
            <a:avLst/>
          </a:prstGeom>
          <a:noFill/>
        </p:spPr>
        <p:txBody>
          <a:bodyPr wrap="square" rtlCol="0">
            <a:spAutoFit/>
          </a:bodyPr>
          <a:lstStyle/>
          <a:p>
            <a:r>
              <a:rPr lang="en-US" i="1" dirty="0"/>
              <a:t>FFY 2020—2022</a:t>
            </a:r>
          </a:p>
        </p:txBody>
      </p:sp>
    </p:spTree>
    <p:extLst>
      <p:ext uri="{BB962C8B-B14F-4D97-AF65-F5344CB8AC3E}">
        <p14:creationId xmlns:p14="http://schemas.microsoft.com/office/powerpoint/2010/main" val="4268325015"/>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7" name="TextBox 6">
            <a:extLst>
              <a:ext uri="{FF2B5EF4-FFF2-40B4-BE49-F238E27FC236}">
                <a16:creationId xmlns:a16="http://schemas.microsoft.com/office/drawing/2014/main" id="{6828006A-25C6-4249-8570-2A11ED54DC38}"/>
              </a:ext>
            </a:extLst>
          </p:cNvPr>
          <p:cNvSpPr txBox="1"/>
          <p:nvPr/>
        </p:nvSpPr>
        <p:spPr>
          <a:xfrm>
            <a:off x="529601" y="5257800"/>
            <a:ext cx="7932191" cy="707886"/>
          </a:xfrm>
          <a:prstGeom prst="rect">
            <a:avLst/>
          </a:prstGeom>
          <a:noFill/>
        </p:spPr>
        <p:txBody>
          <a:bodyPr wrap="square" rtlCol="0">
            <a:spAutoFit/>
          </a:bodyPr>
          <a:lstStyle/>
          <a:p>
            <a:r>
              <a:rPr lang="en-US" sz="1000" i="1" dirty="0"/>
              <a:t>****This data is preliminary and subject to change as unprocessed complaints are moved to other categories. Many of these unprocessed complaints contain insufficient information to process and/or they cover complaint items that do not fall under OSH jurisdiction.  Referrals to other Agencies are made, as appropriate.</a:t>
            </a:r>
          </a:p>
          <a:p>
            <a:r>
              <a:rPr lang="en-US" sz="1000" i="1" dirty="0"/>
              <a:t>.</a:t>
            </a:r>
          </a:p>
        </p:txBody>
      </p:sp>
      <p:graphicFrame>
        <p:nvGraphicFramePr>
          <p:cNvPr id="10" name="Content Placeholder 12">
            <a:extLst>
              <a:ext uri="{FF2B5EF4-FFF2-40B4-BE49-F238E27FC236}">
                <a16:creationId xmlns:a16="http://schemas.microsoft.com/office/drawing/2014/main" id="{A8C6BDD8-0290-4B51-8DBF-0E65A44060C9}"/>
              </a:ext>
            </a:extLst>
          </p:cNvPr>
          <p:cNvGraphicFramePr>
            <a:graphicFrameLocks noGrp="1"/>
          </p:cNvGraphicFramePr>
          <p:nvPr>
            <p:ph idx="1"/>
            <p:extLst>
              <p:ext uri="{D42A27DB-BD31-4B8C-83A1-F6EECF244321}">
                <p14:modId xmlns:p14="http://schemas.microsoft.com/office/powerpoint/2010/main" val="1154230865"/>
              </p:ext>
            </p:extLst>
          </p:nvPr>
        </p:nvGraphicFramePr>
        <p:xfrm>
          <a:off x="610360" y="1219201"/>
          <a:ext cx="7851433" cy="3131775"/>
        </p:xfrm>
        <a:graphic>
          <a:graphicData uri="http://schemas.openxmlformats.org/drawingml/2006/table">
            <a:tbl>
              <a:tblPr>
                <a:tableStyleId>{5C22544A-7EE6-4342-B048-85BDC9FD1C3A}</a:tableStyleId>
              </a:tblPr>
              <a:tblGrid>
                <a:gridCol w="2420548">
                  <a:extLst>
                    <a:ext uri="{9D8B030D-6E8A-4147-A177-3AD203B41FA5}">
                      <a16:colId xmlns:a16="http://schemas.microsoft.com/office/drawing/2014/main" val="4225244791"/>
                    </a:ext>
                  </a:extLst>
                </a:gridCol>
                <a:gridCol w="1388692">
                  <a:extLst>
                    <a:ext uri="{9D8B030D-6E8A-4147-A177-3AD203B41FA5}">
                      <a16:colId xmlns:a16="http://schemas.microsoft.com/office/drawing/2014/main" val="3709083648"/>
                    </a:ext>
                  </a:extLst>
                </a:gridCol>
                <a:gridCol w="1447800">
                  <a:extLst>
                    <a:ext uri="{9D8B030D-6E8A-4147-A177-3AD203B41FA5}">
                      <a16:colId xmlns:a16="http://schemas.microsoft.com/office/drawing/2014/main" val="660787183"/>
                    </a:ext>
                  </a:extLst>
                </a:gridCol>
                <a:gridCol w="1357121">
                  <a:extLst>
                    <a:ext uri="{9D8B030D-6E8A-4147-A177-3AD203B41FA5}">
                      <a16:colId xmlns:a16="http://schemas.microsoft.com/office/drawing/2014/main" val="586351468"/>
                    </a:ext>
                  </a:extLst>
                </a:gridCol>
                <a:gridCol w="1237272">
                  <a:extLst>
                    <a:ext uri="{9D8B030D-6E8A-4147-A177-3AD203B41FA5}">
                      <a16:colId xmlns:a16="http://schemas.microsoft.com/office/drawing/2014/main" val="3469489602"/>
                    </a:ext>
                  </a:extLst>
                </a:gridCol>
              </a:tblGrid>
              <a:tr h="399510">
                <a:tc>
                  <a:txBody>
                    <a:bodyPr/>
                    <a:lstStyle/>
                    <a:p>
                      <a:pPr algn="ctr" fontAlgn="b"/>
                      <a:r>
                        <a:rPr lang="en-US" sz="1600" b="1" u="none" strike="noStrike" dirty="0">
                          <a:solidFill>
                            <a:schemeClr val="tx1"/>
                          </a:solidFill>
                          <a:effectLst/>
                          <a:latin typeface="+mn-lt"/>
                        </a:rPr>
                        <a:t>Director’s Office</a:t>
                      </a:r>
                      <a:endParaRPr lang="en-US" sz="1600" b="1" i="0" u="none" strike="noStrike" dirty="0">
                        <a:solidFill>
                          <a:schemeClr val="tx1"/>
                        </a:solidFill>
                        <a:effectLst/>
                        <a:latin typeface="+mn-lt"/>
                      </a:endParaRP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761990219"/>
                  </a:ext>
                </a:extLst>
              </a:tr>
              <a:tr h="399675">
                <a:tc>
                  <a:txBody>
                    <a:bodyPr/>
                    <a:lstStyle/>
                    <a:p>
                      <a:pPr algn="ctr" fontAlgn="b"/>
                      <a:r>
                        <a:rPr lang="en-US" sz="1400" b="0" i="1" u="none" strike="noStrike" dirty="0">
                          <a:solidFill>
                            <a:schemeClr val="tx1"/>
                          </a:solidFill>
                          <a:effectLst/>
                          <a:latin typeface="+mn-lt"/>
                        </a:rPr>
                        <a:t>Meetings</a:t>
                      </a:r>
                    </a:p>
                  </a:txBody>
                  <a:tcPr marL="9525" marR="9525" marT="9525" marB="0" anchor="ctr">
                    <a:solidFill>
                      <a:schemeClr val="bg1">
                        <a:lumMod val="95000"/>
                      </a:schemeClr>
                    </a:solidFill>
                  </a:tcPr>
                </a:tc>
                <a:tc>
                  <a:txBody>
                    <a:bodyPr/>
                    <a:lstStyle/>
                    <a:p>
                      <a:pPr algn="ctr" fontAlgn="b"/>
                      <a:r>
                        <a:rPr lang="en-US" sz="1400" b="0" i="0" u="none" strike="noStrike" dirty="0">
                          <a:solidFill>
                            <a:srgbClr val="000000"/>
                          </a:solidFill>
                          <a:effectLst/>
                          <a:latin typeface="+mn-lt"/>
                        </a:rPr>
                        <a:t>102</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n-lt"/>
                        </a:rPr>
                        <a:t>93</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n-lt"/>
                        </a:rPr>
                        <a:t>49</a:t>
                      </a:r>
                    </a:p>
                  </a:txBody>
                  <a:tcPr marL="9525" marR="9525" marT="9525" marB="0" anchor="ctr">
                    <a:solidFill>
                      <a:schemeClr val="bg1">
                        <a:lumMod val="95000"/>
                      </a:schemeClr>
                    </a:solidFill>
                  </a:tcPr>
                </a:tc>
                <a:tc>
                  <a:txBody>
                    <a:bodyPr/>
                    <a:lstStyle/>
                    <a:p>
                      <a:pPr algn="ctr" fontAlgn="b"/>
                      <a:r>
                        <a:rPr lang="en-US" sz="1400" b="1" i="1" u="none" strike="noStrike" dirty="0">
                          <a:solidFill>
                            <a:schemeClr val="tx1"/>
                          </a:solidFill>
                          <a:effectLst/>
                          <a:latin typeface="+mn-lt"/>
                        </a:rPr>
                        <a:t>244</a:t>
                      </a:r>
                    </a:p>
                  </a:txBody>
                  <a:tcPr marL="9525" marR="9525" marT="9525" marB="0" anchor="ctr">
                    <a:solidFill>
                      <a:schemeClr val="bg1">
                        <a:lumMod val="95000"/>
                      </a:schemeClr>
                    </a:solidFill>
                  </a:tcPr>
                </a:tc>
                <a:extLst>
                  <a:ext uri="{0D108BD9-81ED-4DB2-BD59-A6C34878D82A}">
                    <a16:rowId xmlns:a16="http://schemas.microsoft.com/office/drawing/2014/main" val="801674964"/>
                  </a:ext>
                </a:extLst>
              </a:tr>
              <a:tr h="388765">
                <a:tc>
                  <a:txBody>
                    <a:bodyPr/>
                    <a:lstStyle/>
                    <a:p>
                      <a:pPr algn="ctr" fontAlgn="b"/>
                      <a:r>
                        <a:rPr lang="en-US" sz="1600" b="1" i="0" u="none" strike="noStrike" dirty="0">
                          <a:solidFill>
                            <a:schemeClr val="tx1"/>
                          </a:solidFill>
                          <a:effectLst/>
                          <a:latin typeface="+mn-lt"/>
                        </a:rPr>
                        <a:t>Compliance</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3769361676"/>
                  </a:ext>
                </a:extLst>
              </a:tr>
              <a:tr h="388765">
                <a:tc>
                  <a:txBody>
                    <a:bodyPr/>
                    <a:lstStyle/>
                    <a:p>
                      <a:pPr algn="ctr" fontAlgn="b"/>
                      <a:r>
                        <a:rPr lang="en-US" sz="1400" b="0" i="1" u="none" strike="noStrike" dirty="0">
                          <a:solidFill>
                            <a:schemeClr val="tx1"/>
                          </a:solidFill>
                          <a:effectLst/>
                          <a:latin typeface="+mj-lt"/>
                        </a:rPr>
                        <a:t>Valid Complaints</a:t>
                      </a:r>
                    </a:p>
                  </a:txBody>
                  <a:tcPr marL="9525" marR="9525" marT="9525" marB="0" anchor="ctr">
                    <a:solidFill>
                      <a:schemeClr val="bg1">
                        <a:lumMod val="95000"/>
                      </a:schemeClr>
                    </a:solidFill>
                  </a:tcPr>
                </a:tc>
                <a:tc>
                  <a:txBody>
                    <a:bodyPr/>
                    <a:lstStyle/>
                    <a:p>
                      <a:pPr algn="ctr" fontAlgn="b"/>
                      <a:r>
                        <a:rPr lang="en-US" sz="1400" b="0" i="0" u="none" strike="noStrike" dirty="0">
                          <a:solidFill>
                            <a:srgbClr val="000000"/>
                          </a:solidFill>
                          <a:effectLst/>
                          <a:latin typeface="+mj-lt"/>
                        </a:rPr>
                        <a:t>1,012</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n-lt"/>
                        </a:rPr>
                        <a:t>1,325</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n-lt"/>
                        </a:rPr>
                        <a:t>425</a:t>
                      </a:r>
                    </a:p>
                  </a:txBody>
                  <a:tcPr marL="9525" marR="9525" marT="9525" marB="0" anchor="ctr">
                    <a:solidFill>
                      <a:schemeClr val="bg1">
                        <a:lumMod val="95000"/>
                      </a:schemeClr>
                    </a:solidFill>
                  </a:tcPr>
                </a:tc>
                <a:tc>
                  <a:txBody>
                    <a:bodyPr/>
                    <a:lstStyle/>
                    <a:p>
                      <a:pPr algn="ctr" fontAlgn="b"/>
                      <a:r>
                        <a:rPr lang="en-US" sz="1400" b="1" i="0" u="none" strike="noStrike" dirty="0">
                          <a:solidFill>
                            <a:schemeClr val="tx1"/>
                          </a:solidFill>
                          <a:effectLst/>
                          <a:latin typeface="+mn-lt"/>
                        </a:rPr>
                        <a:t>2,762</a:t>
                      </a:r>
                    </a:p>
                  </a:txBody>
                  <a:tcPr marL="9525" marR="9525" marT="9525" marB="0" anchor="ctr">
                    <a:solidFill>
                      <a:schemeClr val="bg1">
                        <a:lumMod val="95000"/>
                      </a:schemeClr>
                    </a:solidFill>
                  </a:tcPr>
                </a:tc>
                <a:extLst>
                  <a:ext uri="{0D108BD9-81ED-4DB2-BD59-A6C34878D82A}">
                    <a16:rowId xmlns:a16="http://schemas.microsoft.com/office/drawing/2014/main" val="3600185775"/>
                  </a:ext>
                </a:extLst>
              </a:tr>
              <a:tr h="388765">
                <a:tc>
                  <a:txBody>
                    <a:bodyPr/>
                    <a:lstStyle/>
                    <a:p>
                      <a:pPr algn="ctr" fontAlgn="b"/>
                      <a:r>
                        <a:rPr lang="en-US" sz="1400" b="0" i="1" u="none" strike="noStrike" dirty="0">
                          <a:solidFill>
                            <a:schemeClr val="tx1"/>
                          </a:solidFill>
                          <a:effectLst/>
                          <a:latin typeface="+mj-lt"/>
                        </a:rPr>
                        <a:t>Non-Valid Complaints</a:t>
                      </a:r>
                    </a:p>
                  </a:txBody>
                  <a:tcPr marL="9525" marR="9525" marT="9525" marB="0" anchor="ctr">
                    <a:solidFill>
                      <a:schemeClr val="bg1">
                        <a:lumMod val="85000"/>
                      </a:schemeClr>
                    </a:solidFill>
                  </a:tcPr>
                </a:tc>
                <a:tc>
                  <a:txBody>
                    <a:bodyPr/>
                    <a:lstStyle/>
                    <a:p>
                      <a:pPr algn="ctr" fontAlgn="b"/>
                      <a:r>
                        <a:rPr lang="en-US" sz="1400" b="0" i="0" u="none" strike="noStrike" dirty="0">
                          <a:solidFill>
                            <a:srgbClr val="000000"/>
                          </a:solidFill>
                          <a:effectLst/>
                          <a:latin typeface="+mj-lt"/>
                        </a:rPr>
                        <a:t>1,402</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n-lt"/>
                        </a:rPr>
                        <a:t>1,141</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n-lt"/>
                        </a:rPr>
                        <a:t>171</a:t>
                      </a:r>
                    </a:p>
                  </a:txBody>
                  <a:tcPr marL="9525" marR="9525" marT="9525" marB="0" anchor="ctr">
                    <a:solidFill>
                      <a:schemeClr val="bg1">
                        <a:lumMod val="85000"/>
                      </a:schemeClr>
                    </a:solidFill>
                  </a:tcPr>
                </a:tc>
                <a:tc>
                  <a:txBody>
                    <a:bodyPr/>
                    <a:lstStyle/>
                    <a:p>
                      <a:pPr algn="ctr" fontAlgn="b"/>
                      <a:r>
                        <a:rPr lang="en-US" sz="1400" b="1" i="0" u="none" strike="noStrike" dirty="0">
                          <a:solidFill>
                            <a:schemeClr val="tx1"/>
                          </a:solidFill>
                          <a:effectLst/>
                          <a:latin typeface="+mn-lt"/>
                        </a:rPr>
                        <a:t>2,715</a:t>
                      </a:r>
                    </a:p>
                  </a:txBody>
                  <a:tcPr marL="9525" marR="9525" marT="9525" marB="0" anchor="ctr">
                    <a:solidFill>
                      <a:schemeClr val="bg1">
                        <a:lumMod val="85000"/>
                      </a:schemeClr>
                    </a:solidFill>
                  </a:tcPr>
                </a:tc>
                <a:extLst>
                  <a:ext uri="{0D108BD9-81ED-4DB2-BD59-A6C34878D82A}">
                    <a16:rowId xmlns:a16="http://schemas.microsoft.com/office/drawing/2014/main" val="1171773947"/>
                  </a:ext>
                </a:extLst>
              </a:tr>
              <a:tr h="388765">
                <a:tc>
                  <a:txBody>
                    <a:bodyPr/>
                    <a:lstStyle/>
                    <a:p>
                      <a:pPr algn="ctr" fontAlgn="b"/>
                      <a:r>
                        <a:rPr lang="en-US" sz="1400" b="0" i="1" u="none" strike="noStrike" dirty="0">
                          <a:solidFill>
                            <a:schemeClr val="tx1"/>
                          </a:solidFill>
                          <a:effectLst/>
                          <a:latin typeface="+mj-lt"/>
                        </a:rPr>
                        <a:t>Inspections</a:t>
                      </a:r>
                    </a:p>
                  </a:txBody>
                  <a:tcPr marL="9525" marR="9525" marT="9525" marB="0" anchor="ctr">
                    <a:solidFill>
                      <a:schemeClr val="bg1">
                        <a:lumMod val="95000"/>
                      </a:schemeClr>
                    </a:solidFill>
                  </a:tcPr>
                </a:tc>
                <a:tc>
                  <a:txBody>
                    <a:bodyPr/>
                    <a:lstStyle/>
                    <a:p>
                      <a:pPr algn="ctr" fontAlgn="b"/>
                      <a:r>
                        <a:rPr lang="en-US" sz="1400" b="0" i="0" u="none" strike="noStrike" dirty="0">
                          <a:solidFill>
                            <a:srgbClr val="000000"/>
                          </a:solidFill>
                          <a:effectLst/>
                          <a:latin typeface="+mj-lt"/>
                        </a:rPr>
                        <a:t>22</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n-lt"/>
                        </a:rPr>
                        <a:t>114</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n-lt"/>
                        </a:rPr>
                        <a:t>33</a:t>
                      </a:r>
                    </a:p>
                  </a:txBody>
                  <a:tcPr marL="9525" marR="9525" marT="9525" marB="0" anchor="ctr">
                    <a:solidFill>
                      <a:schemeClr val="bg1">
                        <a:lumMod val="95000"/>
                      </a:schemeClr>
                    </a:solidFill>
                  </a:tcPr>
                </a:tc>
                <a:tc>
                  <a:txBody>
                    <a:bodyPr/>
                    <a:lstStyle/>
                    <a:p>
                      <a:pPr algn="ctr" fontAlgn="b"/>
                      <a:r>
                        <a:rPr lang="en-US" sz="1400" b="1" i="0" u="none" strike="noStrike" dirty="0">
                          <a:solidFill>
                            <a:schemeClr val="tx1"/>
                          </a:solidFill>
                          <a:effectLst/>
                          <a:latin typeface="+mn-lt"/>
                        </a:rPr>
                        <a:t>169</a:t>
                      </a:r>
                    </a:p>
                  </a:txBody>
                  <a:tcPr marL="9525" marR="9525" marT="9525" marB="0" anchor="ctr">
                    <a:solidFill>
                      <a:schemeClr val="bg1">
                        <a:lumMod val="95000"/>
                      </a:schemeClr>
                    </a:solidFill>
                  </a:tcPr>
                </a:tc>
                <a:extLst>
                  <a:ext uri="{0D108BD9-81ED-4DB2-BD59-A6C34878D82A}">
                    <a16:rowId xmlns:a16="http://schemas.microsoft.com/office/drawing/2014/main" val="657555487"/>
                  </a:ext>
                </a:extLst>
              </a:tr>
              <a:tr h="388765">
                <a:tc>
                  <a:txBody>
                    <a:bodyPr/>
                    <a:lstStyle/>
                    <a:p>
                      <a:pPr algn="ctr" fontAlgn="b"/>
                      <a:r>
                        <a:rPr lang="en-US" sz="1400" b="0" i="1" u="none" strike="noStrike" dirty="0">
                          <a:solidFill>
                            <a:schemeClr val="tx1"/>
                          </a:solidFill>
                          <a:effectLst/>
                          <a:latin typeface="+mj-lt"/>
                        </a:rPr>
                        <a:t>Referrals</a:t>
                      </a:r>
                    </a:p>
                  </a:txBody>
                  <a:tcPr marL="9525" marR="9525" marT="9525" marB="0" anchor="ctr">
                    <a:solidFill>
                      <a:schemeClr val="bg1">
                        <a:lumMod val="85000"/>
                      </a:schemeClr>
                    </a:solidFill>
                  </a:tcPr>
                </a:tc>
                <a:tc>
                  <a:txBody>
                    <a:bodyPr/>
                    <a:lstStyle/>
                    <a:p>
                      <a:pPr algn="ctr" fontAlgn="b"/>
                      <a:r>
                        <a:rPr lang="en-US" sz="1400" b="0" i="0" u="none" strike="noStrike" dirty="0">
                          <a:solidFill>
                            <a:srgbClr val="000000"/>
                          </a:solidFill>
                          <a:effectLst/>
                          <a:latin typeface="+mj-lt"/>
                        </a:rPr>
                        <a:t>51</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n-lt"/>
                        </a:rPr>
                        <a:t>45</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effectLst/>
                          <a:latin typeface="+mn-lt"/>
                        </a:rPr>
                        <a:t>24</a:t>
                      </a:r>
                    </a:p>
                  </a:txBody>
                  <a:tcPr marL="9525" marR="9525" marT="9525" marB="0" anchor="ctr">
                    <a:solidFill>
                      <a:schemeClr val="bg1">
                        <a:lumMod val="85000"/>
                      </a:schemeClr>
                    </a:solidFill>
                  </a:tcPr>
                </a:tc>
                <a:tc>
                  <a:txBody>
                    <a:bodyPr/>
                    <a:lstStyle/>
                    <a:p>
                      <a:pPr algn="ctr" fontAlgn="b"/>
                      <a:r>
                        <a:rPr lang="en-US" sz="1400" b="1" i="0" u="none" strike="noStrike" dirty="0">
                          <a:solidFill>
                            <a:schemeClr val="tx1"/>
                          </a:solidFill>
                          <a:effectLst/>
                          <a:latin typeface="+mn-lt"/>
                        </a:rPr>
                        <a:t>120</a:t>
                      </a:r>
                    </a:p>
                  </a:txBody>
                  <a:tcPr marL="9525" marR="9525" marT="9525" marB="0" anchor="ctr">
                    <a:solidFill>
                      <a:schemeClr val="bg1">
                        <a:lumMod val="85000"/>
                      </a:schemeClr>
                    </a:solidFill>
                  </a:tcPr>
                </a:tc>
                <a:extLst>
                  <a:ext uri="{0D108BD9-81ED-4DB2-BD59-A6C34878D82A}">
                    <a16:rowId xmlns:a16="http://schemas.microsoft.com/office/drawing/2014/main" val="1233497315"/>
                  </a:ext>
                </a:extLst>
              </a:tr>
              <a:tr h="388765">
                <a:tc>
                  <a:txBody>
                    <a:bodyPr/>
                    <a:lstStyle/>
                    <a:p>
                      <a:pPr algn="ctr" fontAlgn="b"/>
                      <a:r>
                        <a:rPr lang="en-US" sz="1400" b="0" i="1" u="none" strike="noStrike" dirty="0">
                          <a:solidFill>
                            <a:schemeClr val="tx1"/>
                          </a:solidFill>
                          <a:effectLst/>
                          <a:latin typeface="+mj-lt"/>
                        </a:rPr>
                        <a:t>Unprocessed Complaints****</a:t>
                      </a:r>
                    </a:p>
                  </a:txBody>
                  <a:tcPr marL="9525" marR="9525" marT="9525" marB="0" anchor="ctr">
                    <a:solidFill>
                      <a:schemeClr val="bg1">
                        <a:lumMod val="95000"/>
                      </a:schemeClr>
                    </a:solidFill>
                  </a:tcPr>
                </a:tc>
                <a:tc>
                  <a:txBody>
                    <a:bodyPr/>
                    <a:lstStyle/>
                    <a:p>
                      <a:pPr algn="ctr" fontAlgn="b"/>
                      <a:r>
                        <a:rPr lang="en-US" sz="1400" b="0" i="0" u="none" strike="noStrike" dirty="0">
                          <a:solidFill>
                            <a:srgbClr val="000000"/>
                          </a:solidFill>
                          <a:effectLst/>
                          <a:latin typeface="+mj-lt"/>
                        </a:rPr>
                        <a:t>1,107</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n-lt"/>
                        </a:rPr>
                        <a:t>595</a:t>
                      </a:r>
                    </a:p>
                  </a:txBody>
                  <a:tcPr marL="9525" marR="9525" marT="9525" marB="0" anchor="ctr">
                    <a:solidFill>
                      <a:schemeClr val="bg1">
                        <a:lumMod val="95000"/>
                      </a:schemeClr>
                    </a:solidFill>
                  </a:tcPr>
                </a:tc>
                <a:tc>
                  <a:txBody>
                    <a:bodyPr/>
                    <a:lstStyle/>
                    <a:p>
                      <a:pPr algn="ctr" fontAlgn="b"/>
                      <a:r>
                        <a:rPr lang="en-US" sz="1400" b="0" i="0" u="none" strike="noStrike" dirty="0">
                          <a:solidFill>
                            <a:schemeClr val="tx1"/>
                          </a:solidFill>
                          <a:effectLst/>
                          <a:latin typeface="+mn-lt"/>
                        </a:rPr>
                        <a:t>155</a:t>
                      </a:r>
                    </a:p>
                  </a:txBody>
                  <a:tcPr marL="9525" marR="9525" marT="9525" marB="0" anchor="ctr">
                    <a:solidFill>
                      <a:schemeClr val="bg1">
                        <a:lumMod val="95000"/>
                      </a:schemeClr>
                    </a:solidFill>
                  </a:tcPr>
                </a:tc>
                <a:tc>
                  <a:txBody>
                    <a:bodyPr/>
                    <a:lstStyle/>
                    <a:p>
                      <a:pPr algn="ctr" fontAlgn="b"/>
                      <a:r>
                        <a:rPr lang="en-US" sz="1400" b="1" i="0" u="none" strike="noStrike" dirty="0">
                          <a:solidFill>
                            <a:schemeClr val="tx1"/>
                          </a:solidFill>
                          <a:effectLst/>
                          <a:latin typeface="+mn-lt"/>
                        </a:rPr>
                        <a:t>1,857</a:t>
                      </a:r>
                    </a:p>
                  </a:txBody>
                  <a:tcPr marL="9525" marR="9525" marT="9525" marB="0" anchor="ctr">
                    <a:solidFill>
                      <a:schemeClr val="bg1">
                        <a:lumMod val="95000"/>
                      </a:schemeClr>
                    </a:solidFill>
                  </a:tcPr>
                </a:tc>
                <a:extLst>
                  <a:ext uri="{0D108BD9-81ED-4DB2-BD59-A6C34878D82A}">
                    <a16:rowId xmlns:a16="http://schemas.microsoft.com/office/drawing/2014/main" val="3733028880"/>
                  </a:ext>
                </a:extLst>
              </a:tr>
            </a:tbl>
          </a:graphicData>
        </a:graphic>
      </p:graphicFrame>
      <p:sp>
        <p:nvSpPr>
          <p:cNvPr id="3" name="Rectangle 2">
            <a:extLst>
              <a:ext uri="{FF2B5EF4-FFF2-40B4-BE49-F238E27FC236}">
                <a16:creationId xmlns:a16="http://schemas.microsoft.com/office/drawing/2014/main" id="{B863631F-DB99-47A3-940B-BB26FD76E057}"/>
              </a:ext>
            </a:extLst>
          </p:cNvPr>
          <p:cNvSpPr/>
          <p:nvPr/>
        </p:nvSpPr>
        <p:spPr>
          <a:xfrm>
            <a:off x="503022" y="4495800"/>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4" name="Rectangle 13">
            <a:extLst>
              <a:ext uri="{FF2B5EF4-FFF2-40B4-BE49-F238E27FC236}">
                <a16:creationId xmlns:a16="http://schemas.microsoft.com/office/drawing/2014/main" id="{D7328230-A699-4C73-8A45-3DACB36A6D80}"/>
              </a:ext>
            </a:extLst>
          </p:cNvPr>
          <p:cNvSpPr/>
          <p:nvPr/>
        </p:nvSpPr>
        <p:spPr>
          <a:xfrm>
            <a:off x="533400" y="4724400"/>
            <a:ext cx="7981404"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13" name="TextBox 12">
            <a:extLst>
              <a:ext uri="{FF2B5EF4-FFF2-40B4-BE49-F238E27FC236}">
                <a16:creationId xmlns:a16="http://schemas.microsoft.com/office/drawing/2014/main" id="{21C7161A-A157-46E0-9E2C-F1F1E0FAC8EB}"/>
              </a:ext>
            </a:extLst>
          </p:cNvPr>
          <p:cNvSpPr txBox="1"/>
          <p:nvPr/>
        </p:nvSpPr>
        <p:spPr>
          <a:xfrm>
            <a:off x="533400" y="4953000"/>
            <a:ext cx="5553075" cy="246221"/>
          </a:xfrm>
          <a:prstGeom prst="rect">
            <a:avLst/>
          </a:prstGeom>
          <a:noFill/>
        </p:spPr>
        <p:txBody>
          <a:bodyPr wrap="square" rtlCol="0">
            <a:spAutoFit/>
          </a:bodyPr>
          <a:lstStyle/>
          <a:p>
            <a:r>
              <a:rPr lang="en-US" sz="1000" i="1" dirty="0"/>
              <a:t>***FFY 2022 includes data from October 4, 2021, through June 30, 2022..</a:t>
            </a:r>
          </a:p>
        </p:txBody>
      </p:sp>
      <p:sp>
        <p:nvSpPr>
          <p:cNvPr id="12" name="TextBox 11">
            <a:extLst>
              <a:ext uri="{FF2B5EF4-FFF2-40B4-BE49-F238E27FC236}">
                <a16:creationId xmlns:a16="http://schemas.microsoft.com/office/drawing/2014/main" id="{029A8011-EB1A-8586-2834-A59411E69B29}"/>
              </a:ext>
            </a:extLst>
          </p:cNvPr>
          <p:cNvSpPr txBox="1"/>
          <p:nvPr/>
        </p:nvSpPr>
        <p:spPr>
          <a:xfrm>
            <a:off x="6705600" y="685800"/>
            <a:ext cx="2286000" cy="369332"/>
          </a:xfrm>
          <a:prstGeom prst="rect">
            <a:avLst/>
          </a:prstGeom>
          <a:noFill/>
        </p:spPr>
        <p:txBody>
          <a:bodyPr wrap="square" rtlCol="0">
            <a:spAutoFit/>
          </a:bodyPr>
          <a:lstStyle/>
          <a:p>
            <a:r>
              <a:rPr lang="en-US" i="1" dirty="0"/>
              <a:t>FFY 2020—2022</a:t>
            </a:r>
          </a:p>
        </p:txBody>
      </p:sp>
    </p:spTree>
    <p:extLst>
      <p:ext uri="{BB962C8B-B14F-4D97-AF65-F5344CB8AC3E}">
        <p14:creationId xmlns:p14="http://schemas.microsoft.com/office/powerpoint/2010/main" val="309878585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8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sp>
        <p:nvSpPr>
          <p:cNvPr id="8" name="TextBox 7">
            <a:extLst>
              <a:ext uri="{FF2B5EF4-FFF2-40B4-BE49-F238E27FC236}">
                <a16:creationId xmlns:a16="http://schemas.microsoft.com/office/drawing/2014/main" id="{5C915B0D-C96F-6578-592B-B32414351F1E}"/>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graphicFrame>
        <p:nvGraphicFramePr>
          <p:cNvPr id="2" name="Group 28">
            <a:extLst>
              <a:ext uri="{FF2B5EF4-FFF2-40B4-BE49-F238E27FC236}">
                <a16:creationId xmlns:a16="http://schemas.microsoft.com/office/drawing/2014/main" id="{F25F87D7-9C4C-E132-1858-0136BFF9F291}"/>
              </a:ext>
            </a:extLst>
          </p:cNvPr>
          <p:cNvGraphicFramePr>
            <a:graphicFrameLocks noGrp="1"/>
          </p:cNvGraphicFramePr>
          <p:nvPr>
            <p:extLst>
              <p:ext uri="{D42A27DB-BD31-4B8C-83A1-F6EECF244321}">
                <p14:modId xmlns:p14="http://schemas.microsoft.com/office/powerpoint/2010/main" val="2032552632"/>
              </p:ext>
            </p:extLst>
          </p:nvPr>
        </p:nvGraphicFramePr>
        <p:xfrm>
          <a:off x="609596" y="1194138"/>
          <a:ext cx="7924805" cy="4673264"/>
        </p:xfrm>
        <a:graphic>
          <a:graphicData uri="http://schemas.openxmlformats.org/drawingml/2006/table">
            <a:tbl>
              <a:tblPr>
                <a:tableStyleId>{00A15C55-8517-42AA-B614-E9B94910E393}</a:tableStyleId>
              </a:tblPr>
              <a:tblGrid>
                <a:gridCol w="3745707">
                  <a:extLst>
                    <a:ext uri="{9D8B030D-6E8A-4147-A177-3AD203B41FA5}">
                      <a16:colId xmlns:a16="http://schemas.microsoft.com/office/drawing/2014/main" val="20000"/>
                    </a:ext>
                  </a:extLst>
                </a:gridCol>
                <a:gridCol w="816941">
                  <a:extLst>
                    <a:ext uri="{9D8B030D-6E8A-4147-A177-3AD203B41FA5}">
                      <a16:colId xmlns:a16="http://schemas.microsoft.com/office/drawing/2014/main" val="20001"/>
                    </a:ext>
                  </a:extLst>
                </a:gridCol>
                <a:gridCol w="816941">
                  <a:extLst>
                    <a:ext uri="{9D8B030D-6E8A-4147-A177-3AD203B41FA5}">
                      <a16:colId xmlns:a16="http://schemas.microsoft.com/office/drawing/2014/main" val="4247134555"/>
                    </a:ext>
                  </a:extLst>
                </a:gridCol>
                <a:gridCol w="816941">
                  <a:extLst>
                    <a:ext uri="{9D8B030D-6E8A-4147-A177-3AD203B41FA5}">
                      <a16:colId xmlns:a16="http://schemas.microsoft.com/office/drawing/2014/main" val="1401403637"/>
                    </a:ext>
                  </a:extLst>
                </a:gridCol>
                <a:gridCol w="770898">
                  <a:extLst>
                    <a:ext uri="{9D8B030D-6E8A-4147-A177-3AD203B41FA5}">
                      <a16:colId xmlns:a16="http://schemas.microsoft.com/office/drawing/2014/main" val="20002"/>
                    </a:ext>
                  </a:extLst>
                </a:gridCol>
                <a:gridCol w="957377">
                  <a:extLst>
                    <a:ext uri="{9D8B030D-6E8A-4147-A177-3AD203B41FA5}">
                      <a16:colId xmlns:a16="http://schemas.microsoft.com/office/drawing/2014/main" val="20003"/>
                    </a:ext>
                  </a:extLst>
                </a:gridCol>
              </a:tblGrid>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COMPLIANCE</a:t>
                      </a:r>
                      <a:endParaRPr kumimoji="0" lang="en-US" sz="1600" b="1" i="0" u="none" strike="noStrike" cap="none" normalizeH="0" baseline="0" dirty="0">
                        <a:ln>
                          <a:noFill/>
                        </a:ln>
                        <a:solidFill>
                          <a:schemeClr val="bg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3</a:t>
                      </a:r>
                      <a:r>
                        <a:rPr kumimoji="0" lang="en-US" sz="1200" b="1" i="0" u="none" strike="noStrike" cap="none" normalizeH="0" baseline="30000" dirty="0">
                          <a:ln>
                            <a:noFill/>
                          </a:ln>
                          <a:solidFill>
                            <a:schemeClr val="tx1"/>
                          </a:solidFill>
                          <a:effectLst/>
                          <a:latin typeface="+mn-lt"/>
                          <a:cs typeface="Arial" charset="0"/>
                        </a:rPr>
                        <a:t>rd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cap="none" normalizeH="0" baseline="0" dirty="0">
                          <a:ln>
                            <a:noFill/>
                          </a:ln>
                          <a:solidFill>
                            <a:schemeClr val="tx1"/>
                          </a:solidFill>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Safety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315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258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285</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858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1,145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1"/>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Health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154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234</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167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555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755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2"/>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Serious Hazards Eliminated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554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690</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468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1,712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4,100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3"/>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Training and/or Program Violations</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136</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133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113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371</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cs typeface="Arial" charset="0"/>
                        </a:rPr>
                        <a:t>1,050</a:t>
                      </a:r>
                    </a:p>
                  </a:txBody>
                  <a:tcPr anchor="ctr" horzOverflow="overflow">
                    <a:solidFill>
                      <a:schemeClr val="bg1">
                        <a:lumMod val="85000"/>
                      </a:schemeClr>
                    </a:solidFill>
                  </a:tcPr>
                </a:tc>
                <a:extLst>
                  <a:ext uri="{0D108BD9-81ED-4DB2-BD59-A6C34878D82A}">
                    <a16:rowId xmlns:a16="http://schemas.microsoft.com/office/drawing/2014/main" val="2040932181"/>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CONSULTATION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3</a:t>
                      </a:r>
                      <a:r>
                        <a:rPr kumimoji="0" lang="en-US" sz="1200" b="1" i="0" u="none" strike="noStrike" cap="none" normalizeH="0" baseline="30000" dirty="0">
                          <a:ln>
                            <a:noFill/>
                          </a:ln>
                          <a:solidFill>
                            <a:schemeClr val="tx1"/>
                          </a:solidFill>
                          <a:effectLst/>
                          <a:latin typeface="+mn-lt"/>
                          <a:cs typeface="Arial" charset="0"/>
                        </a:rPr>
                        <a:t>rd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4"/>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Serious Hazards Eliminated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1,224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1,401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1,399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4,024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4,800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5"/>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Private Sector and Public Sector Visits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359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369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389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1,117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dk1"/>
                          </a:solidFill>
                          <a:effectLst/>
                          <a:latin typeface="+mn-lt"/>
                          <a:cs typeface="+mn-cs"/>
                        </a:rPr>
                        <a:t>1,325</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extLst>
                  <a:ext uri="{0D108BD9-81ED-4DB2-BD59-A6C34878D82A}">
                    <a16:rowId xmlns:a16="http://schemas.microsoft.com/office/drawing/2014/main" val="10006"/>
                  </a:ext>
                </a:extLst>
              </a:tr>
              <a:tr h="485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effectLst/>
                        </a:rPr>
                        <a:t>OSH DIVISION</a:t>
                      </a:r>
                      <a:endParaRPr kumimoji="0" lang="en-US" sz="16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bg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3</a:t>
                      </a:r>
                      <a:r>
                        <a:rPr kumimoji="0" lang="en-US" sz="1200" b="1" i="0" u="none" strike="noStrike" cap="none" normalizeH="0" baseline="30000" dirty="0">
                          <a:ln>
                            <a:noFill/>
                          </a:ln>
                          <a:solidFill>
                            <a:schemeClr val="tx1"/>
                          </a:solidFill>
                          <a:effectLst/>
                          <a:latin typeface="+mn-lt"/>
                          <a:cs typeface="Arial" charset="0"/>
                        </a:rPr>
                        <a:t>rd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mn-lt"/>
                          <a:cs typeface="Arial" charset="0"/>
                        </a:rPr>
                        <a:t>Total </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8"/>
                  </a:ext>
                </a:extLst>
              </a:tr>
              <a:tr h="32403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Program Improvements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538</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557</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524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1,619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rPr>
                        <a:t>2,060</a:t>
                      </a:r>
                      <a:endParaRPr kumimoji="0" lang="en-US" sz="1200" b="0"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extLst>
                  <a:ext uri="{0D108BD9-81ED-4DB2-BD59-A6C34878D82A}">
                    <a16:rowId xmlns:a16="http://schemas.microsoft.com/office/drawing/2014/main" val="10009"/>
                  </a:ext>
                </a:extLst>
              </a:tr>
              <a:tr h="511622">
                <a:tc>
                  <a:txBody>
                    <a:bodyPr/>
                    <a:lstStyle/>
                    <a:p>
                      <a:pPr algn="r"/>
                      <a:r>
                        <a:rPr lang="en-US" sz="1200" i="1" dirty="0"/>
                        <a:t>People Trained in Special Emphasis Program Areas</a:t>
                      </a:r>
                      <a:endParaRPr lang="en-US" sz="1200" b="0" i="1" dirty="0"/>
                    </a:p>
                  </a:txBody>
                  <a:tcPr anchor="ctr">
                    <a:solidFill>
                      <a:schemeClr val="bg1">
                        <a:lumMod val="85000"/>
                      </a:schemeClr>
                    </a:solidFill>
                  </a:tcPr>
                </a:tc>
                <a:tc>
                  <a:txBody>
                    <a:bodyPr/>
                    <a:lstStyle/>
                    <a:p>
                      <a:pPr algn="ctr"/>
                      <a:r>
                        <a:rPr lang="en-US" sz="1200" b="0" i="0" dirty="0"/>
                        <a:t>1,161</a:t>
                      </a:r>
                    </a:p>
                  </a:txBody>
                  <a:tcPr anchor="ctr">
                    <a:solidFill>
                      <a:schemeClr val="bg1">
                        <a:lumMod val="85000"/>
                      </a:schemeClr>
                    </a:solidFill>
                  </a:tcPr>
                </a:tc>
                <a:tc>
                  <a:txBody>
                    <a:bodyPr/>
                    <a:lstStyle/>
                    <a:p>
                      <a:pPr algn="ctr"/>
                      <a:r>
                        <a:rPr lang="en-US" sz="1200" b="0" i="0" dirty="0"/>
                        <a:t>1,385</a:t>
                      </a:r>
                    </a:p>
                  </a:txBody>
                  <a:tcPr anchor="ctr">
                    <a:solidFill>
                      <a:schemeClr val="bg1">
                        <a:lumMod val="85000"/>
                      </a:schemeClr>
                    </a:solidFill>
                  </a:tcPr>
                </a:tc>
                <a:tc>
                  <a:txBody>
                    <a:bodyPr/>
                    <a:lstStyle/>
                    <a:p>
                      <a:pPr algn="ctr"/>
                      <a:r>
                        <a:rPr lang="en-US" sz="1200" b="0" i="0" dirty="0"/>
                        <a:t>1,557</a:t>
                      </a:r>
                    </a:p>
                  </a:txBody>
                  <a:tcPr anchor="ctr">
                    <a:solidFill>
                      <a:schemeClr val="bg1">
                        <a:lumMod val="85000"/>
                      </a:schemeClr>
                    </a:solidFill>
                  </a:tcPr>
                </a:tc>
                <a:tc>
                  <a:txBody>
                    <a:bodyPr/>
                    <a:lstStyle/>
                    <a:p>
                      <a:pPr algn="ctr"/>
                      <a:r>
                        <a:rPr lang="en-US" sz="1200" b="1" i="1" dirty="0"/>
                        <a:t>4,103</a:t>
                      </a:r>
                    </a:p>
                  </a:txBody>
                  <a:tcPr anchor="ctr">
                    <a:solidFill>
                      <a:schemeClr val="bg1">
                        <a:lumMod val="85000"/>
                      </a:schemeClr>
                    </a:solidFill>
                  </a:tcPr>
                </a:tc>
                <a:tc>
                  <a:txBody>
                    <a:bodyPr/>
                    <a:lstStyle/>
                    <a:p>
                      <a:pPr algn="ctr"/>
                      <a:r>
                        <a:rPr lang="en-US" sz="1200" i="0" dirty="0"/>
                        <a:t>3,200</a:t>
                      </a:r>
                      <a:endParaRPr lang="en-US" sz="1200" b="0" i="0" dirty="0"/>
                    </a:p>
                  </a:txBody>
                  <a:tcPr anchor="ctr">
                    <a:solidFill>
                      <a:schemeClr val="bg1">
                        <a:lumMod val="85000"/>
                      </a:schemeClr>
                    </a:solidFill>
                  </a:tcPr>
                </a:tc>
                <a:extLst>
                  <a:ext uri="{0D108BD9-81ED-4DB2-BD59-A6C34878D82A}">
                    <a16:rowId xmlns:a16="http://schemas.microsoft.com/office/drawing/2014/main" val="10010"/>
                  </a:ext>
                </a:extLst>
              </a:tr>
              <a:tr h="436775">
                <a:tc>
                  <a:txBody>
                    <a:bodyPr/>
                    <a:lstStyle/>
                    <a:p>
                      <a:pPr algn="r"/>
                      <a:r>
                        <a:rPr lang="en-US" sz="1200" i="1" dirty="0"/>
                        <a:t>People Trained at OSH</a:t>
                      </a:r>
                      <a:r>
                        <a:rPr lang="en-US" sz="1200" i="1" baseline="0" dirty="0"/>
                        <a:t> </a:t>
                      </a:r>
                      <a:r>
                        <a:rPr lang="en-US" sz="1200" i="1" dirty="0"/>
                        <a:t>Division Sponsored Events</a:t>
                      </a:r>
                      <a:endParaRPr lang="en-US" sz="1200" b="0" i="1" dirty="0"/>
                    </a:p>
                  </a:txBody>
                  <a:tcPr anchor="ctr">
                    <a:solidFill>
                      <a:schemeClr val="bg1">
                        <a:lumMod val="95000"/>
                      </a:schemeClr>
                    </a:solidFill>
                  </a:tcPr>
                </a:tc>
                <a:tc>
                  <a:txBody>
                    <a:bodyPr/>
                    <a:lstStyle/>
                    <a:p>
                      <a:pPr algn="ctr"/>
                      <a:r>
                        <a:rPr lang="en-US" sz="1200" b="0" i="0" dirty="0"/>
                        <a:t>1,631</a:t>
                      </a:r>
                    </a:p>
                  </a:txBody>
                  <a:tcPr anchor="ctr">
                    <a:solidFill>
                      <a:schemeClr val="bg1">
                        <a:lumMod val="95000"/>
                      </a:schemeClr>
                    </a:solidFill>
                  </a:tcPr>
                </a:tc>
                <a:tc>
                  <a:txBody>
                    <a:bodyPr/>
                    <a:lstStyle/>
                    <a:p>
                      <a:pPr algn="ctr"/>
                      <a:r>
                        <a:rPr lang="en-US" sz="1200" b="0" i="0" dirty="0"/>
                        <a:t>1,941</a:t>
                      </a:r>
                    </a:p>
                  </a:txBody>
                  <a:tcPr anchor="ctr">
                    <a:solidFill>
                      <a:schemeClr val="bg1">
                        <a:lumMod val="95000"/>
                      </a:schemeClr>
                    </a:solidFill>
                  </a:tcPr>
                </a:tc>
                <a:tc>
                  <a:txBody>
                    <a:bodyPr/>
                    <a:lstStyle/>
                    <a:p>
                      <a:pPr algn="ctr"/>
                      <a:r>
                        <a:rPr lang="en-US" sz="1200" b="0" i="0" dirty="0"/>
                        <a:t>1,809</a:t>
                      </a:r>
                    </a:p>
                  </a:txBody>
                  <a:tcPr anchor="ctr">
                    <a:solidFill>
                      <a:schemeClr val="bg1">
                        <a:lumMod val="95000"/>
                      </a:schemeClr>
                    </a:solidFill>
                  </a:tcPr>
                </a:tc>
                <a:tc>
                  <a:txBody>
                    <a:bodyPr/>
                    <a:lstStyle/>
                    <a:p>
                      <a:pPr algn="ctr"/>
                      <a:r>
                        <a:rPr lang="en-US" sz="1200" b="1" i="1" dirty="0"/>
                        <a:t>5,381</a:t>
                      </a:r>
                    </a:p>
                  </a:txBody>
                  <a:tcPr anchor="ctr">
                    <a:solidFill>
                      <a:schemeClr val="bg1">
                        <a:lumMod val="95000"/>
                      </a:schemeClr>
                    </a:solidFill>
                  </a:tcPr>
                </a:tc>
                <a:tc>
                  <a:txBody>
                    <a:bodyPr/>
                    <a:lstStyle/>
                    <a:p>
                      <a:pPr algn="ctr"/>
                      <a:r>
                        <a:rPr lang="en-US" sz="1200" i="0" dirty="0"/>
                        <a:t>5,350</a:t>
                      </a:r>
                      <a:endParaRPr lang="en-US" sz="1200" b="0" i="0" dirty="0"/>
                    </a:p>
                  </a:txBody>
                  <a:tcPr anchor="ctr">
                    <a:solidFill>
                      <a:schemeClr val="bg1">
                        <a:lumMod val="95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765714171"/>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8" name="Table 7">
            <a:extLst>
              <a:ext uri="{FF2B5EF4-FFF2-40B4-BE49-F238E27FC236}">
                <a16:creationId xmlns:a16="http://schemas.microsoft.com/office/drawing/2014/main" id="{8FF0FE57-B94D-4CDC-B28A-EE26823E22A2}"/>
              </a:ext>
            </a:extLst>
          </p:cNvPr>
          <p:cNvGraphicFramePr>
            <a:graphicFrameLocks noGrp="1"/>
          </p:cNvGraphicFramePr>
          <p:nvPr>
            <p:extLst>
              <p:ext uri="{D42A27DB-BD31-4B8C-83A1-F6EECF244321}">
                <p14:modId xmlns:p14="http://schemas.microsoft.com/office/powerpoint/2010/main" val="441460865"/>
              </p:ext>
            </p:extLst>
          </p:nvPr>
        </p:nvGraphicFramePr>
        <p:xfrm>
          <a:off x="608090" y="1219200"/>
          <a:ext cx="7906714" cy="815653"/>
        </p:xfrm>
        <a:graphic>
          <a:graphicData uri="http://schemas.openxmlformats.org/drawingml/2006/table">
            <a:tbl>
              <a:tblPr firstRow="1" bandRow="1">
                <a:tableStyleId>{00A15C55-8517-42AA-B614-E9B94910E393}</a:tableStyleId>
              </a:tblPr>
              <a:tblGrid>
                <a:gridCol w="2411911">
                  <a:extLst>
                    <a:ext uri="{9D8B030D-6E8A-4147-A177-3AD203B41FA5}">
                      <a16:colId xmlns:a16="http://schemas.microsoft.com/office/drawing/2014/main" val="20000"/>
                    </a:ext>
                  </a:extLst>
                </a:gridCol>
                <a:gridCol w="1247199">
                  <a:extLst>
                    <a:ext uri="{9D8B030D-6E8A-4147-A177-3AD203B41FA5}">
                      <a16:colId xmlns:a16="http://schemas.microsoft.com/office/drawing/2014/main" val="20001"/>
                    </a:ext>
                  </a:extLst>
                </a:gridCol>
                <a:gridCol w="1524000">
                  <a:extLst>
                    <a:ext uri="{9D8B030D-6E8A-4147-A177-3AD203B41FA5}">
                      <a16:colId xmlns:a16="http://schemas.microsoft.com/office/drawing/2014/main" val="2283454346"/>
                    </a:ext>
                  </a:extLst>
                </a:gridCol>
                <a:gridCol w="1374004">
                  <a:extLst>
                    <a:ext uri="{9D8B030D-6E8A-4147-A177-3AD203B41FA5}">
                      <a16:colId xmlns:a16="http://schemas.microsoft.com/office/drawing/2014/main" val="4092253401"/>
                    </a:ext>
                  </a:extLst>
                </a:gridCol>
                <a:gridCol w="1349600">
                  <a:extLst>
                    <a:ext uri="{9D8B030D-6E8A-4147-A177-3AD203B41FA5}">
                      <a16:colId xmlns:a16="http://schemas.microsoft.com/office/drawing/2014/main" val="1806694655"/>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PSIM</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400" b="0" i="1" dirty="0"/>
                        <a:t>Disclosure Requests</a:t>
                      </a:r>
                    </a:p>
                  </a:txBody>
                  <a:tcPr anchor="ctr">
                    <a:solidFill>
                      <a:schemeClr val="bg1">
                        <a:lumMod val="95000"/>
                      </a:schemeClr>
                    </a:solidFill>
                  </a:tcPr>
                </a:tc>
                <a:tc>
                  <a:txBody>
                    <a:bodyPr/>
                    <a:lstStyle/>
                    <a:p>
                      <a:pPr algn="ctr"/>
                      <a:r>
                        <a:rPr lang="en-US" sz="1400" b="0" i="0" dirty="0"/>
                        <a:t>1,627</a:t>
                      </a:r>
                    </a:p>
                  </a:txBody>
                  <a:tcPr anchor="ctr">
                    <a:solidFill>
                      <a:schemeClr val="bg1">
                        <a:lumMod val="95000"/>
                      </a:schemeClr>
                    </a:solidFill>
                  </a:tcPr>
                </a:tc>
                <a:tc>
                  <a:txBody>
                    <a:bodyPr/>
                    <a:lstStyle/>
                    <a:p>
                      <a:pPr algn="ctr"/>
                      <a:r>
                        <a:rPr lang="en-US" sz="1400" b="0" i="0" dirty="0"/>
                        <a:t>1,418</a:t>
                      </a:r>
                    </a:p>
                  </a:txBody>
                  <a:tcPr anchor="ctr">
                    <a:solidFill>
                      <a:schemeClr val="bg1">
                        <a:lumMod val="95000"/>
                      </a:schemeClr>
                    </a:solidFill>
                  </a:tcPr>
                </a:tc>
                <a:tc>
                  <a:txBody>
                    <a:bodyPr/>
                    <a:lstStyle/>
                    <a:p>
                      <a:pPr algn="ctr"/>
                      <a:r>
                        <a:rPr lang="en-US" sz="1400" b="0" i="0" dirty="0"/>
                        <a:t>50</a:t>
                      </a:r>
                    </a:p>
                  </a:txBody>
                  <a:tcPr anchor="ctr">
                    <a:solidFill>
                      <a:schemeClr val="bg1">
                        <a:lumMod val="95000"/>
                      </a:schemeClr>
                    </a:solidFill>
                  </a:tcPr>
                </a:tc>
                <a:tc>
                  <a:txBody>
                    <a:bodyPr/>
                    <a:lstStyle/>
                    <a:p>
                      <a:pPr algn="ctr"/>
                      <a:r>
                        <a:rPr lang="en-US" sz="1400" b="1" i="1" dirty="0"/>
                        <a:t>3,095</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graphicFrame>
        <p:nvGraphicFramePr>
          <p:cNvPr id="14" name="Table 13">
            <a:extLst>
              <a:ext uri="{FF2B5EF4-FFF2-40B4-BE49-F238E27FC236}">
                <a16:creationId xmlns:a16="http://schemas.microsoft.com/office/drawing/2014/main" id="{202D0CC2-DD19-45CC-9F7B-F8B6FEB3B782}"/>
              </a:ext>
            </a:extLst>
          </p:cNvPr>
          <p:cNvGraphicFramePr>
            <a:graphicFrameLocks noGrp="1"/>
          </p:cNvGraphicFramePr>
          <p:nvPr>
            <p:extLst>
              <p:ext uri="{D42A27DB-BD31-4B8C-83A1-F6EECF244321}">
                <p14:modId xmlns:p14="http://schemas.microsoft.com/office/powerpoint/2010/main" val="502500159"/>
              </p:ext>
            </p:extLst>
          </p:nvPr>
        </p:nvGraphicFramePr>
        <p:xfrm>
          <a:off x="608088" y="3505200"/>
          <a:ext cx="7906712" cy="815653"/>
        </p:xfrm>
        <a:graphic>
          <a:graphicData uri="http://schemas.openxmlformats.org/drawingml/2006/table">
            <a:tbl>
              <a:tblPr firstRow="1" bandRow="1">
                <a:tableStyleId>{00A15C55-8517-42AA-B614-E9B94910E393}</a:tableStyleId>
              </a:tblPr>
              <a:tblGrid>
                <a:gridCol w="2411913">
                  <a:extLst>
                    <a:ext uri="{9D8B030D-6E8A-4147-A177-3AD203B41FA5}">
                      <a16:colId xmlns:a16="http://schemas.microsoft.com/office/drawing/2014/main" val="20000"/>
                    </a:ext>
                  </a:extLst>
                </a:gridCol>
                <a:gridCol w="1247199">
                  <a:extLst>
                    <a:ext uri="{9D8B030D-6E8A-4147-A177-3AD203B41FA5}">
                      <a16:colId xmlns:a16="http://schemas.microsoft.com/office/drawing/2014/main" val="20001"/>
                    </a:ext>
                  </a:extLst>
                </a:gridCol>
                <a:gridCol w="1524000">
                  <a:extLst>
                    <a:ext uri="{9D8B030D-6E8A-4147-A177-3AD203B41FA5}">
                      <a16:colId xmlns:a16="http://schemas.microsoft.com/office/drawing/2014/main" val="2283454346"/>
                    </a:ext>
                  </a:extLst>
                </a:gridCol>
                <a:gridCol w="1374001">
                  <a:extLst>
                    <a:ext uri="{9D8B030D-6E8A-4147-A177-3AD203B41FA5}">
                      <a16:colId xmlns:a16="http://schemas.microsoft.com/office/drawing/2014/main" val="3809628748"/>
                    </a:ext>
                  </a:extLst>
                </a:gridCol>
                <a:gridCol w="1349599">
                  <a:extLst>
                    <a:ext uri="{9D8B030D-6E8A-4147-A177-3AD203B41FA5}">
                      <a16:colId xmlns:a16="http://schemas.microsoft.com/office/drawing/2014/main" val="102540727"/>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ASH</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400" b="0" i="1" dirty="0"/>
                        <a:t>Guidance Documents</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1</a:t>
                      </a:r>
                    </a:p>
                  </a:txBody>
                  <a:tcPr anchor="ctr">
                    <a:solidFill>
                      <a:schemeClr val="bg1">
                        <a:lumMod val="95000"/>
                      </a:schemeClr>
                    </a:solidFill>
                  </a:tcPr>
                </a:tc>
                <a:extLst>
                  <a:ext uri="{0D108BD9-81ED-4DB2-BD59-A6C34878D82A}">
                    <a16:rowId xmlns:a16="http://schemas.microsoft.com/office/drawing/2014/main" val="1144414123"/>
                  </a:ext>
                </a:extLst>
              </a:tr>
            </a:tbl>
          </a:graphicData>
        </a:graphic>
      </p:graphicFrame>
      <p:sp>
        <p:nvSpPr>
          <p:cNvPr id="15" name="Rectangle 14">
            <a:extLst>
              <a:ext uri="{FF2B5EF4-FFF2-40B4-BE49-F238E27FC236}">
                <a16:creationId xmlns:a16="http://schemas.microsoft.com/office/drawing/2014/main" id="{F67BDF6C-45DF-4566-9654-37E30827EBF3}"/>
              </a:ext>
            </a:extLst>
          </p:cNvPr>
          <p:cNvSpPr/>
          <p:nvPr/>
        </p:nvSpPr>
        <p:spPr>
          <a:xfrm>
            <a:off x="533400" y="4706779"/>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1" name="Rectangle 10">
            <a:extLst>
              <a:ext uri="{FF2B5EF4-FFF2-40B4-BE49-F238E27FC236}">
                <a16:creationId xmlns:a16="http://schemas.microsoft.com/office/drawing/2014/main" id="{88DD560E-545E-41C1-B9F6-7FF270887CF7}"/>
              </a:ext>
            </a:extLst>
          </p:cNvPr>
          <p:cNvSpPr/>
          <p:nvPr/>
        </p:nvSpPr>
        <p:spPr>
          <a:xfrm>
            <a:off x="533400" y="4953000"/>
            <a:ext cx="7981404"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18" name="TextBox 17">
            <a:extLst>
              <a:ext uri="{FF2B5EF4-FFF2-40B4-BE49-F238E27FC236}">
                <a16:creationId xmlns:a16="http://schemas.microsoft.com/office/drawing/2014/main" id="{E6392FCE-DBBA-4390-88E9-84236861DAB8}"/>
              </a:ext>
            </a:extLst>
          </p:cNvPr>
          <p:cNvSpPr txBox="1"/>
          <p:nvPr/>
        </p:nvSpPr>
        <p:spPr>
          <a:xfrm>
            <a:off x="533400" y="5181600"/>
            <a:ext cx="5553075" cy="246221"/>
          </a:xfrm>
          <a:prstGeom prst="rect">
            <a:avLst/>
          </a:prstGeom>
          <a:noFill/>
        </p:spPr>
        <p:txBody>
          <a:bodyPr wrap="square" rtlCol="0">
            <a:spAutoFit/>
          </a:bodyPr>
          <a:lstStyle/>
          <a:p>
            <a:r>
              <a:rPr lang="en-US" sz="1000" i="1" dirty="0"/>
              <a:t>***FFY 2022 includes data from October 4, 2021, through June 30, 2022..</a:t>
            </a:r>
          </a:p>
        </p:txBody>
      </p:sp>
      <p:sp>
        <p:nvSpPr>
          <p:cNvPr id="12" name="TextBox 11">
            <a:extLst>
              <a:ext uri="{FF2B5EF4-FFF2-40B4-BE49-F238E27FC236}">
                <a16:creationId xmlns:a16="http://schemas.microsoft.com/office/drawing/2014/main" id="{E1F32CE0-6A95-C63B-42A9-08A85222AE92}"/>
              </a:ext>
            </a:extLst>
          </p:cNvPr>
          <p:cNvSpPr txBox="1"/>
          <p:nvPr/>
        </p:nvSpPr>
        <p:spPr>
          <a:xfrm>
            <a:off x="6705600" y="685800"/>
            <a:ext cx="2286000" cy="369332"/>
          </a:xfrm>
          <a:prstGeom prst="rect">
            <a:avLst/>
          </a:prstGeom>
          <a:noFill/>
        </p:spPr>
        <p:txBody>
          <a:bodyPr wrap="square" rtlCol="0">
            <a:spAutoFit/>
          </a:bodyPr>
          <a:lstStyle/>
          <a:p>
            <a:r>
              <a:rPr lang="en-US" i="1" dirty="0"/>
              <a:t>FFY 2020—2022</a:t>
            </a:r>
          </a:p>
        </p:txBody>
      </p:sp>
      <p:graphicFrame>
        <p:nvGraphicFramePr>
          <p:cNvPr id="2" name="Table 1">
            <a:extLst>
              <a:ext uri="{FF2B5EF4-FFF2-40B4-BE49-F238E27FC236}">
                <a16:creationId xmlns:a16="http://schemas.microsoft.com/office/drawing/2014/main" id="{6B6976A0-74F7-F3CE-C6FD-87079BBFF25C}"/>
              </a:ext>
            </a:extLst>
          </p:cNvPr>
          <p:cNvGraphicFramePr>
            <a:graphicFrameLocks noGrp="1"/>
          </p:cNvGraphicFramePr>
          <p:nvPr>
            <p:extLst>
              <p:ext uri="{D42A27DB-BD31-4B8C-83A1-F6EECF244321}">
                <p14:modId xmlns:p14="http://schemas.microsoft.com/office/powerpoint/2010/main" val="2022853631"/>
              </p:ext>
            </p:extLst>
          </p:nvPr>
        </p:nvGraphicFramePr>
        <p:xfrm>
          <a:off x="608086" y="2120673"/>
          <a:ext cx="7906714" cy="1285219"/>
        </p:xfrm>
        <a:graphic>
          <a:graphicData uri="http://schemas.openxmlformats.org/drawingml/2006/table">
            <a:tbl>
              <a:tblPr firstRow="1" bandRow="1">
                <a:tableStyleId>{00A15C55-8517-42AA-B614-E9B94910E393}</a:tableStyleId>
              </a:tblPr>
              <a:tblGrid>
                <a:gridCol w="2411916">
                  <a:extLst>
                    <a:ext uri="{9D8B030D-6E8A-4147-A177-3AD203B41FA5}">
                      <a16:colId xmlns:a16="http://schemas.microsoft.com/office/drawing/2014/main" val="20000"/>
                    </a:ext>
                  </a:extLst>
                </a:gridCol>
                <a:gridCol w="1247198">
                  <a:extLst>
                    <a:ext uri="{9D8B030D-6E8A-4147-A177-3AD203B41FA5}">
                      <a16:colId xmlns:a16="http://schemas.microsoft.com/office/drawing/2014/main" val="20001"/>
                    </a:ext>
                  </a:extLst>
                </a:gridCol>
                <a:gridCol w="1524000">
                  <a:extLst>
                    <a:ext uri="{9D8B030D-6E8A-4147-A177-3AD203B41FA5}">
                      <a16:colId xmlns:a16="http://schemas.microsoft.com/office/drawing/2014/main" val="2283454346"/>
                    </a:ext>
                  </a:extLst>
                </a:gridCol>
                <a:gridCol w="1374002">
                  <a:extLst>
                    <a:ext uri="{9D8B030D-6E8A-4147-A177-3AD203B41FA5}">
                      <a16:colId xmlns:a16="http://schemas.microsoft.com/office/drawing/2014/main" val="3435771068"/>
                    </a:ext>
                  </a:extLst>
                </a:gridCol>
                <a:gridCol w="1349598">
                  <a:extLst>
                    <a:ext uri="{9D8B030D-6E8A-4147-A177-3AD203B41FA5}">
                      <a16:colId xmlns:a16="http://schemas.microsoft.com/office/drawing/2014/main" val="814345998"/>
                    </a:ext>
                  </a:extLst>
                </a:gridCol>
              </a:tblGrid>
              <a:tr h="34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rPr>
                        <a:t>CSB</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10000"/>
                  </a:ext>
                </a:extLst>
              </a:tr>
              <a:tr h="469566">
                <a:tc>
                  <a:txBody>
                    <a:bodyPr/>
                    <a:lstStyle/>
                    <a:p>
                      <a:pPr algn="ctr"/>
                      <a:r>
                        <a:rPr lang="en-US" sz="1400" b="0" i="1" dirty="0"/>
                        <a:t>Interventions</a:t>
                      </a:r>
                    </a:p>
                  </a:txBody>
                  <a:tcPr anchor="ctr">
                    <a:solidFill>
                      <a:schemeClr val="bg1">
                        <a:lumMod val="95000"/>
                      </a:schemeClr>
                    </a:solidFill>
                  </a:tcPr>
                </a:tc>
                <a:tc>
                  <a:txBody>
                    <a:bodyPr/>
                    <a:lstStyle/>
                    <a:p>
                      <a:pPr algn="ctr"/>
                      <a:r>
                        <a:rPr lang="en-US" sz="1400" b="0" i="0" dirty="0"/>
                        <a:t>54</a:t>
                      </a:r>
                    </a:p>
                  </a:txBody>
                  <a:tcPr anchor="ctr">
                    <a:solidFill>
                      <a:schemeClr val="bg1">
                        <a:lumMod val="95000"/>
                      </a:schemeClr>
                    </a:solidFill>
                  </a:tcPr>
                </a:tc>
                <a:tc>
                  <a:txBody>
                    <a:bodyPr/>
                    <a:lstStyle/>
                    <a:p>
                      <a:pPr algn="ctr"/>
                      <a:r>
                        <a:rPr lang="en-US" sz="1400" b="0" i="0" dirty="0"/>
                        <a:t>30</a:t>
                      </a:r>
                    </a:p>
                  </a:txBody>
                  <a:tcPr anchor="ctr">
                    <a:solidFill>
                      <a:schemeClr val="bg1">
                        <a:lumMod val="95000"/>
                      </a:schemeClr>
                    </a:solidFill>
                  </a:tcPr>
                </a:tc>
                <a:tc>
                  <a:txBody>
                    <a:bodyPr/>
                    <a:lstStyle/>
                    <a:p>
                      <a:pPr algn="ctr"/>
                      <a:r>
                        <a:rPr lang="en-US" sz="1400" b="0" i="0" dirty="0"/>
                        <a:t>9</a:t>
                      </a:r>
                    </a:p>
                  </a:txBody>
                  <a:tcPr anchor="ctr">
                    <a:solidFill>
                      <a:schemeClr val="bg1">
                        <a:lumMod val="95000"/>
                      </a:schemeClr>
                    </a:solidFill>
                  </a:tcPr>
                </a:tc>
                <a:tc>
                  <a:txBody>
                    <a:bodyPr/>
                    <a:lstStyle/>
                    <a:p>
                      <a:pPr algn="ctr"/>
                      <a:r>
                        <a:rPr lang="en-US" sz="1400" b="1" i="1" dirty="0"/>
                        <a:t>93</a:t>
                      </a:r>
                    </a:p>
                  </a:txBody>
                  <a:tcPr anchor="ctr">
                    <a:solidFill>
                      <a:schemeClr val="bg1">
                        <a:lumMod val="95000"/>
                      </a:schemeClr>
                    </a:solidFill>
                  </a:tcPr>
                </a:tc>
                <a:extLst>
                  <a:ext uri="{0D108BD9-81ED-4DB2-BD59-A6C34878D82A}">
                    <a16:rowId xmlns:a16="http://schemas.microsoft.com/office/drawing/2014/main" val="1144414123"/>
                  </a:ext>
                </a:extLst>
              </a:tr>
              <a:tr h="469566">
                <a:tc>
                  <a:txBody>
                    <a:bodyPr/>
                    <a:lstStyle/>
                    <a:p>
                      <a:pPr algn="ctr"/>
                      <a:r>
                        <a:rPr lang="en-US" sz="1400" b="0" i="1" dirty="0"/>
                        <a:t>Visits</a:t>
                      </a:r>
                    </a:p>
                  </a:txBody>
                  <a:tcPr anchor="ctr">
                    <a:solidFill>
                      <a:schemeClr val="bg1">
                        <a:lumMod val="85000"/>
                      </a:schemeClr>
                    </a:solidFill>
                  </a:tcPr>
                </a:tc>
                <a:tc>
                  <a:txBody>
                    <a:bodyPr/>
                    <a:lstStyle/>
                    <a:p>
                      <a:pPr algn="ctr"/>
                      <a:r>
                        <a:rPr lang="en-US" sz="1400" b="0" i="0" dirty="0"/>
                        <a:t>157</a:t>
                      </a:r>
                    </a:p>
                  </a:txBody>
                  <a:tcPr anchor="ctr">
                    <a:solidFill>
                      <a:schemeClr val="bg1">
                        <a:lumMod val="85000"/>
                      </a:schemeClr>
                    </a:solidFill>
                  </a:tcPr>
                </a:tc>
                <a:tc>
                  <a:txBody>
                    <a:bodyPr/>
                    <a:lstStyle/>
                    <a:p>
                      <a:pPr algn="ctr"/>
                      <a:r>
                        <a:rPr lang="en-US" sz="1400" b="0" i="0" dirty="0"/>
                        <a:t>367</a:t>
                      </a:r>
                    </a:p>
                  </a:txBody>
                  <a:tcPr anchor="ctr">
                    <a:solidFill>
                      <a:schemeClr val="bg1">
                        <a:lumMod val="85000"/>
                      </a:schemeClr>
                    </a:solidFill>
                  </a:tcPr>
                </a:tc>
                <a:tc>
                  <a:txBody>
                    <a:bodyPr/>
                    <a:lstStyle/>
                    <a:p>
                      <a:pPr algn="ctr"/>
                      <a:r>
                        <a:rPr lang="en-US" sz="1400" b="0" i="0" dirty="0"/>
                        <a:t>240</a:t>
                      </a:r>
                    </a:p>
                  </a:txBody>
                  <a:tcPr anchor="ctr">
                    <a:solidFill>
                      <a:schemeClr val="bg1">
                        <a:lumMod val="85000"/>
                      </a:schemeClr>
                    </a:solidFill>
                  </a:tcPr>
                </a:tc>
                <a:tc>
                  <a:txBody>
                    <a:bodyPr/>
                    <a:lstStyle/>
                    <a:p>
                      <a:pPr algn="ctr"/>
                      <a:r>
                        <a:rPr lang="en-US" sz="1400" b="1" i="1" dirty="0"/>
                        <a:t>764</a:t>
                      </a:r>
                    </a:p>
                  </a:txBody>
                  <a:tcPr anchor="ctr">
                    <a:solidFill>
                      <a:schemeClr val="bg1">
                        <a:lumMod val="85000"/>
                      </a:schemeClr>
                    </a:solidFill>
                  </a:tcPr>
                </a:tc>
                <a:extLst>
                  <a:ext uri="{0D108BD9-81ED-4DB2-BD59-A6C34878D82A}">
                    <a16:rowId xmlns:a16="http://schemas.microsoft.com/office/drawing/2014/main" val="261787301"/>
                  </a:ext>
                </a:extLst>
              </a:tr>
            </a:tbl>
          </a:graphicData>
        </a:graphic>
      </p:graphicFrame>
    </p:spTree>
    <p:extLst>
      <p:ext uri="{BB962C8B-B14F-4D97-AF65-F5344CB8AC3E}">
        <p14:creationId xmlns:p14="http://schemas.microsoft.com/office/powerpoint/2010/main" val="1060475926"/>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377EAC83-9E41-45D3-9CFC-192D9377B7B3}"/>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graphicFrame>
        <p:nvGraphicFramePr>
          <p:cNvPr id="9" name="Table 8">
            <a:extLst>
              <a:ext uri="{FF2B5EF4-FFF2-40B4-BE49-F238E27FC236}">
                <a16:creationId xmlns:a16="http://schemas.microsoft.com/office/drawing/2014/main" id="{E13DD16B-6EFB-4A1C-BC5A-E42B526017AE}"/>
              </a:ext>
            </a:extLst>
          </p:cNvPr>
          <p:cNvGraphicFramePr>
            <a:graphicFrameLocks noGrp="1"/>
          </p:cNvGraphicFramePr>
          <p:nvPr>
            <p:extLst>
              <p:ext uri="{D42A27DB-BD31-4B8C-83A1-F6EECF244321}">
                <p14:modId xmlns:p14="http://schemas.microsoft.com/office/powerpoint/2010/main" val="3855350046"/>
              </p:ext>
            </p:extLst>
          </p:nvPr>
        </p:nvGraphicFramePr>
        <p:xfrm>
          <a:off x="609600" y="1143001"/>
          <a:ext cx="7905204" cy="3927156"/>
        </p:xfrm>
        <a:graphic>
          <a:graphicData uri="http://schemas.openxmlformats.org/drawingml/2006/table">
            <a:tbl>
              <a:tblPr firstRow="1" bandRow="1">
                <a:tableStyleId>{00A15C55-8517-42AA-B614-E9B94910E393}</a:tableStyleId>
              </a:tblPr>
              <a:tblGrid>
                <a:gridCol w="2769549">
                  <a:extLst>
                    <a:ext uri="{9D8B030D-6E8A-4147-A177-3AD203B41FA5}">
                      <a16:colId xmlns:a16="http://schemas.microsoft.com/office/drawing/2014/main" val="1351541343"/>
                    </a:ext>
                  </a:extLst>
                </a:gridCol>
                <a:gridCol w="1292456">
                  <a:extLst>
                    <a:ext uri="{9D8B030D-6E8A-4147-A177-3AD203B41FA5}">
                      <a16:colId xmlns:a16="http://schemas.microsoft.com/office/drawing/2014/main" val="3158904017"/>
                    </a:ext>
                  </a:extLst>
                </a:gridCol>
                <a:gridCol w="1348195">
                  <a:extLst>
                    <a:ext uri="{9D8B030D-6E8A-4147-A177-3AD203B41FA5}">
                      <a16:colId xmlns:a16="http://schemas.microsoft.com/office/drawing/2014/main" val="336053993"/>
                    </a:ext>
                  </a:extLst>
                </a:gridCol>
                <a:gridCol w="1236718">
                  <a:extLst>
                    <a:ext uri="{9D8B030D-6E8A-4147-A177-3AD203B41FA5}">
                      <a16:colId xmlns:a16="http://schemas.microsoft.com/office/drawing/2014/main" val="3452064650"/>
                    </a:ext>
                  </a:extLst>
                </a:gridCol>
                <a:gridCol w="1258286">
                  <a:extLst>
                    <a:ext uri="{9D8B030D-6E8A-4147-A177-3AD203B41FA5}">
                      <a16:colId xmlns:a16="http://schemas.microsoft.com/office/drawing/2014/main" val="271483158"/>
                    </a:ext>
                  </a:extLst>
                </a:gridCol>
              </a:tblGrid>
              <a:tr h="3596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tx1"/>
                          </a:solidFill>
                          <a:latin typeface="+mn-lt"/>
                        </a:rPr>
                        <a:t>ETTA</a:t>
                      </a:r>
                    </a:p>
                  </a:txBody>
                  <a:tcPr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2020*</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2021**</a:t>
                      </a:r>
                    </a:p>
                  </a:txBody>
                  <a:tcPr marL="9525" marR="9525" marT="9525" marB="0" anchor="ctr">
                    <a:solidFill>
                      <a:schemeClr val="bg1">
                        <a:lumMod val="75000"/>
                      </a:schemeClr>
                    </a:solidFill>
                  </a:tcPr>
                </a:tc>
                <a:tc>
                  <a:txBody>
                    <a:bodyPr/>
                    <a:lstStyle/>
                    <a:p>
                      <a:pPr algn="ctr" fontAlgn="b"/>
                      <a:r>
                        <a:rPr lang="en-US" sz="1200" b="1" i="0" u="none" strike="noStrike" dirty="0">
                          <a:solidFill>
                            <a:schemeClr val="tx1"/>
                          </a:solidFill>
                          <a:effectLst/>
                          <a:latin typeface="+mn-lt"/>
                        </a:rPr>
                        <a:t>FFY 2022***</a:t>
                      </a:r>
                    </a:p>
                  </a:txBody>
                  <a:tcPr marL="9525" marR="9525" marT="9525" marB="0" anchor="ctr">
                    <a:solidFill>
                      <a:schemeClr val="bg1">
                        <a:lumMod val="75000"/>
                      </a:schemeClr>
                    </a:solidFill>
                  </a:tcPr>
                </a:tc>
                <a:tc>
                  <a:txBody>
                    <a:bodyPr/>
                    <a:lstStyle/>
                    <a:p>
                      <a:pPr algn="ctr" fontAlgn="b"/>
                      <a:r>
                        <a:rPr lang="en-US" sz="1200" b="1" i="1" u="none" strike="noStrike" dirty="0">
                          <a:solidFill>
                            <a:schemeClr val="tx1"/>
                          </a:solidFill>
                          <a:effectLst/>
                          <a:latin typeface="+mn-lt"/>
                        </a:rPr>
                        <a:t>FFY 2020-22</a:t>
                      </a:r>
                    </a:p>
                  </a:txBody>
                  <a:tcPr marL="9525" marR="9525" marT="9525" marB="0" anchor="ctr">
                    <a:solidFill>
                      <a:schemeClr val="bg1">
                        <a:lumMod val="75000"/>
                      </a:schemeClr>
                    </a:solidFill>
                  </a:tcPr>
                </a:tc>
                <a:extLst>
                  <a:ext uri="{0D108BD9-81ED-4DB2-BD59-A6C34878D82A}">
                    <a16:rowId xmlns:a16="http://schemas.microsoft.com/office/drawing/2014/main" val="3598832439"/>
                  </a:ext>
                </a:extLst>
              </a:tr>
              <a:tr h="321273">
                <a:tc>
                  <a:txBody>
                    <a:bodyPr/>
                    <a:lstStyle/>
                    <a:p>
                      <a:pPr algn="ctr"/>
                      <a:r>
                        <a:rPr lang="en-US" sz="1400" b="0" i="1" dirty="0"/>
                        <a:t>Live Webinars </a:t>
                      </a:r>
                    </a:p>
                  </a:txBody>
                  <a:tcPr anchor="ctr">
                    <a:solidFill>
                      <a:schemeClr val="bg1">
                        <a:lumMod val="95000"/>
                      </a:schemeClr>
                    </a:solidFill>
                  </a:tcPr>
                </a:tc>
                <a:tc>
                  <a:txBody>
                    <a:bodyPr/>
                    <a:lstStyle/>
                    <a:p>
                      <a:pPr algn="ctr"/>
                      <a:r>
                        <a:rPr lang="en-US" sz="1400" b="0" i="0" dirty="0"/>
                        <a:t>28</a:t>
                      </a:r>
                    </a:p>
                  </a:txBody>
                  <a:tcPr anchor="ctr">
                    <a:solidFill>
                      <a:schemeClr val="bg1">
                        <a:lumMod val="95000"/>
                      </a:schemeClr>
                    </a:solidFill>
                  </a:tcPr>
                </a:tc>
                <a:tc>
                  <a:txBody>
                    <a:bodyPr/>
                    <a:lstStyle/>
                    <a:p>
                      <a:pPr algn="ctr"/>
                      <a:r>
                        <a:rPr lang="en-US" sz="1400" b="0" i="0" dirty="0"/>
                        <a:t>19</a:t>
                      </a:r>
                    </a:p>
                  </a:txBody>
                  <a:tcPr anchor="ctr">
                    <a:solidFill>
                      <a:schemeClr val="bg1">
                        <a:lumMod val="95000"/>
                      </a:schemeClr>
                    </a:solidFill>
                  </a:tcPr>
                </a:tc>
                <a:tc>
                  <a:txBody>
                    <a:bodyPr/>
                    <a:lstStyle/>
                    <a:p>
                      <a:pPr algn="ctr"/>
                      <a:r>
                        <a:rPr lang="en-US" sz="1400" b="0" i="0" dirty="0"/>
                        <a:t>1</a:t>
                      </a:r>
                    </a:p>
                  </a:txBody>
                  <a:tcPr anchor="ctr">
                    <a:solidFill>
                      <a:schemeClr val="bg1">
                        <a:lumMod val="95000"/>
                      </a:schemeClr>
                    </a:solidFill>
                  </a:tcPr>
                </a:tc>
                <a:tc>
                  <a:txBody>
                    <a:bodyPr/>
                    <a:lstStyle/>
                    <a:p>
                      <a:pPr algn="ctr"/>
                      <a:r>
                        <a:rPr lang="en-US" sz="1400" b="1" i="1" dirty="0"/>
                        <a:t>48</a:t>
                      </a:r>
                    </a:p>
                  </a:txBody>
                  <a:tcPr anchor="ctr">
                    <a:solidFill>
                      <a:schemeClr val="bg1">
                        <a:lumMod val="95000"/>
                      </a:schemeClr>
                    </a:solidFill>
                  </a:tcPr>
                </a:tc>
                <a:extLst>
                  <a:ext uri="{0D108BD9-81ED-4DB2-BD59-A6C34878D82A}">
                    <a16:rowId xmlns:a16="http://schemas.microsoft.com/office/drawing/2014/main" val="73781699"/>
                  </a:ext>
                </a:extLst>
              </a:tr>
              <a:tr h="4424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1" dirty="0"/>
                        <a:t>Pre-recorded Webinars</a:t>
                      </a:r>
                    </a:p>
                  </a:txBody>
                  <a:tcPr anchor="ctr">
                    <a:solidFill>
                      <a:schemeClr val="bg1">
                        <a:lumMod val="85000"/>
                      </a:schemeClr>
                    </a:solidFill>
                  </a:tcPr>
                </a:tc>
                <a:tc>
                  <a:txBody>
                    <a:bodyPr/>
                    <a:lstStyle/>
                    <a:p>
                      <a:pPr algn="ctr"/>
                      <a:r>
                        <a:rPr lang="en-US" sz="1400" b="0" i="0" dirty="0"/>
                        <a:t>6</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7</a:t>
                      </a:r>
                    </a:p>
                  </a:txBody>
                  <a:tcPr anchor="ctr">
                    <a:solidFill>
                      <a:schemeClr val="bg1">
                        <a:lumMod val="85000"/>
                      </a:schemeClr>
                    </a:solidFill>
                  </a:tcPr>
                </a:tc>
                <a:extLst>
                  <a:ext uri="{0D108BD9-81ED-4DB2-BD59-A6C34878D82A}">
                    <a16:rowId xmlns:a16="http://schemas.microsoft.com/office/drawing/2014/main" val="2459126564"/>
                  </a:ext>
                </a:extLst>
              </a:tr>
              <a:tr h="321273">
                <a:tc>
                  <a:txBody>
                    <a:bodyPr/>
                    <a:lstStyle/>
                    <a:p>
                      <a:pPr algn="ctr"/>
                      <a:r>
                        <a:rPr lang="en-US" sz="1400" b="0" i="1" dirty="0"/>
                        <a:t>PowerPoints</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25</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Arial"/>
                          <a:ea typeface="+mn-ea"/>
                          <a:cs typeface="+mn-cs"/>
                        </a:rPr>
                        <a:t>38</a:t>
                      </a:r>
                    </a:p>
                  </a:txBody>
                  <a:tcPr anchor="ctr">
                    <a:solidFill>
                      <a:schemeClr val="bg1">
                        <a:lumMod val="95000"/>
                      </a:schemeClr>
                    </a:solidFill>
                  </a:tcPr>
                </a:tc>
                <a:extLst>
                  <a:ext uri="{0D108BD9-81ED-4DB2-BD59-A6C34878D82A}">
                    <a16:rowId xmlns:a16="http://schemas.microsoft.com/office/drawing/2014/main" val="4064520827"/>
                  </a:ext>
                </a:extLst>
              </a:tr>
              <a:tr h="321273">
                <a:tc>
                  <a:txBody>
                    <a:bodyPr/>
                    <a:lstStyle/>
                    <a:p>
                      <a:pPr algn="ctr"/>
                      <a:r>
                        <a:rPr lang="en-US" sz="1400" b="0" i="1" dirty="0"/>
                        <a:t>Hazard Alerts</a:t>
                      </a:r>
                    </a:p>
                  </a:txBody>
                  <a:tcPr anchor="ctr">
                    <a:solidFill>
                      <a:schemeClr val="bg1">
                        <a:lumMod val="85000"/>
                      </a:schemeClr>
                    </a:solidFill>
                  </a:tcPr>
                </a:tc>
                <a:tc>
                  <a:txBody>
                    <a:bodyPr/>
                    <a:lstStyle/>
                    <a:p>
                      <a:pPr algn="ctr"/>
                      <a:r>
                        <a:rPr lang="en-US" sz="1400" b="0" i="0" dirty="0"/>
                        <a:t>7</a:t>
                      </a:r>
                    </a:p>
                  </a:txBody>
                  <a:tcPr anchor="ctr">
                    <a:solidFill>
                      <a:schemeClr val="bg1">
                        <a:lumMod val="85000"/>
                      </a:schemeClr>
                    </a:solidFill>
                  </a:tcPr>
                </a:tc>
                <a:tc>
                  <a:txBody>
                    <a:bodyPr/>
                    <a:lstStyle/>
                    <a:p>
                      <a:pPr algn="ctr"/>
                      <a:r>
                        <a:rPr lang="en-US" sz="1400" b="0" i="0" dirty="0"/>
                        <a:t>2</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9</a:t>
                      </a:r>
                    </a:p>
                  </a:txBody>
                  <a:tcPr anchor="ctr">
                    <a:solidFill>
                      <a:schemeClr val="bg1">
                        <a:lumMod val="85000"/>
                      </a:schemeClr>
                    </a:solidFill>
                  </a:tcPr>
                </a:tc>
                <a:extLst>
                  <a:ext uri="{0D108BD9-81ED-4DB2-BD59-A6C34878D82A}">
                    <a16:rowId xmlns:a16="http://schemas.microsoft.com/office/drawing/2014/main" val="1312744093"/>
                  </a:ext>
                </a:extLst>
              </a:tr>
              <a:tr h="321273">
                <a:tc>
                  <a:txBody>
                    <a:bodyPr/>
                    <a:lstStyle/>
                    <a:p>
                      <a:pPr algn="ctr"/>
                      <a:r>
                        <a:rPr lang="en-US" sz="1400" b="0" i="1" dirty="0"/>
                        <a:t>Streaming Videos</a:t>
                      </a:r>
                    </a:p>
                  </a:txBody>
                  <a:tcPr anchor="ctr">
                    <a:solidFill>
                      <a:schemeClr val="bg1">
                        <a:lumMod val="95000"/>
                      </a:schemeClr>
                    </a:solidFill>
                  </a:tcPr>
                </a:tc>
                <a:tc>
                  <a:txBody>
                    <a:bodyPr/>
                    <a:lstStyle/>
                    <a:p>
                      <a:pPr algn="ctr"/>
                      <a:r>
                        <a:rPr lang="en-US" sz="1400" b="0" i="0" dirty="0"/>
                        <a:t>72</a:t>
                      </a:r>
                    </a:p>
                  </a:txBody>
                  <a:tcPr anchor="ctr">
                    <a:solidFill>
                      <a:schemeClr val="bg1">
                        <a:lumMod val="95000"/>
                      </a:schemeClr>
                    </a:solidFill>
                  </a:tcPr>
                </a:tc>
                <a:tc>
                  <a:txBody>
                    <a:bodyPr/>
                    <a:lstStyle/>
                    <a:p>
                      <a:pPr algn="ctr"/>
                      <a:r>
                        <a:rPr lang="en-US" sz="1400" b="0" i="0" dirty="0"/>
                        <a:t>62</a:t>
                      </a:r>
                    </a:p>
                  </a:txBody>
                  <a:tcPr anchor="ctr">
                    <a:solidFill>
                      <a:schemeClr val="bg1">
                        <a:lumMod val="95000"/>
                      </a:schemeClr>
                    </a:solidFill>
                  </a:tcPr>
                </a:tc>
                <a:tc>
                  <a:txBody>
                    <a:bodyPr/>
                    <a:lstStyle/>
                    <a:p>
                      <a:pPr algn="ctr"/>
                      <a:r>
                        <a:rPr lang="en-US" sz="1400" b="0" i="0" dirty="0"/>
                        <a:t>14</a:t>
                      </a:r>
                    </a:p>
                  </a:txBody>
                  <a:tcPr anchor="ctr">
                    <a:solidFill>
                      <a:schemeClr val="bg1">
                        <a:lumMod val="95000"/>
                      </a:schemeClr>
                    </a:solidFill>
                  </a:tcPr>
                </a:tc>
                <a:tc>
                  <a:txBody>
                    <a:bodyPr/>
                    <a:lstStyle/>
                    <a:p>
                      <a:pPr algn="ctr"/>
                      <a:r>
                        <a:rPr lang="en-US" sz="1400" b="1" i="1" dirty="0"/>
                        <a:t>148</a:t>
                      </a:r>
                    </a:p>
                  </a:txBody>
                  <a:tcPr anchor="ctr">
                    <a:solidFill>
                      <a:schemeClr val="bg1">
                        <a:lumMod val="95000"/>
                      </a:schemeClr>
                    </a:solidFill>
                  </a:tcPr>
                </a:tc>
                <a:extLst>
                  <a:ext uri="{0D108BD9-81ED-4DB2-BD59-A6C34878D82A}">
                    <a16:rowId xmlns:a16="http://schemas.microsoft.com/office/drawing/2014/main" val="1222417909"/>
                  </a:ext>
                </a:extLst>
              </a:tr>
              <a:tr h="554926">
                <a:tc>
                  <a:txBody>
                    <a:bodyPr/>
                    <a:lstStyle/>
                    <a:p>
                      <a:pPr algn="ctr"/>
                      <a:r>
                        <a:rPr lang="en-US" sz="1400" b="0" i="1" dirty="0"/>
                        <a:t>A-Z Topics Added/Updated</a:t>
                      </a:r>
                    </a:p>
                  </a:txBody>
                  <a:tcPr anchor="ctr">
                    <a:solidFill>
                      <a:schemeClr val="bg1">
                        <a:lumMod val="85000"/>
                      </a:schemeClr>
                    </a:solidFill>
                  </a:tcPr>
                </a:tc>
                <a:tc>
                  <a:txBody>
                    <a:bodyPr/>
                    <a:lstStyle/>
                    <a:p>
                      <a:pPr algn="ctr"/>
                      <a:r>
                        <a:rPr lang="en-US" sz="1400" b="0" i="0" dirty="0"/>
                        <a:t>24</a:t>
                      </a:r>
                    </a:p>
                  </a:txBody>
                  <a:tcPr anchor="ctr">
                    <a:solidFill>
                      <a:schemeClr val="bg1">
                        <a:lumMod val="85000"/>
                      </a:schemeClr>
                    </a:solidFill>
                  </a:tcPr>
                </a:tc>
                <a:tc>
                  <a:txBody>
                    <a:bodyPr/>
                    <a:lstStyle/>
                    <a:p>
                      <a:pPr algn="ctr"/>
                      <a:r>
                        <a:rPr lang="en-US" sz="1400" b="0" i="0" dirty="0"/>
                        <a:t>26</a:t>
                      </a:r>
                    </a:p>
                  </a:txBody>
                  <a:tcPr anchor="ctr">
                    <a:solidFill>
                      <a:schemeClr val="bg1">
                        <a:lumMod val="85000"/>
                      </a:schemeClr>
                    </a:solidFill>
                  </a:tcPr>
                </a:tc>
                <a:tc>
                  <a:txBody>
                    <a:bodyPr/>
                    <a:lstStyle/>
                    <a:p>
                      <a:pPr algn="ctr"/>
                      <a:r>
                        <a:rPr lang="en-US" sz="1400" b="0" i="0" dirty="0"/>
                        <a:t>7</a:t>
                      </a:r>
                    </a:p>
                  </a:txBody>
                  <a:tcPr anchor="ctr">
                    <a:solidFill>
                      <a:schemeClr val="bg1">
                        <a:lumMod val="85000"/>
                      </a:schemeClr>
                    </a:solidFill>
                  </a:tcPr>
                </a:tc>
                <a:tc>
                  <a:txBody>
                    <a:bodyPr/>
                    <a:lstStyle/>
                    <a:p>
                      <a:pPr algn="ctr"/>
                      <a:r>
                        <a:rPr lang="en-US" sz="1400" b="1" i="1" dirty="0"/>
                        <a:t>57</a:t>
                      </a:r>
                    </a:p>
                  </a:txBody>
                  <a:tcPr anchor="ctr">
                    <a:solidFill>
                      <a:schemeClr val="bg1">
                        <a:lumMod val="85000"/>
                      </a:schemeClr>
                    </a:solidFill>
                  </a:tcPr>
                </a:tc>
                <a:extLst>
                  <a:ext uri="{0D108BD9-81ED-4DB2-BD59-A6C34878D82A}">
                    <a16:rowId xmlns:a16="http://schemas.microsoft.com/office/drawing/2014/main" val="3430657162"/>
                  </a:ext>
                </a:extLst>
              </a:tr>
              <a:tr h="321273">
                <a:tc>
                  <a:txBody>
                    <a:bodyPr/>
                    <a:lstStyle/>
                    <a:p>
                      <a:pPr algn="ctr"/>
                      <a:r>
                        <a:rPr lang="en-US" sz="1400" b="0" i="1" dirty="0"/>
                        <a:t>Fact Sheets</a:t>
                      </a:r>
                    </a:p>
                  </a:txBody>
                  <a:tcPr anchor="ctr">
                    <a:solidFill>
                      <a:schemeClr val="bg1">
                        <a:lumMod val="95000"/>
                      </a:schemeClr>
                    </a:solidFill>
                  </a:tcPr>
                </a:tc>
                <a:tc>
                  <a:txBody>
                    <a:bodyPr/>
                    <a:lstStyle/>
                    <a:p>
                      <a:pPr algn="ctr"/>
                      <a:r>
                        <a:rPr lang="en-US" sz="1400" b="0" i="0" dirty="0"/>
                        <a:t>4</a:t>
                      </a:r>
                    </a:p>
                  </a:txBody>
                  <a:tcPr anchor="ctr">
                    <a:solidFill>
                      <a:schemeClr val="bg1">
                        <a:lumMod val="95000"/>
                      </a:schemeClr>
                    </a:solidFill>
                  </a:tcPr>
                </a:tc>
                <a:tc>
                  <a:txBody>
                    <a:bodyPr/>
                    <a:lstStyle/>
                    <a:p>
                      <a:pPr algn="ctr"/>
                      <a:r>
                        <a:rPr lang="en-US" sz="1400" b="0" i="0" dirty="0"/>
                        <a:t>9</a:t>
                      </a:r>
                    </a:p>
                  </a:txBody>
                  <a:tcPr anchor="ctr">
                    <a:solidFill>
                      <a:schemeClr val="bg1">
                        <a:lumMod val="95000"/>
                      </a:schemeClr>
                    </a:solidFill>
                  </a:tcPr>
                </a:tc>
                <a:tc>
                  <a:txBody>
                    <a:bodyPr/>
                    <a:lstStyle/>
                    <a:p>
                      <a:pPr algn="ctr"/>
                      <a:r>
                        <a:rPr lang="en-US" sz="1400" b="0" i="0" dirty="0"/>
                        <a:t>0</a:t>
                      </a:r>
                    </a:p>
                  </a:txBody>
                  <a:tcPr anchor="ctr">
                    <a:solidFill>
                      <a:schemeClr val="bg1">
                        <a:lumMod val="95000"/>
                      </a:schemeClr>
                    </a:solidFill>
                  </a:tcPr>
                </a:tc>
                <a:tc>
                  <a:txBody>
                    <a:bodyPr/>
                    <a:lstStyle/>
                    <a:p>
                      <a:pPr algn="ctr"/>
                      <a:r>
                        <a:rPr lang="en-US" sz="1400" b="1" i="1" dirty="0"/>
                        <a:t>13</a:t>
                      </a:r>
                    </a:p>
                  </a:txBody>
                  <a:tcPr anchor="ctr">
                    <a:solidFill>
                      <a:schemeClr val="bg1">
                        <a:lumMod val="95000"/>
                      </a:schemeClr>
                    </a:solidFill>
                  </a:tcPr>
                </a:tc>
                <a:extLst>
                  <a:ext uri="{0D108BD9-81ED-4DB2-BD59-A6C34878D82A}">
                    <a16:rowId xmlns:a16="http://schemas.microsoft.com/office/drawing/2014/main" val="2114539236"/>
                  </a:ext>
                </a:extLst>
              </a:tr>
              <a:tr h="321273">
                <a:tc>
                  <a:txBody>
                    <a:bodyPr/>
                    <a:lstStyle/>
                    <a:p>
                      <a:pPr algn="ctr"/>
                      <a:r>
                        <a:rPr lang="en-US" sz="1400" b="0" i="1" dirty="0"/>
                        <a:t>Example Programs</a:t>
                      </a:r>
                    </a:p>
                  </a:txBody>
                  <a:tcPr anchor="ctr">
                    <a:solidFill>
                      <a:schemeClr val="bg1">
                        <a:lumMod val="85000"/>
                      </a:schemeClr>
                    </a:solidFill>
                  </a:tcPr>
                </a:tc>
                <a:tc>
                  <a:txBody>
                    <a:bodyPr/>
                    <a:lstStyle/>
                    <a:p>
                      <a:pPr algn="ctr"/>
                      <a:r>
                        <a:rPr lang="en-US" sz="1400" b="0" i="0" dirty="0"/>
                        <a:t>1</a:t>
                      </a:r>
                    </a:p>
                  </a:txBody>
                  <a:tcPr anchor="ctr">
                    <a:solidFill>
                      <a:schemeClr val="bg1">
                        <a:lumMod val="85000"/>
                      </a:schemeClr>
                    </a:solidFill>
                  </a:tcPr>
                </a:tc>
                <a:tc>
                  <a:txBody>
                    <a:bodyPr/>
                    <a:lstStyle/>
                    <a:p>
                      <a:pPr algn="ctr"/>
                      <a:r>
                        <a:rPr lang="en-US" sz="1400" b="0" i="0" dirty="0"/>
                        <a:t>2</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3</a:t>
                      </a:r>
                    </a:p>
                  </a:txBody>
                  <a:tcPr anchor="ctr">
                    <a:solidFill>
                      <a:schemeClr val="bg1">
                        <a:lumMod val="85000"/>
                      </a:schemeClr>
                    </a:solidFill>
                  </a:tcPr>
                </a:tc>
                <a:extLst>
                  <a:ext uri="{0D108BD9-81ED-4DB2-BD59-A6C34878D82A}">
                    <a16:rowId xmlns:a16="http://schemas.microsoft.com/office/drawing/2014/main" val="3288526463"/>
                  </a:ext>
                </a:extLst>
              </a:tr>
              <a:tr h="321273">
                <a:tc>
                  <a:txBody>
                    <a:bodyPr/>
                    <a:lstStyle/>
                    <a:p>
                      <a:pPr algn="ctr"/>
                      <a:r>
                        <a:rPr lang="en-US" sz="1400" b="0" i="1" dirty="0"/>
                        <a:t>Compliance Memos</a:t>
                      </a:r>
                    </a:p>
                  </a:txBody>
                  <a:tcPr anchor="ctr">
                    <a:solidFill>
                      <a:schemeClr val="bg1">
                        <a:lumMod val="95000"/>
                      </a:schemeClr>
                    </a:solidFill>
                  </a:tcPr>
                </a:tc>
                <a:tc>
                  <a:txBody>
                    <a:bodyPr/>
                    <a:lstStyle/>
                    <a:p>
                      <a:pPr algn="ctr"/>
                      <a:r>
                        <a:rPr lang="en-US" sz="1400" b="0" i="0" dirty="0"/>
                        <a:t>10</a:t>
                      </a:r>
                    </a:p>
                  </a:txBody>
                  <a:tcPr anchor="ctr">
                    <a:solidFill>
                      <a:schemeClr val="bg1">
                        <a:lumMod val="95000"/>
                      </a:schemeClr>
                    </a:solidFill>
                  </a:tcPr>
                </a:tc>
                <a:tc>
                  <a:txBody>
                    <a:bodyPr/>
                    <a:lstStyle/>
                    <a:p>
                      <a:pPr algn="ctr"/>
                      <a:r>
                        <a:rPr lang="en-US" sz="1400" b="0" i="0" dirty="0"/>
                        <a:t>3</a:t>
                      </a:r>
                    </a:p>
                  </a:txBody>
                  <a:tcPr anchor="ctr">
                    <a:solidFill>
                      <a:schemeClr val="bg1">
                        <a:lumMod val="95000"/>
                      </a:schemeClr>
                    </a:solidFill>
                  </a:tcPr>
                </a:tc>
                <a:tc>
                  <a:txBody>
                    <a:bodyPr/>
                    <a:lstStyle/>
                    <a:p>
                      <a:pPr algn="ctr"/>
                      <a:r>
                        <a:rPr lang="en-US" sz="1400" b="0" i="0" dirty="0"/>
                        <a:t>3</a:t>
                      </a:r>
                    </a:p>
                  </a:txBody>
                  <a:tcPr anchor="ctr">
                    <a:solidFill>
                      <a:schemeClr val="bg1">
                        <a:lumMod val="95000"/>
                      </a:schemeClr>
                    </a:solidFill>
                  </a:tcPr>
                </a:tc>
                <a:tc>
                  <a:txBody>
                    <a:bodyPr/>
                    <a:lstStyle/>
                    <a:p>
                      <a:pPr algn="ctr"/>
                      <a:r>
                        <a:rPr lang="en-US" sz="1400" b="1" i="1" dirty="0"/>
                        <a:t>16</a:t>
                      </a:r>
                    </a:p>
                  </a:txBody>
                  <a:tcPr anchor="ctr">
                    <a:solidFill>
                      <a:schemeClr val="bg1">
                        <a:lumMod val="95000"/>
                      </a:schemeClr>
                    </a:solidFill>
                  </a:tcPr>
                </a:tc>
                <a:extLst>
                  <a:ext uri="{0D108BD9-81ED-4DB2-BD59-A6C34878D82A}">
                    <a16:rowId xmlns:a16="http://schemas.microsoft.com/office/drawing/2014/main" val="3338831978"/>
                  </a:ext>
                </a:extLst>
              </a:tr>
              <a:tr h="321273">
                <a:tc>
                  <a:txBody>
                    <a:bodyPr/>
                    <a:lstStyle/>
                    <a:p>
                      <a:pPr algn="ctr"/>
                      <a:r>
                        <a:rPr lang="en-US" sz="1400" b="0" i="1" dirty="0"/>
                        <a:t>Billboards</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0" i="0" dirty="0"/>
                        <a:t>5</a:t>
                      </a:r>
                    </a:p>
                  </a:txBody>
                  <a:tcPr anchor="ctr">
                    <a:solidFill>
                      <a:schemeClr val="bg1">
                        <a:lumMod val="85000"/>
                      </a:schemeClr>
                    </a:solidFill>
                  </a:tcPr>
                </a:tc>
                <a:tc>
                  <a:txBody>
                    <a:bodyPr/>
                    <a:lstStyle/>
                    <a:p>
                      <a:pPr algn="ctr"/>
                      <a:r>
                        <a:rPr lang="en-US" sz="1400" b="0" i="0" dirty="0"/>
                        <a:t>0</a:t>
                      </a:r>
                    </a:p>
                  </a:txBody>
                  <a:tcPr anchor="ctr">
                    <a:solidFill>
                      <a:schemeClr val="bg1">
                        <a:lumMod val="85000"/>
                      </a:schemeClr>
                    </a:solidFill>
                  </a:tcPr>
                </a:tc>
                <a:tc>
                  <a:txBody>
                    <a:bodyPr/>
                    <a:lstStyle/>
                    <a:p>
                      <a:pPr algn="ctr"/>
                      <a:r>
                        <a:rPr lang="en-US" sz="1400" b="1" i="1" dirty="0"/>
                        <a:t>5</a:t>
                      </a:r>
                    </a:p>
                  </a:txBody>
                  <a:tcPr anchor="ctr">
                    <a:solidFill>
                      <a:schemeClr val="bg1">
                        <a:lumMod val="85000"/>
                      </a:schemeClr>
                    </a:solidFill>
                  </a:tcPr>
                </a:tc>
                <a:extLst>
                  <a:ext uri="{0D108BD9-81ED-4DB2-BD59-A6C34878D82A}">
                    <a16:rowId xmlns:a16="http://schemas.microsoft.com/office/drawing/2014/main" val="1226411919"/>
                  </a:ext>
                </a:extLst>
              </a:tr>
            </a:tbl>
          </a:graphicData>
        </a:graphic>
      </p:graphicFrame>
      <p:sp>
        <p:nvSpPr>
          <p:cNvPr id="7" name="Rectangle 6">
            <a:extLst>
              <a:ext uri="{FF2B5EF4-FFF2-40B4-BE49-F238E27FC236}">
                <a16:creationId xmlns:a16="http://schemas.microsoft.com/office/drawing/2014/main" id="{439932E1-206E-4721-8D72-089097FCC07D}"/>
              </a:ext>
            </a:extLst>
          </p:cNvPr>
          <p:cNvSpPr/>
          <p:nvPr/>
        </p:nvSpPr>
        <p:spPr>
          <a:xfrm>
            <a:off x="496215" y="5181600"/>
            <a:ext cx="7981404" cy="246221"/>
          </a:xfrm>
          <a:prstGeom prst="rect">
            <a:avLst/>
          </a:prstGeom>
        </p:spPr>
        <p:txBody>
          <a:bodyPr wrap="square">
            <a:spAutoFit/>
          </a:bodyPr>
          <a:lstStyle/>
          <a:p>
            <a:r>
              <a:rPr lang="en-US" sz="1000" i="1" dirty="0"/>
              <a:t>*FFY 2020 includes data from March 1 (estimated), 2020 through October 2, 2020. </a:t>
            </a:r>
            <a:endParaRPr lang="en-US" sz="1000" dirty="0"/>
          </a:p>
        </p:txBody>
      </p:sp>
      <p:sp>
        <p:nvSpPr>
          <p:cNvPr id="13" name="Rectangle 12">
            <a:extLst>
              <a:ext uri="{FF2B5EF4-FFF2-40B4-BE49-F238E27FC236}">
                <a16:creationId xmlns:a16="http://schemas.microsoft.com/office/drawing/2014/main" id="{09883D62-7886-418A-B569-EE3382B60924}"/>
              </a:ext>
            </a:extLst>
          </p:cNvPr>
          <p:cNvSpPr/>
          <p:nvPr/>
        </p:nvSpPr>
        <p:spPr>
          <a:xfrm>
            <a:off x="533400" y="5371823"/>
            <a:ext cx="7981404" cy="246221"/>
          </a:xfrm>
          <a:prstGeom prst="rect">
            <a:avLst/>
          </a:prstGeom>
        </p:spPr>
        <p:txBody>
          <a:bodyPr wrap="square">
            <a:spAutoFit/>
          </a:bodyPr>
          <a:lstStyle/>
          <a:p>
            <a:r>
              <a:rPr lang="en-US" sz="1000" i="1" dirty="0"/>
              <a:t>**FFY 2021 includes data from October 2, 2020, through October 3, 2021. </a:t>
            </a:r>
            <a:endParaRPr lang="en-US" sz="1000" dirty="0"/>
          </a:p>
        </p:txBody>
      </p:sp>
      <p:sp>
        <p:nvSpPr>
          <p:cNvPr id="14" name="TextBox 13">
            <a:extLst>
              <a:ext uri="{FF2B5EF4-FFF2-40B4-BE49-F238E27FC236}">
                <a16:creationId xmlns:a16="http://schemas.microsoft.com/office/drawing/2014/main" id="{50760642-3BC9-40FB-995D-F4110BF81F65}"/>
              </a:ext>
            </a:extLst>
          </p:cNvPr>
          <p:cNvSpPr txBox="1"/>
          <p:nvPr/>
        </p:nvSpPr>
        <p:spPr>
          <a:xfrm>
            <a:off x="533400" y="5562600"/>
            <a:ext cx="5553075" cy="246221"/>
          </a:xfrm>
          <a:prstGeom prst="rect">
            <a:avLst/>
          </a:prstGeom>
          <a:noFill/>
        </p:spPr>
        <p:txBody>
          <a:bodyPr wrap="square" rtlCol="0">
            <a:spAutoFit/>
          </a:bodyPr>
          <a:lstStyle/>
          <a:p>
            <a:r>
              <a:rPr lang="en-US" sz="1000" i="1" dirty="0"/>
              <a:t>***FFY 2022 includes data from October 4, 2021, </a:t>
            </a:r>
            <a:r>
              <a:rPr lang="en-US" sz="1000" i="1"/>
              <a:t>through June 30, </a:t>
            </a:r>
            <a:r>
              <a:rPr lang="en-US" sz="1000" i="1" dirty="0"/>
              <a:t>2022..</a:t>
            </a:r>
          </a:p>
        </p:txBody>
      </p:sp>
      <p:sp>
        <p:nvSpPr>
          <p:cNvPr id="11" name="TextBox 10">
            <a:extLst>
              <a:ext uri="{FF2B5EF4-FFF2-40B4-BE49-F238E27FC236}">
                <a16:creationId xmlns:a16="http://schemas.microsoft.com/office/drawing/2014/main" id="{E0C43FA4-6D9B-4E0F-961C-79FC557B0EB0}"/>
              </a:ext>
            </a:extLst>
          </p:cNvPr>
          <p:cNvSpPr txBox="1"/>
          <p:nvPr/>
        </p:nvSpPr>
        <p:spPr>
          <a:xfrm>
            <a:off x="6705600" y="685800"/>
            <a:ext cx="2286000" cy="369332"/>
          </a:xfrm>
          <a:prstGeom prst="rect">
            <a:avLst/>
          </a:prstGeom>
          <a:noFill/>
        </p:spPr>
        <p:txBody>
          <a:bodyPr wrap="square" rtlCol="0">
            <a:spAutoFit/>
          </a:bodyPr>
          <a:lstStyle/>
          <a:p>
            <a:r>
              <a:rPr lang="en-US" i="1" dirty="0"/>
              <a:t>FFY 2020—2022</a:t>
            </a:r>
          </a:p>
        </p:txBody>
      </p:sp>
    </p:spTree>
    <p:extLst>
      <p:ext uri="{BB962C8B-B14F-4D97-AF65-F5344CB8AC3E}">
        <p14:creationId xmlns:p14="http://schemas.microsoft.com/office/powerpoint/2010/main" val="1960609253"/>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5FC86B71-238B-4D1E-B373-205145F46218}"/>
              </a:ext>
            </a:extLst>
          </p:cNvPr>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OSH Division</a:t>
            </a:r>
          </a:p>
          <a:p>
            <a:pPr eaLnBrk="0" hangingPunct="0"/>
            <a:r>
              <a:rPr lang="en-US" sz="2400" i="1" dirty="0">
                <a:solidFill>
                  <a:srgbClr val="000080"/>
                </a:solidFill>
              </a:rPr>
              <a:t>COVID-19 Activities</a:t>
            </a:r>
            <a:endParaRPr lang="en-US" sz="2400" b="1" i="1" dirty="0">
              <a:solidFill>
                <a:schemeClr val="bg2"/>
              </a:solidFill>
            </a:endParaRPr>
          </a:p>
        </p:txBody>
      </p:sp>
      <p:sp>
        <p:nvSpPr>
          <p:cNvPr id="8" name="Content Placeholder 7">
            <a:extLst>
              <a:ext uri="{FF2B5EF4-FFF2-40B4-BE49-F238E27FC236}">
                <a16:creationId xmlns:a16="http://schemas.microsoft.com/office/drawing/2014/main" id="{B728AC08-153F-40D4-AB6D-DBDEDE9B04F2}"/>
              </a:ext>
            </a:extLst>
          </p:cNvPr>
          <p:cNvSpPr>
            <a:spLocks noGrp="1"/>
          </p:cNvSpPr>
          <p:nvPr>
            <p:ph idx="1"/>
          </p:nvPr>
        </p:nvSpPr>
        <p:spPr>
          <a:xfrm>
            <a:off x="533400" y="1219200"/>
            <a:ext cx="8001000" cy="4525963"/>
          </a:xfrm>
        </p:spPr>
        <p:txBody>
          <a:bodyPr/>
          <a:lstStyle/>
          <a:p>
            <a:r>
              <a:rPr lang="en-US" dirty="0"/>
              <a:t>COVID-19 Safety and Health Topic Page</a:t>
            </a:r>
          </a:p>
        </p:txBody>
      </p:sp>
      <p:sp>
        <p:nvSpPr>
          <p:cNvPr id="2" name="TextBox 1">
            <a:extLst>
              <a:ext uri="{FF2B5EF4-FFF2-40B4-BE49-F238E27FC236}">
                <a16:creationId xmlns:a16="http://schemas.microsoft.com/office/drawing/2014/main" id="{16DC6199-778F-49F7-B0F3-7F1964D0D4EA}"/>
              </a:ext>
            </a:extLst>
          </p:cNvPr>
          <p:cNvSpPr txBox="1"/>
          <p:nvPr/>
        </p:nvSpPr>
        <p:spPr>
          <a:xfrm>
            <a:off x="6781800" y="2301093"/>
            <a:ext cx="966868" cy="307777"/>
          </a:xfrm>
          <a:prstGeom prst="rect">
            <a:avLst/>
          </a:prstGeom>
          <a:noFill/>
        </p:spPr>
        <p:txBody>
          <a:bodyPr wrap="none" rtlCol="0">
            <a:spAutoFit/>
          </a:bodyPr>
          <a:lstStyle/>
          <a:p>
            <a:r>
              <a:rPr lang="en-US" sz="1400" i="1" dirty="0"/>
              <a:t>FFY 2020</a:t>
            </a:r>
          </a:p>
        </p:txBody>
      </p:sp>
      <p:sp>
        <p:nvSpPr>
          <p:cNvPr id="10" name="TextBox 9">
            <a:extLst>
              <a:ext uri="{FF2B5EF4-FFF2-40B4-BE49-F238E27FC236}">
                <a16:creationId xmlns:a16="http://schemas.microsoft.com/office/drawing/2014/main" id="{EAFB2841-9323-423F-8EE0-7A0D58D31ECD}"/>
              </a:ext>
            </a:extLst>
          </p:cNvPr>
          <p:cNvSpPr txBox="1"/>
          <p:nvPr/>
        </p:nvSpPr>
        <p:spPr>
          <a:xfrm>
            <a:off x="6759524" y="3444982"/>
            <a:ext cx="966868" cy="307777"/>
          </a:xfrm>
          <a:prstGeom prst="rect">
            <a:avLst/>
          </a:prstGeom>
          <a:noFill/>
        </p:spPr>
        <p:txBody>
          <a:bodyPr wrap="none" rtlCol="0">
            <a:spAutoFit/>
          </a:bodyPr>
          <a:lstStyle/>
          <a:p>
            <a:r>
              <a:rPr lang="en-US" sz="1400" i="1" dirty="0"/>
              <a:t>FFY 2021</a:t>
            </a:r>
          </a:p>
        </p:txBody>
      </p:sp>
      <p:pic>
        <p:nvPicPr>
          <p:cNvPr id="13" name="Picture 12">
            <a:extLst>
              <a:ext uri="{FF2B5EF4-FFF2-40B4-BE49-F238E27FC236}">
                <a16:creationId xmlns:a16="http://schemas.microsoft.com/office/drawing/2014/main" id="{C61661A2-58FC-403A-BFD3-DDD8665F594A}"/>
              </a:ext>
            </a:extLst>
          </p:cNvPr>
          <p:cNvPicPr/>
          <p:nvPr/>
        </p:nvPicPr>
        <p:blipFill rotWithShape="1">
          <a:blip r:embed="rId3" cstate="screen">
            <a:extLst>
              <a:ext uri="{28A0092B-C50C-407E-A947-70E740481C1C}">
                <a14:useLocalDpi xmlns:a14="http://schemas.microsoft.com/office/drawing/2010/main"/>
              </a:ext>
            </a:extLst>
          </a:blip>
          <a:srcRect t="27594" b="38056"/>
          <a:stretch/>
        </p:blipFill>
        <p:spPr bwMode="auto">
          <a:xfrm>
            <a:off x="643847" y="1676400"/>
            <a:ext cx="5781676" cy="1295399"/>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93E386C-A9CB-4067-BC6A-1B599AB32855}"/>
              </a:ext>
            </a:extLst>
          </p:cNvPr>
          <p:cNvSpPr txBox="1"/>
          <p:nvPr/>
        </p:nvSpPr>
        <p:spPr>
          <a:xfrm>
            <a:off x="6601227" y="5362891"/>
            <a:ext cx="2009373" cy="369332"/>
          </a:xfrm>
          <a:prstGeom prst="rect">
            <a:avLst/>
          </a:prstGeom>
          <a:noFill/>
        </p:spPr>
        <p:txBody>
          <a:bodyPr wrap="square" rtlCol="0">
            <a:spAutoFit/>
          </a:bodyPr>
          <a:lstStyle/>
          <a:p>
            <a:r>
              <a:rPr lang="en-US" b="1" dirty="0"/>
              <a:t>Total: 104,315</a:t>
            </a:r>
          </a:p>
        </p:txBody>
      </p:sp>
      <p:pic>
        <p:nvPicPr>
          <p:cNvPr id="16" name="Picture 15">
            <a:extLst>
              <a:ext uri="{FF2B5EF4-FFF2-40B4-BE49-F238E27FC236}">
                <a16:creationId xmlns:a16="http://schemas.microsoft.com/office/drawing/2014/main" id="{64D95779-CD4F-400D-AB54-73AB2821673A}"/>
              </a:ext>
            </a:extLst>
          </p:cNvPr>
          <p:cNvPicPr/>
          <p:nvPr/>
        </p:nvPicPr>
        <p:blipFill rotWithShape="1">
          <a:blip r:embed="rId4" cstate="screen">
            <a:extLst>
              <a:ext uri="{28A0092B-C50C-407E-A947-70E740481C1C}">
                <a14:useLocalDpi xmlns:a14="http://schemas.microsoft.com/office/drawing/2010/main"/>
              </a:ext>
            </a:extLst>
          </a:blip>
          <a:srcRect t="41589" b="1105"/>
          <a:stretch/>
        </p:blipFill>
        <p:spPr bwMode="auto">
          <a:xfrm>
            <a:off x="596688" y="3048001"/>
            <a:ext cx="5815923" cy="1295399"/>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9AE3F862-3963-4018-A9FD-36D8D0C6422F}"/>
              </a:ext>
            </a:extLst>
          </p:cNvPr>
          <p:cNvSpPr txBox="1"/>
          <p:nvPr/>
        </p:nvSpPr>
        <p:spPr>
          <a:xfrm>
            <a:off x="6729332" y="4645223"/>
            <a:ext cx="966868" cy="307777"/>
          </a:xfrm>
          <a:prstGeom prst="rect">
            <a:avLst/>
          </a:prstGeom>
          <a:noFill/>
        </p:spPr>
        <p:txBody>
          <a:bodyPr wrap="none" rtlCol="0">
            <a:spAutoFit/>
          </a:bodyPr>
          <a:lstStyle/>
          <a:p>
            <a:r>
              <a:rPr lang="en-US" sz="1400" i="1" dirty="0"/>
              <a:t>FFY 2022</a:t>
            </a:r>
          </a:p>
        </p:txBody>
      </p:sp>
      <p:sp>
        <p:nvSpPr>
          <p:cNvPr id="14" name="TextBox 13">
            <a:extLst>
              <a:ext uri="{FF2B5EF4-FFF2-40B4-BE49-F238E27FC236}">
                <a16:creationId xmlns:a16="http://schemas.microsoft.com/office/drawing/2014/main" id="{524914E8-9E56-D28A-ED0E-C7F7A23E251F}"/>
              </a:ext>
            </a:extLst>
          </p:cNvPr>
          <p:cNvSpPr txBox="1"/>
          <p:nvPr/>
        </p:nvSpPr>
        <p:spPr>
          <a:xfrm>
            <a:off x="6705600" y="685800"/>
            <a:ext cx="2286000" cy="369332"/>
          </a:xfrm>
          <a:prstGeom prst="rect">
            <a:avLst/>
          </a:prstGeom>
          <a:noFill/>
        </p:spPr>
        <p:txBody>
          <a:bodyPr wrap="square" rtlCol="0">
            <a:spAutoFit/>
          </a:bodyPr>
          <a:lstStyle/>
          <a:p>
            <a:r>
              <a:rPr lang="en-US" i="1" dirty="0"/>
              <a:t>FFY 2020—2022</a:t>
            </a:r>
          </a:p>
        </p:txBody>
      </p:sp>
      <p:pic>
        <p:nvPicPr>
          <p:cNvPr id="12" name="Picture 11">
            <a:extLst>
              <a:ext uri="{FF2B5EF4-FFF2-40B4-BE49-F238E27FC236}">
                <a16:creationId xmlns:a16="http://schemas.microsoft.com/office/drawing/2014/main" id="{2BF4D393-290F-B8A0-E322-EF91CF99C7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766665" y="4356962"/>
            <a:ext cx="5557935" cy="1586638"/>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2F65BD33-1419-1A1F-4C81-83A9A597AE19}"/>
              </a:ext>
            </a:extLst>
          </p:cNvPr>
          <p:cNvSpPr/>
          <p:nvPr/>
        </p:nvSpPr>
        <p:spPr bwMode="auto">
          <a:xfrm>
            <a:off x="766665" y="5486400"/>
            <a:ext cx="1671735" cy="152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44236526"/>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a:xfrm>
            <a:off x="533400" y="457200"/>
            <a:ext cx="8305800" cy="549275"/>
          </a:xfrm>
        </p:spPr>
        <p:txBody>
          <a:bodyPr/>
          <a:lstStyle/>
          <a:p>
            <a:pPr eaLnBrk="1" hangingPunct="1"/>
            <a:r>
              <a:rPr lang="en-US" dirty="0">
                <a:solidFill>
                  <a:schemeClr val="bg2"/>
                </a:solidFill>
              </a:rPr>
              <a:t>Thank You For Attending!</a:t>
            </a:r>
          </a:p>
        </p:txBody>
      </p:sp>
      <p:sp>
        <p:nvSpPr>
          <p:cNvPr id="121858" name="Rectangle 3"/>
          <p:cNvSpPr>
            <a:spLocks noGrp="1" noChangeArrowheads="1"/>
          </p:cNvSpPr>
          <p:nvPr>
            <p:ph type="body" idx="4294967295"/>
          </p:nvPr>
        </p:nvSpPr>
        <p:spPr>
          <a:xfrm>
            <a:off x="1219200" y="1143000"/>
            <a:ext cx="6705600" cy="838200"/>
          </a:xfrm>
        </p:spPr>
        <p:txBody>
          <a:bodyPr/>
          <a:lstStyle/>
          <a:p>
            <a:pPr algn="ctr" eaLnBrk="1" hangingPunct="1">
              <a:buFont typeface="Wingdings" pitchFamily="2" charset="2"/>
              <a:buNone/>
            </a:pPr>
            <a:r>
              <a:rPr lang="en-US" sz="4000">
                <a:solidFill>
                  <a:srgbClr val="000000"/>
                </a:solidFill>
              </a:rPr>
              <a:t>Questions?</a:t>
            </a:r>
            <a:endParaRPr lang="en-US" sz="4000"/>
          </a:p>
        </p:txBody>
      </p:sp>
      <p:sp>
        <p:nvSpPr>
          <p:cNvPr id="121859" name="Text Box 5"/>
          <p:cNvSpPr txBox="1">
            <a:spLocks noChangeArrowheads="1"/>
          </p:cNvSpPr>
          <p:nvPr/>
        </p:nvSpPr>
        <p:spPr bwMode="auto">
          <a:xfrm>
            <a:off x="1371600" y="1905000"/>
            <a:ext cx="6477000" cy="1373188"/>
          </a:xfrm>
          <a:prstGeom prst="rect">
            <a:avLst/>
          </a:prstGeom>
          <a:noFill/>
          <a:ln w="12700">
            <a:noFill/>
            <a:miter lim="800000"/>
            <a:headEnd type="none" w="sm" len="sm"/>
            <a:tailEnd type="none" w="sm" len="sm"/>
          </a:ln>
        </p:spPr>
        <p:txBody>
          <a:bodyPr>
            <a:spAutoFit/>
          </a:bodyPr>
          <a:lstStyle/>
          <a:p>
            <a:pPr algn="ctr" eaLnBrk="0" hangingPunct="0"/>
            <a:r>
              <a:rPr lang="en-US" sz="2800" b="1" dirty="0">
                <a:solidFill>
                  <a:srgbClr val="FF0000"/>
                </a:solidFill>
              </a:rPr>
              <a:t>1-800-NC-LABOR</a:t>
            </a:r>
          </a:p>
          <a:p>
            <a:pPr algn="ctr" eaLnBrk="0" hangingPunct="0"/>
            <a:r>
              <a:rPr lang="en-US" sz="2800" i="1" dirty="0"/>
              <a:t>(1-800-625-2267)</a:t>
            </a:r>
            <a:endParaRPr lang="en-US" sz="2800" b="1" dirty="0"/>
          </a:p>
          <a:p>
            <a:pPr algn="ctr" eaLnBrk="0" hangingPunct="0"/>
            <a:r>
              <a:rPr lang="en-US" sz="2800" b="1" i="1" dirty="0">
                <a:solidFill>
                  <a:srgbClr val="0033CC"/>
                </a:solidFill>
              </a:rPr>
              <a:t>www.labor.nc.gov</a:t>
            </a:r>
            <a:endParaRPr lang="en-US" sz="2800" dirty="0"/>
          </a:p>
        </p:txBody>
      </p:sp>
      <p:pic>
        <p:nvPicPr>
          <p:cNvPr id="121860" name="Picture 6" descr="New DOL Logo (Colo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81200" y="3429000"/>
            <a:ext cx="5181600" cy="1990725"/>
          </a:xfrm>
          <a:prstGeom prst="rect">
            <a:avLst/>
          </a:prstGeom>
          <a:noFill/>
          <a:ln w="9525">
            <a:noFill/>
            <a:miter lim="800000"/>
            <a:headEnd/>
            <a:tailEnd/>
          </a:ln>
        </p:spPr>
      </p:pic>
      <p:sp>
        <p:nvSpPr>
          <p:cNvPr id="8" name="TextBox 7">
            <a:extLst>
              <a:ext uri="{FF2B5EF4-FFF2-40B4-BE49-F238E27FC236}">
                <a16:creationId xmlns:a16="http://schemas.microsoft.com/office/drawing/2014/main" id="{90F7CD11-EE46-E94B-B65C-1B841598147C}"/>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85628538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N.C. Workplace Safety and Health</a:t>
            </a:r>
          </a:p>
          <a:p>
            <a:pPr eaLnBrk="0" hangingPunct="0"/>
            <a:r>
              <a:rPr lang="en-US" sz="2400" i="1" dirty="0">
                <a:solidFill>
                  <a:schemeClr val="bg2"/>
                </a:solidFill>
              </a:rPr>
              <a:t>OSH Division</a:t>
            </a:r>
            <a:r>
              <a:rPr lang="en-US" sz="2400" i="1" dirty="0">
                <a:solidFill>
                  <a:srgbClr val="000080"/>
                </a:solidFill>
              </a:rPr>
              <a:t>—</a:t>
            </a:r>
            <a:r>
              <a:rPr lang="en-US" sz="2400" i="1" dirty="0">
                <a:solidFill>
                  <a:schemeClr val="bg2"/>
                </a:solidFill>
              </a:rPr>
              <a:t>Strategic Plan Goals</a:t>
            </a:r>
            <a:endParaRPr lang="en-US" sz="2400" b="1" i="1" dirty="0">
              <a:solidFill>
                <a:schemeClr val="bg2"/>
              </a:solidFill>
            </a:endParaRPr>
          </a:p>
        </p:txBody>
      </p:sp>
      <p:pic>
        <p:nvPicPr>
          <p:cNvPr id="11" name="Picture 10" descr="C:\Users\wllagoe.EADS\Pictures\Construction\IMAG0613.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4330245"/>
            <a:ext cx="3429000" cy="1613354"/>
          </a:xfrm>
          <a:prstGeom prst="rect">
            <a:avLst/>
          </a:prstGeom>
          <a:noFill/>
          <a:ln w="9525">
            <a:noFill/>
            <a:miter lim="800000"/>
            <a:headEnd/>
            <a:tailEnd/>
          </a:ln>
        </p:spPr>
      </p:pic>
      <p:pic>
        <p:nvPicPr>
          <p:cNvPr id="18" name="Picture 17" descr="C:\Documents and Settings\Wanda Lagoe\My Documents\My Pictures\Partnerships\Crane 178.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8400" y="4330242"/>
            <a:ext cx="2285999" cy="1613357"/>
          </a:xfrm>
          <a:prstGeom prst="rect">
            <a:avLst/>
          </a:prstGeom>
          <a:noFill/>
          <a:ln w="9525">
            <a:noFill/>
            <a:miter lim="800000"/>
            <a:headEnd/>
            <a:tailEnd/>
          </a:ln>
        </p:spPr>
      </p:pic>
      <p:sp>
        <p:nvSpPr>
          <p:cNvPr id="23" name="TextBox 22"/>
          <p:cNvSpPr txBox="1"/>
          <p:nvPr/>
        </p:nvSpPr>
        <p:spPr>
          <a:xfrm>
            <a:off x="533400" y="5715000"/>
            <a:ext cx="1186543" cy="215444"/>
          </a:xfrm>
          <a:prstGeom prst="rect">
            <a:avLst/>
          </a:prstGeom>
          <a:noFill/>
        </p:spPr>
        <p:txBody>
          <a:bodyPr wrap="none" rtlCol="0">
            <a:spAutoFit/>
          </a:bodyPr>
          <a:lstStyle/>
          <a:p>
            <a:r>
              <a:rPr lang="en-US" sz="800" dirty="0"/>
              <a:t>NCDOL Photo Library</a:t>
            </a:r>
          </a:p>
        </p:txBody>
      </p:sp>
      <p:graphicFrame>
        <p:nvGraphicFramePr>
          <p:cNvPr id="19" name="Table 18">
            <a:extLst>
              <a:ext uri="{FF2B5EF4-FFF2-40B4-BE49-F238E27FC236}">
                <a16:creationId xmlns:a16="http://schemas.microsoft.com/office/drawing/2014/main" id="{053F0C22-4AA4-4A42-B1A6-E38DB4C7ECE7}"/>
              </a:ext>
            </a:extLst>
          </p:cNvPr>
          <p:cNvGraphicFramePr>
            <a:graphicFrameLocks noGrp="1"/>
          </p:cNvGraphicFramePr>
          <p:nvPr>
            <p:extLst>
              <p:ext uri="{D42A27DB-BD31-4B8C-83A1-F6EECF244321}">
                <p14:modId xmlns:p14="http://schemas.microsoft.com/office/powerpoint/2010/main" val="1567071969"/>
              </p:ext>
            </p:extLst>
          </p:nvPr>
        </p:nvGraphicFramePr>
        <p:xfrm>
          <a:off x="609598" y="1121656"/>
          <a:ext cx="7924794" cy="1406101"/>
        </p:xfrm>
        <a:graphic>
          <a:graphicData uri="http://schemas.openxmlformats.org/drawingml/2006/table">
            <a:tbl>
              <a:tblPr firstRow="1" bandRow="1">
                <a:tableStyleId>{00A15C55-8517-42AA-B614-E9B94910E393}</a:tableStyleId>
              </a:tblPr>
              <a:tblGrid>
                <a:gridCol w="3657602">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340258447"/>
                    </a:ext>
                  </a:extLst>
                </a:gridCol>
                <a:gridCol w="838200">
                  <a:extLst>
                    <a:ext uri="{9D8B030D-6E8A-4147-A177-3AD203B41FA5}">
                      <a16:colId xmlns:a16="http://schemas.microsoft.com/office/drawing/2014/main" val="2964768195"/>
                    </a:ext>
                  </a:extLst>
                </a:gridCol>
                <a:gridCol w="762000">
                  <a:extLst>
                    <a:ext uri="{9D8B030D-6E8A-4147-A177-3AD203B41FA5}">
                      <a16:colId xmlns:a16="http://schemas.microsoft.com/office/drawing/2014/main" val="20002"/>
                    </a:ext>
                  </a:extLst>
                </a:gridCol>
                <a:gridCol w="990592">
                  <a:extLst>
                    <a:ext uri="{9D8B030D-6E8A-4147-A177-3AD203B41FA5}">
                      <a16:colId xmlns:a16="http://schemas.microsoft.com/office/drawing/2014/main" val="20003"/>
                    </a:ext>
                  </a:extLst>
                </a:gridCol>
              </a:tblGrid>
              <a:tr h="762733">
                <a:tc>
                  <a:txBody>
                    <a:bodyPr/>
                    <a:lstStyle/>
                    <a:p>
                      <a:pPr algn="ctr"/>
                      <a:r>
                        <a:rPr lang="en-US" sz="1400" dirty="0">
                          <a:solidFill>
                            <a:schemeClr val="tx1"/>
                          </a:solidFill>
                        </a:rPr>
                        <a:t>Education, Training and Technical Assistance (ETTA)</a:t>
                      </a:r>
                      <a:endParaRPr lang="en-US" sz="1400" b="1" dirty="0">
                        <a:solidFill>
                          <a:schemeClr val="tx1"/>
                        </a:solidFill>
                      </a:endParaRPr>
                    </a:p>
                  </a:txBody>
                  <a:tcPr anchor="ctr">
                    <a:solidFill>
                      <a:schemeClr val="bg1">
                        <a:lumMod val="75000"/>
                      </a:schemeClr>
                    </a:solidFill>
                  </a:tcPr>
                </a:tc>
                <a:tc>
                  <a:txBody>
                    <a:bodyPr/>
                    <a:lstStyle/>
                    <a:p>
                      <a:pPr algn="ctr"/>
                      <a:r>
                        <a:rPr lang="en-US" sz="1200" dirty="0">
                          <a:solidFill>
                            <a:schemeClr val="tx1"/>
                          </a:solidFill>
                        </a:rPr>
                        <a:t>1</a:t>
                      </a:r>
                      <a:r>
                        <a:rPr lang="en-US" sz="1200" baseline="30000" dirty="0">
                          <a:solidFill>
                            <a:schemeClr val="tx1"/>
                          </a:solidFill>
                        </a:rPr>
                        <a:t>st</a:t>
                      </a:r>
                      <a:r>
                        <a:rPr lang="en-US" sz="1200" dirty="0">
                          <a:solidFill>
                            <a:schemeClr val="tx1"/>
                          </a:solidFill>
                        </a:rPr>
                        <a:t> Qtr.</a:t>
                      </a:r>
                      <a:endParaRPr lang="en-US" sz="1200" b="1" dirty="0">
                        <a:solidFill>
                          <a:schemeClr val="tx1"/>
                        </a:solidFill>
                      </a:endParaRP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ctr"/>
                      <a:r>
                        <a:rPr lang="en-US" sz="1200" i="0" dirty="0">
                          <a:solidFill>
                            <a:schemeClr val="tx1"/>
                          </a:solidFill>
                        </a:rPr>
                        <a:t>FFY Goal</a:t>
                      </a:r>
                      <a:endParaRPr lang="en-US" sz="1200" b="1" i="0" dirty="0">
                        <a:solidFill>
                          <a:schemeClr val="tx1"/>
                        </a:solidFill>
                      </a:endParaRPr>
                    </a:p>
                  </a:txBody>
                  <a:tcPr anchor="ctr">
                    <a:solidFill>
                      <a:schemeClr val="bg1">
                        <a:lumMod val="75000"/>
                      </a:schemeClr>
                    </a:solidFill>
                  </a:tcPr>
                </a:tc>
                <a:extLst>
                  <a:ext uri="{0D108BD9-81ED-4DB2-BD59-A6C34878D82A}">
                    <a16:rowId xmlns:a16="http://schemas.microsoft.com/office/drawing/2014/main" val="10000"/>
                  </a:ext>
                </a:extLst>
              </a:tr>
              <a:tr h="321684">
                <a:tc>
                  <a:txBody>
                    <a:bodyPr/>
                    <a:lstStyle/>
                    <a:p>
                      <a:pPr algn="r"/>
                      <a:r>
                        <a:rPr lang="en-US" sz="1200" i="1" dirty="0"/>
                        <a:t>Publications Distributed</a:t>
                      </a:r>
                      <a:endParaRPr lang="en-US" sz="1200" b="0" i="1" dirty="0"/>
                    </a:p>
                  </a:txBody>
                  <a:tcPr anchor="ctr">
                    <a:solidFill>
                      <a:schemeClr val="bg1">
                        <a:lumMod val="95000"/>
                      </a:schemeClr>
                    </a:solidFill>
                  </a:tcPr>
                </a:tc>
                <a:tc>
                  <a:txBody>
                    <a:bodyPr/>
                    <a:lstStyle/>
                    <a:p>
                      <a:pPr algn="ctr"/>
                      <a:r>
                        <a:rPr lang="en-US" sz="1200" b="0" i="0" dirty="0"/>
                        <a:t>9,685</a:t>
                      </a:r>
                    </a:p>
                  </a:txBody>
                  <a:tcPr anchor="ctr">
                    <a:solidFill>
                      <a:schemeClr val="bg1">
                        <a:lumMod val="95000"/>
                      </a:schemeClr>
                    </a:solidFill>
                  </a:tcPr>
                </a:tc>
                <a:tc>
                  <a:txBody>
                    <a:bodyPr/>
                    <a:lstStyle/>
                    <a:p>
                      <a:pPr algn="ctr"/>
                      <a:r>
                        <a:rPr lang="en-US" sz="1200" b="0" i="0" dirty="0"/>
                        <a:t>9,038</a:t>
                      </a:r>
                    </a:p>
                  </a:txBody>
                  <a:tcPr anchor="ctr">
                    <a:solidFill>
                      <a:schemeClr val="bg1">
                        <a:lumMod val="95000"/>
                      </a:schemeClr>
                    </a:solidFill>
                  </a:tcPr>
                </a:tc>
                <a:tc>
                  <a:txBody>
                    <a:bodyPr/>
                    <a:lstStyle/>
                    <a:p>
                      <a:pPr algn="ctr"/>
                      <a:r>
                        <a:rPr lang="en-US" sz="1200" b="0" i="0" dirty="0"/>
                        <a:t>13,054</a:t>
                      </a:r>
                    </a:p>
                  </a:txBody>
                  <a:tcPr anchor="ctr">
                    <a:solidFill>
                      <a:schemeClr val="bg1">
                        <a:lumMod val="95000"/>
                      </a:schemeClr>
                    </a:solidFill>
                  </a:tcPr>
                </a:tc>
                <a:tc>
                  <a:txBody>
                    <a:bodyPr/>
                    <a:lstStyle/>
                    <a:p>
                      <a:pPr algn="ctr"/>
                      <a:r>
                        <a:rPr lang="en-US" sz="1200" b="1" i="1" dirty="0"/>
                        <a:t>31,777</a:t>
                      </a:r>
                    </a:p>
                  </a:txBody>
                  <a:tcPr anchor="ctr">
                    <a:solidFill>
                      <a:schemeClr val="bg1">
                        <a:lumMod val="95000"/>
                      </a:schemeClr>
                    </a:solidFill>
                  </a:tcPr>
                </a:tc>
                <a:tc>
                  <a:txBody>
                    <a:bodyPr/>
                    <a:lstStyle/>
                    <a:p>
                      <a:pPr algn="ctr"/>
                      <a:r>
                        <a:rPr lang="en-US" sz="1200" i="0" dirty="0"/>
                        <a:t>35,000</a:t>
                      </a:r>
                      <a:endParaRPr lang="en-US" sz="1200" b="0" i="0" dirty="0"/>
                    </a:p>
                  </a:txBody>
                  <a:tcPr anchor="ctr">
                    <a:solidFill>
                      <a:schemeClr val="bg1">
                        <a:lumMod val="95000"/>
                      </a:schemeClr>
                    </a:solidFill>
                  </a:tcPr>
                </a:tc>
                <a:extLst>
                  <a:ext uri="{0D108BD9-81ED-4DB2-BD59-A6C34878D82A}">
                    <a16:rowId xmlns:a16="http://schemas.microsoft.com/office/drawing/2014/main" val="10001"/>
                  </a:ext>
                </a:extLst>
              </a:tr>
              <a:tr h="321684">
                <a:tc>
                  <a:txBody>
                    <a:bodyPr/>
                    <a:lstStyle/>
                    <a:p>
                      <a:pPr algn="r"/>
                      <a:r>
                        <a:rPr lang="en-US" sz="1200" i="1" dirty="0"/>
                        <a:t>Standards Interpretations</a:t>
                      </a:r>
                      <a:endParaRPr lang="en-US" sz="1200" b="0" i="1" dirty="0"/>
                    </a:p>
                  </a:txBody>
                  <a:tcPr anchor="ctr">
                    <a:solidFill>
                      <a:schemeClr val="bg1">
                        <a:lumMod val="85000"/>
                      </a:schemeClr>
                    </a:solidFill>
                  </a:tcPr>
                </a:tc>
                <a:tc>
                  <a:txBody>
                    <a:bodyPr/>
                    <a:lstStyle/>
                    <a:p>
                      <a:pPr algn="ctr"/>
                      <a:r>
                        <a:rPr lang="en-US" sz="1200" b="0" i="0" dirty="0"/>
                        <a:t>446</a:t>
                      </a:r>
                    </a:p>
                  </a:txBody>
                  <a:tcPr anchor="ctr">
                    <a:solidFill>
                      <a:schemeClr val="bg1">
                        <a:lumMod val="85000"/>
                      </a:schemeClr>
                    </a:solidFill>
                  </a:tcPr>
                </a:tc>
                <a:tc>
                  <a:txBody>
                    <a:bodyPr/>
                    <a:lstStyle/>
                    <a:p>
                      <a:pPr algn="ctr"/>
                      <a:r>
                        <a:rPr lang="en-US" sz="1200" b="0" i="0" dirty="0"/>
                        <a:t>805</a:t>
                      </a:r>
                    </a:p>
                  </a:txBody>
                  <a:tcPr anchor="ctr">
                    <a:solidFill>
                      <a:schemeClr val="bg1">
                        <a:lumMod val="85000"/>
                      </a:schemeClr>
                    </a:solidFill>
                  </a:tcPr>
                </a:tc>
                <a:tc>
                  <a:txBody>
                    <a:bodyPr/>
                    <a:lstStyle/>
                    <a:p>
                      <a:pPr algn="ctr"/>
                      <a:r>
                        <a:rPr lang="en-US" sz="1200" b="0" i="0" dirty="0"/>
                        <a:t>809</a:t>
                      </a:r>
                    </a:p>
                  </a:txBody>
                  <a:tcPr anchor="ctr">
                    <a:solidFill>
                      <a:schemeClr val="bg1">
                        <a:lumMod val="85000"/>
                      </a:schemeClr>
                    </a:solidFill>
                  </a:tcPr>
                </a:tc>
                <a:tc>
                  <a:txBody>
                    <a:bodyPr/>
                    <a:lstStyle/>
                    <a:p>
                      <a:pPr algn="ctr"/>
                      <a:r>
                        <a:rPr lang="en-US" sz="1200" b="1" i="1" dirty="0"/>
                        <a:t>2,060</a:t>
                      </a:r>
                    </a:p>
                  </a:txBody>
                  <a:tcPr anchor="ctr">
                    <a:solidFill>
                      <a:schemeClr val="bg1">
                        <a:lumMod val="85000"/>
                      </a:schemeClr>
                    </a:solidFill>
                  </a:tcPr>
                </a:tc>
                <a:tc>
                  <a:txBody>
                    <a:bodyPr/>
                    <a:lstStyle/>
                    <a:p>
                      <a:pPr algn="ctr"/>
                      <a:r>
                        <a:rPr lang="en-US" sz="1200" i="0" dirty="0"/>
                        <a:t>NA</a:t>
                      </a:r>
                      <a:endParaRPr lang="en-US" sz="1200" b="0" i="0" dirty="0"/>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pic>
        <p:nvPicPr>
          <p:cNvPr id="3" name="Picture 2" descr="A picture containing text, person, outdoor, group&#10;&#10;Description automatically generated">
            <a:extLst>
              <a:ext uri="{FF2B5EF4-FFF2-40B4-BE49-F238E27FC236}">
                <a16:creationId xmlns:a16="http://schemas.microsoft.com/office/drawing/2014/main" id="{205D5A48-37B8-4C92-AFC8-36AB88310B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8822" y="4474455"/>
            <a:ext cx="2463349" cy="1469144"/>
          </a:xfrm>
          <a:prstGeom prst="rect">
            <a:avLst/>
          </a:prstGeom>
        </p:spPr>
      </p:pic>
      <p:graphicFrame>
        <p:nvGraphicFramePr>
          <p:cNvPr id="12" name="Table 11">
            <a:extLst>
              <a:ext uri="{FF2B5EF4-FFF2-40B4-BE49-F238E27FC236}">
                <a16:creationId xmlns:a16="http://schemas.microsoft.com/office/drawing/2014/main" id="{C8F0C54A-8378-43A9-A7DD-1783CEE5F220}"/>
              </a:ext>
            </a:extLst>
          </p:cNvPr>
          <p:cNvGraphicFramePr>
            <a:graphicFrameLocks noGrp="1"/>
          </p:cNvGraphicFramePr>
          <p:nvPr>
            <p:extLst>
              <p:ext uri="{D42A27DB-BD31-4B8C-83A1-F6EECF244321}">
                <p14:modId xmlns:p14="http://schemas.microsoft.com/office/powerpoint/2010/main" val="3920579612"/>
              </p:ext>
            </p:extLst>
          </p:nvPr>
        </p:nvGraphicFramePr>
        <p:xfrm>
          <a:off x="609599" y="2594282"/>
          <a:ext cx="7924793" cy="1886504"/>
        </p:xfrm>
        <a:graphic>
          <a:graphicData uri="http://schemas.openxmlformats.org/drawingml/2006/table">
            <a:tbl>
              <a:tblPr firstRow="1" bandRow="1">
                <a:tableStyleId>{00A15C55-8517-42AA-B614-E9B94910E393}</a:tableStyleId>
              </a:tblPr>
              <a:tblGrid>
                <a:gridCol w="36576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383200107"/>
                    </a:ext>
                  </a:extLst>
                </a:gridCol>
                <a:gridCol w="838200">
                  <a:extLst>
                    <a:ext uri="{9D8B030D-6E8A-4147-A177-3AD203B41FA5}">
                      <a16:colId xmlns:a16="http://schemas.microsoft.com/office/drawing/2014/main" val="1653679995"/>
                    </a:ext>
                  </a:extLst>
                </a:gridCol>
                <a:gridCol w="762000">
                  <a:extLst>
                    <a:ext uri="{9D8B030D-6E8A-4147-A177-3AD203B41FA5}">
                      <a16:colId xmlns:a16="http://schemas.microsoft.com/office/drawing/2014/main" val="20002"/>
                    </a:ext>
                  </a:extLst>
                </a:gridCol>
                <a:gridCol w="990592">
                  <a:extLst>
                    <a:ext uri="{9D8B030D-6E8A-4147-A177-3AD203B41FA5}">
                      <a16:colId xmlns:a16="http://schemas.microsoft.com/office/drawing/2014/main" val="20003"/>
                    </a:ext>
                  </a:extLst>
                </a:gridCol>
              </a:tblGrid>
              <a:tr h="656160">
                <a:tc>
                  <a:txBody>
                    <a:bodyPr/>
                    <a:lstStyle/>
                    <a:p>
                      <a:pPr algn="ctr"/>
                      <a:r>
                        <a:rPr lang="en-US" sz="1400" b="1" dirty="0">
                          <a:solidFill>
                            <a:schemeClr val="tx1"/>
                          </a:solidFill>
                        </a:rPr>
                        <a:t>Agricultural</a:t>
                      </a:r>
                      <a:r>
                        <a:rPr lang="en-US" sz="1400" b="1" baseline="0" dirty="0">
                          <a:solidFill>
                            <a:schemeClr val="tx1"/>
                          </a:solidFill>
                        </a:rPr>
                        <a:t> Safety and Health (</a:t>
                      </a:r>
                      <a:r>
                        <a:rPr lang="en-US" sz="1400" b="1" dirty="0">
                          <a:solidFill>
                            <a:schemeClr val="tx1"/>
                          </a:solidFill>
                        </a:rPr>
                        <a:t>ASH) </a:t>
                      </a:r>
                    </a:p>
                  </a:txBody>
                  <a:tcPr anchor="ctr">
                    <a:solidFill>
                      <a:schemeClr val="bg1">
                        <a:lumMod val="75000"/>
                      </a:schemeClr>
                    </a:solidFill>
                  </a:tcPr>
                </a:tc>
                <a:tc>
                  <a:txBody>
                    <a:bodyP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2</a:t>
                      </a:r>
                      <a:r>
                        <a:rPr lang="en-US" sz="1200" b="1" baseline="30000" dirty="0">
                          <a:solidFill>
                            <a:schemeClr val="tx1"/>
                          </a:solidFill>
                        </a:rPr>
                        <a:t>nd</a:t>
                      </a:r>
                      <a:r>
                        <a:rPr lang="en-US" sz="1200" b="1" dirty="0">
                          <a:solidFill>
                            <a:schemeClr val="tx1"/>
                          </a:solidFill>
                        </a:rPr>
                        <a:t> Qtr.</a:t>
                      </a:r>
                    </a:p>
                  </a:txBody>
                  <a:tcPr anchor="ctr">
                    <a:solidFill>
                      <a:schemeClr val="bg1">
                        <a:lumMod val="75000"/>
                      </a:schemeClr>
                    </a:solidFill>
                  </a:tcPr>
                </a:tc>
                <a:tc>
                  <a:txBody>
                    <a:bodyPr/>
                    <a:lstStyle/>
                    <a:p>
                      <a:pPr algn="ctr"/>
                      <a:r>
                        <a:rPr lang="en-US" sz="1200" b="1" dirty="0">
                          <a:solidFill>
                            <a:schemeClr val="tx1"/>
                          </a:solidFill>
                        </a:rPr>
                        <a:t>3</a:t>
                      </a:r>
                      <a:r>
                        <a:rPr lang="en-US" sz="1200" b="1" baseline="30000" dirty="0">
                          <a:solidFill>
                            <a:schemeClr val="tx1"/>
                          </a:solidFill>
                        </a:rPr>
                        <a:t>rd</a:t>
                      </a:r>
                      <a:r>
                        <a:rPr lang="en-US" sz="1200" b="1"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ctr"/>
                      <a:r>
                        <a:rPr lang="en-US" sz="1200" b="1" i="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307586">
                <a:tc>
                  <a:txBody>
                    <a:bodyPr/>
                    <a:lstStyle/>
                    <a:p>
                      <a:pPr algn="r"/>
                      <a:r>
                        <a:rPr lang="en-US" sz="1200" i="1" dirty="0"/>
                        <a:t>Outreach</a:t>
                      </a:r>
                      <a:r>
                        <a:rPr lang="en-US" sz="1200" i="1" baseline="0" dirty="0"/>
                        <a:t> Materials Distributed</a:t>
                      </a:r>
                      <a:endParaRPr lang="en-US" sz="1200" b="0" i="1" dirty="0"/>
                    </a:p>
                  </a:txBody>
                  <a:tcPr>
                    <a:solidFill>
                      <a:schemeClr val="bg1">
                        <a:lumMod val="95000"/>
                      </a:schemeClr>
                    </a:solidFill>
                  </a:tcPr>
                </a:tc>
                <a:tc>
                  <a:txBody>
                    <a:bodyPr/>
                    <a:lstStyle/>
                    <a:p>
                      <a:pPr algn="ctr"/>
                      <a:r>
                        <a:rPr lang="en-US" sz="1200" b="0" i="0" dirty="0"/>
                        <a:t>309</a:t>
                      </a:r>
                    </a:p>
                  </a:txBody>
                  <a:tcPr>
                    <a:solidFill>
                      <a:schemeClr val="bg1">
                        <a:lumMod val="95000"/>
                      </a:schemeClr>
                    </a:solidFill>
                  </a:tcPr>
                </a:tc>
                <a:tc>
                  <a:txBody>
                    <a:bodyPr/>
                    <a:lstStyle/>
                    <a:p>
                      <a:pPr algn="ctr"/>
                      <a:r>
                        <a:rPr lang="en-US" sz="1200" b="0" i="0" dirty="0"/>
                        <a:t>3,951</a:t>
                      </a:r>
                    </a:p>
                  </a:txBody>
                  <a:tcPr>
                    <a:solidFill>
                      <a:schemeClr val="bg1">
                        <a:lumMod val="95000"/>
                      </a:schemeClr>
                    </a:solidFill>
                  </a:tcPr>
                </a:tc>
                <a:tc>
                  <a:txBody>
                    <a:bodyPr/>
                    <a:lstStyle/>
                    <a:p>
                      <a:pPr algn="ctr"/>
                      <a:r>
                        <a:rPr lang="en-US" sz="1200" b="0" i="0" dirty="0"/>
                        <a:t>2,269</a:t>
                      </a:r>
                    </a:p>
                  </a:txBody>
                  <a:tcPr>
                    <a:solidFill>
                      <a:schemeClr val="bg1">
                        <a:lumMod val="95000"/>
                      </a:schemeClr>
                    </a:solidFill>
                  </a:tcPr>
                </a:tc>
                <a:tc>
                  <a:txBody>
                    <a:bodyPr/>
                    <a:lstStyle/>
                    <a:p>
                      <a:pPr algn="ctr"/>
                      <a:r>
                        <a:rPr lang="en-US" sz="1200" b="1" i="1" dirty="0"/>
                        <a:t>6,529</a:t>
                      </a:r>
                    </a:p>
                  </a:txBody>
                  <a:tcPr>
                    <a:solidFill>
                      <a:schemeClr val="bg1">
                        <a:lumMod val="95000"/>
                      </a:schemeClr>
                    </a:solidFill>
                  </a:tcPr>
                </a:tc>
                <a:tc>
                  <a:txBody>
                    <a:bodyPr/>
                    <a:lstStyle/>
                    <a:p>
                      <a:pPr algn="ctr"/>
                      <a:r>
                        <a:rPr lang="en-US" sz="1200" i="0" dirty="0"/>
                        <a:t>2,400</a:t>
                      </a:r>
                      <a:endParaRPr lang="en-US" sz="1200" b="0" i="0" dirty="0"/>
                    </a:p>
                  </a:txBody>
                  <a:tcPr>
                    <a:solidFill>
                      <a:schemeClr val="bg1">
                        <a:lumMod val="95000"/>
                      </a:schemeClr>
                    </a:solidFill>
                  </a:tcPr>
                </a:tc>
                <a:extLst>
                  <a:ext uri="{0D108BD9-81ED-4DB2-BD59-A6C34878D82A}">
                    <a16:rowId xmlns:a16="http://schemas.microsoft.com/office/drawing/2014/main" val="10001"/>
                  </a:ext>
                </a:extLst>
              </a:tr>
              <a:tr h="307586">
                <a:tc>
                  <a:txBody>
                    <a:bodyPr/>
                    <a:lstStyle/>
                    <a:p>
                      <a:pPr algn="r"/>
                      <a:r>
                        <a:rPr lang="en-US" sz="1200" i="1" dirty="0"/>
                        <a:t>Compliance Inspections</a:t>
                      </a:r>
                      <a:endParaRPr lang="en-US" sz="1200" b="0" i="1" dirty="0"/>
                    </a:p>
                  </a:txBody>
                  <a:tcPr>
                    <a:solidFill>
                      <a:schemeClr val="bg1">
                        <a:lumMod val="85000"/>
                      </a:schemeClr>
                    </a:solidFill>
                  </a:tcPr>
                </a:tc>
                <a:tc>
                  <a:txBody>
                    <a:bodyPr/>
                    <a:lstStyle/>
                    <a:p>
                      <a:pPr algn="ctr"/>
                      <a:r>
                        <a:rPr lang="en-US" sz="1200" b="0" i="0" dirty="0"/>
                        <a:t>20</a:t>
                      </a:r>
                    </a:p>
                  </a:txBody>
                  <a:tcPr>
                    <a:solidFill>
                      <a:schemeClr val="bg1">
                        <a:lumMod val="85000"/>
                      </a:schemeClr>
                    </a:solidFill>
                  </a:tcPr>
                </a:tc>
                <a:tc>
                  <a:txBody>
                    <a:bodyPr/>
                    <a:lstStyle/>
                    <a:p>
                      <a:pPr algn="ctr"/>
                      <a:r>
                        <a:rPr lang="en-US" sz="1200" b="0" i="0" dirty="0"/>
                        <a:t>0</a:t>
                      </a:r>
                    </a:p>
                  </a:txBody>
                  <a:tcPr>
                    <a:solidFill>
                      <a:schemeClr val="bg1">
                        <a:lumMod val="85000"/>
                      </a:schemeClr>
                    </a:solidFill>
                  </a:tcPr>
                </a:tc>
                <a:tc>
                  <a:txBody>
                    <a:bodyPr/>
                    <a:lstStyle/>
                    <a:p>
                      <a:pPr algn="ctr"/>
                      <a:r>
                        <a:rPr lang="en-US" sz="1200" b="0" i="0" dirty="0"/>
                        <a:t>10</a:t>
                      </a:r>
                    </a:p>
                  </a:txBody>
                  <a:tcPr>
                    <a:solidFill>
                      <a:schemeClr val="bg1">
                        <a:lumMod val="85000"/>
                      </a:schemeClr>
                    </a:solidFill>
                  </a:tcPr>
                </a:tc>
                <a:tc>
                  <a:txBody>
                    <a:bodyPr/>
                    <a:lstStyle/>
                    <a:p>
                      <a:pPr algn="ctr"/>
                      <a:r>
                        <a:rPr lang="en-US" sz="1200" b="1" i="1" dirty="0"/>
                        <a:t>30</a:t>
                      </a:r>
                    </a:p>
                  </a:txBody>
                  <a:tcPr>
                    <a:solidFill>
                      <a:schemeClr val="bg1">
                        <a:lumMod val="85000"/>
                      </a:schemeClr>
                    </a:solidFill>
                  </a:tcPr>
                </a:tc>
                <a:tc>
                  <a:txBody>
                    <a:bodyPr/>
                    <a:lstStyle/>
                    <a:p>
                      <a:pPr algn="ctr"/>
                      <a:r>
                        <a:rPr lang="en-US" sz="1200" i="0" dirty="0"/>
                        <a:t>50</a:t>
                      </a:r>
                      <a:endParaRPr lang="en-US" sz="1200" b="0" i="0" dirty="0"/>
                    </a:p>
                  </a:txBody>
                  <a:tcPr>
                    <a:solidFill>
                      <a:schemeClr val="bg1">
                        <a:lumMod val="85000"/>
                      </a:schemeClr>
                    </a:solidFill>
                  </a:tcPr>
                </a:tc>
                <a:extLst>
                  <a:ext uri="{0D108BD9-81ED-4DB2-BD59-A6C34878D82A}">
                    <a16:rowId xmlns:a16="http://schemas.microsoft.com/office/drawing/2014/main" val="10002"/>
                  </a:ext>
                </a:extLst>
              </a:tr>
              <a:tr h="307586">
                <a:tc>
                  <a:txBody>
                    <a:bodyPr/>
                    <a:lstStyle/>
                    <a:p>
                      <a:pPr algn="r"/>
                      <a:r>
                        <a:rPr lang="en-US" sz="1200" i="1" dirty="0"/>
                        <a:t>Certificates Issued</a:t>
                      </a:r>
                      <a:endParaRPr lang="en-US" sz="1200" b="0" i="1" dirty="0"/>
                    </a:p>
                  </a:txBody>
                  <a:tcPr>
                    <a:solidFill>
                      <a:schemeClr val="bg1">
                        <a:lumMod val="95000"/>
                      </a:schemeClr>
                    </a:solidFill>
                  </a:tcPr>
                </a:tc>
                <a:tc>
                  <a:txBody>
                    <a:bodyPr/>
                    <a:lstStyle/>
                    <a:p>
                      <a:pPr algn="ctr"/>
                      <a:r>
                        <a:rPr lang="en-US" sz="1200" b="0" i="0" dirty="0"/>
                        <a:t>143</a:t>
                      </a:r>
                    </a:p>
                  </a:txBody>
                  <a:tcPr>
                    <a:solidFill>
                      <a:schemeClr val="bg1">
                        <a:lumMod val="95000"/>
                      </a:schemeClr>
                    </a:solidFill>
                  </a:tcPr>
                </a:tc>
                <a:tc>
                  <a:txBody>
                    <a:bodyPr/>
                    <a:lstStyle/>
                    <a:p>
                      <a:pPr algn="ctr"/>
                      <a:r>
                        <a:rPr lang="en-US" sz="1200" b="0" i="0" dirty="0"/>
                        <a:t>1,227</a:t>
                      </a:r>
                    </a:p>
                  </a:txBody>
                  <a:tcPr>
                    <a:solidFill>
                      <a:schemeClr val="bg1">
                        <a:lumMod val="95000"/>
                      </a:schemeClr>
                    </a:solidFill>
                  </a:tcPr>
                </a:tc>
                <a:tc>
                  <a:txBody>
                    <a:bodyPr/>
                    <a:lstStyle/>
                    <a:p>
                      <a:pPr algn="ctr"/>
                      <a:r>
                        <a:rPr lang="en-US" sz="1200" b="0" i="0" dirty="0"/>
                        <a:t>493</a:t>
                      </a:r>
                    </a:p>
                  </a:txBody>
                  <a:tcPr>
                    <a:solidFill>
                      <a:schemeClr val="bg1">
                        <a:lumMod val="95000"/>
                      </a:schemeClr>
                    </a:solidFill>
                  </a:tcPr>
                </a:tc>
                <a:tc>
                  <a:txBody>
                    <a:bodyPr/>
                    <a:lstStyle/>
                    <a:p>
                      <a:pPr algn="ctr"/>
                      <a:r>
                        <a:rPr lang="en-US" sz="1200" b="1" i="1" dirty="0"/>
                        <a:t>1,863</a:t>
                      </a:r>
                    </a:p>
                  </a:txBody>
                  <a:tcPr>
                    <a:solidFill>
                      <a:schemeClr val="bg1">
                        <a:lumMod val="95000"/>
                      </a:schemeClr>
                    </a:solidFill>
                  </a:tcPr>
                </a:tc>
                <a:tc>
                  <a:txBody>
                    <a:bodyPr/>
                    <a:lstStyle/>
                    <a:p>
                      <a:pPr algn="ctr"/>
                      <a:r>
                        <a:rPr lang="en-US" sz="1200" i="0" dirty="0"/>
                        <a:t>1,600</a:t>
                      </a:r>
                      <a:endParaRPr lang="en-US" sz="1200" b="0" i="0" dirty="0"/>
                    </a:p>
                  </a:txBody>
                  <a:tcPr>
                    <a:solidFill>
                      <a:schemeClr val="bg1">
                        <a:lumMod val="95000"/>
                      </a:schemeClr>
                    </a:solidFill>
                  </a:tcPr>
                </a:tc>
                <a:extLst>
                  <a:ext uri="{0D108BD9-81ED-4DB2-BD59-A6C34878D82A}">
                    <a16:rowId xmlns:a16="http://schemas.microsoft.com/office/drawing/2014/main" val="10003"/>
                  </a:ext>
                </a:extLst>
              </a:tr>
              <a:tr h="307586">
                <a:tc>
                  <a:txBody>
                    <a:bodyPr/>
                    <a:lstStyle/>
                    <a:p>
                      <a:pPr algn="r"/>
                      <a:r>
                        <a:rPr lang="en-US" sz="1200" i="1" dirty="0"/>
                        <a:t>Preoccupancy Inspections</a:t>
                      </a:r>
                      <a:endParaRPr lang="en-US" sz="1200" b="0" i="1" dirty="0"/>
                    </a:p>
                  </a:txBody>
                  <a:tcPr>
                    <a:solidFill>
                      <a:schemeClr val="bg1">
                        <a:lumMod val="85000"/>
                      </a:schemeClr>
                    </a:solidFill>
                  </a:tcPr>
                </a:tc>
                <a:tc>
                  <a:txBody>
                    <a:bodyPr/>
                    <a:lstStyle/>
                    <a:p>
                      <a:pPr algn="ctr"/>
                      <a:r>
                        <a:rPr lang="en-US" sz="1200" b="0" i="0" dirty="0"/>
                        <a:t>210</a:t>
                      </a:r>
                    </a:p>
                  </a:txBody>
                  <a:tcPr>
                    <a:solidFill>
                      <a:schemeClr val="bg1">
                        <a:lumMod val="85000"/>
                      </a:schemeClr>
                    </a:solidFill>
                  </a:tcPr>
                </a:tc>
                <a:tc>
                  <a:txBody>
                    <a:bodyPr/>
                    <a:lstStyle/>
                    <a:p>
                      <a:pPr algn="ctr"/>
                      <a:r>
                        <a:rPr lang="en-US" sz="1200" b="0" i="0" dirty="0"/>
                        <a:t>1,333</a:t>
                      </a:r>
                    </a:p>
                  </a:txBody>
                  <a:tcPr>
                    <a:solidFill>
                      <a:schemeClr val="bg1">
                        <a:lumMod val="85000"/>
                      </a:schemeClr>
                    </a:solidFill>
                  </a:tcPr>
                </a:tc>
                <a:tc>
                  <a:txBody>
                    <a:bodyPr/>
                    <a:lstStyle/>
                    <a:p>
                      <a:pPr algn="ctr"/>
                      <a:r>
                        <a:rPr lang="en-US" sz="1200" b="0" i="0" dirty="0"/>
                        <a:t>302</a:t>
                      </a:r>
                    </a:p>
                  </a:txBody>
                  <a:tcPr>
                    <a:solidFill>
                      <a:schemeClr val="bg1">
                        <a:lumMod val="85000"/>
                      </a:schemeClr>
                    </a:solidFill>
                  </a:tcPr>
                </a:tc>
                <a:tc>
                  <a:txBody>
                    <a:bodyPr/>
                    <a:lstStyle/>
                    <a:p>
                      <a:pPr algn="ctr"/>
                      <a:r>
                        <a:rPr lang="en-US" sz="1200" b="1" i="1" dirty="0"/>
                        <a:t>1,965</a:t>
                      </a:r>
                    </a:p>
                  </a:txBody>
                  <a:tcPr>
                    <a:solidFill>
                      <a:schemeClr val="bg1">
                        <a:lumMod val="85000"/>
                      </a:schemeClr>
                    </a:solidFill>
                  </a:tcPr>
                </a:tc>
                <a:tc>
                  <a:txBody>
                    <a:bodyPr/>
                    <a:lstStyle/>
                    <a:p>
                      <a:pPr algn="ctr"/>
                      <a:r>
                        <a:rPr lang="en-US" sz="1200" i="0" dirty="0"/>
                        <a:t>1,800</a:t>
                      </a:r>
                      <a:endParaRPr lang="en-US" sz="1200" b="0" i="0" dirty="0"/>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3" name="TextBox 12">
            <a:extLst>
              <a:ext uri="{FF2B5EF4-FFF2-40B4-BE49-F238E27FC236}">
                <a16:creationId xmlns:a16="http://schemas.microsoft.com/office/drawing/2014/main" id="{4A4C2050-3645-CC57-AA7F-0DD6C88272A1}"/>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78950303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609600" y="1417637"/>
            <a:ext cx="7924800" cy="4525963"/>
          </a:xfrm>
        </p:spPr>
        <p:txBody>
          <a:bodyPr/>
          <a:lstStyle/>
          <a:p>
            <a:pPr eaLnBrk="1" hangingPunct="1"/>
            <a:r>
              <a:rPr lang="en-US" sz="2400" i="1" dirty="0"/>
              <a:t>Construction</a:t>
            </a:r>
          </a:p>
          <a:p>
            <a:pPr eaLnBrk="1" hangingPunct="1"/>
            <a:endParaRPr lang="en-US" sz="1600" i="1" dirty="0"/>
          </a:p>
          <a:p>
            <a:pPr eaLnBrk="1" hangingPunct="1"/>
            <a:r>
              <a:rPr lang="en-US" sz="2400" i="1" dirty="0"/>
              <a:t>Logging and Arboriculture</a:t>
            </a:r>
          </a:p>
          <a:p>
            <a:pPr eaLnBrk="1" hangingPunct="1"/>
            <a:endParaRPr lang="en-US" sz="1600" i="1" dirty="0"/>
          </a:p>
          <a:p>
            <a:pPr eaLnBrk="1" hangingPunct="1"/>
            <a:r>
              <a:rPr lang="en-US" sz="2400" i="1" dirty="0"/>
              <a:t>Long Term Care Facilities</a:t>
            </a:r>
          </a:p>
          <a:p>
            <a:pPr eaLnBrk="1" hangingPunct="1"/>
            <a:endParaRPr lang="en-US" sz="1600" i="1" dirty="0"/>
          </a:p>
          <a:p>
            <a:pPr eaLnBrk="1" hangingPunct="1"/>
            <a:r>
              <a:rPr lang="en-US" sz="2400" i="1" dirty="0"/>
              <a:t>Health Hazards</a:t>
            </a:r>
          </a:p>
          <a:p>
            <a:pPr eaLnBrk="1" hangingPunct="1"/>
            <a:endParaRPr lang="en-US" sz="1600" i="1" dirty="0"/>
          </a:p>
          <a:p>
            <a:pPr eaLnBrk="1" hangingPunct="1"/>
            <a:r>
              <a:rPr lang="en-US" sz="2400" i="1" dirty="0"/>
              <a:t>Food Manufacturing</a:t>
            </a:r>
          </a:p>
          <a:p>
            <a:pPr eaLnBrk="1" hangingPunct="1"/>
            <a:endParaRPr lang="en-US" sz="1600" i="1" dirty="0"/>
          </a:p>
          <a:p>
            <a:pPr eaLnBrk="1" hangingPunct="1"/>
            <a:r>
              <a:rPr lang="en-US" sz="2400" i="1" dirty="0"/>
              <a:t>Grocery and Related Product Wholesalers</a:t>
            </a:r>
          </a:p>
          <a:p>
            <a:pPr eaLnBrk="1" hangingPunct="1"/>
            <a:endParaRPr lang="en-US" sz="1600" i="1" dirty="0"/>
          </a:p>
          <a:p>
            <a:pPr eaLnBrk="1" hangingPunct="1"/>
            <a:r>
              <a:rPr lang="en-US" sz="2400" i="1" dirty="0"/>
              <a:t>Amputations</a:t>
            </a:r>
          </a:p>
          <a:p>
            <a:pPr eaLnBrk="1" hangingPunct="1"/>
            <a:endParaRPr lang="en-US" sz="2400" i="1" dirty="0"/>
          </a:p>
          <a:p>
            <a:pPr eaLnBrk="1" hangingPunct="1"/>
            <a:endParaRPr lang="en-US" sz="2400" i="1" dirty="0"/>
          </a:p>
          <a:p>
            <a:pPr eaLnBrk="1" hangingPunct="1"/>
            <a:endParaRPr lang="en-US" sz="1600" i="1" dirty="0"/>
          </a:p>
          <a:p>
            <a:pPr eaLnBrk="1" hangingPunct="1"/>
            <a:endParaRPr lang="en-US" sz="1600" i="1" dirty="0"/>
          </a:p>
          <a:p>
            <a:pPr eaLnBrk="1" hangingPunct="1"/>
            <a:endParaRPr lang="en-US" sz="2400" dirty="0"/>
          </a:p>
          <a:p>
            <a:pPr eaLnBrk="1" hangingPunct="1"/>
            <a:endParaRPr lang="en-US" sz="1600" dirty="0"/>
          </a:p>
        </p:txBody>
      </p:sp>
      <p:sp>
        <p:nvSpPr>
          <p:cNvPr id="15"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Strategic Plan</a:t>
            </a:r>
          </a:p>
          <a:p>
            <a:pPr eaLnBrk="0" hangingPunct="0"/>
            <a:r>
              <a:rPr lang="en-US" sz="2400" i="1" dirty="0">
                <a:solidFill>
                  <a:schemeClr val="bg2"/>
                </a:solidFill>
              </a:rPr>
              <a:t>Special Emphasis Programs (SEP)</a:t>
            </a:r>
            <a:endParaRPr lang="en-US" sz="2400" b="1" i="1" dirty="0">
              <a:solidFill>
                <a:schemeClr val="bg2"/>
              </a:solidFill>
            </a:endParaRPr>
          </a:p>
        </p:txBody>
      </p:sp>
      <p:sp>
        <p:nvSpPr>
          <p:cNvPr id="13" name="TextBox 12"/>
          <p:cNvSpPr txBox="1"/>
          <p:nvPr/>
        </p:nvSpPr>
        <p:spPr>
          <a:xfrm>
            <a:off x="5715000" y="1295400"/>
            <a:ext cx="1186543" cy="215444"/>
          </a:xfrm>
          <a:prstGeom prst="rect">
            <a:avLst/>
          </a:prstGeom>
          <a:noFill/>
        </p:spPr>
        <p:txBody>
          <a:bodyPr wrap="none" rtlCol="0">
            <a:spAutoFit/>
          </a:bodyPr>
          <a:lstStyle/>
          <a:p>
            <a:r>
              <a:rPr lang="en-US" sz="800" dirty="0"/>
              <a:t>NCDOL Photo Library</a:t>
            </a:r>
          </a:p>
        </p:txBody>
      </p:sp>
      <p:pic>
        <p:nvPicPr>
          <p:cNvPr id="3" name="Picture 2" descr="A picture containing outdoor, grass, sky, tree&#10;&#10;Description automatically generated">
            <a:extLst>
              <a:ext uri="{FF2B5EF4-FFF2-40B4-BE49-F238E27FC236}">
                <a16:creationId xmlns:a16="http://schemas.microsoft.com/office/drawing/2014/main" id="{4B09A2E3-8E83-4C2B-916B-8718897841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0" y="1571423"/>
            <a:ext cx="1371600" cy="1828800"/>
          </a:xfrm>
          <a:prstGeom prst="rect">
            <a:avLst/>
          </a:prstGeom>
        </p:spPr>
      </p:pic>
      <p:pic>
        <p:nvPicPr>
          <p:cNvPr id="9" name="Picture 8" descr="DSC_1207-2">
            <a:extLst>
              <a:ext uri="{FF2B5EF4-FFF2-40B4-BE49-F238E27FC236}">
                <a16:creationId xmlns:a16="http://schemas.microsoft.com/office/drawing/2014/main" id="{87DF699E-69AF-4672-9136-711D66EF6FEE}"/>
              </a:ext>
            </a:extLst>
          </p:cNvPr>
          <p:cNvPicPr>
            <a:picLocks noGrp="1" noChangeAspect="1"/>
          </p:cNvPicPr>
          <p:nvPr isPhoto="1"/>
        </p:nvPicPr>
        <p:blipFill>
          <a:blip r:embed="rId4" cstate="screen">
            <a:extLst>
              <a:ext uri="{28A0092B-C50C-407E-A947-70E740481C1C}">
                <a14:useLocalDpi xmlns:a14="http://schemas.microsoft.com/office/drawing/2010/main"/>
              </a:ext>
            </a:extLst>
          </a:blip>
          <a:stretch>
            <a:fillRect/>
          </a:stretch>
        </p:blipFill>
        <p:spPr>
          <a:xfrm>
            <a:off x="6781800" y="3089644"/>
            <a:ext cx="1752600" cy="1454658"/>
          </a:xfrm>
          <a:prstGeom prst="rect">
            <a:avLst/>
          </a:prstGeom>
        </p:spPr>
      </p:pic>
      <p:sp>
        <p:nvSpPr>
          <p:cNvPr id="10" name="TextBox 9">
            <a:extLst>
              <a:ext uri="{FF2B5EF4-FFF2-40B4-BE49-F238E27FC236}">
                <a16:creationId xmlns:a16="http://schemas.microsoft.com/office/drawing/2014/main" id="{29787452-885C-E925-A504-A0F8AEB3EF40}"/>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379261439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pic>
        <p:nvPicPr>
          <p:cNvPr id="7" name="Picture 7" descr="C:\Documents and Settings\Wanda Lagoe\My Documents\My Pictures\Partnerships\Crane 178.jpg">
            <a:extLst>
              <a:ext uri="{FF2B5EF4-FFF2-40B4-BE49-F238E27FC236}">
                <a16:creationId xmlns:a16="http://schemas.microsoft.com/office/drawing/2014/main" id="{791E75EA-D42C-4BE4-A484-0AD81B41ADE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2286000"/>
            <a:ext cx="1406771" cy="1143000"/>
          </a:xfrm>
          <a:prstGeom prst="rect">
            <a:avLst/>
          </a:prstGeom>
          <a:noFill/>
          <a:ln w="9525">
            <a:noFill/>
            <a:miter lim="800000"/>
            <a:headEnd/>
            <a:tailEnd/>
          </a:ln>
        </p:spPr>
      </p:pic>
      <p:pic>
        <p:nvPicPr>
          <p:cNvPr id="9" name="Picture 8" descr="C:\Users\wllagoe.EADS\Pictures\Construction\IMAG0613.jpg">
            <a:extLst>
              <a:ext uri="{FF2B5EF4-FFF2-40B4-BE49-F238E27FC236}">
                <a16:creationId xmlns:a16="http://schemas.microsoft.com/office/drawing/2014/main" id="{7ED2DC65-21DF-46E8-AE77-C3EECE593AD2}"/>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7200" y="2285999"/>
            <a:ext cx="2209800" cy="11430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9A575D96-AA33-47E2-8518-C45E80888A4E}"/>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81800" y="2285999"/>
            <a:ext cx="1752600" cy="1143000"/>
          </a:xfrm>
          <a:prstGeom prst="rect">
            <a:avLst/>
          </a:prstGeom>
          <a:noFill/>
          <a:ln w="9525">
            <a:noFill/>
            <a:miter lim="800000"/>
            <a:headEnd/>
            <a:tailEnd/>
          </a:ln>
        </p:spPr>
      </p:pic>
      <p:pic>
        <p:nvPicPr>
          <p:cNvPr id="12" name="Picture 11" descr="C:\Users\wllagoe.EADS\Pictures\Picture 028.jpg">
            <a:extLst>
              <a:ext uri="{FF2B5EF4-FFF2-40B4-BE49-F238E27FC236}">
                <a16:creationId xmlns:a16="http://schemas.microsoft.com/office/drawing/2014/main" id="{69CC5D9F-4E69-4759-B1DD-8E7DDE1D257B}"/>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21582" y="2285999"/>
            <a:ext cx="1676400" cy="1143000"/>
          </a:xfrm>
          <a:prstGeom prst="rect">
            <a:avLst/>
          </a:prstGeom>
          <a:noFill/>
          <a:ln w="9525">
            <a:noFill/>
            <a:miter lim="800000"/>
            <a:headEnd/>
            <a:tailEnd/>
          </a:ln>
        </p:spPr>
      </p:pic>
      <p:pic>
        <p:nvPicPr>
          <p:cNvPr id="14" name="Picture 13" descr="A picture containing text, person, outdoor, group&#10;&#10;Description automatically generated">
            <a:extLst>
              <a:ext uri="{FF2B5EF4-FFF2-40B4-BE49-F238E27FC236}">
                <a16:creationId xmlns:a16="http://schemas.microsoft.com/office/drawing/2014/main" id="{097ECC3C-0C96-48C0-A75E-7DA8AA9DFC00}"/>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1756870" y="2285999"/>
            <a:ext cx="2586530" cy="1143000"/>
          </a:xfrm>
          <a:prstGeom prst="rect">
            <a:avLst/>
          </a:prstGeom>
          <a:ln>
            <a:noFill/>
          </a:ln>
          <a:extLst>
            <a:ext uri="{53640926-AAD7-44D8-BBD7-CCE9431645EC}">
              <a14:shadowObscured xmlns:a14="http://schemas.microsoft.com/office/drawing/2010/main"/>
            </a:ext>
          </a:extLst>
        </p:spPr>
      </p:pic>
      <p:graphicFrame>
        <p:nvGraphicFramePr>
          <p:cNvPr id="15" name="Table 14">
            <a:extLst>
              <a:ext uri="{FF2B5EF4-FFF2-40B4-BE49-F238E27FC236}">
                <a16:creationId xmlns:a16="http://schemas.microsoft.com/office/drawing/2014/main" id="{DC0736CC-5E4C-441A-81D9-4971BB49DC64}"/>
              </a:ext>
            </a:extLst>
          </p:cNvPr>
          <p:cNvGraphicFramePr>
            <a:graphicFrameLocks noGrp="1"/>
          </p:cNvGraphicFramePr>
          <p:nvPr>
            <p:extLst>
              <p:ext uri="{D42A27DB-BD31-4B8C-83A1-F6EECF244321}">
                <p14:modId xmlns:p14="http://schemas.microsoft.com/office/powerpoint/2010/main" val="608736789"/>
              </p:ext>
            </p:extLst>
          </p:nvPr>
        </p:nvGraphicFramePr>
        <p:xfrm>
          <a:off x="609600" y="1143001"/>
          <a:ext cx="7924799" cy="1131331"/>
        </p:xfrm>
        <a:graphic>
          <a:graphicData uri="http://schemas.openxmlformats.org/drawingml/2006/table">
            <a:tbl>
              <a:tblPr>
                <a:tableStyleId>{00A15C55-8517-42AA-B614-E9B94910E393}</a:tableStyleId>
              </a:tblPr>
              <a:tblGrid>
                <a:gridCol w="2366933">
                  <a:extLst>
                    <a:ext uri="{9D8B030D-6E8A-4147-A177-3AD203B41FA5}">
                      <a16:colId xmlns:a16="http://schemas.microsoft.com/office/drawing/2014/main" val="20000"/>
                    </a:ext>
                  </a:extLst>
                </a:gridCol>
                <a:gridCol w="1114216">
                  <a:extLst>
                    <a:ext uri="{9D8B030D-6E8A-4147-A177-3AD203B41FA5}">
                      <a16:colId xmlns:a16="http://schemas.microsoft.com/office/drawing/2014/main" val="20001"/>
                    </a:ext>
                  </a:extLst>
                </a:gridCol>
                <a:gridCol w="267781">
                  <a:extLst>
                    <a:ext uri="{9D8B030D-6E8A-4147-A177-3AD203B41FA5}">
                      <a16:colId xmlns:a16="http://schemas.microsoft.com/office/drawing/2014/main" val="20002"/>
                    </a:ext>
                  </a:extLst>
                </a:gridCol>
                <a:gridCol w="1205013">
                  <a:extLst>
                    <a:ext uri="{9D8B030D-6E8A-4147-A177-3AD203B41FA5}">
                      <a16:colId xmlns:a16="http://schemas.microsoft.com/office/drawing/2014/main" val="20003"/>
                    </a:ext>
                  </a:extLst>
                </a:gridCol>
                <a:gridCol w="962501">
                  <a:extLst>
                    <a:ext uri="{9D8B030D-6E8A-4147-A177-3AD203B41FA5}">
                      <a16:colId xmlns:a16="http://schemas.microsoft.com/office/drawing/2014/main" val="2646981065"/>
                    </a:ext>
                  </a:extLst>
                </a:gridCol>
                <a:gridCol w="962501">
                  <a:extLst>
                    <a:ext uri="{9D8B030D-6E8A-4147-A177-3AD203B41FA5}">
                      <a16:colId xmlns:a16="http://schemas.microsoft.com/office/drawing/2014/main" val="3905734006"/>
                    </a:ext>
                  </a:extLst>
                </a:gridCol>
                <a:gridCol w="1045854">
                  <a:extLst>
                    <a:ext uri="{9D8B030D-6E8A-4147-A177-3AD203B41FA5}">
                      <a16:colId xmlns:a16="http://schemas.microsoft.com/office/drawing/2014/main" val="20004"/>
                    </a:ext>
                  </a:extLst>
                </a:gridCol>
              </a:tblGrid>
              <a:tr h="49648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a:ln>
                            <a:noFill/>
                          </a:ln>
                          <a:solidFill>
                            <a:schemeClr val="tx1"/>
                          </a:solidFill>
                          <a:effectLst/>
                          <a:latin typeface="Arial" charset="0"/>
                          <a:cs typeface="Arial" charset="0"/>
                        </a:rPr>
                        <a:t>NAICS 23</a:t>
                      </a:r>
                      <a:r>
                        <a:rPr lang="en-US" sz="1100" b="1" dirty="0"/>
                        <a:t>—CONSTRUCTION</a:t>
                      </a:r>
                      <a:endParaRPr kumimoji="0" lang="en-US" sz="11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FFY 2021</a:t>
                      </a:r>
                    </a:p>
                  </a:txBody>
                  <a:tcPr anchor="ctr" horzOverflow="overflow">
                    <a:solidFill>
                      <a:schemeClr val="bg1">
                        <a:lumMod val="75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  1</a:t>
                      </a:r>
                      <a:r>
                        <a:rPr kumimoji="0" lang="en-US" sz="1200" b="1" i="0" u="none" strike="noStrike" cap="none" normalizeH="0" baseline="30000" dirty="0">
                          <a:ln>
                            <a:noFill/>
                          </a:ln>
                          <a:solidFill>
                            <a:schemeClr val="tx1"/>
                          </a:solidFill>
                          <a:effectLst/>
                          <a:latin typeface="Arial" charset="0"/>
                          <a:cs typeface="Arial" charset="0"/>
                        </a:rPr>
                        <a:t>st </a:t>
                      </a:r>
                      <a:r>
                        <a:rPr kumimoji="0" lang="en-US" sz="1200" b="1" i="0" u="none" strike="noStrike" cap="none" normalizeH="0" baseline="0" dirty="0">
                          <a:ln>
                            <a:noFill/>
                          </a:ln>
                          <a:solidFill>
                            <a:schemeClr val="tx1"/>
                          </a:solidFill>
                          <a:effectLst/>
                          <a:latin typeface="Arial" charset="0"/>
                          <a:cs typeface="Arial" charset="0"/>
                        </a:rPr>
                        <a:t>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3</a:t>
                      </a:r>
                      <a:r>
                        <a:rPr kumimoji="0" lang="en-US" sz="1200" b="1" i="0" u="none" strike="noStrike" cap="none" normalizeH="0" baseline="30000" dirty="0">
                          <a:ln>
                            <a:noFill/>
                          </a:ln>
                          <a:solidFill>
                            <a:schemeClr val="tx1"/>
                          </a:solidFill>
                          <a:effectLst/>
                          <a:latin typeface="Arial" charset="0"/>
                          <a:cs typeface="Arial" charset="0"/>
                        </a:rPr>
                        <a:t>rd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289031">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Total Fatalities</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i="1" u="none" strike="noStrike" cap="none" normalizeH="0" baseline="0" dirty="0">
                          <a:ln>
                            <a:noFill/>
                          </a:ln>
                          <a:effectLst/>
                        </a:rPr>
                        <a:t>18</a:t>
                      </a:r>
                    </a:p>
                  </a:txBody>
                  <a:tcPr anchor="ctr" horzOverflow="overflow">
                    <a:solidFill>
                      <a:schemeClr val="bg1">
                        <a:lumMod val="9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i="1" u="none" strike="noStrike" cap="none" normalizeH="0" baseline="0" dirty="0">
                        <a:ln>
                          <a:noFill/>
                        </a:ln>
                        <a:effectLst/>
                      </a:endParaRPr>
                    </a:p>
                  </a:txBody>
                  <a:tcP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15</a:t>
                      </a:r>
                    </a:p>
                  </a:txBody>
                  <a:tcPr anchor="ctr" horzOverflow="overflow">
                    <a:solidFill>
                      <a:schemeClr val="bg1">
                        <a:lumMod val="95000"/>
                      </a:schemeClr>
                    </a:solidFill>
                  </a:tcPr>
                </a:tc>
                <a:extLst>
                  <a:ext uri="{0D108BD9-81ED-4DB2-BD59-A6C34878D82A}">
                    <a16:rowId xmlns:a16="http://schemas.microsoft.com/office/drawing/2014/main" val="10001"/>
                  </a:ext>
                </a:extLst>
              </a:tr>
              <a:tr h="345817">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chemeClr val="tx1"/>
                          </a:solidFill>
                          <a:effectLst/>
                          <a:latin typeface="Arial" charset="0"/>
                          <a:cs typeface="Arial" charset="0"/>
                        </a:rPr>
                        <a:t>FFY 2021 4</a:t>
                      </a:r>
                      <a:r>
                        <a:rPr kumimoji="0" lang="en-US" sz="1200" b="0" i="1" u="none" strike="noStrike" cap="none" normalizeH="0" baseline="30000" dirty="0">
                          <a:ln>
                            <a:noFill/>
                          </a:ln>
                          <a:solidFill>
                            <a:schemeClr val="tx1"/>
                          </a:solidFill>
                          <a:effectLst/>
                          <a:latin typeface="Arial" charset="0"/>
                          <a:cs typeface="Arial" charset="0"/>
                        </a:rPr>
                        <a:t>th</a:t>
                      </a:r>
                      <a:r>
                        <a:rPr kumimoji="0" lang="en-US" sz="1200" b="0" i="1" u="none" strike="noStrike" cap="none" normalizeH="0" baseline="0" dirty="0">
                          <a:ln>
                            <a:noFill/>
                          </a:ln>
                          <a:solidFill>
                            <a:schemeClr val="tx1"/>
                          </a:solidFill>
                          <a:effectLst/>
                          <a:latin typeface="Arial" charset="0"/>
                          <a:cs typeface="Arial" charset="0"/>
                        </a:rPr>
                        <a:t> Qtr. Fatality Rate</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a:ln>
                            <a:noFill/>
                          </a:ln>
                          <a:solidFill>
                            <a:srgbClr val="000000"/>
                          </a:solidFill>
                          <a:effectLst/>
                          <a:latin typeface="Arial" charset="0"/>
                          <a:cs typeface="Arial" charset="0"/>
                        </a:rPr>
                        <a:t>0.0017</a:t>
                      </a:r>
                    </a:p>
                  </a:txBody>
                  <a:tcPr anchor="ctr" horzOverflow="overflow">
                    <a:solidFill>
                      <a:schemeClr val="bg1">
                        <a:lumMod val="8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highlight>
                          <a:srgbClr val="FFFF00"/>
                        </a:highlight>
                        <a:latin typeface="Arial" charset="0"/>
                        <a:cs typeface="Arial" charset="0"/>
                      </a:endParaRPr>
                    </a:p>
                  </a:txBody>
                  <a:tcPr anchor="ctr" horzOverflow="overflow">
                    <a:solidFill>
                      <a:schemeClr val="bg1">
                        <a:lumMod val="75000"/>
                      </a:schemeClr>
                    </a:solidFill>
                  </a:tcPr>
                </a:tc>
                <a:tc hMerge="1">
                  <a:txBody>
                    <a:bodyPr/>
                    <a:lstStyle/>
                    <a:p>
                      <a:endParaRPr lang="en-US" dirty="0"/>
                    </a:p>
                  </a:txBody>
                  <a:tcPr/>
                </a:tc>
                <a:tc hMerge="1">
                  <a:txBody>
                    <a:bodyPr/>
                    <a:lstStyle/>
                    <a:p>
                      <a:endParaRPr 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i="1" dirty="0"/>
                    </a:p>
                  </a:txBody>
                  <a:tcPr horzOverflow="overflow">
                    <a:solidFill>
                      <a:schemeClr val="bg1">
                        <a:lumMod val="85000"/>
                      </a:schemeClr>
                    </a:solidFill>
                  </a:tcPr>
                </a:tc>
                <a:extLst>
                  <a:ext uri="{0D108BD9-81ED-4DB2-BD59-A6C34878D82A}">
                    <a16:rowId xmlns:a16="http://schemas.microsoft.com/office/drawing/2014/main" val="1646401180"/>
                  </a:ext>
                </a:extLst>
              </a:tr>
            </a:tbl>
          </a:graphicData>
        </a:graphic>
      </p:graphicFrame>
      <p:graphicFrame>
        <p:nvGraphicFramePr>
          <p:cNvPr id="16" name="Table 15">
            <a:extLst>
              <a:ext uri="{FF2B5EF4-FFF2-40B4-BE49-F238E27FC236}">
                <a16:creationId xmlns:a16="http://schemas.microsoft.com/office/drawing/2014/main" id="{6AAF4157-B97D-45FE-8E97-DC895AA7F623}"/>
              </a:ext>
            </a:extLst>
          </p:cNvPr>
          <p:cNvGraphicFramePr>
            <a:graphicFrameLocks noGrp="1"/>
          </p:cNvGraphicFramePr>
          <p:nvPr>
            <p:extLst>
              <p:ext uri="{D42A27DB-BD31-4B8C-83A1-F6EECF244321}">
                <p14:modId xmlns:p14="http://schemas.microsoft.com/office/powerpoint/2010/main" val="3482642580"/>
              </p:ext>
            </p:extLst>
          </p:nvPr>
        </p:nvGraphicFramePr>
        <p:xfrm>
          <a:off x="609598" y="2971800"/>
          <a:ext cx="7924803" cy="2906529"/>
        </p:xfrm>
        <a:graphic>
          <a:graphicData uri="http://schemas.openxmlformats.org/drawingml/2006/table">
            <a:tbl>
              <a:tblPr firstRow="1" bandRow="1">
                <a:tableStyleId>{00A15C55-8517-42AA-B614-E9B94910E393}</a:tableStyleId>
              </a:tblPr>
              <a:tblGrid>
                <a:gridCol w="1416905">
                  <a:extLst>
                    <a:ext uri="{9D8B030D-6E8A-4147-A177-3AD203B41FA5}">
                      <a16:colId xmlns:a16="http://schemas.microsoft.com/office/drawing/2014/main" val="20000"/>
                    </a:ext>
                  </a:extLst>
                </a:gridCol>
                <a:gridCol w="640497">
                  <a:extLst>
                    <a:ext uri="{9D8B030D-6E8A-4147-A177-3AD203B41FA5}">
                      <a16:colId xmlns:a16="http://schemas.microsoft.com/office/drawing/2014/main" val="20001"/>
                    </a:ext>
                  </a:extLst>
                </a:gridCol>
                <a:gridCol w="685800">
                  <a:extLst>
                    <a:ext uri="{9D8B030D-6E8A-4147-A177-3AD203B41FA5}">
                      <a16:colId xmlns:a16="http://schemas.microsoft.com/office/drawing/2014/main" val="6719514"/>
                    </a:ext>
                  </a:extLst>
                </a:gridCol>
                <a:gridCol w="609600">
                  <a:extLst>
                    <a:ext uri="{9D8B030D-6E8A-4147-A177-3AD203B41FA5}">
                      <a16:colId xmlns:a16="http://schemas.microsoft.com/office/drawing/2014/main" val="529874370"/>
                    </a:ext>
                  </a:extLst>
                </a:gridCol>
                <a:gridCol w="533400">
                  <a:extLst>
                    <a:ext uri="{9D8B030D-6E8A-4147-A177-3AD203B41FA5}">
                      <a16:colId xmlns:a16="http://schemas.microsoft.com/office/drawing/2014/main" val="20002"/>
                    </a:ext>
                  </a:extLst>
                </a:gridCol>
                <a:gridCol w="1638738">
                  <a:extLst>
                    <a:ext uri="{9D8B030D-6E8A-4147-A177-3AD203B41FA5}">
                      <a16:colId xmlns:a16="http://schemas.microsoft.com/office/drawing/2014/main" val="20003"/>
                    </a:ext>
                  </a:extLst>
                </a:gridCol>
                <a:gridCol w="627158">
                  <a:extLst>
                    <a:ext uri="{9D8B030D-6E8A-4147-A177-3AD203B41FA5}">
                      <a16:colId xmlns:a16="http://schemas.microsoft.com/office/drawing/2014/main" val="20004"/>
                    </a:ext>
                  </a:extLst>
                </a:gridCol>
                <a:gridCol w="629704">
                  <a:extLst>
                    <a:ext uri="{9D8B030D-6E8A-4147-A177-3AD203B41FA5}">
                      <a16:colId xmlns:a16="http://schemas.microsoft.com/office/drawing/2014/main" val="1164891328"/>
                    </a:ext>
                  </a:extLst>
                </a:gridCol>
                <a:gridCol w="609600">
                  <a:extLst>
                    <a:ext uri="{9D8B030D-6E8A-4147-A177-3AD203B41FA5}">
                      <a16:colId xmlns:a16="http://schemas.microsoft.com/office/drawing/2014/main" val="1134599879"/>
                    </a:ext>
                  </a:extLst>
                </a:gridCol>
                <a:gridCol w="533401">
                  <a:extLst>
                    <a:ext uri="{9D8B030D-6E8A-4147-A177-3AD203B41FA5}">
                      <a16:colId xmlns:a16="http://schemas.microsoft.com/office/drawing/2014/main" val="20005"/>
                    </a:ext>
                  </a:extLst>
                </a:gridCol>
              </a:tblGrid>
              <a:tr h="390929">
                <a:tc>
                  <a:txBody>
                    <a:bodyPr/>
                    <a:lstStyle/>
                    <a:p>
                      <a:pPr algn="r"/>
                      <a:r>
                        <a:rPr lang="en-US" sz="1200" b="1" dirty="0">
                          <a:solidFill>
                            <a:schemeClr val="tx1"/>
                          </a:solidFill>
                        </a:rPr>
                        <a:t>Fatality Type</a:t>
                      </a:r>
                    </a:p>
                  </a:txBody>
                  <a:tcPr anchor="ctr">
                    <a:solidFill>
                      <a:schemeClr val="bg1">
                        <a:lumMod val="75000"/>
                      </a:schemeClr>
                    </a:solidFill>
                  </a:tcPr>
                </a:tc>
                <a:tc>
                  <a:txBody>
                    <a:bodyPr/>
                    <a:lstStyle/>
                    <a:p>
                      <a:pPr algn="ctr"/>
                      <a:r>
                        <a:rPr lang="en-US" sz="1000" b="1" dirty="0">
                          <a:solidFill>
                            <a:schemeClr val="tx1"/>
                          </a:solidFill>
                        </a:rPr>
                        <a:t>1</a:t>
                      </a:r>
                      <a:r>
                        <a:rPr lang="en-US" sz="1000" b="1" baseline="30000" dirty="0">
                          <a:solidFill>
                            <a:schemeClr val="tx1"/>
                          </a:solidFill>
                        </a:rPr>
                        <a:t>st</a:t>
                      </a:r>
                      <a:r>
                        <a:rPr lang="en-US" sz="1000" b="1" baseline="0" dirty="0">
                          <a:solidFill>
                            <a:schemeClr val="tx1"/>
                          </a:solidFill>
                        </a:rPr>
                        <a:t> Qtr.</a:t>
                      </a:r>
                      <a:endParaRPr lang="en-US" sz="1000" b="1" dirty="0">
                        <a:solidFill>
                          <a:schemeClr val="tx1"/>
                        </a:solidFill>
                      </a:endParaRPr>
                    </a:p>
                  </a:txBody>
                  <a:tcPr anchor="ctr">
                    <a:solidFill>
                      <a:schemeClr val="bg1">
                        <a:lumMod val="75000"/>
                      </a:schemeClr>
                    </a:solidFill>
                  </a:tcPr>
                </a:tc>
                <a:tc>
                  <a:txBody>
                    <a:bodyPr/>
                    <a:lstStyle/>
                    <a:p>
                      <a:pPr algn="ctr"/>
                      <a:r>
                        <a:rPr lang="en-US" sz="1000" b="1" dirty="0">
                          <a:solidFill>
                            <a:schemeClr val="tx1"/>
                          </a:solidFill>
                        </a:rPr>
                        <a:t>2</a:t>
                      </a:r>
                      <a:r>
                        <a:rPr lang="en-US" sz="1000" b="1" baseline="30000" dirty="0">
                          <a:solidFill>
                            <a:schemeClr val="tx1"/>
                          </a:solidFill>
                        </a:rPr>
                        <a:t>nd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3</a:t>
                      </a:r>
                      <a:r>
                        <a:rPr lang="en-US" sz="1000" b="1" baseline="30000" dirty="0">
                          <a:solidFill>
                            <a:schemeClr val="tx1"/>
                          </a:solidFill>
                        </a:rPr>
                        <a:t>rd</a:t>
                      </a:r>
                      <a:r>
                        <a:rPr lang="en-US" sz="1000" b="1" dirty="0">
                          <a:solidFill>
                            <a:schemeClr val="tx1"/>
                          </a:solidFill>
                        </a:rPr>
                        <a:t> Qtr.</a:t>
                      </a:r>
                    </a:p>
                  </a:txBody>
                  <a:tcPr anchor="ctr">
                    <a:solidFill>
                      <a:schemeClr val="bg1">
                        <a:lumMod val="75000"/>
                      </a:schemeClr>
                    </a:solidFill>
                  </a:tcPr>
                </a:tc>
                <a:tc>
                  <a:txBody>
                    <a:bodyPr/>
                    <a:lstStyle/>
                    <a:p>
                      <a:pPr algn="ctr"/>
                      <a:r>
                        <a:rPr lang="en-US" sz="1000" b="1" i="1" dirty="0">
                          <a:solidFill>
                            <a:schemeClr val="tx1"/>
                          </a:solidFill>
                        </a:rPr>
                        <a:t>Total</a:t>
                      </a:r>
                    </a:p>
                  </a:txBody>
                  <a:tcPr anchor="ctr">
                    <a:solidFill>
                      <a:schemeClr val="bg1">
                        <a:lumMod val="75000"/>
                      </a:schemeClr>
                    </a:solidFill>
                  </a:tcPr>
                </a:tc>
                <a:tc>
                  <a:txBody>
                    <a:bodyPr/>
                    <a:lstStyle/>
                    <a:p>
                      <a:pPr algn="r"/>
                      <a:r>
                        <a:rPr lang="en-US" sz="1200" b="1" dirty="0">
                          <a:solidFill>
                            <a:schemeClr val="tx1"/>
                          </a:solidFill>
                        </a:rPr>
                        <a:t>Fatality Type</a:t>
                      </a:r>
                    </a:p>
                  </a:txBody>
                  <a:tcPr anchor="ctr">
                    <a:solidFill>
                      <a:schemeClr val="bg1">
                        <a:lumMod val="75000"/>
                      </a:schemeClr>
                    </a:solidFill>
                  </a:tcPr>
                </a:tc>
                <a:tc>
                  <a:txBody>
                    <a:bodyPr/>
                    <a:lstStyle/>
                    <a:p>
                      <a:pPr algn="ctr"/>
                      <a:r>
                        <a:rPr lang="en-US" sz="1000" b="1" dirty="0">
                          <a:solidFill>
                            <a:schemeClr val="tx1"/>
                          </a:solidFill>
                        </a:rPr>
                        <a:t>1</a:t>
                      </a:r>
                      <a:r>
                        <a:rPr lang="en-US" sz="1000" b="1" baseline="30000" dirty="0">
                          <a:solidFill>
                            <a:schemeClr val="tx1"/>
                          </a:solidFill>
                        </a:rPr>
                        <a:t>st</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2</a:t>
                      </a:r>
                      <a:r>
                        <a:rPr lang="en-US" sz="1000" b="1" baseline="30000" dirty="0">
                          <a:solidFill>
                            <a:schemeClr val="tx1"/>
                          </a:solidFill>
                        </a:rPr>
                        <a:t>nd</a:t>
                      </a:r>
                      <a:r>
                        <a:rPr lang="en-US" sz="1000" b="1" dirty="0">
                          <a:solidFill>
                            <a:schemeClr val="tx1"/>
                          </a:solidFill>
                        </a:rPr>
                        <a:t> Qtr.</a:t>
                      </a:r>
                    </a:p>
                  </a:txBody>
                  <a:tcPr anchor="ctr">
                    <a:solidFill>
                      <a:schemeClr val="bg1">
                        <a:lumMod val="75000"/>
                      </a:schemeClr>
                    </a:solidFill>
                  </a:tcPr>
                </a:tc>
                <a:tc>
                  <a:txBody>
                    <a:bodyPr/>
                    <a:lstStyle/>
                    <a:p>
                      <a:pPr algn="ctr"/>
                      <a:r>
                        <a:rPr lang="en-US" sz="1000" b="1" dirty="0">
                          <a:solidFill>
                            <a:schemeClr val="tx1"/>
                          </a:solidFill>
                        </a:rPr>
                        <a:t>3</a:t>
                      </a:r>
                      <a:r>
                        <a:rPr lang="en-US" sz="1000" b="1" baseline="30000" dirty="0">
                          <a:solidFill>
                            <a:schemeClr val="tx1"/>
                          </a:solidFill>
                        </a:rPr>
                        <a:t>rd</a:t>
                      </a:r>
                      <a:r>
                        <a:rPr lang="en-US" sz="1000" b="1" dirty="0">
                          <a:solidFill>
                            <a:schemeClr val="tx1"/>
                          </a:solidFill>
                        </a:rPr>
                        <a:t> Qtr.</a:t>
                      </a:r>
                    </a:p>
                  </a:txBody>
                  <a:tcPr anchor="ctr">
                    <a:solidFill>
                      <a:schemeClr val="bg1">
                        <a:lumMod val="75000"/>
                      </a:schemeClr>
                    </a:solidFill>
                  </a:tcPr>
                </a:tc>
                <a:tc>
                  <a:txBody>
                    <a:bodyPr/>
                    <a:lstStyle/>
                    <a:p>
                      <a:pPr algn="ctr"/>
                      <a:r>
                        <a:rPr lang="en-US" sz="1000" b="1" i="1" dirty="0">
                          <a:solidFill>
                            <a:schemeClr val="tx1"/>
                          </a:solidFill>
                        </a:rPr>
                        <a:t>Total</a:t>
                      </a:r>
                    </a:p>
                  </a:txBody>
                  <a:tcPr anchor="ctr">
                    <a:solidFill>
                      <a:schemeClr val="bg1">
                        <a:lumMod val="75000"/>
                      </a:schemeClr>
                    </a:solidFill>
                  </a:tcPr>
                </a:tc>
                <a:extLst>
                  <a:ext uri="{0D108BD9-81ED-4DB2-BD59-A6C34878D82A}">
                    <a16:rowId xmlns:a16="http://schemas.microsoft.com/office/drawing/2014/main" val="10000"/>
                  </a:ext>
                </a:extLst>
              </a:tr>
              <a:tr h="234557">
                <a:tc>
                  <a:txBody>
                    <a:bodyPr/>
                    <a:lstStyle/>
                    <a:p>
                      <a:pPr algn="r"/>
                      <a:r>
                        <a:rPr lang="en-US" sz="1200" b="0" i="1" dirty="0">
                          <a:solidFill>
                            <a:schemeClr val="tx1"/>
                          </a:solidFill>
                        </a:rPr>
                        <a:t>Struck By</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i="0" dirty="0"/>
                        <a:t>2</a:t>
                      </a:r>
                    </a:p>
                  </a:txBody>
                  <a:tcPr anchor="ctr">
                    <a:solidFill>
                      <a:schemeClr val="bg1">
                        <a:lumMod val="95000"/>
                      </a:schemeClr>
                    </a:solidFill>
                  </a:tcPr>
                </a:tc>
                <a:tc>
                  <a:txBody>
                    <a:bodyPr/>
                    <a:lstStyle/>
                    <a:p>
                      <a:pPr algn="ctr"/>
                      <a:r>
                        <a:rPr lang="en-US" sz="1200" i="0" dirty="0"/>
                        <a:t>1</a:t>
                      </a:r>
                    </a:p>
                  </a:txBody>
                  <a:tcPr anchor="ctr">
                    <a:solidFill>
                      <a:schemeClr val="bg1">
                        <a:lumMod val="95000"/>
                      </a:schemeClr>
                    </a:solidFill>
                  </a:tcPr>
                </a:tc>
                <a:tc>
                  <a:txBody>
                    <a:bodyPr/>
                    <a:lstStyle/>
                    <a:p>
                      <a:pPr algn="ctr"/>
                      <a:r>
                        <a:rPr lang="en-US" sz="1200" b="1" i="1" dirty="0"/>
                        <a:t>4</a:t>
                      </a:r>
                    </a:p>
                  </a:txBody>
                  <a:tcPr anchor="ctr">
                    <a:solidFill>
                      <a:schemeClr val="bg1">
                        <a:lumMod val="95000"/>
                      </a:schemeClr>
                    </a:solidFill>
                  </a:tcPr>
                </a:tc>
                <a:tc>
                  <a:txBody>
                    <a:bodyPr/>
                    <a:lstStyle/>
                    <a:p>
                      <a:pPr algn="r"/>
                      <a:r>
                        <a:rPr lang="en-US" sz="1200" b="0" i="1" dirty="0">
                          <a:solidFill>
                            <a:schemeClr val="tx1"/>
                          </a:solidFill>
                        </a:rPr>
                        <a:t>Inhalation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1"/>
                  </a:ext>
                </a:extLst>
              </a:tr>
              <a:tr h="390929">
                <a:tc>
                  <a:txBody>
                    <a:bodyPr/>
                    <a:lstStyle/>
                    <a:p>
                      <a:pPr algn="r"/>
                      <a:r>
                        <a:rPr lang="en-US" sz="1200" b="0" i="1" dirty="0"/>
                        <a:t>Caught In/Between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algn="r"/>
                      <a:r>
                        <a:rPr lang="en-US" sz="1200" i="1" dirty="0"/>
                        <a:t>Ingestion</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2"/>
                  </a:ext>
                </a:extLst>
              </a:tr>
              <a:tr h="236930">
                <a:tc>
                  <a:txBody>
                    <a:bodyPr/>
                    <a:lstStyle/>
                    <a:p>
                      <a:pPr algn="r"/>
                      <a:r>
                        <a:rPr lang="en-US" sz="1200" b="0" i="1" dirty="0"/>
                        <a:t>Bite/Sting/Scratch</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i="1" dirty="0"/>
                        <a:t>Absorption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3"/>
                  </a:ext>
                </a:extLst>
              </a:tr>
              <a:tr h="390929">
                <a:tc>
                  <a:txBody>
                    <a:bodyPr/>
                    <a:lstStyle/>
                    <a:p>
                      <a:pPr algn="r"/>
                      <a:r>
                        <a:rPr lang="en-US" sz="1200" b="0" i="1" dirty="0"/>
                        <a:t>Fall (Same</a:t>
                      </a:r>
                      <a:r>
                        <a:rPr lang="en-US" sz="1200" b="0" i="1" baseline="0" dirty="0"/>
                        <a:t> Level)</a:t>
                      </a:r>
                      <a:endParaRPr lang="en-US" sz="12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algn="r"/>
                      <a:r>
                        <a:rPr lang="en-US" sz="1200" i="1" dirty="0"/>
                        <a:t>Repeated Motion/Pressure</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extLst>
                  <a:ext uri="{0D108BD9-81ED-4DB2-BD59-A6C34878D82A}">
                    <a16:rowId xmlns:a16="http://schemas.microsoft.com/office/drawing/2014/main" val="10004"/>
                  </a:ext>
                </a:extLst>
              </a:tr>
              <a:tr h="390929">
                <a:tc>
                  <a:txBody>
                    <a:bodyPr/>
                    <a:lstStyle/>
                    <a:p>
                      <a:pPr algn="r"/>
                      <a:r>
                        <a:rPr lang="en-US" sz="1200" b="0" i="1" dirty="0"/>
                        <a:t>Fall (From Elevation)</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5</a:t>
                      </a:r>
                    </a:p>
                  </a:txBody>
                  <a:tcPr anchor="ctr">
                    <a:solidFill>
                      <a:schemeClr val="bg1">
                        <a:lumMod val="95000"/>
                      </a:schemeClr>
                    </a:solidFill>
                  </a:tcPr>
                </a:tc>
                <a:tc>
                  <a:txBody>
                    <a:bodyPr/>
                    <a:lstStyle/>
                    <a:p>
                      <a:pPr algn="r"/>
                      <a:r>
                        <a:rPr lang="en-US" sz="1200" i="1" dirty="0"/>
                        <a:t>Cardio/Respiratory</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0</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extLst>
                  <a:ext uri="{0D108BD9-81ED-4DB2-BD59-A6C34878D82A}">
                    <a16:rowId xmlns:a16="http://schemas.microsoft.com/office/drawing/2014/main" val="10005"/>
                  </a:ext>
                </a:extLst>
              </a:tr>
              <a:tr h="234557">
                <a:tc>
                  <a:txBody>
                    <a:bodyPr/>
                    <a:lstStyle/>
                    <a:p>
                      <a:pPr algn="r"/>
                      <a:r>
                        <a:rPr lang="en-US" sz="1200" b="0" i="1" dirty="0"/>
                        <a:t>Struck Against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algn="r"/>
                      <a:r>
                        <a:rPr lang="en-US" sz="1200" i="1" u="none" dirty="0"/>
                        <a:t>Shock</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2</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3</a:t>
                      </a:r>
                    </a:p>
                  </a:txBody>
                  <a:tcPr anchor="ctr">
                    <a:solidFill>
                      <a:schemeClr val="bg1">
                        <a:lumMod val="85000"/>
                      </a:schemeClr>
                    </a:solidFill>
                  </a:tcPr>
                </a:tc>
                <a:extLst>
                  <a:ext uri="{0D108BD9-81ED-4DB2-BD59-A6C34878D82A}">
                    <a16:rowId xmlns:a16="http://schemas.microsoft.com/office/drawing/2014/main" val="10006"/>
                  </a:ext>
                </a:extLst>
              </a:tr>
              <a:tr h="321040">
                <a:tc>
                  <a:txBody>
                    <a:bodyPr/>
                    <a:lstStyle/>
                    <a:p>
                      <a:pPr algn="r"/>
                      <a:r>
                        <a:rPr lang="en-US" sz="1200" b="0" i="1" dirty="0"/>
                        <a:t>Rubbed/Abraded</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algn="r"/>
                      <a:r>
                        <a:rPr lang="en-US" sz="1200" b="0" i="1" u="none" dirty="0"/>
                        <a:t>Other</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0</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1</a:t>
                      </a:r>
                    </a:p>
                  </a:txBody>
                  <a:tcPr anchor="c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17" name="TextBox 16">
            <a:extLst>
              <a:ext uri="{FF2B5EF4-FFF2-40B4-BE49-F238E27FC236}">
                <a16:creationId xmlns:a16="http://schemas.microsoft.com/office/drawing/2014/main" id="{96399E63-9652-D1DD-4172-02DD175A51AC}"/>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spTree>
    <p:extLst>
      <p:ext uri="{BB962C8B-B14F-4D97-AF65-F5344CB8AC3E}">
        <p14:creationId xmlns:p14="http://schemas.microsoft.com/office/powerpoint/2010/main" val="47613049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Construction</a:t>
            </a:r>
            <a:endParaRPr lang="en-US" sz="2400" b="1" i="1" dirty="0">
              <a:solidFill>
                <a:schemeClr val="bg2"/>
              </a:solidFill>
            </a:endParaRPr>
          </a:p>
        </p:txBody>
      </p:sp>
      <p:pic>
        <p:nvPicPr>
          <p:cNvPr id="9" name="Picture 8" descr="C:\Users\wllagoe.EADS\Pictures\Construction\IMAG0613.jpg">
            <a:extLst>
              <a:ext uri="{FF2B5EF4-FFF2-40B4-BE49-F238E27FC236}">
                <a16:creationId xmlns:a16="http://schemas.microsoft.com/office/drawing/2014/main" id="{B22BFFE6-CE09-4C0A-8DA1-F5C7DD309089}"/>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2894532"/>
            <a:ext cx="1295400" cy="534468"/>
          </a:xfrm>
          <a:prstGeom prst="rect">
            <a:avLst/>
          </a:prstGeom>
          <a:noFill/>
          <a:ln w="9525">
            <a:noFill/>
            <a:miter lim="800000"/>
            <a:headEnd/>
            <a:tailEnd/>
          </a:ln>
        </p:spPr>
      </p:pic>
      <p:pic>
        <p:nvPicPr>
          <p:cNvPr id="12" name="Picture 11" descr="C:\Documents and Settings\Wanda Lagoe\My Documents\My Pictures\Logging\Water quality discussion with NCDENR.JPG">
            <a:extLst>
              <a:ext uri="{FF2B5EF4-FFF2-40B4-BE49-F238E27FC236}">
                <a16:creationId xmlns:a16="http://schemas.microsoft.com/office/drawing/2014/main" id="{4D280AF1-9C0B-44DF-9BD9-6040B85EC9B3}"/>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19600" y="2938507"/>
            <a:ext cx="1037652" cy="490493"/>
          </a:xfrm>
          <a:prstGeom prst="rect">
            <a:avLst/>
          </a:prstGeom>
          <a:noFill/>
          <a:ln w="9525">
            <a:noFill/>
            <a:miter lim="800000"/>
            <a:headEnd/>
            <a:tailEnd/>
          </a:ln>
        </p:spPr>
      </p:pic>
      <p:pic>
        <p:nvPicPr>
          <p:cNvPr id="13" name="Picture 12" descr="C:\Documents and Settings\Wanda Lagoe\My Documents\My Pictures\Logging\Picture 087.jpg">
            <a:extLst>
              <a:ext uri="{FF2B5EF4-FFF2-40B4-BE49-F238E27FC236}">
                <a16:creationId xmlns:a16="http://schemas.microsoft.com/office/drawing/2014/main" id="{7CABC7F7-8810-4B46-83C9-B6C446D3F88B}"/>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33800" y="2907347"/>
            <a:ext cx="838200" cy="521653"/>
          </a:xfrm>
          <a:prstGeom prst="rect">
            <a:avLst/>
          </a:prstGeom>
          <a:noFill/>
          <a:ln w="9525">
            <a:noFill/>
            <a:miter lim="800000"/>
            <a:headEnd/>
            <a:tailEnd/>
          </a:ln>
        </p:spPr>
      </p:pic>
      <p:pic>
        <p:nvPicPr>
          <p:cNvPr id="14" name="Picture 13" descr="C:\Documents and Settings\Wanda Lagoe\My Documents\My Pictures\Logging\ProLogger LD.JPG">
            <a:extLst>
              <a:ext uri="{FF2B5EF4-FFF2-40B4-BE49-F238E27FC236}">
                <a16:creationId xmlns:a16="http://schemas.microsoft.com/office/drawing/2014/main" id="{88D37657-3B8D-4C14-8FF5-5620BD9120B6}"/>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95400" y="2907347"/>
            <a:ext cx="914400" cy="521653"/>
          </a:xfrm>
          <a:prstGeom prst="rect">
            <a:avLst/>
          </a:prstGeom>
          <a:noFill/>
          <a:ln w="9525">
            <a:noFill/>
            <a:miter lim="800000"/>
            <a:headEnd/>
            <a:tailEnd/>
          </a:ln>
        </p:spPr>
      </p:pic>
      <p:pic>
        <p:nvPicPr>
          <p:cNvPr id="15" name="Picture 14" descr="C:\Documents and Settings\Wanda Lagoe\My Documents\My Pictures\Construction\IMAG0614 (2).JPG">
            <a:extLst>
              <a:ext uri="{FF2B5EF4-FFF2-40B4-BE49-F238E27FC236}">
                <a16:creationId xmlns:a16="http://schemas.microsoft.com/office/drawing/2014/main" id="{7934C900-58DE-4361-AE40-BB49ECA0BB0F}"/>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33600" y="2907347"/>
            <a:ext cx="1699926" cy="521653"/>
          </a:xfrm>
          <a:prstGeom prst="rect">
            <a:avLst/>
          </a:prstGeom>
          <a:noFill/>
          <a:ln w="9525">
            <a:noFill/>
            <a:miter lim="800000"/>
            <a:headEnd/>
            <a:tailEnd/>
          </a:ln>
        </p:spPr>
      </p:pic>
      <p:pic>
        <p:nvPicPr>
          <p:cNvPr id="1026" name="4720B3CC-1855-4662-8F19-3F136855D639">
            <a:extLst>
              <a:ext uri="{FF2B5EF4-FFF2-40B4-BE49-F238E27FC236}">
                <a16:creationId xmlns:a16="http://schemas.microsoft.com/office/drawing/2014/main" id="{50F0AFE0-742A-44FA-8103-EB64DF09681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457253" y="2907536"/>
            <a:ext cx="562548" cy="75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D8F1B152-ECCC-4526-96CC-CB41BB035581">
            <a:extLst>
              <a:ext uri="{FF2B5EF4-FFF2-40B4-BE49-F238E27FC236}">
                <a16:creationId xmlns:a16="http://schemas.microsoft.com/office/drawing/2014/main" id="{67CCCE92-19BB-466A-9C18-4FF0FCFDCF68}"/>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562148" y="2899304"/>
            <a:ext cx="972252" cy="68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9BB3873A-2B4A-4C26-8FD6-26392F01A019">
            <a:extLst>
              <a:ext uri="{FF2B5EF4-FFF2-40B4-BE49-F238E27FC236}">
                <a16:creationId xmlns:a16="http://schemas.microsoft.com/office/drawing/2014/main" id="{C6C2933D-25DB-4F7F-AE81-8B34995C2078}"/>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986131" y="2907348"/>
            <a:ext cx="500517" cy="53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70098A66-1910-4614-8FD6-70A003F0C3CA">
            <a:extLst>
              <a:ext uri="{FF2B5EF4-FFF2-40B4-BE49-F238E27FC236}">
                <a16:creationId xmlns:a16="http://schemas.microsoft.com/office/drawing/2014/main" id="{C38A2A13-0349-4E5C-B45A-0B1DE47F5BEC}"/>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605168" y="2907347"/>
            <a:ext cx="766762" cy="55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Group 128">
            <a:extLst>
              <a:ext uri="{FF2B5EF4-FFF2-40B4-BE49-F238E27FC236}">
                <a16:creationId xmlns:a16="http://schemas.microsoft.com/office/drawing/2014/main" id="{A40BED90-2594-408F-94C0-8BE0A3F98E65}"/>
              </a:ext>
            </a:extLst>
          </p:cNvPr>
          <p:cNvGraphicFramePr>
            <a:graphicFrameLocks noGrp="1"/>
          </p:cNvGraphicFramePr>
          <p:nvPr>
            <p:extLst>
              <p:ext uri="{D42A27DB-BD31-4B8C-83A1-F6EECF244321}">
                <p14:modId xmlns:p14="http://schemas.microsoft.com/office/powerpoint/2010/main" val="1530766033"/>
              </p:ext>
            </p:extLst>
          </p:nvPr>
        </p:nvGraphicFramePr>
        <p:xfrm>
          <a:off x="609600" y="1143001"/>
          <a:ext cx="7929234" cy="1752601"/>
        </p:xfrm>
        <a:graphic>
          <a:graphicData uri="http://schemas.openxmlformats.org/drawingml/2006/table">
            <a:tbl>
              <a:tblPr>
                <a:tableStyleId>{00A15C55-8517-42AA-B614-E9B94910E393}</a:tableStyleId>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gridCol w="1452234">
                  <a:extLst>
                    <a:ext uri="{9D8B030D-6E8A-4147-A177-3AD203B41FA5}">
                      <a16:colId xmlns:a16="http://schemas.microsoft.com/office/drawing/2014/main" val="20009"/>
                    </a:ext>
                  </a:extLst>
                </a:gridCol>
              </a:tblGrid>
              <a:tr h="529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4890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36682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1.6</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20% Increase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2.0</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2.8</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11%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a:txBody>
                    <a:bodyPr/>
                    <a:lstStyle/>
                    <a:p>
                      <a:pPr algn="ctr"/>
                      <a:r>
                        <a:rPr lang="en-US" sz="1200" b="1" i="1" dirty="0"/>
                        <a:t>20%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36682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0.8</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20% Increase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1.0</a:t>
                      </a:r>
                    </a:p>
                  </a:txBody>
                  <a:tcPr anchor="ctr" horzOverflow="overflow">
                    <a:solidFill>
                      <a:schemeClr val="bg1">
                        <a:lumMod val="95000"/>
                      </a:schemeClr>
                    </a:solidFill>
                  </a:tcPr>
                </a:tc>
                <a:tc>
                  <a:txBody>
                    <a:bodyPr/>
                    <a:lstStyle/>
                    <a:p>
                      <a:pPr algn="ctr"/>
                      <a:r>
                        <a:rPr lang="en-US" sz="1200" i="1" dirty="0"/>
                        <a:t>1.7</a:t>
                      </a:r>
                    </a:p>
                  </a:txBody>
                  <a:tcPr anchor="ctr" horzOverflow="overflow">
                    <a:solidFill>
                      <a:schemeClr val="bg1">
                        <a:lumMod val="95000"/>
                      </a:schemeClr>
                    </a:solidFill>
                  </a:tcPr>
                </a:tc>
                <a:tc gridSpan="2">
                  <a:txBody>
                    <a:bodyPr/>
                    <a:lstStyle/>
                    <a:p>
                      <a:pPr algn="ctr"/>
                      <a:r>
                        <a:rPr lang="en-US" sz="1200" b="1" i="1" dirty="0"/>
                        <a:t>6% Decrease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1.6</a:t>
                      </a:r>
                    </a:p>
                  </a:txBody>
                  <a:tcPr anchor="ctr" horzOverflow="overflow">
                    <a:solidFill>
                      <a:schemeClr val="bg1">
                        <a:lumMod val="95000"/>
                      </a:schemeClr>
                    </a:solidFill>
                  </a:tcPr>
                </a:tc>
                <a:tc>
                  <a:txBody>
                    <a:bodyPr/>
                    <a:lstStyle/>
                    <a:p>
                      <a:pPr algn="ctr"/>
                      <a:r>
                        <a:rPr lang="en-US" sz="1200" b="1" i="1" dirty="0"/>
                        <a:t>37%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E4BAFB06-A7A3-95F8-8404-3D0F6CF7650E}"/>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graphicFrame>
        <p:nvGraphicFramePr>
          <p:cNvPr id="2" name="Group 22">
            <a:extLst>
              <a:ext uri="{FF2B5EF4-FFF2-40B4-BE49-F238E27FC236}">
                <a16:creationId xmlns:a16="http://schemas.microsoft.com/office/drawing/2014/main" id="{6702C111-C743-938A-C4D0-1A014B12FD82}"/>
              </a:ext>
            </a:extLst>
          </p:cNvPr>
          <p:cNvGraphicFramePr>
            <a:graphicFrameLocks noGrp="1"/>
          </p:cNvGraphicFramePr>
          <p:nvPr>
            <p:extLst>
              <p:ext uri="{D42A27DB-BD31-4B8C-83A1-F6EECF244321}">
                <p14:modId xmlns:p14="http://schemas.microsoft.com/office/powerpoint/2010/main" val="2725168556"/>
              </p:ext>
            </p:extLst>
          </p:nvPr>
        </p:nvGraphicFramePr>
        <p:xfrm>
          <a:off x="609600" y="3429000"/>
          <a:ext cx="7929232" cy="2514600"/>
        </p:xfrm>
        <a:graphic>
          <a:graphicData uri="http://schemas.openxmlformats.org/drawingml/2006/table">
            <a:tbl>
              <a:tblPr>
                <a:tableStyleId>{00A15C55-8517-42AA-B614-E9B94910E393}</a:tableStyleId>
              </a:tblPr>
              <a:tblGrid>
                <a:gridCol w="4343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762000">
                  <a:extLst>
                    <a:ext uri="{9D8B030D-6E8A-4147-A177-3AD203B41FA5}">
                      <a16:colId xmlns:a16="http://schemas.microsoft.com/office/drawing/2014/main" val="2418808380"/>
                    </a:ext>
                  </a:extLst>
                </a:gridCol>
                <a:gridCol w="685800">
                  <a:extLst>
                    <a:ext uri="{9D8B030D-6E8A-4147-A177-3AD203B41FA5}">
                      <a16:colId xmlns:a16="http://schemas.microsoft.com/office/drawing/2014/main" val="1993328383"/>
                    </a:ext>
                  </a:extLst>
                </a:gridCol>
                <a:gridCol w="583586">
                  <a:extLst>
                    <a:ext uri="{9D8B030D-6E8A-4147-A177-3AD203B41FA5}">
                      <a16:colId xmlns:a16="http://schemas.microsoft.com/office/drawing/2014/main" val="20002"/>
                    </a:ext>
                  </a:extLst>
                </a:gridCol>
                <a:gridCol w="868646">
                  <a:extLst>
                    <a:ext uri="{9D8B030D-6E8A-4147-A177-3AD203B41FA5}">
                      <a16:colId xmlns:a16="http://schemas.microsoft.com/office/drawing/2014/main" val="20003"/>
                    </a:ext>
                  </a:extLst>
                </a:gridCol>
              </a:tblGrid>
              <a:tr h="76373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SEP ACTIVITY</a:t>
                      </a: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1</a:t>
                      </a:r>
                      <a:r>
                        <a:rPr kumimoji="0" lang="en-US" sz="1200" b="1" u="none" strike="noStrike" cap="none" normalizeH="0" baseline="30000" dirty="0">
                          <a:ln>
                            <a:noFill/>
                          </a:ln>
                          <a:effectLst/>
                        </a:rPr>
                        <a:t>st</a:t>
                      </a:r>
                      <a:r>
                        <a:rPr kumimoji="0" lang="en-US" sz="1200" b="1" u="none" strike="noStrike" cap="none" normalizeH="0" baseline="0" dirty="0">
                          <a:ln>
                            <a:noFill/>
                          </a:ln>
                          <a:effectLst/>
                        </a:rPr>
                        <a:t> Qtr.</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3</a:t>
                      </a:r>
                      <a:r>
                        <a:rPr kumimoji="0" lang="en-US" sz="1200" b="1" i="0" u="none" strike="noStrike" cap="none" normalizeH="0" baseline="30000" dirty="0">
                          <a:ln>
                            <a:noFill/>
                          </a:ln>
                          <a:solidFill>
                            <a:schemeClr val="tx1"/>
                          </a:solidFill>
                          <a:effectLst/>
                          <a:latin typeface="Arial" charset="0"/>
                          <a:cs typeface="Arial" charset="0"/>
                        </a:rPr>
                        <a:t>rd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FFY Goal</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extLst>
                  <a:ext uri="{0D108BD9-81ED-4DB2-BD59-A6C34878D82A}">
                    <a16:rowId xmlns:a16="http://schemas.microsoft.com/office/drawing/2014/main" val="10000"/>
                  </a:ext>
                </a:extLst>
              </a:tr>
              <a:tr h="40796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Compliance Inspections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253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269</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244</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766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1,050</a:t>
                      </a:r>
                    </a:p>
                  </a:txBody>
                  <a:tcPr anchor="ctr" horzOverflow="overflow">
                    <a:solidFill>
                      <a:schemeClr val="bg1">
                        <a:lumMod val="95000"/>
                      </a:schemeClr>
                    </a:solidFill>
                  </a:tcPr>
                </a:tc>
                <a:extLst>
                  <a:ext uri="{0D108BD9-81ED-4DB2-BD59-A6C34878D82A}">
                    <a16:rowId xmlns:a16="http://schemas.microsoft.com/office/drawing/2014/main" val="10001"/>
                  </a:ext>
                </a:extLst>
              </a:tr>
              <a:tr h="40796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Consultative Visits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99</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313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250</a:t>
                      </a:r>
                    </a:p>
                  </a:txBody>
                  <a:tcPr anchor="ctr" horzOverflow="overflow">
                    <a:solidFill>
                      <a:schemeClr val="bg1">
                        <a:lumMod val="85000"/>
                      </a:schemeClr>
                    </a:solidFill>
                  </a:tcPr>
                </a:tc>
                <a:extLst>
                  <a:ext uri="{0D108BD9-81ED-4DB2-BD59-A6C34878D82A}">
                    <a16:rowId xmlns:a16="http://schemas.microsoft.com/office/drawing/2014/main" val="10002"/>
                  </a:ext>
                </a:extLst>
              </a:tr>
              <a:tr h="526971">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OSH Outreach Events (10- and 30- Hour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Construction Courses)</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2</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6</a:t>
                      </a:r>
                    </a:p>
                  </a:txBody>
                  <a:tcPr anchor="ctr" horzOverflow="overflow">
                    <a:solidFill>
                      <a:schemeClr val="bg1">
                        <a:lumMod val="95000"/>
                      </a:schemeClr>
                    </a:solidFill>
                  </a:tcPr>
                </a:tc>
                <a:extLst>
                  <a:ext uri="{0D108BD9-81ED-4DB2-BD59-A6C34878D82A}">
                    <a16:rowId xmlns:a16="http://schemas.microsoft.com/office/drawing/2014/main" val="10003"/>
                  </a:ext>
                </a:extLst>
              </a:tr>
              <a:tr h="40796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effectLst/>
                        </a:rPr>
                        <a:t>People Trained</a:t>
                      </a:r>
                      <a:endParaRPr kumimoji="0" lang="en-US" sz="1200" b="0"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185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83</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317</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mj-lt"/>
                          <a:cs typeface="Arial" charset="0"/>
                        </a:rPr>
                        <a:t>585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mj-lt"/>
                          <a:cs typeface="Arial" charset="0"/>
                        </a:rPr>
                        <a:t>1,000</a:t>
                      </a:r>
                    </a:p>
                  </a:txBody>
                  <a:tcPr anchor="ctr" horzOverflow="overflow">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122581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3"/>
          <p:cNvSpPr txBox="1">
            <a:spLocks noChangeArrowheads="1"/>
          </p:cNvSpPr>
          <p:nvPr/>
        </p:nvSpPr>
        <p:spPr bwMode="auto">
          <a:xfrm>
            <a:off x="533400" y="51137"/>
            <a:ext cx="7543800" cy="1015663"/>
          </a:xfrm>
          <a:prstGeom prst="rect">
            <a:avLst/>
          </a:prstGeom>
          <a:noFill/>
          <a:ln w="9525">
            <a:noFill/>
            <a:miter lim="800000"/>
            <a:headEnd/>
            <a:tailEnd/>
          </a:ln>
        </p:spPr>
        <p:txBody>
          <a:bodyPr>
            <a:spAutoFit/>
          </a:bodyPr>
          <a:lstStyle/>
          <a:p>
            <a:pPr eaLnBrk="0" hangingPunct="0"/>
            <a:r>
              <a:rPr lang="en-US" sz="3600" b="1" dirty="0">
                <a:solidFill>
                  <a:schemeClr val="bg2"/>
                </a:solidFill>
              </a:rPr>
              <a:t>Special Emphasis Program</a:t>
            </a:r>
          </a:p>
          <a:p>
            <a:pPr eaLnBrk="0" hangingPunct="0"/>
            <a:r>
              <a:rPr lang="en-US" sz="2400" i="1" dirty="0">
                <a:solidFill>
                  <a:schemeClr val="bg2"/>
                </a:solidFill>
              </a:rPr>
              <a:t>Logging and Arboriculture</a:t>
            </a:r>
            <a:endParaRPr lang="en-US" sz="2400" b="1" i="1" dirty="0">
              <a:solidFill>
                <a:schemeClr val="bg2"/>
              </a:solidFill>
            </a:endParaRPr>
          </a:p>
        </p:txBody>
      </p:sp>
      <p:graphicFrame>
        <p:nvGraphicFramePr>
          <p:cNvPr id="8" name="Group 128">
            <a:extLst>
              <a:ext uri="{FF2B5EF4-FFF2-40B4-BE49-F238E27FC236}">
                <a16:creationId xmlns:a16="http://schemas.microsoft.com/office/drawing/2014/main" id="{6024546C-85EC-485B-B7A3-7BA186771B09}"/>
              </a:ext>
            </a:extLst>
          </p:cNvPr>
          <p:cNvGraphicFramePr>
            <a:graphicFrameLocks noGrp="1"/>
          </p:cNvGraphicFramePr>
          <p:nvPr>
            <p:extLst>
              <p:ext uri="{D42A27DB-BD31-4B8C-83A1-F6EECF244321}">
                <p14:modId xmlns:p14="http://schemas.microsoft.com/office/powerpoint/2010/main" val="924220943"/>
              </p:ext>
            </p:extLst>
          </p:nvPr>
        </p:nvGraphicFramePr>
        <p:xfrm>
          <a:off x="605170" y="1143000"/>
          <a:ext cx="7896723" cy="1371600"/>
        </p:xfrm>
        <a:graphic>
          <a:graphicData uri="http://schemas.openxmlformats.org/drawingml/2006/table">
            <a:tbl>
              <a:tblPr>
                <a:tableStyleId>{00A15C55-8517-42AA-B614-E9B94910E393}</a:tableStyleId>
              </a:tblPr>
              <a:tblGrid>
                <a:gridCol w="615586">
                  <a:extLst>
                    <a:ext uri="{9D8B030D-6E8A-4147-A177-3AD203B41FA5}">
                      <a16:colId xmlns:a16="http://schemas.microsoft.com/office/drawing/2014/main" val="20000"/>
                    </a:ext>
                  </a:extLst>
                </a:gridCol>
                <a:gridCol w="769483">
                  <a:extLst>
                    <a:ext uri="{9D8B030D-6E8A-4147-A177-3AD203B41FA5}">
                      <a16:colId xmlns:a16="http://schemas.microsoft.com/office/drawing/2014/main" val="20001"/>
                    </a:ext>
                  </a:extLst>
                </a:gridCol>
                <a:gridCol w="654060">
                  <a:extLst>
                    <a:ext uri="{9D8B030D-6E8A-4147-A177-3AD203B41FA5}">
                      <a16:colId xmlns:a16="http://schemas.microsoft.com/office/drawing/2014/main" val="20002"/>
                    </a:ext>
                  </a:extLst>
                </a:gridCol>
                <a:gridCol w="577112">
                  <a:extLst>
                    <a:ext uri="{9D8B030D-6E8A-4147-A177-3AD203B41FA5}">
                      <a16:colId xmlns:a16="http://schemas.microsoft.com/office/drawing/2014/main" val="20003"/>
                    </a:ext>
                  </a:extLst>
                </a:gridCol>
                <a:gridCol w="846430">
                  <a:extLst>
                    <a:ext uri="{9D8B030D-6E8A-4147-A177-3AD203B41FA5}">
                      <a16:colId xmlns:a16="http://schemas.microsoft.com/office/drawing/2014/main" val="20004"/>
                    </a:ext>
                  </a:extLst>
                </a:gridCol>
                <a:gridCol w="846430">
                  <a:extLst>
                    <a:ext uri="{9D8B030D-6E8A-4147-A177-3AD203B41FA5}">
                      <a16:colId xmlns:a16="http://schemas.microsoft.com/office/drawing/2014/main" val="20005"/>
                    </a:ext>
                  </a:extLst>
                </a:gridCol>
                <a:gridCol w="692534">
                  <a:extLst>
                    <a:ext uri="{9D8B030D-6E8A-4147-A177-3AD203B41FA5}">
                      <a16:colId xmlns:a16="http://schemas.microsoft.com/office/drawing/2014/main" val="20006"/>
                    </a:ext>
                  </a:extLst>
                </a:gridCol>
                <a:gridCol w="692534">
                  <a:extLst>
                    <a:ext uri="{9D8B030D-6E8A-4147-A177-3AD203B41FA5}">
                      <a16:colId xmlns:a16="http://schemas.microsoft.com/office/drawing/2014/main" val="20007"/>
                    </a:ext>
                  </a:extLst>
                </a:gridCol>
                <a:gridCol w="538640">
                  <a:extLst>
                    <a:ext uri="{9D8B030D-6E8A-4147-A177-3AD203B41FA5}">
                      <a16:colId xmlns:a16="http://schemas.microsoft.com/office/drawing/2014/main" val="20008"/>
                    </a:ext>
                  </a:extLst>
                </a:gridCol>
                <a:gridCol w="1663914">
                  <a:extLst>
                    <a:ext uri="{9D8B030D-6E8A-4147-A177-3AD203B41FA5}">
                      <a16:colId xmlns:a16="http://schemas.microsoft.com/office/drawing/2014/main" val="20009"/>
                    </a:ext>
                  </a:extLst>
                </a:gridCol>
              </a:tblGrid>
              <a:tr h="3437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56173</a:t>
                      </a:r>
                    </a:p>
                  </a:txBody>
                  <a:tcPr anchor="ctr" horzOverflow="overflow">
                    <a:solidFill>
                      <a:schemeClr val="bg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effectLst/>
                        </a:rPr>
                        <a:t>North Carolina</a:t>
                      </a:r>
                      <a:endParaRPr kumimoji="0" lang="en-US" sz="12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National Average</a:t>
                      </a:r>
                    </a:p>
                  </a:txBody>
                  <a:tcPr anchor="ctr" horzOverflow="overflow">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cs typeface="Arial" charset="0"/>
                        </a:rPr>
                        <a:t>North Carolina vs. National Average</a:t>
                      </a:r>
                    </a:p>
                  </a:txBody>
                  <a:tcPr anchor="ctr" horzOverflow="overflow">
                    <a:solidFill>
                      <a:schemeClr val="bg1">
                        <a:lumMod val="75000"/>
                      </a:schemeClr>
                    </a:solidFill>
                  </a:tcPr>
                </a:tc>
                <a:extLst>
                  <a:ext uri="{0D108BD9-81ED-4DB2-BD59-A6C34878D82A}">
                    <a16:rowId xmlns:a16="http://schemas.microsoft.com/office/drawing/2014/main" val="10001"/>
                  </a:ext>
                </a:extLst>
              </a:tr>
              <a:tr h="317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9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2019</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000000"/>
                          </a:solidFill>
                          <a:effectLst/>
                          <a:latin typeface="Arial" charset="0"/>
                          <a:cs typeface="Arial" charset="0"/>
                        </a:rPr>
                        <a:t>CY 2020</a:t>
                      </a:r>
                    </a:p>
                  </a:txBody>
                  <a:tcPr anchor="ct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2020 Comparison</a:t>
                      </a:r>
                    </a:p>
                  </a:txBody>
                  <a:tcPr anchor="ctr" horzOverflow="overflow">
                    <a:solidFill>
                      <a:schemeClr val="bg1">
                        <a:lumMod val="95000"/>
                      </a:schemeClr>
                    </a:solidFill>
                  </a:tcPr>
                </a:tc>
                <a:extLst>
                  <a:ext uri="{0D108BD9-81ED-4DB2-BD59-A6C34878D82A}">
                    <a16:rowId xmlns:a16="http://schemas.microsoft.com/office/drawing/2014/main" val="10002"/>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effectLst/>
                        </a:rPr>
                        <a:t>TRC</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3.9</a:t>
                      </a:r>
                    </a:p>
                  </a:txBody>
                  <a:tcPr anchor="ctr" horzOverflow="overflow">
                    <a:solidFill>
                      <a:schemeClr val="bg1">
                        <a:lumMod val="8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36%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2.5</a:t>
                      </a: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3.9</a:t>
                      </a:r>
                    </a:p>
                  </a:txBody>
                  <a:tcPr anchor="ctr" horzOverflow="overflow">
                    <a:solidFill>
                      <a:schemeClr val="bg1">
                        <a:lumMod val="85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rgbClr val="000000"/>
                          </a:solidFill>
                          <a:effectLst/>
                          <a:latin typeface="Arial" charset="0"/>
                          <a:cs typeface="Arial" charset="0"/>
                        </a:rPr>
                        <a:t>23% Decrease</a:t>
                      </a:r>
                    </a:p>
                  </a:txBody>
                  <a:tcPr anchor="ctr" horzOverflow="overflow">
                    <a:solidFill>
                      <a:schemeClr val="bg1">
                        <a:lumMod val="85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rgbClr val="000000"/>
                          </a:solidFill>
                          <a:effectLst/>
                          <a:latin typeface="Arial" charset="0"/>
                          <a:cs typeface="Arial" charset="0"/>
                        </a:rPr>
                        <a:t>3.0</a:t>
                      </a:r>
                    </a:p>
                  </a:txBody>
                  <a:tcPr anchor="ctr" horzOverflow="overflow">
                    <a:solidFill>
                      <a:schemeClr val="bg1">
                        <a:lumMod val="85000"/>
                      </a:schemeClr>
                    </a:solidFill>
                  </a:tcPr>
                </a:tc>
                <a:tc>
                  <a:txBody>
                    <a:bodyPr/>
                    <a:lstStyle/>
                    <a:p>
                      <a:pPr algn="ctr"/>
                      <a:r>
                        <a:rPr lang="en-US" sz="1200" b="1" i="1" dirty="0"/>
                        <a:t>17% Lower</a:t>
                      </a:r>
                    </a:p>
                  </a:txBody>
                  <a:tcPr anchor="ctr" horzOverflow="overflow">
                    <a:solidFill>
                      <a:schemeClr val="bg1">
                        <a:lumMod val="85000"/>
                      </a:schemeClr>
                    </a:solidFill>
                  </a:tcPr>
                </a:tc>
                <a:extLst>
                  <a:ext uri="{0D108BD9-81ED-4DB2-BD59-A6C34878D82A}">
                    <a16:rowId xmlns:a16="http://schemas.microsoft.com/office/drawing/2014/main" val="10003"/>
                  </a:ext>
                </a:extLst>
              </a:tr>
              <a:tr h="23800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dk1"/>
                          </a:solidFill>
                          <a:effectLst/>
                          <a:latin typeface="+mn-lt"/>
                          <a:cs typeface="+mn-cs"/>
                        </a:rPr>
                        <a:t>DART</a:t>
                      </a:r>
                      <a:endParaRPr kumimoji="0" lang="en-US" sz="1200" b="1" i="1" u="none" strike="noStrike" cap="none" normalizeH="0" baseline="0" dirty="0">
                        <a:ln>
                          <a:noFill/>
                        </a:ln>
                        <a:solidFill>
                          <a:srgbClr val="000000"/>
                        </a:solidFill>
                        <a:effectLst/>
                        <a:latin typeface="Arial" charset="0"/>
                        <a:cs typeface="Arial" charset="0"/>
                      </a:endParaRPr>
                    </a:p>
                  </a:txBody>
                  <a:tcPr anchor="ctr" horzOverflow="overflow">
                    <a:solidFill>
                      <a:schemeClr val="bg1">
                        <a:lumMod val="95000"/>
                      </a:schemeClr>
                    </a:solidFill>
                  </a:tcPr>
                </a:tc>
                <a:tc>
                  <a:txBody>
                    <a:bodyPr/>
                    <a:lstStyle/>
                    <a:p>
                      <a:pPr algn="ctr"/>
                      <a:r>
                        <a:rPr lang="en-US" sz="1200" i="1" dirty="0"/>
                        <a:t>1.6</a:t>
                      </a:r>
                    </a:p>
                  </a:txBody>
                  <a:tcPr anchor="ctr" horzOverflow="overflow">
                    <a:solidFill>
                      <a:schemeClr val="bg1">
                        <a:lumMod val="9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cap="none" normalizeH="0" baseline="0" dirty="0">
                          <a:ln>
                            <a:noFill/>
                          </a:ln>
                          <a:solidFill>
                            <a:srgbClr val="000000"/>
                          </a:solidFill>
                          <a:effectLst/>
                          <a:latin typeface="Arial" charset="0"/>
                          <a:cs typeface="Arial" charset="0"/>
                        </a:rPr>
                        <a:t>No Change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1.6</a:t>
                      </a:r>
                    </a:p>
                  </a:txBody>
                  <a:tcPr anchor="ctr" horzOverflow="overflow">
                    <a:solidFill>
                      <a:schemeClr val="bg1">
                        <a:lumMod val="95000"/>
                      </a:schemeClr>
                    </a:solidFill>
                  </a:tcPr>
                </a:tc>
                <a:tc>
                  <a:txBody>
                    <a:bodyPr/>
                    <a:lstStyle/>
                    <a:p>
                      <a:pPr algn="ctr"/>
                      <a:r>
                        <a:rPr lang="en-US" sz="1200" i="1" dirty="0"/>
                        <a:t>2.5</a:t>
                      </a:r>
                    </a:p>
                  </a:txBody>
                  <a:tcPr anchor="ctr" horzOverflow="overflow">
                    <a:solidFill>
                      <a:schemeClr val="bg1">
                        <a:lumMod val="95000"/>
                      </a:schemeClr>
                    </a:solidFill>
                  </a:tcPr>
                </a:tc>
                <a:tc gridSpan="2">
                  <a:txBody>
                    <a:bodyPr/>
                    <a:lstStyle/>
                    <a:p>
                      <a:pPr algn="ctr"/>
                      <a:r>
                        <a:rPr lang="en-US" sz="1200" b="1" i="1" dirty="0"/>
                        <a:t>20% Decrease</a:t>
                      </a:r>
                    </a:p>
                  </a:txBody>
                  <a:tcPr anchor="ctr" horzOverflow="overflow">
                    <a:solidFill>
                      <a:schemeClr val="bg1">
                        <a:lumMod val="95000"/>
                      </a:schemeClr>
                    </a:solidFill>
                  </a:tcPr>
                </a:tc>
                <a:tc hMerge="1">
                  <a:txBody>
                    <a:bodyPr/>
                    <a:lstStyle/>
                    <a:p>
                      <a:endParaRPr lang="en-US"/>
                    </a:p>
                  </a:txBody>
                  <a:tcPr/>
                </a:tc>
                <a:tc>
                  <a:txBody>
                    <a:bodyPr/>
                    <a:lstStyle/>
                    <a:p>
                      <a:pPr algn="ctr"/>
                      <a:r>
                        <a:rPr lang="en-US" sz="1200" i="1" dirty="0"/>
                        <a:t>2.0</a:t>
                      </a:r>
                    </a:p>
                  </a:txBody>
                  <a:tcPr anchor="ctr" horzOverflow="overflow">
                    <a:solidFill>
                      <a:schemeClr val="bg1">
                        <a:lumMod val="95000"/>
                      </a:schemeClr>
                    </a:solidFill>
                  </a:tcPr>
                </a:tc>
                <a:tc>
                  <a:txBody>
                    <a:bodyPr/>
                    <a:lstStyle/>
                    <a:p>
                      <a:pPr algn="ctr"/>
                      <a:r>
                        <a:rPr lang="en-US" sz="1200" b="1" i="1" dirty="0"/>
                        <a:t>20% Lower</a:t>
                      </a: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7A18FE85-3BE5-4A9E-A6D9-68FCE9B9D090}"/>
              </a:ext>
            </a:extLst>
          </p:cNvPr>
          <p:cNvGraphicFramePr>
            <a:graphicFrameLocks noGrp="1"/>
          </p:cNvGraphicFramePr>
          <p:nvPr>
            <p:extLst>
              <p:ext uri="{D42A27DB-BD31-4B8C-83A1-F6EECF244321}">
                <p14:modId xmlns:p14="http://schemas.microsoft.com/office/powerpoint/2010/main" val="1188789265"/>
              </p:ext>
            </p:extLst>
          </p:nvPr>
        </p:nvGraphicFramePr>
        <p:xfrm>
          <a:off x="609595" y="4343400"/>
          <a:ext cx="7967489" cy="1524000"/>
        </p:xfrm>
        <a:graphic>
          <a:graphicData uri="http://schemas.openxmlformats.org/drawingml/2006/table">
            <a:tbl>
              <a:tblPr>
                <a:tableStyleId>{00A15C55-8517-42AA-B614-E9B94910E393}</a:tableStyleId>
              </a:tblPr>
              <a:tblGrid>
                <a:gridCol w="3128010">
                  <a:extLst>
                    <a:ext uri="{9D8B030D-6E8A-4147-A177-3AD203B41FA5}">
                      <a16:colId xmlns:a16="http://schemas.microsoft.com/office/drawing/2014/main" val="20000"/>
                    </a:ext>
                  </a:extLst>
                </a:gridCol>
                <a:gridCol w="1012748">
                  <a:extLst>
                    <a:ext uri="{9D8B030D-6E8A-4147-A177-3AD203B41FA5}">
                      <a16:colId xmlns:a16="http://schemas.microsoft.com/office/drawing/2014/main" val="20001"/>
                    </a:ext>
                  </a:extLst>
                </a:gridCol>
                <a:gridCol w="388101">
                  <a:extLst>
                    <a:ext uri="{9D8B030D-6E8A-4147-A177-3AD203B41FA5}">
                      <a16:colId xmlns:a16="http://schemas.microsoft.com/office/drawing/2014/main" val="20002"/>
                    </a:ext>
                  </a:extLst>
                </a:gridCol>
                <a:gridCol w="969222">
                  <a:extLst>
                    <a:ext uri="{9D8B030D-6E8A-4147-A177-3AD203B41FA5}">
                      <a16:colId xmlns:a16="http://schemas.microsoft.com/office/drawing/2014/main" val="20004"/>
                    </a:ext>
                  </a:extLst>
                </a:gridCol>
                <a:gridCol w="823136">
                  <a:extLst>
                    <a:ext uri="{9D8B030D-6E8A-4147-A177-3AD203B41FA5}">
                      <a16:colId xmlns:a16="http://schemas.microsoft.com/office/drawing/2014/main" val="3753210091"/>
                    </a:ext>
                  </a:extLst>
                </a:gridCol>
                <a:gridCol w="823136">
                  <a:extLst>
                    <a:ext uri="{9D8B030D-6E8A-4147-A177-3AD203B41FA5}">
                      <a16:colId xmlns:a16="http://schemas.microsoft.com/office/drawing/2014/main" val="3178009178"/>
                    </a:ext>
                  </a:extLst>
                </a:gridCol>
                <a:gridCol w="823136">
                  <a:extLst>
                    <a:ext uri="{9D8B030D-6E8A-4147-A177-3AD203B41FA5}">
                      <a16:colId xmlns:a16="http://schemas.microsoft.com/office/drawing/2014/main" val="4092892867"/>
                    </a:ext>
                  </a:extLst>
                </a:gridCol>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rPr>
                        <a:t>NAICS 11331*</a:t>
                      </a:r>
                      <a:r>
                        <a:rPr lang="en-US" sz="1400" b="1" dirty="0"/>
                        <a:t>—</a:t>
                      </a:r>
                      <a:r>
                        <a:rPr kumimoji="0" lang="en-US" sz="1400" b="1" i="0" u="none" strike="noStrike" cap="none" normalizeH="0" baseline="0" dirty="0">
                          <a:ln>
                            <a:noFill/>
                          </a:ln>
                          <a:solidFill>
                            <a:schemeClr val="tx1"/>
                          </a:solidFill>
                          <a:effectLst/>
                          <a:latin typeface="Arial" charset="0"/>
                          <a:cs typeface="Arial" charset="0"/>
                        </a:rPr>
                        <a:t>LOGGING</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FFY 2021</a:t>
                      </a:r>
                    </a:p>
                  </a:txBody>
                  <a:tcPr anchor="ctr" horzOverflow="overflow">
                    <a:solidFill>
                      <a:schemeClr val="bg1">
                        <a:lumMod val="75000"/>
                      </a:schemeClr>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a:ln>
                          <a:noFill/>
                        </a:ln>
                        <a:solidFill>
                          <a:schemeClr val="tx1"/>
                        </a:solidFill>
                        <a:effectLst/>
                        <a:latin typeface="+mn-lt"/>
                        <a:cs typeface="Arial" charset="0"/>
                      </a:endParaRP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1</a:t>
                      </a:r>
                      <a:r>
                        <a:rPr kumimoji="0" lang="en-US" sz="1200" b="1" i="0" u="none" strike="noStrike" cap="none" normalizeH="0" baseline="30000" dirty="0">
                          <a:ln>
                            <a:noFill/>
                          </a:ln>
                          <a:solidFill>
                            <a:schemeClr val="tx1"/>
                          </a:solidFill>
                          <a:effectLst/>
                          <a:latin typeface="Arial" charset="0"/>
                          <a:cs typeface="Arial" charset="0"/>
                        </a:rPr>
                        <a:t>st</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2</a:t>
                      </a:r>
                      <a:r>
                        <a:rPr kumimoji="0" lang="en-US" sz="1200" b="1" i="0" u="none" strike="noStrike" cap="none" normalizeH="0" baseline="30000" dirty="0">
                          <a:ln>
                            <a:noFill/>
                          </a:ln>
                          <a:solidFill>
                            <a:schemeClr val="tx1"/>
                          </a:solidFill>
                          <a:effectLst/>
                          <a:latin typeface="Arial" charset="0"/>
                          <a:cs typeface="Arial" charset="0"/>
                        </a:rPr>
                        <a:t>nd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Arial" charset="0"/>
                          <a:cs typeface="Arial" charset="0"/>
                        </a:rPr>
                        <a:t>3</a:t>
                      </a:r>
                      <a:r>
                        <a:rPr kumimoji="0" lang="en-US" sz="1200" b="1" i="0" u="none" strike="noStrike" cap="none" normalizeH="0" baseline="30000" dirty="0">
                          <a:ln>
                            <a:noFill/>
                          </a:ln>
                          <a:solidFill>
                            <a:schemeClr val="tx1"/>
                          </a:solidFill>
                          <a:effectLst/>
                          <a:latin typeface="Arial" charset="0"/>
                          <a:cs typeface="Arial" charset="0"/>
                        </a:rPr>
                        <a:t>rd</a:t>
                      </a:r>
                      <a:r>
                        <a:rPr kumimoji="0" lang="en-US" sz="1200" b="1" i="0" u="none" strike="noStrike" cap="none" normalizeH="0" baseline="0" dirty="0">
                          <a:ln>
                            <a:noFill/>
                          </a:ln>
                          <a:solidFill>
                            <a:schemeClr val="tx1"/>
                          </a:solidFill>
                          <a:effectLst/>
                          <a:latin typeface="Arial" charset="0"/>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chemeClr val="tx1"/>
                          </a:solidFill>
                          <a:effectLst/>
                          <a:latin typeface="Arial" charset="0"/>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0"/>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rPr>
                        <a:t>Total Fatalities</a:t>
                      </a:r>
                      <a:endParaRPr kumimoji="0" lang="en-US" sz="1200" b="0" i="1" u="none" strike="noStrike" cap="none" normalizeH="0" baseline="0" dirty="0">
                        <a:ln>
                          <a:noFill/>
                        </a:ln>
                        <a:solidFill>
                          <a:schemeClr val="tx1"/>
                        </a:solidFill>
                        <a:effectLst/>
                        <a:latin typeface="Arial" charset="0"/>
                        <a:cs typeface="Arial" charset="0"/>
                      </a:endParaRPr>
                    </a:p>
                  </a:txBody>
                  <a:tcPr horzOverflow="overflow">
                    <a:solidFill>
                      <a:schemeClr val="bg1">
                        <a:lumMod val="95000"/>
                      </a:schemeClr>
                    </a:solidFill>
                  </a:tcPr>
                </a:tc>
                <a:tc>
                  <a:txBody>
                    <a:bodyPr/>
                    <a:lstStyle/>
                    <a:p>
                      <a:pPr algn="ctr"/>
                      <a:r>
                        <a:rPr lang="en-US" sz="1200" i="0" dirty="0"/>
                        <a:t>1</a:t>
                      </a:r>
                    </a:p>
                  </a:txBody>
                  <a:tcPr horzOverflow="overflow">
                    <a:solidFill>
                      <a:schemeClr val="bg1">
                        <a:lumMod val="95000"/>
                      </a:schemeClr>
                    </a:solidFill>
                  </a:tcPr>
                </a:tc>
                <a:tc vMerge="1">
                  <a:txBody>
                    <a:bodyPr/>
                    <a:lstStyle/>
                    <a:p>
                      <a:pPr algn="ctr"/>
                      <a:endParaRPr lang="en-US" sz="1400" i="1" dirty="0"/>
                    </a:p>
                  </a:txBody>
                  <a:tcPr horzOverflow="overflow">
                    <a:solidFill>
                      <a:schemeClr val="bg1">
                        <a:lumMod val="95000"/>
                      </a:schemeClr>
                    </a:solidFill>
                  </a:tcPr>
                </a:tc>
                <a:tc>
                  <a:txBody>
                    <a:bodyPr/>
                    <a:lstStyle/>
                    <a:p>
                      <a:pPr algn="ctr"/>
                      <a:r>
                        <a:rPr lang="en-US" sz="1200" b="0" i="0" dirty="0"/>
                        <a:t>0</a:t>
                      </a:r>
                    </a:p>
                  </a:txBody>
                  <a:tcPr horzOverflow="overflow">
                    <a:solidFill>
                      <a:schemeClr val="bg1">
                        <a:lumMod val="95000"/>
                      </a:schemeClr>
                    </a:solidFill>
                  </a:tcPr>
                </a:tc>
                <a:tc>
                  <a:txBody>
                    <a:bodyPr/>
                    <a:lstStyle/>
                    <a:p>
                      <a:pPr algn="ctr"/>
                      <a:r>
                        <a:rPr lang="en-US" sz="1200" b="0" i="0" dirty="0"/>
                        <a:t>0</a:t>
                      </a:r>
                    </a:p>
                  </a:txBody>
                  <a:tcPr horzOverflow="overflow">
                    <a:solidFill>
                      <a:schemeClr val="bg1">
                        <a:lumMod val="95000"/>
                      </a:schemeClr>
                    </a:solidFill>
                  </a:tcPr>
                </a:tc>
                <a:tc>
                  <a:txBody>
                    <a:bodyPr/>
                    <a:lstStyle/>
                    <a:p>
                      <a:pPr algn="ctr"/>
                      <a:r>
                        <a:rPr lang="en-US" sz="1200" b="0" i="0" dirty="0"/>
                        <a:t>0</a:t>
                      </a:r>
                    </a:p>
                  </a:txBody>
                  <a:tcPr horzOverflow="overflow">
                    <a:solidFill>
                      <a:schemeClr val="bg1">
                        <a:lumMod val="95000"/>
                      </a:schemeClr>
                    </a:solidFill>
                  </a:tcPr>
                </a:tc>
                <a:tc>
                  <a:txBody>
                    <a:bodyPr/>
                    <a:lstStyle/>
                    <a:p>
                      <a:pPr algn="ctr"/>
                      <a:r>
                        <a:rPr lang="en-US" sz="1200" b="1" i="1" dirty="0"/>
                        <a:t>0</a:t>
                      </a:r>
                    </a:p>
                  </a:txBody>
                  <a:tcPr horzOverflow="overflow">
                    <a:solidFill>
                      <a:schemeClr val="bg1">
                        <a:lumMod val="95000"/>
                      </a:schemeClr>
                    </a:solidFill>
                  </a:tcPr>
                </a:tc>
                <a:extLst>
                  <a:ext uri="{0D108BD9-81ED-4DB2-BD59-A6C34878D82A}">
                    <a16:rowId xmlns:a16="http://schemas.microsoft.com/office/drawing/2014/main" val="10001"/>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u="none" strike="noStrike" cap="none" normalizeH="0" baseline="0" dirty="0">
                          <a:ln>
                            <a:noFill/>
                          </a:ln>
                          <a:effectLst/>
                          <a:latin typeface="+mn-lt"/>
                        </a:rPr>
                        <a:t>NAICS 56173</a:t>
                      </a:r>
                      <a:r>
                        <a:rPr lang="en-US" sz="1400" b="1" dirty="0">
                          <a:latin typeface="+mn-lt"/>
                        </a:rPr>
                        <a:t>—</a:t>
                      </a:r>
                      <a:r>
                        <a:rPr kumimoji="0" lang="en-US" sz="1400" b="1" i="0" u="none" strike="noStrike" cap="none" normalizeH="0" baseline="0" dirty="0">
                          <a:ln>
                            <a:noFill/>
                          </a:ln>
                          <a:solidFill>
                            <a:schemeClr val="tx1"/>
                          </a:solidFill>
                          <a:effectLst/>
                          <a:latin typeface="+mn-lt"/>
                          <a:cs typeface="Arial" charset="0"/>
                        </a:rPr>
                        <a:t>ARBORICULTURE</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FFY 2021</a:t>
                      </a:r>
                    </a:p>
                  </a:txBody>
                  <a:tcPr anchor="ctr" horzOverflow="overflow">
                    <a:solidFill>
                      <a:schemeClr val="bg1">
                        <a:lumMod val="75000"/>
                      </a:schemeClr>
                    </a:solidFill>
                  </a:tcPr>
                </a:tc>
                <a:tc vMerge="1">
                  <a:txBody>
                    <a:bodyPr/>
                    <a:lstStyle/>
                    <a:p>
                      <a:pPr algn="ctr"/>
                      <a:endParaRPr lang="en-US" sz="1400" i="1" dirty="0"/>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1</a:t>
                      </a:r>
                      <a:r>
                        <a:rPr kumimoji="0" lang="en-US" sz="1200" b="1" i="0" u="none" strike="noStrike" cap="none" normalizeH="0" baseline="30000" dirty="0">
                          <a:ln>
                            <a:noFill/>
                          </a:ln>
                          <a:solidFill>
                            <a:schemeClr val="tx1"/>
                          </a:solidFill>
                          <a:effectLst/>
                          <a:latin typeface="+mn-lt"/>
                          <a:cs typeface="Arial" charset="0"/>
                        </a:rPr>
                        <a:t>st</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2</a:t>
                      </a:r>
                      <a:r>
                        <a:rPr kumimoji="0" lang="en-US" sz="1200" b="1" i="0" u="none" strike="noStrike" cap="none" normalizeH="0" baseline="30000" dirty="0">
                          <a:ln>
                            <a:noFill/>
                          </a:ln>
                          <a:solidFill>
                            <a:schemeClr val="tx1"/>
                          </a:solidFill>
                          <a:effectLst/>
                          <a:latin typeface="+mn-lt"/>
                          <a:cs typeface="Arial" charset="0"/>
                        </a:rPr>
                        <a:t>nd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a:ln>
                            <a:noFill/>
                          </a:ln>
                          <a:solidFill>
                            <a:schemeClr val="tx1"/>
                          </a:solidFill>
                          <a:effectLst/>
                          <a:latin typeface="+mn-lt"/>
                          <a:cs typeface="Arial" charset="0"/>
                        </a:rPr>
                        <a:t>3</a:t>
                      </a:r>
                      <a:r>
                        <a:rPr kumimoji="0" lang="en-US" sz="1200" b="1" i="0" u="none" strike="noStrike" cap="none" normalizeH="0" baseline="30000" dirty="0">
                          <a:ln>
                            <a:noFill/>
                          </a:ln>
                          <a:solidFill>
                            <a:schemeClr val="tx1"/>
                          </a:solidFill>
                          <a:effectLst/>
                          <a:latin typeface="+mn-lt"/>
                          <a:cs typeface="Arial" charset="0"/>
                        </a:rPr>
                        <a:t>rd</a:t>
                      </a:r>
                      <a:r>
                        <a:rPr kumimoji="0" lang="en-US" sz="1200" b="1" i="0" u="none" strike="noStrike" cap="none" normalizeH="0" baseline="0" dirty="0">
                          <a:ln>
                            <a:noFill/>
                          </a:ln>
                          <a:solidFill>
                            <a:schemeClr val="tx1"/>
                          </a:solidFill>
                          <a:effectLst/>
                          <a:latin typeface="+mn-lt"/>
                          <a:cs typeface="Arial" charset="0"/>
                        </a:rPr>
                        <a:t> Qtr.</a:t>
                      </a:r>
                    </a:p>
                  </a:txBody>
                  <a:tcPr anchor="ct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1" u="none" strike="noStrike" cap="none" normalizeH="0" baseline="0" dirty="0">
                          <a:ln>
                            <a:noFill/>
                          </a:ln>
                          <a:solidFill>
                            <a:schemeClr val="tx1"/>
                          </a:solidFill>
                          <a:effectLst/>
                          <a:latin typeface="+mn-lt"/>
                          <a:cs typeface="Arial" charset="0"/>
                        </a:rPr>
                        <a:t>Total</a:t>
                      </a:r>
                    </a:p>
                  </a:txBody>
                  <a:tcPr anchor="ctr" horzOverflow="overflow">
                    <a:solidFill>
                      <a:schemeClr val="bg1">
                        <a:lumMod val="75000"/>
                      </a:schemeClr>
                    </a:solidFill>
                  </a:tcPr>
                </a:tc>
                <a:extLst>
                  <a:ext uri="{0D108BD9-81ED-4DB2-BD59-A6C34878D82A}">
                    <a16:rowId xmlns:a16="http://schemas.microsoft.com/office/drawing/2014/main" val="10002"/>
                  </a:ext>
                </a:extLst>
              </a:tr>
              <a:tr h="304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i="1" u="none" strike="noStrike" cap="none" normalizeH="0" baseline="0" dirty="0">
                          <a:ln>
                            <a:noFill/>
                          </a:ln>
                          <a:effectLst/>
                          <a:latin typeface="+mn-lt"/>
                        </a:rPr>
                        <a:t>Total Fatalities</a:t>
                      </a:r>
                      <a:endParaRPr kumimoji="0" lang="en-US" sz="1200" b="0" i="1" u="none" strike="noStrike" cap="none" normalizeH="0" baseline="0" dirty="0">
                        <a:ln>
                          <a:noFill/>
                        </a:ln>
                        <a:solidFill>
                          <a:schemeClr val="tx1"/>
                        </a:solidFill>
                        <a:effectLst/>
                        <a:latin typeface="+mn-lt"/>
                        <a:cs typeface="Arial" charset="0"/>
                      </a:endParaRPr>
                    </a:p>
                  </a:txBody>
                  <a:tcPr horzOverflow="overflow">
                    <a:solidFill>
                      <a:schemeClr val="bg1">
                        <a:lumMod val="85000"/>
                      </a:schemeClr>
                    </a:solidFill>
                  </a:tcPr>
                </a:tc>
                <a:tc>
                  <a:txBody>
                    <a:bodyPr/>
                    <a:lstStyle/>
                    <a:p>
                      <a:pPr algn="ctr"/>
                      <a:r>
                        <a:rPr lang="en-US" sz="1200" i="0" dirty="0">
                          <a:latin typeface="+mn-lt"/>
                        </a:rPr>
                        <a:t>5</a:t>
                      </a:r>
                    </a:p>
                  </a:txBody>
                  <a:tcPr horzOverflow="overflow">
                    <a:solidFill>
                      <a:schemeClr val="bg1">
                        <a:lumMod val="85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a:txBody>
                    <a:bodyPr/>
                    <a:lstStyle/>
                    <a:p>
                      <a:pPr algn="ctr"/>
                      <a:r>
                        <a:rPr lang="en-US" sz="1200" b="0" i="0" dirty="0">
                          <a:latin typeface="+mn-lt"/>
                        </a:rPr>
                        <a:t>0</a:t>
                      </a:r>
                    </a:p>
                  </a:txBody>
                  <a:tcPr anchor="ctr" horzOverflow="overflow">
                    <a:solidFill>
                      <a:schemeClr val="bg1">
                        <a:lumMod val="85000"/>
                      </a:schemeClr>
                    </a:solidFill>
                  </a:tcPr>
                </a:tc>
                <a:tc>
                  <a:txBody>
                    <a:bodyPr/>
                    <a:lstStyle/>
                    <a:p>
                      <a:pPr algn="ctr"/>
                      <a:r>
                        <a:rPr lang="en-US" sz="1200" b="0" i="0" dirty="0">
                          <a:latin typeface="+mn-lt"/>
                        </a:rPr>
                        <a:t>1</a:t>
                      </a:r>
                    </a:p>
                  </a:txBody>
                  <a:tcPr anchor="ctr" horzOverflow="overflow">
                    <a:solidFill>
                      <a:schemeClr val="bg1">
                        <a:lumMod val="85000"/>
                      </a:schemeClr>
                    </a:solidFill>
                  </a:tcPr>
                </a:tc>
                <a:tc>
                  <a:txBody>
                    <a:bodyPr/>
                    <a:lstStyle/>
                    <a:p>
                      <a:pPr algn="ctr"/>
                      <a:r>
                        <a:rPr lang="en-US" sz="1200" b="0" i="0" dirty="0">
                          <a:latin typeface="+mn-lt"/>
                        </a:rPr>
                        <a:t>0</a:t>
                      </a:r>
                    </a:p>
                  </a:txBody>
                  <a:tcPr anchor="ctr" horzOverflow="overflow">
                    <a:solidFill>
                      <a:schemeClr val="bg1">
                        <a:lumMod val="85000"/>
                      </a:schemeClr>
                    </a:solidFill>
                  </a:tcPr>
                </a:tc>
                <a:tc>
                  <a:txBody>
                    <a:bodyPr/>
                    <a:lstStyle/>
                    <a:p>
                      <a:pPr algn="ctr"/>
                      <a:r>
                        <a:rPr lang="en-US" sz="1200" b="1" i="1" dirty="0">
                          <a:latin typeface="+mn-lt"/>
                        </a:rPr>
                        <a:t>1</a:t>
                      </a:r>
                    </a:p>
                  </a:txBody>
                  <a:tcPr anchor="ctr" horzOverflow="overflow">
                    <a:solidFill>
                      <a:schemeClr val="bg1">
                        <a:lumMod val="85000"/>
                      </a:schemeClr>
                    </a:solidFill>
                  </a:tcPr>
                </a:tc>
                <a:extLst>
                  <a:ext uri="{0D108BD9-81ED-4DB2-BD59-A6C34878D82A}">
                    <a16:rowId xmlns:a16="http://schemas.microsoft.com/office/drawing/2014/main" val="10003"/>
                  </a:ext>
                </a:extLst>
              </a:tr>
              <a:tr h="304800">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mn-lt"/>
                          <a:cs typeface="Arial" charset="0"/>
                        </a:rPr>
                        <a:t>FFY 2021 4</a:t>
                      </a:r>
                      <a:r>
                        <a:rPr kumimoji="0" lang="en-US" sz="1200" b="0" i="1" u="none" strike="noStrike" cap="none" normalizeH="0" baseline="30000" dirty="0">
                          <a:ln>
                            <a:noFill/>
                          </a:ln>
                          <a:solidFill>
                            <a:schemeClr val="tx1"/>
                          </a:solidFill>
                          <a:effectLst/>
                          <a:latin typeface="+mn-lt"/>
                          <a:cs typeface="Arial" charset="0"/>
                        </a:rPr>
                        <a:t>th</a:t>
                      </a:r>
                      <a:r>
                        <a:rPr kumimoji="0" lang="en-US" sz="1200" b="0" i="1" u="none" strike="noStrike" cap="none" normalizeH="0" baseline="0" dirty="0">
                          <a:ln>
                            <a:noFill/>
                          </a:ln>
                          <a:solidFill>
                            <a:schemeClr val="tx1"/>
                          </a:solidFill>
                          <a:effectLst/>
                          <a:latin typeface="+mn-lt"/>
                          <a:cs typeface="Arial" charset="0"/>
                        </a:rPr>
                        <a:t> Qtr. Combined Fatality Rate</a:t>
                      </a:r>
                    </a:p>
                  </a:txBody>
                  <a:tcPr horzOverflow="overflow">
                    <a:solidFill>
                      <a:schemeClr val="bg1">
                        <a:lumMod val="95000"/>
                      </a:schemeClr>
                    </a:solidFill>
                  </a:tcPr>
                </a:tc>
                <a:tc hMerge="1">
                  <a:txBody>
                    <a:bodyPr/>
                    <a:lstStyle/>
                    <a:p>
                      <a:pPr algn="ctr"/>
                      <a:endParaRPr lang="en-US" sz="1400" i="0" dirty="0"/>
                    </a:p>
                  </a:txBody>
                  <a:tcPr horzOverflow="overflow">
                    <a:solidFill>
                      <a:schemeClr val="bg1">
                        <a:lumMod val="9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a:ln>
                          <a:noFill/>
                        </a:ln>
                        <a:solidFill>
                          <a:schemeClr val="tx1"/>
                        </a:solidFill>
                        <a:effectLst/>
                        <a:latin typeface="Arial" charset="0"/>
                        <a:cs typeface="Arial" charset="0"/>
                      </a:endParaRPr>
                    </a:p>
                  </a:txBody>
                  <a:tcPr anchor="ctr" horzOverflow="overflow">
                    <a:solidFill>
                      <a:schemeClr val="bg1">
                        <a:lumMod val="75000"/>
                      </a:schemeClr>
                    </a:solidFill>
                  </a:tcPr>
                </a:tc>
                <a:tc hMerge="1">
                  <a:txBody>
                    <a:bodyPr/>
                    <a:lstStyle/>
                    <a:p>
                      <a:pPr algn="ctr"/>
                      <a:endParaRPr lang="en-US" sz="1400" b="1" i="1" dirty="0">
                        <a:latin typeface="+mn-lt"/>
                      </a:endParaRPr>
                    </a:p>
                  </a:txBody>
                  <a:tcPr anchor="ctr" horzOverflow="overflow">
                    <a:solidFill>
                      <a:schemeClr val="bg1">
                        <a:lumMod val="95000"/>
                      </a:schemeClr>
                    </a:solidFill>
                  </a:tcPr>
                </a:tc>
                <a:tc gridSpan="3">
                  <a:txBody>
                    <a:bodyPr/>
                    <a:lstStyle/>
                    <a:p>
                      <a:pPr algn="l"/>
                      <a:r>
                        <a:rPr lang="en-US" sz="1200" b="0" i="1" dirty="0">
                          <a:latin typeface="+mn-lt"/>
                        </a:rPr>
                        <a:t>0.0070</a:t>
                      </a:r>
                    </a:p>
                  </a:txBody>
                  <a:tcPr anchor="ctr" horzOverflow="overflow">
                    <a:solidFill>
                      <a:schemeClr val="bg1">
                        <a:lumMod val="95000"/>
                      </a:schemeClr>
                    </a:solidFill>
                  </a:tcPr>
                </a:tc>
                <a:tc hMerge="1">
                  <a:txBody>
                    <a:bodyPr/>
                    <a:lstStyle/>
                    <a:p>
                      <a:endParaRPr lang="en-US"/>
                    </a:p>
                  </a:txBody>
                  <a:tcPr/>
                </a:tc>
                <a:tc hMerge="1">
                  <a:txBody>
                    <a:bodyPr/>
                    <a:lstStyle/>
                    <a:p>
                      <a:pPr algn="ctr"/>
                      <a:endParaRPr lang="en-US" sz="1400" b="1" i="1" dirty="0">
                        <a:latin typeface="+mn-lt"/>
                      </a:endParaRPr>
                    </a:p>
                  </a:txBody>
                  <a:tcPr anchor="ctr" horzOverflow="overflow">
                    <a:solidFill>
                      <a:schemeClr val="bg1">
                        <a:lumMod val="95000"/>
                      </a:schemeClr>
                    </a:solidFill>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F55886CC-9259-4416-BADA-90AAA454459B}"/>
              </a:ext>
            </a:extLst>
          </p:cNvPr>
          <p:cNvSpPr txBox="1"/>
          <p:nvPr/>
        </p:nvSpPr>
        <p:spPr>
          <a:xfrm>
            <a:off x="533400" y="4724400"/>
            <a:ext cx="1627369" cy="215444"/>
          </a:xfrm>
          <a:prstGeom prst="rect">
            <a:avLst/>
          </a:prstGeom>
          <a:noFill/>
        </p:spPr>
        <p:txBody>
          <a:bodyPr wrap="none" rtlCol="0">
            <a:spAutoFit/>
          </a:bodyPr>
          <a:lstStyle/>
          <a:p>
            <a:r>
              <a:rPr lang="en-US" sz="800" i="1" dirty="0"/>
              <a:t>* TRC/DART Data not available</a:t>
            </a:r>
          </a:p>
        </p:txBody>
      </p:sp>
      <p:sp>
        <p:nvSpPr>
          <p:cNvPr id="13" name="TextBox 12">
            <a:extLst>
              <a:ext uri="{FF2B5EF4-FFF2-40B4-BE49-F238E27FC236}">
                <a16:creationId xmlns:a16="http://schemas.microsoft.com/office/drawing/2014/main" id="{796E6571-38A1-4242-66F4-09E59F7C624D}"/>
              </a:ext>
            </a:extLst>
          </p:cNvPr>
          <p:cNvSpPr txBox="1"/>
          <p:nvPr/>
        </p:nvSpPr>
        <p:spPr>
          <a:xfrm>
            <a:off x="6477000" y="685800"/>
            <a:ext cx="2286000" cy="369332"/>
          </a:xfrm>
          <a:prstGeom prst="rect">
            <a:avLst/>
          </a:prstGeom>
          <a:noFill/>
        </p:spPr>
        <p:txBody>
          <a:bodyPr wrap="square" rtlCol="0">
            <a:spAutoFit/>
          </a:bodyPr>
          <a:lstStyle/>
          <a:p>
            <a:r>
              <a:rPr lang="en-US" i="1" dirty="0"/>
              <a:t>FFY 2022—3</a:t>
            </a:r>
            <a:r>
              <a:rPr lang="en-US" i="1" baseline="30000" dirty="0"/>
              <a:t>rd</a:t>
            </a:r>
            <a:r>
              <a:rPr lang="en-US" i="1" dirty="0"/>
              <a:t> Qtr.</a:t>
            </a:r>
          </a:p>
        </p:txBody>
      </p:sp>
      <p:graphicFrame>
        <p:nvGraphicFramePr>
          <p:cNvPr id="2" name="Table 1">
            <a:extLst>
              <a:ext uri="{FF2B5EF4-FFF2-40B4-BE49-F238E27FC236}">
                <a16:creationId xmlns:a16="http://schemas.microsoft.com/office/drawing/2014/main" id="{D7F83057-48A6-FCE6-65E9-88FB20FFC878}"/>
              </a:ext>
            </a:extLst>
          </p:cNvPr>
          <p:cNvGraphicFramePr>
            <a:graphicFrameLocks noGrp="1"/>
          </p:cNvGraphicFramePr>
          <p:nvPr>
            <p:extLst>
              <p:ext uri="{D42A27DB-BD31-4B8C-83A1-F6EECF244321}">
                <p14:modId xmlns:p14="http://schemas.microsoft.com/office/powerpoint/2010/main" val="2948505049"/>
              </p:ext>
            </p:extLst>
          </p:nvPr>
        </p:nvGraphicFramePr>
        <p:xfrm>
          <a:off x="605170" y="2590800"/>
          <a:ext cx="7896728" cy="1600200"/>
        </p:xfrm>
        <a:graphic>
          <a:graphicData uri="http://schemas.openxmlformats.org/drawingml/2006/table">
            <a:tbl>
              <a:tblPr firstRow="1" bandRow="1">
                <a:tableStyleId>{00A15C55-8517-42AA-B614-E9B94910E393}</a:tableStyleId>
              </a:tblPr>
              <a:tblGrid>
                <a:gridCol w="3636359">
                  <a:extLst>
                    <a:ext uri="{9D8B030D-6E8A-4147-A177-3AD203B41FA5}">
                      <a16:colId xmlns:a16="http://schemas.microsoft.com/office/drawing/2014/main" val="20000"/>
                    </a:ext>
                  </a:extLst>
                </a:gridCol>
                <a:gridCol w="807517">
                  <a:extLst>
                    <a:ext uri="{9D8B030D-6E8A-4147-A177-3AD203B41FA5}">
                      <a16:colId xmlns:a16="http://schemas.microsoft.com/office/drawing/2014/main" val="20002"/>
                    </a:ext>
                  </a:extLst>
                </a:gridCol>
                <a:gridCol w="807517">
                  <a:extLst>
                    <a:ext uri="{9D8B030D-6E8A-4147-A177-3AD203B41FA5}">
                      <a16:colId xmlns:a16="http://schemas.microsoft.com/office/drawing/2014/main" val="2674886371"/>
                    </a:ext>
                  </a:extLst>
                </a:gridCol>
                <a:gridCol w="807517">
                  <a:extLst>
                    <a:ext uri="{9D8B030D-6E8A-4147-A177-3AD203B41FA5}">
                      <a16:colId xmlns:a16="http://schemas.microsoft.com/office/drawing/2014/main" val="3915852414"/>
                    </a:ext>
                  </a:extLst>
                </a:gridCol>
                <a:gridCol w="807517">
                  <a:extLst>
                    <a:ext uri="{9D8B030D-6E8A-4147-A177-3AD203B41FA5}">
                      <a16:colId xmlns:a16="http://schemas.microsoft.com/office/drawing/2014/main" val="3871786859"/>
                    </a:ext>
                  </a:extLst>
                </a:gridCol>
                <a:gridCol w="1030301">
                  <a:extLst>
                    <a:ext uri="{9D8B030D-6E8A-4147-A177-3AD203B41FA5}">
                      <a16:colId xmlns:a16="http://schemas.microsoft.com/office/drawing/2014/main" val="20003"/>
                    </a:ext>
                  </a:extLst>
                </a:gridCol>
              </a:tblGrid>
              <a:tr h="416812">
                <a:tc>
                  <a:txBody>
                    <a:bodyPr/>
                    <a:lstStyle/>
                    <a:p>
                      <a:pPr algn="r"/>
                      <a:r>
                        <a:rPr lang="en-US" sz="1400" dirty="0">
                          <a:solidFill>
                            <a:schemeClr val="tx1"/>
                          </a:solidFill>
                        </a:rPr>
                        <a:t>SEP ACTIVITY</a:t>
                      </a:r>
                    </a:p>
                  </a:txBody>
                  <a:tcPr anchor="ctr">
                    <a:solidFill>
                      <a:schemeClr val="bg1">
                        <a:lumMod val="75000"/>
                      </a:schemeClr>
                    </a:solidFill>
                  </a:tcPr>
                </a:tc>
                <a:tc>
                  <a:txBody>
                    <a:bodyPr/>
                    <a:lstStyle/>
                    <a:p>
                      <a:pPr algn="ctr"/>
                      <a:r>
                        <a:rPr lang="en-US" sz="1200" b="1" i="0" u="none" dirty="0">
                          <a:solidFill>
                            <a:schemeClr val="tx1"/>
                          </a:solidFill>
                        </a:rPr>
                        <a:t>1</a:t>
                      </a:r>
                      <a:r>
                        <a:rPr lang="en-US" sz="1200" b="1" i="0" u="none" baseline="30000" dirty="0">
                          <a:solidFill>
                            <a:schemeClr val="tx1"/>
                          </a:solidFill>
                        </a:rPr>
                        <a:t>st</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2</a:t>
                      </a:r>
                      <a:r>
                        <a:rPr lang="en-US" sz="1200" b="1" i="0" u="none" baseline="30000" dirty="0">
                          <a:solidFill>
                            <a:schemeClr val="tx1"/>
                          </a:solidFill>
                        </a:rPr>
                        <a:t>nd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0" u="none" dirty="0">
                          <a:solidFill>
                            <a:schemeClr val="tx1"/>
                          </a:solidFill>
                        </a:rPr>
                        <a:t>3</a:t>
                      </a:r>
                      <a:r>
                        <a:rPr lang="en-US" sz="1200" b="1" i="0" u="none" baseline="30000" dirty="0">
                          <a:solidFill>
                            <a:schemeClr val="tx1"/>
                          </a:solidFill>
                        </a:rPr>
                        <a:t>rd</a:t>
                      </a:r>
                      <a:r>
                        <a:rPr lang="en-US" sz="1200" b="1" i="0" u="none" dirty="0">
                          <a:solidFill>
                            <a:schemeClr val="tx1"/>
                          </a:solidFill>
                        </a:rPr>
                        <a:t> Qtr.</a:t>
                      </a:r>
                    </a:p>
                  </a:txBody>
                  <a:tcPr anchor="ctr">
                    <a:solidFill>
                      <a:schemeClr val="bg1">
                        <a:lumMod val="75000"/>
                      </a:schemeClr>
                    </a:solidFill>
                  </a:tcPr>
                </a:tc>
                <a:tc>
                  <a:txBody>
                    <a:bodyPr/>
                    <a:lstStyle/>
                    <a:p>
                      <a:pPr algn="ctr"/>
                      <a:r>
                        <a:rPr lang="en-US" sz="1200" b="1" i="1" dirty="0">
                          <a:solidFill>
                            <a:schemeClr val="tx1"/>
                          </a:solidFill>
                        </a:rPr>
                        <a:t>Total</a:t>
                      </a:r>
                    </a:p>
                  </a:txBody>
                  <a:tcPr anchor="ctr">
                    <a:solidFill>
                      <a:schemeClr val="bg1">
                        <a:lumMod val="75000"/>
                      </a:schemeClr>
                    </a:solidFill>
                  </a:tcPr>
                </a:tc>
                <a:tc>
                  <a:txBody>
                    <a:bodyPr/>
                    <a:lstStyle/>
                    <a:p>
                      <a:pPr algn="ctr"/>
                      <a:r>
                        <a:rPr lang="en-US" sz="1200" dirty="0">
                          <a:solidFill>
                            <a:schemeClr val="tx1"/>
                          </a:solidFill>
                        </a:rPr>
                        <a:t>FFY Goal</a:t>
                      </a:r>
                    </a:p>
                  </a:txBody>
                  <a:tcPr anchor="ctr">
                    <a:solidFill>
                      <a:schemeClr val="bg1">
                        <a:lumMod val="75000"/>
                      </a:schemeClr>
                    </a:solidFill>
                  </a:tcPr>
                </a:tc>
                <a:extLst>
                  <a:ext uri="{0D108BD9-81ED-4DB2-BD59-A6C34878D82A}">
                    <a16:rowId xmlns:a16="http://schemas.microsoft.com/office/drawing/2014/main" val="10000"/>
                  </a:ext>
                </a:extLst>
              </a:tr>
              <a:tr h="295847">
                <a:tc>
                  <a:txBody>
                    <a:bodyPr/>
                    <a:lstStyle/>
                    <a:p>
                      <a:pPr algn="r"/>
                      <a:r>
                        <a:rPr lang="en-US" sz="1200" i="1" dirty="0"/>
                        <a:t>Compliance Inspections</a:t>
                      </a:r>
                    </a:p>
                  </a:txBody>
                  <a:tcPr anchor="ctr">
                    <a:solidFill>
                      <a:schemeClr val="bg1">
                        <a:lumMod val="85000"/>
                      </a:schemeClr>
                    </a:solidFill>
                  </a:tcPr>
                </a:tc>
                <a:tc>
                  <a:txBody>
                    <a:bodyPr/>
                    <a:lstStyle/>
                    <a:p>
                      <a:pPr algn="ctr"/>
                      <a:r>
                        <a:rPr lang="en-US" sz="1200" b="0" i="0" u="none" dirty="0"/>
                        <a:t>5</a:t>
                      </a:r>
                    </a:p>
                  </a:txBody>
                  <a:tcPr anchor="ctr">
                    <a:solidFill>
                      <a:schemeClr val="bg1">
                        <a:lumMod val="85000"/>
                      </a:schemeClr>
                    </a:solidFill>
                  </a:tcPr>
                </a:tc>
                <a:tc>
                  <a:txBody>
                    <a:bodyPr/>
                    <a:lstStyle/>
                    <a:p>
                      <a:pPr algn="ctr"/>
                      <a:r>
                        <a:rPr lang="en-US" sz="1200" b="0" i="0" u="none" dirty="0"/>
                        <a:t>5</a:t>
                      </a:r>
                    </a:p>
                  </a:txBody>
                  <a:tcPr anchor="ctr">
                    <a:solidFill>
                      <a:schemeClr val="bg1">
                        <a:lumMod val="85000"/>
                      </a:schemeClr>
                    </a:solidFill>
                  </a:tcPr>
                </a:tc>
                <a:tc>
                  <a:txBody>
                    <a:bodyPr/>
                    <a:lstStyle/>
                    <a:p>
                      <a:pPr algn="ctr"/>
                      <a:r>
                        <a:rPr lang="en-US" sz="1200" b="0" i="0" u="none" dirty="0"/>
                        <a:t>7</a:t>
                      </a:r>
                    </a:p>
                  </a:txBody>
                  <a:tcPr anchor="ctr">
                    <a:solidFill>
                      <a:schemeClr val="bg1">
                        <a:lumMod val="85000"/>
                      </a:schemeClr>
                    </a:solidFill>
                  </a:tcPr>
                </a:tc>
                <a:tc>
                  <a:txBody>
                    <a:bodyPr/>
                    <a:lstStyle/>
                    <a:p>
                      <a:pPr algn="ctr"/>
                      <a:r>
                        <a:rPr lang="en-US" sz="1200" b="1" i="1" u="none" dirty="0"/>
                        <a:t>17</a:t>
                      </a:r>
                    </a:p>
                  </a:txBody>
                  <a:tcPr anchor="ctr">
                    <a:solidFill>
                      <a:schemeClr val="bg1">
                        <a:lumMod val="85000"/>
                      </a:schemeClr>
                    </a:solidFill>
                  </a:tcPr>
                </a:tc>
                <a:tc>
                  <a:txBody>
                    <a:bodyPr/>
                    <a:lstStyle/>
                    <a:p>
                      <a:pPr algn="ctr"/>
                      <a:r>
                        <a:rPr lang="en-US" sz="1200" i="0" dirty="0"/>
                        <a:t>25</a:t>
                      </a:r>
                    </a:p>
                  </a:txBody>
                  <a:tcPr anchor="ctr">
                    <a:solidFill>
                      <a:schemeClr val="bg1">
                        <a:lumMod val="85000"/>
                      </a:schemeClr>
                    </a:solidFill>
                  </a:tcPr>
                </a:tc>
                <a:extLst>
                  <a:ext uri="{0D108BD9-81ED-4DB2-BD59-A6C34878D82A}">
                    <a16:rowId xmlns:a16="http://schemas.microsoft.com/office/drawing/2014/main" val="10001"/>
                  </a:ext>
                </a:extLst>
              </a:tr>
              <a:tr h="295847">
                <a:tc>
                  <a:txBody>
                    <a:bodyPr/>
                    <a:lstStyle/>
                    <a:p>
                      <a:pPr algn="r"/>
                      <a:r>
                        <a:rPr lang="en-US" sz="1200" i="1" dirty="0"/>
                        <a:t>Consultative Visits</a:t>
                      </a:r>
                    </a:p>
                  </a:txBody>
                  <a:tcPr anchor="ctr">
                    <a:solidFill>
                      <a:schemeClr val="bg1">
                        <a:lumMod val="95000"/>
                      </a:schemeClr>
                    </a:solidFill>
                  </a:tcPr>
                </a:tc>
                <a:tc>
                  <a:txBody>
                    <a:bodyPr/>
                    <a:lstStyle/>
                    <a:p>
                      <a:pPr algn="ctr"/>
                      <a:r>
                        <a:rPr lang="en-US" sz="1200" b="0" i="0" u="none" dirty="0"/>
                        <a:t>3</a:t>
                      </a:r>
                    </a:p>
                  </a:txBody>
                  <a:tcPr anchor="ctr">
                    <a:solidFill>
                      <a:schemeClr val="bg1">
                        <a:lumMod val="95000"/>
                      </a:schemeClr>
                    </a:solidFill>
                  </a:tcPr>
                </a:tc>
                <a:tc>
                  <a:txBody>
                    <a:bodyPr/>
                    <a:lstStyle/>
                    <a:p>
                      <a:pPr algn="ctr"/>
                      <a:r>
                        <a:rPr lang="en-US" sz="1200" b="0" i="0" u="none" dirty="0"/>
                        <a:t>1</a:t>
                      </a:r>
                    </a:p>
                  </a:txBody>
                  <a:tcPr anchor="ctr">
                    <a:solidFill>
                      <a:schemeClr val="bg1">
                        <a:lumMod val="95000"/>
                      </a:schemeClr>
                    </a:solidFill>
                  </a:tcPr>
                </a:tc>
                <a:tc>
                  <a:txBody>
                    <a:bodyPr/>
                    <a:lstStyle/>
                    <a:p>
                      <a:pPr algn="ctr"/>
                      <a:r>
                        <a:rPr lang="en-US" sz="1200" b="0" i="0" u="none" dirty="0"/>
                        <a:t>10</a:t>
                      </a:r>
                    </a:p>
                  </a:txBody>
                  <a:tcPr anchor="ctr">
                    <a:solidFill>
                      <a:schemeClr val="bg1">
                        <a:lumMod val="95000"/>
                      </a:schemeClr>
                    </a:solidFill>
                  </a:tcPr>
                </a:tc>
                <a:tc>
                  <a:txBody>
                    <a:bodyPr/>
                    <a:lstStyle/>
                    <a:p>
                      <a:pPr algn="ctr"/>
                      <a:r>
                        <a:rPr lang="en-US" sz="1200" b="1" i="1" u="none" dirty="0"/>
                        <a:t>14</a:t>
                      </a:r>
                    </a:p>
                  </a:txBody>
                  <a:tcPr anchor="ctr">
                    <a:solidFill>
                      <a:schemeClr val="bg1">
                        <a:lumMod val="95000"/>
                      </a:schemeClr>
                    </a:solidFill>
                  </a:tcPr>
                </a:tc>
                <a:tc>
                  <a:txBody>
                    <a:bodyPr/>
                    <a:lstStyle/>
                    <a:p>
                      <a:pPr algn="ctr"/>
                      <a:r>
                        <a:rPr lang="en-US" sz="1200" i="0" dirty="0"/>
                        <a:t>15</a:t>
                      </a:r>
                    </a:p>
                  </a:txBody>
                  <a:tcPr anchor="ctr">
                    <a:solidFill>
                      <a:schemeClr val="bg1">
                        <a:lumMod val="95000"/>
                      </a:schemeClr>
                    </a:solidFill>
                  </a:tcPr>
                </a:tc>
                <a:extLst>
                  <a:ext uri="{0D108BD9-81ED-4DB2-BD59-A6C34878D82A}">
                    <a16:rowId xmlns:a16="http://schemas.microsoft.com/office/drawing/2014/main" val="10002"/>
                  </a:ext>
                </a:extLst>
              </a:tr>
              <a:tr h="295847">
                <a:tc>
                  <a:txBody>
                    <a:bodyPr/>
                    <a:lstStyle/>
                    <a:p>
                      <a:pPr algn="r"/>
                      <a:r>
                        <a:rPr lang="en-US" sz="1200" i="1" dirty="0"/>
                        <a:t>OSH Training and Outreach Events</a:t>
                      </a:r>
                    </a:p>
                  </a:txBody>
                  <a:tcPr anchor="ctr">
                    <a:solidFill>
                      <a:schemeClr val="bg1">
                        <a:lumMod val="85000"/>
                      </a:schemeClr>
                    </a:solidFill>
                  </a:tcPr>
                </a:tc>
                <a:tc>
                  <a:txBody>
                    <a:bodyPr/>
                    <a:lstStyle/>
                    <a:p>
                      <a:pPr algn="ctr"/>
                      <a:r>
                        <a:rPr lang="en-US" sz="1200" b="0" i="0" u="none" dirty="0"/>
                        <a:t>1</a:t>
                      </a:r>
                    </a:p>
                  </a:txBody>
                  <a:tcPr anchor="ctr">
                    <a:solidFill>
                      <a:schemeClr val="bg1">
                        <a:lumMod val="85000"/>
                      </a:schemeClr>
                    </a:solidFill>
                  </a:tcPr>
                </a:tc>
                <a:tc>
                  <a:txBody>
                    <a:bodyPr/>
                    <a:lstStyle/>
                    <a:p>
                      <a:pPr algn="ctr"/>
                      <a:r>
                        <a:rPr lang="en-US" sz="1200" b="0" i="0" u="none" dirty="0"/>
                        <a:t>5</a:t>
                      </a:r>
                    </a:p>
                  </a:txBody>
                  <a:tcPr anchor="ctr">
                    <a:solidFill>
                      <a:schemeClr val="bg1">
                        <a:lumMod val="85000"/>
                      </a:schemeClr>
                    </a:solidFill>
                  </a:tcPr>
                </a:tc>
                <a:tc>
                  <a:txBody>
                    <a:bodyPr/>
                    <a:lstStyle/>
                    <a:p>
                      <a:pPr algn="ctr"/>
                      <a:r>
                        <a:rPr lang="en-US" sz="1200" b="0" i="0" u="none" dirty="0"/>
                        <a:t>3</a:t>
                      </a:r>
                    </a:p>
                  </a:txBody>
                  <a:tcPr anchor="ctr">
                    <a:solidFill>
                      <a:schemeClr val="bg1">
                        <a:lumMod val="85000"/>
                      </a:schemeClr>
                    </a:solidFill>
                  </a:tcPr>
                </a:tc>
                <a:tc>
                  <a:txBody>
                    <a:bodyPr/>
                    <a:lstStyle/>
                    <a:p>
                      <a:pPr algn="ctr"/>
                      <a:r>
                        <a:rPr lang="en-US" sz="1200" b="1" i="1" u="none" dirty="0"/>
                        <a:t>9</a:t>
                      </a:r>
                    </a:p>
                  </a:txBody>
                  <a:tcPr anchor="ctr">
                    <a:solidFill>
                      <a:schemeClr val="bg1">
                        <a:lumMod val="85000"/>
                      </a:schemeClr>
                    </a:solidFill>
                  </a:tcPr>
                </a:tc>
                <a:tc>
                  <a:txBody>
                    <a:bodyPr/>
                    <a:lstStyle/>
                    <a:p>
                      <a:pPr algn="ctr"/>
                      <a:r>
                        <a:rPr lang="en-US" sz="1200" i="0" dirty="0"/>
                        <a:t>3</a:t>
                      </a:r>
                    </a:p>
                  </a:txBody>
                  <a:tcPr anchor="ctr">
                    <a:solidFill>
                      <a:schemeClr val="bg1">
                        <a:lumMod val="85000"/>
                      </a:schemeClr>
                    </a:solidFill>
                  </a:tcPr>
                </a:tc>
                <a:extLst>
                  <a:ext uri="{0D108BD9-81ED-4DB2-BD59-A6C34878D82A}">
                    <a16:rowId xmlns:a16="http://schemas.microsoft.com/office/drawing/2014/main" val="10003"/>
                  </a:ext>
                </a:extLst>
              </a:tr>
              <a:tr h="295847">
                <a:tc>
                  <a:txBody>
                    <a:bodyPr/>
                    <a:lstStyle/>
                    <a:p>
                      <a:pPr algn="r"/>
                      <a:r>
                        <a:rPr lang="en-US" sz="1200" i="1" dirty="0"/>
                        <a:t>People </a:t>
                      </a:r>
                      <a:r>
                        <a:rPr lang="en-US" sz="1200" i="1" baseline="0" dirty="0"/>
                        <a:t>Trained</a:t>
                      </a:r>
                      <a:endParaRPr lang="en-US" sz="1200" i="1" dirty="0"/>
                    </a:p>
                  </a:txBody>
                  <a:tcPr anchor="ctr">
                    <a:solidFill>
                      <a:schemeClr val="bg1">
                        <a:lumMod val="95000"/>
                      </a:schemeClr>
                    </a:solidFill>
                  </a:tcPr>
                </a:tc>
                <a:tc>
                  <a:txBody>
                    <a:bodyPr/>
                    <a:lstStyle/>
                    <a:p>
                      <a:pPr algn="ctr"/>
                      <a:r>
                        <a:rPr lang="en-US" sz="1200" b="0" i="0" u="none" dirty="0"/>
                        <a:t>9</a:t>
                      </a:r>
                    </a:p>
                  </a:txBody>
                  <a:tcPr anchor="ctr">
                    <a:solidFill>
                      <a:schemeClr val="bg1">
                        <a:lumMod val="95000"/>
                      </a:schemeClr>
                    </a:solidFill>
                  </a:tcPr>
                </a:tc>
                <a:tc>
                  <a:txBody>
                    <a:bodyPr/>
                    <a:lstStyle/>
                    <a:p>
                      <a:pPr algn="ctr"/>
                      <a:r>
                        <a:rPr lang="en-US" sz="1200" b="0" i="0" u="none" dirty="0"/>
                        <a:t>125</a:t>
                      </a:r>
                    </a:p>
                  </a:txBody>
                  <a:tcPr anchor="ctr">
                    <a:solidFill>
                      <a:schemeClr val="bg1">
                        <a:lumMod val="95000"/>
                      </a:schemeClr>
                    </a:solidFill>
                  </a:tcPr>
                </a:tc>
                <a:tc>
                  <a:txBody>
                    <a:bodyPr/>
                    <a:lstStyle/>
                    <a:p>
                      <a:pPr algn="ctr"/>
                      <a:r>
                        <a:rPr lang="en-US" sz="1200" b="0" i="0" u="none" dirty="0"/>
                        <a:t>121</a:t>
                      </a:r>
                    </a:p>
                  </a:txBody>
                  <a:tcPr anchor="ctr">
                    <a:solidFill>
                      <a:schemeClr val="bg1">
                        <a:lumMod val="95000"/>
                      </a:schemeClr>
                    </a:solidFill>
                  </a:tcPr>
                </a:tc>
                <a:tc>
                  <a:txBody>
                    <a:bodyPr/>
                    <a:lstStyle/>
                    <a:p>
                      <a:pPr algn="ctr"/>
                      <a:r>
                        <a:rPr lang="en-US" sz="1200" b="1" i="1" u="none" dirty="0"/>
                        <a:t>246</a:t>
                      </a:r>
                    </a:p>
                  </a:txBody>
                  <a:tcPr anchor="ctr">
                    <a:solidFill>
                      <a:schemeClr val="bg1">
                        <a:lumMod val="95000"/>
                      </a:schemeClr>
                    </a:solidFill>
                  </a:tcPr>
                </a:tc>
                <a:tc>
                  <a:txBody>
                    <a:bodyPr/>
                    <a:lstStyle/>
                    <a:p>
                      <a:pPr algn="ctr"/>
                      <a:r>
                        <a:rPr lang="en-US" sz="1200" i="0" dirty="0"/>
                        <a:t>75</a:t>
                      </a: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50440858"/>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12/2008 9:58:15 AM&quot;&gt;&lt;Slide id=&quot;459&quot; dur=&quot;3.46875&quot;/&gt;&lt;/Timings&gt;&lt;/WMTools&gt;"/>
</p:tagLst>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DOL  Standard">
  <a:themeElements>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1_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Capsules</Template>
  <TotalTime>52950</TotalTime>
  <Words>4615</Words>
  <Application>Microsoft Office PowerPoint</Application>
  <PresentationFormat>On-screen Show (4:3)</PresentationFormat>
  <Paragraphs>2043</Paragraphs>
  <Slides>43</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Symbol</vt:lpstr>
      <vt:lpstr>Times New Roman</vt:lpstr>
      <vt:lpstr>Wingdings</vt:lpstr>
      <vt:lpstr>NCDOL  Standard</vt:lpstr>
      <vt:lpstr>1_NCDOL  Standard</vt:lpstr>
      <vt:lpstr>North Carolina Department of Labor Occupational Safety &amp; Health Division  3rd Quarter Report Federal Fiscal Year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Update</dc:title>
  <dc:creator>Wanda Lagoe</dc:creator>
  <cp:lastModifiedBy>Lagoe, Wanda</cp:lastModifiedBy>
  <cp:revision>3296</cp:revision>
  <cp:lastPrinted>2019-02-22T12:54:39Z</cp:lastPrinted>
  <dcterms:created xsi:type="dcterms:W3CDTF">2000-08-10T17:22:10Z</dcterms:created>
  <dcterms:modified xsi:type="dcterms:W3CDTF">2022-11-28T15:31:32Z</dcterms:modified>
</cp:coreProperties>
</file>