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6"/>
  </p:notesMasterIdLst>
  <p:handoutMasterIdLst>
    <p:handoutMasterId r:id="rId47"/>
  </p:handoutMasterIdLst>
  <p:sldIdLst>
    <p:sldId id="593" r:id="rId3"/>
    <p:sldId id="765" r:id="rId4"/>
    <p:sldId id="640" r:id="rId5"/>
    <p:sldId id="601" r:id="rId6"/>
    <p:sldId id="602" r:id="rId7"/>
    <p:sldId id="603" r:id="rId8"/>
    <p:sldId id="605" r:id="rId9"/>
    <p:sldId id="606" r:id="rId10"/>
    <p:sldId id="759" r:id="rId11"/>
    <p:sldId id="611" r:id="rId12"/>
    <p:sldId id="613" r:id="rId13"/>
    <p:sldId id="679" r:id="rId14"/>
    <p:sldId id="615" r:id="rId15"/>
    <p:sldId id="617" r:id="rId16"/>
    <p:sldId id="619" r:id="rId17"/>
    <p:sldId id="687" r:id="rId18"/>
    <p:sldId id="624" r:id="rId19"/>
    <p:sldId id="762" r:id="rId20"/>
    <p:sldId id="730" r:id="rId21"/>
    <p:sldId id="676" r:id="rId22"/>
    <p:sldId id="625" r:id="rId23"/>
    <p:sldId id="626" r:id="rId24"/>
    <p:sldId id="627" r:id="rId25"/>
    <p:sldId id="691" r:id="rId26"/>
    <p:sldId id="754" r:id="rId27"/>
    <p:sldId id="760" r:id="rId28"/>
    <p:sldId id="761" r:id="rId29"/>
    <p:sldId id="771" r:id="rId30"/>
    <p:sldId id="772" r:id="rId31"/>
    <p:sldId id="763" r:id="rId32"/>
    <p:sldId id="766" r:id="rId33"/>
    <p:sldId id="753" r:id="rId34"/>
    <p:sldId id="752" r:id="rId35"/>
    <p:sldId id="769" r:id="rId36"/>
    <p:sldId id="692" r:id="rId37"/>
    <p:sldId id="689" r:id="rId38"/>
    <p:sldId id="649" r:id="rId39"/>
    <p:sldId id="750" r:id="rId40"/>
    <p:sldId id="751" r:id="rId41"/>
    <p:sldId id="767" r:id="rId42"/>
    <p:sldId id="768" r:id="rId43"/>
    <p:sldId id="770" r:id="rId44"/>
    <p:sldId id="637"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0080"/>
    <a:srgbClr val="DDDDDD"/>
    <a:srgbClr val="E7E7E7"/>
    <a:srgbClr val="012D9A"/>
    <a:srgbClr val="010101"/>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D19AB-BE65-48CA-B4B3-71D7EF89C2FC}" v="1" dt="2022-11-28T15:32:35.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7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4914"/>
    </p:cViewPr>
  </p:sorterViewPr>
  <p:notesViewPr>
    <p:cSldViewPr>
      <p:cViewPr>
        <p:scale>
          <a:sx n="125" d="100"/>
          <a:sy n="125" d="100"/>
        </p:scale>
        <p:origin x="2076" y="-12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11</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12</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13</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14</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15</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16</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17</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19</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20</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24</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51098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30</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31</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7502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4</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2867446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2902183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420280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39</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41</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42</a:t>
            </a:fld>
            <a:endParaRPr lang="en-US"/>
          </a:p>
        </p:txBody>
      </p:sp>
    </p:spTree>
    <p:extLst>
      <p:ext uri="{BB962C8B-B14F-4D97-AF65-F5344CB8AC3E}">
        <p14:creationId xmlns:p14="http://schemas.microsoft.com/office/powerpoint/2010/main" val="251383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5</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6</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7</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r>
              <a:rPr lang="en-US" dirty="0"/>
              <a:t>s</a:t>
            </a:r>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8</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9</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10</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8.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52.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emf"/></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2</a:t>
            </a:r>
            <a:r>
              <a:rPr lang="en-US" sz="2800" baseline="30000" dirty="0">
                <a:solidFill>
                  <a:schemeClr val="bg2"/>
                </a:solidFill>
              </a:rPr>
              <a:t>nd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2022*</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41282"/>
            <a:ext cx="7162800" cy="1145698"/>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Wanda Lagoe</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4029955609"/>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3784407">
                  <a:extLst>
                    <a:ext uri="{9D8B030D-6E8A-4147-A177-3AD203B41FA5}">
                      <a16:colId xmlns:a16="http://schemas.microsoft.com/office/drawing/2014/main" val="20000"/>
                    </a:ext>
                  </a:extLst>
                </a:gridCol>
                <a:gridCol w="901050">
                  <a:extLst>
                    <a:ext uri="{9D8B030D-6E8A-4147-A177-3AD203B41FA5}">
                      <a16:colId xmlns:a16="http://schemas.microsoft.com/office/drawing/2014/main" val="20001"/>
                    </a:ext>
                  </a:extLst>
                </a:gridCol>
                <a:gridCol w="901050">
                  <a:extLst>
                    <a:ext uri="{9D8B030D-6E8A-4147-A177-3AD203B41FA5}">
                      <a16:colId xmlns:a16="http://schemas.microsoft.com/office/drawing/2014/main" val="3806223414"/>
                    </a:ext>
                  </a:extLst>
                </a:gridCol>
                <a:gridCol w="1058733">
                  <a:extLst>
                    <a:ext uri="{9D8B030D-6E8A-4147-A177-3AD203B41FA5}">
                      <a16:colId xmlns:a16="http://schemas.microsoft.com/office/drawing/2014/main" val="20002"/>
                    </a:ext>
                  </a:extLst>
                </a:gridCol>
                <a:gridCol w="1283995">
                  <a:extLst>
                    <a:ext uri="{9D8B030D-6E8A-4147-A177-3AD203B41FA5}">
                      <a16:colId xmlns:a16="http://schemas.microsoft.com/office/drawing/2014/main" val="20003"/>
                    </a:ext>
                  </a:extLst>
                </a:gridCol>
              </a:tblGrid>
              <a:tr h="652773">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15</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19</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15</a:t>
                      </a:r>
                    </a:p>
                  </a:txBody>
                  <a:tcPr>
                    <a:solidFill>
                      <a:schemeClr val="bg1">
                        <a:lumMod val="95000"/>
                      </a:schemeClr>
                    </a:solidFill>
                  </a:tcPr>
                </a:tc>
                <a:tc>
                  <a:txBody>
                    <a:bodyPr/>
                    <a:lstStyle/>
                    <a:p>
                      <a:pPr algn="ctr"/>
                      <a:r>
                        <a:rPr lang="en-US" sz="1600" i="0" dirty="0"/>
                        <a:t>35</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C696BACC-6F62-43F5-A065-FFA1D02F96CD}"/>
              </a:ext>
            </a:extLst>
          </p:cNvPr>
          <p:cNvGraphicFramePr>
            <a:graphicFrameLocks noGrp="1"/>
          </p:cNvGraphicFramePr>
          <p:nvPr>
            <p:extLst>
              <p:ext uri="{D42A27DB-BD31-4B8C-83A1-F6EECF244321}">
                <p14:modId xmlns:p14="http://schemas.microsoft.com/office/powerpoint/2010/main" val="4248714950"/>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46%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a:txBody>
                    <a:bodyPr/>
                    <a:lstStyle/>
                    <a:p>
                      <a:pPr algn="ctr"/>
                      <a:r>
                        <a:rPr lang="en-US" sz="1200" b="1" i="1" dirty="0"/>
                        <a:t>29%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3.4</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7.2</a:t>
                      </a:r>
                    </a:p>
                  </a:txBody>
                  <a:tcPr anchor="ctr" horzOverflow="overflow">
                    <a:solidFill>
                      <a:schemeClr val="bg1">
                        <a:lumMod val="85000"/>
                      </a:schemeClr>
                    </a:solidFill>
                  </a:tcPr>
                </a:tc>
                <a:tc>
                  <a:txBody>
                    <a:bodyPr/>
                    <a:lstStyle/>
                    <a:p>
                      <a:pPr algn="ctr"/>
                      <a:r>
                        <a:rPr lang="en-US" sz="1200" i="1" dirty="0"/>
                        <a:t>3.5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62%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9.3</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sp>
        <p:nvSpPr>
          <p:cNvPr id="13" name="TextBox 12">
            <a:extLst>
              <a:ext uri="{FF2B5EF4-FFF2-40B4-BE49-F238E27FC236}">
                <a16:creationId xmlns:a16="http://schemas.microsoft.com/office/drawing/2014/main" id="{2367F213-2A02-400B-ABDD-9F4930646DC6}"/>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3182708799"/>
              </p:ext>
            </p:extLst>
          </p:nvPr>
        </p:nvGraphicFramePr>
        <p:xfrm>
          <a:off x="609598" y="1219200"/>
          <a:ext cx="7924803" cy="3258982"/>
        </p:xfrm>
        <a:graphic>
          <a:graphicData uri="http://schemas.openxmlformats.org/drawingml/2006/table">
            <a:tbl>
              <a:tblPr firstRow="1" bandRow="1">
                <a:tableStyleId>{073A0DAA-6AF3-43AB-8588-CEC1D06C72B9}</a:tableStyleId>
              </a:tblPr>
              <a:tblGrid>
                <a:gridCol w="2881747">
                  <a:extLst>
                    <a:ext uri="{9D8B030D-6E8A-4147-A177-3AD203B41FA5}">
                      <a16:colId xmlns:a16="http://schemas.microsoft.com/office/drawing/2014/main" val="20000"/>
                    </a:ext>
                  </a:extLst>
                </a:gridCol>
                <a:gridCol w="1194408">
                  <a:extLst>
                    <a:ext uri="{9D8B030D-6E8A-4147-A177-3AD203B41FA5}">
                      <a16:colId xmlns:a16="http://schemas.microsoft.com/office/drawing/2014/main" val="20001"/>
                    </a:ext>
                  </a:extLst>
                </a:gridCol>
                <a:gridCol w="1194408">
                  <a:extLst>
                    <a:ext uri="{9D8B030D-6E8A-4147-A177-3AD203B41FA5}">
                      <a16:colId xmlns:a16="http://schemas.microsoft.com/office/drawing/2014/main" val="1444791463"/>
                    </a:ext>
                  </a:extLst>
                </a:gridCol>
                <a:gridCol w="1137530">
                  <a:extLst>
                    <a:ext uri="{9D8B030D-6E8A-4147-A177-3AD203B41FA5}">
                      <a16:colId xmlns:a16="http://schemas.microsoft.com/office/drawing/2014/main" val="20002"/>
                    </a:ext>
                  </a:extLst>
                </a:gridCol>
                <a:gridCol w="1516710">
                  <a:extLst>
                    <a:ext uri="{9D8B030D-6E8A-4147-A177-3AD203B41FA5}">
                      <a16:colId xmlns:a16="http://schemas.microsoft.com/office/drawing/2014/main" val="20003"/>
                    </a:ext>
                  </a:extLst>
                </a:gridCol>
              </a:tblGrid>
              <a:tr h="550129">
                <a:tc>
                  <a:txBody>
                    <a:bodyPr/>
                    <a:lstStyle/>
                    <a:p>
                      <a:pPr algn="r"/>
                      <a:r>
                        <a:rPr lang="en-US" sz="14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 </a:t>
                      </a:r>
                      <a:r>
                        <a:rPr lang="en-US" sz="1600" b="1" dirty="0">
                          <a:solidFill>
                            <a:schemeClr val="tx1"/>
                          </a:solidFill>
                        </a:rPr>
                        <a:t>Qtr.</a:t>
                      </a:r>
                    </a:p>
                  </a:txBody>
                  <a:tcPr anchor="ctr">
                    <a:solidFill>
                      <a:schemeClr val="bg1">
                        <a:lumMod val="75000"/>
                      </a:schemeClr>
                    </a:solidFill>
                  </a:tcPr>
                </a:tc>
                <a:tc>
                  <a:txBody>
                    <a:bodyPr/>
                    <a:lstStyle/>
                    <a:p>
                      <a:pPr algn="ctr"/>
                      <a:r>
                        <a:rPr lang="en-US" sz="1600" b="1" dirty="0">
                          <a:solidFill>
                            <a:schemeClr val="tx1"/>
                          </a:solidFill>
                        </a:rPr>
                        <a:t>2</a:t>
                      </a:r>
                      <a:r>
                        <a:rPr lang="en-US" sz="1600" b="1" baseline="30000" dirty="0">
                          <a:solidFill>
                            <a:schemeClr val="tx1"/>
                          </a:solidFill>
                        </a:rPr>
                        <a:t>nd</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nchor="ctr">
                    <a:solidFill>
                      <a:schemeClr val="bg1">
                        <a:lumMod val="85000"/>
                      </a:schemeClr>
                    </a:solidFill>
                  </a:tcPr>
                </a:tc>
                <a:tc>
                  <a:txBody>
                    <a:bodyPr/>
                    <a:lstStyle/>
                    <a:p>
                      <a:pPr algn="ctr"/>
                      <a:r>
                        <a:rPr lang="en-US" sz="1600" i="0" dirty="0"/>
                        <a:t>6</a:t>
                      </a:r>
                    </a:p>
                  </a:txBody>
                  <a:tcPr anchor="ctr">
                    <a:solidFill>
                      <a:schemeClr val="bg1">
                        <a:lumMod val="85000"/>
                      </a:schemeClr>
                    </a:solidFill>
                  </a:tcPr>
                </a:tc>
                <a:tc>
                  <a:txBody>
                    <a:bodyPr/>
                    <a:lstStyle/>
                    <a:p>
                      <a:pPr algn="ctr"/>
                      <a:r>
                        <a:rPr lang="en-US" sz="1600" i="0" dirty="0"/>
                        <a:t>17</a:t>
                      </a:r>
                    </a:p>
                  </a:txBody>
                  <a:tcPr anchor="ctr">
                    <a:solidFill>
                      <a:schemeClr val="bg1">
                        <a:lumMod val="85000"/>
                      </a:schemeClr>
                    </a:solidFill>
                  </a:tcPr>
                </a:tc>
                <a:tc>
                  <a:txBody>
                    <a:bodyPr/>
                    <a:lstStyle/>
                    <a:p>
                      <a:pPr algn="ctr"/>
                      <a:r>
                        <a:rPr lang="en-US" sz="1600" b="1" i="1" dirty="0"/>
                        <a:t>23</a:t>
                      </a:r>
                    </a:p>
                  </a:txBody>
                  <a:tcPr anchor="ctr">
                    <a:solidFill>
                      <a:schemeClr val="bg1">
                        <a:lumMod val="85000"/>
                      </a:schemeClr>
                    </a:solidFill>
                  </a:tcPr>
                </a:tc>
                <a:tc rowSpan="6">
                  <a:txBody>
                    <a:bodyPr/>
                    <a:lstStyle/>
                    <a:p>
                      <a:pPr algn="ctr"/>
                      <a:r>
                        <a:rPr lang="en-US" sz="1600" b="0"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nchor="ctr">
                    <a:solidFill>
                      <a:schemeClr val="bg1">
                        <a:lumMod val="95000"/>
                      </a:schemeClr>
                    </a:solidFill>
                  </a:tcPr>
                </a:tc>
                <a:tc>
                  <a:txBody>
                    <a:bodyPr/>
                    <a:lstStyle/>
                    <a:p>
                      <a:pPr algn="ctr"/>
                      <a:r>
                        <a:rPr lang="en-US" sz="1600" i="0" dirty="0"/>
                        <a:t>1</a:t>
                      </a:r>
                    </a:p>
                  </a:txBody>
                  <a:tcPr anchor="ctr">
                    <a:solidFill>
                      <a:schemeClr val="bg1">
                        <a:lumMod val="95000"/>
                      </a:schemeClr>
                    </a:solidFill>
                  </a:tcPr>
                </a:tc>
                <a:tc>
                  <a:txBody>
                    <a:bodyPr/>
                    <a:lstStyle/>
                    <a:p>
                      <a:pPr algn="ctr"/>
                      <a:r>
                        <a:rPr lang="en-US" sz="1600" i="0" dirty="0"/>
                        <a:t>3</a:t>
                      </a:r>
                    </a:p>
                  </a:txBody>
                  <a:tcPr anchor="ctr">
                    <a:solidFill>
                      <a:schemeClr val="bg1">
                        <a:lumMod val="95000"/>
                      </a:schemeClr>
                    </a:solidFill>
                  </a:tcPr>
                </a:tc>
                <a:tc>
                  <a:txBody>
                    <a:bodyPr/>
                    <a:lstStyle/>
                    <a:p>
                      <a:pPr algn="ctr"/>
                      <a:r>
                        <a:rPr lang="en-US" sz="1600" b="1" i="1" dirty="0"/>
                        <a:t>4</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i="0" dirty="0"/>
                        <a:t>1</a:t>
                      </a:r>
                    </a:p>
                  </a:txBody>
                  <a:tcPr anchor="ctr">
                    <a:solidFill>
                      <a:schemeClr val="bg1">
                        <a:lumMod val="85000"/>
                      </a:schemeClr>
                    </a:solidFill>
                  </a:tcPr>
                </a:tc>
                <a:tc>
                  <a:txBody>
                    <a:bodyPr/>
                    <a:lstStyle/>
                    <a:p>
                      <a:pPr algn="ctr"/>
                      <a:r>
                        <a:rPr lang="en-US" sz="1600" i="0" dirty="0"/>
                        <a:t>5</a:t>
                      </a:r>
                    </a:p>
                  </a:txBody>
                  <a:tcPr anchor="ctr">
                    <a:solidFill>
                      <a:schemeClr val="bg1">
                        <a:lumMod val="85000"/>
                      </a:schemeClr>
                    </a:solidFill>
                  </a:tcPr>
                </a:tc>
                <a:tc>
                  <a:txBody>
                    <a:bodyPr/>
                    <a:lstStyle/>
                    <a:p>
                      <a:pPr algn="ctr"/>
                      <a:r>
                        <a:rPr lang="en-US" sz="1600" b="1" i="1" dirty="0"/>
                        <a:t>6</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nchor="ctr">
                    <a:solidFill>
                      <a:schemeClr val="bg1">
                        <a:lumMod val="95000"/>
                      </a:schemeClr>
                    </a:solidFill>
                  </a:tcPr>
                </a:tc>
                <a:tc>
                  <a:txBody>
                    <a:bodyPr/>
                    <a:lstStyle/>
                    <a:p>
                      <a:pPr algn="ctr"/>
                      <a:r>
                        <a:rPr lang="en-US" sz="1600" i="0" dirty="0"/>
                        <a:t>1</a:t>
                      </a:r>
                    </a:p>
                  </a:txBody>
                  <a:tcPr anchor="ctr">
                    <a:solidFill>
                      <a:schemeClr val="bg1">
                        <a:lumMod val="95000"/>
                      </a:schemeClr>
                    </a:solidFill>
                  </a:tcPr>
                </a:tc>
                <a:tc>
                  <a:txBody>
                    <a:bodyPr/>
                    <a:lstStyle/>
                    <a:p>
                      <a:pPr algn="ctr"/>
                      <a:r>
                        <a:rPr lang="en-US" sz="1600" i="0" dirty="0"/>
                        <a:t>3</a:t>
                      </a:r>
                    </a:p>
                  </a:txBody>
                  <a:tcPr anchor="ctr">
                    <a:solidFill>
                      <a:schemeClr val="bg1">
                        <a:lumMod val="95000"/>
                      </a:schemeClr>
                    </a:solidFill>
                  </a:tcPr>
                </a:tc>
                <a:tc>
                  <a:txBody>
                    <a:bodyPr/>
                    <a:lstStyle/>
                    <a:p>
                      <a:pPr algn="ctr"/>
                      <a:r>
                        <a:rPr lang="en-US" sz="1600" b="1" i="1" dirty="0"/>
                        <a:t>4</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i="0" dirty="0"/>
                        <a:t>1</a:t>
                      </a:r>
                    </a:p>
                  </a:txBody>
                  <a:tcPr anchor="ctr">
                    <a:solidFill>
                      <a:schemeClr val="bg1">
                        <a:lumMod val="85000"/>
                      </a:schemeClr>
                    </a:solidFill>
                  </a:tcPr>
                </a:tc>
                <a:tc>
                  <a:txBody>
                    <a:bodyPr/>
                    <a:lstStyle/>
                    <a:p>
                      <a:pPr algn="ctr"/>
                      <a:r>
                        <a:rPr lang="en-US" sz="1600" i="0" dirty="0"/>
                        <a:t>2</a:t>
                      </a:r>
                    </a:p>
                  </a:txBody>
                  <a:tcPr anchor="ctr">
                    <a:solidFill>
                      <a:schemeClr val="bg1">
                        <a:lumMod val="85000"/>
                      </a:schemeClr>
                    </a:solidFill>
                  </a:tcPr>
                </a:tc>
                <a:tc>
                  <a:txBody>
                    <a:bodyPr/>
                    <a:lstStyle/>
                    <a:p>
                      <a:pPr algn="ctr"/>
                      <a:r>
                        <a:rPr lang="en-US" sz="1600" b="1" i="1" dirty="0"/>
                        <a:t>3</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10</a:t>
                      </a:r>
                    </a:p>
                  </a:txBody>
                  <a:tcPr anchor="ctr">
                    <a:solidFill>
                      <a:schemeClr val="bg1">
                        <a:lumMod val="95000"/>
                      </a:schemeClr>
                    </a:solidFill>
                  </a:tcPr>
                </a:tc>
                <a:tc>
                  <a:txBody>
                    <a:bodyPr/>
                    <a:lstStyle/>
                    <a:p>
                      <a:pPr algn="ctr"/>
                      <a:r>
                        <a:rPr lang="en-US" sz="1600" b="1" i="1" dirty="0"/>
                        <a:t>30*</a:t>
                      </a:r>
                    </a:p>
                  </a:txBody>
                  <a:tcPr anchor="ctr">
                    <a:solidFill>
                      <a:schemeClr val="bg1">
                        <a:lumMod val="95000"/>
                      </a:schemeClr>
                    </a:solidFill>
                  </a:tcPr>
                </a:tc>
                <a:tc>
                  <a:txBody>
                    <a:bodyPr/>
                    <a:lstStyle/>
                    <a:p>
                      <a:pPr algn="ctr"/>
                      <a:r>
                        <a:rPr lang="en-US" sz="1600" b="1" i="1" dirty="0"/>
                        <a:t>40*</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0" i="0" dirty="0"/>
                        <a:t>4</a:t>
                      </a:r>
                    </a:p>
                  </a:txBody>
                  <a:tcPr anchor="ctr">
                    <a:solidFill>
                      <a:schemeClr val="bg1">
                        <a:lumMod val="85000"/>
                      </a:schemeClr>
                    </a:solidFill>
                  </a:tcPr>
                </a:tc>
                <a:tc>
                  <a:txBody>
                    <a:bodyPr/>
                    <a:lstStyle/>
                    <a:p>
                      <a:pPr algn="ctr"/>
                      <a:r>
                        <a:rPr lang="en-US" sz="1600" b="0" i="0" dirty="0"/>
                        <a:t>11</a:t>
                      </a:r>
                    </a:p>
                  </a:txBody>
                  <a:tcPr anchor="ctr">
                    <a:solidFill>
                      <a:schemeClr val="bg1">
                        <a:lumMod val="85000"/>
                      </a:schemeClr>
                    </a:solidFill>
                  </a:tcPr>
                </a:tc>
                <a:tc>
                  <a:txBody>
                    <a:bodyPr/>
                    <a:lstStyle/>
                    <a:p>
                      <a:pPr algn="ctr"/>
                      <a:r>
                        <a:rPr lang="en-US" sz="1600" b="1" i="1" dirty="0"/>
                        <a:t>15</a:t>
                      </a:r>
                    </a:p>
                  </a:txBody>
                  <a:tcPr anchor="ctr">
                    <a:solidFill>
                      <a:schemeClr val="bg1">
                        <a:lumMod val="85000"/>
                      </a:schemeClr>
                    </a:solidFill>
                  </a:tcPr>
                </a:tc>
                <a:tc>
                  <a:txBody>
                    <a:bodyPr/>
                    <a:lstStyle/>
                    <a:p>
                      <a:pPr algn="ctr"/>
                      <a:r>
                        <a:rPr lang="en-US" sz="1600" b="0"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hqprint">
            <a:extLst>
              <a:ext uri="{28A0092B-C50C-407E-A947-70E740481C1C}">
                <a14:useLocalDpi xmlns:a14="http://schemas.microsoft.com/office/drawing/2010/main"/>
              </a:ext>
            </a:extLst>
          </a:blip>
          <a:srcRect/>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9F9796BA-C5D9-4B60-BE55-152C969A0BFB}"/>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hqprint">
            <a:extLst>
              <a:ext uri="{28A0092B-C50C-407E-A947-70E740481C1C}">
                <a14:useLocalDpi xmlns:a14="http://schemas.microsoft.com/office/drawing/2010/main"/>
              </a:ext>
            </a:extLst>
          </a:blip>
          <a:srcRect/>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cstate="hqprint">
            <a:extLst>
              <a:ext uri="{28A0092B-C50C-407E-A947-70E740481C1C}">
                <a14:useLocalDpi xmlns:a14="http://schemas.microsoft.com/office/drawing/2010/main"/>
              </a:ext>
            </a:extLst>
          </a:blip>
          <a:srcRect/>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1200120808"/>
              </p:ext>
            </p:extLst>
          </p:nvPr>
        </p:nvGraphicFramePr>
        <p:xfrm>
          <a:off x="647670" y="1157611"/>
          <a:ext cx="7875730" cy="3209300"/>
        </p:xfrm>
        <a:graphic>
          <a:graphicData uri="http://schemas.openxmlformats.org/drawingml/2006/table">
            <a:tbl>
              <a:tblPr>
                <a:tableStyleId>{00A15C55-8517-42AA-B614-E9B94910E393}</a:tableStyleId>
              </a:tblPr>
              <a:tblGrid>
                <a:gridCol w="1397189">
                  <a:extLst>
                    <a:ext uri="{9D8B030D-6E8A-4147-A177-3AD203B41FA5}">
                      <a16:colId xmlns:a16="http://schemas.microsoft.com/office/drawing/2014/main" val="20000"/>
                    </a:ext>
                  </a:extLst>
                </a:gridCol>
                <a:gridCol w="717754">
                  <a:extLst>
                    <a:ext uri="{9D8B030D-6E8A-4147-A177-3AD203B41FA5}">
                      <a16:colId xmlns:a16="http://schemas.microsoft.com/office/drawing/2014/main" val="20001"/>
                    </a:ext>
                  </a:extLst>
                </a:gridCol>
                <a:gridCol w="717754">
                  <a:extLst>
                    <a:ext uri="{9D8B030D-6E8A-4147-A177-3AD203B41FA5}">
                      <a16:colId xmlns:a16="http://schemas.microsoft.com/office/drawing/2014/main" val="2313247660"/>
                    </a:ext>
                  </a:extLst>
                </a:gridCol>
                <a:gridCol w="919358">
                  <a:extLst>
                    <a:ext uri="{9D8B030D-6E8A-4147-A177-3AD203B41FA5}">
                      <a16:colId xmlns:a16="http://schemas.microsoft.com/office/drawing/2014/main" val="20002"/>
                    </a:ext>
                  </a:extLst>
                </a:gridCol>
                <a:gridCol w="880223">
                  <a:extLst>
                    <a:ext uri="{9D8B030D-6E8A-4147-A177-3AD203B41FA5}">
                      <a16:colId xmlns:a16="http://schemas.microsoft.com/office/drawing/2014/main" val="20003"/>
                    </a:ext>
                  </a:extLst>
                </a:gridCol>
                <a:gridCol w="880223">
                  <a:extLst>
                    <a:ext uri="{9D8B030D-6E8A-4147-A177-3AD203B41FA5}">
                      <a16:colId xmlns:a16="http://schemas.microsoft.com/office/drawing/2014/main" val="258635105"/>
                    </a:ext>
                  </a:extLst>
                </a:gridCol>
                <a:gridCol w="776347">
                  <a:extLst>
                    <a:ext uri="{9D8B030D-6E8A-4147-A177-3AD203B41FA5}">
                      <a16:colId xmlns:a16="http://schemas.microsoft.com/office/drawing/2014/main" val="20004"/>
                    </a:ext>
                  </a:extLst>
                </a:gridCol>
                <a:gridCol w="793441">
                  <a:extLst>
                    <a:ext uri="{9D8B030D-6E8A-4147-A177-3AD203B41FA5}">
                      <a16:colId xmlns:a16="http://schemas.microsoft.com/office/drawing/2014/main" val="20005"/>
                    </a:ext>
                  </a:extLst>
                </a:gridCol>
                <a:gridCol w="793441">
                  <a:extLst>
                    <a:ext uri="{9D8B030D-6E8A-4147-A177-3AD203B41FA5}">
                      <a16:colId xmlns:a16="http://schemas.microsoft.com/office/drawing/2014/main" val="3550970842"/>
                    </a:ext>
                  </a:extLst>
                </a:gridCol>
              </a:tblGrid>
              <a:tr h="336010">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HEALTH HAZARDS</a:t>
                      </a:r>
                      <a:endParaRPr kumimoji="0" lang="en-US" sz="11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Silica</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0.79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0.28</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Asbestos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a:ln>
                            <a:noFill/>
                          </a:ln>
                          <a:effectLst/>
                        </a:rPr>
                        <a:t>Isocyanates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Lead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2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0" name="TextBox 9">
            <a:extLst>
              <a:ext uri="{FF2B5EF4-FFF2-40B4-BE49-F238E27FC236}">
                <a16:creationId xmlns:a16="http://schemas.microsoft.com/office/drawing/2014/main" id="{E06E4D74-3569-40AE-825F-B8B8DAAA71E0}"/>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757011928"/>
              </p:ext>
            </p:extLst>
          </p:nvPr>
        </p:nvGraphicFramePr>
        <p:xfrm>
          <a:off x="609600" y="1123675"/>
          <a:ext cx="7924794" cy="3169281"/>
        </p:xfrm>
        <a:graphic>
          <a:graphicData uri="http://schemas.openxmlformats.org/drawingml/2006/table">
            <a:tbl>
              <a:tblPr/>
              <a:tblGrid>
                <a:gridCol w="4519094">
                  <a:extLst>
                    <a:ext uri="{9D8B030D-6E8A-4147-A177-3AD203B41FA5}">
                      <a16:colId xmlns:a16="http://schemas.microsoft.com/office/drawing/2014/main" val="20000"/>
                    </a:ext>
                  </a:extLst>
                </a:gridCol>
                <a:gridCol w="1113404">
                  <a:extLst>
                    <a:ext uri="{9D8B030D-6E8A-4147-A177-3AD203B41FA5}">
                      <a16:colId xmlns:a16="http://schemas.microsoft.com/office/drawing/2014/main" val="20001"/>
                    </a:ext>
                  </a:extLst>
                </a:gridCol>
                <a:gridCol w="1113404">
                  <a:extLst>
                    <a:ext uri="{9D8B030D-6E8A-4147-A177-3AD203B41FA5}">
                      <a16:colId xmlns:a16="http://schemas.microsoft.com/office/drawing/2014/main" val="3507921706"/>
                    </a:ext>
                  </a:extLst>
                </a:gridCol>
                <a:gridCol w="1178892">
                  <a:extLst>
                    <a:ext uri="{9D8B030D-6E8A-4147-A177-3AD203B41FA5}">
                      <a16:colId xmlns:a16="http://schemas.microsoft.com/office/drawing/2014/main" val="20002"/>
                    </a:ext>
                  </a:extLst>
                </a:gridCol>
              </a:tblGrid>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1926480221"/>
              </p:ext>
            </p:extLst>
          </p:nvPr>
        </p:nvGraphicFramePr>
        <p:xfrm>
          <a:off x="609600" y="4811995"/>
          <a:ext cx="7924793" cy="1162360"/>
        </p:xfrm>
        <a:graphic>
          <a:graphicData uri="http://schemas.openxmlformats.org/drawingml/2006/table">
            <a:tbl>
              <a:tblPr firstRow="1" bandRow="1">
                <a:tableStyleId>{00A15C55-8517-42AA-B614-E9B94910E393}</a:tableStyleId>
              </a:tblPr>
              <a:tblGrid>
                <a:gridCol w="3870686">
                  <a:extLst>
                    <a:ext uri="{9D8B030D-6E8A-4147-A177-3AD203B41FA5}">
                      <a16:colId xmlns:a16="http://schemas.microsoft.com/office/drawing/2014/main" val="20000"/>
                    </a:ext>
                  </a:extLst>
                </a:gridCol>
                <a:gridCol w="1036790">
                  <a:extLst>
                    <a:ext uri="{9D8B030D-6E8A-4147-A177-3AD203B41FA5}">
                      <a16:colId xmlns:a16="http://schemas.microsoft.com/office/drawing/2014/main" val="20001"/>
                    </a:ext>
                  </a:extLst>
                </a:gridCol>
                <a:gridCol w="1036790">
                  <a:extLst>
                    <a:ext uri="{9D8B030D-6E8A-4147-A177-3AD203B41FA5}">
                      <a16:colId xmlns:a16="http://schemas.microsoft.com/office/drawing/2014/main" val="3206209524"/>
                    </a:ext>
                  </a:extLst>
                </a:gridCol>
                <a:gridCol w="891241">
                  <a:extLst>
                    <a:ext uri="{9D8B030D-6E8A-4147-A177-3AD203B41FA5}">
                      <a16:colId xmlns:a16="http://schemas.microsoft.com/office/drawing/2014/main" val="20002"/>
                    </a:ext>
                  </a:extLst>
                </a:gridCol>
                <a:gridCol w="108928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7</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b="1" i="1" dirty="0"/>
                        <a:t>10</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76</a:t>
                      </a:r>
                    </a:p>
                  </a:txBody>
                  <a:tcPr>
                    <a:solidFill>
                      <a:schemeClr val="bg1">
                        <a:lumMod val="95000"/>
                      </a:schemeClr>
                    </a:solidFill>
                  </a:tcPr>
                </a:tc>
                <a:tc>
                  <a:txBody>
                    <a:bodyPr/>
                    <a:lstStyle/>
                    <a:p>
                      <a:pPr algn="ctr"/>
                      <a:r>
                        <a:rPr lang="en-US" sz="1500" i="0" dirty="0"/>
                        <a:t>59</a:t>
                      </a:r>
                    </a:p>
                  </a:txBody>
                  <a:tcPr>
                    <a:solidFill>
                      <a:schemeClr val="bg1">
                        <a:lumMod val="95000"/>
                      </a:schemeClr>
                    </a:solidFill>
                  </a:tcPr>
                </a:tc>
                <a:tc>
                  <a:txBody>
                    <a:bodyPr/>
                    <a:lstStyle/>
                    <a:p>
                      <a:pPr algn="ctr"/>
                      <a:r>
                        <a:rPr lang="en-US" sz="1500" b="1" i="1" dirty="0"/>
                        <a:t>135</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hqprint">
            <a:extLst>
              <a:ext uri="{28A0092B-C50C-407E-A947-70E740481C1C}">
                <a14:useLocalDpi xmlns:a14="http://schemas.microsoft.com/office/drawing/2010/main"/>
              </a:ext>
            </a:extLst>
          </a:blip>
          <a:srcRect/>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1B96A44-BFAB-4C96-8985-B73997E93B11}"/>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602373456"/>
              </p:ext>
            </p:extLst>
          </p:nvPr>
        </p:nvGraphicFramePr>
        <p:xfrm>
          <a:off x="609600" y="3886199"/>
          <a:ext cx="7924799" cy="1981201"/>
        </p:xfrm>
        <a:graphic>
          <a:graphicData uri="http://schemas.openxmlformats.org/drawingml/2006/table">
            <a:tbl>
              <a:tblPr firstRow="1" bandRow="1">
                <a:tableStyleId>{073A0DAA-6AF3-43AB-8588-CEC1D06C72B9}</a:tableStyleId>
              </a:tblPr>
              <a:tblGrid>
                <a:gridCol w="3622809">
                  <a:extLst>
                    <a:ext uri="{9D8B030D-6E8A-4147-A177-3AD203B41FA5}">
                      <a16:colId xmlns:a16="http://schemas.microsoft.com/office/drawing/2014/main" val="20000"/>
                    </a:ext>
                  </a:extLst>
                </a:gridCol>
                <a:gridCol w="979138">
                  <a:extLst>
                    <a:ext uri="{9D8B030D-6E8A-4147-A177-3AD203B41FA5}">
                      <a16:colId xmlns:a16="http://schemas.microsoft.com/office/drawing/2014/main" val="20001"/>
                    </a:ext>
                  </a:extLst>
                </a:gridCol>
                <a:gridCol w="979138">
                  <a:extLst>
                    <a:ext uri="{9D8B030D-6E8A-4147-A177-3AD203B41FA5}">
                      <a16:colId xmlns:a16="http://schemas.microsoft.com/office/drawing/2014/main" val="751723335"/>
                    </a:ext>
                  </a:extLst>
                </a:gridCol>
                <a:gridCol w="808176">
                  <a:extLst>
                    <a:ext uri="{9D8B030D-6E8A-4147-A177-3AD203B41FA5}">
                      <a16:colId xmlns:a16="http://schemas.microsoft.com/office/drawing/2014/main" val="20002"/>
                    </a:ext>
                  </a:extLst>
                </a:gridCol>
                <a:gridCol w="1535538">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600" i="1" dirty="0"/>
                        <a:t>Compliance Inspections</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16</a:t>
                      </a:r>
                    </a:p>
                  </a:txBody>
                  <a:tcPr>
                    <a:solidFill>
                      <a:schemeClr val="bg1">
                        <a:lumMod val="95000"/>
                      </a:schemeClr>
                    </a:solidFill>
                  </a:tcPr>
                </a:tc>
                <a:tc>
                  <a:txBody>
                    <a:bodyPr/>
                    <a:lstStyle/>
                    <a:p>
                      <a:pPr algn="ctr"/>
                      <a:r>
                        <a:rPr lang="en-US" sz="1600" i="0" dirty="0"/>
                        <a:t>25</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600" i="1" dirty="0"/>
                        <a:t>Consultative Visits</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i="0" dirty="0"/>
                        <a:t>9</a:t>
                      </a:r>
                    </a:p>
                  </a:txBody>
                  <a:tcPr>
                    <a:solidFill>
                      <a:schemeClr val="bg1">
                        <a:lumMod val="85000"/>
                      </a:schemeClr>
                    </a:solidFill>
                  </a:tcPr>
                </a:tc>
                <a:tc>
                  <a:txBody>
                    <a:bodyPr/>
                    <a:lstStyle/>
                    <a:p>
                      <a:pPr algn="ctr"/>
                      <a:r>
                        <a:rPr lang="en-US" sz="1600" b="1" i="1" dirty="0"/>
                        <a:t>13</a:t>
                      </a:r>
                    </a:p>
                  </a:txBody>
                  <a:tcPr>
                    <a:solidFill>
                      <a:schemeClr val="bg1">
                        <a:lumMod val="85000"/>
                      </a:schemeClr>
                    </a:solidFill>
                  </a:tcPr>
                </a:tc>
                <a:tc>
                  <a:txBody>
                    <a:bodyPr/>
                    <a:lstStyle/>
                    <a:p>
                      <a:pPr algn="ctr"/>
                      <a:r>
                        <a:rPr lang="en-US" sz="16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600" i="1" dirty="0"/>
                        <a:t>OSH Outreach Events</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i="0" dirty="0"/>
                        <a:t>1</a:t>
                      </a:r>
                    </a:p>
                  </a:txBody>
                  <a:tcPr>
                    <a:solidFill>
                      <a:schemeClr val="bg1">
                        <a:lumMod val="95000"/>
                      </a:schemeClr>
                    </a:solidFill>
                  </a:tcPr>
                </a:tc>
                <a:tc>
                  <a:txBody>
                    <a:bodyPr/>
                    <a:lstStyle/>
                    <a:p>
                      <a:pPr algn="ctr"/>
                      <a:r>
                        <a:rPr lang="en-US" sz="1600" b="1" i="1" dirty="0"/>
                        <a:t>1</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600" i="1" dirty="0"/>
                        <a:t>People Trained</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i="0" dirty="0"/>
                        <a:t>9</a:t>
                      </a:r>
                    </a:p>
                  </a:txBody>
                  <a:tcPr>
                    <a:solidFill>
                      <a:schemeClr val="bg1">
                        <a:lumMod val="85000"/>
                      </a:schemeClr>
                    </a:solidFill>
                  </a:tcPr>
                </a:tc>
                <a:tc>
                  <a:txBody>
                    <a:bodyPr/>
                    <a:lstStyle/>
                    <a:p>
                      <a:pPr algn="ctr"/>
                      <a:r>
                        <a:rPr lang="en-US" sz="1600" b="1" i="1" dirty="0"/>
                        <a:t>9</a:t>
                      </a:r>
                    </a:p>
                  </a:txBody>
                  <a:tcPr>
                    <a:solidFill>
                      <a:schemeClr val="bg1">
                        <a:lumMod val="85000"/>
                      </a:schemeClr>
                    </a:solidFill>
                  </a:tcPr>
                </a:tc>
                <a:tc>
                  <a:txBody>
                    <a:bodyPr/>
                    <a:lstStyle/>
                    <a:p>
                      <a:pPr algn="ctr"/>
                      <a:r>
                        <a:rPr lang="en-US" sz="16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1" name="Group 128">
            <a:extLst>
              <a:ext uri="{FF2B5EF4-FFF2-40B4-BE49-F238E27FC236}">
                <a16:creationId xmlns:a16="http://schemas.microsoft.com/office/drawing/2014/main" id="{064B118D-9DC0-4C70-8BD5-619131924002}"/>
              </a:ext>
            </a:extLst>
          </p:cNvPr>
          <p:cNvGraphicFramePr>
            <a:graphicFrameLocks noGrp="1"/>
          </p:cNvGraphicFramePr>
          <p:nvPr>
            <p:extLst>
              <p:ext uri="{D42A27DB-BD31-4B8C-83A1-F6EECF244321}">
                <p14:modId xmlns:p14="http://schemas.microsoft.com/office/powerpoint/2010/main" val="3839720269"/>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25%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30%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algn="ctr"/>
                      <a:r>
                        <a:rPr lang="en-US" sz="1200" i="1" dirty="0"/>
                        <a:t>2.8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3.9</a:t>
                      </a:r>
                    </a:p>
                  </a:txBody>
                  <a:tcPr horzOverflow="overflow">
                    <a:solidFill>
                      <a:schemeClr val="bg1">
                        <a:lumMod val="85000"/>
                      </a:schemeClr>
                    </a:solidFill>
                  </a:tcPr>
                </a:tc>
                <a:tc>
                  <a:txBody>
                    <a:bodyPr/>
                    <a:lstStyle/>
                    <a:p>
                      <a:pPr algn="ctr"/>
                      <a:r>
                        <a:rPr lang="en-US" sz="1200" b="1" i="1" dirty="0"/>
                        <a:t>23%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DA8DD28A-3243-46F8-8667-FA3FB1D9147A}"/>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3336862603"/>
              </p:ext>
            </p:extLst>
          </p:nvPr>
        </p:nvGraphicFramePr>
        <p:xfrm>
          <a:off x="609597" y="3657599"/>
          <a:ext cx="7929234" cy="2151185"/>
        </p:xfrm>
        <a:graphic>
          <a:graphicData uri="http://schemas.openxmlformats.org/drawingml/2006/table">
            <a:tbl>
              <a:tblPr firstRow="1" bandRow="1">
                <a:tableStyleId>{073A0DAA-6AF3-43AB-8588-CEC1D06C72B9}</a:tableStyleId>
              </a:tblPr>
              <a:tblGrid>
                <a:gridCol w="3776849">
                  <a:extLst>
                    <a:ext uri="{9D8B030D-6E8A-4147-A177-3AD203B41FA5}">
                      <a16:colId xmlns:a16="http://schemas.microsoft.com/office/drawing/2014/main" val="20000"/>
                    </a:ext>
                  </a:extLst>
                </a:gridCol>
                <a:gridCol w="1030049">
                  <a:extLst>
                    <a:ext uri="{9D8B030D-6E8A-4147-A177-3AD203B41FA5}">
                      <a16:colId xmlns:a16="http://schemas.microsoft.com/office/drawing/2014/main" val="20001"/>
                    </a:ext>
                  </a:extLst>
                </a:gridCol>
                <a:gridCol w="1030049">
                  <a:extLst>
                    <a:ext uri="{9D8B030D-6E8A-4147-A177-3AD203B41FA5}">
                      <a16:colId xmlns:a16="http://schemas.microsoft.com/office/drawing/2014/main" val="256526876"/>
                    </a:ext>
                  </a:extLst>
                </a:gridCol>
                <a:gridCol w="767172">
                  <a:extLst>
                    <a:ext uri="{9D8B030D-6E8A-4147-A177-3AD203B41FA5}">
                      <a16:colId xmlns:a16="http://schemas.microsoft.com/office/drawing/2014/main" val="20002"/>
                    </a:ext>
                  </a:extLst>
                </a:gridCol>
                <a:gridCol w="1325115">
                  <a:extLst>
                    <a:ext uri="{9D8B030D-6E8A-4147-A177-3AD203B41FA5}">
                      <a16:colId xmlns:a16="http://schemas.microsoft.com/office/drawing/2014/main" val="20003"/>
                    </a:ext>
                  </a:extLst>
                </a:gridCol>
              </a:tblGrid>
              <a:tr h="53340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18</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9</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C0320F5F-6800-40B4-9B0D-469B5995DA25}"/>
              </a:ext>
            </a:extLst>
          </p:cNvPr>
          <p:cNvGraphicFramePr>
            <a:graphicFrameLocks noGrp="1"/>
          </p:cNvGraphicFramePr>
          <p:nvPr>
            <p:extLst>
              <p:ext uri="{D42A27DB-BD31-4B8C-83A1-F6EECF244321}">
                <p14:modId xmlns:p14="http://schemas.microsoft.com/office/powerpoint/2010/main" val="1511191089"/>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22%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825EB8E-FC8B-4D63-B10A-16451FA88E91}"/>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928030766"/>
              </p:ext>
            </p:extLst>
          </p:nvPr>
        </p:nvGraphicFramePr>
        <p:xfrm>
          <a:off x="609599" y="1282114"/>
          <a:ext cx="7848603" cy="3213684"/>
        </p:xfrm>
        <a:graphic>
          <a:graphicData uri="http://schemas.openxmlformats.org/drawingml/2006/table">
            <a:tbl>
              <a:tblPr firstRow="1" bandRow="1">
                <a:tableStyleId>{073A0DAA-6AF3-43AB-8588-CEC1D06C72B9}</a:tableStyleId>
              </a:tblPr>
              <a:tblGrid>
                <a:gridCol w="3539029">
                  <a:extLst>
                    <a:ext uri="{9D8B030D-6E8A-4147-A177-3AD203B41FA5}">
                      <a16:colId xmlns:a16="http://schemas.microsoft.com/office/drawing/2014/main" val="20000"/>
                    </a:ext>
                  </a:extLst>
                </a:gridCol>
                <a:gridCol w="1081370">
                  <a:extLst>
                    <a:ext uri="{9D8B030D-6E8A-4147-A177-3AD203B41FA5}">
                      <a16:colId xmlns:a16="http://schemas.microsoft.com/office/drawing/2014/main" val="20001"/>
                    </a:ext>
                  </a:extLst>
                </a:gridCol>
                <a:gridCol w="1081370">
                  <a:extLst>
                    <a:ext uri="{9D8B030D-6E8A-4147-A177-3AD203B41FA5}">
                      <a16:colId xmlns:a16="http://schemas.microsoft.com/office/drawing/2014/main" val="403202783"/>
                    </a:ext>
                  </a:extLst>
                </a:gridCol>
                <a:gridCol w="787172">
                  <a:extLst>
                    <a:ext uri="{9D8B030D-6E8A-4147-A177-3AD203B41FA5}">
                      <a16:colId xmlns:a16="http://schemas.microsoft.com/office/drawing/2014/main" val="20002"/>
                    </a:ext>
                  </a:extLst>
                </a:gridCol>
                <a:gridCol w="1359662">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i="0" dirty="0"/>
                        <a:t>50</a:t>
                      </a:r>
                    </a:p>
                  </a:txBody>
                  <a:tcPr anchor="ctr">
                    <a:solidFill>
                      <a:schemeClr val="bg1">
                        <a:lumMod val="95000"/>
                      </a:schemeClr>
                    </a:solidFill>
                  </a:tcPr>
                </a:tc>
                <a:tc>
                  <a:txBody>
                    <a:bodyPr/>
                    <a:lstStyle/>
                    <a:p>
                      <a:pPr algn="ctr"/>
                      <a:r>
                        <a:rPr lang="en-US" sz="1600" i="0" dirty="0"/>
                        <a:t>34</a:t>
                      </a:r>
                    </a:p>
                  </a:txBody>
                  <a:tcPr anchor="ctr">
                    <a:solidFill>
                      <a:schemeClr val="bg1">
                        <a:lumMod val="95000"/>
                      </a:schemeClr>
                    </a:solidFill>
                  </a:tcPr>
                </a:tc>
                <a:tc>
                  <a:txBody>
                    <a:bodyPr/>
                    <a:lstStyle/>
                    <a:p>
                      <a:pPr algn="ctr"/>
                      <a:r>
                        <a:rPr lang="en-US" sz="1600" b="1" i="1" dirty="0"/>
                        <a:t>84</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i="0" dirty="0"/>
                        <a:t>33</a:t>
                      </a:r>
                    </a:p>
                  </a:txBody>
                  <a:tcPr anchor="ctr">
                    <a:solidFill>
                      <a:schemeClr val="bg1">
                        <a:lumMod val="85000"/>
                      </a:schemeClr>
                    </a:solidFill>
                  </a:tcPr>
                </a:tc>
                <a:tc>
                  <a:txBody>
                    <a:bodyPr/>
                    <a:lstStyle/>
                    <a:p>
                      <a:pPr algn="ctr"/>
                      <a:r>
                        <a:rPr lang="en-US" sz="1600" i="0" dirty="0"/>
                        <a:t>36</a:t>
                      </a:r>
                    </a:p>
                  </a:txBody>
                  <a:tcPr anchor="ctr">
                    <a:solidFill>
                      <a:schemeClr val="bg1">
                        <a:lumMod val="85000"/>
                      </a:schemeClr>
                    </a:solidFill>
                  </a:tcPr>
                </a:tc>
                <a:tc>
                  <a:txBody>
                    <a:bodyPr/>
                    <a:lstStyle/>
                    <a:p>
                      <a:pPr algn="ctr"/>
                      <a:r>
                        <a:rPr lang="en-US" sz="1600" b="1" i="1" dirty="0"/>
                        <a:t>69</a:t>
                      </a:r>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i="0" dirty="0"/>
                        <a:t>11</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tc>
                  <a:txBody>
                    <a:bodyPr/>
                    <a:lstStyle/>
                    <a:p>
                      <a:pPr algn="ctr"/>
                      <a:r>
                        <a:rPr lang="en-US" sz="1600" b="1" i="1" dirty="0"/>
                        <a:t>26</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600" i="1" dirty="0"/>
                        <a:t>People Trained</a:t>
                      </a:r>
                    </a:p>
                  </a:txBody>
                  <a:tcPr anchor="ctr">
                    <a:solidFill>
                      <a:schemeClr val="bg1">
                        <a:lumMod val="85000"/>
                      </a:schemeClr>
                    </a:solidFill>
                  </a:tcPr>
                </a:tc>
                <a:tc>
                  <a:txBody>
                    <a:bodyPr/>
                    <a:lstStyle/>
                    <a:p>
                      <a:pPr algn="ctr"/>
                      <a:r>
                        <a:rPr lang="en-US" sz="1600" i="0" dirty="0"/>
                        <a:t>139</a:t>
                      </a:r>
                    </a:p>
                  </a:txBody>
                  <a:tcPr anchor="ctr">
                    <a:solidFill>
                      <a:schemeClr val="bg1">
                        <a:lumMod val="85000"/>
                      </a:schemeClr>
                    </a:solidFill>
                  </a:tcPr>
                </a:tc>
                <a:tc>
                  <a:txBody>
                    <a:bodyPr/>
                    <a:lstStyle/>
                    <a:p>
                      <a:pPr algn="ctr"/>
                      <a:r>
                        <a:rPr lang="en-US" sz="1600" i="0" dirty="0"/>
                        <a:t>296</a:t>
                      </a:r>
                    </a:p>
                  </a:txBody>
                  <a:tcPr anchor="ctr">
                    <a:solidFill>
                      <a:schemeClr val="bg1">
                        <a:lumMod val="85000"/>
                      </a:schemeClr>
                    </a:solidFill>
                  </a:tcPr>
                </a:tc>
                <a:tc>
                  <a:txBody>
                    <a:bodyPr/>
                    <a:lstStyle/>
                    <a:p>
                      <a:pPr algn="ctr"/>
                      <a:r>
                        <a:rPr lang="en-US" sz="1600" b="1" i="1" dirty="0"/>
                        <a:t>435</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hqprint">
            <a:extLst>
              <a:ext uri="{28A0092B-C50C-407E-A947-70E740481C1C}">
                <a14:useLocalDpi xmlns:a14="http://schemas.microsoft.com/office/drawing/2010/main"/>
              </a:ext>
            </a:extLst>
          </a:blip>
          <a:srcRect/>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68877BD-B4FF-4D00-BA84-71A611F1CDE7}"/>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6600" y="1997984"/>
            <a:ext cx="3174146" cy="2116099"/>
          </a:xfrm>
          <a:prstGeom prst="rect">
            <a:avLst/>
          </a:prstGeom>
        </p:spPr>
      </p:pic>
      <p:sp>
        <p:nvSpPr>
          <p:cNvPr id="13" name="TextBox 12">
            <a:extLst>
              <a:ext uri="{FF2B5EF4-FFF2-40B4-BE49-F238E27FC236}">
                <a16:creationId xmlns:a16="http://schemas.microsoft.com/office/drawing/2014/main" id="{DDDA8EB6-179A-4F07-813B-0A9B0377ED02}"/>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pic>
        <p:nvPicPr>
          <p:cNvPr id="3074" name="Picture 2">
            <a:extLst>
              <a:ext uri="{FF2B5EF4-FFF2-40B4-BE49-F238E27FC236}">
                <a16:creationId xmlns:a16="http://schemas.microsoft.com/office/drawing/2014/main" id="{DEBE143E-4A5D-40E7-BAA9-5462E00F640B}"/>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4758" y="2056682"/>
            <a:ext cx="2718042" cy="195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indoor, wall&#10;&#10;Description automatically generated">
            <a:extLst>
              <a:ext uri="{FF2B5EF4-FFF2-40B4-BE49-F238E27FC236}">
                <a16:creationId xmlns:a16="http://schemas.microsoft.com/office/drawing/2014/main" id="{59C10D64-829A-4D41-A31C-AA1BD158B5C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446550" y="1828800"/>
            <a:ext cx="2047208" cy="2269731"/>
          </a:xfrm>
          <a:prstGeom prst="rect">
            <a:avLst/>
          </a:prstGeom>
        </p:spPr>
      </p:pic>
      <p:graphicFrame>
        <p:nvGraphicFramePr>
          <p:cNvPr id="18" name="Table 17">
            <a:extLst>
              <a:ext uri="{FF2B5EF4-FFF2-40B4-BE49-F238E27FC236}">
                <a16:creationId xmlns:a16="http://schemas.microsoft.com/office/drawing/2014/main" id="{FFE2BD89-AB48-4358-90D9-CBBC2A9ED125}"/>
              </a:ext>
            </a:extLst>
          </p:cNvPr>
          <p:cNvGraphicFramePr>
            <a:graphicFrameLocks noGrp="1"/>
          </p:cNvGraphicFramePr>
          <p:nvPr>
            <p:extLst>
              <p:ext uri="{D42A27DB-BD31-4B8C-83A1-F6EECF244321}">
                <p14:modId xmlns:p14="http://schemas.microsoft.com/office/powerpoint/2010/main" val="1393020650"/>
              </p:ext>
            </p:extLst>
          </p:nvPr>
        </p:nvGraphicFramePr>
        <p:xfrm>
          <a:off x="609600" y="4038600"/>
          <a:ext cx="7914174" cy="1831088"/>
        </p:xfrm>
        <a:graphic>
          <a:graphicData uri="http://schemas.openxmlformats.org/drawingml/2006/table">
            <a:tbl>
              <a:tblPr firstRow="1" bandRow="1">
                <a:tableStyleId>{073A0DAA-6AF3-43AB-8588-CEC1D06C72B9}</a:tableStyleId>
              </a:tblPr>
              <a:tblGrid>
                <a:gridCol w="3743216">
                  <a:extLst>
                    <a:ext uri="{9D8B030D-6E8A-4147-A177-3AD203B41FA5}">
                      <a16:colId xmlns:a16="http://schemas.microsoft.com/office/drawing/2014/main" val="20000"/>
                    </a:ext>
                  </a:extLst>
                </a:gridCol>
                <a:gridCol w="1014577">
                  <a:extLst>
                    <a:ext uri="{9D8B030D-6E8A-4147-A177-3AD203B41FA5}">
                      <a16:colId xmlns:a16="http://schemas.microsoft.com/office/drawing/2014/main" val="20001"/>
                    </a:ext>
                  </a:extLst>
                </a:gridCol>
                <a:gridCol w="1014577">
                  <a:extLst>
                    <a:ext uri="{9D8B030D-6E8A-4147-A177-3AD203B41FA5}">
                      <a16:colId xmlns:a16="http://schemas.microsoft.com/office/drawing/2014/main" val="781074996"/>
                    </a:ext>
                  </a:extLst>
                </a:gridCol>
                <a:gridCol w="873881">
                  <a:extLst>
                    <a:ext uri="{9D8B030D-6E8A-4147-A177-3AD203B41FA5}">
                      <a16:colId xmlns:a16="http://schemas.microsoft.com/office/drawing/2014/main" val="20002"/>
                    </a:ext>
                  </a:extLst>
                </a:gridCol>
                <a:gridCol w="1267923">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17</a:t>
                      </a:r>
                    </a:p>
                  </a:txBody>
                  <a:tcPr>
                    <a:solidFill>
                      <a:schemeClr val="bg1">
                        <a:lumMod val="85000"/>
                      </a:schemeClr>
                    </a:solidFill>
                  </a:tcPr>
                </a:tc>
                <a:tc>
                  <a:txBody>
                    <a:bodyPr/>
                    <a:lstStyle/>
                    <a:p>
                      <a:pPr algn="ctr"/>
                      <a:r>
                        <a:rPr lang="en-US" sz="1400" b="0" i="0" dirty="0"/>
                        <a:t>25</a:t>
                      </a:r>
                    </a:p>
                  </a:txBody>
                  <a:tcPr>
                    <a:solidFill>
                      <a:schemeClr val="bg1">
                        <a:lumMod val="85000"/>
                      </a:schemeClr>
                    </a:solidFill>
                  </a:tcPr>
                </a:tc>
                <a:tc>
                  <a:txBody>
                    <a:bodyPr/>
                    <a:lstStyle/>
                    <a:p>
                      <a:pPr algn="ctr"/>
                      <a:r>
                        <a:rPr lang="en-US" sz="1400" b="1" i="1" dirty="0"/>
                        <a:t>42</a:t>
                      </a:r>
                    </a:p>
                  </a:txBody>
                  <a:tcPr>
                    <a:solidFill>
                      <a:schemeClr val="bg1">
                        <a:lumMod val="85000"/>
                      </a:schemeClr>
                    </a:solidFill>
                  </a:tcPr>
                </a:tc>
                <a:tc>
                  <a:txBody>
                    <a:bodyPr/>
                    <a:lstStyle/>
                    <a:p>
                      <a:pPr algn="ctr"/>
                      <a:r>
                        <a:rPr lang="en-US" sz="1400" b="0" i="0" dirty="0"/>
                        <a:t>100</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74</a:t>
                      </a:r>
                    </a:p>
                  </a:txBody>
                  <a:tcPr>
                    <a:solidFill>
                      <a:schemeClr val="bg1">
                        <a:lumMod val="95000"/>
                      </a:schemeClr>
                    </a:solidFill>
                  </a:tcPr>
                </a:tc>
                <a:tc>
                  <a:txBody>
                    <a:bodyPr/>
                    <a:lstStyle/>
                    <a:p>
                      <a:pPr algn="ctr"/>
                      <a:r>
                        <a:rPr lang="en-US" sz="1400" b="0" i="0" dirty="0"/>
                        <a:t>49</a:t>
                      </a:r>
                    </a:p>
                  </a:txBody>
                  <a:tcPr>
                    <a:solidFill>
                      <a:schemeClr val="bg1">
                        <a:lumMod val="95000"/>
                      </a:schemeClr>
                    </a:solidFill>
                  </a:tcPr>
                </a:tc>
                <a:tc>
                  <a:txBody>
                    <a:bodyPr/>
                    <a:lstStyle/>
                    <a:p>
                      <a:pPr algn="ctr"/>
                      <a:r>
                        <a:rPr lang="en-US" sz="1400" b="1" i="1" dirty="0"/>
                        <a:t>123</a:t>
                      </a:r>
                    </a:p>
                  </a:txBody>
                  <a:tcPr>
                    <a:solidFill>
                      <a:schemeClr val="bg1">
                        <a:lumMod val="95000"/>
                      </a:schemeClr>
                    </a:solidFill>
                  </a:tcPr>
                </a:tc>
                <a:tc>
                  <a:txBody>
                    <a:bodyPr/>
                    <a:lstStyle/>
                    <a:p>
                      <a:pPr algn="ctr"/>
                      <a:r>
                        <a:rPr lang="en-US" sz="1400" b="0" i="0" dirty="0"/>
                        <a:t>210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1" i="1" dirty="0"/>
                        <a:t>12</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46</a:t>
                      </a:r>
                    </a:p>
                  </a:txBody>
                  <a:tcPr>
                    <a:solidFill>
                      <a:schemeClr val="bg1">
                        <a:lumMod val="95000"/>
                      </a:schemeClr>
                    </a:solidFill>
                  </a:tcPr>
                </a:tc>
                <a:tc>
                  <a:txBody>
                    <a:bodyPr/>
                    <a:lstStyle/>
                    <a:p>
                      <a:pPr algn="ctr"/>
                      <a:r>
                        <a:rPr lang="en-US" sz="1400" b="0" i="0" dirty="0"/>
                        <a:t>410</a:t>
                      </a:r>
                    </a:p>
                  </a:txBody>
                  <a:tcPr>
                    <a:solidFill>
                      <a:schemeClr val="bg1">
                        <a:lumMod val="95000"/>
                      </a:schemeClr>
                    </a:solidFill>
                  </a:tcPr>
                </a:tc>
                <a:tc>
                  <a:txBody>
                    <a:bodyPr/>
                    <a:lstStyle/>
                    <a:p>
                      <a:pPr algn="ctr"/>
                      <a:r>
                        <a:rPr lang="en-US" sz="1400" b="1" i="1" dirty="0"/>
                        <a:t>456</a:t>
                      </a:r>
                    </a:p>
                  </a:txBody>
                  <a:tcPr>
                    <a:solidFill>
                      <a:schemeClr val="bg1">
                        <a:lumMod val="95000"/>
                      </a:schemeClr>
                    </a:solidFill>
                  </a:tcPr>
                </a:tc>
                <a:tc>
                  <a:txBody>
                    <a:bodyPr/>
                    <a:lstStyle/>
                    <a:p>
                      <a:pPr algn="ctr"/>
                      <a:r>
                        <a:rPr lang="en-US" sz="14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9" name="Table 18">
            <a:extLst>
              <a:ext uri="{FF2B5EF4-FFF2-40B4-BE49-F238E27FC236}">
                <a16:creationId xmlns:a16="http://schemas.microsoft.com/office/drawing/2014/main" id="{63602754-32F7-4A09-B7D4-5E83BBAD96B7}"/>
              </a:ext>
            </a:extLst>
          </p:cNvPr>
          <p:cNvGraphicFramePr>
            <a:graphicFrameLocks noGrp="1"/>
          </p:cNvGraphicFramePr>
          <p:nvPr>
            <p:extLst>
              <p:ext uri="{D42A27DB-BD31-4B8C-83A1-F6EECF244321}">
                <p14:modId xmlns:p14="http://schemas.microsoft.com/office/powerpoint/2010/main" val="4182367155"/>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792213201"/>
              </p:ext>
            </p:extLst>
          </p:nvPr>
        </p:nvGraphicFramePr>
        <p:xfrm>
          <a:off x="609600" y="1171966"/>
          <a:ext cx="7848600" cy="4695427"/>
        </p:xfrm>
        <a:graphic>
          <a:graphicData uri="http://schemas.openxmlformats.org/drawingml/2006/table">
            <a:tbl>
              <a:tblPr firstRow="1" bandRow="1">
                <a:tableStyleId>{073A0DAA-6AF3-43AB-8588-CEC1D06C72B9}</a:tableStyleId>
              </a:tblPr>
              <a:tblGrid>
                <a:gridCol w="5115605">
                  <a:extLst>
                    <a:ext uri="{9D8B030D-6E8A-4147-A177-3AD203B41FA5}">
                      <a16:colId xmlns:a16="http://schemas.microsoft.com/office/drawing/2014/main" val="20000"/>
                    </a:ext>
                  </a:extLst>
                </a:gridCol>
                <a:gridCol w="630691">
                  <a:extLst>
                    <a:ext uri="{9D8B030D-6E8A-4147-A177-3AD203B41FA5}">
                      <a16:colId xmlns:a16="http://schemas.microsoft.com/office/drawing/2014/main" val="20001"/>
                    </a:ext>
                  </a:extLst>
                </a:gridCol>
                <a:gridCol w="730704">
                  <a:extLst>
                    <a:ext uri="{9D8B030D-6E8A-4147-A177-3AD203B41FA5}">
                      <a16:colId xmlns:a16="http://schemas.microsoft.com/office/drawing/2014/main" val="4175369081"/>
                    </a:ext>
                  </a:extLst>
                </a:gridCol>
                <a:gridCol w="530678">
                  <a:extLst>
                    <a:ext uri="{9D8B030D-6E8A-4147-A177-3AD203B41FA5}">
                      <a16:colId xmlns:a16="http://schemas.microsoft.com/office/drawing/2014/main" val="20002"/>
                    </a:ext>
                  </a:extLst>
                </a:gridCol>
                <a:gridCol w="840922">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100" dirty="0">
                          <a:solidFill>
                            <a:schemeClr val="tx1"/>
                          </a:solidFill>
                        </a:rPr>
                        <a:t>1</a:t>
                      </a:r>
                      <a:r>
                        <a:rPr lang="en-US" sz="1100" baseline="30000" dirty="0">
                          <a:solidFill>
                            <a:schemeClr val="tx1"/>
                          </a:solidFill>
                        </a:rPr>
                        <a:t>st</a:t>
                      </a:r>
                      <a:r>
                        <a:rPr lang="en-US" sz="1100" dirty="0">
                          <a:solidFill>
                            <a:schemeClr val="tx1"/>
                          </a:solidFill>
                        </a:rPr>
                        <a:t> Qtr.</a:t>
                      </a:r>
                    </a:p>
                  </a:txBody>
                  <a:tcPr anchor="ctr">
                    <a:solidFill>
                      <a:schemeClr val="bg1">
                        <a:lumMod val="75000"/>
                      </a:schemeClr>
                    </a:solidFill>
                  </a:tcPr>
                </a:tc>
                <a:tc>
                  <a:txBody>
                    <a:bodyPr/>
                    <a:lstStyle/>
                    <a:p>
                      <a:pPr algn="ctr"/>
                      <a:r>
                        <a:rPr lang="en-US" sz="1100" dirty="0">
                          <a:solidFill>
                            <a:schemeClr val="tx1"/>
                          </a:solidFill>
                        </a:rPr>
                        <a:t>2</a:t>
                      </a:r>
                      <a:r>
                        <a:rPr lang="en-US" sz="1100" baseline="30000" dirty="0">
                          <a:solidFill>
                            <a:schemeClr val="tx1"/>
                          </a:solidFill>
                        </a:rPr>
                        <a:t>nd</a:t>
                      </a:r>
                      <a:r>
                        <a:rPr lang="en-US" sz="1100"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Total</a:t>
                      </a:r>
                    </a:p>
                  </a:txBody>
                  <a:tcPr anchor="ctr">
                    <a:solidFill>
                      <a:schemeClr val="bg1">
                        <a:lumMod val="75000"/>
                      </a:schemeClr>
                    </a:solidFill>
                  </a:tcPr>
                </a:tc>
                <a:tc>
                  <a:txBody>
                    <a:bodyPr/>
                    <a:lstStyle/>
                    <a:p>
                      <a:pPr algn="ctr"/>
                      <a:r>
                        <a:rPr lang="en-US" sz="11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200" b="0" i="1" dirty="0"/>
                        <a:t>General Industry</a:t>
                      </a:r>
                      <a:r>
                        <a:rPr lang="en-US" sz="1200" i="1" dirty="0"/>
                        <a:t>—</a:t>
                      </a:r>
                      <a:r>
                        <a:rPr lang="en-US" sz="1200" b="0" i="1" dirty="0"/>
                        <a:t>10-Hour Course</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1" i="1" dirty="0"/>
                        <a:t>4</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200" b="0" i="1" dirty="0"/>
                        <a:t>General Industry</a:t>
                      </a:r>
                      <a:r>
                        <a:rPr lang="en-US" sz="1200" i="1" dirty="0"/>
                        <a:t>—</a:t>
                      </a:r>
                      <a:r>
                        <a:rPr lang="en-US" sz="1200" b="0" i="1" dirty="0"/>
                        <a:t>30-Hour Course</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200" b="0" i="1" dirty="0"/>
                        <a:t>NC #500/502</a:t>
                      </a:r>
                      <a:r>
                        <a:rPr lang="en-US" sz="1200" i="1" dirty="0"/>
                        <a:t>—</a:t>
                      </a:r>
                      <a:r>
                        <a:rPr lang="en-US" sz="12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Train-the-Trainer Course</a:t>
                      </a:r>
                      <a:endParaRPr lang="en-US" sz="1200" b="0" i="1" dirty="0"/>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1A423E85-D571-47EB-BA0C-85360C9D338C}"/>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r>
              <a:rPr lang="en-US" i="1" dirty="0"/>
              <a:t>Stand Up 4 Grain Safety Week (April 4 </a:t>
            </a:r>
            <a:r>
              <a:rPr lang="en-US" i="1" kern="0" dirty="0"/>
              <a:t>-</a:t>
            </a:r>
            <a:r>
              <a:rPr lang="en-US" i="1" dirty="0"/>
              <a:t> 8)</a:t>
            </a:r>
          </a:p>
          <a:p>
            <a:pPr lvl="1" eaLnBrk="1" hangingPunct="1"/>
            <a:endParaRPr lang="en-US" sz="800" i="1" kern="0" dirty="0"/>
          </a:p>
          <a:p>
            <a:pPr lvl="1" eaLnBrk="1" hangingPunct="1"/>
            <a:r>
              <a:rPr lang="en-US" i="1" kern="0" dirty="0"/>
              <a:t>Fall Prevention Stand-Down (May 2 - 6) – 452 Attendees </a:t>
            </a:r>
            <a:r>
              <a:rPr lang="en-US" sz="1000" i="1" kern="0" dirty="0"/>
              <a:t>(Webinars and Labor One Events)</a:t>
            </a:r>
          </a:p>
          <a:p>
            <a:pPr lvl="1" eaLnBrk="1" hangingPunct="1"/>
            <a:endParaRPr lang="en-US" sz="800" i="1" kern="0" dirty="0"/>
          </a:p>
          <a:p>
            <a:pPr lvl="1" eaLnBrk="1" hangingPunct="1"/>
            <a:r>
              <a:rPr lang="en-US" i="1" kern="0" dirty="0"/>
              <a:t>Construction Forum (May 18) – </a:t>
            </a:r>
            <a:r>
              <a:rPr lang="en-US" i="1" kern="0"/>
              <a:t>25 Attendees</a:t>
            </a:r>
            <a:endParaRPr lang="en-US" i="1" kern="0" dirty="0"/>
          </a:p>
          <a:p>
            <a:pPr lvl="1" eaLnBrk="1" hangingPunct="1"/>
            <a:endParaRPr lang="en-US" sz="800" i="1" kern="0" dirty="0"/>
          </a:p>
          <a:p>
            <a:pPr lvl="1" eaLnBrk="1" hangingPunct="1"/>
            <a:r>
              <a:rPr lang="en-US" i="1" kern="0" dirty="0"/>
              <a:t>Heat Illness Prevention (All Summer)</a:t>
            </a:r>
          </a:p>
          <a:p>
            <a:pPr lvl="1" eaLnBrk="1" hangingPunct="1"/>
            <a:endParaRPr lang="en-US" sz="800" i="1" kern="0" dirty="0"/>
          </a:p>
          <a:p>
            <a:pPr lvl="1" eaLnBrk="1" hangingPunct="1"/>
            <a:r>
              <a:rPr lang="en-US" i="1" kern="0" dirty="0"/>
              <a:t>Trench Safety Stand-Down (June 13 - 17)</a:t>
            </a:r>
          </a:p>
          <a:p>
            <a:pPr lvl="1" eaLnBrk="1" hangingPunct="1"/>
            <a:endParaRPr lang="en-US" sz="800" i="1" kern="0" dirty="0"/>
          </a:p>
          <a:p>
            <a:pPr lvl="1" eaLnBrk="1" hangingPunct="1"/>
            <a:r>
              <a:rPr lang="en-US" i="1" kern="0" dirty="0"/>
              <a:t>Safe + Sound (August 15 - 21)</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pic>
        <p:nvPicPr>
          <p:cNvPr id="7" name="Picture 6" descr="A picture containing text, indoor, person, computer&#10;&#10;Description automatically generated">
            <a:extLst>
              <a:ext uri="{FF2B5EF4-FFF2-40B4-BE49-F238E27FC236}">
                <a16:creationId xmlns:a16="http://schemas.microsoft.com/office/drawing/2014/main" id="{374803D4-BED6-4909-817C-5FB7129BD81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6400800" y="4419600"/>
            <a:ext cx="2084705" cy="117157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D96FB55-A552-4DB1-B4EB-EAE7F942CE81}"/>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293141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C6471DB8-850C-4CEF-B109-CE66CB6A37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393507"/>
            <a:ext cx="7696200" cy="4409361"/>
          </a:xfrm>
          <a:prstGeom prst="rect">
            <a:avLst/>
          </a:prstGeom>
        </p:spPr>
      </p:pic>
      <p:sp>
        <p:nvSpPr>
          <p:cNvPr id="11" name="Text Box 3">
            <a:extLst>
              <a:ext uri="{FF2B5EF4-FFF2-40B4-BE49-F238E27FC236}">
                <a16:creationId xmlns:a16="http://schemas.microsoft.com/office/drawing/2014/main" id="{23867ABB-BA8D-43BB-A1FD-072C832271F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Work-Related Fatalities in North Carolina</a:t>
            </a:r>
          </a:p>
        </p:txBody>
      </p:sp>
      <p:sp>
        <p:nvSpPr>
          <p:cNvPr id="5" name="TextBox 4">
            <a:extLst>
              <a:ext uri="{FF2B5EF4-FFF2-40B4-BE49-F238E27FC236}">
                <a16:creationId xmlns:a16="http://schemas.microsoft.com/office/drawing/2014/main" id="{02D7EC39-654C-4888-88AD-A65553ED0C7E}"/>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
        <p:nvSpPr>
          <p:cNvPr id="2" name="TextBox 1">
            <a:extLst>
              <a:ext uri="{FF2B5EF4-FFF2-40B4-BE49-F238E27FC236}">
                <a16:creationId xmlns:a16="http://schemas.microsoft.com/office/drawing/2014/main" id="{6EB9B955-716F-C2A8-F541-0CEFD3D461A8}"/>
              </a:ext>
            </a:extLst>
          </p:cNvPr>
          <p:cNvSpPr txBox="1"/>
          <p:nvPr/>
        </p:nvSpPr>
        <p:spPr>
          <a:xfrm>
            <a:off x="7684487" y="5802868"/>
            <a:ext cx="849913" cy="215444"/>
          </a:xfrm>
          <a:prstGeom prst="rect">
            <a:avLst/>
          </a:prstGeom>
          <a:noFill/>
        </p:spPr>
        <p:txBody>
          <a:bodyPr wrap="none" rtlCol="0">
            <a:spAutoFit/>
          </a:bodyPr>
          <a:lstStyle/>
          <a:p>
            <a:r>
              <a:rPr lang="en-US" sz="800" i="1" dirty="0"/>
              <a:t>Calendar Year</a:t>
            </a:r>
          </a:p>
        </p:txBody>
      </p:sp>
    </p:spTree>
    <p:extLst>
      <p:ext uri="{BB962C8B-B14F-4D97-AF65-F5344CB8AC3E}">
        <p14:creationId xmlns:p14="http://schemas.microsoft.com/office/powerpoint/2010/main" val="19715460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43000"/>
            <a:ext cx="8001000" cy="4525963"/>
          </a:xfrm>
        </p:spPr>
        <p:txBody>
          <a:bodyPr/>
          <a:lstStyle/>
          <a:p>
            <a:r>
              <a:rPr lang="en-US" b="1" dirty="0"/>
              <a:t>Inside NC Labor Podcasts</a:t>
            </a:r>
          </a:p>
          <a:p>
            <a:endParaRPr lang="en-US" sz="800" b="1" dirty="0"/>
          </a:p>
          <a:p>
            <a:pPr lvl="1"/>
            <a:r>
              <a:rPr lang="en-US" i="1" dirty="0"/>
              <a:t>50 episodes</a:t>
            </a:r>
          </a:p>
          <a:p>
            <a:endParaRPr lang="en-US" sz="2000" b="1" dirty="0"/>
          </a:p>
          <a:p>
            <a:r>
              <a:rPr lang="en-US" b="1" dirty="0"/>
              <a:t>Facebook </a:t>
            </a:r>
          </a:p>
          <a:p>
            <a:endParaRPr lang="en-US" sz="800" b="1" dirty="0"/>
          </a:p>
          <a:p>
            <a:pPr lvl="1"/>
            <a:r>
              <a:rPr lang="en-US" i="1" dirty="0"/>
              <a:t>1,973 followers</a:t>
            </a:r>
          </a:p>
          <a:p>
            <a:pPr lvl="2"/>
            <a:endParaRPr lang="en-US" i="1" dirty="0"/>
          </a:p>
          <a:p>
            <a:r>
              <a:rPr lang="en-US" b="1" dirty="0"/>
              <a:t>Instagram</a:t>
            </a:r>
          </a:p>
          <a:p>
            <a:endParaRPr lang="en-US" sz="800" i="1" dirty="0"/>
          </a:p>
          <a:p>
            <a:pPr lvl="1"/>
            <a:r>
              <a:rPr lang="en-US" i="1" dirty="0"/>
              <a:t>641 followers</a:t>
            </a:r>
          </a:p>
          <a:p>
            <a:pPr lvl="1"/>
            <a:endParaRPr lang="en-US" sz="2000" i="1" dirty="0"/>
          </a:p>
          <a:p>
            <a:r>
              <a:rPr lang="en-US" b="1" dirty="0"/>
              <a:t>Twitter</a:t>
            </a:r>
          </a:p>
          <a:p>
            <a:pPr lvl="1"/>
            <a:r>
              <a:rPr lang="en-US" i="1" dirty="0"/>
              <a:t>2,111 followers</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pic>
        <p:nvPicPr>
          <p:cNvPr id="6" name="Picture 5" descr="A picture containing text, indoor, screenshot, person&#10;&#10;Description automatically generated">
            <a:extLst>
              <a:ext uri="{FF2B5EF4-FFF2-40B4-BE49-F238E27FC236}">
                <a16:creationId xmlns:a16="http://schemas.microsoft.com/office/drawing/2014/main" id="{7E62D8E2-1BB9-4A4B-8E36-462A503C39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4707572" y="2895600"/>
            <a:ext cx="3691255" cy="262359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D7E794C-3588-46CD-9265-B94672717976}"/>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8927049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5000" y="3356753"/>
            <a:ext cx="737859" cy="9838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499572" y="3413903"/>
            <a:ext cx="1066800" cy="800100"/>
          </a:xfrm>
          <a:prstGeom prst="rect">
            <a:avLst/>
          </a:prstGeom>
        </p:spPr>
      </p:pic>
      <p:pic>
        <p:nvPicPr>
          <p:cNvPr id="27" name="Picture 26">
            <a:extLst>
              <a:ext uri="{FF2B5EF4-FFF2-40B4-BE49-F238E27FC236}">
                <a16:creationId xmlns:a16="http://schemas.microsoft.com/office/drawing/2014/main" id="{E04CEF98-7FF5-4825-A76F-427E18843974}"/>
              </a:ext>
            </a:extLst>
          </p:cNvPr>
          <p:cNvPicPr/>
          <p:nvPr/>
        </p:nvPicPr>
        <p:blipFill rotWithShape="1">
          <a:blip r:embed="rId5" cstate="hqprint">
            <a:extLst>
              <a:ext uri="{28A0092B-C50C-407E-A947-70E740481C1C}">
                <a14:useLocalDpi xmlns:a14="http://schemas.microsoft.com/office/drawing/2010/main"/>
              </a:ext>
            </a:extLst>
          </a:blip>
          <a:srcRect/>
          <a:stretch/>
        </p:blipFill>
        <p:spPr bwMode="auto">
          <a:xfrm>
            <a:off x="3733800" y="3443627"/>
            <a:ext cx="939973" cy="671173"/>
          </a:xfrm>
          <a:prstGeom prst="rect">
            <a:avLst/>
          </a:prstGeom>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324600" y="3429000"/>
            <a:ext cx="978074" cy="655709"/>
          </a:xfrm>
          <a:prstGeom prst="rect">
            <a:avLst/>
          </a:prstGeom>
          <a:noFill/>
          <a:ln w="9525">
            <a:noFill/>
            <a:miter lim="800000"/>
            <a:headEnd/>
            <a:tailEnd/>
          </a:ln>
        </p:spPr>
      </p:pic>
      <p:sp>
        <p:nvSpPr>
          <p:cNvPr id="21" name="TextBox 20">
            <a:extLst>
              <a:ext uri="{FF2B5EF4-FFF2-40B4-BE49-F238E27FC236}">
                <a16:creationId xmlns:a16="http://schemas.microsoft.com/office/drawing/2014/main" id="{5C2A01AA-5A7E-4720-BD7E-07C5BA2C1477}"/>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pic>
        <p:nvPicPr>
          <p:cNvPr id="20" name="Picture 19" descr="A group of people posing for a photo&#10;&#10;Description automatically generated">
            <a:extLst>
              <a:ext uri="{FF2B5EF4-FFF2-40B4-BE49-F238E27FC236}">
                <a16:creationId xmlns:a16="http://schemas.microsoft.com/office/drawing/2014/main" id="{EED3493B-F01D-4D3D-AF4E-83953A8E4EB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47800" y="3357414"/>
            <a:ext cx="1244739" cy="768306"/>
          </a:xfrm>
          <a:prstGeom prst="rect">
            <a:avLst/>
          </a:prstGeom>
        </p:spPr>
      </p:pic>
      <p:pic>
        <p:nvPicPr>
          <p:cNvPr id="3" name="Picture 2" descr="A couple of people posing for the camera&#10;&#10;Description automatically generated with low confidence">
            <a:extLst>
              <a:ext uri="{FF2B5EF4-FFF2-40B4-BE49-F238E27FC236}">
                <a16:creationId xmlns:a16="http://schemas.microsoft.com/office/drawing/2014/main" id="{CEBC6AC5-1694-4699-A246-B082F319095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rot="5400000">
            <a:off x="2768327" y="3338981"/>
            <a:ext cx="882877" cy="1085530"/>
          </a:xfrm>
          <a:prstGeom prst="rect">
            <a:avLst/>
          </a:prstGeom>
        </p:spPr>
      </p:pic>
      <p:pic>
        <p:nvPicPr>
          <p:cNvPr id="6" name="Picture 5" descr="A group of people holding certificates&#10;&#10;Description automatically generated with medium confidence">
            <a:extLst>
              <a:ext uri="{FF2B5EF4-FFF2-40B4-BE49-F238E27FC236}">
                <a16:creationId xmlns:a16="http://schemas.microsoft.com/office/drawing/2014/main" id="{A6D29E12-31F7-4F70-81AF-26AD265DD53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59051" y="3422780"/>
            <a:ext cx="1272111" cy="85072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153B39F3-05AC-46BB-8802-C6A63D19CDBD}"/>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701801" y="3434954"/>
            <a:ext cx="1013199" cy="679846"/>
          </a:xfrm>
          <a:prstGeom prst="rect">
            <a:avLst/>
          </a:prstGeom>
        </p:spPr>
      </p:pic>
      <p:graphicFrame>
        <p:nvGraphicFramePr>
          <p:cNvPr id="26" name="Table 25">
            <a:extLst>
              <a:ext uri="{FF2B5EF4-FFF2-40B4-BE49-F238E27FC236}">
                <a16:creationId xmlns:a16="http://schemas.microsoft.com/office/drawing/2014/main" id="{387E824A-85C9-46BD-BBE9-B1768B9A6917}"/>
              </a:ext>
            </a:extLst>
          </p:cNvPr>
          <p:cNvGraphicFramePr>
            <a:graphicFrameLocks noGrp="1"/>
          </p:cNvGraphicFramePr>
          <p:nvPr>
            <p:extLst>
              <p:ext uri="{D42A27DB-BD31-4B8C-83A1-F6EECF244321}">
                <p14:modId xmlns:p14="http://schemas.microsoft.com/office/powerpoint/2010/main" val="609849356"/>
              </p:ext>
            </p:extLst>
          </p:nvPr>
        </p:nvGraphicFramePr>
        <p:xfrm>
          <a:off x="609599" y="1130183"/>
          <a:ext cx="7924798" cy="2298817"/>
        </p:xfrm>
        <a:graphic>
          <a:graphicData uri="http://schemas.openxmlformats.org/drawingml/2006/table">
            <a:tbl>
              <a:tblPr firstRow="1" bandRow="1">
                <a:tableStyleId>{00A15C55-8517-42AA-B614-E9B94910E393}</a:tableStyleId>
              </a:tblPr>
              <a:tblGrid>
                <a:gridCol w="2532818">
                  <a:extLst>
                    <a:ext uri="{9D8B030D-6E8A-4147-A177-3AD203B41FA5}">
                      <a16:colId xmlns:a16="http://schemas.microsoft.com/office/drawing/2014/main" val="20000"/>
                    </a:ext>
                  </a:extLst>
                </a:gridCol>
                <a:gridCol w="891356">
                  <a:extLst>
                    <a:ext uri="{9D8B030D-6E8A-4147-A177-3AD203B41FA5}">
                      <a16:colId xmlns:a16="http://schemas.microsoft.com/office/drawing/2014/main" val="20001"/>
                    </a:ext>
                  </a:extLst>
                </a:gridCol>
                <a:gridCol w="891356">
                  <a:extLst>
                    <a:ext uri="{9D8B030D-6E8A-4147-A177-3AD203B41FA5}">
                      <a16:colId xmlns:a16="http://schemas.microsoft.com/office/drawing/2014/main" val="970076241"/>
                    </a:ext>
                  </a:extLst>
                </a:gridCol>
                <a:gridCol w="740362">
                  <a:extLst>
                    <a:ext uri="{9D8B030D-6E8A-4147-A177-3AD203B41FA5}">
                      <a16:colId xmlns:a16="http://schemas.microsoft.com/office/drawing/2014/main" val="20002"/>
                    </a:ext>
                  </a:extLst>
                </a:gridCol>
                <a:gridCol w="975289">
                  <a:extLst>
                    <a:ext uri="{9D8B030D-6E8A-4147-A177-3AD203B41FA5}">
                      <a16:colId xmlns:a16="http://schemas.microsoft.com/office/drawing/2014/main" val="20003"/>
                    </a:ext>
                  </a:extLst>
                </a:gridCol>
                <a:gridCol w="1893617">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5</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102</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3</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24</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19</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6</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149</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30" name="Table 29">
            <a:extLst>
              <a:ext uri="{FF2B5EF4-FFF2-40B4-BE49-F238E27FC236}">
                <a16:creationId xmlns:a16="http://schemas.microsoft.com/office/drawing/2014/main" id="{6574540D-B8F7-4FC6-831C-C700DEEF26D2}"/>
              </a:ext>
            </a:extLst>
          </p:cNvPr>
          <p:cNvGraphicFramePr>
            <a:graphicFrameLocks noGrp="1"/>
          </p:cNvGraphicFramePr>
          <p:nvPr>
            <p:extLst>
              <p:ext uri="{D42A27DB-BD31-4B8C-83A1-F6EECF244321}">
                <p14:modId xmlns:p14="http://schemas.microsoft.com/office/powerpoint/2010/main" val="3183724999"/>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4058553">
                  <a:extLst>
                    <a:ext uri="{9D8B030D-6E8A-4147-A177-3AD203B41FA5}">
                      <a16:colId xmlns:a16="http://schemas.microsoft.com/office/drawing/2014/main" val="20000"/>
                    </a:ext>
                  </a:extLst>
                </a:gridCol>
                <a:gridCol w="879352">
                  <a:extLst>
                    <a:ext uri="{9D8B030D-6E8A-4147-A177-3AD203B41FA5}">
                      <a16:colId xmlns:a16="http://schemas.microsoft.com/office/drawing/2014/main" val="20001"/>
                    </a:ext>
                  </a:extLst>
                </a:gridCol>
                <a:gridCol w="879352">
                  <a:extLst>
                    <a:ext uri="{9D8B030D-6E8A-4147-A177-3AD203B41FA5}">
                      <a16:colId xmlns:a16="http://schemas.microsoft.com/office/drawing/2014/main" val="1751428470"/>
                    </a:ext>
                  </a:extLst>
                </a:gridCol>
                <a:gridCol w="946996">
                  <a:extLst>
                    <a:ext uri="{9D8B030D-6E8A-4147-A177-3AD203B41FA5}">
                      <a16:colId xmlns:a16="http://schemas.microsoft.com/office/drawing/2014/main" val="20002"/>
                    </a:ext>
                  </a:extLst>
                </a:gridCol>
                <a:gridCol w="1149923">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algn="ctr"/>
                      <a:r>
                        <a:rPr lang="en-US" sz="1400" b="0" i="0" dirty="0"/>
                        <a:t>10</a:t>
                      </a:r>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29</a:t>
                      </a:r>
                    </a:p>
                  </a:txBody>
                  <a:tcPr anchor="ctr">
                    <a:solidFill>
                      <a:schemeClr val="bg1">
                        <a:lumMod val="95000"/>
                      </a:schemeClr>
                    </a:solidFill>
                  </a:tcPr>
                </a:tc>
                <a:tc>
                  <a:txBody>
                    <a:bodyPr/>
                    <a:lstStyle/>
                    <a:p>
                      <a:pPr algn="ctr"/>
                      <a:r>
                        <a:rPr lang="en-US" sz="1400" b="0" i="0" dirty="0"/>
                        <a:t>41</a:t>
                      </a:r>
                    </a:p>
                  </a:txBody>
                  <a:tcPr anchor="ctr">
                    <a:solidFill>
                      <a:schemeClr val="bg1">
                        <a:lumMod val="95000"/>
                      </a:schemeClr>
                    </a:solidFill>
                  </a:tcPr>
                </a:tc>
                <a:tc>
                  <a:txBody>
                    <a:bodyPr/>
                    <a:lstStyle/>
                    <a:p>
                      <a:pPr algn="ctr"/>
                      <a:r>
                        <a:rPr lang="en-US" sz="1400" b="1" i="1" dirty="0"/>
                        <a:t>70</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252442739"/>
              </p:ext>
            </p:extLst>
          </p:nvPr>
        </p:nvGraphicFramePr>
        <p:xfrm>
          <a:off x="609599" y="4572000"/>
          <a:ext cx="7881256" cy="1249680"/>
        </p:xfrm>
        <a:graphic>
          <a:graphicData uri="http://schemas.openxmlformats.org/drawingml/2006/table">
            <a:tbl>
              <a:tblPr firstRow="1" bandRow="1">
                <a:tableStyleId>{00A15C55-8517-42AA-B614-E9B94910E393}</a:tableStyleId>
              </a:tblPr>
              <a:tblGrid>
                <a:gridCol w="4531723">
                  <a:extLst>
                    <a:ext uri="{9D8B030D-6E8A-4147-A177-3AD203B41FA5}">
                      <a16:colId xmlns:a16="http://schemas.microsoft.com/office/drawing/2014/main" val="20000"/>
                    </a:ext>
                  </a:extLst>
                </a:gridCol>
                <a:gridCol w="1116511">
                  <a:extLst>
                    <a:ext uri="{9D8B030D-6E8A-4147-A177-3AD203B41FA5}">
                      <a16:colId xmlns:a16="http://schemas.microsoft.com/office/drawing/2014/main" val="20001"/>
                    </a:ext>
                  </a:extLst>
                </a:gridCol>
                <a:gridCol w="1116511">
                  <a:extLst>
                    <a:ext uri="{9D8B030D-6E8A-4147-A177-3AD203B41FA5}">
                      <a16:colId xmlns:a16="http://schemas.microsoft.com/office/drawing/2014/main" val="1625057320"/>
                    </a:ext>
                  </a:extLst>
                </a:gridCol>
                <a:gridCol w="1116511">
                  <a:extLst>
                    <a:ext uri="{9D8B030D-6E8A-4147-A177-3AD203B41FA5}">
                      <a16:colId xmlns:a16="http://schemas.microsoft.com/office/drawing/2014/main" val="20002"/>
                    </a:ext>
                  </a:extLst>
                </a:gridCol>
              </a:tblGrid>
              <a:tr h="272722">
                <a:tc gridSpan="3">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3">
                  <a:txBody>
                    <a:bodyPr/>
                    <a:lstStyle/>
                    <a:p>
                      <a:pPr algn="r"/>
                      <a:r>
                        <a:rPr lang="en-US" sz="1400" i="1" dirty="0"/>
                        <a:t>CY 2021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2,428</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0" i="0" dirty="0"/>
                        <a:t>36</a:t>
                      </a:r>
                    </a:p>
                  </a:txBody>
                  <a:tcPr anchor="ctr">
                    <a:solidFill>
                      <a:schemeClr val="bg1">
                        <a:lumMod val="95000"/>
                      </a:schemeClr>
                    </a:solidFill>
                  </a:tcPr>
                </a:tc>
                <a:tc>
                  <a:txBody>
                    <a:bodyPr/>
                    <a:lstStyle/>
                    <a:p>
                      <a:pPr algn="ctr"/>
                      <a:r>
                        <a:rPr lang="en-US" sz="1400" b="1" i="1" dirty="0"/>
                        <a:t>45</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hqprint">
            <a:extLst>
              <a:ext uri="{28A0092B-C50C-407E-A947-70E740481C1C}">
                <a14:useLocalDpi xmlns:a14="http://schemas.microsoft.com/office/drawing/2010/main"/>
              </a:ext>
            </a:extLst>
          </a:blip>
          <a:srcRect/>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7CEC7D3-038B-48A1-A55A-1741F86A6D49}"/>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pic>
        <p:nvPicPr>
          <p:cNvPr id="13" name="Picture 12" descr="A group of people posing for a photo&#10;&#10;Description automatically generated">
            <a:extLst>
              <a:ext uri="{FF2B5EF4-FFF2-40B4-BE49-F238E27FC236}">
                <a16:creationId xmlns:a16="http://schemas.microsoft.com/office/drawing/2014/main" id="{CC495425-EFB0-41E1-B2CB-D6561373D6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401353" y="2971800"/>
            <a:ext cx="1128762" cy="696720"/>
          </a:xfrm>
          <a:prstGeom prst="rect">
            <a:avLst/>
          </a:prstGeom>
        </p:spPr>
      </p:pic>
      <p:graphicFrame>
        <p:nvGraphicFramePr>
          <p:cNvPr id="19" name="Table 18">
            <a:extLst>
              <a:ext uri="{FF2B5EF4-FFF2-40B4-BE49-F238E27FC236}">
                <a16:creationId xmlns:a16="http://schemas.microsoft.com/office/drawing/2014/main" id="{98163C63-44D2-46B5-9A82-3D346A4E7606}"/>
              </a:ext>
            </a:extLst>
          </p:cNvPr>
          <p:cNvGraphicFramePr>
            <a:graphicFrameLocks noGrp="1"/>
          </p:cNvGraphicFramePr>
          <p:nvPr>
            <p:extLst>
              <p:ext uri="{D42A27DB-BD31-4B8C-83A1-F6EECF244321}">
                <p14:modId xmlns:p14="http://schemas.microsoft.com/office/powerpoint/2010/main" val="2643144670"/>
              </p:ext>
            </p:extLst>
          </p:nvPr>
        </p:nvGraphicFramePr>
        <p:xfrm>
          <a:off x="623454" y="1185642"/>
          <a:ext cx="7924799" cy="1843104"/>
        </p:xfrm>
        <a:graphic>
          <a:graphicData uri="http://schemas.openxmlformats.org/drawingml/2006/table">
            <a:tbl>
              <a:tblPr firstRow="1" bandRow="1">
                <a:tableStyleId>{00A15C55-8517-42AA-B614-E9B94910E393}</a:tableStyleId>
              </a:tblPr>
              <a:tblGrid>
                <a:gridCol w="2348346">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1667393193"/>
                    </a:ext>
                  </a:extLst>
                </a:gridCol>
                <a:gridCol w="685800">
                  <a:extLst>
                    <a:ext uri="{9D8B030D-6E8A-4147-A177-3AD203B41FA5}">
                      <a16:colId xmlns:a16="http://schemas.microsoft.com/office/drawing/2014/main" val="20002"/>
                    </a:ext>
                  </a:extLst>
                </a:gridCol>
                <a:gridCol w="970295">
                  <a:extLst>
                    <a:ext uri="{9D8B030D-6E8A-4147-A177-3AD203B41FA5}">
                      <a16:colId xmlns:a16="http://schemas.microsoft.com/office/drawing/2014/main" val="20003"/>
                    </a:ext>
                  </a:extLst>
                </a:gridCol>
                <a:gridCol w="2320158">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1" i="1" dirty="0"/>
                        <a:t>29</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1" i="1" dirty="0"/>
                        <a:t>18</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49</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tc>
                  <a:txBody>
                    <a:bodyPr/>
                    <a:lstStyle/>
                    <a:p>
                      <a:pPr algn="ctr"/>
                      <a:r>
                        <a:rPr lang="en-US" sz="1400" b="1" i="1" dirty="0"/>
                        <a:t>23</a:t>
                      </a:r>
                    </a:p>
                  </a:txBody>
                  <a:tcPr anchor="ctr">
                    <a:solidFill>
                      <a:schemeClr val="bg1">
                        <a:lumMod val="95000"/>
                      </a:schemeClr>
                    </a:solidFill>
                  </a:tcPr>
                </a:tc>
                <a:tc>
                  <a:txBody>
                    <a:bodyPr/>
                    <a:lstStyle/>
                    <a:p>
                      <a:pPr algn="ctr"/>
                      <a:r>
                        <a:rPr lang="en-US" sz="1400" b="1" i="1" dirty="0"/>
                        <a:t>48</a:t>
                      </a:r>
                    </a:p>
                  </a:txBody>
                  <a:tcPr anchor="ctr">
                    <a:solidFill>
                      <a:schemeClr val="bg1">
                        <a:lumMod val="95000"/>
                      </a:schemeClr>
                    </a:solidFill>
                  </a:tcPr>
                </a:tc>
                <a:tc>
                  <a:txBody>
                    <a:bodyPr/>
                    <a:lstStyle/>
                    <a:p>
                      <a:pPr algn="ctr"/>
                      <a:r>
                        <a:rPr lang="en-US" sz="1400" b="0" i="0"/>
                        <a:t>60</a:t>
                      </a:r>
                      <a:endParaRPr lang="en-US" sz="1400" b="0" i="0" dirty="0"/>
                    </a:p>
                  </a:txBody>
                  <a:tcPr anchor="ctr">
                    <a:solidFill>
                      <a:schemeClr val="bg1">
                        <a:lumMod val="95000"/>
                      </a:schemeClr>
                    </a:solidFill>
                  </a:tcPr>
                </a:tc>
                <a:tc>
                  <a:txBody>
                    <a:bodyPr/>
                    <a:lstStyle/>
                    <a:p>
                      <a:pPr algn="ctr"/>
                      <a:r>
                        <a:rPr lang="en-US" sz="1400" b="1" i="1" dirty="0"/>
                        <a:t>156</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0" name="Table 19">
            <a:extLst>
              <a:ext uri="{FF2B5EF4-FFF2-40B4-BE49-F238E27FC236}">
                <a16:creationId xmlns:a16="http://schemas.microsoft.com/office/drawing/2014/main" id="{F821BE23-746D-46C9-8CA5-6BABCAEE1069}"/>
              </a:ext>
            </a:extLst>
          </p:cNvPr>
          <p:cNvGraphicFramePr>
            <a:graphicFrameLocks noGrp="1"/>
          </p:cNvGraphicFramePr>
          <p:nvPr>
            <p:extLst>
              <p:ext uri="{D42A27DB-BD31-4B8C-83A1-F6EECF244321}">
                <p14:modId xmlns:p14="http://schemas.microsoft.com/office/powerpoint/2010/main" val="301290705"/>
              </p:ext>
            </p:extLst>
          </p:nvPr>
        </p:nvGraphicFramePr>
        <p:xfrm>
          <a:off x="623454" y="3657600"/>
          <a:ext cx="7885699" cy="810798"/>
        </p:xfrm>
        <a:graphic>
          <a:graphicData uri="http://schemas.openxmlformats.org/drawingml/2006/table">
            <a:tbl>
              <a:tblPr firstRow="1" bandRow="1">
                <a:tableStyleId>{00A15C55-8517-42AA-B614-E9B94910E393}</a:tableStyleId>
              </a:tblPr>
              <a:tblGrid>
                <a:gridCol w="4557437">
                  <a:extLst>
                    <a:ext uri="{9D8B030D-6E8A-4147-A177-3AD203B41FA5}">
                      <a16:colId xmlns:a16="http://schemas.microsoft.com/office/drawing/2014/main" val="20000"/>
                    </a:ext>
                  </a:extLst>
                </a:gridCol>
                <a:gridCol w="1083445">
                  <a:extLst>
                    <a:ext uri="{9D8B030D-6E8A-4147-A177-3AD203B41FA5}">
                      <a16:colId xmlns:a16="http://schemas.microsoft.com/office/drawing/2014/main" val="20001"/>
                    </a:ext>
                  </a:extLst>
                </a:gridCol>
                <a:gridCol w="1083445">
                  <a:extLst>
                    <a:ext uri="{9D8B030D-6E8A-4147-A177-3AD203B41FA5}">
                      <a16:colId xmlns:a16="http://schemas.microsoft.com/office/drawing/2014/main" val="1348665078"/>
                    </a:ext>
                  </a:extLst>
                </a:gridCol>
                <a:gridCol w="1161372">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29</a:t>
                      </a:r>
                    </a:p>
                  </a:txBody>
                  <a:tcPr anchor="ctr">
                    <a:solidFill>
                      <a:schemeClr val="bg1">
                        <a:lumMod val="95000"/>
                      </a:schemeClr>
                    </a:solidFill>
                  </a:tcPr>
                </a:tc>
                <a:tc>
                  <a:txBody>
                    <a:bodyPr/>
                    <a:lstStyle/>
                    <a:p>
                      <a:pPr algn="ctr"/>
                      <a:r>
                        <a:rPr lang="en-US" sz="1300" b="0" i="0" dirty="0"/>
                        <a:t>202</a:t>
                      </a:r>
                    </a:p>
                  </a:txBody>
                  <a:tcPr anchor="ctr">
                    <a:solidFill>
                      <a:schemeClr val="bg1">
                        <a:lumMod val="95000"/>
                      </a:schemeClr>
                    </a:solidFill>
                  </a:tcPr>
                </a:tc>
                <a:tc>
                  <a:txBody>
                    <a:bodyPr/>
                    <a:lstStyle/>
                    <a:p>
                      <a:pPr algn="ctr"/>
                      <a:r>
                        <a:rPr lang="en-US" sz="1300" b="1" i="1" dirty="0"/>
                        <a:t>231</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736063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086600"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7" name="TextBox 6">
            <a:extLst>
              <a:ext uri="{FF2B5EF4-FFF2-40B4-BE49-F238E27FC236}">
                <a16:creationId xmlns:a16="http://schemas.microsoft.com/office/drawing/2014/main" id="{82B661F5-3DA5-4F20-BE66-B8232933CB84}"/>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1"/>
            <a:endParaRPr lang="en-US" i="1" dirty="0"/>
          </a:p>
          <a:p>
            <a:endParaRPr lang="en-US" dirty="0"/>
          </a:p>
        </p:txBody>
      </p:sp>
      <p:sp>
        <p:nvSpPr>
          <p:cNvPr id="5" name="TextBox 4">
            <a:extLst>
              <a:ext uri="{FF2B5EF4-FFF2-40B4-BE49-F238E27FC236}">
                <a16:creationId xmlns:a16="http://schemas.microsoft.com/office/drawing/2014/main" id="{1BAA36EE-4F7D-46F4-B804-980ECB95695B}"/>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615553"/>
          </a:xfrm>
          <a:prstGeom prst="rect">
            <a:avLst/>
          </a:prstGeom>
        </p:spPr>
        <p:txBody>
          <a:bodyPr wrap="square">
            <a:spAutoFit/>
          </a:bodyPr>
          <a:lstStyle/>
          <a:p>
            <a:r>
              <a:rPr lang="en-US" sz="1000" b="1" i="1" dirty="0"/>
              <a:t>*</a:t>
            </a:r>
            <a:r>
              <a:rPr lang="en-US" sz="1000" i="1" dirty="0"/>
              <a:t>552 of the total were COVID-related.</a:t>
            </a:r>
          </a:p>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2823734595"/>
              </p:ext>
            </p:extLst>
          </p:nvPr>
        </p:nvGraphicFramePr>
        <p:xfrm>
          <a:off x="1524000" y="1188720"/>
          <a:ext cx="44958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a:t>
                      </a:r>
                    </a:p>
                    <a:p>
                      <a:pPr algn="ctr"/>
                      <a:r>
                        <a:rPr lang="en-US" sz="1200" dirty="0">
                          <a:solidFill>
                            <a:schemeClr val="tx1"/>
                          </a:solidFill>
                        </a:rPr>
                        <a:t>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805956575"/>
              </p:ext>
            </p:extLst>
          </p:nvPr>
        </p:nvGraphicFramePr>
        <p:xfrm>
          <a:off x="533396" y="4648200"/>
          <a:ext cx="8000990" cy="785030"/>
        </p:xfrm>
        <a:graphic>
          <a:graphicData uri="http://schemas.openxmlformats.org/drawingml/2006/table">
            <a:tbl>
              <a:tblPr firstRow="1" bandRow="1">
                <a:tableStyleId>{00A15C55-8517-42AA-B614-E9B94910E393}</a:tableStyleId>
              </a:tblPr>
              <a:tblGrid>
                <a:gridCol w="2909460">
                  <a:extLst>
                    <a:ext uri="{9D8B030D-6E8A-4147-A177-3AD203B41FA5}">
                      <a16:colId xmlns:a16="http://schemas.microsoft.com/office/drawing/2014/main" val="20000"/>
                    </a:ext>
                  </a:extLst>
                </a:gridCol>
                <a:gridCol w="1091047">
                  <a:extLst>
                    <a:ext uri="{9D8B030D-6E8A-4147-A177-3AD203B41FA5}">
                      <a16:colId xmlns:a16="http://schemas.microsoft.com/office/drawing/2014/main" val="20003"/>
                    </a:ext>
                  </a:extLst>
                </a:gridCol>
                <a:gridCol w="1091047">
                  <a:extLst>
                    <a:ext uri="{9D8B030D-6E8A-4147-A177-3AD203B41FA5}">
                      <a16:colId xmlns:a16="http://schemas.microsoft.com/office/drawing/2014/main" val="3872778592"/>
                    </a:ext>
                  </a:extLst>
                </a:gridCol>
                <a:gridCol w="1454718">
                  <a:extLst>
                    <a:ext uri="{9D8B030D-6E8A-4147-A177-3AD203B41FA5}">
                      <a16:colId xmlns:a16="http://schemas.microsoft.com/office/drawing/2014/main" val="20004"/>
                    </a:ext>
                  </a:extLst>
                </a:gridCol>
                <a:gridCol w="1454718">
                  <a:extLst>
                    <a:ext uri="{9D8B030D-6E8A-4147-A177-3AD203B41FA5}">
                      <a16:colId xmlns:a16="http://schemas.microsoft.com/office/drawing/2014/main" val="1348254475"/>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tc>
                  <a:txBody>
                    <a:bodyPr/>
                    <a:lstStyle/>
                    <a:p>
                      <a:pPr algn="ctr"/>
                      <a:r>
                        <a:rPr lang="en-US" sz="1200" b="1" i="0" dirty="0">
                          <a:solidFill>
                            <a:schemeClr val="tx1"/>
                          </a:solidFill>
                        </a:rPr>
                        <a:t>FFY 2021</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0" i="1" dirty="0"/>
                        <a:t>Complaints Not in OSH Jurisdiction*</a:t>
                      </a:r>
                    </a:p>
                  </a:txBody>
                  <a:tcPr anchor="ctr">
                    <a:solidFill>
                      <a:schemeClr val="bg1">
                        <a:lumMod val="95000"/>
                      </a:schemeClr>
                    </a:solidFill>
                  </a:tcPr>
                </a:tc>
                <a:tc>
                  <a:txBody>
                    <a:bodyPr/>
                    <a:lstStyle/>
                    <a:p>
                      <a:pPr algn="ctr"/>
                      <a:r>
                        <a:rPr lang="en-US" sz="1200" b="0" i="0" dirty="0"/>
                        <a:t>813</a:t>
                      </a:r>
                    </a:p>
                  </a:txBody>
                  <a:tcPr anchor="ctr">
                    <a:solidFill>
                      <a:schemeClr val="bg1">
                        <a:lumMod val="95000"/>
                      </a:schemeClr>
                    </a:solidFill>
                  </a:tcPr>
                </a:tc>
                <a:tc>
                  <a:txBody>
                    <a:bodyPr/>
                    <a:lstStyle/>
                    <a:p>
                      <a:pPr algn="ctr"/>
                      <a:r>
                        <a:rPr lang="en-US" sz="1200" b="0" i="0" dirty="0"/>
                        <a:t>920</a:t>
                      </a:r>
                    </a:p>
                  </a:txBody>
                  <a:tcPr anchor="ctr">
                    <a:solidFill>
                      <a:schemeClr val="bg1">
                        <a:lumMod val="95000"/>
                      </a:schemeClr>
                    </a:solidFill>
                  </a:tcPr>
                </a:tc>
                <a:tc>
                  <a:txBody>
                    <a:bodyPr/>
                    <a:lstStyle/>
                    <a:p>
                      <a:pPr algn="ctr"/>
                      <a:r>
                        <a:rPr lang="en-US" sz="1200" b="1" i="1" dirty="0"/>
                        <a:t>1,733</a:t>
                      </a:r>
                    </a:p>
                  </a:txBody>
                  <a:tcPr anchor="ctr">
                    <a:solidFill>
                      <a:schemeClr val="bg1">
                        <a:lumMod val="95000"/>
                      </a:schemeClr>
                    </a:solidFill>
                  </a:tcPr>
                </a:tc>
                <a:tc>
                  <a:txBody>
                    <a:bodyPr/>
                    <a:lstStyle/>
                    <a:p>
                      <a:pPr algn="ctr"/>
                      <a:r>
                        <a:rPr lang="en-US" sz="1200" b="0" i="0" dirty="0"/>
                        <a:t>3,232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3745524624"/>
              </p:ext>
            </p:extLst>
          </p:nvPr>
        </p:nvGraphicFramePr>
        <p:xfrm>
          <a:off x="533396" y="1904999"/>
          <a:ext cx="8000986" cy="2133601"/>
        </p:xfrm>
        <a:graphic>
          <a:graphicData uri="http://schemas.openxmlformats.org/drawingml/2006/table">
            <a:tbl>
              <a:tblPr firstRow="1" bandRow="1">
                <a:tableStyleId>{00A15C55-8517-42AA-B614-E9B94910E393}</a:tableStyleId>
              </a:tblPr>
              <a:tblGrid>
                <a:gridCol w="99060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503540409"/>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313552314"/>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1828917285"/>
                    </a:ext>
                  </a:extLst>
                </a:gridCol>
                <a:gridCol w="1524000">
                  <a:extLst>
                    <a:ext uri="{9D8B030D-6E8A-4147-A177-3AD203B41FA5}">
                      <a16:colId xmlns:a16="http://schemas.microsoft.com/office/drawing/2014/main" val="20004"/>
                    </a:ext>
                  </a:extLst>
                </a:gridCol>
                <a:gridCol w="990582">
                  <a:extLst>
                    <a:ext uri="{9D8B030D-6E8A-4147-A177-3AD203B41FA5}">
                      <a16:colId xmlns:a16="http://schemas.microsoft.com/office/drawing/2014/main" val="2129303459"/>
                    </a:ext>
                  </a:extLst>
                </a:gridCol>
              </a:tblGrid>
              <a:tr h="588773">
                <a:tc>
                  <a:txBody>
                    <a:bodyPr/>
                    <a:lstStyle/>
                    <a:p>
                      <a:pPr algn="r"/>
                      <a:r>
                        <a:rPr lang="en-US" sz="1200" b="1" dirty="0">
                          <a:solidFill>
                            <a:schemeClr val="tx1"/>
                          </a:solidFill>
                        </a:rPr>
                        <a:t>ACTIVITY</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200" b="1" i="0" dirty="0">
                          <a:solidFill>
                            <a:schemeClr val="tx1"/>
                          </a:solidFill>
                        </a:rPr>
                        <a:t>FFY 2021</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200" b="0" i="1" dirty="0"/>
                        <a:t>Complaints</a:t>
                      </a:r>
                    </a:p>
                  </a:txBody>
                  <a:tcPr anchor="ctr">
                    <a:solidFill>
                      <a:schemeClr val="bg1">
                        <a:lumMod val="85000"/>
                      </a:schemeClr>
                    </a:solidFill>
                  </a:tcPr>
                </a:tc>
                <a:tc>
                  <a:txBody>
                    <a:bodyPr/>
                    <a:lstStyle/>
                    <a:p>
                      <a:pPr algn="ctr"/>
                      <a:r>
                        <a:rPr lang="en-US" sz="1200" i="0" dirty="0"/>
                        <a:t>319</a:t>
                      </a:r>
                    </a:p>
                  </a:txBody>
                  <a:tcPr anchor="ctr">
                    <a:solidFill>
                      <a:schemeClr val="bg1">
                        <a:lumMod val="85000"/>
                      </a:schemeClr>
                    </a:solidFill>
                  </a:tcPr>
                </a:tc>
                <a:tc>
                  <a:txBody>
                    <a:bodyPr/>
                    <a:lstStyle/>
                    <a:p>
                      <a:pPr algn="ctr"/>
                      <a:r>
                        <a:rPr lang="en-US" sz="1200" i="0" dirty="0"/>
                        <a:t>395</a:t>
                      </a:r>
                    </a:p>
                  </a:txBody>
                  <a:tcPr anchor="ctr">
                    <a:solidFill>
                      <a:schemeClr val="bg1">
                        <a:lumMod val="85000"/>
                      </a:schemeClr>
                    </a:solidFill>
                  </a:tcPr>
                </a:tc>
                <a:tc>
                  <a:txBody>
                    <a:bodyPr/>
                    <a:lstStyle/>
                    <a:p>
                      <a:pPr algn="ctr"/>
                      <a:r>
                        <a:rPr lang="en-US" sz="1200" i="0" dirty="0"/>
                        <a:t>365</a:t>
                      </a:r>
                    </a:p>
                  </a:txBody>
                  <a:tcPr anchor="ctr">
                    <a:solidFill>
                      <a:schemeClr val="bg1">
                        <a:lumMod val="85000"/>
                      </a:schemeClr>
                    </a:solidFill>
                  </a:tcPr>
                </a:tc>
                <a:tc>
                  <a:txBody>
                    <a:bodyPr/>
                    <a:lstStyle/>
                    <a:p>
                      <a:pPr algn="ctr"/>
                      <a:r>
                        <a:rPr lang="en-US" sz="1200" i="0" dirty="0"/>
                        <a:t>521</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0" dirty="0"/>
                        <a:t>7</a:t>
                      </a:r>
                    </a:p>
                  </a:txBody>
                  <a:tcPr anchor="ctr">
                    <a:solidFill>
                      <a:schemeClr val="bg1">
                        <a:lumMod val="85000"/>
                      </a:schemeClr>
                    </a:solidFill>
                  </a:tcPr>
                </a:tc>
                <a:tc>
                  <a:txBody>
                    <a:bodyPr/>
                    <a:lstStyle/>
                    <a:p>
                      <a:pPr algn="ctr"/>
                      <a:r>
                        <a:rPr lang="en-US" sz="1200" b="1" i="1" dirty="0"/>
                        <a:t>1,610*</a:t>
                      </a:r>
                    </a:p>
                  </a:txBody>
                  <a:tcPr anchor="ctr">
                    <a:solidFill>
                      <a:schemeClr val="bg1">
                        <a:lumMod val="85000"/>
                      </a:schemeClr>
                    </a:solidFill>
                  </a:tcPr>
                </a:tc>
                <a:tc>
                  <a:txBody>
                    <a:bodyPr/>
                    <a:lstStyle/>
                    <a:p>
                      <a:pPr algn="ctr"/>
                      <a:r>
                        <a:rPr lang="en-US" sz="1200" b="0" i="0" dirty="0"/>
                        <a:t>4,321</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200" b="0" i="1" dirty="0"/>
                        <a:t>Referrals</a:t>
                      </a:r>
                    </a:p>
                  </a:txBody>
                  <a:tcPr anchor="ctr">
                    <a:solidFill>
                      <a:schemeClr val="bg1">
                        <a:lumMod val="95000"/>
                      </a:schemeClr>
                    </a:solidFill>
                  </a:tcPr>
                </a:tc>
                <a:tc>
                  <a:txBody>
                    <a:bodyPr/>
                    <a:lstStyle/>
                    <a:p>
                      <a:pPr algn="ctr"/>
                      <a:r>
                        <a:rPr lang="en-US" sz="1200" i="0" dirty="0"/>
                        <a:t>79</a:t>
                      </a:r>
                    </a:p>
                  </a:txBody>
                  <a:tcPr anchor="ctr">
                    <a:solidFill>
                      <a:schemeClr val="bg1">
                        <a:lumMod val="95000"/>
                      </a:schemeClr>
                    </a:solidFill>
                  </a:tcPr>
                </a:tc>
                <a:tc>
                  <a:txBody>
                    <a:bodyPr/>
                    <a:lstStyle/>
                    <a:p>
                      <a:pPr algn="ctr"/>
                      <a:r>
                        <a:rPr lang="en-US" sz="1200" i="0" dirty="0"/>
                        <a:t>77</a:t>
                      </a:r>
                    </a:p>
                  </a:txBody>
                  <a:tcPr anchor="ctr">
                    <a:solidFill>
                      <a:schemeClr val="bg1">
                        <a:lumMod val="95000"/>
                      </a:schemeClr>
                    </a:solidFill>
                  </a:tcPr>
                </a:tc>
                <a:tc>
                  <a:txBody>
                    <a:bodyPr/>
                    <a:lstStyle/>
                    <a:p>
                      <a:pPr algn="ctr"/>
                      <a:r>
                        <a:rPr lang="en-US" sz="1200" i="0" dirty="0"/>
                        <a:t>98</a:t>
                      </a:r>
                    </a:p>
                  </a:txBody>
                  <a:tcPr anchor="ctr">
                    <a:solidFill>
                      <a:schemeClr val="bg1">
                        <a:lumMod val="95000"/>
                      </a:schemeClr>
                    </a:solidFill>
                  </a:tcPr>
                </a:tc>
                <a:tc>
                  <a:txBody>
                    <a:bodyPr/>
                    <a:lstStyle/>
                    <a:p>
                      <a:pPr algn="ctr"/>
                      <a:r>
                        <a:rPr lang="en-US" sz="1200" i="0" dirty="0"/>
                        <a:t>91</a:t>
                      </a:r>
                    </a:p>
                  </a:txBody>
                  <a:tcPr anchor="ctr">
                    <a:solidFill>
                      <a:schemeClr val="bg1">
                        <a:lumMod val="95000"/>
                      </a:schemeClr>
                    </a:solidFill>
                  </a:tcPr>
                </a:tc>
                <a:tc>
                  <a:txBody>
                    <a:bodyPr/>
                    <a:lstStyle/>
                    <a:p>
                      <a:pPr algn="ctr"/>
                      <a:r>
                        <a:rPr lang="en-US" sz="1200" i="0" dirty="0"/>
                        <a:t>8</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353</a:t>
                      </a:r>
                    </a:p>
                  </a:txBody>
                  <a:tcPr anchor="ctr">
                    <a:solidFill>
                      <a:schemeClr val="bg1">
                        <a:lumMod val="95000"/>
                      </a:schemeClr>
                    </a:solidFill>
                  </a:tcPr>
                </a:tc>
                <a:tc>
                  <a:txBody>
                    <a:bodyPr/>
                    <a:lstStyle/>
                    <a:p>
                      <a:pPr algn="ctr"/>
                      <a:r>
                        <a:rPr lang="en-US" sz="1200" b="0" i="0" dirty="0"/>
                        <a:t>743</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200" b="0" i="1" dirty="0"/>
                        <a:t>Fat/Cat</a:t>
                      </a:r>
                    </a:p>
                  </a:txBody>
                  <a:tcPr anchor="ctr">
                    <a:solidFill>
                      <a:schemeClr val="bg1">
                        <a:lumMod val="85000"/>
                      </a:schemeClr>
                    </a:solidFill>
                  </a:tcPr>
                </a:tc>
                <a:tc>
                  <a:txBody>
                    <a:bodyPr/>
                    <a:lstStyle/>
                    <a:p>
                      <a:pPr algn="ctr"/>
                      <a:r>
                        <a:rPr lang="en-US" sz="1200" i="0" dirty="0"/>
                        <a:t>17</a:t>
                      </a:r>
                    </a:p>
                  </a:txBody>
                  <a:tcPr anchor="ctr">
                    <a:solidFill>
                      <a:schemeClr val="bg1">
                        <a:lumMod val="85000"/>
                      </a:schemeClr>
                    </a:solidFill>
                  </a:tcPr>
                </a:tc>
                <a:tc>
                  <a:txBody>
                    <a:bodyPr/>
                    <a:lstStyle/>
                    <a:p>
                      <a:pPr algn="ctr"/>
                      <a:r>
                        <a:rPr lang="en-US" sz="1200" i="0" dirty="0"/>
                        <a:t>28</a:t>
                      </a:r>
                    </a:p>
                  </a:txBody>
                  <a:tcPr anchor="ctr">
                    <a:solidFill>
                      <a:schemeClr val="bg1">
                        <a:lumMod val="85000"/>
                      </a:schemeClr>
                    </a:solidFill>
                  </a:tcPr>
                </a:tc>
                <a:tc>
                  <a:txBody>
                    <a:bodyPr/>
                    <a:lstStyle/>
                    <a:p>
                      <a:pPr algn="ctr"/>
                      <a:r>
                        <a:rPr lang="en-US" sz="1200" i="0" dirty="0"/>
                        <a:t>28</a:t>
                      </a:r>
                    </a:p>
                  </a:txBody>
                  <a:tcPr anchor="ctr">
                    <a:solidFill>
                      <a:schemeClr val="bg1">
                        <a:lumMod val="85000"/>
                      </a:schemeClr>
                    </a:solidFill>
                  </a:tcPr>
                </a:tc>
                <a:tc>
                  <a:txBody>
                    <a:bodyPr/>
                    <a:lstStyle/>
                    <a:p>
                      <a:pPr algn="ctr"/>
                      <a:r>
                        <a:rPr lang="en-US" sz="1200" i="0" dirty="0"/>
                        <a:t>20</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6</a:t>
                      </a:r>
                    </a:p>
                  </a:txBody>
                  <a:tcPr anchor="ctr">
                    <a:solidFill>
                      <a:schemeClr val="bg1">
                        <a:lumMod val="85000"/>
                      </a:schemeClr>
                    </a:solidFill>
                  </a:tcPr>
                </a:tc>
                <a:tc>
                  <a:txBody>
                    <a:bodyPr/>
                    <a:lstStyle/>
                    <a:p>
                      <a:pPr algn="ctr"/>
                      <a:r>
                        <a:rPr lang="en-US" sz="1200" b="1" i="1" dirty="0"/>
                        <a:t>95</a:t>
                      </a:r>
                    </a:p>
                  </a:txBody>
                  <a:tcPr anchor="ctr">
                    <a:solidFill>
                      <a:schemeClr val="bg1">
                        <a:lumMod val="85000"/>
                      </a:schemeClr>
                    </a:solidFill>
                  </a:tcPr>
                </a:tc>
                <a:tc>
                  <a:txBody>
                    <a:bodyPr/>
                    <a:lstStyle/>
                    <a:p>
                      <a:pPr algn="ctr"/>
                      <a:r>
                        <a:rPr lang="en-US" sz="1200" b="0" i="0" dirty="0"/>
                        <a:t>227</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1" i="1" dirty="0"/>
                        <a:t>Totals</a:t>
                      </a:r>
                    </a:p>
                  </a:txBody>
                  <a:tcPr anchor="ctr">
                    <a:solidFill>
                      <a:schemeClr val="bg1">
                        <a:lumMod val="95000"/>
                      </a:schemeClr>
                    </a:solidFill>
                  </a:tcPr>
                </a:tc>
                <a:tc>
                  <a:txBody>
                    <a:bodyPr/>
                    <a:lstStyle/>
                    <a:p>
                      <a:pPr algn="ctr"/>
                      <a:r>
                        <a:rPr lang="en-US" sz="1200" b="1" i="1" dirty="0"/>
                        <a:t>415</a:t>
                      </a:r>
                    </a:p>
                  </a:txBody>
                  <a:tcPr anchor="ctr">
                    <a:solidFill>
                      <a:schemeClr val="bg1">
                        <a:lumMod val="95000"/>
                      </a:schemeClr>
                    </a:solidFill>
                  </a:tcPr>
                </a:tc>
                <a:tc>
                  <a:txBody>
                    <a:bodyPr/>
                    <a:lstStyle/>
                    <a:p>
                      <a:pPr algn="ctr"/>
                      <a:r>
                        <a:rPr lang="en-US" sz="1200" b="1" i="1" dirty="0"/>
                        <a:t>500</a:t>
                      </a:r>
                    </a:p>
                  </a:txBody>
                  <a:tcPr anchor="ctr">
                    <a:solidFill>
                      <a:schemeClr val="bg1">
                        <a:lumMod val="95000"/>
                      </a:schemeClr>
                    </a:solidFill>
                  </a:tcPr>
                </a:tc>
                <a:tc>
                  <a:txBody>
                    <a:bodyPr/>
                    <a:lstStyle/>
                    <a:p>
                      <a:pPr algn="ctr"/>
                      <a:r>
                        <a:rPr lang="en-US" sz="1200" b="1" i="1" dirty="0"/>
                        <a:t>491</a:t>
                      </a:r>
                    </a:p>
                  </a:txBody>
                  <a:tcPr anchor="ctr">
                    <a:solidFill>
                      <a:schemeClr val="bg1">
                        <a:lumMod val="95000"/>
                      </a:schemeClr>
                    </a:solidFill>
                  </a:tcPr>
                </a:tc>
                <a:tc>
                  <a:txBody>
                    <a:bodyPr/>
                    <a:lstStyle/>
                    <a:p>
                      <a:pPr algn="ctr"/>
                      <a:r>
                        <a:rPr lang="en-US" sz="1200" b="1" i="1" dirty="0"/>
                        <a:t>632</a:t>
                      </a:r>
                    </a:p>
                  </a:txBody>
                  <a:tcPr anchor="ctr">
                    <a:solidFill>
                      <a:schemeClr val="bg1">
                        <a:lumMod val="95000"/>
                      </a:schemeClr>
                    </a:solidFill>
                  </a:tcPr>
                </a:tc>
                <a:tc>
                  <a:txBody>
                    <a:bodyPr/>
                    <a:lstStyle/>
                    <a:p>
                      <a:pPr algn="ctr"/>
                      <a:r>
                        <a:rPr lang="en-US" sz="1200" b="1" i="1" dirty="0"/>
                        <a:t>13</a:t>
                      </a:r>
                    </a:p>
                  </a:txBody>
                  <a:tcPr anchor="ctr">
                    <a:solidFill>
                      <a:schemeClr val="bg1">
                        <a:lumMod val="95000"/>
                      </a:schemeClr>
                    </a:solidFill>
                  </a:tcPr>
                </a:tc>
                <a:tc>
                  <a:txBody>
                    <a:bodyPr/>
                    <a:lstStyle/>
                    <a:p>
                      <a:pPr algn="ctr"/>
                      <a:r>
                        <a:rPr lang="en-US" sz="1200" b="1" i="1" dirty="0"/>
                        <a:t>7</a:t>
                      </a:r>
                    </a:p>
                  </a:txBody>
                  <a:tcPr anchor="ctr">
                    <a:solidFill>
                      <a:schemeClr val="bg1">
                        <a:lumMod val="95000"/>
                      </a:schemeClr>
                    </a:solidFill>
                  </a:tcPr>
                </a:tc>
                <a:tc>
                  <a:txBody>
                    <a:bodyPr/>
                    <a:lstStyle/>
                    <a:p>
                      <a:pPr algn="ctr"/>
                      <a:r>
                        <a:rPr lang="en-US" sz="1200" b="1" i="1" dirty="0"/>
                        <a:t>2,058</a:t>
                      </a:r>
                    </a:p>
                  </a:txBody>
                  <a:tcPr anchor="ctr">
                    <a:solidFill>
                      <a:schemeClr val="bg1">
                        <a:lumMod val="95000"/>
                      </a:schemeClr>
                    </a:solidFill>
                  </a:tcPr>
                </a:tc>
                <a:tc>
                  <a:txBody>
                    <a:bodyPr/>
                    <a:lstStyle/>
                    <a:p>
                      <a:pPr algn="ctr"/>
                      <a:r>
                        <a:rPr lang="en-US" sz="1200" b="0" i="0" dirty="0"/>
                        <a:t>5,291</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62A5957-8DF8-422D-A55F-3BF23E9A784B}"/>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289129303"/>
              </p:ext>
            </p:extLst>
          </p:nvPr>
        </p:nvGraphicFramePr>
        <p:xfrm>
          <a:off x="609600" y="3082052"/>
          <a:ext cx="8001000" cy="15544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09754">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1594">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43%</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24%</a:t>
                      </a:r>
                    </a:p>
                  </a:txBody>
                  <a:tcPr anchor="ctr">
                    <a:solidFill>
                      <a:schemeClr val="bg1">
                        <a:lumMod val="95000"/>
                      </a:schemeClr>
                    </a:solidFill>
                  </a:tcPr>
                </a:tc>
                <a:extLst>
                  <a:ext uri="{0D108BD9-81ED-4DB2-BD59-A6C34878D82A}">
                    <a16:rowId xmlns:a16="http://schemas.microsoft.com/office/drawing/2014/main" val="10001"/>
                  </a:ext>
                </a:extLst>
              </a:tr>
              <a:tr h="281594">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20%</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extLst>
                  <a:ext uri="{0D108BD9-81ED-4DB2-BD59-A6C34878D82A}">
                    <a16:rowId xmlns:a16="http://schemas.microsoft.com/office/drawing/2014/main" val="10002"/>
                  </a:ext>
                </a:extLst>
              </a:tr>
              <a:tr h="281594">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35%</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53%</a:t>
                      </a:r>
                    </a:p>
                  </a:txBody>
                  <a:tcPr anchor="ctr">
                    <a:solidFill>
                      <a:schemeClr val="bg1">
                        <a:lumMod val="95000"/>
                      </a:schemeClr>
                    </a:solidFill>
                  </a:tcPr>
                </a:tc>
                <a:extLst>
                  <a:ext uri="{0D108BD9-81ED-4DB2-BD59-A6C34878D82A}">
                    <a16:rowId xmlns:a16="http://schemas.microsoft.com/office/drawing/2014/main" val="10003"/>
                  </a:ext>
                </a:extLst>
              </a:tr>
              <a:tr h="281594">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23**</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111650028"/>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tc>
                  <a:txBody>
                    <a:bodyPr/>
                    <a:lstStyle/>
                    <a:p>
                      <a:pPr algn="ctr"/>
                      <a:r>
                        <a:rPr lang="en-US" sz="1400" b="0" i="1" dirty="0"/>
                        <a:t>58%</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21%</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29*</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2530642933"/>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52%</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a:solidFill>
                            <a:schemeClr val="tx1"/>
                          </a:solidFill>
                        </a:rPr>
                        <a:t>58</a:t>
                      </a:r>
                      <a:r>
                        <a:rPr lang="en-US" sz="1400" b="0" i="1" dirty="0">
                          <a:solidFill>
                            <a:schemeClr val="tx1"/>
                          </a:solidFill>
                        </a:rPr>
                        <a:t>%</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9%</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27%</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33%</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3" name="TextBox 2">
            <a:extLst>
              <a:ext uri="{FF2B5EF4-FFF2-40B4-BE49-F238E27FC236}">
                <a16:creationId xmlns:a16="http://schemas.microsoft.com/office/drawing/2014/main" id="{3C27D984-3B03-4A36-99B5-6DC44BC9D70E}"/>
              </a:ext>
            </a:extLst>
          </p:cNvPr>
          <p:cNvSpPr txBox="1"/>
          <p:nvPr/>
        </p:nvSpPr>
        <p:spPr>
          <a:xfrm>
            <a:off x="533400" y="2852665"/>
            <a:ext cx="2204450" cy="261610"/>
          </a:xfrm>
          <a:prstGeom prst="rect">
            <a:avLst/>
          </a:prstGeom>
          <a:noFill/>
        </p:spPr>
        <p:txBody>
          <a:bodyPr wrap="none" rtlCol="0">
            <a:spAutoFit/>
          </a:bodyPr>
          <a:lstStyle/>
          <a:p>
            <a:r>
              <a:rPr lang="en-US" sz="1100" i="1" dirty="0"/>
              <a:t>*One safety position eliminated. </a:t>
            </a:r>
          </a:p>
        </p:txBody>
      </p:sp>
      <p:sp>
        <p:nvSpPr>
          <p:cNvPr id="8" name="TextBox 7">
            <a:extLst>
              <a:ext uri="{FF2B5EF4-FFF2-40B4-BE49-F238E27FC236}">
                <a16:creationId xmlns:a16="http://schemas.microsoft.com/office/drawing/2014/main" id="{A42A6259-9638-4AC1-823C-2359E71D6C05}"/>
              </a:ext>
            </a:extLst>
          </p:cNvPr>
          <p:cNvSpPr txBox="1"/>
          <p:nvPr/>
        </p:nvSpPr>
        <p:spPr>
          <a:xfrm>
            <a:off x="533400" y="4587761"/>
            <a:ext cx="3828292" cy="261610"/>
          </a:xfrm>
          <a:prstGeom prst="rect">
            <a:avLst/>
          </a:prstGeom>
          <a:noFill/>
        </p:spPr>
        <p:txBody>
          <a:bodyPr wrap="none" rtlCol="0">
            <a:spAutoFit/>
          </a:bodyPr>
          <a:lstStyle/>
          <a:p>
            <a:r>
              <a:rPr lang="en-US" sz="1100" i="1" dirty="0"/>
              <a:t>**Two safety positions and one health position eliminated. </a:t>
            </a:r>
          </a:p>
        </p:txBody>
      </p:sp>
      <p:sp>
        <p:nvSpPr>
          <p:cNvPr id="11" name="TextBox 10">
            <a:extLst>
              <a:ext uri="{FF2B5EF4-FFF2-40B4-BE49-F238E27FC236}">
                <a16:creationId xmlns:a16="http://schemas.microsoft.com/office/drawing/2014/main" id="{F2FE0527-E48B-4C7C-86CF-CFD63E815597}"/>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128130143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38071131"/>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13191628"/>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27590829"/>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25%</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FD2E89A6-E838-408B-B2A3-277E58538409}"/>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6A5E-B97F-43BC-BF68-A009E124F6E3}"/>
              </a:ext>
            </a:extLst>
          </p:cNvPr>
          <p:cNvSpPr>
            <a:spLocks noGrp="1"/>
          </p:cNvSpPr>
          <p:nvPr>
            <p:ph type="title"/>
          </p:nvPr>
        </p:nvSpPr>
        <p:spPr>
          <a:xfrm>
            <a:off x="571500" y="174863"/>
            <a:ext cx="7924800" cy="861774"/>
          </a:xfrm>
        </p:spPr>
        <p:txBody>
          <a:bodyPr/>
          <a:lstStyle/>
          <a:p>
            <a:r>
              <a:rPr lang="en-US" sz="2800" dirty="0"/>
              <a:t>Recent Actions Taken to Attract/Retain Safety and Health Professionals</a:t>
            </a:r>
          </a:p>
        </p:txBody>
      </p:sp>
      <p:sp>
        <p:nvSpPr>
          <p:cNvPr id="3" name="Content Placeholder 2">
            <a:extLst>
              <a:ext uri="{FF2B5EF4-FFF2-40B4-BE49-F238E27FC236}">
                <a16:creationId xmlns:a16="http://schemas.microsoft.com/office/drawing/2014/main" id="{797C843E-CCD4-4DD6-A1A1-F3092187163D}"/>
              </a:ext>
            </a:extLst>
          </p:cNvPr>
          <p:cNvSpPr>
            <a:spLocks noGrp="1"/>
          </p:cNvSpPr>
          <p:nvPr>
            <p:ph sz="half" idx="1"/>
          </p:nvPr>
        </p:nvSpPr>
        <p:spPr/>
        <p:txBody>
          <a:bodyPr/>
          <a:lstStyle/>
          <a:p>
            <a:r>
              <a:rPr lang="en-US" sz="2000" dirty="0"/>
              <a:t>4/21 – $3,000 hiring bonus policy for CSHOs instituted</a:t>
            </a:r>
          </a:p>
          <a:p>
            <a:endParaRPr lang="en-US" sz="2000" dirty="0"/>
          </a:p>
          <a:p>
            <a:r>
              <a:rPr lang="en-US" sz="2000" dirty="0"/>
              <a:t>12/21 – State employees making less than $75k received $1,500; those making more than $75k, received $1,000 bonus</a:t>
            </a:r>
          </a:p>
          <a:p>
            <a:endParaRPr lang="en-US" sz="2000" dirty="0"/>
          </a:p>
          <a:p>
            <a:r>
              <a:rPr lang="en-US" sz="2000" dirty="0"/>
              <a:t>1/22 – State employees received 2.5% increase, retroactive to 7/1</a:t>
            </a:r>
          </a:p>
        </p:txBody>
      </p:sp>
      <p:sp>
        <p:nvSpPr>
          <p:cNvPr id="4" name="Content Placeholder 3">
            <a:extLst>
              <a:ext uri="{FF2B5EF4-FFF2-40B4-BE49-F238E27FC236}">
                <a16:creationId xmlns:a16="http://schemas.microsoft.com/office/drawing/2014/main" id="{FF5EF0FD-134F-4398-88D8-6AE6265AD339}"/>
              </a:ext>
            </a:extLst>
          </p:cNvPr>
          <p:cNvSpPr>
            <a:spLocks noGrp="1"/>
          </p:cNvSpPr>
          <p:nvPr>
            <p:ph sz="half" idx="2"/>
          </p:nvPr>
        </p:nvSpPr>
        <p:spPr/>
        <p:txBody>
          <a:bodyPr/>
          <a:lstStyle/>
          <a:p>
            <a:r>
              <a:rPr lang="en-US" sz="2000" dirty="0"/>
              <a:t>2/22 – All NCDOL employees received </a:t>
            </a:r>
            <a:r>
              <a:rPr lang="en-US" sz="2000"/>
              <a:t>$2,500 </a:t>
            </a:r>
            <a:r>
              <a:rPr lang="en-US" sz="2000" dirty="0"/>
              <a:t>bonus related to working through the pandemic</a:t>
            </a:r>
          </a:p>
          <a:p>
            <a:endParaRPr lang="en-US" sz="2000" dirty="0"/>
          </a:p>
          <a:p>
            <a:r>
              <a:rPr lang="en-US" sz="2000" dirty="0"/>
              <a:t>4/22 – NCDOL/OSH established new minimum salaries for S&amp;H professionals, resulting in increases for approx. 80% of positions</a:t>
            </a:r>
          </a:p>
          <a:p>
            <a:endParaRPr lang="en-US" sz="2000" dirty="0"/>
          </a:p>
          <a:p>
            <a:r>
              <a:rPr lang="en-US" sz="2000" dirty="0"/>
              <a:t>7/1 – 2.5% LI</a:t>
            </a:r>
          </a:p>
        </p:txBody>
      </p:sp>
      <p:sp>
        <p:nvSpPr>
          <p:cNvPr id="6" name="TextBox 5">
            <a:extLst>
              <a:ext uri="{FF2B5EF4-FFF2-40B4-BE49-F238E27FC236}">
                <a16:creationId xmlns:a16="http://schemas.microsoft.com/office/drawing/2014/main" id="{59888876-E159-C2E6-EEB2-E2E20AA46E73}"/>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72720748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EF6EF-EE84-4758-8D6D-64984817B30F}"/>
              </a:ext>
            </a:extLst>
          </p:cNvPr>
          <p:cNvSpPr>
            <a:spLocks noGrp="1"/>
          </p:cNvSpPr>
          <p:nvPr>
            <p:ph sz="half" idx="1"/>
          </p:nvPr>
        </p:nvSpPr>
        <p:spPr>
          <a:xfrm>
            <a:off x="533400" y="1189037"/>
            <a:ext cx="3924300" cy="4525963"/>
          </a:xfrm>
        </p:spPr>
        <p:txBody>
          <a:bodyPr/>
          <a:lstStyle/>
          <a:p>
            <a:r>
              <a:rPr lang="en-US" sz="2000" dirty="0"/>
              <a:t>SCO I/Safety Trainer – min $58,000 ($8,004 above grade minimum)</a:t>
            </a:r>
          </a:p>
          <a:p>
            <a:endParaRPr lang="en-US" sz="2000" dirty="0"/>
          </a:p>
          <a:p>
            <a:r>
              <a:rPr lang="en-US" sz="2000" dirty="0"/>
              <a:t>HCO I/SCOII/Health Trainer – min $60,900 ($4,565 above grade minimum)</a:t>
            </a:r>
          </a:p>
          <a:p>
            <a:endParaRPr lang="en-US" sz="2000" dirty="0"/>
          </a:p>
          <a:p>
            <a:r>
              <a:rPr lang="en-US" sz="2000" dirty="0"/>
              <a:t>HCO II/Safety Consultant/ETTA Standards Officer/STAR Safety Consultant – min $63,945 </a:t>
            </a:r>
          </a:p>
          <a:p>
            <a:endParaRPr lang="en-US" sz="2400" dirty="0"/>
          </a:p>
          <a:p>
            <a:endParaRPr lang="en-US" sz="2400" dirty="0"/>
          </a:p>
          <a:p>
            <a:endParaRPr lang="en-US" sz="2400" dirty="0"/>
          </a:p>
          <a:p>
            <a:endParaRPr lang="en-US" sz="2400" dirty="0"/>
          </a:p>
        </p:txBody>
      </p:sp>
      <p:sp>
        <p:nvSpPr>
          <p:cNvPr id="4" name="Content Placeholder 3">
            <a:extLst>
              <a:ext uri="{FF2B5EF4-FFF2-40B4-BE49-F238E27FC236}">
                <a16:creationId xmlns:a16="http://schemas.microsoft.com/office/drawing/2014/main" id="{8807C9A4-3899-46DC-8981-F3ABCFC5C514}"/>
              </a:ext>
            </a:extLst>
          </p:cNvPr>
          <p:cNvSpPr>
            <a:spLocks noGrp="1"/>
          </p:cNvSpPr>
          <p:nvPr>
            <p:ph sz="half" idx="2"/>
          </p:nvPr>
        </p:nvSpPr>
        <p:spPr>
          <a:xfrm>
            <a:off x="4648200" y="1166017"/>
            <a:ext cx="3924300" cy="4525963"/>
          </a:xfrm>
        </p:spPr>
        <p:txBody>
          <a:bodyPr/>
          <a:lstStyle/>
          <a:p>
            <a:r>
              <a:rPr lang="en-US" sz="2000" dirty="0"/>
              <a:t>Average increase of 133 S&amp;H professionals was $5,493</a:t>
            </a:r>
          </a:p>
          <a:p>
            <a:endParaRPr lang="en-US" sz="2000" dirty="0"/>
          </a:p>
          <a:p>
            <a:r>
              <a:rPr lang="en-US" sz="2000" dirty="0"/>
              <a:t>Minimum salaries – entry levels, OSH tenure, certifications</a:t>
            </a:r>
          </a:p>
          <a:p>
            <a:endParaRPr lang="en-US" sz="2000" dirty="0"/>
          </a:p>
          <a:p>
            <a:r>
              <a:rPr lang="en-US" sz="2000" dirty="0"/>
              <a:t>Increases required $991,295 for salary/benefits</a:t>
            </a:r>
          </a:p>
          <a:p>
            <a:endParaRPr lang="en-US" sz="2000" dirty="0"/>
          </a:p>
          <a:p>
            <a:r>
              <a:rPr lang="en-US" sz="2000" dirty="0"/>
              <a:t>Funding sources – position cuts, reallocation, salary reserve </a:t>
            </a:r>
          </a:p>
        </p:txBody>
      </p:sp>
      <p:sp>
        <p:nvSpPr>
          <p:cNvPr id="8" name="Text Box 3">
            <a:extLst>
              <a:ext uri="{FF2B5EF4-FFF2-40B4-BE49-F238E27FC236}">
                <a16:creationId xmlns:a16="http://schemas.microsoft.com/office/drawing/2014/main" id="{7F109E2A-D939-451C-4A31-2F3AEB535A54}"/>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Salary Increases </a:t>
            </a:r>
            <a:endParaRPr lang="en-US" sz="2400" b="1" i="1" dirty="0">
              <a:solidFill>
                <a:schemeClr val="bg2"/>
              </a:solidFill>
            </a:endParaRPr>
          </a:p>
        </p:txBody>
      </p:sp>
      <p:sp>
        <p:nvSpPr>
          <p:cNvPr id="6" name="TextBox 5">
            <a:extLst>
              <a:ext uri="{FF2B5EF4-FFF2-40B4-BE49-F238E27FC236}">
                <a16:creationId xmlns:a16="http://schemas.microsoft.com/office/drawing/2014/main" id="{99BCC7D0-B5C7-2CBA-4C1C-EF3C2825CDB6}"/>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05211552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hqprint">
            <a:extLst>
              <a:ext uri="{28A0092B-C50C-407E-A947-70E740481C1C}">
                <a14:useLocalDpi xmlns:a14="http://schemas.microsoft.com/office/drawing/2010/main"/>
              </a:ext>
            </a:extLst>
          </a:blip>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3131324200"/>
              </p:ext>
            </p:extLst>
          </p:nvPr>
        </p:nvGraphicFramePr>
        <p:xfrm>
          <a:off x="609603" y="5181600"/>
          <a:ext cx="7924795" cy="640080"/>
        </p:xfrm>
        <a:graphic>
          <a:graphicData uri="http://schemas.openxmlformats.org/drawingml/2006/table">
            <a:tbl>
              <a:tblPr firstRow="1" bandRow="1">
                <a:tableStyleId>{00A15C55-8517-42AA-B614-E9B94910E393}</a:tableStyleId>
              </a:tblPr>
              <a:tblGrid>
                <a:gridCol w="1665403">
                  <a:extLst>
                    <a:ext uri="{9D8B030D-6E8A-4147-A177-3AD203B41FA5}">
                      <a16:colId xmlns:a16="http://schemas.microsoft.com/office/drawing/2014/main" val="20000"/>
                    </a:ext>
                  </a:extLst>
                </a:gridCol>
                <a:gridCol w="694067">
                  <a:extLst>
                    <a:ext uri="{9D8B030D-6E8A-4147-A177-3AD203B41FA5}">
                      <a16:colId xmlns:a16="http://schemas.microsoft.com/office/drawing/2014/main" val="20001"/>
                    </a:ext>
                  </a:extLst>
                </a:gridCol>
                <a:gridCol w="3046233">
                  <a:extLst>
                    <a:ext uri="{9D8B030D-6E8A-4147-A177-3AD203B41FA5}">
                      <a16:colId xmlns:a16="http://schemas.microsoft.com/office/drawing/2014/main" val="20002"/>
                    </a:ext>
                  </a:extLst>
                </a:gridCol>
                <a:gridCol w="838816">
                  <a:extLst>
                    <a:ext uri="{9D8B030D-6E8A-4147-A177-3AD203B41FA5}">
                      <a16:colId xmlns:a16="http://schemas.microsoft.com/office/drawing/2014/main" val="20003"/>
                    </a:ext>
                  </a:extLst>
                </a:gridCol>
                <a:gridCol w="838816">
                  <a:extLst>
                    <a:ext uri="{9D8B030D-6E8A-4147-A177-3AD203B41FA5}">
                      <a16:colId xmlns:a16="http://schemas.microsoft.com/office/drawing/2014/main" val="314456447"/>
                    </a:ext>
                  </a:extLst>
                </a:gridCol>
                <a:gridCol w="841460">
                  <a:extLst>
                    <a:ext uri="{9D8B030D-6E8A-4147-A177-3AD203B41FA5}">
                      <a16:colId xmlns:a16="http://schemas.microsoft.com/office/drawing/2014/main" val="20004"/>
                    </a:ext>
                  </a:extLst>
                </a:gridCol>
              </a:tblGrid>
              <a:tr h="335280">
                <a:tc gridSpan="2">
                  <a:txBody>
                    <a:bodyPr/>
                    <a:lstStyle/>
                    <a:p>
                      <a:pPr algn="ctr"/>
                      <a:r>
                        <a:rPr lang="en-US" sz="1400" b="1" i="0" dirty="0">
                          <a:solidFill>
                            <a:schemeClr val="tx1"/>
                          </a:solidFill>
                        </a:rPr>
                        <a:t>                       FFY 2021</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2022</a:t>
                      </a:r>
                      <a:endParaRPr lang="en-US" sz="14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1" dirty="0">
                          <a:solidFill>
                            <a:schemeClr val="tx1"/>
                          </a:solidFill>
                        </a:rPr>
                        <a:t>90</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u="none" dirty="0">
                          <a:solidFill>
                            <a:schemeClr val="tx1"/>
                          </a:solidFill>
                        </a:rPr>
                        <a:t>11</a:t>
                      </a:r>
                    </a:p>
                  </a:txBody>
                  <a:tcPr>
                    <a:solidFill>
                      <a:schemeClr val="bg1">
                        <a:lumMod val="95000"/>
                      </a:schemeClr>
                    </a:solidFill>
                  </a:tcPr>
                </a:tc>
                <a:tc>
                  <a:txBody>
                    <a:bodyPr/>
                    <a:lstStyle/>
                    <a:p>
                      <a:pPr algn="ctr"/>
                      <a:r>
                        <a:rPr lang="en-US" sz="1400" b="0" i="0" u="none" dirty="0">
                          <a:solidFill>
                            <a:schemeClr val="tx1"/>
                          </a:solidFill>
                        </a:rPr>
                        <a:t>13</a:t>
                      </a:r>
                    </a:p>
                  </a:txBody>
                  <a:tcPr>
                    <a:solidFill>
                      <a:schemeClr val="bg1">
                        <a:lumMod val="95000"/>
                      </a:schemeClr>
                    </a:solidFill>
                  </a:tcPr>
                </a:tc>
                <a:tc>
                  <a:txBody>
                    <a:bodyPr/>
                    <a:lstStyle/>
                    <a:p>
                      <a:pPr algn="ctr"/>
                      <a:r>
                        <a:rPr lang="en-US" sz="1400" b="1" i="1" u="none" dirty="0">
                          <a:solidFill>
                            <a:schemeClr val="tx1"/>
                          </a:solidFill>
                        </a:rPr>
                        <a:t>24</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3865698722"/>
              </p:ext>
            </p:extLst>
          </p:nvPr>
        </p:nvGraphicFramePr>
        <p:xfrm>
          <a:off x="609600" y="1143000"/>
          <a:ext cx="7924796" cy="3374613"/>
        </p:xfrm>
        <a:graphic>
          <a:graphicData uri="http://schemas.openxmlformats.org/drawingml/2006/table">
            <a:tbl>
              <a:tblPr firstRow="1" bandRow="1">
                <a:tableStyleId>{00A15C55-8517-42AA-B614-E9B94910E393}</a:tableStyleId>
              </a:tblPr>
              <a:tblGrid>
                <a:gridCol w="1811672">
                  <a:extLst>
                    <a:ext uri="{9D8B030D-6E8A-4147-A177-3AD203B41FA5}">
                      <a16:colId xmlns:a16="http://schemas.microsoft.com/office/drawing/2014/main" val="20000"/>
                    </a:ext>
                  </a:extLst>
                </a:gridCol>
                <a:gridCol w="742185">
                  <a:extLst>
                    <a:ext uri="{9D8B030D-6E8A-4147-A177-3AD203B41FA5}">
                      <a16:colId xmlns:a16="http://schemas.microsoft.com/office/drawing/2014/main" val="20001"/>
                    </a:ext>
                  </a:extLst>
                </a:gridCol>
                <a:gridCol w="742185">
                  <a:extLst>
                    <a:ext uri="{9D8B030D-6E8A-4147-A177-3AD203B41FA5}">
                      <a16:colId xmlns:a16="http://schemas.microsoft.com/office/drawing/2014/main" val="117238189"/>
                    </a:ext>
                  </a:extLst>
                </a:gridCol>
                <a:gridCol w="700103">
                  <a:extLst>
                    <a:ext uri="{9D8B030D-6E8A-4147-A177-3AD203B41FA5}">
                      <a16:colId xmlns:a16="http://schemas.microsoft.com/office/drawing/2014/main" val="20002"/>
                    </a:ext>
                  </a:extLst>
                </a:gridCol>
                <a:gridCol w="1815028">
                  <a:extLst>
                    <a:ext uri="{9D8B030D-6E8A-4147-A177-3AD203B41FA5}">
                      <a16:colId xmlns:a16="http://schemas.microsoft.com/office/drawing/2014/main" val="20003"/>
                    </a:ext>
                  </a:extLst>
                </a:gridCol>
                <a:gridCol w="742027">
                  <a:extLst>
                    <a:ext uri="{9D8B030D-6E8A-4147-A177-3AD203B41FA5}">
                      <a16:colId xmlns:a16="http://schemas.microsoft.com/office/drawing/2014/main" val="20004"/>
                    </a:ext>
                  </a:extLst>
                </a:gridCol>
                <a:gridCol w="762000">
                  <a:extLst>
                    <a:ext uri="{9D8B030D-6E8A-4147-A177-3AD203B41FA5}">
                      <a16:colId xmlns:a16="http://schemas.microsoft.com/office/drawing/2014/main" val="554731849"/>
                    </a:ext>
                  </a:extLst>
                </a:gridCol>
                <a:gridCol w="609596">
                  <a:extLst>
                    <a:ext uri="{9D8B030D-6E8A-4147-A177-3AD203B41FA5}">
                      <a16:colId xmlns:a16="http://schemas.microsoft.com/office/drawing/2014/main" val="20005"/>
                    </a:ext>
                  </a:extLst>
                </a:gridCol>
              </a:tblGrid>
              <a:tr h="416351">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 </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b="1" i="1" u="none" dirty="0"/>
                        <a:t>6</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u="none" dirty="0"/>
                        <a:t>3</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1" i="1" u="none" dirty="0"/>
                        <a:t>3</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1" i="1" u="none" dirty="0"/>
                        <a:t>4</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200" b="0" i="1" dirty="0"/>
                        <a:t>COVID-19</a:t>
                      </a:r>
                    </a:p>
                  </a:txBody>
                  <a:tcPr anchor="ctr">
                    <a:solidFill>
                      <a:schemeClr val="bg1">
                        <a:lumMod val="85000"/>
                      </a:schemeClr>
                    </a:solidFill>
                  </a:tcPr>
                </a:tc>
                <a:tc>
                  <a:txBody>
                    <a:bodyPr/>
                    <a:lstStyle/>
                    <a:p>
                      <a:pPr algn="ctr"/>
                      <a:r>
                        <a:rPr lang="en-US" sz="1200" b="0" i="0" u="none" dirty="0"/>
                        <a:t>3</a:t>
                      </a:r>
                    </a:p>
                  </a:txBody>
                  <a:tcPr anchor="ctr">
                    <a:solidFill>
                      <a:schemeClr val="bg1">
                        <a:lumMod val="85000"/>
                      </a:schemeClr>
                    </a:solidFill>
                  </a:tcPr>
                </a:tc>
                <a:tc>
                  <a:txBody>
                    <a:bodyPr/>
                    <a:lstStyle/>
                    <a:p>
                      <a:pPr algn="ctr"/>
                      <a:r>
                        <a:rPr lang="en-US" sz="1200" b="0" i="0" u="none" dirty="0"/>
                        <a:t>2</a:t>
                      </a:r>
                    </a:p>
                  </a:txBody>
                  <a:tcPr anchor="ctr">
                    <a:solidFill>
                      <a:schemeClr val="bg1">
                        <a:lumMod val="85000"/>
                      </a:schemeClr>
                    </a:solidFill>
                  </a:tcPr>
                </a:tc>
                <a:tc>
                  <a:txBody>
                    <a:bodyPr/>
                    <a:lstStyle/>
                    <a:p>
                      <a:pPr algn="ctr"/>
                      <a:r>
                        <a:rPr lang="en-US" sz="1200" b="1" i="1" u="none" dirty="0"/>
                        <a:t>5</a:t>
                      </a:r>
                    </a:p>
                  </a:txBody>
                  <a:tcPr anchor="ctr">
                    <a:solidFill>
                      <a:schemeClr val="bg1">
                        <a:lumMod val="85000"/>
                      </a:schemeClr>
                    </a:solidFill>
                  </a:tcPr>
                </a:tc>
                <a:tc>
                  <a:txBody>
                    <a:bodyPr/>
                    <a:lstStyle/>
                    <a:p>
                      <a:pPr algn="r"/>
                      <a:r>
                        <a:rPr lang="en-US" sz="1200" b="0" i="1" u="none" dirty="0"/>
                        <a:t>Criminal Activity</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14" name="TextBox 13">
            <a:extLst>
              <a:ext uri="{FF2B5EF4-FFF2-40B4-BE49-F238E27FC236}">
                <a16:creationId xmlns:a16="http://schemas.microsoft.com/office/drawing/2014/main" id="{55408A3D-0A4E-447F-917E-DA863A2EE688}"/>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5321014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93691308-EE77-430C-A64D-A6F00D2A95AD}"/>
              </a:ext>
            </a:extLst>
          </p:cNvPr>
          <p:cNvGraphicFramePr>
            <a:graphicFrameLocks noGrp="1"/>
          </p:cNvGraphicFramePr>
          <p:nvPr>
            <p:extLst>
              <p:ext uri="{D42A27DB-BD31-4B8C-83A1-F6EECF244321}">
                <p14:modId xmlns:p14="http://schemas.microsoft.com/office/powerpoint/2010/main" val="2719992373"/>
              </p:ext>
            </p:extLst>
          </p:nvPr>
        </p:nvGraphicFramePr>
        <p:xfrm>
          <a:off x="609600" y="1143000"/>
          <a:ext cx="7924800" cy="4724399"/>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524933">
                <a:tc gridSpan="3">
                  <a:txBody>
                    <a:bodyPr/>
                    <a:lstStyle/>
                    <a:p>
                      <a:pPr algn="ctr"/>
                      <a:r>
                        <a:rPr lang="en-US" sz="2000" dirty="0">
                          <a:solidFill>
                            <a:schemeClr val="tx1"/>
                          </a:solidFill>
                        </a:rPr>
                        <a:t>1</a:t>
                      </a:r>
                      <a:r>
                        <a:rPr lang="en-US" sz="2000" baseline="30000" dirty="0">
                          <a:solidFill>
                            <a:schemeClr val="tx1"/>
                          </a:solidFill>
                        </a:rPr>
                        <a:t>st</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84554">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1858962413"/>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Confined Space Entry</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17</a:t>
                      </a:r>
                    </a:p>
                  </a:txBody>
                  <a:tcPr anchor="ctr">
                    <a:solidFill>
                      <a:schemeClr val="bg1">
                        <a:lumMod val="95000"/>
                      </a:schemeClr>
                    </a:solidFill>
                  </a:tcPr>
                </a:tc>
                <a:extLst>
                  <a:ext uri="{0D108BD9-81ED-4DB2-BD59-A6C34878D82A}">
                    <a16:rowId xmlns:a16="http://schemas.microsoft.com/office/drawing/2014/main" val="1411204487"/>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Excavation and Trenching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extLst>
                  <a:ext uri="{0D108BD9-81ED-4DB2-BD59-A6C34878D82A}">
                    <a16:rowId xmlns:a16="http://schemas.microsoft.com/office/drawing/2014/main" val="35257835"/>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Driver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4</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5</a:t>
                      </a:r>
                    </a:p>
                  </a:txBody>
                  <a:tcPr anchor="ctr">
                    <a:solidFill>
                      <a:schemeClr val="bg1">
                        <a:lumMod val="95000"/>
                      </a:schemeClr>
                    </a:solidFill>
                  </a:tcPr>
                </a:tc>
                <a:extLst>
                  <a:ext uri="{0D108BD9-81ED-4DB2-BD59-A6C34878D82A}">
                    <a16:rowId xmlns:a16="http://schemas.microsoft.com/office/drawing/2014/main" val="146789299"/>
                  </a:ext>
                </a:extLst>
              </a:tr>
              <a:tr h="48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266711605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Combustible Dust</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82</a:t>
                      </a:r>
                    </a:p>
                  </a:txBody>
                  <a:tcPr anchor="ctr">
                    <a:solidFill>
                      <a:schemeClr val="bg1">
                        <a:lumMod val="95000"/>
                      </a:schemeClr>
                    </a:solidFill>
                  </a:tcPr>
                </a:tc>
                <a:extLst>
                  <a:ext uri="{0D108BD9-81ED-4DB2-BD59-A6C34878D82A}">
                    <a16:rowId xmlns:a16="http://schemas.microsoft.com/office/drawing/2014/main" val="3811935829"/>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Engineering Controls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47</a:t>
                      </a:r>
                    </a:p>
                  </a:txBody>
                  <a:tcPr anchor="ctr">
                    <a:solidFill>
                      <a:schemeClr val="bg1">
                        <a:lumMod val="85000"/>
                      </a:schemeClr>
                    </a:solidFill>
                  </a:tcPr>
                </a:tc>
                <a:extLst>
                  <a:ext uri="{0D108BD9-81ED-4DB2-BD59-A6C34878D82A}">
                    <a16:rowId xmlns:a16="http://schemas.microsoft.com/office/drawing/2014/main" val="149089334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10-Hour General Industry Awareness Course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extLst>
                  <a:ext uri="{0D108BD9-81ED-4DB2-BD59-A6C34878D82A}">
                    <a16:rowId xmlns:a16="http://schemas.microsoft.com/office/drawing/2014/main" val="2539853464"/>
                  </a:ext>
                </a:extLst>
              </a:tr>
              <a:tr h="44417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163</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
        <p:nvSpPr>
          <p:cNvPr id="8" name="TextBox 7">
            <a:extLst>
              <a:ext uri="{FF2B5EF4-FFF2-40B4-BE49-F238E27FC236}">
                <a16:creationId xmlns:a16="http://schemas.microsoft.com/office/drawing/2014/main" id="{615A6C82-DDE8-4E9F-B403-8390101D39CA}"/>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805661258"/>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615A6C82-DDE8-4E9F-B403-8390101D39CA}"/>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graphicFrame>
        <p:nvGraphicFramePr>
          <p:cNvPr id="7" name="Table 6">
            <a:extLst>
              <a:ext uri="{FF2B5EF4-FFF2-40B4-BE49-F238E27FC236}">
                <a16:creationId xmlns:a16="http://schemas.microsoft.com/office/drawing/2014/main" id="{9CB63F46-07D8-482A-85EF-0191F6E0F46E}"/>
              </a:ext>
            </a:extLst>
          </p:cNvPr>
          <p:cNvGraphicFramePr>
            <a:graphicFrameLocks noGrp="1"/>
          </p:cNvGraphicFramePr>
          <p:nvPr>
            <p:extLst>
              <p:ext uri="{D42A27DB-BD31-4B8C-83A1-F6EECF244321}">
                <p14:modId xmlns:p14="http://schemas.microsoft.com/office/powerpoint/2010/main" val="3444776033"/>
              </p:ext>
            </p:extLst>
          </p:nvPr>
        </p:nvGraphicFramePr>
        <p:xfrm>
          <a:off x="609600" y="1143001"/>
          <a:ext cx="7924800" cy="4804671"/>
        </p:xfrm>
        <a:graphic>
          <a:graphicData uri="http://schemas.openxmlformats.org/drawingml/2006/table">
            <a:tbl>
              <a:tblPr firstRow="1" bandRow="1">
                <a:tableStyleId>{00A15C55-8517-42AA-B614-E9B94910E393}</a:tableStyleId>
              </a:tblPr>
              <a:tblGrid>
                <a:gridCol w="541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427451">
                <a:tc gridSpan="3">
                  <a:txBody>
                    <a:bodyPr/>
                    <a:lstStyle/>
                    <a:p>
                      <a:pPr algn="ctr"/>
                      <a:r>
                        <a:rPr lang="en-US" sz="2000" dirty="0">
                          <a:solidFill>
                            <a:schemeClr val="tx1"/>
                          </a:solidFill>
                        </a:rPr>
                        <a:t>2</a:t>
                      </a:r>
                      <a:r>
                        <a:rPr lang="en-US" sz="2000" baseline="30000" dirty="0">
                          <a:solidFill>
                            <a:schemeClr val="tx1"/>
                          </a:solidFill>
                        </a:rPr>
                        <a:t>nd</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94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In Person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266711605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a:t>
                      </a:r>
                    </a:p>
                  </a:txBody>
                  <a:tcPr anchor="ctr">
                    <a:solidFill>
                      <a:schemeClr val="bg1">
                        <a:lumMod val="95000"/>
                      </a:schemeClr>
                    </a:solidFill>
                  </a:tcPr>
                </a:tc>
                <a:extLst>
                  <a:ext uri="{0D108BD9-81ED-4DB2-BD59-A6C34878D82A}">
                    <a16:rowId xmlns:a16="http://schemas.microsoft.com/office/drawing/2014/main" val="3811935829"/>
                  </a:ext>
                </a:extLst>
              </a:tr>
              <a:tr h="361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149089334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 100 Initial Compliance Course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3456745859"/>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Technical Writing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2681428903"/>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OSHA Express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2539853464"/>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Legal Aspects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610023557"/>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Logging SEP</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a:t>
                      </a:r>
                    </a:p>
                  </a:txBody>
                  <a:tcPr anchor="ctr">
                    <a:solidFill>
                      <a:schemeClr val="bg1">
                        <a:lumMod val="95000"/>
                      </a:schemeClr>
                    </a:solidFill>
                  </a:tcPr>
                </a:tc>
                <a:extLst>
                  <a:ext uri="{0D108BD9-81ED-4DB2-BD59-A6C34878D82A}">
                    <a16:rowId xmlns:a16="http://schemas.microsoft.com/office/drawing/2014/main" val="598998311"/>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Food Manufacturing SEP</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300002237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Grocery and Related Product Wholesalers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4076152604"/>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Bloodborne Pathogens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456946431"/>
                  </a:ext>
                </a:extLst>
              </a:tr>
              <a:tr h="36168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71</a:t>
                      </a:r>
                    </a:p>
                  </a:txBody>
                  <a:tcPr anchor="ctr">
                    <a:solidFill>
                      <a:schemeClr val="bg1">
                        <a:lumMod val="9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145704787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Compliance Directive</a:t>
            </a:r>
          </a:p>
          <a:p>
            <a:endParaRPr lang="en-US" sz="800" b="1" dirty="0"/>
          </a:p>
          <a:p>
            <a:pPr lvl="1"/>
            <a:r>
              <a:rPr lang="en-US" sz="2000" i="1" dirty="0"/>
              <a:t>CPL 02-00-165—Compliance Directive for the Excavation Standard, 29 CFR 1926, Subpart P</a:t>
            </a:r>
          </a:p>
          <a:p>
            <a:pPr lvl="1"/>
            <a:endParaRPr lang="en-US" sz="800" i="1" dirty="0"/>
          </a:p>
          <a:p>
            <a:pPr lvl="2"/>
            <a:r>
              <a:rPr lang="en-US" sz="1800" dirty="0">
                <a:solidFill>
                  <a:srgbClr val="000000"/>
                </a:solidFill>
                <a:effectLst/>
                <a:ea typeface="Calibri" panose="020F0502020204030204" pitchFamily="34" charset="0"/>
              </a:rPr>
              <a:t>This instruction provides guidance and inspection procedures for the enforcement of Subpart P.</a:t>
            </a:r>
          </a:p>
          <a:p>
            <a:pPr eaLnBrk="1" hangingPunct="1"/>
            <a:endParaRPr lang="en-US" sz="800" b="1" dirty="0"/>
          </a:p>
          <a:p>
            <a:pPr eaLnBrk="1" hangingPunct="1"/>
            <a:endParaRPr lang="en-US" sz="800" b="1" dirty="0"/>
          </a:p>
          <a:p>
            <a:pPr eaLnBrk="1" hangingPunct="1"/>
            <a:r>
              <a:rPr lang="en-US" sz="2400" b="1" kern="0" dirty="0"/>
              <a:t>Memorandum of Understanding</a:t>
            </a:r>
          </a:p>
          <a:p>
            <a:pPr lvl="1" eaLnBrk="1" hangingPunct="1">
              <a:spcBef>
                <a:spcPts val="600"/>
              </a:spcBef>
            </a:pPr>
            <a:r>
              <a:rPr lang="en-US" sz="2000" i="1" kern="0" dirty="0"/>
              <a:t>USDOL-MOU1 </a:t>
            </a:r>
            <a:r>
              <a:rPr lang="en-US" sz="2000" i="1" dirty="0"/>
              <a:t>– USDOL Wage and Hour Division</a:t>
            </a:r>
            <a:endParaRPr lang="en-US" sz="2000"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52225768-293C-45D2-84F5-102B0188350A}"/>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145635975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Operational Procedure Notice</a:t>
            </a:r>
          </a:p>
          <a:p>
            <a:endParaRPr lang="en-US" sz="800" b="1" dirty="0"/>
          </a:p>
          <a:p>
            <a:pPr lvl="1"/>
            <a:r>
              <a:rPr lang="en-US" sz="2000" i="1" dirty="0"/>
              <a:t>OPN 123X—Special Emphasis Program for Construction Activities</a:t>
            </a:r>
          </a:p>
          <a:p>
            <a:pPr lvl="1"/>
            <a:endParaRPr lang="en-US" sz="800" i="1" dirty="0"/>
          </a:p>
          <a:p>
            <a:pPr lvl="2"/>
            <a:r>
              <a:rPr lang="en-US" sz="1800" dirty="0">
                <a:solidFill>
                  <a:srgbClr val="000000"/>
                </a:solidFill>
                <a:effectLst/>
                <a:ea typeface="Calibri" panose="020F0502020204030204" pitchFamily="34" charset="0"/>
              </a:rPr>
              <a:t>Changes include updates to SEP counties and statistics.</a:t>
            </a:r>
            <a:endParaRPr lang="en-US" sz="800" b="1" dirty="0"/>
          </a:p>
          <a:p>
            <a:pPr eaLnBrk="1" hangingPunct="1"/>
            <a:endParaRPr lang="en-US" sz="800" b="1" dirty="0"/>
          </a:p>
          <a:p>
            <a:pPr eaLnBrk="1" hangingPunct="1"/>
            <a:endParaRPr lang="en-US" sz="800" b="1" dirty="0"/>
          </a:p>
          <a:p>
            <a:pPr lvl="1" eaLnBrk="1" hangingPunct="1"/>
            <a:r>
              <a:rPr lang="en-US" sz="2000" i="1" kern="0" dirty="0"/>
              <a:t>OPN 128W</a:t>
            </a:r>
            <a:r>
              <a:rPr lang="en-US" sz="2000" i="1" dirty="0"/>
              <a:t>—Public Sector Surveys and Inspections</a:t>
            </a:r>
          </a:p>
          <a:p>
            <a:pPr lvl="1" eaLnBrk="1" hangingPunct="1"/>
            <a:endParaRPr lang="en-US" sz="800" i="1" dirty="0"/>
          </a:p>
          <a:p>
            <a:pPr lvl="2" eaLnBrk="1" hangingPunct="1"/>
            <a:r>
              <a:rPr lang="en-US" sz="1800" dirty="0">
                <a:solidFill>
                  <a:srgbClr val="000000"/>
                </a:solidFill>
                <a:effectLst/>
                <a:ea typeface="Calibri" panose="020F0502020204030204" pitchFamily="34" charset="0"/>
              </a:rPr>
              <a:t>Changed reference years for OSHA 300 logs and DART rates.</a:t>
            </a:r>
          </a:p>
          <a:p>
            <a:pPr lvl="2" eaLnBrk="1" hangingPunct="1"/>
            <a:endParaRPr lang="en-US" sz="2400" b="1" kern="0" dirty="0"/>
          </a:p>
          <a:p>
            <a:pPr eaLnBrk="1" hangingPunct="1"/>
            <a:r>
              <a:rPr lang="en-US" sz="2400" b="1" kern="0" dirty="0"/>
              <a:t>Memos</a:t>
            </a:r>
          </a:p>
          <a:p>
            <a:pPr lvl="1" eaLnBrk="1" hangingPunct="1">
              <a:spcBef>
                <a:spcPts val="600"/>
              </a:spcBef>
            </a:pPr>
            <a:r>
              <a:rPr lang="en-US" sz="2000" i="1" kern="0" dirty="0"/>
              <a:t>COV 6</a:t>
            </a:r>
            <a:r>
              <a:rPr lang="en-US" sz="2000" i="1" dirty="0"/>
              <a:t>—Repeal – Healthcare Emergency Temporary Standard on Occupational Exposure to COVID-19</a:t>
            </a:r>
          </a:p>
          <a:p>
            <a:pPr lvl="1" eaLnBrk="1" hangingPunct="1">
              <a:spcBef>
                <a:spcPts val="0"/>
              </a:spcBef>
            </a:pPr>
            <a:endParaRPr lang="en-US" sz="800" i="1" dirty="0"/>
          </a:p>
          <a:p>
            <a:pPr lvl="2" eaLnBrk="1" hangingPunct="1">
              <a:spcBef>
                <a:spcPts val="0"/>
              </a:spcBef>
            </a:pPr>
            <a:r>
              <a:rPr lang="en-US" sz="1800" dirty="0">
                <a:solidFill>
                  <a:srgbClr val="000000"/>
                </a:solidFill>
                <a:effectLst/>
                <a:ea typeface="Calibri" panose="020F0502020204030204" pitchFamily="34" charset="0"/>
              </a:rPr>
              <a:t>Repealed in NC effective March 4, 2022. This memo provides information and enforcement guidance related to the repeal.</a:t>
            </a:r>
            <a:endParaRPr lang="en-US" sz="1800" kern="0" dirty="0"/>
          </a:p>
          <a:p>
            <a:pPr eaLnBrk="1" hangingPunct="1"/>
            <a:endParaRPr lang="en-US" sz="800" b="1"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5E95ACBF-CB21-4C3D-9F7C-DF8E25E50C51}"/>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00145391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89037"/>
            <a:ext cx="8001000" cy="4525963"/>
          </a:xfrm>
        </p:spPr>
        <p:txBody>
          <a:bodyPr/>
          <a:lstStyle/>
          <a:p>
            <a:r>
              <a:rPr lang="en-US" b="1" dirty="0" err="1"/>
              <a:t>Biznet</a:t>
            </a:r>
            <a:r>
              <a:rPr lang="en-US" b="1" dirty="0"/>
              <a:t> - Online Registration System</a:t>
            </a:r>
          </a:p>
          <a:p>
            <a:pPr lvl="1">
              <a:spcBef>
                <a:spcPts val="600"/>
              </a:spcBef>
            </a:pPr>
            <a:r>
              <a:rPr lang="en-US" i="1" dirty="0"/>
              <a:t>Internal and external training</a:t>
            </a:r>
          </a:p>
          <a:p>
            <a:pPr>
              <a:lnSpc>
                <a:spcPct val="150000"/>
              </a:lnSpc>
            </a:pPr>
            <a:endParaRPr lang="en-US" i="1" dirty="0"/>
          </a:p>
          <a:p>
            <a:pPr>
              <a:lnSpc>
                <a:spcPct val="150000"/>
              </a:lnSpc>
            </a:pPr>
            <a:r>
              <a:rPr lang="en-US" b="1" dirty="0" err="1"/>
              <a:t>Babbel</a:t>
            </a:r>
            <a:r>
              <a:rPr lang="en-US" b="1" dirty="0"/>
              <a:t> - Online Spanish Training</a:t>
            </a:r>
          </a:p>
          <a:p>
            <a:pPr lvl="1"/>
            <a:r>
              <a:rPr lang="en-US" i="1" dirty="0"/>
              <a:t>Thirty seats for internal staff</a:t>
            </a:r>
          </a:p>
          <a:p>
            <a:pPr lvl="1">
              <a:lnSpc>
                <a:spcPct val="150000"/>
              </a:lnSpc>
            </a:pPr>
            <a:endParaRPr lang="en-US" i="1" dirty="0"/>
          </a:p>
          <a:p>
            <a:pPr>
              <a:lnSpc>
                <a:spcPct val="150000"/>
              </a:lnSpc>
            </a:pPr>
            <a:r>
              <a:rPr lang="en-US" b="1" dirty="0"/>
              <a:t>One Stop Shop Upgrade</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New Initiatives</a:t>
            </a:r>
            <a:endParaRPr lang="en-US" sz="2400" b="1" i="1" dirty="0">
              <a:solidFill>
                <a:schemeClr val="bg2"/>
              </a:solidFill>
            </a:endParaRPr>
          </a:p>
        </p:txBody>
      </p:sp>
      <p:pic>
        <p:nvPicPr>
          <p:cNvPr id="7" name="Picture 6" descr="A screenshot of a computer&#10;&#10;Description automatically generated with medium confidence">
            <a:extLst>
              <a:ext uri="{FF2B5EF4-FFF2-40B4-BE49-F238E27FC236}">
                <a16:creationId xmlns:a16="http://schemas.microsoft.com/office/drawing/2014/main" id="{2C7E6A45-9767-4407-A0D8-3B5BE9E8B64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6912634" y="2819400"/>
            <a:ext cx="1774166" cy="2057400"/>
          </a:xfrm>
          <a:prstGeom prst="rect">
            <a:avLst/>
          </a:prstGeom>
          <a:ln>
            <a:noFill/>
          </a:ln>
          <a:extLst>
            <a:ext uri="{53640926-AAD7-44D8-BBD7-CCE9431645EC}">
              <a14:shadowObscured xmlns:a14="http://schemas.microsoft.com/office/drawing/2010/main"/>
            </a:ext>
          </a:extLst>
        </p:spPr>
      </p:pic>
      <p:pic>
        <p:nvPicPr>
          <p:cNvPr id="9" name="Picture 8" descr="A screenshot of a computer&#10;&#10;Description automatically generated with medium confidence">
            <a:extLst>
              <a:ext uri="{FF2B5EF4-FFF2-40B4-BE49-F238E27FC236}">
                <a16:creationId xmlns:a16="http://schemas.microsoft.com/office/drawing/2014/main" id="{6294571A-01CE-4893-9993-ED8D59FC2FA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666117" y="3595280"/>
            <a:ext cx="1774166" cy="2237772"/>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69A00C70-D4FC-4A93-A932-F107DBE4606A}"/>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85774072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nvPr>
        </p:nvGraphicFramePr>
        <p:xfrm>
          <a:off x="609600" y="1219200"/>
          <a:ext cx="7924800" cy="4495799"/>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08709">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08709">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08709">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08709">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08709">
                <a:tc>
                  <a:txBody>
                    <a:bodyPr/>
                    <a:lstStyle/>
                    <a:p>
                      <a:pPr algn="r"/>
                      <a:r>
                        <a:rPr lang="en-US" b="0" dirty="0"/>
                        <a:t>Alexander Fowler</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08709">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08709">
                <a:tc>
                  <a:txBody>
                    <a:bodyPr/>
                    <a:lstStyle/>
                    <a:p>
                      <a:pPr algn="r"/>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08709">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08709">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08709">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08709">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7" name="TextBox 6">
            <a:extLst>
              <a:ext uri="{FF2B5EF4-FFF2-40B4-BE49-F238E27FC236}">
                <a16:creationId xmlns:a16="http://schemas.microsoft.com/office/drawing/2014/main" id="{2BD306D1-8BBE-42A7-B49C-C7271CD98356}"/>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237503321"/>
              </p:ext>
            </p:extLst>
          </p:nvPr>
        </p:nvGraphicFramePr>
        <p:xfrm>
          <a:off x="609600" y="1142996"/>
          <a:ext cx="7924800" cy="3976657"/>
        </p:xfrm>
        <a:graphic>
          <a:graphicData uri="http://schemas.openxmlformats.org/drawingml/2006/table">
            <a:tbl>
              <a:tblPr firstRow="1" bandRow="1">
                <a:tableStyleId>{073A0DAA-6AF3-43AB-8588-CEC1D06C72B9}</a:tableStyleId>
              </a:tblPr>
              <a:tblGrid>
                <a:gridCol w="5331581">
                  <a:extLst>
                    <a:ext uri="{9D8B030D-6E8A-4147-A177-3AD203B41FA5}">
                      <a16:colId xmlns:a16="http://schemas.microsoft.com/office/drawing/2014/main" val="20000"/>
                    </a:ext>
                  </a:extLst>
                </a:gridCol>
                <a:gridCol w="919238">
                  <a:extLst>
                    <a:ext uri="{9D8B030D-6E8A-4147-A177-3AD203B41FA5}">
                      <a16:colId xmlns:a16="http://schemas.microsoft.com/office/drawing/2014/main" val="20001"/>
                    </a:ext>
                  </a:extLst>
                </a:gridCol>
                <a:gridCol w="919238">
                  <a:extLst>
                    <a:ext uri="{9D8B030D-6E8A-4147-A177-3AD203B41FA5}">
                      <a16:colId xmlns:a16="http://schemas.microsoft.com/office/drawing/2014/main" val="499300389"/>
                    </a:ext>
                  </a:extLst>
                </a:gridCol>
                <a:gridCol w="754743">
                  <a:extLst>
                    <a:ext uri="{9D8B030D-6E8A-4147-A177-3AD203B41FA5}">
                      <a16:colId xmlns:a16="http://schemas.microsoft.com/office/drawing/2014/main" val="20002"/>
                    </a:ext>
                  </a:extLst>
                </a:gridCol>
              </a:tblGrid>
              <a:tr h="509136">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1" u="none" strike="noStrike" cap="none" normalizeH="0" baseline="0" dirty="0">
                          <a:ln>
                            <a:noFill/>
                          </a:ln>
                          <a:solidFill>
                            <a:schemeClr val="tx1"/>
                          </a:solidFill>
                          <a:effectLst/>
                        </a:rPr>
                        <a:t>Total</a:t>
                      </a:r>
                      <a:endParaRPr kumimoji="0" lang="en-US" sz="16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26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Filed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59*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123</a:t>
                      </a:r>
                    </a:p>
                  </a:txBody>
                  <a:tcPr anchor="ctr">
                    <a:solidFill>
                      <a:schemeClr val="bg1">
                        <a:lumMod val="95000"/>
                      </a:schemeClr>
                    </a:solidFill>
                  </a:tcPr>
                </a:tc>
                <a:extLst>
                  <a:ext uri="{0D108BD9-81ED-4DB2-BD59-A6C34878D82A}">
                    <a16:rowId xmlns:a16="http://schemas.microsoft.com/office/drawing/2014/main" val="10001"/>
                  </a:ext>
                </a:extLst>
              </a:tr>
              <a:tr h="33517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Closed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n-lt"/>
                          <a:ea typeface="Calibri" panose="020F0502020204030204" pitchFamily="34" charset="0"/>
                        </a:rPr>
                        <a:t>75**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143</a:t>
                      </a:r>
                    </a:p>
                  </a:txBody>
                  <a:tcPr anchor="ctr">
                    <a:solidFill>
                      <a:schemeClr val="bg1">
                        <a:lumMod val="85000"/>
                      </a:schemeClr>
                    </a:solidFill>
                  </a:tcPr>
                </a:tc>
                <a:extLst>
                  <a:ext uri="{0D108BD9-81ED-4DB2-BD59-A6C34878D82A}">
                    <a16:rowId xmlns:a16="http://schemas.microsoft.com/office/drawing/2014/main" val="10002"/>
                  </a:ext>
                </a:extLst>
              </a:tr>
              <a:tr h="33691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Number of OSH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5</a:t>
                      </a:r>
                    </a:p>
                  </a:txBody>
                  <a:tcPr anchor="ctr">
                    <a:solidFill>
                      <a:schemeClr val="bg1">
                        <a:lumMod val="95000"/>
                      </a:schemeClr>
                    </a:solidFill>
                  </a:tcPr>
                </a:tc>
                <a:extLst>
                  <a:ext uri="{0D108BD9-81ED-4DB2-BD59-A6C34878D82A}">
                    <a16:rowId xmlns:a16="http://schemas.microsoft.com/office/drawing/2014/main" val="10003"/>
                  </a:ext>
                </a:extLst>
              </a:tr>
              <a:tr h="33691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Percentage of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n-lt"/>
                          <a:ea typeface="Calibri" panose="020F0502020204030204" pitchFamily="34" charset="0"/>
                        </a:rPr>
                        <a:t>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4"/>
                  </a:ext>
                </a:extLst>
              </a:tr>
              <a:tr h="54270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i="1" kern="1200" dirty="0">
                          <a:solidFill>
                            <a:schemeClr val="dk1"/>
                          </a:solidFill>
                          <a:effectLst/>
                          <a:latin typeface="+mn-lt"/>
                          <a:ea typeface="+mn-ea"/>
                          <a:cs typeface="+mn-cs"/>
                        </a:rPr>
                        <a:t>Of Cases Closed, Average Number of Elapsed Days Between File Date and Closed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288*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279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53068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i="1" u="none" strike="noStrike" cap="none" normalizeH="0" baseline="0" dirty="0">
                          <a:ln>
                            <a:noFill/>
                          </a:ln>
                          <a:effectLst/>
                        </a:rPr>
                        <a:t>Total Number of OSH Complaints Pending at End of Reporting Period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103**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100****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6"/>
                  </a:ext>
                </a:extLst>
              </a:tr>
              <a:tr h="50725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71% </a:t>
                      </a:r>
                      <a:r>
                        <a:rPr lang="en-US" sz="1000" dirty="0">
                          <a:solidFill>
                            <a:srgbClr val="000000"/>
                          </a:solidFill>
                          <a:effectLst/>
                          <a:latin typeface="+mn-lt"/>
                          <a:ea typeface="Calibri" panose="020F0502020204030204" pitchFamily="34" charset="0"/>
                        </a:rPr>
                        <a:t>(71/100)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7"/>
                  </a:ext>
                </a:extLst>
              </a:tr>
              <a:tr h="54270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230*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269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9" name="Text Box 3">
            <a:extLst>
              <a:ext uri="{FF2B5EF4-FFF2-40B4-BE49-F238E27FC236}">
                <a16:creationId xmlns:a16="http://schemas.microsoft.com/office/drawing/2014/main" id="{46AD8969-6DF5-4DD7-A69A-03A5B3E4F77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24D5AD50-F5EB-4C59-9670-F701DF64CBC2}"/>
              </a:ext>
            </a:extLst>
          </p:cNvPr>
          <p:cNvSpPr txBox="1"/>
          <p:nvPr/>
        </p:nvSpPr>
        <p:spPr>
          <a:xfrm>
            <a:off x="152400" y="5105400"/>
            <a:ext cx="8382000" cy="245003"/>
          </a:xfrm>
          <a:prstGeom prst="rect">
            <a:avLst/>
          </a:prstGeom>
          <a:noFill/>
        </p:spPr>
        <p:txBody>
          <a:bodyPr wrap="square" rtlCol="0">
            <a:spAutoFit/>
          </a:bodyPr>
          <a:lstStyle/>
          <a:p>
            <a:pPr marL="457200" marR="0">
              <a:lnSpc>
                <a:spcPct val="107000"/>
              </a:lnSpc>
              <a:spcBef>
                <a:spcPts val="0"/>
              </a:spcBef>
              <a:spcAft>
                <a:spcPts val="800"/>
              </a:spcAft>
            </a:pPr>
            <a:r>
              <a:rPr lang="en-US" sz="1000" dirty="0">
                <a:solidFill>
                  <a:srgbClr val="000000"/>
                </a:solidFill>
                <a:effectLst/>
                <a:latin typeface="+mj-lt"/>
                <a:ea typeface="Calibri" panose="020F0502020204030204" pitchFamily="34" charset="0"/>
              </a:rPr>
              <a:t>*</a:t>
            </a:r>
            <a:r>
              <a:rPr lang="en-US" sz="1000" i="1" dirty="0">
                <a:solidFill>
                  <a:srgbClr val="000000"/>
                </a:solidFill>
                <a:effectLst/>
                <a:latin typeface="+mj-lt"/>
                <a:ea typeface="Calibri" panose="020F0502020204030204" pitchFamily="34" charset="0"/>
              </a:rPr>
              <a:t>I</a:t>
            </a:r>
            <a:r>
              <a:rPr lang="en-US" sz="1000" i="1" dirty="0">
                <a:effectLst/>
                <a:latin typeface="+mj-lt"/>
                <a:ea typeface="Calibri" panose="020F0502020204030204" pitchFamily="34" charset="0"/>
              </a:rPr>
              <a:t>ncludes 44 docketed and 15 IMIS undocketed.</a:t>
            </a:r>
            <a:endParaRPr lang="en-US" sz="1000" i="1" dirty="0">
              <a:solidFill>
                <a:srgbClr val="000000"/>
              </a:solidFill>
              <a:effectLst/>
              <a:latin typeface="+mj-lt"/>
              <a:ea typeface="Calibri" panose="020F0502020204030204" pitchFamily="34" charset="0"/>
            </a:endParaRPr>
          </a:p>
        </p:txBody>
      </p:sp>
      <p:sp>
        <p:nvSpPr>
          <p:cNvPr id="3" name="TextBox 2">
            <a:extLst>
              <a:ext uri="{FF2B5EF4-FFF2-40B4-BE49-F238E27FC236}">
                <a16:creationId xmlns:a16="http://schemas.microsoft.com/office/drawing/2014/main" id="{71E401E9-6486-46C3-9D36-206193F36205}"/>
              </a:ext>
            </a:extLst>
          </p:cNvPr>
          <p:cNvSpPr txBox="1"/>
          <p:nvPr/>
        </p:nvSpPr>
        <p:spPr>
          <a:xfrm>
            <a:off x="152400" y="5299860"/>
            <a:ext cx="3246402" cy="245003"/>
          </a:xfrm>
          <a:prstGeom prst="rect">
            <a:avLst/>
          </a:prstGeom>
          <a:noFill/>
        </p:spPr>
        <p:txBody>
          <a:bodyPr wrap="none" rtlCol="0">
            <a:spAutoFit/>
          </a:bodyPr>
          <a:lstStyle/>
          <a:p>
            <a:pPr marL="457200" marR="0">
              <a:lnSpc>
                <a:spcPct val="107000"/>
              </a:lnSpc>
              <a:spcBef>
                <a:spcPts val="0"/>
              </a:spcBef>
              <a:spcAft>
                <a:spcPts val="800"/>
              </a:spcAft>
            </a:pPr>
            <a:r>
              <a:rPr lang="en-US" sz="1000" i="1" dirty="0">
                <a:solidFill>
                  <a:srgbClr val="000000"/>
                </a:solidFill>
                <a:effectLst/>
                <a:latin typeface="+mn-lt"/>
                <a:ea typeface="Calibri" panose="020F0502020204030204" pitchFamily="34" charset="0"/>
              </a:rPr>
              <a:t>**I</a:t>
            </a:r>
            <a:r>
              <a:rPr lang="en-US" sz="1000" i="1" dirty="0">
                <a:effectLst/>
                <a:latin typeface="+mn-lt"/>
                <a:ea typeface="Calibri" panose="020F0502020204030204" pitchFamily="34" charset="0"/>
              </a:rPr>
              <a:t>ncludes 24 administrative closures (51+24)</a:t>
            </a:r>
            <a:r>
              <a:rPr lang="en-US" sz="1000" i="1" dirty="0">
                <a:solidFill>
                  <a:srgbClr val="000000"/>
                </a:solidFill>
                <a:effectLst/>
                <a:latin typeface="+mn-lt"/>
                <a:ea typeface="Calibri" panose="020F0502020204030204" pitchFamily="34" charset="0"/>
              </a:rPr>
              <a:t>.</a:t>
            </a:r>
          </a:p>
        </p:txBody>
      </p:sp>
      <p:sp>
        <p:nvSpPr>
          <p:cNvPr id="8" name="TextBox 7">
            <a:extLst>
              <a:ext uri="{FF2B5EF4-FFF2-40B4-BE49-F238E27FC236}">
                <a16:creationId xmlns:a16="http://schemas.microsoft.com/office/drawing/2014/main" id="{96B09C3F-5593-4D89-88A8-A17BE91318E5}"/>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
        <p:nvSpPr>
          <p:cNvPr id="10" name="TextBox 9">
            <a:extLst>
              <a:ext uri="{FF2B5EF4-FFF2-40B4-BE49-F238E27FC236}">
                <a16:creationId xmlns:a16="http://schemas.microsoft.com/office/drawing/2014/main" id="{AB7B071A-00E7-5E93-3C69-52541A165F28}"/>
              </a:ext>
            </a:extLst>
          </p:cNvPr>
          <p:cNvSpPr txBox="1"/>
          <p:nvPr/>
        </p:nvSpPr>
        <p:spPr>
          <a:xfrm>
            <a:off x="152400" y="5486400"/>
            <a:ext cx="3747180" cy="245708"/>
          </a:xfrm>
          <a:prstGeom prst="rect">
            <a:avLst/>
          </a:prstGeom>
          <a:noFill/>
        </p:spPr>
        <p:txBody>
          <a:bodyPr wrap="none" rtlCol="0">
            <a:spAutoFit/>
          </a:bodyPr>
          <a:lstStyle/>
          <a:p>
            <a:pPr marL="457200" marR="283210">
              <a:lnSpc>
                <a:spcPct val="107000"/>
              </a:lnSpc>
              <a:spcBef>
                <a:spcPts val="0"/>
              </a:spcBef>
              <a:spcAft>
                <a:spcPts val="0"/>
              </a:spcAft>
            </a:pPr>
            <a:r>
              <a:rPr lang="en-US" sz="1000" i="1" dirty="0">
                <a:solidFill>
                  <a:srgbClr val="000000"/>
                </a:solidFill>
                <a:effectLst/>
                <a:latin typeface="Arial" panose="020B0604020202020204" pitchFamily="34" charset="0"/>
                <a:ea typeface="Calibri" panose="020F0502020204030204" pitchFamily="34" charset="0"/>
              </a:rPr>
              <a:t>***3/51; does not include administrative closures.</a:t>
            </a:r>
            <a:endParaRPr lang="en-US" sz="1000" i="1"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92FFEE87-3295-2F51-0E53-BA94DDF8E8DE}"/>
              </a:ext>
            </a:extLst>
          </p:cNvPr>
          <p:cNvSpPr txBox="1"/>
          <p:nvPr/>
        </p:nvSpPr>
        <p:spPr>
          <a:xfrm>
            <a:off x="152400" y="5715000"/>
            <a:ext cx="5294078" cy="245708"/>
          </a:xfrm>
          <a:prstGeom prst="rect">
            <a:avLst/>
          </a:prstGeom>
          <a:noFill/>
        </p:spPr>
        <p:txBody>
          <a:bodyPr wrap="none" rtlCol="0">
            <a:spAutoFit/>
          </a:bodyPr>
          <a:lstStyle/>
          <a:p>
            <a:pPr marL="457200" marR="283210">
              <a:lnSpc>
                <a:spcPct val="107000"/>
              </a:lnSpc>
              <a:spcBef>
                <a:spcPts val="0"/>
              </a:spcBef>
              <a:spcAft>
                <a:spcPts val="0"/>
              </a:spcAft>
            </a:pPr>
            <a:r>
              <a:rPr lang="en-US" sz="1000" i="1" dirty="0">
                <a:solidFill>
                  <a:srgbClr val="000000"/>
                </a:solidFill>
                <a:effectLst/>
                <a:latin typeface="Arial" panose="020B0604020202020204" pitchFamily="34" charset="0"/>
                <a:ea typeface="Calibri" panose="020F0502020204030204" pitchFamily="34" charset="0"/>
              </a:rPr>
              <a:t>****</a:t>
            </a:r>
            <a:r>
              <a:rPr lang="en-US" sz="1000" i="1" dirty="0">
                <a:effectLst/>
                <a:latin typeface="Arial" panose="020B0604020202020204" pitchFamily="34" charset="0"/>
                <a:ea typeface="Calibri" panose="020F0502020204030204" pitchFamily="34" charset="0"/>
              </a:rPr>
              <a:t>WB pending case data includes complaints docketed after EOQ:  112-12</a:t>
            </a:r>
            <a:r>
              <a:rPr lang="en-US" sz="1000" i="1" dirty="0">
                <a:solidFill>
                  <a:srgbClr val="000000"/>
                </a:solidFill>
                <a:effectLst/>
                <a:latin typeface="Arial" panose="020B0604020202020204" pitchFamily="34" charset="0"/>
                <a:ea typeface="Calibri" panose="020F0502020204030204" pitchFamily="34" charset="0"/>
              </a:rPr>
              <a:t>.</a:t>
            </a:r>
            <a:endParaRPr lang="en-US" sz="1000" i="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9402160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15184609"/>
              </p:ext>
            </p:extLst>
          </p:nvPr>
        </p:nvGraphicFramePr>
        <p:xfrm>
          <a:off x="609600" y="1142997"/>
          <a:ext cx="7924799" cy="4724405"/>
        </p:xfrm>
        <a:graphic>
          <a:graphicData uri="http://schemas.openxmlformats.org/drawingml/2006/table">
            <a:tbl>
              <a:tblPr firstRow="1" bandRow="1">
                <a:tableStyleId>{073A0DAA-6AF3-43AB-8588-CEC1D06C72B9}</a:tableStyleId>
              </a:tblPr>
              <a:tblGrid>
                <a:gridCol w="4800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3935095662"/>
                    </a:ext>
                  </a:extLst>
                </a:gridCol>
                <a:gridCol w="990599">
                  <a:extLst>
                    <a:ext uri="{9D8B030D-6E8A-4147-A177-3AD203B41FA5}">
                      <a16:colId xmlns:a16="http://schemas.microsoft.com/office/drawing/2014/main" val="20002"/>
                    </a:ext>
                  </a:extLst>
                </a:gridCol>
              </a:tblGrid>
              <a:tr h="41990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a:t>
                      </a:r>
                    </a:p>
                  </a:txBody>
                  <a:tcPr anchor="ctr" horzOverflow="overflow">
                    <a:solidFill>
                      <a:schemeClr val="bg1">
                        <a:lumMod val="75000"/>
                      </a:schemeClr>
                    </a:solidFill>
                  </a:tcPr>
                </a:tc>
                <a:tc>
                  <a:txBody>
                    <a:bodyPr/>
                    <a:lstStyle/>
                    <a:p>
                      <a:pPr algn="ctr"/>
                      <a:r>
                        <a:rPr lang="en-US" sz="1600" dirty="0">
                          <a:solidFill>
                            <a:schemeClr val="tx1"/>
                          </a:solidFill>
                          <a:latin typeface="+mn-lt"/>
                        </a:rPr>
                        <a:t>1</a:t>
                      </a:r>
                      <a:r>
                        <a:rPr lang="en-US" sz="1600" baseline="30000" dirty="0">
                          <a:solidFill>
                            <a:schemeClr val="tx1"/>
                          </a:solidFill>
                          <a:latin typeface="+mn-lt"/>
                        </a:rPr>
                        <a:t>st</a:t>
                      </a:r>
                      <a:r>
                        <a:rPr lang="en-US" sz="1600" dirty="0">
                          <a:solidFill>
                            <a:schemeClr val="tx1"/>
                          </a:solidFill>
                          <a:latin typeface="+mn-lt"/>
                        </a:rPr>
                        <a:t> Qtr.</a:t>
                      </a:r>
                    </a:p>
                  </a:txBody>
                  <a:tcPr anchor="ctr">
                    <a:solidFill>
                      <a:schemeClr val="bg1">
                        <a:lumMod val="75000"/>
                      </a:schemeClr>
                    </a:solidFill>
                  </a:tcPr>
                </a:tc>
                <a:tc>
                  <a:txBody>
                    <a:bodyPr/>
                    <a:lstStyle/>
                    <a:p>
                      <a:pPr algn="ctr"/>
                      <a:r>
                        <a:rPr lang="en-US" sz="1600" dirty="0">
                          <a:solidFill>
                            <a:schemeClr val="tx1"/>
                          </a:solidFill>
                          <a:latin typeface="+mn-lt"/>
                        </a:rPr>
                        <a:t>2</a:t>
                      </a:r>
                      <a:r>
                        <a:rPr lang="en-US" sz="1600" baseline="30000" dirty="0">
                          <a:solidFill>
                            <a:schemeClr val="tx1"/>
                          </a:solidFill>
                          <a:latin typeface="+mn-lt"/>
                        </a:rPr>
                        <a:t>nd</a:t>
                      </a:r>
                      <a:r>
                        <a:rPr lang="en-US" sz="16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1" u="none" strike="noStrike" cap="none" normalizeH="0" baseline="0" dirty="0">
                          <a:ln>
                            <a:noFill/>
                          </a:ln>
                          <a:solidFill>
                            <a:schemeClr val="tx1"/>
                          </a:solidFill>
                          <a:effectLst/>
                          <a:latin typeface="+mn-lt"/>
                        </a:rPr>
                        <a:t>Total</a:t>
                      </a:r>
                      <a:endParaRPr kumimoji="0" lang="en-US" sz="16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764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Administrative Closure </a:t>
                      </a:r>
                      <a:r>
                        <a:rPr kumimoji="0" lang="en-US" sz="1000" b="0" i="1" u="none" strike="noStrike" cap="none" normalizeH="0" baseline="0" dirty="0">
                          <a:ln>
                            <a:noFill/>
                          </a:ln>
                          <a:solidFill>
                            <a:schemeClr val="tx1"/>
                          </a:solidFill>
                          <a:effectLst/>
                          <a:latin typeface="+mn-lt"/>
                          <a:cs typeface="Arial" charset="0"/>
                        </a:rPr>
                        <a:t>(REDB Opened in OnBase and Docketed in IMIS) </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48</a:t>
                      </a:r>
                    </a:p>
                  </a:txBody>
                  <a:tcPr anchor="ctr">
                    <a:solidFill>
                      <a:schemeClr val="bg1">
                        <a:lumMod val="95000"/>
                      </a:schemeClr>
                    </a:solidFill>
                  </a:tcPr>
                </a:tc>
                <a:extLst>
                  <a:ext uri="{0D108BD9-81ED-4DB2-BD59-A6C34878D82A}">
                    <a16:rowId xmlns:a16="http://schemas.microsoft.com/office/drawing/2014/main" val="10001"/>
                  </a:ext>
                </a:extLst>
              </a:tr>
              <a:tr h="33446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Withdrawn </a:t>
                      </a:r>
                      <a:r>
                        <a:rPr kumimoji="0" lang="en-US" sz="1000" b="0" i="1" u="none" strike="noStrike" cap="none" normalizeH="0" baseline="0" dirty="0">
                          <a:ln>
                            <a:noFill/>
                          </a:ln>
                          <a:solidFill>
                            <a:schemeClr val="tx1"/>
                          </a:solidFill>
                          <a:effectLst/>
                          <a:latin typeface="+mn-lt"/>
                          <a:cs typeface="Arial" charset="0"/>
                        </a:rPr>
                        <a:t>(Includes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n-lt"/>
                          <a:ea typeface="Calibri" panose="020F0502020204030204" pitchFamily="34" charset="0"/>
                        </a:rPr>
                        <a:t>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19</a:t>
                      </a:r>
                    </a:p>
                  </a:txBody>
                  <a:tcPr anchor="ctr">
                    <a:solidFill>
                      <a:schemeClr val="bg1">
                        <a:lumMod val="85000"/>
                      </a:schemeClr>
                    </a:solidFill>
                  </a:tcPr>
                </a:tc>
                <a:extLst>
                  <a:ext uri="{0D108BD9-81ED-4DB2-BD59-A6C34878D82A}">
                    <a16:rowId xmlns:a16="http://schemas.microsoft.com/office/drawing/2014/main" val="10002"/>
                  </a:ext>
                </a:extLst>
              </a:tr>
              <a:tr h="33446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Merit </a:t>
                      </a:r>
                      <a:r>
                        <a:rPr kumimoji="0" lang="en-US" sz="1000" b="0" i="1" u="none" strike="noStrike" cap="none" normalizeH="0" baseline="0" dirty="0">
                          <a:ln>
                            <a:noFill/>
                          </a:ln>
                          <a:solidFill>
                            <a:schemeClr val="tx1"/>
                          </a:solidFill>
                          <a:effectLst/>
                          <a:latin typeface="+mn-lt"/>
                          <a:cs typeface="Arial" charset="0"/>
                        </a:rPr>
                        <a:t>(Included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14</a:t>
                      </a:r>
                    </a:p>
                  </a:txBody>
                  <a:tcPr anchor="ctr">
                    <a:solidFill>
                      <a:schemeClr val="bg1">
                        <a:lumMod val="95000"/>
                      </a:schemeClr>
                    </a:solidFill>
                  </a:tcPr>
                </a:tc>
                <a:extLst>
                  <a:ext uri="{0D108BD9-81ED-4DB2-BD59-A6C34878D82A}">
                    <a16:rowId xmlns:a16="http://schemas.microsoft.com/office/drawing/2014/main" val="10003"/>
                  </a:ext>
                </a:extLst>
              </a:tr>
              <a:tr h="33446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29</a:t>
                      </a:r>
                    </a:p>
                  </a:txBody>
                  <a:tcPr anchor="ctr">
                    <a:solidFill>
                      <a:schemeClr val="bg1">
                        <a:lumMod val="85000"/>
                      </a:schemeClr>
                    </a:solidFill>
                  </a:tcPr>
                </a:tc>
                <a:extLst>
                  <a:ext uri="{0D108BD9-81ED-4DB2-BD59-A6C34878D82A}">
                    <a16:rowId xmlns:a16="http://schemas.microsoft.com/office/drawing/2014/main" val="10004"/>
                  </a:ext>
                </a:extLst>
              </a:tr>
              <a:tr h="75789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Total SAMM 15 Percent Merit </a:t>
                      </a:r>
                      <a:r>
                        <a:rPr kumimoji="0" lang="en-US" sz="1000" b="0" i="1" u="none" strike="noStrike" cap="none" normalizeH="0" baseline="0" dirty="0">
                          <a:ln>
                            <a:noFill/>
                          </a:ln>
                          <a:solidFill>
                            <a:schemeClr val="tx1"/>
                          </a:solidFill>
                          <a:effectLst/>
                          <a:latin typeface="+mn-lt"/>
                          <a:cs typeface="Arial" charset="0"/>
                        </a:rPr>
                        <a:t>(12/42)</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33% </a:t>
                      </a:r>
                    </a:p>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(17/51- No AC)</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45764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Dismissal Right-to-Sue </a:t>
                      </a:r>
                      <a:r>
                        <a:rPr kumimoji="0" lang="en-US" sz="1000" b="0" i="1" u="none" strike="noStrike" cap="none" normalizeH="0" baseline="0" dirty="0">
                          <a:ln>
                            <a:noFill/>
                          </a:ln>
                          <a:solidFill>
                            <a:schemeClr val="tx1"/>
                          </a:solidFill>
                          <a:effectLst/>
                          <a:latin typeface="+mn-lt"/>
                          <a:cs typeface="Arial" charset="0"/>
                        </a:rPr>
                        <a:t>(Includes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47</a:t>
                      </a:r>
                    </a:p>
                  </a:txBody>
                  <a:tcPr anchor="ctr">
                    <a:solidFill>
                      <a:schemeClr val="bg1">
                        <a:lumMod val="85000"/>
                      </a:schemeClr>
                    </a:solidFill>
                  </a:tcPr>
                </a:tc>
                <a:extLst>
                  <a:ext uri="{0D108BD9-81ED-4DB2-BD59-A6C34878D82A}">
                    <a16:rowId xmlns:a16="http://schemas.microsoft.com/office/drawing/2014/main" val="10006"/>
                  </a:ext>
                </a:extLst>
              </a:tr>
              <a:tr h="34545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Settled Other </a:t>
                      </a:r>
                      <a:r>
                        <a:rPr kumimoji="0" lang="en-US" sz="1000" b="0" i="1" u="none" strike="noStrike" cap="none" normalizeH="0" baseline="0" dirty="0">
                          <a:ln>
                            <a:noFill/>
                          </a:ln>
                          <a:solidFill>
                            <a:schemeClr val="tx1"/>
                          </a:solidFill>
                          <a:effectLst/>
                          <a:latin typeface="+mn-lt"/>
                          <a:cs typeface="Arial" charset="0"/>
                        </a:rPr>
                        <a:t>(Included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15</a:t>
                      </a:r>
                    </a:p>
                  </a:txBody>
                  <a:tcPr anchor="ctr">
                    <a:solidFill>
                      <a:schemeClr val="bg1">
                        <a:lumMod val="95000"/>
                      </a:schemeClr>
                    </a:solidFill>
                  </a:tcPr>
                </a:tc>
                <a:extLst>
                  <a:ext uri="{0D108BD9-81ED-4DB2-BD59-A6C34878D82A}">
                    <a16:rowId xmlns:a16="http://schemas.microsoft.com/office/drawing/2014/main" val="10008"/>
                  </a:ext>
                </a:extLst>
              </a:tr>
              <a:tr h="75789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75 </a:t>
                      </a:r>
                    </a:p>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(51 + 24 AC)</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143</a:t>
                      </a:r>
                    </a:p>
                  </a:txBody>
                  <a:tcPr anchor="ctr">
                    <a:solidFill>
                      <a:schemeClr val="bg1">
                        <a:lumMod val="85000"/>
                      </a:schemeClr>
                    </a:solidFill>
                  </a:tcPr>
                </a:tc>
                <a:extLst>
                  <a:ext uri="{0D108BD9-81ED-4DB2-BD59-A6C34878D82A}">
                    <a16:rowId xmlns:a16="http://schemas.microsoft.com/office/drawing/2014/main" val="3081740305"/>
                  </a:ext>
                </a:extLst>
              </a:tr>
              <a:tr h="52456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Mediation.)</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$96,648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$38,000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$134,648</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7ACE7D9E-1C78-4D9A-8C60-40394CC67C1D}"/>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858627556"/>
              </p:ext>
            </p:extLst>
          </p:nvPr>
        </p:nvGraphicFramePr>
        <p:xfrm>
          <a:off x="610360" y="1219200"/>
          <a:ext cx="7901777" cy="3384507"/>
        </p:xfrm>
        <a:graphic>
          <a:graphicData uri="http://schemas.openxmlformats.org/drawingml/2006/table">
            <a:tbl>
              <a:tblPr>
                <a:tableStyleId>{5C22544A-7EE6-4342-B048-85BDC9FD1C3A}</a:tableStyleId>
              </a:tblPr>
              <a:tblGrid>
                <a:gridCol w="1882185">
                  <a:extLst>
                    <a:ext uri="{9D8B030D-6E8A-4147-A177-3AD203B41FA5}">
                      <a16:colId xmlns:a16="http://schemas.microsoft.com/office/drawing/2014/main" val="4225244791"/>
                    </a:ext>
                  </a:extLst>
                </a:gridCol>
                <a:gridCol w="936455">
                  <a:extLst>
                    <a:ext uri="{9D8B030D-6E8A-4147-A177-3AD203B41FA5}">
                      <a16:colId xmlns:a16="http://schemas.microsoft.com/office/drawing/2014/main" val="3709083648"/>
                    </a:ext>
                  </a:extLst>
                </a:gridCol>
                <a:gridCol w="914400">
                  <a:extLst>
                    <a:ext uri="{9D8B030D-6E8A-4147-A177-3AD203B41FA5}">
                      <a16:colId xmlns:a16="http://schemas.microsoft.com/office/drawing/2014/main" val="660787183"/>
                    </a:ext>
                  </a:extLst>
                </a:gridCol>
                <a:gridCol w="1524000">
                  <a:extLst>
                    <a:ext uri="{9D8B030D-6E8A-4147-A177-3AD203B41FA5}">
                      <a16:colId xmlns:a16="http://schemas.microsoft.com/office/drawing/2014/main" val="3681009763"/>
                    </a:ext>
                  </a:extLst>
                </a:gridCol>
                <a:gridCol w="1524000">
                  <a:extLst>
                    <a:ext uri="{9D8B030D-6E8A-4147-A177-3AD203B41FA5}">
                      <a16:colId xmlns:a16="http://schemas.microsoft.com/office/drawing/2014/main" val="794229555"/>
                    </a:ext>
                  </a:extLst>
                </a:gridCol>
                <a:gridCol w="1120737">
                  <a:extLst>
                    <a:ext uri="{9D8B030D-6E8A-4147-A177-3AD203B41FA5}">
                      <a16:colId xmlns:a16="http://schemas.microsoft.com/office/drawing/2014/main" val="3469489602"/>
                    </a:ext>
                  </a:extLst>
                </a:gridCol>
              </a:tblGrid>
              <a:tr h="492942">
                <a:tc>
                  <a:txBody>
                    <a:bodyPr/>
                    <a:lstStyle/>
                    <a:p>
                      <a:pPr algn="ctr" fontAlgn="b"/>
                      <a:r>
                        <a:rPr lang="en-US" sz="1600" b="1" u="none" strike="noStrike" dirty="0">
                          <a:solidFill>
                            <a:schemeClr val="tx1"/>
                          </a:solidFill>
                          <a:effectLst/>
                          <a:latin typeface="+mn-lt"/>
                        </a:rPr>
                        <a:t>Calls/Emails</a:t>
                      </a:r>
                      <a:endParaRPr lang="en-US" sz="16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6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1,581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490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441</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4,655</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6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623</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180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270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2,420</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6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529</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117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52</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1,039</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6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6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440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120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105</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1,749</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6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6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3,173</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907</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868</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9,874</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42925" y="47244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Rectangle 8">
            <a:extLst>
              <a:ext uri="{FF2B5EF4-FFF2-40B4-BE49-F238E27FC236}">
                <a16:creationId xmlns:a16="http://schemas.microsoft.com/office/drawing/2014/main" id="{313317AF-06D8-4A1D-A09E-5474B9628FB9}"/>
              </a:ext>
            </a:extLst>
          </p:cNvPr>
          <p:cNvSpPr/>
          <p:nvPr/>
        </p:nvSpPr>
        <p:spPr>
          <a:xfrm>
            <a:off x="552996"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1" name="TextBox 10">
            <a:extLst>
              <a:ext uri="{FF2B5EF4-FFF2-40B4-BE49-F238E27FC236}">
                <a16:creationId xmlns:a16="http://schemas.microsoft.com/office/drawing/2014/main" id="{38E7670C-7DCC-4490-B51B-7BFBF412D12C}"/>
              </a:ext>
            </a:extLst>
          </p:cNvPr>
          <p:cNvSpPr txBox="1"/>
          <p:nvPr/>
        </p:nvSpPr>
        <p:spPr>
          <a:xfrm>
            <a:off x="573968" y="5181600"/>
            <a:ext cx="5553075" cy="246221"/>
          </a:xfrm>
          <a:prstGeom prst="rect">
            <a:avLst/>
          </a:prstGeom>
          <a:noFill/>
        </p:spPr>
        <p:txBody>
          <a:bodyPr wrap="square" rtlCol="0">
            <a:spAutoFit/>
          </a:bodyPr>
          <a:lstStyle/>
          <a:p>
            <a:r>
              <a:rPr lang="en-US" sz="1000" i="1" dirty="0"/>
              <a:t>***1</a:t>
            </a:r>
            <a:r>
              <a:rPr lang="en-US" sz="1000" i="1" baseline="30000" dirty="0"/>
              <a:t>st</a:t>
            </a:r>
            <a:r>
              <a:rPr lang="en-US" sz="1000" i="1" dirty="0"/>
              <a:t> Qtr. FFY 2022 includes data from October 4, 2021, through December 31, 2021.</a:t>
            </a:r>
          </a:p>
        </p:txBody>
      </p:sp>
      <p:sp>
        <p:nvSpPr>
          <p:cNvPr id="12" name="TextBox 11">
            <a:extLst>
              <a:ext uri="{FF2B5EF4-FFF2-40B4-BE49-F238E27FC236}">
                <a16:creationId xmlns:a16="http://schemas.microsoft.com/office/drawing/2014/main" id="{CEE8CAEB-D5F8-4C12-A0C3-2658B7D5BA5B}"/>
              </a:ext>
            </a:extLst>
          </p:cNvPr>
          <p:cNvSpPr txBox="1"/>
          <p:nvPr/>
        </p:nvSpPr>
        <p:spPr>
          <a:xfrm>
            <a:off x="573968" y="5410200"/>
            <a:ext cx="5553075" cy="246221"/>
          </a:xfrm>
          <a:prstGeom prst="rect">
            <a:avLst/>
          </a:prstGeom>
          <a:noFill/>
        </p:spPr>
        <p:txBody>
          <a:bodyPr wrap="square" rtlCol="0">
            <a:spAutoFit/>
          </a:bodyPr>
          <a:lstStyle/>
          <a:p>
            <a:r>
              <a:rPr lang="en-US" sz="1000" i="1" dirty="0"/>
              <a:t>**** 2</a:t>
            </a:r>
            <a:r>
              <a:rPr lang="en-US" sz="1000" i="1" baseline="30000" dirty="0"/>
              <a:t>nd</a:t>
            </a:r>
            <a:r>
              <a:rPr lang="en-US" sz="1000" i="1" dirty="0"/>
              <a:t> Qtr. FFY 2022 includes data from January 1, 2022, through April 1, 2022.</a:t>
            </a:r>
          </a:p>
        </p:txBody>
      </p:sp>
      <p:sp>
        <p:nvSpPr>
          <p:cNvPr id="15" name="TextBox 14">
            <a:extLst>
              <a:ext uri="{FF2B5EF4-FFF2-40B4-BE49-F238E27FC236}">
                <a16:creationId xmlns:a16="http://schemas.microsoft.com/office/drawing/2014/main" id="{214DE2FF-BE12-471C-8840-BA34E63449FD}"/>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426832501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29601" y="5464314"/>
            <a:ext cx="7932191"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nvPr>
        </p:nvGraphicFramePr>
        <p:xfrm>
          <a:off x="610360" y="1219201"/>
          <a:ext cx="7874068" cy="3240215"/>
        </p:xfrm>
        <a:graphic>
          <a:graphicData uri="http://schemas.openxmlformats.org/drawingml/2006/table">
            <a:tbl>
              <a:tblPr>
                <a:tableStyleId>{5C22544A-7EE6-4342-B048-85BDC9FD1C3A}</a:tableStyleId>
              </a:tblPr>
              <a:tblGrid>
                <a:gridCol w="1989281">
                  <a:extLst>
                    <a:ext uri="{9D8B030D-6E8A-4147-A177-3AD203B41FA5}">
                      <a16:colId xmlns:a16="http://schemas.microsoft.com/office/drawing/2014/main" val="4225244791"/>
                    </a:ext>
                  </a:extLst>
                </a:gridCol>
                <a:gridCol w="905559">
                  <a:extLst>
                    <a:ext uri="{9D8B030D-6E8A-4147-A177-3AD203B41FA5}">
                      <a16:colId xmlns:a16="http://schemas.microsoft.com/office/drawing/2014/main" val="3709083648"/>
                    </a:ext>
                  </a:extLst>
                </a:gridCol>
                <a:gridCol w="990600">
                  <a:extLst>
                    <a:ext uri="{9D8B030D-6E8A-4147-A177-3AD203B41FA5}">
                      <a16:colId xmlns:a16="http://schemas.microsoft.com/office/drawing/2014/main" val="660787183"/>
                    </a:ext>
                  </a:extLst>
                </a:gridCol>
                <a:gridCol w="1421519">
                  <a:extLst>
                    <a:ext uri="{9D8B030D-6E8A-4147-A177-3AD203B41FA5}">
                      <a16:colId xmlns:a16="http://schemas.microsoft.com/office/drawing/2014/main" val="3783303274"/>
                    </a:ext>
                  </a:extLst>
                </a:gridCol>
                <a:gridCol w="1550281">
                  <a:extLst>
                    <a:ext uri="{9D8B030D-6E8A-4147-A177-3AD203B41FA5}">
                      <a16:colId xmlns:a16="http://schemas.microsoft.com/office/drawing/2014/main" val="586351468"/>
                    </a:ext>
                  </a:extLst>
                </a:gridCol>
                <a:gridCol w="1016828">
                  <a:extLst>
                    <a:ext uri="{9D8B030D-6E8A-4147-A177-3AD203B41FA5}">
                      <a16:colId xmlns:a16="http://schemas.microsoft.com/office/drawing/2014/main" val="3469489602"/>
                    </a:ext>
                  </a:extLst>
                </a:gridCol>
              </a:tblGrid>
              <a:tr h="399510">
                <a:tc>
                  <a:txBody>
                    <a:bodyPr/>
                    <a:lstStyle/>
                    <a:p>
                      <a:pPr algn="ctr" fontAlgn="b"/>
                      <a:r>
                        <a:rPr lang="en-US" sz="1800" b="1" u="none" strike="noStrike" dirty="0">
                          <a:solidFill>
                            <a:schemeClr val="tx1"/>
                          </a:solidFill>
                          <a:effectLst/>
                          <a:latin typeface="+mn-lt"/>
                        </a:rPr>
                        <a:t>Director’s Office</a:t>
                      </a:r>
                      <a:endParaRPr lang="en-US" sz="18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6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23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25</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243</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800" b="1" i="0"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6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1,325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113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276</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2,726</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6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1,141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77</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84</a:t>
                      </a:r>
                    </a:p>
                  </a:txBody>
                  <a:tcPr marL="9525" marR="9525" marT="9525" marB="0" anchor="ctr">
                    <a:solidFill>
                      <a:schemeClr val="bg1">
                        <a:lumMod val="85000"/>
                      </a:schemeClr>
                    </a:solidFill>
                  </a:tcPr>
                </a:tc>
                <a:tc>
                  <a:txBody>
                    <a:bodyPr/>
                    <a:lstStyle/>
                    <a:p>
                      <a:pPr algn="ctr" fontAlgn="b"/>
                      <a:r>
                        <a:rPr lang="en-US" sz="1600" b="1" i="0" u="none" strike="noStrike" dirty="0">
                          <a:solidFill>
                            <a:schemeClr val="tx1"/>
                          </a:solidFill>
                          <a:effectLst/>
                          <a:latin typeface="+mn-lt"/>
                        </a:rPr>
                        <a:t>2,705</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6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22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8</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156</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6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45</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13</a:t>
                      </a:r>
                    </a:p>
                  </a:txBody>
                  <a:tcPr marL="9525" marR="9525" marT="9525" marB="0" anchor="ctr">
                    <a:solidFill>
                      <a:schemeClr val="bg1">
                        <a:lumMod val="85000"/>
                      </a:schemeClr>
                    </a:solidFill>
                  </a:tcPr>
                </a:tc>
                <a:tc>
                  <a:txBody>
                    <a:bodyPr/>
                    <a:lstStyle/>
                    <a:p>
                      <a:pPr algn="ctr" fontAlgn="b"/>
                      <a:r>
                        <a:rPr lang="en-US" sz="1600" b="1" i="0" u="none" strike="noStrike" dirty="0">
                          <a:solidFill>
                            <a:schemeClr val="tx1"/>
                          </a:solidFill>
                          <a:effectLst/>
                          <a:latin typeface="+mn-lt"/>
                        </a:rPr>
                        <a:t>119</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6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595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55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92</a:t>
                      </a:r>
                    </a:p>
                  </a:txBody>
                  <a:tcPr marL="9525" marR="9525" marT="9525" marB="0" anchor="ctr">
                    <a:solidFill>
                      <a:schemeClr val="bg1">
                        <a:lumMod val="95000"/>
                      </a:schemeClr>
                    </a:solidFill>
                  </a:tcPr>
                </a:tc>
                <a:tc>
                  <a:txBody>
                    <a:bodyPr/>
                    <a:lstStyle/>
                    <a:p>
                      <a:pPr algn="ctr" fontAlgn="b"/>
                      <a:r>
                        <a:rPr lang="en-US" sz="1600" b="1" i="0" u="none" strike="noStrike" dirty="0">
                          <a:solidFill>
                            <a:schemeClr val="tx1"/>
                          </a:solidFill>
                          <a:effectLst/>
                          <a:latin typeface="+mn-lt"/>
                        </a:rPr>
                        <a:t>1,849</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03022" y="44958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4" name="Rectangle 13">
            <a:extLst>
              <a:ext uri="{FF2B5EF4-FFF2-40B4-BE49-F238E27FC236}">
                <a16:creationId xmlns:a16="http://schemas.microsoft.com/office/drawing/2014/main" id="{D7328230-A699-4C73-8A45-3DACB36A6D80}"/>
              </a:ext>
            </a:extLst>
          </p:cNvPr>
          <p:cNvSpPr/>
          <p:nvPr/>
        </p:nvSpPr>
        <p:spPr>
          <a:xfrm>
            <a:off x="533400" y="47244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3" name="TextBox 12">
            <a:extLst>
              <a:ext uri="{FF2B5EF4-FFF2-40B4-BE49-F238E27FC236}">
                <a16:creationId xmlns:a16="http://schemas.microsoft.com/office/drawing/2014/main" id="{21C7161A-A157-46E0-9E2C-F1F1E0FAC8EB}"/>
              </a:ext>
            </a:extLst>
          </p:cNvPr>
          <p:cNvSpPr txBox="1"/>
          <p:nvPr/>
        </p:nvSpPr>
        <p:spPr>
          <a:xfrm>
            <a:off x="533400" y="4953000"/>
            <a:ext cx="5553075" cy="246221"/>
          </a:xfrm>
          <a:prstGeom prst="rect">
            <a:avLst/>
          </a:prstGeom>
          <a:noFill/>
        </p:spPr>
        <p:txBody>
          <a:bodyPr wrap="square" rtlCol="0">
            <a:spAutoFit/>
          </a:bodyPr>
          <a:lstStyle/>
          <a:p>
            <a:r>
              <a:rPr lang="en-US" sz="1000" i="1" dirty="0"/>
              <a:t>***1</a:t>
            </a:r>
            <a:r>
              <a:rPr lang="en-US" sz="1000" i="1" baseline="30000" dirty="0"/>
              <a:t>st</a:t>
            </a:r>
            <a:r>
              <a:rPr lang="en-US" sz="1000" i="1" dirty="0"/>
              <a:t> Qtr. FFY 2022 includes data from October 4, 2021, through December 31, 2021.</a:t>
            </a:r>
          </a:p>
        </p:txBody>
      </p:sp>
      <p:sp>
        <p:nvSpPr>
          <p:cNvPr id="15" name="TextBox 14">
            <a:extLst>
              <a:ext uri="{FF2B5EF4-FFF2-40B4-BE49-F238E27FC236}">
                <a16:creationId xmlns:a16="http://schemas.microsoft.com/office/drawing/2014/main" id="{63366118-1ABD-4B6E-A65A-BEFCBFAED687}"/>
              </a:ext>
            </a:extLst>
          </p:cNvPr>
          <p:cNvSpPr txBox="1"/>
          <p:nvPr/>
        </p:nvSpPr>
        <p:spPr>
          <a:xfrm>
            <a:off x="533400" y="5181600"/>
            <a:ext cx="5553075" cy="246221"/>
          </a:xfrm>
          <a:prstGeom prst="rect">
            <a:avLst/>
          </a:prstGeom>
          <a:noFill/>
        </p:spPr>
        <p:txBody>
          <a:bodyPr wrap="square" rtlCol="0">
            <a:spAutoFit/>
          </a:bodyPr>
          <a:lstStyle/>
          <a:p>
            <a:r>
              <a:rPr lang="en-US" sz="1000" i="1" dirty="0"/>
              <a:t>**** 2</a:t>
            </a:r>
            <a:r>
              <a:rPr lang="en-US" sz="1000" i="1" baseline="30000" dirty="0"/>
              <a:t>nd</a:t>
            </a:r>
            <a:r>
              <a:rPr lang="en-US" sz="1000" i="1" dirty="0"/>
              <a:t> Qtr. FFY 2022 includes data from January 1, 2022, through April 1, 2022.</a:t>
            </a:r>
          </a:p>
        </p:txBody>
      </p:sp>
      <p:sp>
        <p:nvSpPr>
          <p:cNvPr id="16" name="TextBox 15">
            <a:extLst>
              <a:ext uri="{FF2B5EF4-FFF2-40B4-BE49-F238E27FC236}">
                <a16:creationId xmlns:a16="http://schemas.microsoft.com/office/drawing/2014/main" id="{82BEDC9A-C278-416E-A11D-F915E9B25B0F}"/>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309878585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197776751"/>
              </p:ext>
            </p:extLst>
          </p:nvPr>
        </p:nvGraphicFramePr>
        <p:xfrm>
          <a:off x="609596" y="1194138"/>
          <a:ext cx="7924805" cy="4673264"/>
        </p:xfrm>
        <a:graphic>
          <a:graphicData uri="http://schemas.openxmlformats.org/drawingml/2006/table">
            <a:tbl>
              <a:tblPr>
                <a:tableStyleId>{00A15C55-8517-42AA-B614-E9B94910E393}</a:tableStyleId>
              </a:tblPr>
              <a:tblGrid>
                <a:gridCol w="4176219">
                  <a:extLst>
                    <a:ext uri="{9D8B030D-6E8A-4147-A177-3AD203B41FA5}">
                      <a16:colId xmlns:a16="http://schemas.microsoft.com/office/drawing/2014/main" val="20000"/>
                    </a:ext>
                  </a:extLst>
                </a:gridCol>
                <a:gridCol w="910836">
                  <a:extLst>
                    <a:ext uri="{9D8B030D-6E8A-4147-A177-3AD203B41FA5}">
                      <a16:colId xmlns:a16="http://schemas.microsoft.com/office/drawing/2014/main" val="20001"/>
                    </a:ext>
                  </a:extLst>
                </a:gridCol>
                <a:gridCol w="910836">
                  <a:extLst>
                    <a:ext uri="{9D8B030D-6E8A-4147-A177-3AD203B41FA5}">
                      <a16:colId xmlns:a16="http://schemas.microsoft.com/office/drawing/2014/main" val="4247134555"/>
                    </a:ext>
                  </a:extLst>
                </a:gridCol>
                <a:gridCol w="859501">
                  <a:extLst>
                    <a:ext uri="{9D8B030D-6E8A-4147-A177-3AD203B41FA5}">
                      <a16:colId xmlns:a16="http://schemas.microsoft.com/office/drawing/2014/main" val="20002"/>
                    </a:ext>
                  </a:extLst>
                </a:gridCol>
                <a:gridCol w="1067413">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256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571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1,145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154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371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755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715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662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1,377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269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1,337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2,561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1,101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1,460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1,325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1,161</a:t>
                      </a:r>
                    </a:p>
                  </a:txBody>
                  <a:tcPr anchor="ctr">
                    <a:solidFill>
                      <a:schemeClr val="bg1">
                        <a:lumMod val="85000"/>
                      </a:schemeClr>
                    </a:solidFill>
                  </a:tcPr>
                </a:tc>
                <a:tc>
                  <a:txBody>
                    <a:bodyPr/>
                    <a:lstStyle/>
                    <a:p>
                      <a:pPr algn="ctr"/>
                      <a:r>
                        <a:rPr lang="en-US" sz="1200" b="0" i="0" dirty="0"/>
                        <a:t>1,385</a:t>
                      </a:r>
                    </a:p>
                  </a:txBody>
                  <a:tcPr anchor="ctr">
                    <a:solidFill>
                      <a:schemeClr val="bg1">
                        <a:lumMod val="85000"/>
                      </a:schemeClr>
                    </a:solidFill>
                  </a:tcPr>
                </a:tc>
                <a:tc>
                  <a:txBody>
                    <a:bodyPr/>
                    <a:lstStyle/>
                    <a:p>
                      <a:pPr algn="ctr"/>
                      <a:r>
                        <a:rPr lang="en-US" sz="1200" b="1" i="1" dirty="0"/>
                        <a:t>2,546</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1,631</a:t>
                      </a:r>
                    </a:p>
                  </a:txBody>
                  <a:tcPr anchor="ctr">
                    <a:solidFill>
                      <a:schemeClr val="bg1">
                        <a:lumMod val="95000"/>
                      </a:schemeClr>
                    </a:solidFill>
                  </a:tcPr>
                </a:tc>
                <a:tc>
                  <a:txBody>
                    <a:bodyPr/>
                    <a:lstStyle/>
                    <a:p>
                      <a:pPr algn="ctr"/>
                      <a:r>
                        <a:rPr lang="en-US" sz="1200" b="0" i="0" dirty="0"/>
                        <a:t>1,941</a:t>
                      </a:r>
                    </a:p>
                  </a:txBody>
                  <a:tcPr anchor="ctr">
                    <a:solidFill>
                      <a:schemeClr val="bg1">
                        <a:lumMod val="95000"/>
                      </a:schemeClr>
                    </a:solidFill>
                  </a:tcPr>
                </a:tc>
                <a:tc>
                  <a:txBody>
                    <a:bodyPr/>
                    <a:lstStyle/>
                    <a:p>
                      <a:pPr algn="ctr"/>
                      <a:r>
                        <a:rPr lang="en-US" sz="1200" b="1" i="1" dirty="0"/>
                        <a:t>3,572</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E36022F7-6488-4141-A5EC-A3EC7ECB8E2C}"/>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nvGraphicFramePr>
        <p:xfrm>
          <a:off x="608091" y="1219200"/>
          <a:ext cx="7850108" cy="835326"/>
        </p:xfrm>
        <a:graphic>
          <a:graphicData uri="http://schemas.openxmlformats.org/drawingml/2006/table">
            <a:tbl>
              <a:tblPr firstRow="1" bandRow="1">
                <a:tableStyleId>{00A15C55-8517-42AA-B614-E9B94910E393}</a:tableStyleId>
              </a:tblPr>
              <a:tblGrid>
                <a:gridCol w="190650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90600">
                  <a:extLst>
                    <a:ext uri="{9D8B030D-6E8A-4147-A177-3AD203B41FA5}">
                      <a16:colId xmlns:a16="http://schemas.microsoft.com/office/drawing/2014/main" val="2283454346"/>
                    </a:ext>
                  </a:extLst>
                </a:gridCol>
                <a:gridCol w="1524000">
                  <a:extLst>
                    <a:ext uri="{9D8B030D-6E8A-4147-A177-3AD203B41FA5}">
                      <a16:colId xmlns:a16="http://schemas.microsoft.com/office/drawing/2014/main" val="4092253401"/>
                    </a:ext>
                  </a:extLst>
                </a:gridCol>
                <a:gridCol w="1600200">
                  <a:extLst>
                    <a:ext uri="{9D8B030D-6E8A-4147-A177-3AD203B41FA5}">
                      <a16:colId xmlns:a16="http://schemas.microsoft.com/office/drawing/2014/main" val="3359497480"/>
                    </a:ext>
                  </a:extLst>
                </a:gridCol>
                <a:gridCol w="1066799">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PSIM</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Disclosure Requests</a:t>
                      </a:r>
                    </a:p>
                  </a:txBody>
                  <a:tcPr anchor="ctr">
                    <a:solidFill>
                      <a:schemeClr val="bg1">
                        <a:lumMod val="95000"/>
                      </a:schemeClr>
                    </a:solidFill>
                  </a:tcPr>
                </a:tc>
                <a:tc>
                  <a:txBody>
                    <a:bodyPr/>
                    <a:lstStyle/>
                    <a:p>
                      <a:pPr algn="ctr"/>
                      <a:r>
                        <a:rPr lang="en-US" sz="1400" b="0" i="0" dirty="0"/>
                        <a:t>1,627</a:t>
                      </a:r>
                    </a:p>
                  </a:txBody>
                  <a:tcPr anchor="ctr">
                    <a:solidFill>
                      <a:schemeClr val="bg1">
                        <a:lumMod val="95000"/>
                      </a:schemeClr>
                    </a:solidFill>
                  </a:tcPr>
                </a:tc>
                <a:tc>
                  <a:txBody>
                    <a:bodyPr/>
                    <a:lstStyle/>
                    <a:p>
                      <a:pPr algn="ctr"/>
                      <a:r>
                        <a:rPr lang="en-US" sz="1400" b="0" i="0" dirty="0"/>
                        <a:t>1,418</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0" dirty="0"/>
                        <a:t>39</a:t>
                      </a:r>
                    </a:p>
                  </a:txBody>
                  <a:tcPr anchor="ctr">
                    <a:solidFill>
                      <a:schemeClr val="bg1">
                        <a:lumMod val="95000"/>
                      </a:schemeClr>
                    </a:solidFill>
                  </a:tcPr>
                </a:tc>
                <a:tc>
                  <a:txBody>
                    <a:bodyPr/>
                    <a:lstStyle/>
                    <a:p>
                      <a:pPr algn="ctr"/>
                      <a:r>
                        <a:rPr lang="en-US" sz="1400" b="1" i="1" dirty="0"/>
                        <a:t>3,089</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nvGraphicFramePr>
        <p:xfrm>
          <a:off x="608086" y="2120673"/>
          <a:ext cx="7850112" cy="1304892"/>
        </p:xfrm>
        <a:graphic>
          <a:graphicData uri="http://schemas.openxmlformats.org/drawingml/2006/table">
            <a:tbl>
              <a:tblPr firstRow="1" bandRow="1">
                <a:tableStyleId>{00A15C55-8517-42AA-B614-E9B94910E393}</a:tableStyleId>
              </a:tblPr>
              <a:tblGrid>
                <a:gridCol w="1906514">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90600">
                  <a:extLst>
                    <a:ext uri="{9D8B030D-6E8A-4147-A177-3AD203B41FA5}">
                      <a16:colId xmlns:a16="http://schemas.microsoft.com/office/drawing/2014/main" val="2283454346"/>
                    </a:ext>
                  </a:extLst>
                </a:gridCol>
                <a:gridCol w="1524000">
                  <a:extLst>
                    <a:ext uri="{9D8B030D-6E8A-4147-A177-3AD203B41FA5}">
                      <a16:colId xmlns:a16="http://schemas.microsoft.com/office/drawing/2014/main" val="3435771068"/>
                    </a:ext>
                  </a:extLst>
                </a:gridCol>
                <a:gridCol w="1600200">
                  <a:extLst>
                    <a:ext uri="{9D8B030D-6E8A-4147-A177-3AD203B41FA5}">
                      <a16:colId xmlns:a16="http://schemas.microsoft.com/office/drawing/2014/main" val="2869877626"/>
                    </a:ext>
                  </a:extLst>
                </a:gridCol>
                <a:gridCol w="1066798">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CSB</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Interventions</a:t>
                      </a:r>
                    </a:p>
                  </a:txBody>
                  <a:tcPr anchor="ctr">
                    <a:solidFill>
                      <a:schemeClr val="bg1">
                        <a:lumMod val="95000"/>
                      </a:schemeClr>
                    </a:solidFill>
                  </a:tcPr>
                </a:tc>
                <a:tc>
                  <a:txBody>
                    <a:bodyPr/>
                    <a:lstStyle/>
                    <a:p>
                      <a:pPr algn="ctr"/>
                      <a:r>
                        <a:rPr lang="en-US" sz="1400" b="0" i="0" dirty="0"/>
                        <a:t>54</a:t>
                      </a:r>
                    </a:p>
                  </a:txBody>
                  <a:tcPr anchor="ctr">
                    <a:solidFill>
                      <a:schemeClr val="bg1">
                        <a:lumMod val="95000"/>
                      </a:schemeClr>
                    </a:solidFill>
                  </a:tcPr>
                </a:tc>
                <a:tc>
                  <a:txBody>
                    <a:bodyPr/>
                    <a:lstStyle/>
                    <a:p>
                      <a:pPr algn="ctr"/>
                      <a:r>
                        <a:rPr lang="en-US" sz="1400" b="0" i="0" dirty="0"/>
                        <a:t>30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85</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400" b="0" i="1" dirty="0"/>
                        <a:t>Visits</a:t>
                      </a:r>
                    </a:p>
                  </a:txBody>
                  <a:tcPr anchor="ctr">
                    <a:solidFill>
                      <a:schemeClr val="bg1">
                        <a:lumMod val="85000"/>
                      </a:schemeClr>
                    </a:solidFill>
                  </a:tcPr>
                </a:tc>
                <a:tc>
                  <a:txBody>
                    <a:bodyPr/>
                    <a:lstStyle/>
                    <a:p>
                      <a:pPr algn="ctr"/>
                      <a:r>
                        <a:rPr lang="en-US" sz="1400" b="0" i="0" dirty="0"/>
                        <a:t>157</a:t>
                      </a:r>
                    </a:p>
                  </a:txBody>
                  <a:tcPr anchor="ctr">
                    <a:solidFill>
                      <a:schemeClr val="bg1">
                        <a:lumMod val="85000"/>
                      </a:schemeClr>
                    </a:solidFill>
                  </a:tcPr>
                </a:tc>
                <a:tc>
                  <a:txBody>
                    <a:bodyPr/>
                    <a:lstStyle/>
                    <a:p>
                      <a:pPr algn="ctr"/>
                      <a:r>
                        <a:rPr lang="en-US" sz="1400" b="0" i="0" dirty="0"/>
                        <a:t>367</a:t>
                      </a:r>
                    </a:p>
                  </a:txBody>
                  <a:tcPr anchor="ctr">
                    <a:solidFill>
                      <a:schemeClr val="bg1">
                        <a:lumMod val="85000"/>
                      </a:schemeClr>
                    </a:solidFill>
                  </a:tcPr>
                </a:tc>
                <a:tc>
                  <a:txBody>
                    <a:bodyPr/>
                    <a:lstStyle/>
                    <a:p>
                      <a:pPr algn="ctr"/>
                      <a:r>
                        <a:rPr lang="en-US" sz="1400" b="0" i="0" dirty="0"/>
                        <a:t>71</a:t>
                      </a:r>
                    </a:p>
                  </a:txBody>
                  <a:tcPr anchor="ctr">
                    <a:solidFill>
                      <a:schemeClr val="bg1">
                        <a:lumMod val="85000"/>
                      </a:schemeClr>
                    </a:solidFill>
                  </a:tcPr>
                </a:tc>
                <a:tc>
                  <a:txBody>
                    <a:bodyPr/>
                    <a:lstStyle/>
                    <a:p>
                      <a:pPr algn="ctr"/>
                      <a:r>
                        <a:rPr lang="en-US" sz="1400" b="0" i="0" dirty="0"/>
                        <a:t>80</a:t>
                      </a:r>
                    </a:p>
                  </a:txBody>
                  <a:tcPr anchor="ctr">
                    <a:solidFill>
                      <a:schemeClr val="bg1">
                        <a:lumMod val="85000"/>
                      </a:schemeClr>
                    </a:solidFill>
                  </a:tcPr>
                </a:tc>
                <a:tc>
                  <a:txBody>
                    <a:bodyPr/>
                    <a:lstStyle/>
                    <a:p>
                      <a:pPr algn="ctr"/>
                      <a:r>
                        <a:rPr lang="en-US" sz="1400" b="1" i="1" dirty="0"/>
                        <a:t>675</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nvGraphicFramePr>
        <p:xfrm>
          <a:off x="608088" y="3505200"/>
          <a:ext cx="7850111" cy="835326"/>
        </p:xfrm>
        <a:graphic>
          <a:graphicData uri="http://schemas.openxmlformats.org/drawingml/2006/table">
            <a:tbl>
              <a:tblPr firstRow="1" bandRow="1">
                <a:tableStyleId>{00A15C55-8517-42AA-B614-E9B94910E393}</a:tableStyleId>
              </a:tblPr>
              <a:tblGrid>
                <a:gridCol w="1906512">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90600">
                  <a:extLst>
                    <a:ext uri="{9D8B030D-6E8A-4147-A177-3AD203B41FA5}">
                      <a16:colId xmlns:a16="http://schemas.microsoft.com/office/drawing/2014/main" val="2283454346"/>
                    </a:ext>
                  </a:extLst>
                </a:gridCol>
                <a:gridCol w="1524000">
                  <a:extLst>
                    <a:ext uri="{9D8B030D-6E8A-4147-A177-3AD203B41FA5}">
                      <a16:colId xmlns:a16="http://schemas.microsoft.com/office/drawing/2014/main" val="3809628748"/>
                    </a:ext>
                  </a:extLst>
                </a:gridCol>
                <a:gridCol w="1600200">
                  <a:extLst>
                    <a:ext uri="{9D8B030D-6E8A-4147-A177-3AD203B41FA5}">
                      <a16:colId xmlns:a16="http://schemas.microsoft.com/office/drawing/2014/main" val="1980966573"/>
                    </a:ext>
                  </a:extLst>
                </a:gridCol>
                <a:gridCol w="1066799">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ASH</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533400" y="4706779"/>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Rectangle 10">
            <a:extLst>
              <a:ext uri="{FF2B5EF4-FFF2-40B4-BE49-F238E27FC236}">
                <a16:creationId xmlns:a16="http://schemas.microsoft.com/office/drawing/2014/main" id="{88DD560E-545E-41C1-B9F6-7FF270887CF7}"/>
              </a:ext>
            </a:extLst>
          </p:cNvPr>
          <p:cNvSpPr/>
          <p:nvPr/>
        </p:nvSpPr>
        <p:spPr>
          <a:xfrm>
            <a:off x="533400"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7" name="TextBox 16">
            <a:extLst>
              <a:ext uri="{FF2B5EF4-FFF2-40B4-BE49-F238E27FC236}">
                <a16:creationId xmlns:a16="http://schemas.microsoft.com/office/drawing/2014/main" id="{0AEAF1D4-6645-4806-A9FA-CE8B184D63F9}"/>
              </a:ext>
            </a:extLst>
          </p:cNvPr>
          <p:cNvSpPr txBox="1"/>
          <p:nvPr/>
        </p:nvSpPr>
        <p:spPr>
          <a:xfrm>
            <a:off x="533400" y="5410200"/>
            <a:ext cx="5553075" cy="246221"/>
          </a:xfrm>
          <a:prstGeom prst="rect">
            <a:avLst/>
          </a:prstGeom>
          <a:noFill/>
        </p:spPr>
        <p:txBody>
          <a:bodyPr wrap="square" rtlCol="0">
            <a:spAutoFit/>
          </a:bodyPr>
          <a:lstStyle/>
          <a:p>
            <a:r>
              <a:rPr lang="en-US" sz="1000" i="1" dirty="0"/>
              <a:t>**** 2</a:t>
            </a:r>
            <a:r>
              <a:rPr lang="en-US" sz="1000" i="1" baseline="30000" dirty="0"/>
              <a:t>nd</a:t>
            </a:r>
            <a:r>
              <a:rPr lang="en-US" sz="1000" i="1" dirty="0"/>
              <a:t> Qtr. FFY 2022 includes data from January 1, 2022, through April 1, 2022.</a:t>
            </a:r>
          </a:p>
        </p:txBody>
      </p:sp>
      <p:sp>
        <p:nvSpPr>
          <p:cNvPr id="18" name="TextBox 17">
            <a:extLst>
              <a:ext uri="{FF2B5EF4-FFF2-40B4-BE49-F238E27FC236}">
                <a16:creationId xmlns:a16="http://schemas.microsoft.com/office/drawing/2014/main" id="{E6392FCE-DBBA-4390-88E9-84236861DAB8}"/>
              </a:ext>
            </a:extLst>
          </p:cNvPr>
          <p:cNvSpPr txBox="1"/>
          <p:nvPr/>
        </p:nvSpPr>
        <p:spPr>
          <a:xfrm>
            <a:off x="533400" y="5181600"/>
            <a:ext cx="5553075" cy="246221"/>
          </a:xfrm>
          <a:prstGeom prst="rect">
            <a:avLst/>
          </a:prstGeom>
          <a:noFill/>
        </p:spPr>
        <p:txBody>
          <a:bodyPr wrap="square" rtlCol="0">
            <a:spAutoFit/>
          </a:bodyPr>
          <a:lstStyle/>
          <a:p>
            <a:r>
              <a:rPr lang="en-US" sz="1000" i="1" dirty="0"/>
              <a:t>***1</a:t>
            </a:r>
            <a:r>
              <a:rPr lang="en-US" sz="1000" i="1" baseline="30000" dirty="0"/>
              <a:t>st</a:t>
            </a:r>
            <a:r>
              <a:rPr lang="en-US" sz="1000" i="1" dirty="0"/>
              <a:t> Qtr. FFY 2022 includes data from October 4, 2021, through December 31, 2021.</a:t>
            </a:r>
          </a:p>
        </p:txBody>
      </p:sp>
      <p:sp>
        <p:nvSpPr>
          <p:cNvPr id="13" name="TextBox 12">
            <a:extLst>
              <a:ext uri="{FF2B5EF4-FFF2-40B4-BE49-F238E27FC236}">
                <a16:creationId xmlns:a16="http://schemas.microsoft.com/office/drawing/2014/main" id="{01778D51-68B6-4E83-B4CD-6AE38F1C36D8}"/>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106047592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nvGraphicFramePr>
        <p:xfrm>
          <a:off x="609600" y="1143001"/>
          <a:ext cx="7896596" cy="4069559"/>
        </p:xfrm>
        <a:graphic>
          <a:graphicData uri="http://schemas.openxmlformats.org/drawingml/2006/table">
            <a:tbl>
              <a:tblPr firstRow="1" bandRow="1">
                <a:tableStyleId>{00A15C55-8517-42AA-B614-E9B94910E393}</a:tableStyleId>
              </a:tblPr>
              <a:tblGrid>
                <a:gridCol w="2286000">
                  <a:extLst>
                    <a:ext uri="{9D8B030D-6E8A-4147-A177-3AD203B41FA5}">
                      <a16:colId xmlns:a16="http://schemas.microsoft.com/office/drawing/2014/main" val="1351541343"/>
                    </a:ext>
                  </a:extLst>
                </a:gridCol>
                <a:gridCol w="1066800">
                  <a:extLst>
                    <a:ext uri="{9D8B030D-6E8A-4147-A177-3AD203B41FA5}">
                      <a16:colId xmlns:a16="http://schemas.microsoft.com/office/drawing/2014/main" val="3158904017"/>
                    </a:ext>
                  </a:extLst>
                </a:gridCol>
                <a:gridCol w="914400">
                  <a:extLst>
                    <a:ext uri="{9D8B030D-6E8A-4147-A177-3AD203B41FA5}">
                      <a16:colId xmlns:a16="http://schemas.microsoft.com/office/drawing/2014/main" val="336053993"/>
                    </a:ext>
                  </a:extLst>
                </a:gridCol>
                <a:gridCol w="1219200">
                  <a:extLst>
                    <a:ext uri="{9D8B030D-6E8A-4147-A177-3AD203B41FA5}">
                      <a16:colId xmlns:a16="http://schemas.microsoft.com/office/drawing/2014/main" val="3452064650"/>
                    </a:ext>
                  </a:extLst>
                </a:gridCol>
                <a:gridCol w="1371600">
                  <a:extLst>
                    <a:ext uri="{9D8B030D-6E8A-4147-A177-3AD203B41FA5}">
                      <a16:colId xmlns:a16="http://schemas.microsoft.com/office/drawing/2014/main" val="1708641711"/>
                    </a:ext>
                  </a:extLst>
                </a:gridCol>
                <a:gridCol w="1038596">
                  <a:extLst>
                    <a:ext uri="{9D8B030D-6E8A-4147-A177-3AD203B41FA5}">
                      <a16:colId xmlns:a16="http://schemas.microsoft.com/office/drawing/2014/main" val="271483158"/>
                    </a:ext>
                  </a:extLst>
                </a:gridCol>
              </a:tblGrid>
              <a:tr h="359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latin typeface="+mn-lt"/>
                        </a:rPr>
                        <a:t>ETTA</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1</a:t>
                      </a:r>
                      <a:r>
                        <a:rPr lang="en-US" sz="1200" b="1" i="0" u="none" strike="noStrike" baseline="30000" dirty="0">
                          <a:solidFill>
                            <a:schemeClr val="tx1"/>
                          </a:solidFill>
                          <a:effectLst/>
                          <a:latin typeface="+mn-lt"/>
                        </a:rPr>
                        <a:t>st</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2</a:t>
                      </a:r>
                      <a:r>
                        <a:rPr lang="en-US" sz="1200" b="1" i="0" u="none" strike="noStrike" baseline="30000" dirty="0">
                          <a:solidFill>
                            <a:schemeClr val="tx1"/>
                          </a:solidFill>
                          <a:effectLst/>
                          <a:latin typeface="+mn-lt"/>
                        </a:rPr>
                        <a:t>nd</a:t>
                      </a:r>
                      <a:r>
                        <a:rPr lang="en-US" sz="1200" b="1" i="0" u="none" strike="noStrike" dirty="0">
                          <a:solidFill>
                            <a:schemeClr val="tx1"/>
                          </a:solidFill>
                          <a:effectLst/>
                          <a:latin typeface="+mn-lt"/>
                        </a:rPr>
                        <a:t> Qtr. 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321273">
                <a:tc>
                  <a:txBody>
                    <a:bodyPr/>
                    <a:lstStyle/>
                    <a:p>
                      <a:pPr algn="ctr"/>
                      <a:r>
                        <a:rPr lang="en-US" sz="1600" b="0" i="1" dirty="0"/>
                        <a:t>Live Webinars </a:t>
                      </a:r>
                    </a:p>
                  </a:txBody>
                  <a:tcPr anchor="ctr">
                    <a:solidFill>
                      <a:schemeClr val="bg1">
                        <a:lumMod val="95000"/>
                      </a:schemeClr>
                    </a:solidFill>
                  </a:tcPr>
                </a:tc>
                <a:tc>
                  <a:txBody>
                    <a:bodyPr/>
                    <a:lstStyle/>
                    <a:p>
                      <a:pPr algn="ctr"/>
                      <a:r>
                        <a:rPr lang="en-US" sz="1600" b="0" i="0" dirty="0"/>
                        <a:t>28</a:t>
                      </a:r>
                    </a:p>
                  </a:txBody>
                  <a:tcPr anchor="ctr">
                    <a:solidFill>
                      <a:schemeClr val="bg1">
                        <a:lumMod val="95000"/>
                      </a:schemeClr>
                    </a:solidFill>
                  </a:tcPr>
                </a:tc>
                <a:tc>
                  <a:txBody>
                    <a:bodyPr/>
                    <a:lstStyle/>
                    <a:p>
                      <a:pPr algn="ctr"/>
                      <a:r>
                        <a:rPr lang="en-US" sz="1600" b="0" i="0" dirty="0"/>
                        <a:t>19</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48</a:t>
                      </a:r>
                    </a:p>
                  </a:txBody>
                  <a:tcPr anchor="ctr">
                    <a:solidFill>
                      <a:schemeClr val="bg1">
                        <a:lumMod val="95000"/>
                      </a:schemeClr>
                    </a:solidFill>
                  </a:tcPr>
                </a:tc>
                <a:extLst>
                  <a:ext uri="{0D108BD9-81ED-4DB2-BD59-A6C34878D82A}">
                    <a16:rowId xmlns:a16="http://schemas.microsoft.com/office/drawing/2014/main" val="73781699"/>
                  </a:ext>
                </a:extLst>
              </a:tr>
              <a:tr h="442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dirty="0"/>
                        <a:t>Pre-recorded Webinars</a:t>
                      </a:r>
                    </a:p>
                  </a:txBody>
                  <a:tcPr anchor="ctr">
                    <a:solidFill>
                      <a:schemeClr val="bg1">
                        <a:lumMod val="85000"/>
                      </a:schemeClr>
                    </a:solidFill>
                  </a:tcPr>
                </a:tc>
                <a:tc>
                  <a:txBody>
                    <a:bodyPr/>
                    <a:lstStyle/>
                    <a:p>
                      <a:pPr algn="ctr"/>
                      <a:r>
                        <a:rPr lang="en-US" sz="1600" b="0" i="0" dirty="0"/>
                        <a:t>6</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extLst>
                  <a:ext uri="{0D108BD9-81ED-4DB2-BD59-A6C34878D82A}">
                    <a16:rowId xmlns:a16="http://schemas.microsoft.com/office/drawing/2014/main" val="2459126564"/>
                  </a:ext>
                </a:extLst>
              </a:tr>
              <a:tr h="321273">
                <a:tc>
                  <a:txBody>
                    <a:bodyPr/>
                    <a:lstStyle/>
                    <a:p>
                      <a:pPr algn="ctr"/>
                      <a:r>
                        <a:rPr lang="en-US" sz="16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38</a:t>
                      </a:r>
                    </a:p>
                  </a:txBody>
                  <a:tcPr anchor="ctr">
                    <a:solidFill>
                      <a:schemeClr val="bg1">
                        <a:lumMod val="95000"/>
                      </a:schemeClr>
                    </a:solidFill>
                  </a:tcPr>
                </a:tc>
                <a:extLst>
                  <a:ext uri="{0D108BD9-81ED-4DB2-BD59-A6C34878D82A}">
                    <a16:rowId xmlns:a16="http://schemas.microsoft.com/office/drawing/2014/main" val="4064520827"/>
                  </a:ext>
                </a:extLst>
              </a:tr>
              <a:tr h="321273">
                <a:tc>
                  <a:txBody>
                    <a:bodyPr/>
                    <a:lstStyle/>
                    <a:p>
                      <a:pPr algn="ctr"/>
                      <a:r>
                        <a:rPr lang="en-US" sz="1600" b="0" i="1" dirty="0"/>
                        <a:t>Hazard Alerts</a:t>
                      </a:r>
                    </a:p>
                  </a:txBody>
                  <a:tcPr anchor="ctr">
                    <a:solidFill>
                      <a:schemeClr val="bg1">
                        <a:lumMod val="85000"/>
                      </a:schemeClr>
                    </a:solidFill>
                  </a:tcPr>
                </a:tc>
                <a:tc>
                  <a:txBody>
                    <a:bodyPr/>
                    <a:lstStyle/>
                    <a:p>
                      <a:pPr algn="ctr"/>
                      <a:r>
                        <a:rPr lang="en-US" sz="1600" b="0" i="0" dirty="0"/>
                        <a:t>7</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extLst>
                  <a:ext uri="{0D108BD9-81ED-4DB2-BD59-A6C34878D82A}">
                    <a16:rowId xmlns:a16="http://schemas.microsoft.com/office/drawing/2014/main" val="1312744093"/>
                  </a:ext>
                </a:extLst>
              </a:tr>
              <a:tr h="321273">
                <a:tc>
                  <a:txBody>
                    <a:bodyPr/>
                    <a:lstStyle/>
                    <a:p>
                      <a:pPr algn="ctr"/>
                      <a:r>
                        <a:rPr lang="en-US" sz="1600" b="0" i="1" dirty="0"/>
                        <a:t>Streaming Videos</a:t>
                      </a:r>
                    </a:p>
                  </a:txBody>
                  <a:tcPr anchor="ctr">
                    <a:solidFill>
                      <a:schemeClr val="bg1">
                        <a:lumMod val="95000"/>
                      </a:schemeClr>
                    </a:solidFill>
                  </a:tcPr>
                </a:tc>
                <a:tc>
                  <a:txBody>
                    <a:bodyPr/>
                    <a:lstStyle/>
                    <a:p>
                      <a:pPr algn="ctr"/>
                      <a:r>
                        <a:rPr lang="en-US" sz="1600" b="0" i="0" dirty="0"/>
                        <a:t>72</a:t>
                      </a:r>
                    </a:p>
                  </a:txBody>
                  <a:tcPr anchor="ctr">
                    <a:solidFill>
                      <a:schemeClr val="bg1">
                        <a:lumMod val="95000"/>
                      </a:schemeClr>
                    </a:solidFill>
                  </a:tcPr>
                </a:tc>
                <a:tc>
                  <a:txBody>
                    <a:bodyPr/>
                    <a:lstStyle/>
                    <a:p>
                      <a:pPr algn="ctr"/>
                      <a:r>
                        <a:rPr lang="en-US" sz="1600" b="0" i="0" dirty="0"/>
                        <a:t>62</a:t>
                      </a:r>
                    </a:p>
                  </a:txBody>
                  <a:tcPr anchor="ctr">
                    <a:solidFill>
                      <a:schemeClr val="bg1">
                        <a:lumMod val="95000"/>
                      </a:schemeClr>
                    </a:solidFill>
                  </a:tcPr>
                </a:tc>
                <a:tc>
                  <a:txBody>
                    <a:bodyPr/>
                    <a:lstStyle/>
                    <a:p>
                      <a:pPr algn="ctr"/>
                      <a:r>
                        <a:rPr lang="en-US" sz="1600" b="0" i="0" dirty="0"/>
                        <a:t>6</a:t>
                      </a:r>
                    </a:p>
                  </a:txBody>
                  <a:tcPr anchor="ctr">
                    <a:solidFill>
                      <a:schemeClr val="bg1">
                        <a:lumMod val="95000"/>
                      </a:schemeClr>
                    </a:solidFill>
                  </a:tcPr>
                </a:tc>
                <a:tc>
                  <a:txBody>
                    <a:bodyPr/>
                    <a:lstStyle/>
                    <a:p>
                      <a:pPr algn="ctr"/>
                      <a:r>
                        <a:rPr lang="en-US" sz="1600" b="0" i="0" dirty="0"/>
                        <a:t>3</a:t>
                      </a:r>
                    </a:p>
                  </a:txBody>
                  <a:tcPr anchor="ctr">
                    <a:solidFill>
                      <a:schemeClr val="bg1">
                        <a:lumMod val="95000"/>
                      </a:schemeClr>
                    </a:solidFill>
                  </a:tcPr>
                </a:tc>
                <a:tc>
                  <a:txBody>
                    <a:bodyPr/>
                    <a:lstStyle/>
                    <a:p>
                      <a:pPr algn="ctr"/>
                      <a:r>
                        <a:rPr lang="en-US" sz="1600" b="1" i="1" dirty="0"/>
                        <a:t>143</a:t>
                      </a:r>
                    </a:p>
                  </a:txBody>
                  <a:tcPr anchor="ctr">
                    <a:solidFill>
                      <a:schemeClr val="bg1">
                        <a:lumMod val="95000"/>
                      </a:schemeClr>
                    </a:solidFill>
                  </a:tcPr>
                </a:tc>
                <a:extLst>
                  <a:ext uri="{0D108BD9-81ED-4DB2-BD59-A6C34878D82A}">
                    <a16:rowId xmlns:a16="http://schemas.microsoft.com/office/drawing/2014/main" val="1222417909"/>
                  </a:ext>
                </a:extLst>
              </a:tr>
              <a:tr h="554926">
                <a:tc>
                  <a:txBody>
                    <a:bodyPr/>
                    <a:lstStyle/>
                    <a:p>
                      <a:pPr algn="ctr"/>
                      <a:r>
                        <a:rPr lang="en-US" sz="1600" b="0" i="1" dirty="0"/>
                        <a:t>A-Z Topics Added/Updated</a:t>
                      </a:r>
                    </a:p>
                  </a:txBody>
                  <a:tcPr anchor="ctr">
                    <a:solidFill>
                      <a:schemeClr val="bg1">
                        <a:lumMod val="85000"/>
                      </a:schemeClr>
                    </a:solidFill>
                  </a:tcPr>
                </a:tc>
                <a:tc>
                  <a:txBody>
                    <a:bodyPr/>
                    <a:lstStyle/>
                    <a:p>
                      <a:pPr algn="ctr"/>
                      <a:r>
                        <a:rPr lang="en-US" sz="1600" b="0" i="0" dirty="0"/>
                        <a:t>24</a:t>
                      </a:r>
                    </a:p>
                  </a:txBody>
                  <a:tcPr anchor="ctr">
                    <a:solidFill>
                      <a:schemeClr val="bg1">
                        <a:lumMod val="85000"/>
                      </a:schemeClr>
                    </a:solidFill>
                  </a:tcPr>
                </a:tc>
                <a:tc>
                  <a:txBody>
                    <a:bodyPr/>
                    <a:lstStyle/>
                    <a:p>
                      <a:pPr algn="ctr"/>
                      <a:r>
                        <a:rPr lang="en-US" sz="1600" b="0" i="0" dirty="0"/>
                        <a:t>26</a:t>
                      </a:r>
                    </a:p>
                  </a:txBody>
                  <a:tcPr anchor="ctr">
                    <a:solidFill>
                      <a:schemeClr val="bg1">
                        <a:lumMod val="85000"/>
                      </a:schemeClr>
                    </a:solidFill>
                  </a:tcPr>
                </a:tc>
                <a:tc>
                  <a:txBody>
                    <a:bodyPr/>
                    <a:lstStyle/>
                    <a:p>
                      <a:pPr algn="ctr"/>
                      <a:r>
                        <a:rPr lang="en-US" sz="1600" b="0" i="0" dirty="0"/>
                        <a:t>4</a:t>
                      </a:r>
                    </a:p>
                  </a:txBody>
                  <a:tcPr anchor="ctr">
                    <a:solidFill>
                      <a:schemeClr val="bg1">
                        <a:lumMod val="85000"/>
                      </a:schemeClr>
                    </a:solidFill>
                  </a:tcPr>
                </a:tc>
                <a:tc>
                  <a:txBody>
                    <a:bodyPr/>
                    <a:lstStyle/>
                    <a:p>
                      <a:pPr algn="ctr"/>
                      <a:r>
                        <a:rPr lang="en-US" sz="1600" b="0" i="0" dirty="0"/>
                        <a:t>3</a:t>
                      </a:r>
                    </a:p>
                  </a:txBody>
                  <a:tcPr anchor="ctr">
                    <a:solidFill>
                      <a:schemeClr val="bg1">
                        <a:lumMod val="85000"/>
                      </a:schemeClr>
                    </a:solidFill>
                  </a:tcPr>
                </a:tc>
                <a:tc>
                  <a:txBody>
                    <a:bodyPr/>
                    <a:lstStyle/>
                    <a:p>
                      <a:pPr algn="ctr"/>
                      <a:r>
                        <a:rPr lang="en-US" sz="1600" b="1" i="1" dirty="0"/>
                        <a:t>57</a:t>
                      </a:r>
                    </a:p>
                  </a:txBody>
                  <a:tcPr anchor="ctr">
                    <a:solidFill>
                      <a:schemeClr val="bg1">
                        <a:lumMod val="85000"/>
                      </a:schemeClr>
                    </a:solidFill>
                  </a:tcPr>
                </a:tc>
                <a:extLst>
                  <a:ext uri="{0D108BD9-81ED-4DB2-BD59-A6C34878D82A}">
                    <a16:rowId xmlns:a16="http://schemas.microsoft.com/office/drawing/2014/main" val="3430657162"/>
                  </a:ext>
                </a:extLst>
              </a:tr>
              <a:tr h="321273">
                <a:tc>
                  <a:txBody>
                    <a:bodyPr/>
                    <a:lstStyle/>
                    <a:p>
                      <a:pPr algn="ctr"/>
                      <a:r>
                        <a:rPr lang="en-US" sz="1600" b="0" i="1" dirty="0"/>
                        <a:t>Fact Sheets</a:t>
                      </a:r>
                    </a:p>
                  </a:txBody>
                  <a:tcPr anchor="ctr">
                    <a:solidFill>
                      <a:schemeClr val="bg1">
                        <a:lumMod val="95000"/>
                      </a:schemeClr>
                    </a:solidFill>
                  </a:tcPr>
                </a:tc>
                <a:tc>
                  <a:txBody>
                    <a:bodyPr/>
                    <a:lstStyle/>
                    <a:p>
                      <a:pPr algn="ctr"/>
                      <a:r>
                        <a:rPr lang="en-US" sz="1600" b="0" i="0" dirty="0"/>
                        <a:t>4</a:t>
                      </a:r>
                    </a:p>
                  </a:txBody>
                  <a:tcPr anchor="ctr">
                    <a:solidFill>
                      <a:schemeClr val="bg1">
                        <a:lumMod val="95000"/>
                      </a:schemeClr>
                    </a:solidFill>
                  </a:tcPr>
                </a:tc>
                <a:tc>
                  <a:txBody>
                    <a:bodyPr/>
                    <a:lstStyle/>
                    <a:p>
                      <a:pPr algn="ctr"/>
                      <a:r>
                        <a:rPr lang="en-US" sz="1600" b="0" i="0" dirty="0"/>
                        <a:t>9</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13</a:t>
                      </a:r>
                    </a:p>
                  </a:txBody>
                  <a:tcPr anchor="ctr">
                    <a:solidFill>
                      <a:schemeClr val="bg1">
                        <a:lumMod val="95000"/>
                      </a:schemeClr>
                    </a:solidFill>
                  </a:tcPr>
                </a:tc>
                <a:extLst>
                  <a:ext uri="{0D108BD9-81ED-4DB2-BD59-A6C34878D82A}">
                    <a16:rowId xmlns:a16="http://schemas.microsoft.com/office/drawing/2014/main" val="2114539236"/>
                  </a:ext>
                </a:extLst>
              </a:tr>
              <a:tr h="321273">
                <a:tc>
                  <a:txBody>
                    <a:bodyPr/>
                    <a:lstStyle/>
                    <a:p>
                      <a:pPr algn="ctr"/>
                      <a:r>
                        <a:rPr lang="en-US" sz="1600" b="0" i="1" dirty="0"/>
                        <a:t>Example Programs</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3</a:t>
                      </a:r>
                    </a:p>
                  </a:txBody>
                  <a:tcPr anchor="ctr">
                    <a:solidFill>
                      <a:schemeClr val="bg1">
                        <a:lumMod val="85000"/>
                      </a:schemeClr>
                    </a:solidFill>
                  </a:tcPr>
                </a:tc>
                <a:extLst>
                  <a:ext uri="{0D108BD9-81ED-4DB2-BD59-A6C34878D82A}">
                    <a16:rowId xmlns:a16="http://schemas.microsoft.com/office/drawing/2014/main" val="3288526463"/>
                  </a:ext>
                </a:extLst>
              </a:tr>
              <a:tr h="321273">
                <a:tc>
                  <a:txBody>
                    <a:bodyPr/>
                    <a:lstStyle/>
                    <a:p>
                      <a:pPr algn="ctr"/>
                      <a:r>
                        <a:rPr lang="en-US" sz="1600" b="0" i="1" dirty="0"/>
                        <a:t>Compliance Memos</a:t>
                      </a:r>
                    </a:p>
                  </a:txBody>
                  <a:tcPr anchor="ctr">
                    <a:solidFill>
                      <a:schemeClr val="bg1">
                        <a:lumMod val="95000"/>
                      </a:schemeClr>
                    </a:solidFill>
                  </a:tcPr>
                </a:tc>
                <a:tc>
                  <a:txBody>
                    <a:bodyPr/>
                    <a:lstStyle/>
                    <a:p>
                      <a:pPr algn="ctr"/>
                      <a:r>
                        <a:rPr lang="en-US" sz="1600" b="0" i="0" dirty="0"/>
                        <a:t>10</a:t>
                      </a:r>
                    </a:p>
                  </a:txBody>
                  <a:tcPr anchor="ctr">
                    <a:solidFill>
                      <a:schemeClr val="bg1">
                        <a:lumMod val="95000"/>
                      </a:schemeClr>
                    </a:solidFill>
                  </a:tcPr>
                </a:tc>
                <a:tc>
                  <a:txBody>
                    <a:bodyPr/>
                    <a:lstStyle/>
                    <a:p>
                      <a:pPr algn="ctr"/>
                      <a:r>
                        <a:rPr lang="en-US" sz="1600" b="0" i="0" dirty="0"/>
                        <a:t>3</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0" i="0" dirty="0"/>
                        <a:t>2</a:t>
                      </a:r>
                    </a:p>
                  </a:txBody>
                  <a:tcPr anchor="ctr">
                    <a:solidFill>
                      <a:schemeClr val="bg1">
                        <a:lumMod val="95000"/>
                      </a:schemeClr>
                    </a:solidFill>
                  </a:tcPr>
                </a:tc>
                <a:tc>
                  <a:txBody>
                    <a:bodyPr/>
                    <a:lstStyle/>
                    <a:p>
                      <a:pPr algn="ctr"/>
                      <a:r>
                        <a:rPr lang="en-US" sz="1600" b="1" i="1" dirty="0"/>
                        <a:t>16</a:t>
                      </a:r>
                    </a:p>
                  </a:txBody>
                  <a:tcPr anchor="ctr">
                    <a:solidFill>
                      <a:schemeClr val="bg1">
                        <a:lumMod val="95000"/>
                      </a:schemeClr>
                    </a:solidFill>
                  </a:tcPr>
                </a:tc>
                <a:extLst>
                  <a:ext uri="{0D108BD9-81ED-4DB2-BD59-A6C34878D82A}">
                    <a16:rowId xmlns:a16="http://schemas.microsoft.com/office/drawing/2014/main" val="3338831978"/>
                  </a:ext>
                </a:extLst>
              </a:tr>
              <a:tr h="321273">
                <a:tc>
                  <a:txBody>
                    <a:bodyPr/>
                    <a:lstStyle/>
                    <a:p>
                      <a:pPr algn="ctr"/>
                      <a:r>
                        <a:rPr lang="en-US" sz="1600" b="0" i="1" dirty="0"/>
                        <a:t>Billboards</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5</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496215" y="51816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3" name="Rectangle 12">
            <a:extLst>
              <a:ext uri="{FF2B5EF4-FFF2-40B4-BE49-F238E27FC236}">
                <a16:creationId xmlns:a16="http://schemas.microsoft.com/office/drawing/2014/main" id="{09883D62-7886-418A-B569-EE3382B60924}"/>
              </a:ext>
            </a:extLst>
          </p:cNvPr>
          <p:cNvSpPr/>
          <p:nvPr/>
        </p:nvSpPr>
        <p:spPr>
          <a:xfrm>
            <a:off x="533400" y="5371823"/>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4" name="TextBox 13">
            <a:extLst>
              <a:ext uri="{FF2B5EF4-FFF2-40B4-BE49-F238E27FC236}">
                <a16:creationId xmlns:a16="http://schemas.microsoft.com/office/drawing/2014/main" id="{50760642-3BC9-40FB-995D-F4110BF81F65}"/>
              </a:ext>
            </a:extLst>
          </p:cNvPr>
          <p:cNvSpPr txBox="1"/>
          <p:nvPr/>
        </p:nvSpPr>
        <p:spPr>
          <a:xfrm>
            <a:off x="533400" y="5562600"/>
            <a:ext cx="5553075" cy="246221"/>
          </a:xfrm>
          <a:prstGeom prst="rect">
            <a:avLst/>
          </a:prstGeom>
          <a:noFill/>
        </p:spPr>
        <p:txBody>
          <a:bodyPr wrap="square" rtlCol="0">
            <a:spAutoFit/>
          </a:bodyPr>
          <a:lstStyle/>
          <a:p>
            <a:r>
              <a:rPr lang="en-US" sz="1000" i="1" dirty="0"/>
              <a:t>***1</a:t>
            </a:r>
            <a:r>
              <a:rPr lang="en-US" sz="1000" i="1" baseline="30000" dirty="0"/>
              <a:t>st</a:t>
            </a:r>
            <a:r>
              <a:rPr lang="en-US" sz="1000" i="1" dirty="0"/>
              <a:t> Qtr. FFY 2022 includes data from October 4, 2021, through December 31, 2021.</a:t>
            </a:r>
          </a:p>
        </p:txBody>
      </p:sp>
      <p:sp>
        <p:nvSpPr>
          <p:cNvPr id="15" name="TextBox 14">
            <a:extLst>
              <a:ext uri="{FF2B5EF4-FFF2-40B4-BE49-F238E27FC236}">
                <a16:creationId xmlns:a16="http://schemas.microsoft.com/office/drawing/2014/main" id="{09B76733-F268-4266-8142-F6725D00C882}"/>
              </a:ext>
            </a:extLst>
          </p:cNvPr>
          <p:cNvSpPr txBox="1"/>
          <p:nvPr/>
        </p:nvSpPr>
        <p:spPr>
          <a:xfrm>
            <a:off x="533400" y="5773579"/>
            <a:ext cx="5553075" cy="246221"/>
          </a:xfrm>
          <a:prstGeom prst="rect">
            <a:avLst/>
          </a:prstGeom>
          <a:noFill/>
        </p:spPr>
        <p:txBody>
          <a:bodyPr wrap="square" rtlCol="0">
            <a:spAutoFit/>
          </a:bodyPr>
          <a:lstStyle/>
          <a:p>
            <a:r>
              <a:rPr lang="en-US" sz="1000" i="1" dirty="0"/>
              <a:t>**** 2</a:t>
            </a:r>
            <a:r>
              <a:rPr lang="en-US" sz="1000" i="1" baseline="30000" dirty="0"/>
              <a:t>nd</a:t>
            </a:r>
            <a:r>
              <a:rPr lang="en-US" sz="1000" i="1" dirty="0"/>
              <a:t> Qtr. FFY 2022 includes data from January 1, 2022, through April 29, 2022.</a:t>
            </a:r>
          </a:p>
        </p:txBody>
      </p:sp>
      <p:sp>
        <p:nvSpPr>
          <p:cNvPr id="11" name="TextBox 10">
            <a:extLst>
              <a:ext uri="{FF2B5EF4-FFF2-40B4-BE49-F238E27FC236}">
                <a16:creationId xmlns:a16="http://schemas.microsoft.com/office/drawing/2014/main" id="{E0C43FA4-6D9B-4E0F-961C-79FC557B0EB0}"/>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196060925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966868" cy="307777"/>
          </a:xfrm>
          <a:prstGeom prst="rect">
            <a:avLst/>
          </a:prstGeom>
          <a:noFill/>
        </p:spPr>
        <p:txBody>
          <a:bodyPr wrap="none" rtlCol="0">
            <a:spAutoFit/>
          </a:bodyPr>
          <a:lstStyle/>
          <a:p>
            <a:r>
              <a:rPr lang="en-US" sz="1400"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59524" y="3444982"/>
            <a:ext cx="966868" cy="307777"/>
          </a:xfrm>
          <a:prstGeom prst="rect">
            <a:avLst/>
          </a:prstGeom>
          <a:noFill/>
        </p:spPr>
        <p:txBody>
          <a:bodyPr wrap="none" rtlCol="0">
            <a:spAutoFit/>
          </a:bodyPr>
          <a:lstStyle/>
          <a:p>
            <a:r>
              <a:rPr lang="en-US" sz="1400"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3" cstate="hqprint">
            <a:extLst>
              <a:ext uri="{28A0092B-C50C-407E-A947-70E740481C1C}">
                <a14:useLocalDpi xmlns:a14="http://schemas.microsoft.com/office/drawing/2010/main"/>
              </a:ext>
            </a:extLst>
          </a:blip>
          <a:srcRect t="27594" b="38056"/>
          <a:stretch/>
        </p:blipFill>
        <p:spPr bwMode="auto">
          <a:xfrm>
            <a:off x="643847" y="1752601"/>
            <a:ext cx="5781676" cy="129539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601227" y="5362891"/>
            <a:ext cx="2009373" cy="369332"/>
          </a:xfrm>
          <a:prstGeom prst="rect">
            <a:avLst/>
          </a:prstGeom>
          <a:noFill/>
        </p:spPr>
        <p:txBody>
          <a:bodyPr wrap="square" rtlCol="0">
            <a:spAutoFit/>
          </a:bodyPr>
          <a:lstStyle/>
          <a:p>
            <a:r>
              <a:rPr lang="en-US" b="1" dirty="0"/>
              <a:t>Total: 98,976</a:t>
            </a:r>
          </a:p>
        </p:txBody>
      </p:sp>
      <p:pic>
        <p:nvPicPr>
          <p:cNvPr id="16" name="Picture 15">
            <a:extLst>
              <a:ext uri="{FF2B5EF4-FFF2-40B4-BE49-F238E27FC236}">
                <a16:creationId xmlns:a16="http://schemas.microsoft.com/office/drawing/2014/main" id="{64D95779-CD4F-400D-AB54-73AB2821673A}"/>
              </a:ext>
            </a:extLst>
          </p:cNvPr>
          <p:cNvPicPr/>
          <p:nvPr/>
        </p:nvPicPr>
        <p:blipFill rotWithShape="1">
          <a:blip r:embed="rId4" cstate="print">
            <a:extLst>
              <a:ext uri="{28A0092B-C50C-407E-A947-70E740481C1C}">
                <a14:useLocalDpi xmlns:a14="http://schemas.microsoft.com/office/drawing/2010/main"/>
              </a:ext>
            </a:extLst>
          </a:blip>
          <a:srcRect t="41589" b="1105"/>
          <a:stretch/>
        </p:blipFill>
        <p:spPr bwMode="auto">
          <a:xfrm>
            <a:off x="596688" y="3124200"/>
            <a:ext cx="5815923" cy="1295399"/>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AE3F862-3963-4018-A9FD-36D8D0C6422F}"/>
              </a:ext>
            </a:extLst>
          </p:cNvPr>
          <p:cNvSpPr txBox="1"/>
          <p:nvPr/>
        </p:nvSpPr>
        <p:spPr>
          <a:xfrm>
            <a:off x="6729332" y="4645223"/>
            <a:ext cx="966868" cy="307777"/>
          </a:xfrm>
          <a:prstGeom prst="rect">
            <a:avLst/>
          </a:prstGeom>
          <a:noFill/>
        </p:spPr>
        <p:txBody>
          <a:bodyPr wrap="none" rtlCol="0">
            <a:spAutoFit/>
          </a:bodyPr>
          <a:lstStyle/>
          <a:p>
            <a:r>
              <a:rPr lang="en-US" sz="1400" i="1" dirty="0"/>
              <a:t>FFY 2022</a:t>
            </a:r>
          </a:p>
        </p:txBody>
      </p:sp>
      <p:pic>
        <p:nvPicPr>
          <p:cNvPr id="15" name="Picture 14" descr="A collage of a baby playing with a computer&#10;&#10;Description automatically generated with low confidence">
            <a:extLst>
              <a:ext uri="{FF2B5EF4-FFF2-40B4-BE49-F238E27FC236}">
                <a16:creationId xmlns:a16="http://schemas.microsoft.com/office/drawing/2014/main" id="{760E7C8F-9AB4-ABBD-2E8A-EA5150FCABD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bwMode="auto">
          <a:xfrm>
            <a:off x="609600" y="4445874"/>
            <a:ext cx="5715000" cy="1463358"/>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524914E8-9E56-D28A-ED0E-C7F7A23E251F}"/>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744236526"/>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392DCF0F-704E-4B2B-8B66-65906FC468C8}"/>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848387850"/>
              </p:ext>
            </p:extLst>
          </p:nvPr>
        </p:nvGraphicFramePr>
        <p:xfrm>
          <a:off x="609598" y="1121656"/>
          <a:ext cx="7924794" cy="1406101"/>
        </p:xfrm>
        <a:graphic>
          <a:graphicData uri="http://schemas.openxmlformats.org/drawingml/2006/table">
            <a:tbl>
              <a:tblPr firstRow="1" bandRow="1">
                <a:tableStyleId>{00A15C55-8517-42AA-B614-E9B94910E393}</a:tableStyleId>
              </a:tblPr>
              <a:tblGrid>
                <a:gridCol w="3733374">
                  <a:extLst>
                    <a:ext uri="{9D8B030D-6E8A-4147-A177-3AD203B41FA5}">
                      <a16:colId xmlns:a16="http://schemas.microsoft.com/office/drawing/2014/main" val="20000"/>
                    </a:ext>
                  </a:extLst>
                </a:gridCol>
                <a:gridCol w="996514">
                  <a:extLst>
                    <a:ext uri="{9D8B030D-6E8A-4147-A177-3AD203B41FA5}">
                      <a16:colId xmlns:a16="http://schemas.microsoft.com/office/drawing/2014/main" val="20001"/>
                    </a:ext>
                  </a:extLst>
                </a:gridCol>
                <a:gridCol w="996514">
                  <a:extLst>
                    <a:ext uri="{9D8B030D-6E8A-4147-A177-3AD203B41FA5}">
                      <a16:colId xmlns:a16="http://schemas.microsoft.com/office/drawing/2014/main" val="2340258447"/>
                    </a:ext>
                  </a:extLst>
                </a:gridCol>
                <a:gridCol w="928631">
                  <a:extLst>
                    <a:ext uri="{9D8B030D-6E8A-4147-A177-3AD203B41FA5}">
                      <a16:colId xmlns:a16="http://schemas.microsoft.com/office/drawing/2014/main" val="20002"/>
                    </a:ext>
                  </a:extLst>
                </a:gridCol>
                <a:gridCol w="1269761">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9,685</a:t>
                      </a:r>
                    </a:p>
                  </a:txBody>
                  <a:tcPr anchor="ctr">
                    <a:solidFill>
                      <a:schemeClr val="bg1">
                        <a:lumMod val="95000"/>
                      </a:schemeClr>
                    </a:solidFill>
                  </a:tcPr>
                </a:tc>
                <a:tc>
                  <a:txBody>
                    <a:bodyPr/>
                    <a:lstStyle/>
                    <a:p>
                      <a:pPr algn="ctr"/>
                      <a:r>
                        <a:rPr lang="en-US" sz="1300" b="0" i="0" dirty="0"/>
                        <a:t>9,038</a:t>
                      </a:r>
                    </a:p>
                  </a:txBody>
                  <a:tcPr anchor="ctr">
                    <a:solidFill>
                      <a:schemeClr val="bg1">
                        <a:lumMod val="95000"/>
                      </a:schemeClr>
                    </a:solidFill>
                  </a:tcPr>
                </a:tc>
                <a:tc>
                  <a:txBody>
                    <a:bodyPr/>
                    <a:lstStyle/>
                    <a:p>
                      <a:pPr algn="ctr"/>
                      <a:r>
                        <a:rPr lang="en-US" sz="1300" b="1" i="1" dirty="0"/>
                        <a:t>21,093</a:t>
                      </a:r>
                    </a:p>
                  </a:txBody>
                  <a:tcPr anchor="ctr">
                    <a:solidFill>
                      <a:schemeClr val="bg1">
                        <a:lumMod val="95000"/>
                      </a:schemeClr>
                    </a:solidFill>
                  </a:tcPr>
                </a:tc>
                <a:tc>
                  <a:txBody>
                    <a:bodyPr/>
                    <a:lstStyle/>
                    <a:p>
                      <a:pPr algn="ctr"/>
                      <a:r>
                        <a:rPr lang="en-US" sz="1300" i="0" dirty="0"/>
                        <a:t>35,000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446</a:t>
                      </a:r>
                    </a:p>
                  </a:txBody>
                  <a:tcPr anchor="ctr">
                    <a:solidFill>
                      <a:schemeClr val="bg1">
                        <a:lumMod val="85000"/>
                      </a:schemeClr>
                    </a:solidFill>
                  </a:tcPr>
                </a:tc>
                <a:tc>
                  <a:txBody>
                    <a:bodyPr/>
                    <a:lstStyle/>
                    <a:p>
                      <a:pPr algn="ctr"/>
                      <a:r>
                        <a:rPr lang="en-US" sz="1300" b="0" i="0" dirty="0"/>
                        <a:t>805</a:t>
                      </a:r>
                    </a:p>
                  </a:txBody>
                  <a:tcPr anchor="ctr">
                    <a:solidFill>
                      <a:schemeClr val="bg1">
                        <a:lumMod val="85000"/>
                      </a:schemeClr>
                    </a:solidFill>
                  </a:tcPr>
                </a:tc>
                <a:tc>
                  <a:txBody>
                    <a:bodyPr/>
                    <a:lstStyle/>
                    <a:p>
                      <a:pPr algn="ctr"/>
                      <a:r>
                        <a:rPr lang="en-US" sz="1300" b="1" i="1" dirty="0"/>
                        <a:t>1,391</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3487038758"/>
              </p:ext>
            </p:extLst>
          </p:nvPr>
        </p:nvGraphicFramePr>
        <p:xfrm>
          <a:off x="609599" y="2594282"/>
          <a:ext cx="7924793" cy="1886504"/>
        </p:xfrm>
        <a:graphic>
          <a:graphicData uri="http://schemas.openxmlformats.org/drawingml/2006/table">
            <a:tbl>
              <a:tblPr firstRow="1" bandRow="1">
                <a:tableStyleId>{00A15C55-8517-42AA-B614-E9B94910E393}</a:tableStyleId>
              </a:tblPr>
              <a:tblGrid>
                <a:gridCol w="3729318">
                  <a:extLst>
                    <a:ext uri="{9D8B030D-6E8A-4147-A177-3AD203B41FA5}">
                      <a16:colId xmlns:a16="http://schemas.microsoft.com/office/drawing/2014/main" val="20000"/>
                    </a:ext>
                  </a:extLst>
                </a:gridCol>
                <a:gridCol w="998924">
                  <a:extLst>
                    <a:ext uri="{9D8B030D-6E8A-4147-A177-3AD203B41FA5}">
                      <a16:colId xmlns:a16="http://schemas.microsoft.com/office/drawing/2014/main" val="20001"/>
                    </a:ext>
                  </a:extLst>
                </a:gridCol>
                <a:gridCol w="998924">
                  <a:extLst>
                    <a:ext uri="{9D8B030D-6E8A-4147-A177-3AD203B41FA5}">
                      <a16:colId xmlns:a16="http://schemas.microsoft.com/office/drawing/2014/main" val="383200107"/>
                    </a:ext>
                  </a:extLst>
                </a:gridCol>
                <a:gridCol w="932329">
                  <a:extLst>
                    <a:ext uri="{9D8B030D-6E8A-4147-A177-3AD203B41FA5}">
                      <a16:colId xmlns:a16="http://schemas.microsoft.com/office/drawing/2014/main" val="20002"/>
                    </a:ext>
                  </a:extLst>
                </a:gridCol>
                <a:gridCol w="1265298">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309</a:t>
                      </a:r>
                    </a:p>
                  </a:txBody>
                  <a:tcPr>
                    <a:solidFill>
                      <a:schemeClr val="bg1">
                        <a:lumMod val="95000"/>
                      </a:schemeClr>
                    </a:solidFill>
                  </a:tcPr>
                </a:tc>
                <a:tc>
                  <a:txBody>
                    <a:bodyPr/>
                    <a:lstStyle/>
                    <a:p>
                      <a:pPr algn="ctr"/>
                      <a:r>
                        <a:rPr lang="en-US" sz="1300" b="0" i="0" dirty="0"/>
                        <a:t>3,951</a:t>
                      </a:r>
                    </a:p>
                  </a:txBody>
                  <a:tcPr>
                    <a:solidFill>
                      <a:schemeClr val="bg1">
                        <a:lumMod val="95000"/>
                      </a:schemeClr>
                    </a:solidFill>
                  </a:tcPr>
                </a:tc>
                <a:tc>
                  <a:txBody>
                    <a:bodyPr/>
                    <a:lstStyle/>
                    <a:p>
                      <a:pPr algn="ctr"/>
                      <a:r>
                        <a:rPr lang="en-US" sz="1300" b="1" i="1" dirty="0"/>
                        <a:t>4,260</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20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dirty="0"/>
                        <a:t>20</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143</a:t>
                      </a:r>
                    </a:p>
                  </a:txBody>
                  <a:tcPr>
                    <a:solidFill>
                      <a:schemeClr val="bg1">
                        <a:lumMod val="95000"/>
                      </a:schemeClr>
                    </a:solidFill>
                  </a:tcPr>
                </a:tc>
                <a:tc>
                  <a:txBody>
                    <a:bodyPr/>
                    <a:lstStyle/>
                    <a:p>
                      <a:pPr algn="ctr"/>
                      <a:r>
                        <a:rPr lang="en-US" sz="1300" b="0" i="0" dirty="0"/>
                        <a:t>1,227</a:t>
                      </a:r>
                    </a:p>
                  </a:txBody>
                  <a:tcPr>
                    <a:solidFill>
                      <a:schemeClr val="bg1">
                        <a:lumMod val="95000"/>
                      </a:schemeClr>
                    </a:solidFill>
                  </a:tcPr>
                </a:tc>
                <a:tc>
                  <a:txBody>
                    <a:bodyPr/>
                    <a:lstStyle/>
                    <a:p>
                      <a:pPr algn="ctr"/>
                      <a:r>
                        <a:rPr lang="en-US" sz="1300" b="1" i="1" dirty="0"/>
                        <a:t>1,370</a:t>
                      </a:r>
                    </a:p>
                  </a:txBody>
                  <a:tcPr>
                    <a:solidFill>
                      <a:schemeClr val="bg1">
                        <a:lumMod val="95000"/>
                      </a:schemeClr>
                    </a:solidFill>
                  </a:tcPr>
                </a:tc>
                <a:tc>
                  <a:txBody>
                    <a:bodyPr/>
                    <a:lstStyle/>
                    <a:p>
                      <a:pPr algn="ctr"/>
                      <a:r>
                        <a:rPr lang="en-US" sz="1300" i="0" dirty="0"/>
                        <a:t>1,600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210</a:t>
                      </a:r>
                    </a:p>
                  </a:txBody>
                  <a:tcPr>
                    <a:solidFill>
                      <a:schemeClr val="bg1">
                        <a:lumMod val="85000"/>
                      </a:schemeClr>
                    </a:solidFill>
                  </a:tcPr>
                </a:tc>
                <a:tc>
                  <a:txBody>
                    <a:bodyPr/>
                    <a:lstStyle/>
                    <a:p>
                      <a:pPr algn="ctr"/>
                      <a:r>
                        <a:rPr lang="en-US" sz="1300" b="0" i="0" dirty="0"/>
                        <a:t>1,333</a:t>
                      </a:r>
                    </a:p>
                  </a:txBody>
                  <a:tcPr>
                    <a:solidFill>
                      <a:schemeClr val="bg1">
                        <a:lumMod val="85000"/>
                      </a:schemeClr>
                    </a:solidFill>
                  </a:tcPr>
                </a:tc>
                <a:tc>
                  <a:txBody>
                    <a:bodyPr/>
                    <a:lstStyle/>
                    <a:p>
                      <a:pPr algn="ctr"/>
                      <a:r>
                        <a:rPr lang="en-US" sz="1300" b="1" i="1" dirty="0"/>
                        <a:t>1,543</a:t>
                      </a:r>
                    </a:p>
                  </a:txBody>
                  <a:tcPr>
                    <a:solidFill>
                      <a:schemeClr val="bg1">
                        <a:lumMod val="85000"/>
                      </a:schemeClr>
                    </a:solidFill>
                  </a:tcPr>
                </a:tc>
                <a:tc>
                  <a:txBody>
                    <a:bodyPr/>
                    <a:lstStyle/>
                    <a:p>
                      <a:pPr algn="ctr"/>
                      <a:r>
                        <a:rPr lang="en-US" sz="1300" i="0" dirty="0"/>
                        <a:t>1,800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3078734F-E4F1-43D0-9467-9E88237B4F8D}"/>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8" name="TextBox 7">
            <a:extLst>
              <a:ext uri="{FF2B5EF4-FFF2-40B4-BE49-F238E27FC236}">
                <a16:creationId xmlns:a16="http://schemas.microsoft.com/office/drawing/2014/main" id="{D41CBDC9-E85D-4400-8BF3-285C7C0EB3A5}"/>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sp>
        <p:nvSpPr>
          <p:cNvPr id="6" name="TextBox 5">
            <a:extLst>
              <a:ext uri="{FF2B5EF4-FFF2-40B4-BE49-F238E27FC236}">
                <a16:creationId xmlns:a16="http://schemas.microsoft.com/office/drawing/2014/main" id="{1A818D3E-2BC8-4FCE-B3E0-C29DC4E231F5}"/>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pic>
        <p:nvPicPr>
          <p:cNvPr id="7" name="Picture 7" descr="C:\Documents and Settings\Wanda Lagoe\My Documents\My Pictures\Partnerships\Crane 178.jpg">
            <a:extLst>
              <a:ext uri="{FF2B5EF4-FFF2-40B4-BE49-F238E27FC236}">
                <a16:creationId xmlns:a16="http://schemas.microsoft.com/office/drawing/2014/main" id="{791E75EA-D42C-4BE4-A484-0AD81B41ADE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2286001"/>
            <a:ext cx="1406771" cy="1143000"/>
          </a:xfrm>
          <a:prstGeom prst="rect">
            <a:avLst/>
          </a:prstGeom>
          <a:noFill/>
          <a:ln w="9525">
            <a:noFill/>
            <a:miter lim="800000"/>
            <a:headEnd/>
            <a:tailEnd/>
          </a:ln>
        </p:spPr>
      </p:pic>
      <p:pic>
        <p:nvPicPr>
          <p:cNvPr id="9" name="Picture 8" descr="C:\Users\wllagoe.EADS\Pictures\Construction\IMAG0613.jpg">
            <a:extLst>
              <a:ext uri="{FF2B5EF4-FFF2-40B4-BE49-F238E27FC236}">
                <a16:creationId xmlns:a16="http://schemas.microsoft.com/office/drawing/2014/main" id="{7ED2DC65-21DF-46E8-AE77-C3EECE593AD2}"/>
              </a:ext>
            </a:extLst>
          </p:cNvPr>
          <p:cNvPicPr/>
          <p:nvPr/>
        </p:nvPicPr>
        <p:blipFill>
          <a:blip r:embed="rId4" cstate="print"/>
          <a:srcRect/>
          <a:stretch>
            <a:fillRect/>
          </a:stretch>
        </p:blipFill>
        <p:spPr bwMode="auto">
          <a:xfrm>
            <a:off x="4267200" y="2286000"/>
            <a:ext cx="2209800" cy="1143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A575D96-AA33-47E2-8518-C45E80888A4E}"/>
              </a:ext>
            </a:extLst>
          </p:cNvPr>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81800" y="2286000"/>
            <a:ext cx="1752600" cy="1143000"/>
          </a:xfrm>
          <a:prstGeom prst="rect">
            <a:avLst/>
          </a:prstGeom>
          <a:noFill/>
          <a:ln w="9525">
            <a:noFill/>
            <a:miter lim="800000"/>
            <a:headEnd/>
            <a:tailEnd/>
          </a:ln>
        </p:spPr>
      </p:pic>
      <p:pic>
        <p:nvPicPr>
          <p:cNvPr id="12" name="Picture 11" descr="C:\Users\wllagoe.EADS\Pictures\Picture 028.jpg">
            <a:extLst>
              <a:ext uri="{FF2B5EF4-FFF2-40B4-BE49-F238E27FC236}">
                <a16:creationId xmlns:a16="http://schemas.microsoft.com/office/drawing/2014/main" id="{69CC5D9F-4E69-4759-B1DD-8E7DDE1D257B}"/>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921582" y="2286000"/>
            <a:ext cx="1676400" cy="1143000"/>
          </a:xfrm>
          <a:prstGeom prst="rect">
            <a:avLst/>
          </a:prstGeom>
          <a:noFill/>
          <a:ln w="9525">
            <a:noFill/>
            <a:miter lim="800000"/>
            <a:headEnd/>
            <a:tailEnd/>
          </a:ln>
        </p:spPr>
      </p:pic>
      <p:pic>
        <p:nvPicPr>
          <p:cNvPr id="14" name="Picture 13" descr="A picture containing text, person, outdoor, group&#10;&#10;Description automatically generated">
            <a:extLst>
              <a:ext uri="{FF2B5EF4-FFF2-40B4-BE49-F238E27FC236}">
                <a16:creationId xmlns:a16="http://schemas.microsoft.com/office/drawing/2014/main" id="{097ECC3C-0C96-48C0-A75E-7DA8AA9DFC00}"/>
              </a:ext>
            </a:extLst>
          </p:cNvPr>
          <p:cNvPicPr/>
          <p:nvPr/>
        </p:nvPicPr>
        <p:blipFill rotWithShape="1">
          <a:blip r:embed="rId7" cstate="hqprint">
            <a:extLst>
              <a:ext uri="{28A0092B-C50C-407E-A947-70E740481C1C}">
                <a14:useLocalDpi xmlns:a14="http://schemas.microsoft.com/office/drawing/2010/main"/>
              </a:ext>
            </a:extLst>
          </a:blip>
          <a:srcRect/>
          <a:stretch/>
        </p:blipFill>
        <p:spPr bwMode="auto">
          <a:xfrm>
            <a:off x="1756870" y="2286000"/>
            <a:ext cx="2586530" cy="1143000"/>
          </a:xfrm>
          <a:prstGeom prst="rect">
            <a:avLst/>
          </a:prstGeom>
          <a:ln>
            <a:noFill/>
          </a:ln>
          <a:extLst>
            <a:ext uri="{53640926-AAD7-44D8-BBD7-CCE9431645EC}">
              <a14:shadowObscured xmlns:a14="http://schemas.microsoft.com/office/drawing/2010/main"/>
            </a:ext>
          </a:extLst>
        </p:spPr>
      </p:pic>
      <p:graphicFrame>
        <p:nvGraphicFramePr>
          <p:cNvPr id="15" name="Table 14">
            <a:extLst>
              <a:ext uri="{FF2B5EF4-FFF2-40B4-BE49-F238E27FC236}">
                <a16:creationId xmlns:a16="http://schemas.microsoft.com/office/drawing/2014/main" id="{DC0736CC-5E4C-441A-81D9-4971BB49DC64}"/>
              </a:ext>
            </a:extLst>
          </p:cNvPr>
          <p:cNvGraphicFramePr>
            <a:graphicFrameLocks noGrp="1"/>
          </p:cNvGraphicFramePr>
          <p:nvPr>
            <p:extLst>
              <p:ext uri="{D42A27DB-BD31-4B8C-83A1-F6EECF244321}">
                <p14:modId xmlns:p14="http://schemas.microsoft.com/office/powerpoint/2010/main" val="4045027796"/>
              </p:ext>
            </p:extLst>
          </p:nvPr>
        </p:nvGraphicFramePr>
        <p:xfrm>
          <a:off x="609600" y="1143001"/>
          <a:ext cx="7924800" cy="1131332"/>
        </p:xfrm>
        <a:graphic>
          <a:graphicData uri="http://schemas.openxmlformats.org/drawingml/2006/table">
            <a:tbl>
              <a:tblPr>
                <a:tableStyleId>{00A15C55-8517-42AA-B614-E9B94910E393}</a:tableStyleId>
              </a:tblPr>
              <a:tblGrid>
                <a:gridCol w="2694149">
                  <a:extLst>
                    <a:ext uri="{9D8B030D-6E8A-4147-A177-3AD203B41FA5}">
                      <a16:colId xmlns:a16="http://schemas.microsoft.com/office/drawing/2014/main" val="20000"/>
                    </a:ext>
                  </a:extLst>
                </a:gridCol>
                <a:gridCol w="1268251">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95562">
                  <a:extLst>
                    <a:ext uri="{9D8B030D-6E8A-4147-A177-3AD203B41FA5}">
                      <a16:colId xmlns:a16="http://schemas.microsoft.com/office/drawing/2014/main" val="2646981065"/>
                    </a:ext>
                  </a:extLst>
                </a:gridCol>
                <a:gridCol w="1190438">
                  <a:extLst>
                    <a:ext uri="{9D8B030D-6E8A-4147-A177-3AD203B41FA5}">
                      <a16:colId xmlns:a16="http://schemas.microsoft.com/office/drawing/2014/main" val="20004"/>
                    </a:ext>
                  </a:extLst>
                </a:gridCol>
              </a:tblGrid>
              <a:tr h="39894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33438">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18</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9</a:t>
                      </a:r>
                    </a:p>
                  </a:txBody>
                  <a:tcPr anchor="ctr" horzOverflow="overflow">
                    <a:solidFill>
                      <a:schemeClr val="bg1">
                        <a:lumMod val="95000"/>
                      </a:schemeClr>
                    </a:solidFill>
                  </a:tcPr>
                </a:tc>
                <a:extLst>
                  <a:ext uri="{0D108BD9-81ED-4DB2-BD59-A6C34878D82A}">
                    <a16:rowId xmlns:a16="http://schemas.microsoft.com/office/drawing/2014/main" val="10001"/>
                  </a:ext>
                </a:extLst>
              </a:tr>
              <a:tr h="39894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FFY 2021 4</a:t>
                      </a:r>
                      <a:r>
                        <a:rPr kumimoji="0" lang="en-US" sz="1200" b="0" i="1" u="none" strike="noStrike" cap="none" normalizeH="0" baseline="30000" dirty="0">
                          <a:ln>
                            <a:noFill/>
                          </a:ln>
                          <a:solidFill>
                            <a:schemeClr val="tx1"/>
                          </a:solidFill>
                          <a:effectLst/>
                          <a:latin typeface="Arial" charset="0"/>
                          <a:cs typeface="Arial" charset="0"/>
                        </a:rPr>
                        <a:t>th</a:t>
                      </a:r>
                      <a:r>
                        <a:rPr kumimoji="0" lang="en-US" sz="12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rgbClr val="000000"/>
                          </a:solidFill>
                          <a:effectLst/>
                          <a:latin typeface="Arial" charset="0"/>
                          <a:cs typeface="Arial" charset="0"/>
                        </a:rPr>
                        <a:t>0.0017</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16" name="Table 15">
            <a:extLst>
              <a:ext uri="{FF2B5EF4-FFF2-40B4-BE49-F238E27FC236}">
                <a16:creationId xmlns:a16="http://schemas.microsoft.com/office/drawing/2014/main" id="{6AAF4157-B97D-45FE-8E97-DC895AA7F623}"/>
              </a:ext>
            </a:extLst>
          </p:cNvPr>
          <p:cNvGraphicFramePr>
            <a:graphicFrameLocks noGrp="1"/>
          </p:cNvGraphicFramePr>
          <p:nvPr>
            <p:extLst>
              <p:ext uri="{D42A27DB-BD31-4B8C-83A1-F6EECF244321}">
                <p14:modId xmlns:p14="http://schemas.microsoft.com/office/powerpoint/2010/main" val="1249056154"/>
              </p:ext>
            </p:extLst>
          </p:nvPr>
        </p:nvGraphicFramePr>
        <p:xfrm>
          <a:off x="609598" y="3276600"/>
          <a:ext cx="7924803" cy="2675748"/>
        </p:xfrm>
        <a:graphic>
          <a:graphicData uri="http://schemas.openxmlformats.org/drawingml/2006/table">
            <a:tbl>
              <a:tblPr firstRow="1" bandRow="1">
                <a:tableStyleId>{00A15C55-8517-42AA-B614-E9B94910E393}</a:tableStyleId>
              </a:tblPr>
              <a:tblGrid>
                <a:gridCol w="167640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45597">
                  <a:extLst>
                    <a:ext uri="{9D8B030D-6E8A-4147-A177-3AD203B41FA5}">
                      <a16:colId xmlns:a16="http://schemas.microsoft.com/office/drawing/2014/main" val="6719514"/>
                    </a:ext>
                  </a:extLst>
                </a:gridCol>
                <a:gridCol w="626003">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742018">
                  <a:extLst>
                    <a:ext uri="{9D8B030D-6E8A-4147-A177-3AD203B41FA5}">
                      <a16:colId xmlns:a16="http://schemas.microsoft.com/office/drawing/2014/main" val="20004"/>
                    </a:ext>
                  </a:extLst>
                </a:gridCol>
                <a:gridCol w="705782">
                  <a:extLst>
                    <a:ext uri="{9D8B030D-6E8A-4147-A177-3AD203B41FA5}">
                      <a16:colId xmlns:a16="http://schemas.microsoft.com/office/drawing/2014/main" val="1164891328"/>
                    </a:ext>
                  </a:extLst>
                </a:gridCol>
                <a:gridCol w="685801">
                  <a:extLst>
                    <a:ext uri="{9D8B030D-6E8A-4147-A177-3AD203B41FA5}">
                      <a16:colId xmlns:a16="http://schemas.microsoft.com/office/drawing/2014/main" val="20005"/>
                    </a:ext>
                  </a:extLst>
                </a:gridCol>
              </a:tblGrid>
              <a:tr h="380137">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baseline="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8308">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3</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88687">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77095">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879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17791">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8308">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375463">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13049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sp>
        <p:nvSpPr>
          <p:cNvPr id="6" name="TextBox 5">
            <a:extLst>
              <a:ext uri="{FF2B5EF4-FFF2-40B4-BE49-F238E27FC236}">
                <a16:creationId xmlns:a16="http://schemas.microsoft.com/office/drawing/2014/main" id="{37A795F7-A108-4A80-A535-041CA5E77A03}"/>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pic>
        <p:nvPicPr>
          <p:cNvPr id="9" name="Picture 8" descr="C:\Users\wllagoe.EADS\Pictures\Construction\IMAG0613.jpg">
            <a:extLst>
              <a:ext uri="{FF2B5EF4-FFF2-40B4-BE49-F238E27FC236}">
                <a16:creationId xmlns:a16="http://schemas.microsoft.com/office/drawing/2014/main" id="{B22BFFE6-CE09-4C0A-8DA1-F5C7DD309089}"/>
              </a:ext>
            </a:extLst>
          </p:cNvPr>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400800" y="2894532"/>
            <a:ext cx="1295400" cy="534468"/>
          </a:xfrm>
          <a:prstGeom prst="rect">
            <a:avLst/>
          </a:prstGeom>
          <a:noFill/>
          <a:ln w="9525">
            <a:noFill/>
            <a:miter lim="800000"/>
            <a:headEnd/>
            <a:tailEnd/>
          </a:ln>
        </p:spPr>
      </p:pic>
      <p:pic>
        <p:nvPicPr>
          <p:cNvPr id="12" name="Picture 11" descr="C:\Documents and Settings\Wanda Lagoe\My Documents\My Pictures\Logging\Water quality discussion with NCDENR.JPG">
            <a:extLst>
              <a:ext uri="{FF2B5EF4-FFF2-40B4-BE49-F238E27FC236}">
                <a16:creationId xmlns:a16="http://schemas.microsoft.com/office/drawing/2014/main" id="{4D280AF1-9C0B-44DF-9BD9-6040B85EC9B3}"/>
              </a:ext>
            </a:extLst>
          </p:cNvPr>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419600" y="2938507"/>
            <a:ext cx="1037652" cy="490493"/>
          </a:xfrm>
          <a:prstGeom prst="rect">
            <a:avLst/>
          </a:prstGeom>
          <a:noFill/>
          <a:ln w="9525">
            <a:noFill/>
            <a:miter lim="800000"/>
            <a:headEnd/>
            <a:tailEnd/>
          </a:ln>
        </p:spPr>
      </p:pic>
      <p:pic>
        <p:nvPicPr>
          <p:cNvPr id="13" name="Picture 12" descr="C:\Documents and Settings\Wanda Lagoe\My Documents\My Pictures\Logging\Picture 087.jpg">
            <a:extLst>
              <a:ext uri="{FF2B5EF4-FFF2-40B4-BE49-F238E27FC236}">
                <a16:creationId xmlns:a16="http://schemas.microsoft.com/office/drawing/2014/main" id="{7CABC7F7-8810-4B46-83C9-B6C446D3F88B}"/>
              </a:ext>
            </a:extLst>
          </p:cNvPr>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733800" y="2907347"/>
            <a:ext cx="838200" cy="521653"/>
          </a:xfrm>
          <a:prstGeom prst="rect">
            <a:avLst/>
          </a:prstGeom>
          <a:noFill/>
          <a:ln w="9525">
            <a:noFill/>
            <a:miter lim="800000"/>
            <a:headEnd/>
            <a:tailEnd/>
          </a:ln>
        </p:spPr>
      </p:pic>
      <p:pic>
        <p:nvPicPr>
          <p:cNvPr id="14" name="Picture 13" descr="C:\Documents and Settings\Wanda Lagoe\My Documents\My Pictures\Logging\ProLogger LD.JPG">
            <a:extLst>
              <a:ext uri="{FF2B5EF4-FFF2-40B4-BE49-F238E27FC236}">
                <a16:creationId xmlns:a16="http://schemas.microsoft.com/office/drawing/2014/main" id="{88D37657-3B8D-4C14-8FF5-5620BD9120B6}"/>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295400" y="2907347"/>
            <a:ext cx="914400"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7934C900-58DE-4361-AE40-BB49ECA0BB0F}"/>
              </a:ext>
            </a:extLst>
          </p:cNvPr>
          <p:cNvPicPr/>
          <p:nvPr/>
        </p:nvPicPr>
        <p:blipFill>
          <a:blip r:embed="rId7" cstate="hqprint">
            <a:extLst>
              <a:ext uri="{28A0092B-C50C-407E-A947-70E740481C1C}">
                <a14:useLocalDpi xmlns:a14="http://schemas.microsoft.com/office/drawing/2010/main"/>
              </a:ext>
            </a:extLst>
          </a:blip>
          <a:srcRect/>
          <a:stretch>
            <a:fillRect/>
          </a:stretch>
        </p:blipFill>
        <p:spPr bwMode="auto">
          <a:xfrm>
            <a:off x="2133600" y="2907347"/>
            <a:ext cx="1699926" cy="521653"/>
          </a:xfrm>
          <a:prstGeom prst="rect">
            <a:avLst/>
          </a:prstGeom>
          <a:noFill/>
          <a:ln w="9525">
            <a:noFill/>
            <a:miter lim="800000"/>
            <a:headEnd/>
            <a:tailEnd/>
          </a:ln>
        </p:spPr>
      </p:pic>
      <p:pic>
        <p:nvPicPr>
          <p:cNvPr id="1026" name="4720B3CC-1855-4662-8F19-3F136855D639">
            <a:extLst>
              <a:ext uri="{FF2B5EF4-FFF2-40B4-BE49-F238E27FC236}">
                <a16:creationId xmlns:a16="http://schemas.microsoft.com/office/drawing/2014/main" id="{50F0AFE0-742A-44FA-8103-EB64DF09681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57253" y="2907536"/>
            <a:ext cx="562548"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D8F1B152-ECCC-4526-96CC-CB41BB035581">
            <a:extLst>
              <a:ext uri="{FF2B5EF4-FFF2-40B4-BE49-F238E27FC236}">
                <a16:creationId xmlns:a16="http://schemas.microsoft.com/office/drawing/2014/main" id="{67CCCE92-19BB-466A-9C18-4FF0FCFDCF68}"/>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7562148" y="2899304"/>
            <a:ext cx="972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BB3873A-2B4A-4C26-8FD6-26392F01A019">
            <a:extLst>
              <a:ext uri="{FF2B5EF4-FFF2-40B4-BE49-F238E27FC236}">
                <a16:creationId xmlns:a16="http://schemas.microsoft.com/office/drawing/2014/main" id="{C6C2933D-25DB-4F7F-AE81-8B34995C2078}"/>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5986131" y="2907348"/>
            <a:ext cx="50051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70098A66-1910-4614-8FD6-70A003F0C3CA">
            <a:extLst>
              <a:ext uri="{FF2B5EF4-FFF2-40B4-BE49-F238E27FC236}">
                <a16:creationId xmlns:a16="http://schemas.microsoft.com/office/drawing/2014/main" id="{C38A2A13-0349-4E5C-B45A-0B1DE47F5BEC}"/>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605168" y="2907347"/>
            <a:ext cx="766762"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128">
            <a:extLst>
              <a:ext uri="{FF2B5EF4-FFF2-40B4-BE49-F238E27FC236}">
                <a16:creationId xmlns:a16="http://schemas.microsoft.com/office/drawing/2014/main" id="{A40BED90-2594-408F-94C0-8BE0A3F98E65}"/>
              </a:ext>
            </a:extLst>
          </p:cNvPr>
          <p:cNvGraphicFramePr>
            <a:graphicFrameLocks noGrp="1"/>
          </p:cNvGraphicFramePr>
          <p:nvPr>
            <p:extLst>
              <p:ext uri="{D42A27DB-BD31-4B8C-83A1-F6EECF244321}">
                <p14:modId xmlns:p14="http://schemas.microsoft.com/office/powerpoint/2010/main" val="1530766033"/>
              </p:ext>
            </p:extLst>
          </p:nvPr>
        </p:nvGraphicFramePr>
        <p:xfrm>
          <a:off x="609600" y="1143001"/>
          <a:ext cx="7929234" cy="1752601"/>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89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6682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20%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36682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0.8</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1.0</a:t>
                      </a:r>
                    </a:p>
                  </a:txBody>
                  <a:tcPr anchor="ctr" horzOverflow="overflow">
                    <a:solidFill>
                      <a:schemeClr val="bg1">
                        <a:lumMod val="95000"/>
                      </a:schemeClr>
                    </a:solidFill>
                  </a:tcPr>
                </a:tc>
                <a:tc>
                  <a:txBody>
                    <a:bodyPr/>
                    <a:lstStyle/>
                    <a:p>
                      <a:pPr algn="ctr"/>
                      <a:r>
                        <a:rPr lang="en-US" sz="1200" i="1" dirty="0"/>
                        <a:t>1.7</a:t>
                      </a:r>
                    </a:p>
                  </a:txBody>
                  <a:tcPr anchor="ctr" horzOverflow="overflow">
                    <a:solidFill>
                      <a:schemeClr val="bg1">
                        <a:lumMod val="95000"/>
                      </a:schemeClr>
                    </a:solidFill>
                  </a:tcPr>
                </a:tc>
                <a:tc gridSpan="2">
                  <a:txBody>
                    <a:bodyPr/>
                    <a:lstStyle/>
                    <a:p>
                      <a:pPr algn="ct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37%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9" name="Group 22">
            <a:extLst>
              <a:ext uri="{FF2B5EF4-FFF2-40B4-BE49-F238E27FC236}">
                <a16:creationId xmlns:a16="http://schemas.microsoft.com/office/drawing/2014/main" id="{37A5F4F2-53B1-476F-A370-5C55F8B93F73}"/>
              </a:ext>
            </a:extLst>
          </p:cNvPr>
          <p:cNvGraphicFramePr>
            <a:graphicFrameLocks noGrp="1"/>
          </p:cNvGraphicFramePr>
          <p:nvPr>
            <p:extLst>
              <p:ext uri="{D42A27DB-BD31-4B8C-83A1-F6EECF244321}">
                <p14:modId xmlns:p14="http://schemas.microsoft.com/office/powerpoint/2010/main" val="2083956970"/>
              </p:ext>
            </p:extLst>
          </p:nvPr>
        </p:nvGraphicFramePr>
        <p:xfrm>
          <a:off x="609600" y="3429000"/>
          <a:ext cx="7929232" cy="2514600"/>
        </p:xfrm>
        <a:graphic>
          <a:graphicData uri="http://schemas.openxmlformats.org/drawingml/2006/table">
            <a:tbl>
              <a:tblPr>
                <a:tableStyleId>{00A15C55-8517-42AA-B614-E9B94910E393}</a:tableStyleId>
              </a:tblPr>
              <a:tblGrid>
                <a:gridCol w="4572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418808380"/>
                    </a:ext>
                  </a:extLst>
                </a:gridCol>
                <a:gridCol w="644161">
                  <a:extLst>
                    <a:ext uri="{9D8B030D-6E8A-4147-A177-3AD203B41FA5}">
                      <a16:colId xmlns:a16="http://schemas.microsoft.com/office/drawing/2014/main" val="20002"/>
                    </a:ext>
                  </a:extLst>
                </a:gridCol>
                <a:gridCol w="960471">
                  <a:extLst>
                    <a:ext uri="{9D8B030D-6E8A-4147-A177-3AD203B41FA5}">
                      <a16:colId xmlns:a16="http://schemas.microsoft.com/office/drawing/2014/main" val="20003"/>
                    </a:ext>
                  </a:extLst>
                </a:gridCol>
              </a:tblGrid>
              <a:tr h="763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SEP ACTIVITY</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Compliance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265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Consultative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203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52697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OSH Outreach Events (10- and 30- Hour Construction Courses)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People Trained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185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268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8" name="Group 128">
            <a:extLst>
              <a:ext uri="{FF2B5EF4-FFF2-40B4-BE49-F238E27FC236}">
                <a16:creationId xmlns:a16="http://schemas.microsoft.com/office/drawing/2014/main" id="{6024546C-85EC-485B-B7A3-7BA186771B09}"/>
              </a:ext>
            </a:extLst>
          </p:cNvPr>
          <p:cNvGraphicFramePr>
            <a:graphicFrameLocks noGrp="1"/>
          </p:cNvGraphicFramePr>
          <p:nvPr>
            <p:extLst>
              <p:ext uri="{D42A27DB-BD31-4B8C-83A1-F6EECF244321}">
                <p14:modId xmlns:p14="http://schemas.microsoft.com/office/powerpoint/2010/main" val="924220943"/>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a:txBody>
                    <a:bodyPr/>
                    <a:lstStyle/>
                    <a:p>
                      <a:pPr algn="ctr"/>
                      <a:r>
                        <a:rPr lang="en-US" sz="1200" b="1" i="1" dirty="0"/>
                        <a:t>17%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i="1" dirty="0"/>
                        <a:t>2.5</a:t>
                      </a:r>
                    </a:p>
                  </a:txBody>
                  <a:tcPr anchor="ctr" horzOverflow="overflow">
                    <a:solidFill>
                      <a:schemeClr val="bg1">
                        <a:lumMod val="95000"/>
                      </a:schemeClr>
                    </a:solidFill>
                  </a:tcPr>
                </a:tc>
                <a:tc gridSpan="2">
                  <a:txBody>
                    <a:bodyPr/>
                    <a:lstStyle/>
                    <a:p>
                      <a:pPr algn="ctr"/>
                      <a:r>
                        <a:rPr lang="en-US" sz="1200" b="1" i="1" dirty="0"/>
                        <a:t>20%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20%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325041627"/>
              </p:ext>
            </p:extLst>
          </p:nvPr>
        </p:nvGraphicFramePr>
        <p:xfrm>
          <a:off x="605170" y="2590800"/>
          <a:ext cx="7896726" cy="1636012"/>
        </p:xfrm>
        <a:graphic>
          <a:graphicData uri="http://schemas.openxmlformats.org/drawingml/2006/table">
            <a:tbl>
              <a:tblPr firstRow="1" bandRow="1">
                <a:tableStyleId>{00A15C55-8517-42AA-B614-E9B94910E393}</a:tableStyleId>
              </a:tblPr>
              <a:tblGrid>
                <a:gridCol w="4050569">
                  <a:extLst>
                    <a:ext uri="{9D8B030D-6E8A-4147-A177-3AD203B41FA5}">
                      <a16:colId xmlns:a16="http://schemas.microsoft.com/office/drawing/2014/main" val="20000"/>
                    </a:ext>
                  </a:extLst>
                </a:gridCol>
                <a:gridCol w="899499">
                  <a:extLst>
                    <a:ext uri="{9D8B030D-6E8A-4147-A177-3AD203B41FA5}">
                      <a16:colId xmlns:a16="http://schemas.microsoft.com/office/drawing/2014/main" val="20002"/>
                    </a:ext>
                  </a:extLst>
                </a:gridCol>
                <a:gridCol w="899499">
                  <a:extLst>
                    <a:ext uri="{9D8B030D-6E8A-4147-A177-3AD203B41FA5}">
                      <a16:colId xmlns:a16="http://schemas.microsoft.com/office/drawing/2014/main" val="2674886371"/>
                    </a:ext>
                  </a:extLst>
                </a:gridCol>
                <a:gridCol w="899499">
                  <a:extLst>
                    <a:ext uri="{9D8B030D-6E8A-4147-A177-3AD203B41FA5}">
                      <a16:colId xmlns:a16="http://schemas.microsoft.com/office/drawing/2014/main" val="3871786859"/>
                    </a:ext>
                  </a:extLst>
                </a:gridCol>
                <a:gridCol w="1147660">
                  <a:extLst>
                    <a:ext uri="{9D8B030D-6E8A-4147-A177-3AD203B41FA5}">
                      <a16:colId xmlns:a16="http://schemas.microsoft.com/office/drawing/2014/main" val="20003"/>
                    </a:ext>
                  </a:extLst>
                </a:gridCol>
              </a:tblGrid>
              <a:tr h="416812">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2</a:t>
                      </a:r>
                      <a:r>
                        <a:rPr lang="en-US" sz="1400" b="1" i="0" u="none" baseline="30000" dirty="0">
                          <a:solidFill>
                            <a:schemeClr val="tx1"/>
                          </a:solidFill>
                        </a:rPr>
                        <a:t>nd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u="none" dirty="0"/>
                        <a:t>5</a:t>
                      </a:r>
                    </a:p>
                  </a:txBody>
                  <a:tcPr anchor="ctr">
                    <a:solidFill>
                      <a:schemeClr val="bg1">
                        <a:lumMod val="85000"/>
                      </a:schemeClr>
                    </a:solidFill>
                  </a:tcPr>
                </a:tc>
                <a:tc>
                  <a:txBody>
                    <a:bodyPr/>
                    <a:lstStyle/>
                    <a:p>
                      <a:pPr algn="ctr"/>
                      <a:r>
                        <a:rPr lang="en-US" sz="1400" b="0" i="0" u="none" dirty="0"/>
                        <a:t>5</a:t>
                      </a:r>
                    </a:p>
                  </a:txBody>
                  <a:tcPr anchor="ctr">
                    <a:solidFill>
                      <a:schemeClr val="bg1">
                        <a:lumMod val="85000"/>
                      </a:schemeClr>
                    </a:solidFill>
                  </a:tcPr>
                </a:tc>
                <a:tc>
                  <a:txBody>
                    <a:bodyPr/>
                    <a:lstStyle/>
                    <a:p>
                      <a:pPr algn="ctr"/>
                      <a:r>
                        <a:rPr lang="en-US" sz="1400" b="1" i="1" u="none" dirty="0"/>
                        <a:t>10</a:t>
                      </a:r>
                    </a:p>
                  </a:txBody>
                  <a:tcPr anchor="ctr">
                    <a:solidFill>
                      <a:schemeClr val="bg1">
                        <a:lumMod val="85000"/>
                      </a:schemeClr>
                    </a:solidFill>
                  </a:tcPr>
                </a:tc>
                <a:tc>
                  <a:txBody>
                    <a:bodyPr/>
                    <a:lstStyle/>
                    <a:p>
                      <a:pPr algn="ctr"/>
                      <a:r>
                        <a:rPr lang="en-US" sz="1400" i="0" dirty="0"/>
                        <a:t>25</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u="none" dirty="0"/>
                        <a:t>3</a:t>
                      </a:r>
                    </a:p>
                  </a:txBody>
                  <a:tcPr anchor="ctr">
                    <a:solidFill>
                      <a:schemeClr val="bg1">
                        <a:lumMod val="95000"/>
                      </a:schemeClr>
                    </a:solidFill>
                  </a:tcPr>
                </a:tc>
                <a:tc>
                  <a:txBody>
                    <a:bodyPr/>
                    <a:lstStyle/>
                    <a:p>
                      <a:pPr algn="ctr"/>
                      <a:r>
                        <a:rPr lang="en-US" sz="1400" b="0" i="0" u="none" dirty="0"/>
                        <a:t>1</a:t>
                      </a:r>
                    </a:p>
                  </a:txBody>
                  <a:tcPr anchor="ctr">
                    <a:solidFill>
                      <a:schemeClr val="bg1">
                        <a:lumMod val="95000"/>
                      </a:schemeClr>
                    </a:solidFill>
                  </a:tcPr>
                </a:tc>
                <a:tc>
                  <a:txBody>
                    <a:bodyPr/>
                    <a:lstStyle/>
                    <a:p>
                      <a:pPr algn="ctr"/>
                      <a:r>
                        <a:rPr lang="en-US" sz="1400" b="1" i="1" u="none" dirty="0"/>
                        <a:t>4</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u="none" dirty="0"/>
                        <a:t>1</a:t>
                      </a:r>
                    </a:p>
                  </a:txBody>
                  <a:tcPr anchor="ctr">
                    <a:solidFill>
                      <a:schemeClr val="bg1">
                        <a:lumMod val="85000"/>
                      </a:schemeClr>
                    </a:solidFill>
                  </a:tcPr>
                </a:tc>
                <a:tc>
                  <a:txBody>
                    <a:bodyPr/>
                    <a:lstStyle/>
                    <a:p>
                      <a:pPr algn="ctr"/>
                      <a:r>
                        <a:rPr lang="en-US" sz="1400" b="0" i="0" u="none" dirty="0"/>
                        <a:t>5</a:t>
                      </a:r>
                    </a:p>
                  </a:txBody>
                  <a:tcPr anchor="ctr">
                    <a:solidFill>
                      <a:schemeClr val="bg1">
                        <a:lumMod val="85000"/>
                      </a:schemeClr>
                    </a:solidFill>
                  </a:tcPr>
                </a:tc>
                <a:tc>
                  <a:txBody>
                    <a:bodyPr/>
                    <a:lstStyle/>
                    <a:p>
                      <a:pPr algn="ctr"/>
                      <a:r>
                        <a:rPr lang="en-US" sz="1400" b="1" i="1" u="none" dirty="0"/>
                        <a:t>6</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u="none" dirty="0"/>
                        <a:t>9</a:t>
                      </a:r>
                    </a:p>
                  </a:txBody>
                  <a:tcPr anchor="ctr">
                    <a:solidFill>
                      <a:schemeClr val="bg1">
                        <a:lumMod val="95000"/>
                      </a:schemeClr>
                    </a:solidFill>
                  </a:tcPr>
                </a:tc>
                <a:tc>
                  <a:txBody>
                    <a:bodyPr/>
                    <a:lstStyle/>
                    <a:p>
                      <a:pPr algn="ctr"/>
                      <a:r>
                        <a:rPr lang="en-US" sz="1400" b="0" i="0" u="none" dirty="0"/>
                        <a:t>125</a:t>
                      </a:r>
                    </a:p>
                  </a:txBody>
                  <a:tcPr anchor="ctr">
                    <a:solidFill>
                      <a:schemeClr val="bg1">
                        <a:lumMod val="95000"/>
                      </a:schemeClr>
                    </a:solidFill>
                  </a:tcPr>
                </a:tc>
                <a:tc>
                  <a:txBody>
                    <a:bodyPr/>
                    <a:lstStyle/>
                    <a:p>
                      <a:pPr algn="ctr"/>
                      <a:r>
                        <a:rPr lang="en-US" sz="1400" b="1" i="1" u="none" dirty="0"/>
                        <a:t>134</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645470997"/>
              </p:ext>
            </p:extLst>
          </p:nvPr>
        </p:nvGraphicFramePr>
        <p:xfrm>
          <a:off x="609595" y="4343400"/>
          <a:ext cx="7967488" cy="1524000"/>
        </p:xfrm>
        <a:graphic>
          <a:graphicData uri="http://schemas.openxmlformats.org/drawingml/2006/table">
            <a:tbl>
              <a:tblPr>
                <a:tableStyleId>{00A15C55-8517-42AA-B614-E9B94910E393}</a:tableStyleId>
              </a:tblPr>
              <a:tblGrid>
                <a:gridCol w="3488403">
                  <a:extLst>
                    <a:ext uri="{9D8B030D-6E8A-4147-A177-3AD203B41FA5}">
                      <a16:colId xmlns:a16="http://schemas.microsoft.com/office/drawing/2014/main" val="20000"/>
                    </a:ext>
                  </a:extLst>
                </a:gridCol>
                <a:gridCol w="1129432">
                  <a:extLst>
                    <a:ext uri="{9D8B030D-6E8A-4147-A177-3AD203B41FA5}">
                      <a16:colId xmlns:a16="http://schemas.microsoft.com/office/drawing/2014/main" val="20001"/>
                    </a:ext>
                  </a:extLst>
                </a:gridCol>
                <a:gridCol w="432816">
                  <a:extLst>
                    <a:ext uri="{9D8B030D-6E8A-4147-A177-3AD203B41FA5}">
                      <a16:colId xmlns:a16="http://schemas.microsoft.com/office/drawing/2014/main" val="20002"/>
                    </a:ext>
                  </a:extLst>
                </a:gridCol>
                <a:gridCol w="1080891">
                  <a:extLst>
                    <a:ext uri="{9D8B030D-6E8A-4147-A177-3AD203B41FA5}">
                      <a16:colId xmlns:a16="http://schemas.microsoft.com/office/drawing/2014/main" val="20004"/>
                    </a:ext>
                  </a:extLst>
                </a:gridCol>
                <a:gridCol w="917973">
                  <a:extLst>
                    <a:ext uri="{9D8B030D-6E8A-4147-A177-3AD203B41FA5}">
                      <a16:colId xmlns:a16="http://schemas.microsoft.com/office/drawing/2014/main" val="3753210091"/>
                    </a:ext>
                  </a:extLst>
                </a:gridCol>
                <a:gridCol w="917973">
                  <a:extLst>
                    <a:ext uri="{9D8B030D-6E8A-4147-A177-3AD203B41FA5}">
                      <a16:colId xmlns:a16="http://schemas.microsoft.com/office/drawing/2014/main" val="4092892867"/>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b="0" i="0" dirty="0"/>
                        <a:t>0</a:t>
                      </a:r>
                    </a:p>
                  </a:txBody>
                  <a:tcPr horzOverflow="overflow">
                    <a:solidFill>
                      <a:schemeClr val="bg1">
                        <a:lumMod val="95000"/>
                      </a:schemeClr>
                    </a:solidFill>
                  </a:tcPr>
                </a:tc>
                <a:tc>
                  <a:txBody>
                    <a:bodyPr/>
                    <a:lstStyle/>
                    <a:p>
                      <a:pPr algn="ctr"/>
                      <a:r>
                        <a:rPr lang="en-US" sz="1400" b="0" i="0" dirty="0"/>
                        <a:t>0</a:t>
                      </a:r>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2021</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1</a:t>
                      </a:r>
                      <a:r>
                        <a:rPr kumimoji="0" lang="en-US" sz="1400" b="1" i="0" u="none" strike="noStrike" cap="none" normalizeH="0" baseline="30000" dirty="0">
                          <a:ln>
                            <a:noFill/>
                          </a:ln>
                          <a:solidFill>
                            <a:schemeClr val="tx1"/>
                          </a:solidFill>
                          <a:effectLst/>
                          <a:latin typeface="+mn-lt"/>
                          <a:cs typeface="Arial" charset="0"/>
                        </a:rPr>
                        <a:t>st</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0" i="0" dirty="0">
                          <a:latin typeface="+mn-lt"/>
                        </a:rPr>
                        <a:t>0</a:t>
                      </a:r>
                    </a:p>
                  </a:txBody>
                  <a:tcPr anchor="ctr" horzOverflow="overflow">
                    <a:solidFill>
                      <a:schemeClr val="bg1">
                        <a:lumMod val="85000"/>
                      </a:schemeClr>
                    </a:solidFill>
                  </a:tcPr>
                </a:tc>
                <a:tc>
                  <a:txBody>
                    <a:bodyPr/>
                    <a:lstStyle/>
                    <a:p>
                      <a:pPr algn="ctr"/>
                      <a:r>
                        <a:rPr lang="en-US" sz="1400" b="0" i="0" dirty="0">
                          <a:latin typeface="+mn-lt"/>
                        </a:rPr>
                        <a:t>1</a:t>
                      </a:r>
                    </a:p>
                  </a:txBody>
                  <a:tcPr anchor="ctr" horzOverflow="overflow">
                    <a:solidFill>
                      <a:schemeClr val="bg1">
                        <a:lumMod val="85000"/>
                      </a:schemeClr>
                    </a:solidFill>
                  </a:tcPr>
                </a:tc>
                <a:tc>
                  <a:txBody>
                    <a:bodyPr/>
                    <a:lstStyle/>
                    <a:p>
                      <a:pPr algn="ctr"/>
                      <a:r>
                        <a:rPr lang="en-US" sz="1400" b="1" i="1" dirty="0">
                          <a:latin typeface="+mn-lt"/>
                        </a:rPr>
                        <a:t>1</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2021 4</a:t>
                      </a:r>
                      <a:r>
                        <a:rPr kumimoji="0" lang="en-US" sz="1400" b="0" i="1" u="none" strike="noStrike" cap="none" normalizeH="0" baseline="30000" dirty="0">
                          <a:ln>
                            <a:noFill/>
                          </a:ln>
                          <a:solidFill>
                            <a:schemeClr val="tx1"/>
                          </a:solidFill>
                          <a:effectLst/>
                          <a:latin typeface="+mn-lt"/>
                          <a:cs typeface="Arial" charset="0"/>
                        </a:rPr>
                        <a:t>th</a:t>
                      </a:r>
                      <a:r>
                        <a:rPr kumimoji="0" lang="en-US" sz="1400" b="0" i="1" u="none" strike="noStrike" cap="none" normalizeH="0" baseline="0" dirty="0">
                          <a:ln>
                            <a:noFill/>
                          </a:ln>
                          <a:solidFill>
                            <a:schemeClr val="tx1"/>
                          </a:solidFill>
                          <a:effectLst/>
                          <a:latin typeface="+mn-lt"/>
                          <a:cs typeface="Arial" charset="0"/>
                        </a:rPr>
                        <a:t> Qtr. Combined Fatality Rate</a:t>
                      </a:r>
                    </a:p>
                  </a:txBody>
                  <a:tcP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algn="ctr"/>
                      <a:endParaRPr lang="en-US" sz="1400" b="1" i="1" dirty="0">
                        <a:latin typeface="+mn-lt"/>
                      </a:endParaRPr>
                    </a:p>
                  </a:txBody>
                  <a:tcPr anchor="ctr" horzOverflow="overflow">
                    <a:solidFill>
                      <a:schemeClr val="bg1">
                        <a:lumMod val="95000"/>
                      </a:schemeClr>
                    </a:solidFill>
                  </a:tcPr>
                </a:tc>
                <a:tc gridSpan="2">
                  <a:txBody>
                    <a:bodyPr/>
                    <a:lstStyle/>
                    <a:p>
                      <a:pPr algn="ctr"/>
                      <a:r>
                        <a:rPr lang="en-US" sz="1400" b="0" i="1" dirty="0">
                          <a:latin typeface="+mn-lt"/>
                        </a:rPr>
                        <a:t>0.0070</a:t>
                      </a:r>
                    </a:p>
                  </a:txBody>
                  <a:tcPr anchor="ctr" horzOverflow="overflow">
                    <a:solidFill>
                      <a:schemeClr val="bg1">
                        <a:lumMod val="95000"/>
                      </a:schemeClr>
                    </a:solidFill>
                  </a:tcPr>
                </a:tc>
                <a:tc hMerge="1">
                  <a:txBody>
                    <a:bodyPr/>
                    <a:lstStyle/>
                    <a:p>
                      <a:pPr algn="ctr"/>
                      <a:endParaRPr lang="en-US" sz="1400" b="1" i="1" dirty="0">
                        <a:latin typeface="+mn-l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sp>
        <p:nvSpPr>
          <p:cNvPr id="12" name="TextBox 11">
            <a:extLst>
              <a:ext uri="{FF2B5EF4-FFF2-40B4-BE49-F238E27FC236}">
                <a16:creationId xmlns:a16="http://schemas.microsoft.com/office/drawing/2014/main" id="{9976B358-8D6F-4B16-9E64-AC2E6BD737A4}"/>
              </a:ext>
            </a:extLst>
          </p:cNvPr>
          <p:cNvSpPr txBox="1"/>
          <p:nvPr/>
        </p:nvSpPr>
        <p:spPr>
          <a:xfrm>
            <a:off x="6477000" y="685800"/>
            <a:ext cx="2286000" cy="369332"/>
          </a:xfrm>
          <a:prstGeom prst="rect">
            <a:avLst/>
          </a:prstGeom>
          <a:noFill/>
        </p:spPr>
        <p:txBody>
          <a:bodyPr wrap="square" rtlCol="0">
            <a:spAutoFit/>
          </a:bodyPr>
          <a:lstStyle/>
          <a:p>
            <a:r>
              <a:rPr lang="en-US" i="1" dirty="0"/>
              <a:t>FFY 2022—2</a:t>
            </a:r>
            <a:r>
              <a:rPr lang="en-US" i="1" baseline="30000" dirty="0"/>
              <a:t>nd</a:t>
            </a:r>
            <a:r>
              <a:rPr lang="en-US" i="1" dirty="0"/>
              <a:t> Qtr.</a:t>
            </a:r>
          </a:p>
        </p:txBody>
      </p:sp>
    </p:spTree>
    <p:extLst>
      <p:ext uri="{BB962C8B-B14F-4D97-AF65-F5344CB8AC3E}">
        <p14:creationId xmlns:p14="http://schemas.microsoft.com/office/powerpoint/2010/main" val="2650440858"/>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51909</TotalTime>
  <Words>4398</Words>
  <Application>Microsoft Office PowerPoint</Application>
  <PresentationFormat>On-screen Show (4:3)</PresentationFormat>
  <Paragraphs>1870</Paragraphs>
  <Slides>43</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Symbol</vt:lpstr>
      <vt:lpstr>Times New Roman</vt:lpstr>
      <vt:lpstr>Wingdings</vt:lpstr>
      <vt:lpstr>NCDOL  Standard</vt:lpstr>
      <vt:lpstr>1_NCDOL  Standard</vt:lpstr>
      <vt:lpstr>North Carolina Department of Labor Occupational Safety &amp; Health Division  2nd Quarter Report Federal Fiscal Year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Actions Taken to Attract/Retain Safety and Health Professionals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3288</cp:revision>
  <cp:lastPrinted>2019-02-22T12:54:39Z</cp:lastPrinted>
  <dcterms:created xsi:type="dcterms:W3CDTF">2000-08-10T17:22:10Z</dcterms:created>
  <dcterms:modified xsi:type="dcterms:W3CDTF">2022-11-28T15:32:38Z</dcterms:modified>
</cp:coreProperties>
</file>