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46"/>
  </p:notesMasterIdLst>
  <p:handoutMasterIdLst>
    <p:handoutMasterId r:id="rId47"/>
  </p:handoutMasterIdLst>
  <p:sldIdLst>
    <p:sldId id="593" r:id="rId3"/>
    <p:sldId id="666" r:id="rId4"/>
    <p:sldId id="758" r:id="rId5"/>
    <p:sldId id="757" r:id="rId6"/>
    <p:sldId id="765" r:id="rId7"/>
    <p:sldId id="640" r:id="rId8"/>
    <p:sldId id="601" r:id="rId9"/>
    <p:sldId id="602" r:id="rId10"/>
    <p:sldId id="603" r:id="rId11"/>
    <p:sldId id="605" r:id="rId12"/>
    <p:sldId id="606" r:id="rId13"/>
    <p:sldId id="759" r:id="rId14"/>
    <p:sldId id="611" r:id="rId15"/>
    <p:sldId id="613" r:id="rId16"/>
    <p:sldId id="679" r:id="rId17"/>
    <p:sldId id="615" r:id="rId18"/>
    <p:sldId id="617" r:id="rId19"/>
    <p:sldId id="619" r:id="rId20"/>
    <p:sldId id="687" r:id="rId21"/>
    <p:sldId id="624" r:id="rId22"/>
    <p:sldId id="762" r:id="rId23"/>
    <p:sldId id="625" r:id="rId24"/>
    <p:sldId id="626" r:id="rId25"/>
    <p:sldId id="760" r:id="rId26"/>
    <p:sldId id="761" r:id="rId27"/>
    <p:sldId id="763" r:id="rId28"/>
    <p:sldId id="627" r:id="rId29"/>
    <p:sldId id="691" r:id="rId30"/>
    <p:sldId id="754" r:id="rId31"/>
    <p:sldId id="747" r:id="rId32"/>
    <p:sldId id="764" r:id="rId33"/>
    <p:sldId id="753" r:id="rId34"/>
    <p:sldId id="740" r:id="rId35"/>
    <p:sldId id="752" r:id="rId36"/>
    <p:sldId id="692" r:id="rId37"/>
    <p:sldId id="689" r:id="rId38"/>
    <p:sldId id="649" r:id="rId39"/>
    <p:sldId id="733" r:id="rId40"/>
    <p:sldId id="743" r:id="rId41"/>
    <p:sldId id="736" r:id="rId42"/>
    <p:sldId id="737" r:id="rId43"/>
    <p:sldId id="745" r:id="rId44"/>
    <p:sldId id="637" r:id="rId45"/>
  </p:sldIdLst>
  <p:sldSz cx="9144000" cy="6858000" type="screen4x3"/>
  <p:notesSz cx="7010400" cy="929640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0080"/>
    <a:srgbClr val="DDDDDD"/>
    <a:srgbClr val="E7E7E7"/>
    <a:srgbClr val="012D9A"/>
    <a:srgbClr val="010101"/>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103" d="100"/>
          <a:sy n="103" d="100"/>
        </p:scale>
        <p:origin x="116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902"/>
    </p:cViewPr>
  </p:sorterViewPr>
  <p:notesViewPr>
    <p:cSldViewPr>
      <p:cViewPr>
        <p:scale>
          <a:sx n="125" d="100"/>
          <a:sy n="125" d="100"/>
        </p:scale>
        <p:origin x="2076" y="-120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11</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12</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5170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13</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14</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15</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16</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17</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18</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19</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20</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9C04E28-086C-4D0A-8694-6886FBE4A781}" type="slidenum">
              <a:rPr lang="en-US" smtClean="0"/>
              <a:pPr/>
              <a:t>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North Carolina’s Total Recordable cases and DART rate continue to be lower that the National Average. </a:t>
            </a:r>
          </a:p>
          <a:p>
            <a:pPr eaLnBrk="1" hangingPunct="1"/>
            <a:endParaRPr lang="en-US" dirty="0"/>
          </a:p>
          <a:p>
            <a:pPr eaLnBrk="1" hangingPunct="1"/>
            <a:r>
              <a:rPr lang="en-US" dirty="0"/>
              <a:t>The DART rate stands for "Days Away, Restrictions and Transfers". This number is also based on trending over 200,000 hours but its not based on total injuries. Its based only on those injuries and illnesses severe enough to warrant "Days Away, Restrictions and Transfers".</a:t>
            </a:r>
          </a:p>
          <a:p>
            <a:pPr eaLnBrk="1" hangingPunct="1"/>
            <a:endParaRPr lang="en-US" dirty="0"/>
          </a:p>
          <a:p>
            <a:pPr eaLnBrk="1" hangingPunct="1"/>
            <a:r>
              <a:rPr lang="en-US" dirty="0"/>
              <a:t>The Total Recordable Case Rate (TRC) equals the division of all recordable cases by the hours worked, multiplied by 200'000 for standardization.</a:t>
            </a:r>
          </a:p>
        </p:txBody>
      </p:sp>
    </p:spTree>
    <p:extLst>
      <p:ext uri="{BB962C8B-B14F-4D97-AF65-F5344CB8AC3E}">
        <p14:creationId xmlns:p14="http://schemas.microsoft.com/office/powerpoint/2010/main" val="2390406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21</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r>
              <a:rPr lang="en-US" dirty="0"/>
              <a:t>ETTA doesn’t have a Spanish Outreach trainer at this time. </a:t>
            </a:r>
          </a:p>
        </p:txBody>
      </p:sp>
    </p:spTree>
    <p:extLst>
      <p:ext uri="{BB962C8B-B14F-4D97-AF65-F5344CB8AC3E}">
        <p14:creationId xmlns:p14="http://schemas.microsoft.com/office/powerpoint/2010/main" val="439701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22</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r>
              <a:rPr lang="en-US" sz="1000" dirty="0">
                <a:latin typeface="+mn-lt"/>
              </a:rPr>
              <a:t>Withdrew: </a:t>
            </a:r>
            <a:r>
              <a:rPr lang="en-US" sz="1000" dirty="0">
                <a:effectLst/>
                <a:latin typeface="+mn-lt"/>
                <a:ea typeface="Calibri" panose="020F0502020204030204" pitchFamily="34" charset="0"/>
              </a:rPr>
              <a:t>Emerson Automation Solutions – work site closed</a:t>
            </a:r>
          </a:p>
          <a:p>
            <a:pPr eaLnBrk="1" hangingPunct="1"/>
            <a:endParaRPr lang="en-US" dirty="0"/>
          </a:p>
        </p:txBody>
      </p:sp>
    </p:spTree>
    <p:extLst>
      <p:ext uri="{BB962C8B-B14F-4D97-AF65-F5344CB8AC3E}">
        <p14:creationId xmlns:p14="http://schemas.microsoft.com/office/powerpoint/2010/main" val="3411961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23</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r>
              <a:rPr lang="en-US" sz="1000" dirty="0"/>
              <a:t>2022 Safety Award Season reverting to normal schedule and may be a hybrid of virtual and in-person. </a:t>
            </a:r>
          </a:p>
        </p:txBody>
      </p:sp>
    </p:spTree>
    <p:extLst>
      <p:ext uri="{BB962C8B-B14F-4D97-AF65-F5344CB8AC3E}">
        <p14:creationId xmlns:p14="http://schemas.microsoft.com/office/powerpoint/2010/main" val="99288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24</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25</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26</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2655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27</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292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28</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29</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30</a:t>
            </a:fld>
            <a:endParaRPr lang="en-US" dirty="0"/>
          </a:p>
        </p:txBody>
      </p:sp>
    </p:spTree>
    <p:extLst>
      <p:ext uri="{BB962C8B-B14F-4D97-AF65-F5344CB8AC3E}">
        <p14:creationId xmlns:p14="http://schemas.microsoft.com/office/powerpoint/2010/main" val="180485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39E50ACA-DCEA-4FD4-BDBC-31BB36F89356}" type="slidenum">
              <a:rPr lang="en-US" smtClean="0"/>
              <a:pPr>
                <a:defRPr/>
              </a:pPr>
              <a:t>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7097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31</a:t>
            </a:fld>
            <a:endParaRPr lang="en-US" dirty="0"/>
          </a:p>
        </p:txBody>
      </p:sp>
    </p:spTree>
    <p:extLst>
      <p:ext uri="{BB962C8B-B14F-4D97-AF65-F5344CB8AC3E}">
        <p14:creationId xmlns:p14="http://schemas.microsoft.com/office/powerpoint/2010/main" val="1223413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32</a:t>
            </a:fld>
            <a:endParaRPr lang="en-US"/>
          </a:p>
        </p:txBody>
      </p:sp>
    </p:spTree>
    <p:extLst>
      <p:ext uri="{BB962C8B-B14F-4D97-AF65-F5344CB8AC3E}">
        <p14:creationId xmlns:p14="http://schemas.microsoft.com/office/powerpoint/2010/main" val="2867446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33</a:t>
            </a:fld>
            <a:endParaRPr lang="en-US" dirty="0"/>
          </a:p>
        </p:txBody>
      </p:sp>
    </p:spTree>
    <p:extLst>
      <p:ext uri="{BB962C8B-B14F-4D97-AF65-F5344CB8AC3E}">
        <p14:creationId xmlns:p14="http://schemas.microsoft.com/office/powerpoint/2010/main" val="164035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34</a:t>
            </a:fld>
            <a:endParaRPr lang="en-US"/>
          </a:p>
        </p:txBody>
      </p:sp>
    </p:spTree>
    <p:extLst>
      <p:ext uri="{BB962C8B-B14F-4D97-AF65-F5344CB8AC3E}">
        <p14:creationId xmlns:p14="http://schemas.microsoft.com/office/powerpoint/2010/main" val="90164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36</a:t>
            </a:fld>
            <a:endParaRPr lang="en-US"/>
          </a:p>
        </p:txBody>
      </p:sp>
    </p:spTree>
    <p:extLst>
      <p:ext uri="{BB962C8B-B14F-4D97-AF65-F5344CB8AC3E}">
        <p14:creationId xmlns:p14="http://schemas.microsoft.com/office/powerpoint/2010/main" val="4202804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37</a:t>
            </a:fld>
            <a:endParaRPr lang="en-US"/>
          </a:p>
        </p:txBody>
      </p:sp>
    </p:spTree>
    <p:extLst>
      <p:ext uri="{BB962C8B-B14F-4D97-AF65-F5344CB8AC3E}">
        <p14:creationId xmlns:p14="http://schemas.microsoft.com/office/powerpoint/2010/main" val="126177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38</a:t>
            </a:fld>
            <a:endParaRPr lang="en-US"/>
          </a:p>
        </p:txBody>
      </p:sp>
    </p:spTree>
    <p:extLst>
      <p:ext uri="{BB962C8B-B14F-4D97-AF65-F5344CB8AC3E}">
        <p14:creationId xmlns:p14="http://schemas.microsoft.com/office/powerpoint/2010/main" val="740202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39</a:t>
            </a:fld>
            <a:endParaRPr lang="en-US"/>
          </a:p>
        </p:txBody>
      </p:sp>
    </p:spTree>
    <p:extLst>
      <p:ext uri="{BB962C8B-B14F-4D97-AF65-F5344CB8AC3E}">
        <p14:creationId xmlns:p14="http://schemas.microsoft.com/office/powerpoint/2010/main" val="26182275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40</a:t>
            </a:fld>
            <a:endParaRPr lang="en-US"/>
          </a:p>
        </p:txBody>
      </p:sp>
    </p:spTree>
    <p:extLst>
      <p:ext uri="{BB962C8B-B14F-4D97-AF65-F5344CB8AC3E}">
        <p14:creationId xmlns:p14="http://schemas.microsoft.com/office/powerpoint/2010/main" val="846815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41</a:t>
            </a:fld>
            <a:endParaRPr lang="en-US"/>
          </a:p>
        </p:txBody>
      </p:sp>
    </p:spTree>
    <p:extLst>
      <p:ext uri="{BB962C8B-B14F-4D97-AF65-F5344CB8AC3E}">
        <p14:creationId xmlns:p14="http://schemas.microsoft.com/office/powerpoint/2010/main" val="1631413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85D39A47-32F8-4B3D-96B7-3D04E806AABF}" type="slidenum">
              <a:rPr lang="en-US" smtClean="0"/>
              <a:pPr>
                <a:defRPr/>
              </a:pPr>
              <a:t>4</a:t>
            </a:fld>
            <a:endParaRPr lang="en-US"/>
          </a:p>
        </p:txBody>
      </p:sp>
    </p:spTree>
    <p:extLst>
      <p:ext uri="{BB962C8B-B14F-4D97-AF65-F5344CB8AC3E}">
        <p14:creationId xmlns:p14="http://schemas.microsoft.com/office/powerpoint/2010/main" val="1142996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43</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43</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6</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7</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8</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9</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10</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6753" y="4649005"/>
            <a:ext cx="5140960" cy="4182177"/>
          </a:xfrm>
          <a:noFill/>
          <a:ln/>
        </p:spPr>
        <p:txBody>
          <a:bodyPr/>
          <a:lstStyle/>
          <a:p>
            <a:pPr eaLnBrk="1" hangingPunct="1"/>
            <a:r>
              <a:rPr lang="en-US" dirty="0"/>
              <a:t>s</a:t>
            </a:r>
          </a:p>
          <a:p>
            <a:pPr eaLnBrk="1" hangingPunct="1"/>
            <a:r>
              <a:rPr lang="en-US" dirty="0"/>
              <a:t>Will be posting a new billboard on the May 2022 fall prevention standdown and for heat stress.</a:t>
            </a:r>
          </a:p>
        </p:txBody>
      </p:sp>
    </p:spTree>
    <p:extLst>
      <p:ext uri="{BB962C8B-B14F-4D97-AF65-F5344CB8AC3E}">
        <p14:creationId xmlns:p14="http://schemas.microsoft.com/office/powerpoint/2010/main" val="299773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151032" y="6248400"/>
            <a:ext cx="1840568" cy="246221"/>
          </a:xfrm>
          <a:prstGeom prst="rect">
            <a:avLst/>
          </a:prstGeom>
          <a:noFill/>
        </p:spPr>
        <p:txBody>
          <a:bodyPr wrap="none" rtlCol="0">
            <a:spAutoFit/>
          </a:bodyPr>
          <a:lstStyle/>
          <a:p>
            <a:r>
              <a:rPr lang="en-US" sz="1000" dirty="0"/>
              <a:t>For Public Official’s Use Only</a:t>
            </a:r>
          </a:p>
        </p:txBody>
      </p:sp>
      <p:pic>
        <p:nvPicPr>
          <p:cNvPr id="3" name="Picture 2" descr="A picture containing company name&#10;&#10;Description automatically generated">
            <a:extLst>
              <a:ext uri="{FF2B5EF4-FFF2-40B4-BE49-F238E27FC236}">
                <a16:creationId xmlns:a16="http://schemas.microsoft.com/office/drawing/2014/main" id="{A5969548-DEED-42A1-80FF-EE92239FD17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399" y="6092276"/>
            <a:ext cx="1676401" cy="765725"/>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0.pn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19.jpe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30.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36.jpeg"/><Relationship Id="rId11" Type="http://schemas.openxmlformats.org/officeDocument/2006/relationships/image" Target="../media/image2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42.jpe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&amp; Health Division</a:t>
            </a:r>
            <a:br>
              <a:rPr lang="en-US" sz="4000" dirty="0">
                <a:solidFill>
                  <a:schemeClr val="bg2"/>
                </a:solidFill>
              </a:rPr>
            </a:br>
            <a:br>
              <a:rPr lang="en-US" sz="4000" dirty="0">
                <a:solidFill>
                  <a:schemeClr val="bg2"/>
                </a:solidFill>
              </a:rPr>
            </a:br>
            <a:r>
              <a:rPr lang="en-US" sz="2800" dirty="0">
                <a:solidFill>
                  <a:schemeClr val="bg2"/>
                </a:solidFill>
              </a:rPr>
              <a:t>1</a:t>
            </a:r>
            <a:r>
              <a:rPr lang="en-US" sz="2800" baseline="30000" dirty="0">
                <a:solidFill>
                  <a:schemeClr val="bg2"/>
                </a:solidFill>
              </a:rPr>
              <a:t>st</a:t>
            </a:r>
            <a:r>
              <a:rPr lang="en-US" sz="2800" dirty="0">
                <a:solidFill>
                  <a:schemeClr val="bg2"/>
                </a:solidFill>
              </a:rPr>
              <a:t> Quarter Report</a:t>
            </a:r>
            <a:br>
              <a:rPr lang="en-US" sz="2800" dirty="0">
                <a:solidFill>
                  <a:schemeClr val="bg2"/>
                </a:solidFill>
              </a:rPr>
            </a:br>
            <a:r>
              <a:rPr lang="en-US" sz="2400" i="1" dirty="0">
                <a:solidFill>
                  <a:schemeClr val="bg2"/>
                </a:solidFill>
              </a:rPr>
              <a:t>Federal Fiscal Year 2022*</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676703"/>
            <a:ext cx="7162800" cy="874855"/>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r>
              <a:rPr lang="en-US" sz="1600">
                <a:solidFill>
                  <a:schemeClr val="bg1">
                    <a:lumMod val="50000"/>
                  </a:schemeClr>
                </a:solidFill>
              </a:rPr>
              <a:t>Education</a:t>
            </a:r>
            <a:r>
              <a:rPr lang="en-US" sz="1600" dirty="0">
                <a:solidFill>
                  <a:schemeClr val="bg1">
                    <a:lumMod val="50000"/>
                  </a:schemeClr>
                </a:solidFill>
              </a:rPr>
              <a:t>, Training and Technical Assistance</a:t>
            </a:r>
          </a:p>
          <a:p>
            <a:pPr eaLnBrk="0" hangingPunct="0">
              <a:lnSpc>
                <a:spcPct val="110000"/>
              </a:lnSpc>
              <a:buClr>
                <a:srgbClr val="910046"/>
              </a:buClr>
              <a:buSzPct val="84000"/>
              <a:buFont typeface="Wingdings" pitchFamily="2" charset="2"/>
              <a:buNone/>
            </a:pPr>
            <a:r>
              <a:rPr lang="en-US" sz="1600"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481002169"/>
              </p:ext>
            </p:extLst>
          </p:nvPr>
        </p:nvGraphicFramePr>
        <p:xfrm>
          <a:off x="609600" y="1143001"/>
          <a:ext cx="7924800" cy="1331327"/>
        </p:xfrm>
        <a:graphic>
          <a:graphicData uri="http://schemas.openxmlformats.org/drawingml/2006/table">
            <a:tbl>
              <a:tblPr>
                <a:tableStyleId>{00A15C55-8517-42AA-B614-E9B94910E393}</a:tableStyleId>
              </a:tblPr>
              <a:tblGrid>
                <a:gridCol w="3276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344129">
                  <a:extLst>
                    <a:ext uri="{9D8B030D-6E8A-4147-A177-3AD203B41FA5}">
                      <a16:colId xmlns:a16="http://schemas.microsoft.com/office/drawing/2014/main" val="20002"/>
                    </a:ext>
                  </a:extLst>
                </a:gridCol>
                <a:gridCol w="1713271">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2733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chemeClr val="tx1"/>
                          </a:solidFill>
                          <a:effectLst/>
                          <a:latin typeface="Arial" charset="0"/>
                          <a:cs typeface="Arial" charset="0"/>
                        </a:rPr>
                        <a:t>NAICS 23</a:t>
                      </a:r>
                      <a:r>
                        <a:rPr lang="en-US" sz="1600" b="1" dirty="0"/>
                        <a:t>—CONSTRUCTION</a:t>
                      </a:r>
                      <a:endParaRPr kumimoji="0" lang="en-US" sz="16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FFY 2021</a:t>
                      </a:r>
                    </a:p>
                  </a:txBody>
                  <a:tcPr anchor="ctr" horzOverflow="overflow">
                    <a:solidFill>
                      <a:schemeClr val="bg1">
                        <a:lumMod val="75000"/>
                      </a:schemeClr>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1</a:t>
                      </a:r>
                      <a:r>
                        <a:rPr kumimoji="0" lang="en-US" sz="1600" b="1" i="0" u="none" strike="noStrike" cap="none" normalizeH="0" baseline="30000" dirty="0">
                          <a:ln>
                            <a:noFill/>
                          </a:ln>
                          <a:solidFill>
                            <a:schemeClr val="tx1"/>
                          </a:solidFill>
                          <a:effectLst/>
                          <a:latin typeface="Arial" charset="0"/>
                          <a:cs typeface="Arial" charset="0"/>
                        </a:rPr>
                        <a:t>st </a:t>
                      </a:r>
                      <a:r>
                        <a:rPr kumimoji="0" lang="en-US" sz="16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434034">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chemeClr val="tx1"/>
                          </a:solidFill>
                          <a:effectLst/>
                          <a:latin typeface="Arial" charset="0"/>
                          <a:cs typeface="Arial" charset="0"/>
                        </a:rPr>
                        <a:t>Total Fatalities</a:t>
                      </a:r>
                    </a:p>
                  </a:txBody>
                  <a:tcPr anchor="ctr" horzOverflow="overflow">
                    <a:solidFill>
                      <a:schemeClr val="bg1">
                        <a:lumMod val="9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1" u="none" strike="noStrike" cap="none" normalizeH="0" baseline="0">
                          <a:ln>
                            <a:noFill/>
                          </a:ln>
                          <a:effectLst/>
                        </a:rPr>
                        <a:t>18</a:t>
                      </a:r>
                      <a:endParaRPr kumimoji="0" lang="en-US" sz="1600" i="1" u="none" strike="noStrike" cap="none" normalizeH="0" baseline="0" dirty="0">
                        <a:ln>
                          <a:noFill/>
                        </a:ln>
                        <a:effectLst/>
                      </a:endParaRPr>
                    </a:p>
                  </a:txBody>
                  <a:tcPr anchor="ct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0000"/>
                          </a:solidFill>
                          <a:effectLst/>
                          <a:latin typeface="Arial" charset="0"/>
                          <a:cs typeface="Arial" charset="0"/>
                        </a:rPr>
                        <a:t>3</a:t>
                      </a:r>
                    </a:p>
                  </a:txBody>
                  <a:tcPr anchor="ctr" horzOverflow="overflow">
                    <a:solidFill>
                      <a:schemeClr val="bg1">
                        <a:lumMod val="95000"/>
                      </a:schemeClr>
                    </a:solidFill>
                  </a:tcPr>
                </a:tc>
                <a:extLst>
                  <a:ext uri="{0D108BD9-81ED-4DB2-BD59-A6C34878D82A}">
                    <a16:rowId xmlns:a16="http://schemas.microsoft.com/office/drawing/2014/main" val="10001"/>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cs typeface="Arial" charset="0"/>
                        </a:rPr>
                        <a:t>N/A</a:t>
                      </a:r>
                    </a:p>
                  </a:txBody>
                  <a:tcPr anchor="ctr" horzOverflow="overflow">
                    <a:solidFill>
                      <a:schemeClr val="bg1">
                        <a:lumMod val="85000"/>
                      </a:schemeClr>
                    </a:solidFill>
                  </a:tcPr>
                </a:tc>
                <a:tc rowSpan="2">
                  <a:txBody>
                    <a:bodyPr/>
                    <a:lstStyle/>
                    <a:p>
                      <a:pPr algn="ctr"/>
                      <a:r>
                        <a:rPr lang="en-US" sz="1600" dirty="0"/>
                        <a:t>N/A</a:t>
                      </a:r>
                    </a:p>
                  </a:txBody>
                  <a:tcPr anchor="ctr" horzOverflow="overflow">
                    <a:solidFill>
                      <a:schemeClr val="bg1">
                        <a:lumMod val="85000"/>
                      </a:schemeClr>
                    </a:solidFill>
                  </a:tcPr>
                </a:tc>
                <a:extLst>
                  <a:ext uri="{0D108BD9-81ED-4DB2-BD59-A6C34878D82A}">
                    <a16:rowId xmlns:a16="http://schemas.microsoft.com/office/drawing/2014/main" val="3885475826"/>
                  </a:ext>
                </a:extLst>
              </a:tr>
              <a:tr h="398842">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chemeClr val="tx1"/>
                          </a:solidFill>
                          <a:effectLst/>
                          <a:latin typeface="Arial" charset="0"/>
                          <a:cs typeface="Arial" charset="0"/>
                        </a:rPr>
                        <a:t>FFY 2021 3</a:t>
                      </a:r>
                      <a:r>
                        <a:rPr kumimoji="0" lang="en-US" sz="1600" b="0" i="1" u="none" strike="noStrike" cap="none" normalizeH="0" baseline="30000" dirty="0">
                          <a:ln>
                            <a:noFill/>
                          </a:ln>
                          <a:solidFill>
                            <a:schemeClr val="tx1"/>
                          </a:solidFill>
                          <a:effectLst/>
                          <a:latin typeface="Arial" charset="0"/>
                          <a:cs typeface="Arial" charset="0"/>
                        </a:rPr>
                        <a:t>rd</a:t>
                      </a:r>
                      <a:r>
                        <a:rPr kumimoji="0" lang="en-US" sz="1600" b="0" i="1" u="none" strike="noStrike" cap="none" normalizeH="0" baseline="0" dirty="0">
                          <a:ln>
                            <a:noFill/>
                          </a:ln>
                          <a:solidFill>
                            <a:schemeClr val="tx1"/>
                          </a:solidFill>
                          <a:effectLst/>
                          <a:latin typeface="Arial" charset="0"/>
                          <a:cs typeface="Arial" charset="0"/>
                        </a:rPr>
                        <a:t> Qtr. Fatality Rate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rgbClr val="000000"/>
                          </a:solidFill>
                          <a:effectLst/>
                          <a:latin typeface="Arial" charset="0"/>
                          <a:cs typeface="Arial" charset="0"/>
                        </a:rPr>
                        <a:t>0.0017</a:t>
                      </a:r>
                    </a:p>
                  </a:txBody>
                  <a:tcPr anchor="ctr" horzOverflow="overflow">
                    <a:solidFill>
                      <a:schemeClr val="bg1">
                        <a:lumMod val="8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highlight>
                          <a:srgbClr val="FFFF00"/>
                        </a:highlight>
                        <a:latin typeface="Arial" charset="0"/>
                        <a:cs typeface="Arial" charset="0"/>
                      </a:endParaRPr>
                    </a:p>
                  </a:txBody>
                  <a:tcPr horzOverflow="overflow">
                    <a:solidFill>
                      <a:schemeClr val="bg1">
                        <a:lumMod val="85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i="1" dirty="0"/>
                    </a:p>
                  </a:txBody>
                  <a:tcPr horzOverflow="overflow">
                    <a:solidFill>
                      <a:schemeClr val="bg1">
                        <a:lumMod val="85000"/>
                      </a:schemeClr>
                    </a:solidFill>
                  </a:tcPr>
                </a:tc>
                <a:extLst>
                  <a:ext uri="{0D108BD9-81ED-4DB2-BD59-A6C34878D82A}">
                    <a16:rowId xmlns:a16="http://schemas.microsoft.com/office/drawing/2014/main" val="1646401180"/>
                  </a:ext>
                </a:extLst>
              </a:tr>
            </a:tbl>
          </a:graphicData>
        </a:graphic>
      </p:graphicFrame>
      <p:graphicFrame>
        <p:nvGraphicFramePr>
          <p:cNvPr id="8" name="Table 7">
            <a:extLst>
              <a:ext uri="{FF2B5EF4-FFF2-40B4-BE49-F238E27FC236}">
                <a16:creationId xmlns:a16="http://schemas.microsoft.com/office/drawing/2014/main" id="{551D7D50-EAB8-4089-9442-23CB7A3F44C9}"/>
              </a:ext>
            </a:extLst>
          </p:cNvPr>
          <p:cNvGraphicFramePr>
            <a:graphicFrameLocks noGrp="1"/>
          </p:cNvGraphicFramePr>
          <p:nvPr>
            <p:extLst>
              <p:ext uri="{D42A27DB-BD31-4B8C-83A1-F6EECF244321}">
                <p14:modId xmlns:p14="http://schemas.microsoft.com/office/powerpoint/2010/main" val="134530576"/>
              </p:ext>
            </p:extLst>
          </p:nvPr>
        </p:nvGraphicFramePr>
        <p:xfrm>
          <a:off x="609598" y="3130732"/>
          <a:ext cx="7924801" cy="2739931"/>
        </p:xfrm>
        <a:graphic>
          <a:graphicData uri="http://schemas.openxmlformats.org/drawingml/2006/table">
            <a:tbl>
              <a:tblPr firstRow="1" bandRow="1">
                <a:tableStyleId>{00A15C55-8517-42AA-B614-E9B94910E393}</a:tableStyleId>
              </a:tblPr>
              <a:tblGrid>
                <a:gridCol w="2172355">
                  <a:extLst>
                    <a:ext uri="{9D8B030D-6E8A-4147-A177-3AD203B41FA5}">
                      <a16:colId xmlns:a16="http://schemas.microsoft.com/office/drawing/2014/main" val="20000"/>
                    </a:ext>
                  </a:extLst>
                </a:gridCol>
                <a:gridCol w="768807">
                  <a:extLst>
                    <a:ext uri="{9D8B030D-6E8A-4147-A177-3AD203B41FA5}">
                      <a16:colId xmlns:a16="http://schemas.microsoft.com/office/drawing/2014/main" val="20001"/>
                    </a:ext>
                  </a:extLst>
                </a:gridCol>
                <a:gridCol w="1022287">
                  <a:extLst>
                    <a:ext uri="{9D8B030D-6E8A-4147-A177-3AD203B41FA5}">
                      <a16:colId xmlns:a16="http://schemas.microsoft.com/office/drawing/2014/main" val="20002"/>
                    </a:ext>
                  </a:extLst>
                </a:gridCol>
                <a:gridCol w="2300135">
                  <a:extLst>
                    <a:ext uri="{9D8B030D-6E8A-4147-A177-3AD203B41FA5}">
                      <a16:colId xmlns:a16="http://schemas.microsoft.com/office/drawing/2014/main" val="20003"/>
                    </a:ext>
                  </a:extLst>
                </a:gridCol>
                <a:gridCol w="766712">
                  <a:extLst>
                    <a:ext uri="{9D8B030D-6E8A-4147-A177-3AD203B41FA5}">
                      <a16:colId xmlns:a16="http://schemas.microsoft.com/office/drawing/2014/main" val="20004"/>
                    </a:ext>
                  </a:extLst>
                </a:gridCol>
                <a:gridCol w="894505">
                  <a:extLst>
                    <a:ext uri="{9D8B030D-6E8A-4147-A177-3AD203B41FA5}">
                      <a16:colId xmlns:a16="http://schemas.microsoft.com/office/drawing/2014/main" val="20005"/>
                    </a:ext>
                  </a:extLst>
                </a:gridCol>
              </a:tblGrid>
              <a:tr h="390053">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75307">
                <a:tc>
                  <a:txBody>
                    <a:bodyPr/>
                    <a:lstStyle/>
                    <a:p>
                      <a:pPr algn="r"/>
                      <a:r>
                        <a:rPr lang="en-US" sz="1400" b="0" i="1" dirty="0">
                          <a:solidFill>
                            <a:schemeClr val="tx1"/>
                          </a:solidFill>
                        </a:rPr>
                        <a:t>Struck By</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tc>
                  <a:txBody>
                    <a:bodyPr/>
                    <a:lstStyle/>
                    <a:p>
                      <a:pPr algn="r"/>
                      <a:r>
                        <a:rPr lang="en-US" sz="14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1"/>
                  </a:ext>
                </a:extLst>
              </a:tr>
              <a:tr h="326082">
                <a:tc>
                  <a:txBody>
                    <a:bodyPr/>
                    <a:lstStyle/>
                    <a:p>
                      <a:pPr algn="r"/>
                      <a:r>
                        <a:rPr lang="en-US" sz="14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4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284324">
                <a:tc>
                  <a:txBody>
                    <a:bodyPr/>
                    <a:lstStyle/>
                    <a:p>
                      <a:pPr algn="r"/>
                      <a:r>
                        <a:rPr lang="en-US" sz="14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4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0000"/>
                          </a:solidFill>
                          <a:effectLst/>
                          <a:uLnTx/>
                          <a:uFillTx/>
                          <a:latin typeface="Arial"/>
                          <a:ea typeface="+mn-ea"/>
                          <a:cs typeface="+mn-cs"/>
                        </a:rPr>
                        <a:t>0</a:t>
                      </a:r>
                      <a:endParaRPr kumimoji="0" lang="en-US" sz="1400" b="1" i="1"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extLst>
                  <a:ext uri="{0D108BD9-81ED-4DB2-BD59-A6C34878D82A}">
                    <a16:rowId xmlns:a16="http://schemas.microsoft.com/office/drawing/2014/main" val="10003"/>
                  </a:ext>
                </a:extLst>
              </a:tr>
              <a:tr h="398055">
                <a:tc>
                  <a:txBody>
                    <a:bodyPr/>
                    <a:lstStyle/>
                    <a:p>
                      <a:pPr algn="r"/>
                      <a:r>
                        <a:rPr lang="en-US" sz="1400" b="0" i="1" dirty="0"/>
                        <a:t>Fall (Same</a:t>
                      </a:r>
                      <a:r>
                        <a:rPr lang="en-US" sz="1400" b="0" i="1" baseline="0" dirty="0"/>
                        <a:t> Level)</a:t>
                      </a:r>
                      <a:endParaRPr lang="en-US" sz="14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4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326082">
                <a:tc>
                  <a:txBody>
                    <a:bodyPr/>
                    <a:lstStyle/>
                    <a:p>
                      <a:pPr algn="r"/>
                      <a:r>
                        <a:rPr lang="en-US" sz="14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4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75307">
                <a:tc>
                  <a:txBody>
                    <a:bodyPr/>
                    <a:lstStyle/>
                    <a:p>
                      <a:pPr algn="r"/>
                      <a:r>
                        <a:rPr lang="en-US" sz="14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0</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4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extLst>
                  <a:ext uri="{0D108BD9-81ED-4DB2-BD59-A6C34878D82A}">
                    <a16:rowId xmlns:a16="http://schemas.microsoft.com/office/drawing/2014/main" val="10006"/>
                  </a:ext>
                </a:extLst>
              </a:tr>
              <a:tr h="385259">
                <a:tc>
                  <a:txBody>
                    <a:bodyPr/>
                    <a:lstStyle/>
                    <a:p>
                      <a:pPr algn="r"/>
                      <a:r>
                        <a:rPr lang="en-US" sz="14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4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7" name="TextBox 6">
            <a:extLst>
              <a:ext uri="{FF2B5EF4-FFF2-40B4-BE49-F238E27FC236}">
                <a16:creationId xmlns:a16="http://schemas.microsoft.com/office/drawing/2014/main" id="{74656359-EE4F-4E73-99D9-7CCE5C1E9915}"/>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476130495"/>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7" name="Group 22">
            <a:extLst>
              <a:ext uri="{FF2B5EF4-FFF2-40B4-BE49-F238E27FC236}">
                <a16:creationId xmlns:a16="http://schemas.microsoft.com/office/drawing/2014/main" id="{C44D24E8-1176-4C67-9E08-326EA26D433E}"/>
              </a:ext>
            </a:extLst>
          </p:cNvPr>
          <p:cNvGraphicFramePr>
            <a:graphicFrameLocks noGrp="1"/>
          </p:cNvGraphicFramePr>
          <p:nvPr>
            <p:extLst>
              <p:ext uri="{D42A27DB-BD31-4B8C-83A1-F6EECF244321}">
                <p14:modId xmlns:p14="http://schemas.microsoft.com/office/powerpoint/2010/main" val="2852375265"/>
              </p:ext>
            </p:extLst>
          </p:nvPr>
        </p:nvGraphicFramePr>
        <p:xfrm>
          <a:off x="609600" y="3166350"/>
          <a:ext cx="7929233" cy="2777250"/>
        </p:xfrm>
        <a:graphic>
          <a:graphicData uri="http://schemas.openxmlformats.org/drawingml/2006/table">
            <a:tbl>
              <a:tblPr>
                <a:tableStyleId>{00A15C55-8517-42AA-B614-E9B94910E393}</a:tableStyleId>
              </a:tblPr>
              <a:tblGrid>
                <a:gridCol w="5334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1071233">
                  <a:extLst>
                    <a:ext uri="{9D8B030D-6E8A-4147-A177-3AD203B41FA5}">
                      <a16:colId xmlns:a16="http://schemas.microsoft.com/office/drawing/2014/main" val="20003"/>
                    </a:ext>
                  </a:extLst>
                </a:gridCol>
              </a:tblGrid>
              <a:tr h="843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Compliance Inspections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253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253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1,050</a:t>
                      </a:r>
                    </a:p>
                  </a:txBody>
                  <a:tcPr anchor="ctr" horzOverflow="overflow">
                    <a:solidFill>
                      <a:schemeClr val="bg1">
                        <a:lumMod val="95000"/>
                      </a:schemeClr>
                    </a:solidFill>
                  </a:tcPr>
                </a:tc>
                <a:extLst>
                  <a:ext uri="{0D108BD9-81ED-4DB2-BD59-A6C34878D82A}">
                    <a16:rowId xmlns:a16="http://schemas.microsoft.com/office/drawing/2014/main" val="10001"/>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Consultative Visits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98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98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250</a:t>
                      </a:r>
                    </a:p>
                  </a:txBody>
                  <a:tcPr anchor="ctr" horzOverflow="overflow">
                    <a:solidFill>
                      <a:schemeClr val="bg1">
                        <a:lumMod val="85000"/>
                      </a:schemeClr>
                    </a:solidFill>
                  </a:tcPr>
                </a:tc>
                <a:extLst>
                  <a:ext uri="{0D108BD9-81ED-4DB2-BD59-A6C34878D82A}">
                    <a16:rowId xmlns:a16="http://schemas.microsoft.com/office/drawing/2014/main" val="10002"/>
                  </a:ext>
                </a:extLst>
              </a:tr>
              <a:tr h="5820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OSH Outreach Events (10- and 30- Hour Construction Courses)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extLst>
                  <a:ext uri="{0D108BD9-81ED-4DB2-BD59-A6C34878D82A}">
                    <a16:rowId xmlns:a16="http://schemas.microsoft.com/office/drawing/2014/main" val="10003"/>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People Trained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185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185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1,000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Group 128">
            <a:extLst>
              <a:ext uri="{FF2B5EF4-FFF2-40B4-BE49-F238E27FC236}">
                <a16:creationId xmlns:a16="http://schemas.microsoft.com/office/drawing/2014/main" id="{41BB4D5A-5D91-4434-9269-253D9BA22493}"/>
              </a:ext>
            </a:extLst>
          </p:cNvPr>
          <p:cNvGraphicFramePr>
            <a:graphicFrameLocks noGrp="1"/>
          </p:cNvGraphicFramePr>
          <p:nvPr>
            <p:extLst>
              <p:ext uri="{D42A27DB-BD31-4B8C-83A1-F6EECF244321}">
                <p14:modId xmlns:p14="http://schemas.microsoft.com/office/powerpoint/2010/main" val="4254934590"/>
              </p:ext>
            </p:extLst>
          </p:nvPr>
        </p:nvGraphicFramePr>
        <p:xfrm>
          <a:off x="609600" y="1143000"/>
          <a:ext cx="7929234" cy="1676400"/>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0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4678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3508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1.6</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20%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2.8</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a:txBody>
                    <a:bodyPr/>
                    <a:lstStyle/>
                    <a:p>
                      <a:pPr algn="ctr"/>
                      <a:r>
                        <a:rPr lang="en-US" sz="1200" b="1" i="1" dirty="0"/>
                        <a:t>20%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3508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0.8</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20%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1.0</a:t>
                      </a:r>
                    </a:p>
                  </a:txBody>
                  <a:tcPr anchor="ctr" horzOverflow="overflow">
                    <a:solidFill>
                      <a:schemeClr val="bg1">
                        <a:lumMod val="95000"/>
                      </a:schemeClr>
                    </a:solidFill>
                  </a:tcPr>
                </a:tc>
                <a:tc>
                  <a:txBody>
                    <a:bodyPr/>
                    <a:lstStyle/>
                    <a:p>
                      <a:pPr algn="ctr"/>
                      <a:r>
                        <a:rPr lang="en-US" sz="1200" i="1" dirty="0"/>
                        <a:t>1.7</a:t>
                      </a:r>
                    </a:p>
                  </a:txBody>
                  <a:tcPr anchor="ctr" horzOverflow="overflow">
                    <a:solidFill>
                      <a:schemeClr val="bg1">
                        <a:lumMod val="95000"/>
                      </a:schemeClr>
                    </a:solidFill>
                  </a:tcPr>
                </a:tc>
                <a:tc gridSpan="2">
                  <a:txBody>
                    <a:bodyPr/>
                    <a:lstStyle/>
                    <a:p>
                      <a:pPr algn="ctr"/>
                      <a:r>
                        <a:rPr lang="en-US" sz="1200" b="1" i="1" dirty="0"/>
                        <a:t>6% Decrease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1.6</a:t>
                      </a:r>
                    </a:p>
                  </a:txBody>
                  <a:tcPr anchor="ctr" horzOverflow="overflow">
                    <a:solidFill>
                      <a:schemeClr val="bg1">
                        <a:lumMod val="95000"/>
                      </a:schemeClr>
                    </a:solidFill>
                  </a:tcPr>
                </a:tc>
                <a:tc>
                  <a:txBody>
                    <a:bodyPr/>
                    <a:lstStyle/>
                    <a:p>
                      <a:pPr algn="ctr"/>
                      <a:r>
                        <a:rPr lang="en-US" sz="1200" b="1" i="1" dirty="0"/>
                        <a:t>37%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AC774D41-D6E7-4F8E-8419-90FD94CE6E6D}"/>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122122581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graphicFrame>
        <p:nvGraphicFramePr>
          <p:cNvPr id="8" name="Group 128">
            <a:extLst>
              <a:ext uri="{FF2B5EF4-FFF2-40B4-BE49-F238E27FC236}">
                <a16:creationId xmlns:a16="http://schemas.microsoft.com/office/drawing/2014/main" id="{6024546C-85EC-485B-B7A3-7BA186771B09}"/>
              </a:ext>
            </a:extLst>
          </p:cNvPr>
          <p:cNvGraphicFramePr>
            <a:graphicFrameLocks noGrp="1"/>
          </p:cNvGraphicFramePr>
          <p:nvPr>
            <p:extLst>
              <p:ext uri="{D42A27DB-BD31-4B8C-83A1-F6EECF244321}">
                <p14:modId xmlns:p14="http://schemas.microsoft.com/office/powerpoint/2010/main" val="924220943"/>
              </p:ext>
            </p:extLst>
          </p:nvPr>
        </p:nvGraphicFramePr>
        <p:xfrm>
          <a:off x="605170" y="1143000"/>
          <a:ext cx="7896723" cy="1371600"/>
        </p:xfrm>
        <a:graphic>
          <a:graphicData uri="http://schemas.openxmlformats.org/drawingml/2006/table">
            <a:tbl>
              <a:tblPr>
                <a:tableStyleId>{00A15C55-8517-42AA-B614-E9B94910E393}</a:tableStyleId>
              </a:tblPr>
              <a:tblGrid>
                <a:gridCol w="615586">
                  <a:extLst>
                    <a:ext uri="{9D8B030D-6E8A-4147-A177-3AD203B41FA5}">
                      <a16:colId xmlns:a16="http://schemas.microsoft.com/office/drawing/2014/main" val="20000"/>
                    </a:ext>
                  </a:extLst>
                </a:gridCol>
                <a:gridCol w="769483">
                  <a:extLst>
                    <a:ext uri="{9D8B030D-6E8A-4147-A177-3AD203B41FA5}">
                      <a16:colId xmlns:a16="http://schemas.microsoft.com/office/drawing/2014/main" val="20001"/>
                    </a:ext>
                  </a:extLst>
                </a:gridCol>
                <a:gridCol w="654060">
                  <a:extLst>
                    <a:ext uri="{9D8B030D-6E8A-4147-A177-3AD203B41FA5}">
                      <a16:colId xmlns:a16="http://schemas.microsoft.com/office/drawing/2014/main" val="20002"/>
                    </a:ext>
                  </a:extLst>
                </a:gridCol>
                <a:gridCol w="577112">
                  <a:extLst>
                    <a:ext uri="{9D8B030D-6E8A-4147-A177-3AD203B41FA5}">
                      <a16:colId xmlns:a16="http://schemas.microsoft.com/office/drawing/2014/main" val="20003"/>
                    </a:ext>
                  </a:extLst>
                </a:gridCol>
                <a:gridCol w="846430">
                  <a:extLst>
                    <a:ext uri="{9D8B030D-6E8A-4147-A177-3AD203B41FA5}">
                      <a16:colId xmlns:a16="http://schemas.microsoft.com/office/drawing/2014/main" val="20004"/>
                    </a:ext>
                  </a:extLst>
                </a:gridCol>
                <a:gridCol w="846430">
                  <a:extLst>
                    <a:ext uri="{9D8B030D-6E8A-4147-A177-3AD203B41FA5}">
                      <a16:colId xmlns:a16="http://schemas.microsoft.com/office/drawing/2014/main" val="20005"/>
                    </a:ext>
                  </a:extLst>
                </a:gridCol>
                <a:gridCol w="692534">
                  <a:extLst>
                    <a:ext uri="{9D8B030D-6E8A-4147-A177-3AD203B41FA5}">
                      <a16:colId xmlns:a16="http://schemas.microsoft.com/office/drawing/2014/main" val="20006"/>
                    </a:ext>
                  </a:extLst>
                </a:gridCol>
                <a:gridCol w="692534">
                  <a:extLst>
                    <a:ext uri="{9D8B030D-6E8A-4147-A177-3AD203B41FA5}">
                      <a16:colId xmlns:a16="http://schemas.microsoft.com/office/drawing/2014/main" val="20007"/>
                    </a:ext>
                  </a:extLst>
                </a:gridCol>
                <a:gridCol w="538640">
                  <a:extLst>
                    <a:ext uri="{9D8B030D-6E8A-4147-A177-3AD203B41FA5}">
                      <a16:colId xmlns:a16="http://schemas.microsoft.com/office/drawing/2014/main" val="20008"/>
                    </a:ext>
                  </a:extLst>
                </a:gridCol>
                <a:gridCol w="1663914">
                  <a:extLst>
                    <a:ext uri="{9D8B030D-6E8A-4147-A177-3AD203B41FA5}">
                      <a16:colId xmlns:a16="http://schemas.microsoft.com/office/drawing/2014/main" val="20009"/>
                    </a:ext>
                  </a:extLst>
                </a:gridCol>
              </a:tblGrid>
              <a:tr h="3437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56173</a:t>
                      </a: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317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3.9</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36%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3.9</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23%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3.0</a:t>
                      </a:r>
                    </a:p>
                  </a:txBody>
                  <a:tcPr anchor="ctr" horzOverflow="overflow">
                    <a:solidFill>
                      <a:schemeClr val="bg1">
                        <a:lumMod val="85000"/>
                      </a:schemeClr>
                    </a:solidFill>
                  </a:tcPr>
                </a:tc>
                <a:tc>
                  <a:txBody>
                    <a:bodyPr/>
                    <a:lstStyle/>
                    <a:p>
                      <a:pPr algn="ctr"/>
                      <a:r>
                        <a:rPr lang="en-US" sz="1200" b="1" i="1" dirty="0"/>
                        <a:t>17%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1.6</a:t>
                      </a:r>
                    </a:p>
                  </a:txBody>
                  <a:tcPr anchor="ctr" horzOverflow="overflow">
                    <a:solidFill>
                      <a:schemeClr val="bg1">
                        <a:lumMod val="95000"/>
                      </a:schemeClr>
                    </a:solidFill>
                  </a:tcPr>
                </a:tc>
                <a:tc>
                  <a:txBody>
                    <a:bodyPr/>
                    <a:lstStyle/>
                    <a:p>
                      <a:pPr algn="ctr"/>
                      <a:r>
                        <a:rPr lang="en-US" sz="1200" i="1" dirty="0"/>
                        <a:t>2.5</a:t>
                      </a:r>
                    </a:p>
                  </a:txBody>
                  <a:tcPr anchor="ctr" horzOverflow="overflow">
                    <a:solidFill>
                      <a:schemeClr val="bg1">
                        <a:lumMod val="95000"/>
                      </a:schemeClr>
                    </a:solidFill>
                  </a:tcPr>
                </a:tc>
                <a:tc gridSpan="2">
                  <a:txBody>
                    <a:bodyPr/>
                    <a:lstStyle/>
                    <a:p>
                      <a:pPr algn="ctr"/>
                      <a:r>
                        <a:rPr lang="en-US" sz="1200" b="1" i="1" dirty="0"/>
                        <a:t>20% Decrease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2.0</a:t>
                      </a:r>
                    </a:p>
                  </a:txBody>
                  <a:tcPr anchor="ctr" horzOverflow="overflow">
                    <a:solidFill>
                      <a:schemeClr val="bg1">
                        <a:lumMod val="95000"/>
                      </a:schemeClr>
                    </a:solidFill>
                  </a:tcPr>
                </a:tc>
                <a:tc>
                  <a:txBody>
                    <a:bodyPr/>
                    <a:lstStyle/>
                    <a:p>
                      <a:pPr algn="ctr"/>
                      <a:r>
                        <a:rPr lang="en-US" sz="1200" b="1" i="1" dirty="0"/>
                        <a:t>20%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375A6B19-C21E-42F1-A78E-4B3DEECA2DD6}"/>
              </a:ext>
            </a:extLst>
          </p:cNvPr>
          <p:cNvGraphicFramePr>
            <a:graphicFrameLocks noGrp="1"/>
          </p:cNvGraphicFramePr>
          <p:nvPr>
            <p:extLst>
              <p:ext uri="{D42A27DB-BD31-4B8C-83A1-F6EECF244321}">
                <p14:modId xmlns:p14="http://schemas.microsoft.com/office/powerpoint/2010/main" val="4029596866"/>
              </p:ext>
            </p:extLst>
          </p:nvPr>
        </p:nvGraphicFramePr>
        <p:xfrm>
          <a:off x="605170" y="2590800"/>
          <a:ext cx="7896726" cy="1636012"/>
        </p:xfrm>
        <a:graphic>
          <a:graphicData uri="http://schemas.openxmlformats.org/drawingml/2006/table">
            <a:tbl>
              <a:tblPr firstRow="1" bandRow="1">
                <a:tableStyleId>{00A15C55-8517-42AA-B614-E9B94910E393}</a:tableStyleId>
              </a:tblPr>
              <a:tblGrid>
                <a:gridCol w="4571273">
                  <a:extLst>
                    <a:ext uri="{9D8B030D-6E8A-4147-A177-3AD203B41FA5}">
                      <a16:colId xmlns:a16="http://schemas.microsoft.com/office/drawing/2014/main" val="20000"/>
                    </a:ext>
                  </a:extLst>
                </a:gridCol>
                <a:gridCol w="1015130">
                  <a:extLst>
                    <a:ext uri="{9D8B030D-6E8A-4147-A177-3AD203B41FA5}">
                      <a16:colId xmlns:a16="http://schemas.microsoft.com/office/drawing/2014/main" val="20002"/>
                    </a:ext>
                  </a:extLst>
                </a:gridCol>
                <a:gridCol w="1015130">
                  <a:extLst>
                    <a:ext uri="{9D8B030D-6E8A-4147-A177-3AD203B41FA5}">
                      <a16:colId xmlns:a16="http://schemas.microsoft.com/office/drawing/2014/main" val="3871786859"/>
                    </a:ext>
                  </a:extLst>
                </a:gridCol>
                <a:gridCol w="1295193">
                  <a:extLst>
                    <a:ext uri="{9D8B030D-6E8A-4147-A177-3AD203B41FA5}">
                      <a16:colId xmlns:a16="http://schemas.microsoft.com/office/drawing/2014/main" val="20003"/>
                    </a:ext>
                  </a:extLst>
                </a:gridCol>
              </a:tblGrid>
              <a:tr h="416812">
                <a:tc>
                  <a:txBody>
                    <a:bodyPr/>
                    <a:lstStyle/>
                    <a:p>
                      <a:pPr algn="r"/>
                      <a:r>
                        <a:rPr lang="en-US" sz="1400" dirty="0">
                          <a:solidFill>
                            <a:schemeClr val="tx1"/>
                          </a:solidFill>
                        </a:rPr>
                        <a:t>SEP ACTIVITY</a:t>
                      </a:r>
                    </a:p>
                  </a:txBody>
                  <a:tcPr anchor="ctr">
                    <a:solidFill>
                      <a:schemeClr val="bg1">
                        <a:lumMod val="75000"/>
                      </a:schemeClr>
                    </a:solidFill>
                  </a:tcPr>
                </a:tc>
                <a:tc>
                  <a:txBody>
                    <a:bodyPr/>
                    <a:lstStyle/>
                    <a:p>
                      <a:pPr algn="ctr"/>
                      <a:r>
                        <a:rPr lang="en-US" sz="1400" b="1" i="0" u="none" dirty="0">
                          <a:solidFill>
                            <a:schemeClr val="tx1"/>
                          </a:solidFill>
                        </a:rPr>
                        <a:t>1</a:t>
                      </a:r>
                      <a:r>
                        <a:rPr lang="en-US" sz="1400" b="1" i="0" u="none" baseline="30000" dirty="0">
                          <a:solidFill>
                            <a:schemeClr val="tx1"/>
                          </a:solidFill>
                        </a:rPr>
                        <a:t>st</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5847">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b="0" i="0" u="none" dirty="0"/>
                        <a:t>5</a:t>
                      </a:r>
                    </a:p>
                  </a:txBody>
                  <a:tcPr anchor="ctr">
                    <a:solidFill>
                      <a:schemeClr val="bg1">
                        <a:lumMod val="85000"/>
                      </a:schemeClr>
                    </a:solidFill>
                  </a:tcPr>
                </a:tc>
                <a:tc>
                  <a:txBody>
                    <a:bodyPr/>
                    <a:lstStyle/>
                    <a:p>
                      <a:pPr algn="ctr"/>
                      <a:r>
                        <a:rPr lang="en-US" sz="1400" b="1" i="1" u="none" dirty="0"/>
                        <a:t>5</a:t>
                      </a:r>
                    </a:p>
                  </a:txBody>
                  <a:tcPr anchor="ctr">
                    <a:solidFill>
                      <a:schemeClr val="bg1">
                        <a:lumMod val="85000"/>
                      </a:schemeClr>
                    </a:solidFill>
                  </a:tcPr>
                </a:tc>
                <a:tc>
                  <a:txBody>
                    <a:bodyPr/>
                    <a:lstStyle/>
                    <a:p>
                      <a:pPr algn="ctr"/>
                      <a:r>
                        <a:rPr lang="en-US" sz="1400" i="0" dirty="0"/>
                        <a:t>45</a:t>
                      </a:r>
                    </a:p>
                  </a:txBody>
                  <a:tcPr anchor="ctr">
                    <a:solidFill>
                      <a:schemeClr val="bg1">
                        <a:lumMod val="85000"/>
                      </a:schemeClr>
                    </a:solidFill>
                  </a:tcPr>
                </a:tc>
                <a:extLst>
                  <a:ext uri="{0D108BD9-81ED-4DB2-BD59-A6C34878D82A}">
                    <a16:rowId xmlns:a16="http://schemas.microsoft.com/office/drawing/2014/main" val="10001"/>
                  </a:ext>
                </a:extLst>
              </a:tr>
              <a:tr h="295847">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b="0" i="0" u="none" dirty="0"/>
                        <a:t>3</a:t>
                      </a:r>
                    </a:p>
                  </a:txBody>
                  <a:tcPr anchor="ctr">
                    <a:solidFill>
                      <a:schemeClr val="bg1">
                        <a:lumMod val="95000"/>
                      </a:schemeClr>
                    </a:solidFill>
                  </a:tcPr>
                </a:tc>
                <a:tc>
                  <a:txBody>
                    <a:bodyPr/>
                    <a:lstStyle/>
                    <a:p>
                      <a:pPr algn="ctr"/>
                      <a:r>
                        <a:rPr lang="en-US" sz="1400" b="1" i="1" u="none" dirty="0"/>
                        <a:t>3</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2"/>
                  </a:ext>
                </a:extLst>
              </a:tr>
              <a:tr h="295847">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b="0" i="0" u="none" dirty="0"/>
                        <a:t>1</a:t>
                      </a:r>
                    </a:p>
                  </a:txBody>
                  <a:tcPr anchor="ctr">
                    <a:solidFill>
                      <a:schemeClr val="bg1">
                        <a:lumMod val="85000"/>
                      </a:schemeClr>
                    </a:solidFill>
                  </a:tcPr>
                </a:tc>
                <a:tc>
                  <a:txBody>
                    <a:bodyPr/>
                    <a:lstStyle/>
                    <a:p>
                      <a:pPr algn="ctr"/>
                      <a:r>
                        <a:rPr lang="en-US" sz="1400" b="1" i="1" u="none" dirty="0"/>
                        <a:t>1</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extLst>
                  <a:ext uri="{0D108BD9-81ED-4DB2-BD59-A6C34878D82A}">
                    <a16:rowId xmlns:a16="http://schemas.microsoft.com/office/drawing/2014/main" val="10003"/>
                  </a:ext>
                </a:extLst>
              </a:tr>
              <a:tr h="295847">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b="0" i="0" u="none" dirty="0"/>
                        <a:t>9</a:t>
                      </a:r>
                    </a:p>
                  </a:txBody>
                  <a:tcPr anchor="ctr">
                    <a:solidFill>
                      <a:schemeClr val="bg1">
                        <a:lumMod val="95000"/>
                      </a:schemeClr>
                    </a:solidFill>
                  </a:tcPr>
                </a:tc>
                <a:tc>
                  <a:txBody>
                    <a:bodyPr/>
                    <a:lstStyle/>
                    <a:p>
                      <a:pPr algn="ctr"/>
                      <a:r>
                        <a:rPr lang="en-US" sz="1400" b="1" i="1" u="none" dirty="0"/>
                        <a:t>9</a:t>
                      </a:r>
                    </a:p>
                  </a:txBody>
                  <a:tcPr anchor="ctr">
                    <a:solidFill>
                      <a:schemeClr val="bg1">
                        <a:lumMod val="95000"/>
                      </a:schemeClr>
                    </a:solidFill>
                  </a:tcPr>
                </a:tc>
                <a:tc>
                  <a:txBody>
                    <a:bodyPr/>
                    <a:lstStyle/>
                    <a:p>
                      <a:pPr algn="ctr"/>
                      <a:r>
                        <a:rPr lang="en-US" sz="1400" i="0" dirty="0"/>
                        <a:t>75</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7A18FE85-3BE5-4A9E-A6D9-68FCE9B9D090}"/>
              </a:ext>
            </a:extLst>
          </p:cNvPr>
          <p:cNvGraphicFramePr>
            <a:graphicFrameLocks noGrp="1"/>
          </p:cNvGraphicFramePr>
          <p:nvPr>
            <p:extLst>
              <p:ext uri="{D42A27DB-BD31-4B8C-83A1-F6EECF244321}">
                <p14:modId xmlns:p14="http://schemas.microsoft.com/office/powerpoint/2010/main" val="2799083557"/>
              </p:ext>
            </p:extLst>
          </p:nvPr>
        </p:nvGraphicFramePr>
        <p:xfrm>
          <a:off x="609595" y="4343400"/>
          <a:ext cx="7896726" cy="1524000"/>
        </p:xfrm>
        <a:graphic>
          <a:graphicData uri="http://schemas.openxmlformats.org/drawingml/2006/table">
            <a:tbl>
              <a:tblPr>
                <a:tableStyleId>{00A15C55-8517-42AA-B614-E9B94910E393}</a:tableStyleId>
              </a:tblPr>
              <a:tblGrid>
                <a:gridCol w="3947261">
                  <a:extLst>
                    <a:ext uri="{9D8B030D-6E8A-4147-A177-3AD203B41FA5}">
                      <a16:colId xmlns:a16="http://schemas.microsoft.com/office/drawing/2014/main" val="20000"/>
                    </a:ext>
                  </a:extLst>
                </a:gridCol>
                <a:gridCol w="1277996">
                  <a:extLst>
                    <a:ext uri="{9D8B030D-6E8A-4147-A177-3AD203B41FA5}">
                      <a16:colId xmlns:a16="http://schemas.microsoft.com/office/drawing/2014/main" val="20001"/>
                    </a:ext>
                  </a:extLst>
                </a:gridCol>
                <a:gridCol w="1183077">
                  <a:extLst>
                    <a:ext uri="{9D8B030D-6E8A-4147-A177-3AD203B41FA5}">
                      <a16:colId xmlns:a16="http://schemas.microsoft.com/office/drawing/2014/main" val="20002"/>
                    </a:ext>
                  </a:extLst>
                </a:gridCol>
                <a:gridCol w="1488392">
                  <a:extLst>
                    <a:ext uri="{9D8B030D-6E8A-4147-A177-3AD203B41FA5}">
                      <a16:colId xmlns:a16="http://schemas.microsoft.com/office/drawing/2014/main" val="20004"/>
                    </a:ext>
                  </a:extLst>
                </a:gridCol>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11331*</a:t>
                      </a:r>
                      <a:r>
                        <a:rPr lang="en-US" sz="1400" b="1" dirty="0"/>
                        <a:t>—</a:t>
                      </a:r>
                      <a:r>
                        <a:rPr kumimoji="0" lang="en-US" sz="14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2021</a:t>
                      </a:r>
                    </a:p>
                  </a:txBody>
                  <a:tcPr anchor="ctr" horzOverflow="overflow">
                    <a:solidFill>
                      <a:schemeClr val="bg1">
                        <a:lumMod val="75000"/>
                      </a:schemeClr>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FFY 2022</a:t>
                      </a:r>
                    </a:p>
                  </a:txBody>
                  <a:tcPr anchor="ctr" horzOverflow="overflow">
                    <a:solidFill>
                      <a:schemeClr val="bg1">
                        <a:lumMod val="75000"/>
                      </a:schemeClr>
                    </a:solidFill>
                  </a:tcPr>
                </a:tc>
                <a:extLst>
                  <a:ext uri="{0D108BD9-81ED-4DB2-BD59-A6C34878D82A}">
                    <a16:rowId xmlns:a16="http://schemas.microsoft.com/office/drawing/2014/main" val="10000"/>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400" i="0" dirty="0"/>
                        <a:t>1</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400" b="1" i="1" dirty="0"/>
                        <a:t>0</a:t>
                      </a:r>
                    </a:p>
                  </a:txBody>
                  <a:tcPr horzOverflow="overflow">
                    <a:solidFill>
                      <a:schemeClr val="bg1">
                        <a:lumMod val="95000"/>
                      </a:schemeClr>
                    </a:solidFill>
                  </a:tcPr>
                </a:tc>
                <a:extLst>
                  <a:ext uri="{0D108BD9-81ED-4DB2-BD59-A6C34878D82A}">
                    <a16:rowId xmlns:a16="http://schemas.microsoft.com/office/drawing/2014/main" val="10001"/>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latin typeface="+mn-lt"/>
                        </a:rPr>
                        <a:t>NAICS 56173</a:t>
                      </a:r>
                      <a:r>
                        <a:rPr lang="en-US" sz="1400" b="1" dirty="0">
                          <a:latin typeface="+mn-lt"/>
                        </a:rPr>
                        <a:t>—</a:t>
                      </a:r>
                      <a:r>
                        <a:rPr kumimoji="0" lang="en-US" sz="1400" b="1" i="0" u="none" strike="noStrike" cap="none" normalizeH="0" baseline="0" dirty="0">
                          <a:ln>
                            <a:noFill/>
                          </a:ln>
                          <a:solidFill>
                            <a:schemeClr val="tx1"/>
                          </a:solidFill>
                          <a:effectLst/>
                          <a:latin typeface="+mn-lt"/>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Arial" charset="0"/>
                        </a:rPr>
                        <a:t>FFY 2021</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mn-lt"/>
                          <a:cs typeface="Arial" charset="0"/>
                        </a:rPr>
                        <a:t>FFY 2022</a:t>
                      </a:r>
                    </a:p>
                  </a:txBody>
                  <a:tcPr anchor="ctr" horzOverflow="overflow">
                    <a:solidFill>
                      <a:schemeClr val="bg1">
                        <a:lumMod val="75000"/>
                      </a:schemeClr>
                    </a:solidFill>
                  </a:tcPr>
                </a:tc>
                <a:extLst>
                  <a:ext uri="{0D108BD9-81ED-4DB2-BD59-A6C34878D82A}">
                    <a16:rowId xmlns:a16="http://schemas.microsoft.com/office/drawing/2014/main" val="10002"/>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latin typeface="+mn-lt"/>
                        </a:rPr>
                        <a:t>Total Fatalities</a:t>
                      </a:r>
                      <a:endParaRPr kumimoji="0" lang="en-US" sz="1400" b="0" i="1" u="none" strike="noStrike" cap="none" normalizeH="0" baseline="0" dirty="0">
                        <a:ln>
                          <a:noFill/>
                        </a:ln>
                        <a:solidFill>
                          <a:schemeClr val="tx1"/>
                        </a:solidFill>
                        <a:effectLst/>
                        <a:latin typeface="+mn-lt"/>
                        <a:cs typeface="Arial" charset="0"/>
                      </a:endParaRPr>
                    </a:p>
                  </a:txBody>
                  <a:tcPr horzOverflow="overflow">
                    <a:solidFill>
                      <a:schemeClr val="bg1">
                        <a:lumMod val="85000"/>
                      </a:schemeClr>
                    </a:solidFill>
                  </a:tcPr>
                </a:tc>
                <a:tc>
                  <a:txBody>
                    <a:bodyPr/>
                    <a:lstStyle/>
                    <a:p>
                      <a:pPr algn="ctr"/>
                      <a:r>
                        <a:rPr lang="en-US" sz="1400" i="0" dirty="0">
                          <a:latin typeface="+mn-lt"/>
                        </a:rPr>
                        <a:t>5</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b="1" i="1" dirty="0">
                          <a:latin typeface="+mn-lt"/>
                        </a:rPr>
                        <a:t>0</a:t>
                      </a:r>
                    </a:p>
                  </a:txBody>
                  <a:tcPr anchor="ctr" horzOverflow="overflow">
                    <a:solidFill>
                      <a:schemeClr val="bg1">
                        <a:lumMod val="85000"/>
                      </a:schemeClr>
                    </a:solidFill>
                  </a:tcPr>
                </a:tc>
                <a:extLst>
                  <a:ext uri="{0D108BD9-81ED-4DB2-BD59-A6C34878D82A}">
                    <a16:rowId xmlns:a16="http://schemas.microsoft.com/office/drawing/2014/main" val="10003"/>
                  </a:ext>
                </a:extLst>
              </a:tr>
              <a:tr h="304800">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mn-lt"/>
                          <a:cs typeface="Arial" charset="0"/>
                        </a:rPr>
                        <a:t>FFY 2021 3</a:t>
                      </a:r>
                      <a:r>
                        <a:rPr kumimoji="0" lang="en-US" sz="1400" b="0" i="1" u="none" strike="noStrike" cap="none" normalizeH="0" baseline="30000" dirty="0">
                          <a:ln>
                            <a:noFill/>
                          </a:ln>
                          <a:solidFill>
                            <a:schemeClr val="tx1"/>
                          </a:solidFill>
                          <a:effectLst/>
                          <a:latin typeface="+mn-lt"/>
                          <a:cs typeface="Arial" charset="0"/>
                        </a:rPr>
                        <a:t>rd </a:t>
                      </a:r>
                      <a:r>
                        <a:rPr kumimoji="0" lang="en-US" sz="1400" b="0" i="1" u="none" strike="noStrike" cap="none" normalizeH="0" baseline="0" dirty="0">
                          <a:ln>
                            <a:noFill/>
                          </a:ln>
                          <a:solidFill>
                            <a:schemeClr val="tx1"/>
                          </a:solidFill>
                          <a:effectLst/>
                          <a:latin typeface="+mn-lt"/>
                          <a:cs typeface="Arial" charset="0"/>
                        </a:rPr>
                        <a:t>Qtr. Combined Fatality Rate</a:t>
                      </a:r>
                    </a:p>
                  </a:txBody>
                  <a:tcPr horzOverflow="overflow">
                    <a:solidFill>
                      <a:schemeClr val="bg1">
                        <a:lumMod val="95000"/>
                      </a:schemeClr>
                    </a:solidFill>
                  </a:tcPr>
                </a:tc>
                <a:tc hMerge="1">
                  <a:txBody>
                    <a:bodyPr/>
                    <a:lstStyle/>
                    <a:p>
                      <a:pPr algn="ctr"/>
                      <a:endParaRPr lang="en-US" sz="1400" i="0" dirty="0"/>
                    </a:p>
                  </a:txBody>
                  <a:tcP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b="1" i="1" dirty="0">
                          <a:latin typeface="+mn-lt"/>
                        </a:rPr>
                        <a:t>0.0046</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F55886CC-9259-4416-BADA-90AAA454459B}"/>
              </a:ext>
            </a:extLst>
          </p:cNvPr>
          <p:cNvSpPr txBox="1"/>
          <p:nvPr/>
        </p:nvSpPr>
        <p:spPr>
          <a:xfrm>
            <a:off x="533400" y="4724400"/>
            <a:ext cx="1627369" cy="215444"/>
          </a:xfrm>
          <a:prstGeom prst="rect">
            <a:avLst/>
          </a:prstGeom>
          <a:noFill/>
        </p:spPr>
        <p:txBody>
          <a:bodyPr wrap="none" rtlCol="0">
            <a:spAutoFit/>
          </a:bodyPr>
          <a:lstStyle/>
          <a:p>
            <a:r>
              <a:rPr lang="en-US" sz="800" i="1" dirty="0"/>
              <a:t>* TRC/DART Data not available</a:t>
            </a:r>
          </a:p>
        </p:txBody>
      </p:sp>
      <p:sp>
        <p:nvSpPr>
          <p:cNvPr id="13" name="TextBox 12">
            <a:extLst>
              <a:ext uri="{FF2B5EF4-FFF2-40B4-BE49-F238E27FC236}">
                <a16:creationId xmlns:a16="http://schemas.microsoft.com/office/drawing/2014/main" id="{005BEB5A-65CF-40BD-B473-D9FA4C2BC499}"/>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265044085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3463937444"/>
              </p:ext>
            </p:extLst>
          </p:nvPr>
        </p:nvGraphicFramePr>
        <p:xfrm>
          <a:off x="609600" y="3777863"/>
          <a:ext cx="7929235" cy="2164457"/>
        </p:xfrm>
        <a:graphic>
          <a:graphicData uri="http://schemas.openxmlformats.org/drawingml/2006/table">
            <a:tbl>
              <a:tblPr firstRow="1" bandRow="1">
                <a:tableStyleId>{073A0DAA-6AF3-43AB-8588-CEC1D06C72B9}</a:tableStyleId>
              </a:tblPr>
              <a:tblGrid>
                <a:gridCol w="4269588">
                  <a:extLst>
                    <a:ext uri="{9D8B030D-6E8A-4147-A177-3AD203B41FA5}">
                      <a16:colId xmlns:a16="http://schemas.microsoft.com/office/drawing/2014/main" val="20000"/>
                    </a:ext>
                  </a:extLst>
                </a:gridCol>
                <a:gridCol w="1016569">
                  <a:extLst>
                    <a:ext uri="{9D8B030D-6E8A-4147-A177-3AD203B41FA5}">
                      <a16:colId xmlns:a16="http://schemas.microsoft.com/office/drawing/2014/main" val="20001"/>
                    </a:ext>
                  </a:extLst>
                </a:gridCol>
                <a:gridCol w="1194468">
                  <a:extLst>
                    <a:ext uri="{9D8B030D-6E8A-4147-A177-3AD203B41FA5}">
                      <a16:colId xmlns:a16="http://schemas.microsoft.com/office/drawing/2014/main" val="20002"/>
                    </a:ext>
                  </a:extLst>
                </a:gridCol>
                <a:gridCol w="1448610">
                  <a:extLst>
                    <a:ext uri="{9D8B030D-6E8A-4147-A177-3AD203B41FA5}">
                      <a16:colId xmlns:a16="http://schemas.microsoft.com/office/drawing/2014/main" val="20003"/>
                    </a:ext>
                  </a:extLst>
                </a:gridCol>
              </a:tblGrid>
              <a:tr h="652773">
                <a:tc>
                  <a:txBody>
                    <a:bodyPr/>
                    <a:lstStyle/>
                    <a:p>
                      <a:pPr algn="r"/>
                      <a:r>
                        <a:rPr lang="en-US" sz="16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7921">
                <a:tc>
                  <a:txBody>
                    <a:bodyPr/>
                    <a:lstStyle/>
                    <a:p>
                      <a:pPr algn="r"/>
                      <a:r>
                        <a:rPr lang="en-US" sz="1600" i="1" dirty="0"/>
                        <a:t>Compliance Inspections</a:t>
                      </a:r>
                    </a:p>
                  </a:txBody>
                  <a:tcPr>
                    <a:solidFill>
                      <a:schemeClr val="bg1">
                        <a:lumMod val="85000"/>
                      </a:schemeClr>
                    </a:solidFill>
                  </a:tcPr>
                </a:tc>
                <a:tc>
                  <a:txBody>
                    <a:bodyPr/>
                    <a:lstStyle/>
                    <a:p>
                      <a:pPr algn="ctr"/>
                      <a:r>
                        <a:rPr lang="en-US" sz="1600" i="0" dirty="0"/>
                        <a:t>9</a:t>
                      </a:r>
                    </a:p>
                  </a:txBody>
                  <a:tcPr>
                    <a:solidFill>
                      <a:schemeClr val="bg1">
                        <a:lumMod val="85000"/>
                      </a:schemeClr>
                    </a:solidFill>
                  </a:tcPr>
                </a:tc>
                <a:tc>
                  <a:txBody>
                    <a:bodyPr/>
                    <a:lstStyle/>
                    <a:p>
                      <a:pPr algn="ctr"/>
                      <a:r>
                        <a:rPr lang="en-US" sz="1600" b="1" i="1" dirty="0"/>
                        <a:t>9</a:t>
                      </a:r>
                    </a:p>
                  </a:txBody>
                  <a:tcPr>
                    <a:solidFill>
                      <a:schemeClr val="bg1">
                        <a:lumMod val="85000"/>
                      </a:schemeClr>
                    </a:solidFill>
                  </a:tcPr>
                </a:tc>
                <a:tc>
                  <a:txBody>
                    <a:bodyPr/>
                    <a:lstStyle/>
                    <a:p>
                      <a:pPr algn="ctr"/>
                      <a:r>
                        <a:rPr lang="en-US" sz="1600" i="0" dirty="0"/>
                        <a:t>48</a:t>
                      </a:r>
                    </a:p>
                  </a:txBody>
                  <a:tcPr>
                    <a:solidFill>
                      <a:schemeClr val="bg1">
                        <a:lumMod val="85000"/>
                      </a:schemeClr>
                    </a:solidFill>
                  </a:tcPr>
                </a:tc>
                <a:extLst>
                  <a:ext uri="{0D108BD9-81ED-4DB2-BD59-A6C34878D82A}">
                    <a16:rowId xmlns:a16="http://schemas.microsoft.com/office/drawing/2014/main" val="10001"/>
                  </a:ext>
                </a:extLst>
              </a:tr>
              <a:tr h="377921">
                <a:tc>
                  <a:txBody>
                    <a:bodyPr/>
                    <a:lstStyle/>
                    <a:p>
                      <a:pPr algn="r"/>
                      <a:r>
                        <a:rPr lang="en-US" sz="1600" i="1" dirty="0"/>
                        <a:t>Consultative Visits</a:t>
                      </a:r>
                    </a:p>
                  </a:txBody>
                  <a:tcPr>
                    <a:solidFill>
                      <a:schemeClr val="bg1">
                        <a:lumMod val="95000"/>
                      </a:schemeClr>
                    </a:solidFill>
                  </a:tcPr>
                </a:tc>
                <a:tc>
                  <a:txBody>
                    <a:bodyPr/>
                    <a:lstStyle/>
                    <a:p>
                      <a:pPr algn="ctr"/>
                      <a:r>
                        <a:rPr lang="en-US" sz="1600" i="0" dirty="0"/>
                        <a:t>6</a:t>
                      </a:r>
                    </a:p>
                  </a:txBody>
                  <a:tcPr>
                    <a:solidFill>
                      <a:schemeClr val="bg1">
                        <a:lumMod val="95000"/>
                      </a:schemeClr>
                    </a:solidFill>
                  </a:tcPr>
                </a:tc>
                <a:tc>
                  <a:txBody>
                    <a:bodyPr/>
                    <a:lstStyle/>
                    <a:p>
                      <a:pPr algn="ctr"/>
                      <a:r>
                        <a:rPr lang="en-US" sz="1600" b="1" i="1" dirty="0"/>
                        <a:t>6</a:t>
                      </a:r>
                    </a:p>
                  </a:txBody>
                  <a:tcPr>
                    <a:solidFill>
                      <a:schemeClr val="bg1">
                        <a:lumMod val="95000"/>
                      </a:schemeClr>
                    </a:solidFill>
                  </a:tcPr>
                </a:tc>
                <a:tc>
                  <a:txBody>
                    <a:bodyPr/>
                    <a:lstStyle/>
                    <a:p>
                      <a:pPr algn="ctr"/>
                      <a:r>
                        <a:rPr lang="en-US" sz="1600" i="0" dirty="0"/>
                        <a:t>35</a:t>
                      </a:r>
                    </a:p>
                  </a:txBody>
                  <a:tcPr>
                    <a:solidFill>
                      <a:schemeClr val="bg1">
                        <a:lumMod val="95000"/>
                      </a:schemeClr>
                    </a:solidFill>
                  </a:tcPr>
                </a:tc>
                <a:extLst>
                  <a:ext uri="{0D108BD9-81ED-4DB2-BD59-A6C34878D82A}">
                    <a16:rowId xmlns:a16="http://schemas.microsoft.com/office/drawing/2014/main" val="10002"/>
                  </a:ext>
                </a:extLst>
              </a:tr>
              <a:tr h="377921">
                <a:tc>
                  <a:txBody>
                    <a:bodyPr/>
                    <a:lstStyle/>
                    <a:p>
                      <a:pPr algn="r"/>
                      <a:r>
                        <a:rPr lang="en-US" sz="1600" i="1" dirty="0"/>
                        <a:t>OSH Outreach Events</a:t>
                      </a:r>
                    </a:p>
                  </a:txBody>
                  <a:tcPr>
                    <a:solidFill>
                      <a:schemeClr val="bg1">
                        <a:lumMod val="85000"/>
                      </a:schemeClr>
                    </a:solidFill>
                  </a:tcPr>
                </a:tc>
                <a:tc>
                  <a:txBody>
                    <a:bodyPr/>
                    <a:lstStyle/>
                    <a:p>
                      <a:pPr algn="ctr"/>
                      <a:r>
                        <a:rPr lang="en-US" sz="1600" i="0" dirty="0"/>
                        <a:t>0</a:t>
                      </a:r>
                    </a:p>
                  </a:txBody>
                  <a:tcPr>
                    <a:solidFill>
                      <a:schemeClr val="bg1">
                        <a:lumMod val="85000"/>
                      </a:schemeClr>
                    </a:solidFill>
                  </a:tcPr>
                </a:tc>
                <a:tc>
                  <a:txBody>
                    <a:bodyPr/>
                    <a:lstStyle/>
                    <a:p>
                      <a:pPr algn="ctr"/>
                      <a:r>
                        <a:rPr lang="en-US" sz="1600" b="1" i="1" dirty="0"/>
                        <a:t>0</a:t>
                      </a:r>
                    </a:p>
                  </a:txBody>
                  <a:tcPr>
                    <a:solidFill>
                      <a:schemeClr val="bg1">
                        <a:lumMod val="85000"/>
                      </a:schemeClr>
                    </a:solidFill>
                  </a:tcPr>
                </a:tc>
                <a:tc>
                  <a:txBody>
                    <a:bodyPr/>
                    <a:lstStyle/>
                    <a:p>
                      <a:pPr algn="ctr"/>
                      <a:r>
                        <a:rPr lang="en-US" sz="1600" i="0" dirty="0"/>
                        <a:t>2</a:t>
                      </a:r>
                    </a:p>
                  </a:txBody>
                  <a:tcPr>
                    <a:solidFill>
                      <a:schemeClr val="bg1">
                        <a:lumMod val="85000"/>
                      </a:schemeClr>
                    </a:solidFill>
                  </a:tcPr>
                </a:tc>
                <a:extLst>
                  <a:ext uri="{0D108BD9-81ED-4DB2-BD59-A6C34878D82A}">
                    <a16:rowId xmlns:a16="http://schemas.microsoft.com/office/drawing/2014/main" val="10003"/>
                  </a:ext>
                </a:extLst>
              </a:tr>
              <a:tr h="377921">
                <a:tc>
                  <a:txBody>
                    <a:bodyPr/>
                    <a:lstStyle/>
                    <a:p>
                      <a:pPr algn="r"/>
                      <a:r>
                        <a:rPr lang="en-US" sz="1600" i="1" dirty="0"/>
                        <a:t>People Trained</a:t>
                      </a:r>
                    </a:p>
                  </a:txBody>
                  <a:tcPr>
                    <a:solidFill>
                      <a:schemeClr val="bg1">
                        <a:lumMod val="95000"/>
                      </a:schemeClr>
                    </a:solidFill>
                  </a:tcPr>
                </a:tc>
                <a:tc>
                  <a:txBody>
                    <a:bodyPr/>
                    <a:lstStyle/>
                    <a:p>
                      <a:pPr algn="ctr"/>
                      <a:r>
                        <a:rPr lang="en-US" sz="1600" i="0" dirty="0"/>
                        <a:t>0</a:t>
                      </a:r>
                    </a:p>
                  </a:txBody>
                  <a:tcPr>
                    <a:solidFill>
                      <a:schemeClr val="bg1">
                        <a:lumMod val="95000"/>
                      </a:schemeClr>
                    </a:solidFill>
                  </a:tcPr>
                </a:tc>
                <a:tc>
                  <a:txBody>
                    <a:bodyPr/>
                    <a:lstStyle/>
                    <a:p>
                      <a:pPr algn="ctr"/>
                      <a:r>
                        <a:rPr lang="en-US" sz="1600" b="1" i="1" dirty="0"/>
                        <a:t>0</a:t>
                      </a:r>
                    </a:p>
                  </a:txBody>
                  <a:tcPr>
                    <a:solidFill>
                      <a:schemeClr val="bg1">
                        <a:lumMod val="95000"/>
                      </a:schemeClr>
                    </a:solidFill>
                  </a:tcPr>
                </a:tc>
                <a:tc>
                  <a:txBody>
                    <a:bodyPr/>
                    <a:lstStyle/>
                    <a:p>
                      <a:pPr algn="ctr"/>
                      <a:r>
                        <a:rPr lang="en-US" sz="1600" i="0" dirty="0"/>
                        <a:t>40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0" name="Group 128">
            <a:extLst>
              <a:ext uri="{FF2B5EF4-FFF2-40B4-BE49-F238E27FC236}">
                <a16:creationId xmlns:a16="http://schemas.microsoft.com/office/drawing/2014/main" id="{C696BACC-6F62-43F5-A065-FFA1D02F96CD}"/>
              </a:ext>
            </a:extLst>
          </p:cNvPr>
          <p:cNvGraphicFramePr>
            <a:graphicFrameLocks noGrp="1"/>
          </p:cNvGraphicFramePr>
          <p:nvPr>
            <p:extLst>
              <p:ext uri="{D42A27DB-BD31-4B8C-83A1-F6EECF244321}">
                <p14:modId xmlns:p14="http://schemas.microsoft.com/office/powerpoint/2010/main" val="4248714950"/>
              </p:ext>
            </p:extLst>
          </p:nvPr>
        </p:nvGraphicFramePr>
        <p:xfrm>
          <a:off x="609600" y="1219200"/>
          <a:ext cx="7929234" cy="217558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68022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53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1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13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5.0</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46%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9.3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5.9</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49%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11.5</a:t>
                      </a:r>
                    </a:p>
                  </a:txBody>
                  <a:tcPr anchor="ctr" horzOverflow="overflow">
                    <a:solidFill>
                      <a:schemeClr val="bg1">
                        <a:lumMod val="95000"/>
                      </a:schemeClr>
                    </a:solidFill>
                  </a:tcPr>
                </a:tc>
                <a:tc>
                  <a:txBody>
                    <a:bodyPr/>
                    <a:lstStyle/>
                    <a:p>
                      <a:pPr algn="ctr"/>
                      <a:r>
                        <a:rPr lang="en-US" sz="1200" b="1" i="1" dirty="0"/>
                        <a:t>29%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932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3.4</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53% Increase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7.2</a:t>
                      </a:r>
                    </a:p>
                  </a:txBody>
                  <a:tcPr anchor="ctr" horzOverflow="overflow">
                    <a:solidFill>
                      <a:schemeClr val="bg1">
                        <a:lumMod val="85000"/>
                      </a:schemeClr>
                    </a:solidFill>
                  </a:tcPr>
                </a:tc>
                <a:tc>
                  <a:txBody>
                    <a:bodyPr/>
                    <a:lstStyle/>
                    <a:p>
                      <a:pPr algn="ctr"/>
                      <a:r>
                        <a:rPr lang="en-US" sz="1200" i="1" dirty="0"/>
                        <a:t>3.5</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62% Increase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9.3</a:t>
                      </a:r>
                    </a:p>
                  </a:txBody>
                  <a:tcPr anchor="ctr" horzOverflow="overflow">
                    <a:solidFill>
                      <a:schemeClr val="bg1">
                        <a:lumMod val="85000"/>
                      </a:schemeClr>
                    </a:solidFill>
                  </a:tcPr>
                </a:tc>
                <a:tc>
                  <a:txBody>
                    <a:bodyPr/>
                    <a:lstStyle/>
                    <a:p>
                      <a:pPr algn="ctr"/>
                      <a:r>
                        <a:rPr lang="en-US" sz="1200" b="1" i="1" dirty="0"/>
                        <a:t>23%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625F9761-94C6-4672-835D-B0543BFC9B3B}"/>
              </a:ext>
            </a:extLst>
          </p:cNvPr>
          <p:cNvSpPr txBox="1"/>
          <p:nvPr/>
        </p:nvSpPr>
        <p:spPr>
          <a:xfrm>
            <a:off x="533400" y="3463214"/>
            <a:ext cx="3090911" cy="246221"/>
          </a:xfrm>
          <a:prstGeom prst="rect">
            <a:avLst/>
          </a:prstGeom>
          <a:noFill/>
        </p:spPr>
        <p:txBody>
          <a:bodyPr wrap="none" rtlCol="0">
            <a:spAutoFit/>
          </a:bodyPr>
          <a:lstStyle/>
          <a:p>
            <a:r>
              <a:rPr lang="en-US" sz="1000" i="1" dirty="0"/>
              <a:t>*TRC/DART rate based on the 3-digit NAICS code </a:t>
            </a:r>
          </a:p>
        </p:txBody>
      </p:sp>
      <p:sp>
        <p:nvSpPr>
          <p:cNvPr id="12" name="TextBox 11">
            <a:extLst>
              <a:ext uri="{FF2B5EF4-FFF2-40B4-BE49-F238E27FC236}">
                <a16:creationId xmlns:a16="http://schemas.microsoft.com/office/drawing/2014/main" id="{3224FCD2-7C0F-4203-8094-2C480DFEF917}"/>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322873318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print"/>
          <a:srcRect l="44705"/>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srcRect/>
          <a:stretch>
            <a:fillRect/>
          </a:stretch>
        </p:blipFill>
        <p:spPr bwMode="auto">
          <a:xfrm>
            <a:off x="42672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print"/>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print"/>
          <a:srcRect t="36156" r="23415"/>
          <a:stretch>
            <a:fillRect/>
          </a:stretch>
        </p:blipFill>
        <p:spPr bwMode="auto">
          <a:xfrm>
            <a:off x="5921582" y="4800600"/>
            <a:ext cx="1676400" cy="1143000"/>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1598002709"/>
              </p:ext>
            </p:extLst>
          </p:nvPr>
        </p:nvGraphicFramePr>
        <p:xfrm>
          <a:off x="609598" y="1219200"/>
          <a:ext cx="7924802" cy="3258982"/>
        </p:xfrm>
        <a:graphic>
          <a:graphicData uri="http://schemas.openxmlformats.org/drawingml/2006/table">
            <a:tbl>
              <a:tblPr firstRow="1" bandRow="1">
                <a:tableStyleId>{073A0DAA-6AF3-43AB-8588-CEC1D06C72B9}</a:tableStyleId>
              </a:tblPr>
              <a:tblGrid>
                <a:gridCol w="3393155">
                  <a:extLst>
                    <a:ext uri="{9D8B030D-6E8A-4147-A177-3AD203B41FA5}">
                      <a16:colId xmlns:a16="http://schemas.microsoft.com/office/drawing/2014/main" val="20000"/>
                    </a:ext>
                  </a:extLst>
                </a:gridCol>
                <a:gridCol w="1406373">
                  <a:extLst>
                    <a:ext uri="{9D8B030D-6E8A-4147-A177-3AD203B41FA5}">
                      <a16:colId xmlns:a16="http://schemas.microsoft.com/office/drawing/2014/main" val="20001"/>
                    </a:ext>
                  </a:extLst>
                </a:gridCol>
                <a:gridCol w="1339402">
                  <a:extLst>
                    <a:ext uri="{9D8B030D-6E8A-4147-A177-3AD203B41FA5}">
                      <a16:colId xmlns:a16="http://schemas.microsoft.com/office/drawing/2014/main" val="20002"/>
                    </a:ext>
                  </a:extLst>
                </a:gridCol>
                <a:gridCol w="1785872">
                  <a:extLst>
                    <a:ext uri="{9D8B030D-6E8A-4147-A177-3AD203B41FA5}">
                      <a16:colId xmlns:a16="http://schemas.microsoft.com/office/drawing/2014/main" val="20003"/>
                    </a:ext>
                  </a:extLst>
                </a:gridCol>
              </a:tblGrid>
              <a:tr h="550129">
                <a:tc>
                  <a:txBody>
                    <a:bodyPr/>
                    <a:lstStyle/>
                    <a:p>
                      <a:pPr algn="r"/>
                      <a:r>
                        <a:rPr lang="en-US" sz="1600" dirty="0">
                          <a:solidFill>
                            <a:schemeClr val="tx1"/>
                          </a:solidFill>
                        </a:rPr>
                        <a:t>COMPLIANCE INSPECTIONS</a:t>
                      </a:r>
                    </a:p>
                  </a:txBody>
                  <a:tcPr anchor="ctr">
                    <a:solidFill>
                      <a:schemeClr val="bg1">
                        <a:lumMod val="75000"/>
                      </a:schemeClr>
                    </a:solidFill>
                  </a:tcPr>
                </a:tc>
                <a:tc>
                  <a:txBody>
                    <a:bodyPr/>
                    <a:lstStyle/>
                    <a:p>
                      <a:pPr algn="ctr"/>
                      <a:r>
                        <a:rPr lang="en-US" sz="1600" b="1" dirty="0">
                          <a:solidFill>
                            <a:schemeClr val="tx1"/>
                          </a:solidFill>
                        </a:rPr>
                        <a:t>1</a:t>
                      </a:r>
                      <a:r>
                        <a:rPr lang="en-US" sz="1600" b="1" baseline="30000" dirty="0">
                          <a:solidFill>
                            <a:schemeClr val="tx1"/>
                          </a:solidFill>
                        </a:rPr>
                        <a:t>st </a:t>
                      </a:r>
                      <a:r>
                        <a:rPr lang="en-US" sz="1600" b="1" dirty="0">
                          <a:solidFill>
                            <a:schemeClr val="tx1"/>
                          </a:solidFill>
                        </a:rPr>
                        <a:t>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86979">
                <a:tc>
                  <a:txBody>
                    <a:bodyPr/>
                    <a:lstStyle/>
                    <a:p>
                      <a:pPr algn="r"/>
                      <a:r>
                        <a:rPr lang="en-US" sz="1600" i="1" dirty="0"/>
                        <a:t>Silica</a:t>
                      </a:r>
                    </a:p>
                  </a:txBody>
                  <a:tcPr anchor="ctr">
                    <a:solidFill>
                      <a:schemeClr val="bg1">
                        <a:lumMod val="85000"/>
                      </a:schemeClr>
                    </a:solidFill>
                  </a:tcPr>
                </a:tc>
                <a:tc>
                  <a:txBody>
                    <a:bodyPr/>
                    <a:lstStyle/>
                    <a:p>
                      <a:pPr algn="ctr"/>
                      <a:r>
                        <a:rPr lang="en-US" sz="1600" i="0" dirty="0"/>
                        <a:t>4</a:t>
                      </a:r>
                    </a:p>
                  </a:txBody>
                  <a:tcPr anchor="ctr">
                    <a:solidFill>
                      <a:schemeClr val="bg1">
                        <a:lumMod val="85000"/>
                      </a:schemeClr>
                    </a:solidFill>
                  </a:tcPr>
                </a:tc>
                <a:tc>
                  <a:txBody>
                    <a:bodyPr/>
                    <a:lstStyle/>
                    <a:p>
                      <a:pPr algn="ctr"/>
                      <a:r>
                        <a:rPr lang="en-US" sz="1600" b="1" i="1" dirty="0"/>
                        <a:t>4</a:t>
                      </a:r>
                    </a:p>
                  </a:txBody>
                  <a:tcPr anchor="ctr">
                    <a:solidFill>
                      <a:schemeClr val="bg1">
                        <a:lumMod val="85000"/>
                      </a:schemeClr>
                    </a:solidFill>
                  </a:tcPr>
                </a:tc>
                <a:tc rowSpan="6">
                  <a:txBody>
                    <a:bodyPr/>
                    <a:lstStyle/>
                    <a:p>
                      <a:pPr algn="ctr"/>
                      <a:r>
                        <a:rPr lang="en-US" sz="1600" b="1" i="0" dirty="0"/>
                        <a:t>100</a:t>
                      </a:r>
                    </a:p>
                  </a:txBody>
                  <a:tcPr anchor="b">
                    <a:solidFill>
                      <a:schemeClr val="bg1">
                        <a:lumMod val="85000"/>
                      </a:schemeClr>
                    </a:solidFill>
                  </a:tcPr>
                </a:tc>
                <a:extLst>
                  <a:ext uri="{0D108BD9-81ED-4DB2-BD59-A6C34878D82A}">
                    <a16:rowId xmlns:a16="http://schemas.microsoft.com/office/drawing/2014/main" val="10001"/>
                  </a:ext>
                </a:extLst>
              </a:tr>
              <a:tr h="386979">
                <a:tc>
                  <a:txBody>
                    <a:bodyPr/>
                    <a:lstStyle/>
                    <a:p>
                      <a:pPr algn="r"/>
                      <a:r>
                        <a:rPr lang="en-US" sz="1600" i="1" dirty="0"/>
                        <a:t>Asbestos</a:t>
                      </a:r>
                    </a:p>
                  </a:txBody>
                  <a:tcPr anchor="ctr">
                    <a:solidFill>
                      <a:schemeClr val="bg1">
                        <a:lumMod val="95000"/>
                      </a:schemeClr>
                    </a:solidFill>
                  </a:tcPr>
                </a:tc>
                <a:tc>
                  <a:txBody>
                    <a:bodyPr/>
                    <a:lstStyle/>
                    <a:p>
                      <a:pPr algn="ctr"/>
                      <a:r>
                        <a:rPr lang="en-US" sz="1600" i="0" dirty="0"/>
                        <a:t>1</a:t>
                      </a:r>
                    </a:p>
                  </a:txBody>
                  <a:tcPr anchor="ctr">
                    <a:solidFill>
                      <a:schemeClr val="bg1">
                        <a:lumMod val="95000"/>
                      </a:schemeClr>
                    </a:solidFill>
                  </a:tcPr>
                </a:tc>
                <a:tc>
                  <a:txBody>
                    <a:bodyPr/>
                    <a:lstStyle/>
                    <a:p>
                      <a:pPr algn="ctr"/>
                      <a:r>
                        <a:rPr lang="en-US" sz="1600" b="1" i="1" dirty="0"/>
                        <a:t>1</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86979">
                <a:tc>
                  <a:txBody>
                    <a:bodyPr/>
                    <a:lstStyle/>
                    <a:p>
                      <a:pPr algn="r"/>
                      <a:r>
                        <a:rPr lang="en-US" sz="1600" i="1" dirty="0" err="1"/>
                        <a:t>Isocyanates</a:t>
                      </a:r>
                      <a:endParaRPr lang="en-US" sz="1600" i="1" dirty="0"/>
                    </a:p>
                  </a:txBody>
                  <a:tcPr anchor="ctr">
                    <a:solidFill>
                      <a:schemeClr val="bg1">
                        <a:lumMod val="85000"/>
                      </a:schemeClr>
                    </a:solidFill>
                  </a:tcPr>
                </a:tc>
                <a:tc>
                  <a:txBody>
                    <a:bodyPr/>
                    <a:lstStyle/>
                    <a:p>
                      <a:pPr algn="ctr"/>
                      <a:r>
                        <a:rPr lang="en-US" sz="1600" i="0" dirty="0"/>
                        <a:t>0</a:t>
                      </a:r>
                    </a:p>
                  </a:txBody>
                  <a:tcPr anchor="ctr">
                    <a:solidFill>
                      <a:schemeClr val="bg1">
                        <a:lumMod val="85000"/>
                      </a:schemeClr>
                    </a:solidFill>
                  </a:tcPr>
                </a:tc>
                <a:tc>
                  <a:txBody>
                    <a:bodyPr/>
                    <a:lstStyle/>
                    <a:p>
                      <a:pPr algn="ctr"/>
                      <a:r>
                        <a:rPr lang="en-US" sz="1600" b="1" i="1" dirty="0"/>
                        <a:t>0</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86979">
                <a:tc>
                  <a:txBody>
                    <a:bodyPr/>
                    <a:lstStyle/>
                    <a:p>
                      <a:pPr algn="r"/>
                      <a:r>
                        <a:rPr lang="en-US" sz="1600" i="1" dirty="0"/>
                        <a:t>Lead</a:t>
                      </a:r>
                    </a:p>
                  </a:txBody>
                  <a:tcPr anchor="ctr">
                    <a:solidFill>
                      <a:schemeClr val="bg1">
                        <a:lumMod val="95000"/>
                      </a:schemeClr>
                    </a:solidFill>
                  </a:tcPr>
                </a:tc>
                <a:tc>
                  <a:txBody>
                    <a:bodyPr/>
                    <a:lstStyle/>
                    <a:p>
                      <a:pPr algn="ctr"/>
                      <a:r>
                        <a:rPr lang="en-US" sz="1600" i="0" dirty="0"/>
                        <a:t>1</a:t>
                      </a:r>
                    </a:p>
                  </a:txBody>
                  <a:tcPr anchor="ctr">
                    <a:solidFill>
                      <a:schemeClr val="bg1">
                        <a:lumMod val="95000"/>
                      </a:schemeClr>
                    </a:solidFill>
                  </a:tcPr>
                </a:tc>
                <a:tc>
                  <a:txBody>
                    <a:bodyPr/>
                    <a:lstStyle/>
                    <a:p>
                      <a:pPr algn="ctr"/>
                      <a:r>
                        <a:rPr lang="en-US" sz="1600" b="1" i="1" dirty="0"/>
                        <a:t>1</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86979">
                <a:tc>
                  <a:txBody>
                    <a:bodyPr/>
                    <a:lstStyle/>
                    <a:p>
                      <a:pPr algn="r"/>
                      <a:r>
                        <a:rPr lang="en-US" sz="1600" i="1" dirty="0" err="1"/>
                        <a:t>Hexavalent</a:t>
                      </a:r>
                      <a:r>
                        <a:rPr lang="en-US" sz="1600" i="1" dirty="0"/>
                        <a:t> Chromium</a:t>
                      </a:r>
                    </a:p>
                  </a:txBody>
                  <a:tcPr anchor="ctr">
                    <a:solidFill>
                      <a:schemeClr val="bg1">
                        <a:lumMod val="85000"/>
                      </a:schemeClr>
                    </a:solidFill>
                  </a:tcPr>
                </a:tc>
                <a:tc>
                  <a:txBody>
                    <a:bodyPr/>
                    <a:lstStyle/>
                    <a:p>
                      <a:pPr algn="ctr"/>
                      <a:r>
                        <a:rPr lang="en-US" sz="1600" i="0" dirty="0"/>
                        <a:t>1</a:t>
                      </a:r>
                    </a:p>
                  </a:txBody>
                  <a:tcPr anchor="ctr">
                    <a:solidFill>
                      <a:schemeClr val="bg1">
                        <a:lumMod val="85000"/>
                      </a:schemeClr>
                    </a:solidFill>
                  </a:tcPr>
                </a:tc>
                <a:tc>
                  <a:txBody>
                    <a:bodyPr/>
                    <a:lstStyle/>
                    <a:p>
                      <a:pPr algn="ctr"/>
                      <a:r>
                        <a:rPr lang="en-US" sz="1600" b="1" i="1" dirty="0"/>
                        <a:t>1</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86979">
                <a:tc>
                  <a:txBody>
                    <a:bodyPr/>
                    <a:lstStyle/>
                    <a:p>
                      <a:pPr algn="r"/>
                      <a:r>
                        <a:rPr lang="en-US" sz="1600" b="1" i="1" dirty="0"/>
                        <a:t>Total</a:t>
                      </a:r>
                    </a:p>
                  </a:txBody>
                  <a:tcPr anchor="ctr">
                    <a:solidFill>
                      <a:schemeClr val="bg1">
                        <a:lumMod val="95000"/>
                      </a:schemeClr>
                    </a:solidFill>
                  </a:tcPr>
                </a:tc>
                <a:tc>
                  <a:txBody>
                    <a:bodyPr/>
                    <a:lstStyle/>
                    <a:p>
                      <a:pPr algn="ctr"/>
                      <a:r>
                        <a:rPr lang="en-US" sz="1600" b="1" i="1" dirty="0"/>
                        <a:t>7</a:t>
                      </a:r>
                    </a:p>
                  </a:txBody>
                  <a:tcPr anchor="ctr">
                    <a:solidFill>
                      <a:schemeClr val="bg1">
                        <a:lumMod val="95000"/>
                      </a:schemeClr>
                    </a:solidFill>
                  </a:tcPr>
                </a:tc>
                <a:tc>
                  <a:txBody>
                    <a:bodyPr/>
                    <a:lstStyle/>
                    <a:p>
                      <a:pPr algn="ctr"/>
                      <a:r>
                        <a:rPr lang="en-US" sz="1600" b="1" i="1" dirty="0"/>
                        <a:t>7</a:t>
                      </a:r>
                    </a:p>
                  </a:txBody>
                  <a:tcPr anchor="ct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86979">
                <a:tc>
                  <a:txBody>
                    <a:bodyPr/>
                    <a:lstStyle/>
                    <a:p>
                      <a:pPr algn="r"/>
                      <a:r>
                        <a:rPr lang="en-US" sz="1600" b="0" i="1" dirty="0"/>
                        <a:t>Program Improvements</a:t>
                      </a:r>
                    </a:p>
                  </a:txBody>
                  <a:tcPr anchor="ctr">
                    <a:solidFill>
                      <a:schemeClr val="bg1">
                        <a:lumMod val="85000"/>
                      </a:schemeClr>
                    </a:solidFill>
                  </a:tcPr>
                </a:tc>
                <a:tc>
                  <a:txBody>
                    <a:bodyPr/>
                    <a:lstStyle/>
                    <a:p>
                      <a:pPr algn="ctr"/>
                      <a:r>
                        <a:rPr lang="en-US" sz="1600" b="0" i="0" dirty="0"/>
                        <a:t>2</a:t>
                      </a:r>
                    </a:p>
                  </a:txBody>
                  <a:tcPr anchor="ctr">
                    <a:solidFill>
                      <a:schemeClr val="bg1">
                        <a:lumMod val="85000"/>
                      </a:schemeClr>
                    </a:solidFill>
                  </a:tcPr>
                </a:tc>
                <a:tc>
                  <a:txBody>
                    <a:bodyPr/>
                    <a:lstStyle/>
                    <a:p>
                      <a:pPr algn="ctr"/>
                      <a:r>
                        <a:rPr lang="en-US" sz="1600" b="1" i="1" dirty="0"/>
                        <a:t>2</a:t>
                      </a:r>
                    </a:p>
                  </a:txBody>
                  <a:tcPr anchor="ctr">
                    <a:solidFill>
                      <a:schemeClr val="bg1">
                        <a:lumMod val="85000"/>
                      </a:schemeClr>
                    </a:solidFill>
                  </a:tcPr>
                </a:tc>
                <a:tc>
                  <a:txBody>
                    <a:bodyPr/>
                    <a:lstStyle/>
                    <a:p>
                      <a:pPr algn="ctr"/>
                      <a:r>
                        <a:rPr lang="en-US" sz="1600" b="1"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7" cstate="print">
            <a:extLst>
              <a:ext uri="{28A0092B-C50C-407E-A947-70E740481C1C}">
                <a14:useLocalDpi xmlns:a14="http://schemas.microsoft.com/office/drawing/2010/main" val="0"/>
              </a:ext>
            </a:extLst>
          </a:blip>
          <a:srcRect t="29183"/>
          <a:stretch/>
        </p:blipFill>
        <p:spPr bwMode="auto">
          <a:xfrm>
            <a:off x="1756870" y="4800600"/>
            <a:ext cx="2586530" cy="1143000"/>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66A03C4F-A7B7-4318-B89A-EBE7A9CDBDFC}"/>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3205323740"/>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179359" y="4355974"/>
            <a:ext cx="797013" cy="215444"/>
          </a:xfrm>
          <a:prstGeom prst="rect">
            <a:avLst/>
          </a:prstGeom>
          <a:noFill/>
        </p:spPr>
        <p:txBody>
          <a:bodyPr wrap="none" rtlCol="0">
            <a:spAutoFit/>
          </a:bodyPr>
          <a:lstStyle/>
          <a:p>
            <a:r>
              <a:rPr lang="en-US" sz="800" i="1" dirty="0"/>
              <a:t>* All Samples</a:t>
            </a:r>
          </a:p>
        </p:txBody>
      </p:sp>
      <p:pic>
        <p:nvPicPr>
          <p:cNvPr id="31" name="Picture 30"/>
          <p:cNvPicPr/>
          <p:nvPr/>
        </p:nvPicPr>
        <p:blipFill rotWithShape="1">
          <a:blip r:embed="rId3" cstate="print">
            <a:extLst>
              <a:ext uri="{28A0092B-C50C-407E-A947-70E740481C1C}">
                <a14:useLocalDpi xmlns:a14="http://schemas.microsoft.com/office/drawing/2010/main" val="0"/>
              </a:ext>
            </a:extLst>
          </a:blip>
          <a:srcRect b="34189"/>
          <a:stretch/>
        </p:blipFill>
        <p:spPr bwMode="auto">
          <a:xfrm>
            <a:off x="5714999" y="4545565"/>
            <a:ext cx="2817811" cy="141716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11629" y="4356556"/>
            <a:ext cx="1186543" cy="215444"/>
          </a:xfrm>
          <a:prstGeom prst="rect">
            <a:avLst/>
          </a:prstGeom>
          <a:noFill/>
        </p:spPr>
        <p:txBody>
          <a:bodyPr wrap="none" rtlCol="0">
            <a:spAutoFit/>
          </a:bodyPr>
          <a:lstStyle/>
          <a:p>
            <a:r>
              <a:rPr lang="en-US" sz="800" dirty="0"/>
              <a:t>NCDOL Photo Library</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1958" y="4530829"/>
            <a:ext cx="2147842" cy="1431896"/>
          </a:xfrm>
          <a:prstGeom prst="rect">
            <a:avLst/>
          </a:prstGeom>
        </p:spPr>
      </p:pic>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5">
            <a:extLst>
              <a:ext uri="{28A0092B-C50C-407E-A947-70E740481C1C}">
                <a14:useLocalDpi xmlns:a14="http://schemas.microsoft.com/office/drawing/2010/main" val="0"/>
              </a:ext>
            </a:extLst>
          </a:blip>
          <a:srcRect t="29183"/>
          <a:stretch/>
        </p:blipFill>
        <p:spPr bwMode="auto">
          <a:xfrm>
            <a:off x="620604" y="4530829"/>
            <a:ext cx="3251353" cy="1431896"/>
          </a:xfrm>
          <a:prstGeom prst="rect">
            <a:avLst/>
          </a:prstGeom>
          <a:ln>
            <a:noFill/>
          </a:ln>
          <a:extLst>
            <a:ext uri="{53640926-AAD7-44D8-BBD7-CCE9431645EC}">
              <a14:shadowObscured xmlns:a14="http://schemas.microsoft.com/office/drawing/2010/main"/>
            </a:ext>
          </a:extLst>
        </p:spPr>
      </p:pic>
      <p:graphicFrame>
        <p:nvGraphicFramePr>
          <p:cNvPr id="11" name="Group 154">
            <a:extLst>
              <a:ext uri="{FF2B5EF4-FFF2-40B4-BE49-F238E27FC236}">
                <a16:creationId xmlns:a16="http://schemas.microsoft.com/office/drawing/2014/main" id="{42AC1C1F-976F-421D-A487-22F72FB005EF}"/>
              </a:ext>
            </a:extLst>
          </p:cNvPr>
          <p:cNvGraphicFramePr>
            <a:graphicFrameLocks noGrp="1"/>
          </p:cNvGraphicFramePr>
          <p:nvPr>
            <p:extLst>
              <p:ext uri="{D42A27DB-BD31-4B8C-83A1-F6EECF244321}">
                <p14:modId xmlns:p14="http://schemas.microsoft.com/office/powerpoint/2010/main" val="3961601759"/>
              </p:ext>
            </p:extLst>
          </p:nvPr>
        </p:nvGraphicFramePr>
        <p:xfrm>
          <a:off x="647670" y="1157611"/>
          <a:ext cx="7875726" cy="3224430"/>
        </p:xfrm>
        <a:graphic>
          <a:graphicData uri="http://schemas.openxmlformats.org/drawingml/2006/table">
            <a:tbl>
              <a:tblPr>
                <a:tableStyleId>{00A15C55-8517-42AA-B614-E9B94910E393}</a:tableStyleId>
              </a:tblPr>
              <a:tblGrid>
                <a:gridCol w="2006428">
                  <a:extLst>
                    <a:ext uri="{9D8B030D-6E8A-4147-A177-3AD203B41FA5}">
                      <a16:colId xmlns:a16="http://schemas.microsoft.com/office/drawing/2014/main" val="20000"/>
                    </a:ext>
                  </a:extLst>
                </a:gridCol>
                <a:gridCol w="1030728">
                  <a:extLst>
                    <a:ext uri="{9D8B030D-6E8A-4147-A177-3AD203B41FA5}">
                      <a16:colId xmlns:a16="http://schemas.microsoft.com/office/drawing/2014/main" val="20001"/>
                    </a:ext>
                  </a:extLst>
                </a:gridCol>
                <a:gridCol w="1320241">
                  <a:extLst>
                    <a:ext uri="{9D8B030D-6E8A-4147-A177-3AD203B41FA5}">
                      <a16:colId xmlns:a16="http://schemas.microsoft.com/office/drawing/2014/main" val="20002"/>
                    </a:ext>
                  </a:extLst>
                </a:gridCol>
                <a:gridCol w="1264041">
                  <a:extLst>
                    <a:ext uri="{9D8B030D-6E8A-4147-A177-3AD203B41FA5}">
                      <a16:colId xmlns:a16="http://schemas.microsoft.com/office/drawing/2014/main" val="20003"/>
                    </a:ext>
                  </a:extLst>
                </a:gridCol>
                <a:gridCol w="1114870">
                  <a:extLst>
                    <a:ext uri="{9D8B030D-6E8A-4147-A177-3AD203B41FA5}">
                      <a16:colId xmlns:a16="http://schemas.microsoft.com/office/drawing/2014/main" val="20004"/>
                    </a:ext>
                  </a:extLst>
                </a:gridCol>
                <a:gridCol w="1139418">
                  <a:extLst>
                    <a:ext uri="{9D8B030D-6E8A-4147-A177-3AD203B41FA5}">
                      <a16:colId xmlns:a16="http://schemas.microsoft.com/office/drawing/2014/main" val="20005"/>
                    </a:ext>
                  </a:extLst>
                </a:gridCol>
              </a:tblGrid>
              <a:tr h="336010">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extLst>
                  <a:ext uri="{0D108BD9-81ED-4DB2-BD59-A6C34878D82A}">
                    <a16:rowId xmlns:a16="http://schemas.microsoft.com/office/drawing/2014/main" val="10000"/>
                  </a:ext>
                </a:extLst>
              </a:tr>
              <a:tr h="37615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HEALTH HAZARDS</a:t>
                      </a:r>
                      <a:endParaRPr kumimoji="0" lang="en-US" sz="11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(Detectable Results)</a:t>
                      </a:r>
                    </a:p>
                  </a:txBody>
                  <a:tcPr anchor="ctr" horzOverflow="overflow">
                    <a:solidFill>
                      <a:schemeClr val="bg1">
                        <a:lumMod val="8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Number  With Overexposures</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Average Severity Rate*</a:t>
                      </a:r>
                    </a:p>
                  </a:txBody>
                  <a:tcPr anchor="ctr" horzOverflow="overflow">
                    <a:solidFill>
                      <a:schemeClr val="bg1">
                        <a:lumMod val="85000"/>
                      </a:schemeClr>
                    </a:solidFill>
                  </a:tcPr>
                </a:tc>
                <a:extLst>
                  <a:ext uri="{0D108BD9-81ED-4DB2-BD59-A6C34878D82A}">
                    <a16:rowId xmlns:a16="http://schemas.microsoft.com/office/drawing/2014/main" val="10001"/>
                  </a:ext>
                </a:extLst>
              </a:tr>
              <a:tr h="46424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 </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 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extLst>
                  <a:ext uri="{0D108BD9-81ED-4DB2-BD59-A6C34878D82A}">
                    <a16:rowId xmlns:a16="http://schemas.microsoft.com/office/drawing/2014/main" val="10002"/>
                  </a:ext>
                </a:extLst>
              </a:tr>
              <a:tr h="3514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Silica</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0.79</a:t>
                      </a:r>
                    </a:p>
                  </a:txBody>
                  <a:tcPr anchor="ctr" horzOverflow="overflow">
                    <a:solidFill>
                      <a:schemeClr val="bg1">
                        <a:lumMod val="95000"/>
                      </a:schemeClr>
                    </a:solidFill>
                  </a:tcPr>
                </a:tc>
                <a:extLst>
                  <a:ext uri="{0D108BD9-81ED-4DB2-BD59-A6C34878D82A}">
                    <a16:rowId xmlns:a16="http://schemas.microsoft.com/office/drawing/2014/main" val="10003"/>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Asbestos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4"/>
                  </a:ext>
                </a:extLst>
              </a:tr>
              <a:tr h="3514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err="1">
                          <a:ln>
                            <a:noFill/>
                          </a:ln>
                          <a:effectLst/>
                        </a:rPr>
                        <a:t>Isocyanates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extLst>
                  <a:ext uri="{0D108BD9-81ED-4DB2-BD59-A6C34878D82A}">
                    <a16:rowId xmlns:a16="http://schemas.microsoft.com/office/drawing/2014/main" val="10005"/>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Lead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6"/>
                  </a:ext>
                </a:extLst>
              </a:tr>
              <a:tr h="380890">
                <a:tc>
                  <a:txBody>
                    <a:bodyPr/>
                    <a:lstStyle/>
                    <a:p>
                      <a:pPr algn="r"/>
                      <a:r>
                        <a:rPr lang="en-US" sz="14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0.01</a:t>
                      </a:r>
                    </a:p>
                  </a:txBody>
                  <a:tcPr anchor="ctr" horzOverflow="overflow">
                    <a:solidFill>
                      <a:schemeClr val="bg1">
                        <a:lumMod val="95000"/>
                      </a:schemeClr>
                    </a:solidFill>
                  </a:tcPr>
                </a:tc>
                <a:extLst>
                  <a:ext uri="{0D108BD9-81ED-4DB2-BD59-A6C34878D82A}">
                    <a16:rowId xmlns:a16="http://schemas.microsoft.com/office/drawing/2014/main" val="10007"/>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sp>
        <p:nvSpPr>
          <p:cNvPr id="13" name="TextBox 12">
            <a:extLst>
              <a:ext uri="{FF2B5EF4-FFF2-40B4-BE49-F238E27FC236}">
                <a16:creationId xmlns:a16="http://schemas.microsoft.com/office/drawing/2014/main" id="{7FBE4718-EA05-4719-B01A-A3A17BA8964D}"/>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136244126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print"/>
          <a:srcRect/>
          <a:stretch>
            <a:fillRect/>
          </a:stretch>
        </p:blipFill>
        <p:spPr bwMode="auto">
          <a:xfrm>
            <a:off x="62484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54483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print"/>
          <a:srcRect/>
          <a:stretch>
            <a:fillRect/>
          </a:stretch>
        </p:blipFill>
        <p:spPr bwMode="auto">
          <a:xfrm>
            <a:off x="441960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print"/>
          <a:srcRect/>
          <a:stretch>
            <a:fillRect/>
          </a:stretch>
        </p:blipFill>
        <p:spPr bwMode="auto">
          <a:xfrm>
            <a:off x="37338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print"/>
          <a:srcRect/>
          <a:stretch>
            <a:fillRect/>
          </a:stretch>
        </p:blipFill>
        <p:spPr bwMode="auto">
          <a:xfrm>
            <a:off x="12954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print"/>
          <a:srcRect/>
          <a:stretch>
            <a:fillRect/>
          </a:stretch>
        </p:blipFill>
        <p:spPr bwMode="auto">
          <a:xfrm>
            <a:off x="2133600" y="4267200"/>
            <a:ext cx="1600200" cy="457200"/>
          </a:xfrm>
          <a:prstGeom prst="rect">
            <a:avLst/>
          </a:prstGeom>
          <a:noFill/>
          <a:ln w="9525">
            <a:noFill/>
            <a:miter lim="800000"/>
            <a:headEnd/>
            <a:tailEnd/>
          </a:ln>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861949381"/>
              </p:ext>
            </p:extLst>
          </p:nvPr>
        </p:nvGraphicFramePr>
        <p:xfrm>
          <a:off x="609600" y="1123675"/>
          <a:ext cx="7924793" cy="3169281"/>
        </p:xfrm>
        <a:graphic>
          <a:graphicData uri="http://schemas.openxmlformats.org/drawingml/2006/table">
            <a:tbl>
              <a:tblPr/>
              <a:tblGrid>
                <a:gridCol w="5257794">
                  <a:extLst>
                    <a:ext uri="{9D8B030D-6E8A-4147-A177-3AD203B41FA5}">
                      <a16:colId xmlns:a16="http://schemas.microsoft.com/office/drawing/2014/main" val="20000"/>
                    </a:ext>
                  </a:extLst>
                </a:gridCol>
                <a:gridCol w="1295403">
                  <a:extLst>
                    <a:ext uri="{9D8B030D-6E8A-4147-A177-3AD203B41FA5}">
                      <a16:colId xmlns:a16="http://schemas.microsoft.com/office/drawing/2014/main" val="20001"/>
                    </a:ext>
                  </a:extLst>
                </a:gridCol>
                <a:gridCol w="1371596">
                  <a:extLst>
                    <a:ext uri="{9D8B030D-6E8A-4147-A177-3AD203B41FA5}">
                      <a16:colId xmlns:a16="http://schemas.microsoft.com/office/drawing/2014/main" val="20002"/>
                    </a:ext>
                  </a:extLst>
                </a:gridCol>
              </a:tblGrid>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12878924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85927867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5693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cs typeface="Arial" charset="0"/>
                        </a:rPr>
                        <a:t>FFY Goal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4075515257"/>
              </p:ext>
            </p:extLst>
          </p:nvPr>
        </p:nvGraphicFramePr>
        <p:xfrm>
          <a:off x="609600" y="4811995"/>
          <a:ext cx="7924794" cy="1162360"/>
        </p:xfrm>
        <a:graphic>
          <a:graphicData uri="http://schemas.openxmlformats.org/drawingml/2006/table">
            <a:tbl>
              <a:tblPr firstRow="1" bandRow="1">
                <a:tableStyleId>{00A15C55-8517-42AA-B614-E9B94910E393}</a:tableStyleId>
              </a:tblPr>
              <a:tblGrid>
                <a:gridCol w="4453306">
                  <a:extLst>
                    <a:ext uri="{9D8B030D-6E8A-4147-A177-3AD203B41FA5}">
                      <a16:colId xmlns:a16="http://schemas.microsoft.com/office/drawing/2014/main" val="20000"/>
                    </a:ext>
                  </a:extLst>
                </a:gridCol>
                <a:gridCol w="1192849">
                  <a:extLst>
                    <a:ext uri="{9D8B030D-6E8A-4147-A177-3AD203B41FA5}">
                      <a16:colId xmlns:a16="http://schemas.microsoft.com/office/drawing/2014/main" val="20001"/>
                    </a:ext>
                  </a:extLst>
                </a:gridCol>
                <a:gridCol w="1025392">
                  <a:extLst>
                    <a:ext uri="{9D8B030D-6E8A-4147-A177-3AD203B41FA5}">
                      <a16:colId xmlns:a16="http://schemas.microsoft.com/office/drawing/2014/main" val="20002"/>
                    </a:ext>
                  </a:extLst>
                </a:gridCol>
                <a:gridCol w="1253247">
                  <a:extLst>
                    <a:ext uri="{9D8B030D-6E8A-4147-A177-3AD203B41FA5}">
                      <a16:colId xmlns:a16="http://schemas.microsoft.com/office/drawing/2014/main" val="20003"/>
                    </a:ext>
                  </a:extLst>
                </a:gridCol>
              </a:tblGrid>
              <a:tr h="522280">
                <a:tc>
                  <a:txBody>
                    <a:bodyPr/>
                    <a:lstStyle/>
                    <a:p>
                      <a:pPr algn="r"/>
                      <a:r>
                        <a:rPr lang="en-US" sz="1500" b="1" dirty="0">
                          <a:solidFill>
                            <a:schemeClr val="tx1"/>
                          </a:solidFill>
                        </a:rPr>
                        <a:t>SEP ACTIVITY</a:t>
                      </a:r>
                    </a:p>
                  </a:txBody>
                  <a:tcPr anchor="ctr">
                    <a:solidFill>
                      <a:schemeClr val="bg1">
                        <a:lumMod val="75000"/>
                      </a:schemeClr>
                    </a:solidFill>
                  </a:tcPr>
                </a:tc>
                <a:tc>
                  <a:txBody>
                    <a:bodyPr/>
                    <a:lstStyle/>
                    <a:p>
                      <a:pPr algn="ctr"/>
                      <a:r>
                        <a:rPr lang="en-US" sz="1500" b="1" dirty="0">
                          <a:solidFill>
                            <a:schemeClr val="tx1"/>
                          </a:solidFill>
                        </a:rPr>
                        <a:t>1</a:t>
                      </a:r>
                      <a:r>
                        <a:rPr lang="en-US" sz="1500" b="1" baseline="30000" dirty="0">
                          <a:solidFill>
                            <a:schemeClr val="tx1"/>
                          </a:solidFill>
                        </a:rPr>
                        <a:t>st</a:t>
                      </a:r>
                      <a:r>
                        <a:rPr lang="en-US" sz="15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dirty="0">
                          <a:solidFill>
                            <a:schemeClr val="tx1"/>
                          </a:solidFill>
                        </a:rPr>
                        <a:t>Total</a:t>
                      </a:r>
                    </a:p>
                  </a:txBody>
                  <a:tcPr anchor="ctr">
                    <a:solidFill>
                      <a:schemeClr val="bg1">
                        <a:lumMod val="75000"/>
                      </a:schemeClr>
                    </a:solidFill>
                  </a:tcPr>
                </a:tc>
                <a:tc>
                  <a:txBody>
                    <a:bodyPr/>
                    <a:lstStyle/>
                    <a:p>
                      <a:pPr algn="ctr"/>
                      <a:r>
                        <a:rPr lang="en-US" sz="15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solidFill>
                      <a:schemeClr val="bg1">
                        <a:lumMod val="85000"/>
                      </a:schemeClr>
                    </a:solidFill>
                  </a:tcPr>
                </a:tc>
                <a:tc>
                  <a:txBody>
                    <a:bodyPr/>
                    <a:lstStyle/>
                    <a:p>
                      <a:pPr algn="ctr"/>
                      <a:r>
                        <a:rPr lang="en-US" sz="1500" i="0" dirty="0"/>
                        <a:t>7</a:t>
                      </a:r>
                    </a:p>
                  </a:txBody>
                  <a:tcPr>
                    <a:solidFill>
                      <a:schemeClr val="bg1">
                        <a:lumMod val="85000"/>
                      </a:schemeClr>
                    </a:solidFill>
                  </a:tcPr>
                </a:tc>
                <a:tc>
                  <a:txBody>
                    <a:bodyPr/>
                    <a:lstStyle/>
                    <a:p>
                      <a:pPr algn="ctr"/>
                      <a:r>
                        <a:rPr lang="en-US" sz="1500" b="1" i="1" dirty="0"/>
                        <a:t>7</a:t>
                      </a:r>
                    </a:p>
                  </a:txBody>
                  <a:tcPr>
                    <a:solidFill>
                      <a:schemeClr val="bg1">
                        <a:lumMod val="85000"/>
                      </a:schemeClr>
                    </a:solidFill>
                  </a:tcPr>
                </a:tc>
                <a:tc>
                  <a:txBody>
                    <a:bodyPr/>
                    <a:lstStyle/>
                    <a:p>
                      <a:pPr algn="ctr"/>
                      <a:r>
                        <a:rPr lang="en-US" sz="1500" i="0" dirty="0"/>
                        <a:t>20</a:t>
                      </a:r>
                    </a:p>
                  </a:txBody>
                  <a:tcP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solidFill>
                      <a:schemeClr val="bg1">
                        <a:lumMod val="95000"/>
                      </a:schemeClr>
                    </a:solidFill>
                  </a:tcPr>
                </a:tc>
                <a:tc>
                  <a:txBody>
                    <a:bodyPr/>
                    <a:lstStyle/>
                    <a:p>
                      <a:pPr algn="ctr"/>
                      <a:r>
                        <a:rPr lang="en-US" sz="1500" i="0" dirty="0"/>
                        <a:t>76</a:t>
                      </a:r>
                    </a:p>
                  </a:txBody>
                  <a:tcPr>
                    <a:solidFill>
                      <a:schemeClr val="bg1">
                        <a:lumMod val="95000"/>
                      </a:schemeClr>
                    </a:solidFill>
                  </a:tcPr>
                </a:tc>
                <a:tc>
                  <a:txBody>
                    <a:bodyPr/>
                    <a:lstStyle/>
                    <a:p>
                      <a:pPr algn="ctr"/>
                      <a:r>
                        <a:rPr lang="en-US" sz="1500" b="1" i="1" dirty="0"/>
                        <a:t>76</a:t>
                      </a:r>
                    </a:p>
                  </a:txBody>
                  <a:tcPr>
                    <a:solidFill>
                      <a:schemeClr val="bg1">
                        <a:lumMod val="95000"/>
                      </a:schemeClr>
                    </a:solidFill>
                  </a:tcPr>
                </a:tc>
                <a:tc>
                  <a:txBody>
                    <a:bodyPr/>
                    <a:lstStyle/>
                    <a:p>
                      <a:pPr algn="ctr"/>
                      <a:r>
                        <a:rPr lang="en-US" sz="1500" i="0" dirty="0"/>
                        <a:t>300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21" name="Picture 20">
            <a:extLst>
              <a:ext uri="{FF2B5EF4-FFF2-40B4-BE49-F238E27FC236}">
                <a16:creationId xmlns:a16="http://schemas.microsoft.com/office/drawing/2014/main" id="{E04CEF98-7FF5-4825-A76F-427E18843974}"/>
              </a:ext>
            </a:extLst>
          </p:cNvPr>
          <p:cNvPicPr/>
          <p:nvPr/>
        </p:nvPicPr>
        <p:blipFill rotWithShape="1">
          <a:blip r:embed="rId10" cstate="print">
            <a:extLst>
              <a:ext uri="{28A0092B-C50C-407E-A947-70E740481C1C}">
                <a14:useLocalDpi xmlns:a14="http://schemas.microsoft.com/office/drawing/2010/main" val="0"/>
              </a:ext>
            </a:extLst>
          </a:blip>
          <a:srcRect t="31035"/>
          <a:stretch/>
        </p:blipFill>
        <p:spPr bwMode="auto">
          <a:xfrm>
            <a:off x="609600" y="4267200"/>
            <a:ext cx="757873" cy="451246"/>
          </a:xfrm>
          <a:prstGeom prst="rect">
            <a:avLst/>
          </a:prstGeom>
          <a:ln>
            <a:noFill/>
          </a:ln>
          <a:extLst>
            <a:ext uri="{53640926-AAD7-44D8-BBD7-CCE9431645EC}">
              <a14:shadowObscured xmlns:a14="http://schemas.microsoft.com/office/drawing/2010/main"/>
            </a:ext>
          </a:extLst>
        </p:spPr>
      </p:pic>
      <p:sp>
        <p:nvSpPr>
          <p:cNvPr id="20" name="TextBox 19">
            <a:extLst>
              <a:ext uri="{FF2B5EF4-FFF2-40B4-BE49-F238E27FC236}">
                <a16:creationId xmlns:a16="http://schemas.microsoft.com/office/drawing/2014/main" id="{C770A078-41AD-46FE-93E6-7EEB014415DE}"/>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2137920218"/>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sp>
        <p:nvSpPr>
          <p:cNvPr id="14" name="TextBox 13">
            <a:extLst>
              <a:ext uri="{FF2B5EF4-FFF2-40B4-BE49-F238E27FC236}">
                <a16:creationId xmlns:a16="http://schemas.microsoft.com/office/drawing/2014/main" id="{50135AF9-74AA-4FC5-8F27-F3EF29F65060}"/>
              </a:ext>
            </a:extLst>
          </p:cNvPr>
          <p:cNvSpPr txBox="1"/>
          <p:nvPr/>
        </p:nvSpPr>
        <p:spPr>
          <a:xfrm>
            <a:off x="503903" y="3411379"/>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2726997318"/>
              </p:ext>
            </p:extLst>
          </p:nvPr>
        </p:nvGraphicFramePr>
        <p:xfrm>
          <a:off x="609600" y="3886199"/>
          <a:ext cx="7924799" cy="1981201"/>
        </p:xfrm>
        <a:graphic>
          <a:graphicData uri="http://schemas.openxmlformats.org/drawingml/2006/table">
            <a:tbl>
              <a:tblPr firstRow="1" bandRow="1">
                <a:tableStyleId>{073A0DAA-6AF3-43AB-8588-CEC1D06C72B9}</a:tableStyleId>
              </a:tblPr>
              <a:tblGrid>
                <a:gridCol w="4133520">
                  <a:extLst>
                    <a:ext uri="{9D8B030D-6E8A-4147-A177-3AD203B41FA5}">
                      <a16:colId xmlns:a16="http://schemas.microsoft.com/office/drawing/2014/main" val="20000"/>
                    </a:ext>
                  </a:extLst>
                </a:gridCol>
                <a:gridCol w="1117168">
                  <a:extLst>
                    <a:ext uri="{9D8B030D-6E8A-4147-A177-3AD203B41FA5}">
                      <a16:colId xmlns:a16="http://schemas.microsoft.com/office/drawing/2014/main" val="20001"/>
                    </a:ext>
                  </a:extLst>
                </a:gridCol>
                <a:gridCol w="922106">
                  <a:extLst>
                    <a:ext uri="{9D8B030D-6E8A-4147-A177-3AD203B41FA5}">
                      <a16:colId xmlns:a16="http://schemas.microsoft.com/office/drawing/2014/main" val="20002"/>
                    </a:ext>
                  </a:extLst>
                </a:gridCol>
                <a:gridCol w="1752005">
                  <a:extLst>
                    <a:ext uri="{9D8B030D-6E8A-4147-A177-3AD203B41FA5}">
                      <a16:colId xmlns:a16="http://schemas.microsoft.com/office/drawing/2014/main" val="20003"/>
                    </a:ext>
                  </a:extLst>
                </a:gridCol>
              </a:tblGrid>
              <a:tr h="447782">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152">
                <a:tc>
                  <a:txBody>
                    <a:bodyPr/>
                    <a:lstStyle/>
                    <a:p>
                      <a:pPr algn="r"/>
                      <a:r>
                        <a:rPr lang="en-US" sz="1600" i="1" dirty="0"/>
                        <a:t>Compliance Inspections</a:t>
                      </a:r>
                    </a:p>
                  </a:txBody>
                  <a:tcPr>
                    <a:solidFill>
                      <a:schemeClr val="bg1">
                        <a:lumMod val="95000"/>
                      </a:schemeClr>
                    </a:solidFill>
                  </a:tcPr>
                </a:tc>
                <a:tc>
                  <a:txBody>
                    <a:bodyPr/>
                    <a:lstStyle/>
                    <a:p>
                      <a:pPr algn="ctr"/>
                      <a:r>
                        <a:rPr lang="en-US" sz="1600" i="0" dirty="0"/>
                        <a:t>7</a:t>
                      </a:r>
                    </a:p>
                  </a:txBody>
                  <a:tcPr>
                    <a:solidFill>
                      <a:schemeClr val="bg1">
                        <a:lumMod val="95000"/>
                      </a:schemeClr>
                    </a:solidFill>
                  </a:tcPr>
                </a:tc>
                <a:tc>
                  <a:txBody>
                    <a:bodyPr/>
                    <a:lstStyle/>
                    <a:p>
                      <a:pPr algn="ctr"/>
                      <a:r>
                        <a:rPr lang="en-US" sz="1600" b="1" i="1" dirty="0"/>
                        <a:t>7</a:t>
                      </a:r>
                    </a:p>
                  </a:txBody>
                  <a:tcPr>
                    <a:solidFill>
                      <a:schemeClr val="bg1">
                        <a:lumMod val="95000"/>
                      </a:schemeClr>
                    </a:solidFill>
                  </a:tcPr>
                </a:tc>
                <a:tc>
                  <a:txBody>
                    <a:bodyPr/>
                    <a:lstStyle/>
                    <a:p>
                      <a:pPr algn="ctr"/>
                      <a:r>
                        <a:rPr lang="en-US" sz="1600" i="0" dirty="0"/>
                        <a:t>40</a:t>
                      </a:r>
                    </a:p>
                  </a:txBody>
                  <a:tcPr>
                    <a:solidFill>
                      <a:schemeClr val="bg1">
                        <a:lumMod val="95000"/>
                      </a:schemeClr>
                    </a:solidFill>
                  </a:tcPr>
                </a:tc>
                <a:extLst>
                  <a:ext uri="{0D108BD9-81ED-4DB2-BD59-A6C34878D82A}">
                    <a16:rowId xmlns:a16="http://schemas.microsoft.com/office/drawing/2014/main" val="10001"/>
                  </a:ext>
                </a:extLst>
              </a:tr>
              <a:tr h="373152">
                <a:tc>
                  <a:txBody>
                    <a:bodyPr/>
                    <a:lstStyle/>
                    <a:p>
                      <a:pPr algn="r"/>
                      <a:r>
                        <a:rPr lang="en-US" sz="1600" i="1" dirty="0"/>
                        <a:t>Consultative Visits</a:t>
                      </a:r>
                    </a:p>
                  </a:txBody>
                  <a:tcPr>
                    <a:solidFill>
                      <a:schemeClr val="bg1">
                        <a:lumMod val="85000"/>
                      </a:schemeClr>
                    </a:solidFill>
                  </a:tcPr>
                </a:tc>
                <a:tc>
                  <a:txBody>
                    <a:bodyPr/>
                    <a:lstStyle/>
                    <a:p>
                      <a:pPr algn="ctr"/>
                      <a:r>
                        <a:rPr lang="en-US" sz="1600" i="0" dirty="0"/>
                        <a:t>4</a:t>
                      </a:r>
                    </a:p>
                  </a:txBody>
                  <a:tcPr>
                    <a:solidFill>
                      <a:schemeClr val="bg1">
                        <a:lumMod val="85000"/>
                      </a:schemeClr>
                    </a:solidFill>
                  </a:tcPr>
                </a:tc>
                <a:tc>
                  <a:txBody>
                    <a:bodyPr/>
                    <a:lstStyle/>
                    <a:p>
                      <a:pPr algn="ctr"/>
                      <a:r>
                        <a:rPr lang="en-US" sz="1600" b="1" i="1" dirty="0"/>
                        <a:t>4</a:t>
                      </a:r>
                    </a:p>
                  </a:txBody>
                  <a:tcPr>
                    <a:solidFill>
                      <a:schemeClr val="bg1">
                        <a:lumMod val="85000"/>
                      </a:schemeClr>
                    </a:solidFill>
                  </a:tcPr>
                </a:tc>
                <a:tc>
                  <a:txBody>
                    <a:bodyPr/>
                    <a:lstStyle/>
                    <a:p>
                      <a:pPr algn="ctr"/>
                      <a:r>
                        <a:rPr lang="en-US" sz="1600" i="0" dirty="0"/>
                        <a:t>12</a:t>
                      </a:r>
                    </a:p>
                  </a:txBody>
                  <a:tcPr>
                    <a:solidFill>
                      <a:schemeClr val="bg1">
                        <a:lumMod val="85000"/>
                      </a:schemeClr>
                    </a:solidFill>
                  </a:tcPr>
                </a:tc>
                <a:extLst>
                  <a:ext uri="{0D108BD9-81ED-4DB2-BD59-A6C34878D82A}">
                    <a16:rowId xmlns:a16="http://schemas.microsoft.com/office/drawing/2014/main" val="10002"/>
                  </a:ext>
                </a:extLst>
              </a:tr>
              <a:tr h="413963">
                <a:tc>
                  <a:txBody>
                    <a:bodyPr/>
                    <a:lstStyle/>
                    <a:p>
                      <a:pPr algn="r"/>
                      <a:r>
                        <a:rPr lang="en-US" sz="1600" i="1" dirty="0"/>
                        <a:t>OSH Outreach Events</a:t>
                      </a:r>
                    </a:p>
                  </a:txBody>
                  <a:tcPr>
                    <a:solidFill>
                      <a:schemeClr val="bg1">
                        <a:lumMod val="95000"/>
                      </a:schemeClr>
                    </a:solidFill>
                  </a:tcPr>
                </a:tc>
                <a:tc>
                  <a:txBody>
                    <a:bodyPr/>
                    <a:lstStyle/>
                    <a:p>
                      <a:pPr algn="ctr"/>
                      <a:r>
                        <a:rPr lang="en-US" sz="1600" i="0" dirty="0"/>
                        <a:t>0</a:t>
                      </a:r>
                    </a:p>
                  </a:txBody>
                  <a:tcPr>
                    <a:solidFill>
                      <a:schemeClr val="bg1">
                        <a:lumMod val="95000"/>
                      </a:schemeClr>
                    </a:solidFill>
                  </a:tcPr>
                </a:tc>
                <a:tc>
                  <a:txBody>
                    <a:bodyPr/>
                    <a:lstStyle/>
                    <a:p>
                      <a:pPr algn="ctr"/>
                      <a:r>
                        <a:rPr lang="en-US" sz="1600" b="1" i="1" dirty="0"/>
                        <a:t>0</a:t>
                      </a:r>
                    </a:p>
                  </a:txBody>
                  <a:tcPr>
                    <a:solidFill>
                      <a:schemeClr val="bg1">
                        <a:lumMod val="95000"/>
                      </a:schemeClr>
                    </a:solidFill>
                  </a:tcPr>
                </a:tc>
                <a:tc>
                  <a:txBody>
                    <a:bodyPr/>
                    <a:lstStyle/>
                    <a:p>
                      <a:pPr algn="ctr"/>
                      <a:r>
                        <a:rPr lang="en-US" sz="1600" i="0" dirty="0"/>
                        <a:t>2</a:t>
                      </a:r>
                    </a:p>
                  </a:txBody>
                  <a:tcPr>
                    <a:solidFill>
                      <a:schemeClr val="bg1">
                        <a:lumMod val="95000"/>
                      </a:schemeClr>
                    </a:solidFill>
                  </a:tcPr>
                </a:tc>
                <a:extLst>
                  <a:ext uri="{0D108BD9-81ED-4DB2-BD59-A6C34878D82A}">
                    <a16:rowId xmlns:a16="http://schemas.microsoft.com/office/drawing/2014/main" val="10003"/>
                  </a:ext>
                </a:extLst>
              </a:tr>
              <a:tr h="373152">
                <a:tc>
                  <a:txBody>
                    <a:bodyPr/>
                    <a:lstStyle/>
                    <a:p>
                      <a:pPr algn="r"/>
                      <a:r>
                        <a:rPr lang="en-US" sz="1600" i="1" dirty="0"/>
                        <a:t>People Trained</a:t>
                      </a:r>
                    </a:p>
                  </a:txBody>
                  <a:tcPr>
                    <a:solidFill>
                      <a:schemeClr val="bg1">
                        <a:lumMod val="85000"/>
                      </a:schemeClr>
                    </a:solidFill>
                  </a:tcPr>
                </a:tc>
                <a:tc>
                  <a:txBody>
                    <a:bodyPr/>
                    <a:lstStyle/>
                    <a:p>
                      <a:pPr algn="ctr"/>
                      <a:r>
                        <a:rPr lang="en-US" sz="1600" i="0" dirty="0"/>
                        <a:t>0</a:t>
                      </a:r>
                    </a:p>
                  </a:txBody>
                  <a:tcPr>
                    <a:solidFill>
                      <a:schemeClr val="bg1">
                        <a:lumMod val="85000"/>
                      </a:schemeClr>
                    </a:solidFill>
                  </a:tcPr>
                </a:tc>
                <a:tc>
                  <a:txBody>
                    <a:bodyPr/>
                    <a:lstStyle/>
                    <a:p>
                      <a:pPr algn="ctr"/>
                      <a:r>
                        <a:rPr lang="en-US" sz="1600" b="1" i="1" dirty="0"/>
                        <a:t>0</a:t>
                      </a:r>
                    </a:p>
                  </a:txBody>
                  <a:tcPr>
                    <a:solidFill>
                      <a:schemeClr val="bg1">
                        <a:lumMod val="85000"/>
                      </a:schemeClr>
                    </a:solidFill>
                  </a:tcPr>
                </a:tc>
                <a:tc>
                  <a:txBody>
                    <a:bodyPr/>
                    <a:lstStyle/>
                    <a:p>
                      <a:pPr algn="ctr"/>
                      <a:r>
                        <a:rPr lang="en-US" sz="1600" i="0" dirty="0"/>
                        <a:t>40</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1" name="Group 128">
            <a:extLst>
              <a:ext uri="{FF2B5EF4-FFF2-40B4-BE49-F238E27FC236}">
                <a16:creationId xmlns:a16="http://schemas.microsoft.com/office/drawing/2014/main" id="{064B118D-9DC0-4C70-8BD5-619131924002}"/>
              </a:ext>
            </a:extLst>
          </p:cNvPr>
          <p:cNvGraphicFramePr>
            <a:graphicFrameLocks noGrp="1"/>
          </p:cNvGraphicFramePr>
          <p:nvPr>
            <p:extLst>
              <p:ext uri="{D42A27DB-BD31-4B8C-83A1-F6EECF244321}">
                <p14:modId xmlns:p14="http://schemas.microsoft.com/office/powerpoint/2010/main" val="3839720269"/>
              </p:ext>
            </p:extLst>
          </p:nvPr>
        </p:nvGraphicFramePr>
        <p:xfrm>
          <a:off x="609599" y="1143000"/>
          <a:ext cx="7924800" cy="2180512"/>
        </p:xfrm>
        <a:graphic>
          <a:graphicData uri="http://schemas.openxmlformats.org/drawingml/2006/table">
            <a:tbl>
              <a:tblPr>
                <a:tableStyleId>{00A15C55-8517-42AA-B614-E9B94910E393}</a:tableStyleId>
              </a:tblPr>
              <a:tblGrid>
                <a:gridCol w="609259">
                  <a:extLst>
                    <a:ext uri="{9D8B030D-6E8A-4147-A177-3AD203B41FA5}">
                      <a16:colId xmlns:a16="http://schemas.microsoft.com/office/drawing/2014/main" val="20000"/>
                    </a:ext>
                  </a:extLst>
                </a:gridCol>
                <a:gridCol w="761574">
                  <a:extLst>
                    <a:ext uri="{9D8B030D-6E8A-4147-A177-3AD203B41FA5}">
                      <a16:colId xmlns:a16="http://schemas.microsoft.com/office/drawing/2014/main" val="20001"/>
                    </a:ext>
                  </a:extLst>
                </a:gridCol>
                <a:gridCol w="647338">
                  <a:extLst>
                    <a:ext uri="{9D8B030D-6E8A-4147-A177-3AD203B41FA5}">
                      <a16:colId xmlns:a16="http://schemas.microsoft.com/office/drawing/2014/main" val="20002"/>
                    </a:ext>
                  </a:extLst>
                </a:gridCol>
                <a:gridCol w="571180">
                  <a:extLst>
                    <a:ext uri="{9D8B030D-6E8A-4147-A177-3AD203B41FA5}">
                      <a16:colId xmlns:a16="http://schemas.microsoft.com/office/drawing/2014/main" val="20003"/>
                    </a:ext>
                  </a:extLst>
                </a:gridCol>
                <a:gridCol w="837731">
                  <a:extLst>
                    <a:ext uri="{9D8B030D-6E8A-4147-A177-3AD203B41FA5}">
                      <a16:colId xmlns:a16="http://schemas.microsoft.com/office/drawing/2014/main" val="20004"/>
                    </a:ext>
                  </a:extLst>
                </a:gridCol>
                <a:gridCol w="837731">
                  <a:extLst>
                    <a:ext uri="{9D8B030D-6E8A-4147-A177-3AD203B41FA5}">
                      <a16:colId xmlns:a16="http://schemas.microsoft.com/office/drawing/2014/main" val="20005"/>
                    </a:ext>
                  </a:extLst>
                </a:gridCol>
                <a:gridCol w="685417">
                  <a:extLst>
                    <a:ext uri="{9D8B030D-6E8A-4147-A177-3AD203B41FA5}">
                      <a16:colId xmlns:a16="http://schemas.microsoft.com/office/drawing/2014/main" val="20006"/>
                    </a:ext>
                  </a:extLst>
                </a:gridCol>
                <a:gridCol w="761574">
                  <a:extLst>
                    <a:ext uri="{9D8B030D-6E8A-4147-A177-3AD203B41FA5}">
                      <a16:colId xmlns:a16="http://schemas.microsoft.com/office/drawing/2014/main" val="20007"/>
                    </a:ext>
                  </a:extLst>
                </a:gridCol>
                <a:gridCol w="761574">
                  <a:extLst>
                    <a:ext uri="{9D8B030D-6E8A-4147-A177-3AD203B41FA5}">
                      <a16:colId xmlns:a16="http://schemas.microsoft.com/office/drawing/2014/main" val="20008"/>
                    </a:ext>
                  </a:extLst>
                </a:gridCol>
                <a:gridCol w="1451422">
                  <a:extLst>
                    <a:ext uri="{9D8B030D-6E8A-4147-A177-3AD203B41FA5}">
                      <a16:colId xmlns:a16="http://schemas.microsoft.com/office/drawing/2014/main" val="20009"/>
                    </a:ext>
                  </a:extLst>
                </a:gridCol>
              </a:tblGrid>
              <a:tr h="616921">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72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36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2.9</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24%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3.8</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4.0</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22%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5.1</a:t>
                      </a:r>
                    </a:p>
                  </a:txBody>
                  <a:tcPr horzOverflow="overflow">
                    <a:solidFill>
                      <a:schemeClr val="bg1">
                        <a:lumMod val="95000"/>
                      </a:schemeClr>
                    </a:solidFill>
                  </a:tcPr>
                </a:tc>
                <a:tc>
                  <a:txBody>
                    <a:bodyPr/>
                    <a:lstStyle/>
                    <a:p>
                      <a:pPr algn="ctr"/>
                      <a:r>
                        <a:rPr lang="en-US" sz="1200" b="1" i="1" dirty="0"/>
                        <a:t>25% Lower</a:t>
                      </a:r>
                    </a:p>
                  </a:txBody>
                  <a:tcPr horzOverflow="overflow">
                    <a:solidFill>
                      <a:schemeClr val="bg1">
                        <a:lumMod val="95000"/>
                      </a:schemeClr>
                    </a:solidFill>
                  </a:tcPr>
                </a:tc>
                <a:extLst>
                  <a:ext uri="{0D108BD9-81ED-4DB2-BD59-A6C34878D82A}">
                    <a16:rowId xmlns:a16="http://schemas.microsoft.com/office/drawing/2014/main" val="10003"/>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2.1</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30%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3.0</a:t>
                      </a:r>
                    </a:p>
                  </a:txBody>
                  <a:tcPr horzOverflow="overflow">
                    <a:solidFill>
                      <a:schemeClr val="bg1">
                        <a:lumMod val="85000"/>
                      </a:schemeClr>
                    </a:solidFill>
                  </a:tcPr>
                </a:tc>
                <a:tc>
                  <a:txBody>
                    <a:bodyPr/>
                    <a:lstStyle/>
                    <a:p>
                      <a:pPr algn="ctr"/>
                      <a:r>
                        <a:rPr lang="en-US" sz="1200" i="1" dirty="0"/>
                        <a:t>2.8</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28%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3.9</a:t>
                      </a:r>
                    </a:p>
                  </a:txBody>
                  <a:tcPr horzOverflow="overflow">
                    <a:solidFill>
                      <a:schemeClr val="bg1">
                        <a:lumMod val="85000"/>
                      </a:schemeClr>
                    </a:solidFill>
                  </a:tcPr>
                </a:tc>
                <a:tc>
                  <a:txBody>
                    <a:bodyPr/>
                    <a:lstStyle/>
                    <a:p>
                      <a:pPr algn="ctr"/>
                      <a:r>
                        <a:rPr lang="en-US" sz="1200" b="1" i="1" dirty="0"/>
                        <a:t>23%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241070E0-F017-487B-BBD8-2B57A0E6D63E}"/>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4035365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sp>
        <p:nvSpPr>
          <p:cNvPr id="13" name="TextBox 12">
            <a:extLst>
              <a:ext uri="{FF2B5EF4-FFF2-40B4-BE49-F238E27FC236}">
                <a16:creationId xmlns:a16="http://schemas.microsoft.com/office/drawing/2014/main" id="{37D48171-6321-482D-B6AB-902B0C9D3FD2}"/>
              </a:ext>
            </a:extLst>
          </p:cNvPr>
          <p:cNvSpPr txBox="1"/>
          <p:nvPr/>
        </p:nvSpPr>
        <p:spPr>
          <a:xfrm>
            <a:off x="533400" y="3327016"/>
            <a:ext cx="3077497" cy="246221"/>
          </a:xfrm>
          <a:prstGeom prst="rect">
            <a:avLst/>
          </a:prstGeom>
          <a:noFill/>
        </p:spPr>
        <p:txBody>
          <a:bodyPr wrap="square" rtlCol="0">
            <a:spAutoFit/>
          </a:bodyPr>
          <a:lstStyle/>
          <a:p>
            <a:r>
              <a:rPr lang="en-US" sz="1000" i="1" dirty="0"/>
              <a:t>*DART/TRC rate based on the 4-digit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1522319484"/>
              </p:ext>
            </p:extLst>
          </p:nvPr>
        </p:nvGraphicFramePr>
        <p:xfrm>
          <a:off x="609597" y="3657599"/>
          <a:ext cx="7929234" cy="2286002"/>
        </p:xfrm>
        <a:graphic>
          <a:graphicData uri="http://schemas.openxmlformats.org/drawingml/2006/table">
            <a:tbl>
              <a:tblPr firstRow="1" bandRow="1">
                <a:tableStyleId>{073A0DAA-6AF3-43AB-8588-CEC1D06C72B9}</a:tableStyleId>
              </a:tblPr>
              <a:tblGrid>
                <a:gridCol w="4340733">
                  <a:extLst>
                    <a:ext uri="{9D8B030D-6E8A-4147-A177-3AD203B41FA5}">
                      <a16:colId xmlns:a16="http://schemas.microsoft.com/office/drawing/2014/main" val="20000"/>
                    </a:ext>
                  </a:extLst>
                </a:gridCol>
                <a:gridCol w="1183835">
                  <a:extLst>
                    <a:ext uri="{9D8B030D-6E8A-4147-A177-3AD203B41FA5}">
                      <a16:colId xmlns:a16="http://schemas.microsoft.com/office/drawing/2014/main" val="20001"/>
                    </a:ext>
                  </a:extLst>
                </a:gridCol>
                <a:gridCol w="881711">
                  <a:extLst>
                    <a:ext uri="{9D8B030D-6E8A-4147-A177-3AD203B41FA5}">
                      <a16:colId xmlns:a16="http://schemas.microsoft.com/office/drawing/2014/main" val="20002"/>
                    </a:ext>
                  </a:extLst>
                </a:gridCol>
                <a:gridCol w="1522955">
                  <a:extLst>
                    <a:ext uri="{9D8B030D-6E8A-4147-A177-3AD203B41FA5}">
                      <a16:colId xmlns:a16="http://schemas.microsoft.com/office/drawing/2014/main" val="20003"/>
                    </a:ext>
                  </a:extLst>
                </a:gridCol>
              </a:tblGrid>
              <a:tr h="66821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04446">
                <a:tc>
                  <a:txBody>
                    <a:bodyPr/>
                    <a:lstStyle/>
                    <a:p>
                      <a:pPr algn="r"/>
                      <a:r>
                        <a:rPr lang="en-US" sz="1600" i="1" dirty="0"/>
                        <a:t>Compliance Inspections</a:t>
                      </a:r>
                    </a:p>
                  </a:txBody>
                  <a:tcPr>
                    <a:solidFill>
                      <a:schemeClr val="bg1">
                        <a:lumMod val="95000"/>
                      </a:schemeClr>
                    </a:solidFill>
                  </a:tcPr>
                </a:tc>
                <a:tc>
                  <a:txBody>
                    <a:bodyPr/>
                    <a:lstStyle/>
                    <a:p>
                      <a:pPr algn="ctr"/>
                      <a:r>
                        <a:rPr lang="en-US" sz="1600" i="0" dirty="0"/>
                        <a:t>7</a:t>
                      </a:r>
                    </a:p>
                  </a:txBody>
                  <a:tcPr>
                    <a:solidFill>
                      <a:schemeClr val="bg1">
                        <a:lumMod val="95000"/>
                      </a:schemeClr>
                    </a:solidFill>
                  </a:tcPr>
                </a:tc>
                <a:tc>
                  <a:txBody>
                    <a:bodyPr/>
                    <a:lstStyle/>
                    <a:p>
                      <a:pPr algn="ctr"/>
                      <a:r>
                        <a:rPr lang="en-US" sz="1600" b="1" i="1" dirty="0"/>
                        <a:t>7</a:t>
                      </a:r>
                    </a:p>
                  </a:txBody>
                  <a:tcPr>
                    <a:solidFill>
                      <a:schemeClr val="bg1">
                        <a:lumMod val="95000"/>
                      </a:schemeClr>
                    </a:solidFill>
                  </a:tcPr>
                </a:tc>
                <a:tc>
                  <a:txBody>
                    <a:bodyPr/>
                    <a:lstStyle/>
                    <a:p>
                      <a:pPr algn="ctr"/>
                      <a:r>
                        <a:rPr lang="en-US" sz="1600" i="0" dirty="0"/>
                        <a:t>20</a:t>
                      </a:r>
                    </a:p>
                  </a:txBody>
                  <a:tcPr>
                    <a:solidFill>
                      <a:schemeClr val="bg1">
                        <a:lumMod val="95000"/>
                      </a:schemeClr>
                    </a:solidFill>
                  </a:tcPr>
                </a:tc>
                <a:extLst>
                  <a:ext uri="{0D108BD9-81ED-4DB2-BD59-A6C34878D82A}">
                    <a16:rowId xmlns:a16="http://schemas.microsoft.com/office/drawing/2014/main" val="10001"/>
                  </a:ext>
                </a:extLst>
              </a:tr>
              <a:tr h="404446">
                <a:tc>
                  <a:txBody>
                    <a:bodyPr/>
                    <a:lstStyle/>
                    <a:p>
                      <a:pPr algn="r"/>
                      <a:r>
                        <a:rPr lang="en-US" sz="1600" i="1" dirty="0"/>
                        <a:t>Consultative Visits</a:t>
                      </a:r>
                    </a:p>
                  </a:txBody>
                  <a:tcPr>
                    <a:solidFill>
                      <a:schemeClr val="bg1">
                        <a:lumMod val="85000"/>
                      </a:schemeClr>
                    </a:solidFill>
                  </a:tcPr>
                </a:tc>
                <a:tc>
                  <a:txBody>
                    <a:bodyPr/>
                    <a:lstStyle/>
                    <a:p>
                      <a:pPr algn="ctr"/>
                      <a:r>
                        <a:rPr lang="en-US" sz="1600" i="0" dirty="0"/>
                        <a:t>1</a:t>
                      </a:r>
                    </a:p>
                  </a:txBody>
                  <a:tcPr>
                    <a:solidFill>
                      <a:schemeClr val="bg1">
                        <a:lumMod val="85000"/>
                      </a:schemeClr>
                    </a:solidFill>
                  </a:tcPr>
                </a:tc>
                <a:tc>
                  <a:txBody>
                    <a:bodyPr/>
                    <a:lstStyle/>
                    <a:p>
                      <a:pPr algn="ctr"/>
                      <a:r>
                        <a:rPr lang="en-US" sz="1600" b="1" i="1" dirty="0"/>
                        <a:t>1</a:t>
                      </a:r>
                    </a:p>
                  </a:txBody>
                  <a:tcPr>
                    <a:solidFill>
                      <a:schemeClr val="bg1">
                        <a:lumMod val="85000"/>
                      </a:schemeClr>
                    </a:solidFill>
                  </a:tcPr>
                </a:tc>
                <a:tc>
                  <a:txBody>
                    <a:bodyPr/>
                    <a:lstStyle/>
                    <a:p>
                      <a:pPr algn="ctr"/>
                      <a:r>
                        <a:rPr lang="en-US" sz="1600" i="0" dirty="0"/>
                        <a:t>3</a:t>
                      </a:r>
                    </a:p>
                  </a:txBody>
                  <a:tcPr>
                    <a:solidFill>
                      <a:schemeClr val="bg1">
                        <a:lumMod val="85000"/>
                      </a:schemeClr>
                    </a:solidFill>
                  </a:tcPr>
                </a:tc>
                <a:extLst>
                  <a:ext uri="{0D108BD9-81ED-4DB2-BD59-A6C34878D82A}">
                    <a16:rowId xmlns:a16="http://schemas.microsoft.com/office/drawing/2014/main" val="10002"/>
                  </a:ext>
                </a:extLst>
              </a:tr>
              <a:tr h="404446">
                <a:tc>
                  <a:txBody>
                    <a:bodyPr/>
                    <a:lstStyle/>
                    <a:p>
                      <a:pPr algn="r"/>
                      <a:r>
                        <a:rPr lang="en-US" sz="1600" i="1" dirty="0"/>
                        <a:t>OSH Outreach Events</a:t>
                      </a:r>
                    </a:p>
                  </a:txBody>
                  <a:tcPr>
                    <a:solidFill>
                      <a:schemeClr val="bg1">
                        <a:lumMod val="95000"/>
                      </a:schemeClr>
                    </a:solidFill>
                  </a:tcPr>
                </a:tc>
                <a:tc>
                  <a:txBody>
                    <a:bodyPr/>
                    <a:lstStyle/>
                    <a:p>
                      <a:pPr algn="ctr"/>
                      <a:r>
                        <a:rPr lang="en-US" sz="1600" i="0" dirty="0"/>
                        <a:t>0</a:t>
                      </a:r>
                    </a:p>
                  </a:txBody>
                  <a:tcPr>
                    <a:solidFill>
                      <a:schemeClr val="bg1">
                        <a:lumMod val="95000"/>
                      </a:schemeClr>
                    </a:solidFill>
                  </a:tcPr>
                </a:tc>
                <a:tc>
                  <a:txBody>
                    <a:bodyPr/>
                    <a:lstStyle/>
                    <a:p>
                      <a:pPr algn="ctr"/>
                      <a:r>
                        <a:rPr lang="en-US" sz="1600" b="1" i="1" dirty="0"/>
                        <a:t>0</a:t>
                      </a:r>
                    </a:p>
                  </a:txBody>
                  <a:tcPr>
                    <a:solidFill>
                      <a:schemeClr val="bg1">
                        <a:lumMod val="95000"/>
                      </a:schemeClr>
                    </a:solidFill>
                  </a:tcPr>
                </a:tc>
                <a:tc>
                  <a:txBody>
                    <a:bodyPr/>
                    <a:lstStyle/>
                    <a:p>
                      <a:pPr algn="ctr"/>
                      <a:r>
                        <a:rPr lang="en-US" sz="1600" i="0" dirty="0"/>
                        <a:t>2</a:t>
                      </a:r>
                    </a:p>
                  </a:txBody>
                  <a:tcPr>
                    <a:solidFill>
                      <a:schemeClr val="bg1">
                        <a:lumMod val="95000"/>
                      </a:schemeClr>
                    </a:solidFill>
                  </a:tcPr>
                </a:tc>
                <a:extLst>
                  <a:ext uri="{0D108BD9-81ED-4DB2-BD59-A6C34878D82A}">
                    <a16:rowId xmlns:a16="http://schemas.microsoft.com/office/drawing/2014/main" val="10003"/>
                  </a:ext>
                </a:extLst>
              </a:tr>
              <a:tr h="404446">
                <a:tc>
                  <a:txBody>
                    <a:bodyPr/>
                    <a:lstStyle/>
                    <a:p>
                      <a:pPr algn="r"/>
                      <a:r>
                        <a:rPr lang="en-US" sz="1600" i="1" dirty="0"/>
                        <a:t>People Trained</a:t>
                      </a:r>
                    </a:p>
                  </a:txBody>
                  <a:tcPr>
                    <a:solidFill>
                      <a:schemeClr val="bg1">
                        <a:lumMod val="85000"/>
                      </a:schemeClr>
                    </a:solidFill>
                  </a:tcPr>
                </a:tc>
                <a:tc>
                  <a:txBody>
                    <a:bodyPr/>
                    <a:lstStyle/>
                    <a:p>
                      <a:pPr algn="ctr"/>
                      <a:r>
                        <a:rPr lang="en-US" sz="1600" i="0" dirty="0"/>
                        <a:t>0</a:t>
                      </a:r>
                    </a:p>
                  </a:txBody>
                  <a:tcPr>
                    <a:solidFill>
                      <a:schemeClr val="bg1">
                        <a:lumMod val="85000"/>
                      </a:schemeClr>
                    </a:solidFill>
                  </a:tcPr>
                </a:tc>
                <a:tc>
                  <a:txBody>
                    <a:bodyPr/>
                    <a:lstStyle/>
                    <a:p>
                      <a:pPr algn="ctr"/>
                      <a:r>
                        <a:rPr lang="en-US" sz="1600" b="1" i="1" dirty="0"/>
                        <a:t>0</a:t>
                      </a:r>
                    </a:p>
                  </a:txBody>
                  <a:tcPr>
                    <a:solidFill>
                      <a:schemeClr val="bg1">
                        <a:lumMod val="85000"/>
                      </a:schemeClr>
                    </a:solidFill>
                  </a:tcPr>
                </a:tc>
                <a:tc>
                  <a:txBody>
                    <a:bodyPr/>
                    <a:lstStyle/>
                    <a:p>
                      <a:pPr algn="ctr"/>
                      <a:r>
                        <a:rPr lang="en-US" sz="1600" i="0" dirty="0"/>
                        <a:t>40</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C0320F5F-6800-40B4-9B0D-469B5995DA25}"/>
              </a:ext>
            </a:extLst>
          </p:cNvPr>
          <p:cNvGraphicFramePr>
            <a:graphicFrameLocks noGrp="1"/>
          </p:cNvGraphicFramePr>
          <p:nvPr>
            <p:extLst>
              <p:ext uri="{D42A27DB-BD31-4B8C-83A1-F6EECF244321}">
                <p14:modId xmlns:p14="http://schemas.microsoft.com/office/powerpoint/2010/main" val="1511191089"/>
              </p:ext>
            </p:extLst>
          </p:nvPr>
        </p:nvGraphicFramePr>
        <p:xfrm>
          <a:off x="609600" y="1143001"/>
          <a:ext cx="7929234" cy="206553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25267">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40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063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5.2</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23%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4.9</a:t>
                      </a:r>
                    </a:p>
                  </a:txBody>
                  <a:tcPr anchor="ctr" horzOverflow="overflow">
                    <a:solidFill>
                      <a:schemeClr val="bg1">
                        <a:lumMod val="95000"/>
                      </a:schemeClr>
                    </a:solidFill>
                  </a:tcPr>
                </a:tc>
                <a:tc>
                  <a:txBody>
                    <a:bodyPr/>
                    <a:lstStyle/>
                    <a:p>
                      <a:pPr algn="ctr"/>
                      <a:r>
                        <a:rPr lang="en-US" sz="1200" b="1" i="1" dirty="0"/>
                        <a:t>16%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22%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3.1</a:t>
                      </a: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3.7</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7%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anchor="ctr" horzOverflow="overflow">
                    <a:solidFill>
                      <a:schemeClr val="bg1">
                        <a:lumMod val="85000"/>
                      </a:schemeClr>
                    </a:solidFill>
                  </a:tcPr>
                </a:tc>
                <a:tc>
                  <a:txBody>
                    <a:bodyPr/>
                    <a:lstStyle/>
                    <a:p>
                      <a:pPr algn="ctr"/>
                      <a:r>
                        <a:rPr lang="en-US" sz="1200" b="1" i="1" dirty="0"/>
                        <a:t>22%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8C21A1DB-0F72-4BC1-B294-B9C5A29759AE}"/>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3209446707"/>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print"/>
          <a:srcRect t="22143"/>
          <a:stretch>
            <a:fillRect/>
          </a:stretch>
        </p:blipFill>
        <p:spPr bwMode="auto">
          <a:xfrm>
            <a:off x="609600" y="4643063"/>
            <a:ext cx="3124200" cy="1300536"/>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print"/>
          <a:srcRect l="49448" t="20285"/>
          <a:stretch>
            <a:fillRect/>
          </a:stretch>
        </p:blipFill>
        <p:spPr bwMode="auto">
          <a:xfrm>
            <a:off x="6477001" y="4643063"/>
            <a:ext cx="1981200" cy="1300537"/>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EAD88A2-7520-41C2-8931-5C70F8525E51}"/>
              </a:ext>
            </a:extLst>
          </p:cNvPr>
          <p:cNvGraphicFramePr>
            <a:graphicFrameLocks noGrp="1"/>
          </p:cNvGraphicFramePr>
          <p:nvPr>
            <p:extLst>
              <p:ext uri="{D42A27DB-BD31-4B8C-83A1-F6EECF244321}">
                <p14:modId xmlns:p14="http://schemas.microsoft.com/office/powerpoint/2010/main" val="4052812750"/>
              </p:ext>
            </p:extLst>
          </p:nvPr>
        </p:nvGraphicFramePr>
        <p:xfrm>
          <a:off x="609599" y="1282114"/>
          <a:ext cx="7848602" cy="3213684"/>
        </p:xfrm>
        <a:graphic>
          <a:graphicData uri="http://schemas.openxmlformats.org/drawingml/2006/table">
            <a:tbl>
              <a:tblPr firstRow="1" bandRow="1">
                <a:tableStyleId>{073A0DAA-6AF3-43AB-8588-CEC1D06C72B9}</a:tableStyleId>
              </a:tblPr>
              <a:tblGrid>
                <a:gridCol w="4104548">
                  <a:extLst>
                    <a:ext uri="{9D8B030D-6E8A-4147-A177-3AD203B41FA5}">
                      <a16:colId xmlns:a16="http://schemas.microsoft.com/office/drawing/2014/main" val="20000"/>
                    </a:ext>
                  </a:extLst>
                </a:gridCol>
                <a:gridCol w="1254167">
                  <a:extLst>
                    <a:ext uri="{9D8B030D-6E8A-4147-A177-3AD203B41FA5}">
                      <a16:colId xmlns:a16="http://schemas.microsoft.com/office/drawing/2014/main" val="20001"/>
                    </a:ext>
                  </a:extLst>
                </a:gridCol>
                <a:gridCol w="912958">
                  <a:extLst>
                    <a:ext uri="{9D8B030D-6E8A-4147-A177-3AD203B41FA5}">
                      <a16:colId xmlns:a16="http://schemas.microsoft.com/office/drawing/2014/main" val="20002"/>
                    </a:ext>
                  </a:extLst>
                </a:gridCol>
                <a:gridCol w="1576929">
                  <a:extLst>
                    <a:ext uri="{9D8B030D-6E8A-4147-A177-3AD203B41FA5}">
                      <a16:colId xmlns:a16="http://schemas.microsoft.com/office/drawing/2014/main" val="20003"/>
                    </a:ext>
                  </a:extLst>
                </a:gridCol>
              </a:tblGrid>
              <a:tr h="93938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568574">
                <a:tc>
                  <a:txBody>
                    <a:bodyPr/>
                    <a:lstStyle/>
                    <a:p>
                      <a:pPr algn="r"/>
                      <a:r>
                        <a:rPr lang="en-US" sz="1600" i="1" dirty="0"/>
                        <a:t>Compliance Inspections</a:t>
                      </a:r>
                    </a:p>
                  </a:txBody>
                  <a:tcPr anchor="ctr">
                    <a:solidFill>
                      <a:schemeClr val="bg1">
                        <a:lumMod val="95000"/>
                      </a:schemeClr>
                    </a:solidFill>
                  </a:tcPr>
                </a:tc>
                <a:tc>
                  <a:txBody>
                    <a:bodyPr/>
                    <a:lstStyle/>
                    <a:p>
                      <a:pPr algn="ctr"/>
                      <a:r>
                        <a:rPr lang="en-US" sz="1600" i="0" dirty="0"/>
                        <a:t>45</a:t>
                      </a:r>
                    </a:p>
                  </a:txBody>
                  <a:tcPr anchor="ctr">
                    <a:solidFill>
                      <a:schemeClr val="bg1">
                        <a:lumMod val="95000"/>
                      </a:schemeClr>
                    </a:solidFill>
                  </a:tcPr>
                </a:tc>
                <a:tc>
                  <a:txBody>
                    <a:bodyPr/>
                    <a:lstStyle/>
                    <a:p>
                      <a:pPr algn="ctr"/>
                      <a:r>
                        <a:rPr lang="en-US" sz="1600" b="1" i="1" dirty="0"/>
                        <a:t>45</a:t>
                      </a:r>
                    </a:p>
                  </a:txBody>
                  <a:tcPr anchor="ctr">
                    <a:solidFill>
                      <a:schemeClr val="bg1">
                        <a:lumMod val="95000"/>
                      </a:schemeClr>
                    </a:solidFill>
                  </a:tcPr>
                </a:tc>
                <a:tc>
                  <a:txBody>
                    <a:bodyPr/>
                    <a:lstStyle/>
                    <a:p>
                      <a:pPr algn="ctr"/>
                      <a:r>
                        <a:rPr lang="en-US" sz="1600" i="0" dirty="0"/>
                        <a:t>150</a:t>
                      </a:r>
                    </a:p>
                  </a:txBody>
                  <a:tcPr anchor="ctr">
                    <a:solidFill>
                      <a:schemeClr val="bg1">
                        <a:lumMod val="95000"/>
                      </a:schemeClr>
                    </a:solidFill>
                  </a:tcPr>
                </a:tc>
                <a:extLst>
                  <a:ext uri="{0D108BD9-81ED-4DB2-BD59-A6C34878D82A}">
                    <a16:rowId xmlns:a16="http://schemas.microsoft.com/office/drawing/2014/main" val="10001"/>
                  </a:ext>
                </a:extLst>
              </a:tr>
              <a:tr h="568574">
                <a:tc>
                  <a:txBody>
                    <a:bodyPr/>
                    <a:lstStyle/>
                    <a:p>
                      <a:pPr algn="r"/>
                      <a:r>
                        <a:rPr lang="en-US" sz="1600" i="1" dirty="0"/>
                        <a:t>Consultative Visits</a:t>
                      </a:r>
                    </a:p>
                  </a:txBody>
                  <a:tcPr anchor="ctr">
                    <a:solidFill>
                      <a:schemeClr val="bg1">
                        <a:lumMod val="85000"/>
                      </a:schemeClr>
                    </a:solidFill>
                  </a:tcPr>
                </a:tc>
                <a:tc>
                  <a:txBody>
                    <a:bodyPr/>
                    <a:lstStyle/>
                    <a:p>
                      <a:pPr algn="ctr"/>
                      <a:r>
                        <a:rPr lang="en-US" sz="1600" i="0" dirty="0"/>
                        <a:t>33</a:t>
                      </a:r>
                    </a:p>
                  </a:txBody>
                  <a:tcPr anchor="ctr">
                    <a:solidFill>
                      <a:schemeClr val="bg1">
                        <a:lumMod val="85000"/>
                      </a:schemeClr>
                    </a:solidFill>
                  </a:tcPr>
                </a:tc>
                <a:tc>
                  <a:txBody>
                    <a:bodyPr/>
                    <a:lstStyle/>
                    <a:p>
                      <a:pPr algn="ctr"/>
                      <a:r>
                        <a:rPr lang="en-US" sz="1600" b="1" i="1"/>
                        <a:t>33</a:t>
                      </a:r>
                      <a:endParaRPr lang="en-US" sz="1600" b="1" i="1" dirty="0"/>
                    </a:p>
                  </a:txBody>
                  <a:tcPr anchor="ctr">
                    <a:solidFill>
                      <a:schemeClr val="bg1">
                        <a:lumMod val="85000"/>
                      </a:schemeClr>
                    </a:solidFill>
                  </a:tcPr>
                </a:tc>
                <a:tc>
                  <a:txBody>
                    <a:bodyPr/>
                    <a:lstStyle/>
                    <a:p>
                      <a:pPr algn="ctr"/>
                      <a:r>
                        <a:rPr lang="en-US" sz="1600" i="0" dirty="0"/>
                        <a:t>100</a:t>
                      </a:r>
                    </a:p>
                  </a:txBody>
                  <a:tcPr anchor="ctr">
                    <a:solidFill>
                      <a:schemeClr val="bg1">
                        <a:lumMod val="85000"/>
                      </a:schemeClr>
                    </a:solidFill>
                  </a:tcPr>
                </a:tc>
                <a:extLst>
                  <a:ext uri="{0D108BD9-81ED-4DB2-BD59-A6C34878D82A}">
                    <a16:rowId xmlns:a16="http://schemas.microsoft.com/office/drawing/2014/main" val="10002"/>
                  </a:ext>
                </a:extLst>
              </a:tr>
              <a:tr h="568574">
                <a:tc>
                  <a:txBody>
                    <a:bodyPr/>
                    <a:lstStyle/>
                    <a:p>
                      <a:pPr algn="r"/>
                      <a:r>
                        <a:rPr lang="en-US" sz="1600" i="1" dirty="0"/>
                        <a:t>OSH Outreach Events</a:t>
                      </a:r>
                    </a:p>
                  </a:txBody>
                  <a:tcPr anchor="ctr">
                    <a:solidFill>
                      <a:schemeClr val="bg1">
                        <a:lumMod val="95000"/>
                      </a:schemeClr>
                    </a:solidFill>
                  </a:tcPr>
                </a:tc>
                <a:tc>
                  <a:txBody>
                    <a:bodyPr/>
                    <a:lstStyle/>
                    <a:p>
                      <a:pPr algn="ctr"/>
                      <a:r>
                        <a:rPr lang="en-US" sz="1600" i="0" dirty="0"/>
                        <a:t>11</a:t>
                      </a:r>
                    </a:p>
                  </a:txBody>
                  <a:tcPr anchor="ctr">
                    <a:solidFill>
                      <a:schemeClr val="bg1">
                        <a:lumMod val="95000"/>
                      </a:schemeClr>
                    </a:solidFill>
                  </a:tcPr>
                </a:tc>
                <a:tc>
                  <a:txBody>
                    <a:bodyPr/>
                    <a:lstStyle/>
                    <a:p>
                      <a:pPr algn="ctr"/>
                      <a:r>
                        <a:rPr lang="en-US" sz="1600" b="1" i="1" dirty="0"/>
                        <a:t>11</a:t>
                      </a:r>
                    </a:p>
                  </a:txBody>
                  <a:tcPr anchor="ctr">
                    <a:solidFill>
                      <a:schemeClr val="bg1">
                        <a:lumMod val="95000"/>
                      </a:schemeClr>
                    </a:solidFill>
                  </a:tcPr>
                </a:tc>
                <a:tc>
                  <a:txBody>
                    <a:bodyPr/>
                    <a:lstStyle/>
                    <a:p>
                      <a:pPr algn="ctr"/>
                      <a:r>
                        <a:rPr lang="en-US" sz="1600" i="0" dirty="0"/>
                        <a:t>15</a:t>
                      </a:r>
                    </a:p>
                  </a:txBody>
                  <a:tcPr anchor="ctr">
                    <a:solidFill>
                      <a:schemeClr val="bg1">
                        <a:lumMod val="95000"/>
                      </a:schemeClr>
                    </a:solidFill>
                  </a:tcPr>
                </a:tc>
                <a:extLst>
                  <a:ext uri="{0D108BD9-81ED-4DB2-BD59-A6C34878D82A}">
                    <a16:rowId xmlns:a16="http://schemas.microsoft.com/office/drawing/2014/main" val="10003"/>
                  </a:ext>
                </a:extLst>
              </a:tr>
              <a:tr h="568574">
                <a:tc>
                  <a:txBody>
                    <a:bodyPr/>
                    <a:lstStyle/>
                    <a:p>
                      <a:pPr algn="r"/>
                      <a:r>
                        <a:rPr lang="en-US" sz="1600" i="1" dirty="0"/>
                        <a:t>People Trained</a:t>
                      </a:r>
                    </a:p>
                  </a:txBody>
                  <a:tcPr anchor="ctr">
                    <a:solidFill>
                      <a:schemeClr val="bg1">
                        <a:lumMod val="85000"/>
                      </a:schemeClr>
                    </a:solidFill>
                  </a:tcPr>
                </a:tc>
                <a:tc>
                  <a:txBody>
                    <a:bodyPr/>
                    <a:lstStyle/>
                    <a:p>
                      <a:pPr algn="ctr"/>
                      <a:r>
                        <a:rPr lang="en-US" sz="1600" i="0" dirty="0"/>
                        <a:t>139</a:t>
                      </a:r>
                    </a:p>
                  </a:txBody>
                  <a:tcPr anchor="ctr">
                    <a:solidFill>
                      <a:schemeClr val="bg1">
                        <a:lumMod val="85000"/>
                      </a:schemeClr>
                    </a:solidFill>
                  </a:tcPr>
                </a:tc>
                <a:tc>
                  <a:txBody>
                    <a:bodyPr/>
                    <a:lstStyle/>
                    <a:p>
                      <a:pPr algn="ctr"/>
                      <a:r>
                        <a:rPr lang="en-US" sz="1600" b="1" i="1" dirty="0"/>
                        <a:t>139</a:t>
                      </a:r>
                    </a:p>
                  </a:txBody>
                  <a:tcPr anchor="ctr">
                    <a:solidFill>
                      <a:schemeClr val="bg1">
                        <a:lumMod val="85000"/>
                      </a:schemeClr>
                    </a:solidFill>
                  </a:tcPr>
                </a:tc>
                <a:tc>
                  <a:txBody>
                    <a:bodyPr/>
                    <a:lstStyle/>
                    <a:p>
                      <a:pPr algn="ctr"/>
                      <a:r>
                        <a:rPr lang="en-US" sz="1600" i="0" dirty="0"/>
                        <a:t>400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9" name="Picture 8">
            <a:extLst>
              <a:ext uri="{FF2B5EF4-FFF2-40B4-BE49-F238E27FC236}">
                <a16:creationId xmlns:a16="http://schemas.microsoft.com/office/drawing/2014/main" id="{0D9F63B3-8653-4682-9B4B-0E7C5BADFAA2}"/>
              </a:ext>
            </a:extLst>
          </p:cNvPr>
          <p:cNvPicPr/>
          <p:nvPr/>
        </p:nvPicPr>
        <p:blipFill>
          <a:blip r:embed="rId5" cstate="print"/>
          <a:srcRect r="24038" b="30983"/>
          <a:stretch>
            <a:fillRect/>
          </a:stretch>
        </p:blipFill>
        <p:spPr bwMode="auto">
          <a:xfrm>
            <a:off x="4737601" y="4648200"/>
            <a:ext cx="1739399" cy="1300537"/>
          </a:xfrm>
          <a:prstGeom prst="rect">
            <a:avLst/>
          </a:prstGeom>
          <a:noFill/>
          <a:ln w="9525">
            <a:noFill/>
            <a:miter lim="800000"/>
            <a:headEnd/>
            <a:tailEnd/>
          </a:ln>
        </p:spPr>
      </p:pic>
      <p:pic>
        <p:nvPicPr>
          <p:cNvPr id="10" name="Picture 9"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6" cstate="print">
            <a:extLst>
              <a:ext uri="{28A0092B-C50C-407E-A947-70E740481C1C}">
                <a14:useLocalDpi xmlns:a14="http://schemas.microsoft.com/office/drawing/2010/main" val="0"/>
              </a:ext>
            </a:extLst>
          </a:blip>
          <a:srcRect t="29183"/>
          <a:stretch/>
        </p:blipFill>
        <p:spPr bwMode="auto">
          <a:xfrm>
            <a:off x="2957946" y="4643062"/>
            <a:ext cx="2680854" cy="1300537"/>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3173C2A6-1C70-4AB5-842B-E60B3EDDF148}"/>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2842978312"/>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5"/>
          <p:cNvSpPr>
            <a:spLocks noGrp="1"/>
          </p:cNvSpPr>
          <p:nvPr>
            <p:ph idx="1"/>
          </p:nvPr>
        </p:nvSpPr>
        <p:spPr>
          <a:xfrm>
            <a:off x="440966" y="3124200"/>
            <a:ext cx="8001000" cy="304800"/>
          </a:xfrm>
        </p:spPr>
        <p:txBody>
          <a:bodyPr/>
          <a:lstStyle/>
          <a:p>
            <a:pPr algn="r">
              <a:buFont typeface="Symbol" pitchFamily="18" charset="2"/>
              <a:buNone/>
            </a:pPr>
            <a:r>
              <a:rPr lang="en-US" sz="1000" dirty="0"/>
              <a:t>*</a:t>
            </a:r>
            <a:r>
              <a:rPr lang="en-US" sz="1000" i="1" dirty="0"/>
              <a:t>All industries including state and local government    CY = Calendar Year</a:t>
            </a:r>
          </a:p>
        </p:txBody>
      </p:sp>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rgbClr val="000080"/>
                </a:solidFill>
              </a:rPr>
              <a:t>TRC and DART Rate Comparison</a:t>
            </a:r>
          </a:p>
        </p:txBody>
      </p:sp>
      <p:graphicFrame>
        <p:nvGraphicFramePr>
          <p:cNvPr id="15" name="Table 14"/>
          <p:cNvGraphicFramePr>
            <a:graphicFrameLocks noGrp="1"/>
          </p:cNvGraphicFramePr>
          <p:nvPr>
            <p:extLst>
              <p:ext uri="{D42A27DB-BD31-4B8C-83A1-F6EECF244321}">
                <p14:modId xmlns:p14="http://schemas.microsoft.com/office/powerpoint/2010/main" val="3053714499"/>
              </p:ext>
            </p:extLst>
          </p:nvPr>
        </p:nvGraphicFramePr>
        <p:xfrm>
          <a:off x="609600" y="1143000"/>
          <a:ext cx="7841510" cy="1981200"/>
        </p:xfrm>
        <a:graphic>
          <a:graphicData uri="http://schemas.openxmlformats.org/drawingml/2006/table">
            <a:tbl>
              <a:tblPr firstRow="1" bandRow="1">
                <a:tableStyleId>{00A15C55-8517-42AA-B614-E9B94910E393}</a:tableStyleId>
              </a:tblPr>
              <a:tblGrid>
                <a:gridCol w="1357184">
                  <a:extLst>
                    <a:ext uri="{9D8B030D-6E8A-4147-A177-3AD203B41FA5}">
                      <a16:colId xmlns:a16="http://schemas.microsoft.com/office/drawing/2014/main" val="20000"/>
                    </a:ext>
                  </a:extLst>
                </a:gridCol>
                <a:gridCol w="100501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2355110">
                  <a:extLst>
                    <a:ext uri="{9D8B030D-6E8A-4147-A177-3AD203B41FA5}">
                      <a16:colId xmlns:a16="http://schemas.microsoft.com/office/drawing/2014/main" val="20005"/>
                    </a:ext>
                  </a:extLst>
                </a:gridCol>
              </a:tblGrid>
              <a:tr h="640080">
                <a:tc>
                  <a:txBody>
                    <a:bodyPr/>
                    <a:lstStyle/>
                    <a:p>
                      <a:pPr algn="ctr"/>
                      <a:r>
                        <a:rPr lang="en-US" sz="1500" dirty="0">
                          <a:solidFill>
                            <a:schemeClr val="tx1"/>
                          </a:solidFill>
                        </a:rPr>
                        <a:t>CY 2020</a:t>
                      </a:r>
                    </a:p>
                  </a:txBody>
                  <a:tcPr anchor="ctr">
                    <a:solidFill>
                      <a:schemeClr val="bg1">
                        <a:lumMod val="75000"/>
                      </a:schemeClr>
                    </a:solidFill>
                  </a:tcPr>
                </a:tc>
                <a:tc gridSpan="2">
                  <a:txBody>
                    <a:bodyPr/>
                    <a:lstStyle/>
                    <a:p>
                      <a:pPr algn="ctr"/>
                      <a:r>
                        <a:rPr lang="en-US" sz="1500" b="1" dirty="0">
                          <a:solidFill>
                            <a:schemeClr val="tx1"/>
                          </a:solidFill>
                        </a:rPr>
                        <a:t>North Carolina</a:t>
                      </a:r>
                    </a:p>
                  </a:txBody>
                  <a:tcPr anchor="ctr">
                    <a:solidFill>
                      <a:schemeClr val="bg1">
                        <a:lumMod val="75000"/>
                      </a:schemeClr>
                    </a:solidFill>
                  </a:tcPr>
                </a:tc>
                <a:tc hMerge="1">
                  <a:txBody>
                    <a:bodyPr/>
                    <a:lstStyle/>
                    <a:p>
                      <a:endParaRPr lang="en-US"/>
                    </a:p>
                  </a:txBody>
                  <a:tcPr/>
                </a:tc>
                <a:tc gridSpan="2">
                  <a:txBody>
                    <a:bodyPr/>
                    <a:lstStyle/>
                    <a:p>
                      <a:pPr algn="ctr"/>
                      <a:r>
                        <a:rPr lang="en-US" sz="1500" b="1" dirty="0">
                          <a:solidFill>
                            <a:schemeClr val="tx1"/>
                          </a:solidFill>
                        </a:rPr>
                        <a:t>National Average</a:t>
                      </a:r>
                    </a:p>
                  </a:txBody>
                  <a:tcPr anchor="ctr">
                    <a:solidFill>
                      <a:schemeClr val="bg1">
                        <a:lumMod val="75000"/>
                      </a:schemeClr>
                    </a:solidFill>
                  </a:tcPr>
                </a:tc>
                <a:tc hMerge="1">
                  <a:txBody>
                    <a:bodyPr/>
                    <a:lstStyle/>
                    <a:p>
                      <a:endParaRPr lang="en-US"/>
                    </a:p>
                  </a:txBody>
                  <a:tcPr/>
                </a:tc>
                <a:tc>
                  <a:txBody>
                    <a:bodyPr/>
                    <a:lstStyle/>
                    <a:p>
                      <a:pPr algn="ctr"/>
                      <a:r>
                        <a:rPr lang="en-US" sz="1500" b="1" dirty="0">
                          <a:solidFill>
                            <a:schemeClr val="tx1"/>
                          </a:solidFill>
                        </a:rPr>
                        <a:t>Comparison</a:t>
                      </a:r>
                    </a:p>
                  </a:txBody>
                  <a:tcPr anchor="ctr">
                    <a:solidFill>
                      <a:schemeClr val="bg1">
                        <a:lumMod val="75000"/>
                      </a:schemeClr>
                    </a:solidFill>
                  </a:tcPr>
                </a:tc>
                <a:extLst>
                  <a:ext uri="{0D108BD9-81ED-4DB2-BD59-A6C34878D82A}">
                    <a16:rowId xmlns:a16="http://schemas.microsoft.com/office/drawing/2014/main" val="10000"/>
                  </a:ext>
                </a:extLst>
              </a:tr>
              <a:tr h="609600">
                <a:tc>
                  <a:txBody>
                    <a:bodyPr/>
                    <a:lstStyle/>
                    <a:p>
                      <a:pPr algn="r"/>
                      <a:r>
                        <a:rPr lang="en-US" sz="1400" i="1" dirty="0"/>
                        <a:t>TRC Rate</a:t>
                      </a:r>
                    </a:p>
                  </a:txBody>
                  <a:tcPr anchor="ctr">
                    <a:solidFill>
                      <a:schemeClr val="bg1">
                        <a:lumMod val="95000"/>
                      </a:schemeClr>
                    </a:solidFill>
                  </a:tcPr>
                </a:tc>
                <a:tc>
                  <a:txBody>
                    <a:bodyPr/>
                    <a:lstStyle/>
                    <a:p>
                      <a:pPr algn="ctr"/>
                      <a:r>
                        <a:rPr lang="en-US" sz="1400" i="1" dirty="0"/>
                        <a:t>2.1</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a:t>2.2*</a:t>
                      </a:r>
                    </a:p>
                  </a:txBody>
                  <a:tcPr anchor="ctr">
                    <a:solidFill>
                      <a:schemeClr val="bg1">
                        <a:lumMod val="95000"/>
                      </a:schemeClr>
                    </a:solidFill>
                  </a:tcPr>
                </a:tc>
                <a:tc>
                  <a:txBody>
                    <a:bodyPr/>
                    <a:lstStyle/>
                    <a:p>
                      <a:pPr algn="ctr"/>
                      <a:r>
                        <a:rPr lang="en-US" sz="1400" i="1" dirty="0"/>
                        <a:t>2.7</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a:t>2.9*</a:t>
                      </a:r>
                    </a:p>
                  </a:txBody>
                  <a:tcPr anchor="ctr">
                    <a:solidFill>
                      <a:schemeClr val="bg1">
                        <a:lumMod val="95000"/>
                      </a:schemeClr>
                    </a:solidFill>
                  </a:tcPr>
                </a:tc>
                <a:tc>
                  <a:txBody>
                    <a:bodyPr/>
                    <a:lstStyle/>
                    <a:p>
                      <a:pPr algn="ctr"/>
                      <a:r>
                        <a:rPr lang="en-US" sz="1400" b="0" i="1" dirty="0"/>
                        <a:t>22% Lower/24% Lower*</a:t>
                      </a:r>
                    </a:p>
                  </a:txBody>
                  <a:tcPr anchor="ctr">
                    <a:solidFill>
                      <a:schemeClr val="bg1">
                        <a:lumMod val="95000"/>
                      </a:schemeClr>
                    </a:solidFill>
                  </a:tcPr>
                </a:tc>
                <a:extLst>
                  <a:ext uri="{0D108BD9-81ED-4DB2-BD59-A6C34878D82A}">
                    <a16:rowId xmlns:a16="http://schemas.microsoft.com/office/drawing/2014/main" val="10001"/>
                  </a:ext>
                </a:extLst>
              </a:tr>
              <a:tr h="731520">
                <a:tc>
                  <a:txBody>
                    <a:bodyPr/>
                    <a:lstStyle/>
                    <a:p>
                      <a:pPr algn="r"/>
                      <a:r>
                        <a:rPr lang="en-US" sz="1400" i="1" dirty="0"/>
                        <a:t>DART Rate</a:t>
                      </a:r>
                    </a:p>
                  </a:txBody>
                  <a:tcPr anchor="ctr">
                    <a:solidFill>
                      <a:schemeClr val="bg1">
                        <a:lumMod val="85000"/>
                      </a:schemeClr>
                    </a:solidFill>
                  </a:tcPr>
                </a:tc>
                <a:tc>
                  <a:txBody>
                    <a:bodyPr/>
                    <a:lstStyle/>
                    <a:p>
                      <a:pPr algn="ctr"/>
                      <a:r>
                        <a:rPr lang="en-US" sz="1400" i="1" dirty="0"/>
                        <a:t>1.3</a:t>
                      </a:r>
                    </a:p>
                  </a:txBody>
                  <a:tcPr anchor="ctr">
                    <a:solidFill>
                      <a:schemeClr val="bg1">
                        <a:lumMod val="85000"/>
                      </a:schemeClr>
                    </a:solidFill>
                  </a:tcPr>
                </a:tc>
                <a:tc>
                  <a:txBody>
                    <a:bodyPr/>
                    <a:lstStyle/>
                    <a:p>
                      <a:pPr algn="ctr"/>
                      <a:r>
                        <a:rPr lang="en-US" sz="1400" i="1" dirty="0"/>
                        <a:t>1.3*</a:t>
                      </a:r>
                    </a:p>
                  </a:txBody>
                  <a:tcPr anchor="ctr">
                    <a:solidFill>
                      <a:schemeClr val="bg1">
                        <a:lumMod val="85000"/>
                      </a:schemeClr>
                    </a:solidFill>
                  </a:tcPr>
                </a:tc>
                <a:tc>
                  <a:txBody>
                    <a:bodyPr/>
                    <a:lstStyle/>
                    <a:p>
                      <a:pPr algn="ctr"/>
                      <a:r>
                        <a:rPr lang="en-US" sz="1400" i="1" dirty="0"/>
                        <a:t>1.7</a:t>
                      </a:r>
                    </a:p>
                  </a:txBody>
                  <a:tcPr anchor="ctr">
                    <a:solidFill>
                      <a:schemeClr val="bg1">
                        <a:lumMod val="85000"/>
                      </a:schemeClr>
                    </a:solidFill>
                  </a:tcPr>
                </a:tc>
                <a:tc>
                  <a:txBody>
                    <a:bodyPr/>
                    <a:lstStyle/>
                    <a:p>
                      <a:pPr algn="ctr"/>
                      <a:r>
                        <a:rPr lang="en-US" sz="1400" i="1" dirty="0"/>
                        <a:t>1.8*</a:t>
                      </a:r>
                    </a:p>
                  </a:txBody>
                  <a:tcPr anchor="ctr">
                    <a:solidFill>
                      <a:schemeClr val="bg1">
                        <a:lumMod val="85000"/>
                      </a:schemeClr>
                    </a:solidFill>
                  </a:tcPr>
                </a:tc>
                <a:tc>
                  <a:txBody>
                    <a:bodyPr/>
                    <a:lstStyle/>
                    <a:p>
                      <a:pPr algn="ctr"/>
                      <a:r>
                        <a:rPr lang="en-US" sz="1400" b="0" i="1" dirty="0"/>
                        <a:t>24% Lower/28% Lower*</a:t>
                      </a:r>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E5C1F055-2B26-4D71-9F40-F93188DEDFCA}"/>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pic>
        <p:nvPicPr>
          <p:cNvPr id="3" name="Picture 2" descr="A group of people wearing safety vests&#10;&#10;Description automatically generated with medium confidence">
            <a:extLst>
              <a:ext uri="{FF2B5EF4-FFF2-40B4-BE49-F238E27FC236}">
                <a16:creationId xmlns:a16="http://schemas.microsoft.com/office/drawing/2014/main" id="{FAC75DAA-B82B-4026-8598-A4BEFD1DB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533" y="3570509"/>
            <a:ext cx="3564949" cy="2376633"/>
          </a:xfrm>
          <a:prstGeom prst="rect">
            <a:avLst/>
          </a:prstGeom>
        </p:spPr>
      </p:pic>
      <p:pic>
        <p:nvPicPr>
          <p:cNvPr id="7" name="Picture 6" descr="A group of people posing for a photo&#10;&#10;Description automatically generated with medium confidence">
            <a:extLst>
              <a:ext uri="{FF2B5EF4-FFF2-40B4-BE49-F238E27FC236}">
                <a16:creationId xmlns:a16="http://schemas.microsoft.com/office/drawing/2014/main" id="{99AF6198-5277-4474-AC35-26572364AA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46" r="10831"/>
          <a:stretch/>
        </p:blipFill>
        <p:spPr>
          <a:xfrm>
            <a:off x="5562600" y="3570509"/>
            <a:ext cx="2895600" cy="2376633"/>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7F63F4D0-34E3-4F01-8B54-60929084B5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3227" y="3567744"/>
            <a:ext cx="1589373" cy="2376633"/>
          </a:xfrm>
          <a:prstGeom prst="rect">
            <a:avLst/>
          </a:prstGeom>
        </p:spPr>
      </p:pic>
    </p:spTree>
    <p:extLst>
      <p:ext uri="{BB962C8B-B14F-4D97-AF65-F5344CB8AC3E}">
        <p14:creationId xmlns:p14="http://schemas.microsoft.com/office/powerpoint/2010/main" val="159859611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997984"/>
            <a:ext cx="3174146" cy="2116099"/>
          </a:xfrm>
          <a:prstGeom prst="rect">
            <a:avLst/>
          </a:prstGeom>
        </p:spPr>
      </p:pic>
      <p:pic>
        <p:nvPicPr>
          <p:cNvPr id="12" name="Picture 11">
            <a:extLst>
              <a:ext uri="{FF2B5EF4-FFF2-40B4-BE49-F238E27FC236}">
                <a16:creationId xmlns:a16="http://schemas.microsoft.com/office/drawing/2014/main" id="{061EAD72-8E2C-4974-9EB6-0CAF16C83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0467" y="1997983"/>
            <a:ext cx="2283934" cy="2116817"/>
          </a:xfrm>
          <a:prstGeom prst="rect">
            <a:avLst/>
          </a:prstGeom>
        </p:spPr>
      </p:pic>
      <p:pic>
        <p:nvPicPr>
          <p:cNvPr id="11" name="Picture 10">
            <a:extLst>
              <a:ext uri="{FF2B5EF4-FFF2-40B4-BE49-F238E27FC236}">
                <a16:creationId xmlns:a16="http://schemas.microsoft.com/office/drawing/2014/main" id="{DC6691E1-9254-4EEF-9D0A-5CC204A853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226" y="2052696"/>
            <a:ext cx="2753832" cy="2065374"/>
          </a:xfrm>
          <a:prstGeom prst="rect">
            <a:avLst/>
          </a:prstGeom>
        </p:spPr>
      </p:pic>
      <p:graphicFrame>
        <p:nvGraphicFramePr>
          <p:cNvPr id="15" name="Table 14">
            <a:extLst>
              <a:ext uri="{FF2B5EF4-FFF2-40B4-BE49-F238E27FC236}">
                <a16:creationId xmlns:a16="http://schemas.microsoft.com/office/drawing/2014/main" id="{99A5D6F9-4B36-4324-BFAB-1A818AB4F113}"/>
              </a:ext>
            </a:extLst>
          </p:cNvPr>
          <p:cNvGraphicFramePr>
            <a:graphicFrameLocks noGrp="1"/>
          </p:cNvGraphicFramePr>
          <p:nvPr>
            <p:extLst>
              <p:ext uri="{D42A27DB-BD31-4B8C-83A1-F6EECF244321}">
                <p14:modId xmlns:p14="http://schemas.microsoft.com/office/powerpoint/2010/main" val="2122485"/>
              </p:ext>
            </p:extLst>
          </p:nvPr>
        </p:nvGraphicFramePr>
        <p:xfrm>
          <a:off x="609600" y="4038600"/>
          <a:ext cx="7914174" cy="1842324"/>
        </p:xfrm>
        <a:graphic>
          <a:graphicData uri="http://schemas.openxmlformats.org/drawingml/2006/table">
            <a:tbl>
              <a:tblPr firstRow="1" bandRow="1">
                <a:tableStyleId>{073A0DAA-6AF3-43AB-8588-CEC1D06C72B9}</a:tableStyleId>
              </a:tblPr>
              <a:tblGrid>
                <a:gridCol w="4293651">
                  <a:extLst>
                    <a:ext uri="{9D8B030D-6E8A-4147-A177-3AD203B41FA5}">
                      <a16:colId xmlns:a16="http://schemas.microsoft.com/office/drawing/2014/main" val="20000"/>
                    </a:ext>
                  </a:extLst>
                </a:gridCol>
                <a:gridCol w="1163769">
                  <a:extLst>
                    <a:ext uri="{9D8B030D-6E8A-4147-A177-3AD203B41FA5}">
                      <a16:colId xmlns:a16="http://schemas.microsoft.com/office/drawing/2014/main" val="20001"/>
                    </a:ext>
                  </a:extLst>
                </a:gridCol>
                <a:gridCol w="1002384">
                  <a:extLst>
                    <a:ext uri="{9D8B030D-6E8A-4147-A177-3AD203B41FA5}">
                      <a16:colId xmlns:a16="http://schemas.microsoft.com/office/drawing/2014/main" val="20002"/>
                    </a:ext>
                  </a:extLst>
                </a:gridCol>
                <a:gridCol w="1454370">
                  <a:extLst>
                    <a:ext uri="{9D8B030D-6E8A-4147-A177-3AD203B41FA5}">
                      <a16:colId xmlns:a16="http://schemas.microsoft.com/office/drawing/2014/main" val="20003"/>
                    </a:ext>
                  </a:extLst>
                </a:gridCol>
              </a:tblGrid>
              <a:tr h="501204">
                <a:tc>
                  <a:txBody>
                    <a:bodyPr/>
                    <a:lstStyle/>
                    <a:p>
                      <a:pPr algn="r"/>
                      <a:r>
                        <a:rPr lang="en-US" sz="1600" dirty="0">
                          <a:solidFill>
                            <a:schemeClr val="tx1"/>
                          </a:solidFill>
                        </a:rPr>
                        <a:t>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32471">
                <a:tc>
                  <a:txBody>
                    <a:bodyPr/>
                    <a:lstStyle/>
                    <a:p>
                      <a:pPr algn="r"/>
                      <a:r>
                        <a:rPr lang="en-US" sz="1600" b="0" i="1" dirty="0"/>
                        <a:t>Compliance</a:t>
                      </a:r>
                      <a:r>
                        <a:rPr lang="en-US" sz="1600" b="0" i="1" baseline="0" dirty="0"/>
                        <a:t> Inspections</a:t>
                      </a:r>
                      <a:endParaRPr lang="en-US" sz="1600" b="0" i="1" dirty="0"/>
                    </a:p>
                  </a:txBody>
                  <a:tcPr>
                    <a:solidFill>
                      <a:schemeClr val="bg1">
                        <a:lumMod val="85000"/>
                      </a:schemeClr>
                    </a:solidFill>
                  </a:tcPr>
                </a:tc>
                <a:tc>
                  <a:txBody>
                    <a:bodyPr/>
                    <a:lstStyle/>
                    <a:p>
                      <a:pPr algn="ctr"/>
                      <a:r>
                        <a:rPr lang="en-US" sz="1600" b="0" i="0" dirty="0"/>
                        <a:t>17</a:t>
                      </a:r>
                    </a:p>
                  </a:txBody>
                  <a:tcPr>
                    <a:solidFill>
                      <a:schemeClr val="bg1">
                        <a:lumMod val="85000"/>
                      </a:schemeClr>
                    </a:solidFill>
                  </a:tcPr>
                </a:tc>
                <a:tc>
                  <a:txBody>
                    <a:bodyPr/>
                    <a:lstStyle/>
                    <a:p>
                      <a:pPr algn="ctr"/>
                      <a:r>
                        <a:rPr lang="en-US" sz="1600" b="1" i="1"/>
                        <a:t>17</a:t>
                      </a:r>
                      <a:endParaRPr lang="en-US" sz="1600" b="1" i="1" dirty="0"/>
                    </a:p>
                  </a:txBody>
                  <a:tcPr>
                    <a:solidFill>
                      <a:schemeClr val="bg1">
                        <a:lumMod val="85000"/>
                      </a:schemeClr>
                    </a:solidFill>
                  </a:tcPr>
                </a:tc>
                <a:tc>
                  <a:txBody>
                    <a:bodyPr/>
                    <a:lstStyle/>
                    <a:p>
                      <a:pPr algn="ctr"/>
                      <a:r>
                        <a:rPr lang="en-US" sz="1600" b="0" i="0" dirty="0"/>
                        <a:t>130</a:t>
                      </a:r>
                    </a:p>
                  </a:txBody>
                  <a:tcPr>
                    <a:solidFill>
                      <a:schemeClr val="bg1">
                        <a:lumMod val="85000"/>
                      </a:schemeClr>
                    </a:solidFill>
                  </a:tcPr>
                </a:tc>
                <a:extLst>
                  <a:ext uri="{0D108BD9-81ED-4DB2-BD59-A6C34878D82A}">
                    <a16:rowId xmlns:a16="http://schemas.microsoft.com/office/drawing/2014/main" val="10001"/>
                  </a:ext>
                </a:extLst>
              </a:tr>
              <a:tr h="332471">
                <a:tc>
                  <a:txBody>
                    <a:bodyPr/>
                    <a:lstStyle/>
                    <a:p>
                      <a:pPr algn="r"/>
                      <a:r>
                        <a:rPr lang="en-US" sz="1600" b="0" i="1" dirty="0"/>
                        <a:t>Consultative Visits</a:t>
                      </a:r>
                    </a:p>
                  </a:txBody>
                  <a:tcPr>
                    <a:solidFill>
                      <a:schemeClr val="bg1">
                        <a:lumMod val="95000"/>
                      </a:schemeClr>
                    </a:solidFill>
                  </a:tcPr>
                </a:tc>
                <a:tc>
                  <a:txBody>
                    <a:bodyPr/>
                    <a:lstStyle/>
                    <a:p>
                      <a:pPr algn="ctr"/>
                      <a:r>
                        <a:rPr lang="en-US" sz="1600" b="0" i="0" dirty="0"/>
                        <a:t>74</a:t>
                      </a:r>
                    </a:p>
                  </a:txBody>
                  <a:tcPr>
                    <a:solidFill>
                      <a:schemeClr val="bg1">
                        <a:lumMod val="95000"/>
                      </a:schemeClr>
                    </a:solidFill>
                  </a:tcPr>
                </a:tc>
                <a:tc>
                  <a:txBody>
                    <a:bodyPr/>
                    <a:lstStyle/>
                    <a:p>
                      <a:pPr algn="ctr"/>
                      <a:r>
                        <a:rPr lang="en-US" sz="1600" b="1" i="1" dirty="0"/>
                        <a:t>74</a:t>
                      </a:r>
                    </a:p>
                  </a:txBody>
                  <a:tcPr>
                    <a:solidFill>
                      <a:schemeClr val="bg1">
                        <a:lumMod val="95000"/>
                      </a:schemeClr>
                    </a:solidFill>
                  </a:tcPr>
                </a:tc>
                <a:tc>
                  <a:txBody>
                    <a:bodyPr/>
                    <a:lstStyle/>
                    <a:p>
                      <a:pPr algn="ctr"/>
                      <a:r>
                        <a:rPr lang="en-US" sz="1600" b="0" i="0" dirty="0"/>
                        <a:t>210</a:t>
                      </a:r>
                    </a:p>
                  </a:txBody>
                  <a:tcPr>
                    <a:solidFill>
                      <a:schemeClr val="bg1">
                        <a:lumMod val="95000"/>
                      </a:schemeClr>
                    </a:solidFill>
                  </a:tcPr>
                </a:tc>
                <a:extLst>
                  <a:ext uri="{0D108BD9-81ED-4DB2-BD59-A6C34878D82A}">
                    <a16:rowId xmlns:a16="http://schemas.microsoft.com/office/drawing/2014/main" val="10002"/>
                  </a:ext>
                </a:extLst>
              </a:tr>
              <a:tr h="332471">
                <a:tc>
                  <a:txBody>
                    <a:bodyPr/>
                    <a:lstStyle/>
                    <a:p>
                      <a:pPr algn="r"/>
                      <a:r>
                        <a:rPr lang="en-US" sz="1600" i="1" dirty="0"/>
                        <a:t>OSH Outreach </a:t>
                      </a:r>
                      <a:r>
                        <a:rPr lang="en-US" sz="1600" b="0" i="1" dirty="0"/>
                        <a:t>Events/Booths</a:t>
                      </a:r>
                    </a:p>
                  </a:txBody>
                  <a:tcPr>
                    <a:solidFill>
                      <a:schemeClr val="bg1">
                        <a:lumMod val="85000"/>
                      </a:schemeClr>
                    </a:solidFill>
                  </a:tcPr>
                </a:tc>
                <a:tc>
                  <a:txBody>
                    <a:bodyPr/>
                    <a:lstStyle/>
                    <a:p>
                      <a:pPr algn="ctr"/>
                      <a:r>
                        <a:rPr lang="en-US" sz="1600" b="0" i="0" dirty="0"/>
                        <a:t>1</a:t>
                      </a:r>
                    </a:p>
                  </a:txBody>
                  <a:tcPr>
                    <a:solidFill>
                      <a:schemeClr val="bg1">
                        <a:lumMod val="85000"/>
                      </a:schemeClr>
                    </a:solidFill>
                  </a:tcPr>
                </a:tc>
                <a:tc>
                  <a:txBody>
                    <a:bodyPr/>
                    <a:lstStyle/>
                    <a:p>
                      <a:pPr algn="ctr"/>
                      <a:r>
                        <a:rPr lang="en-US" sz="1600" b="1" i="1" dirty="0"/>
                        <a:t>1</a:t>
                      </a:r>
                    </a:p>
                  </a:txBody>
                  <a:tcPr>
                    <a:solidFill>
                      <a:schemeClr val="bg1">
                        <a:lumMod val="85000"/>
                      </a:schemeClr>
                    </a:solidFill>
                  </a:tcPr>
                </a:tc>
                <a:tc>
                  <a:txBody>
                    <a:bodyPr/>
                    <a:lstStyle/>
                    <a:p>
                      <a:pPr algn="ctr"/>
                      <a:r>
                        <a:rPr lang="en-US" sz="1600" b="0" i="0" dirty="0"/>
                        <a:t>12</a:t>
                      </a:r>
                    </a:p>
                  </a:txBody>
                  <a:tcPr>
                    <a:solidFill>
                      <a:schemeClr val="bg1">
                        <a:lumMod val="85000"/>
                      </a:schemeClr>
                    </a:solidFill>
                  </a:tcPr>
                </a:tc>
                <a:extLst>
                  <a:ext uri="{0D108BD9-81ED-4DB2-BD59-A6C34878D82A}">
                    <a16:rowId xmlns:a16="http://schemas.microsoft.com/office/drawing/2014/main" val="10003"/>
                  </a:ext>
                </a:extLst>
              </a:tr>
              <a:tr h="332471">
                <a:tc>
                  <a:txBody>
                    <a:bodyPr/>
                    <a:lstStyle/>
                    <a:p>
                      <a:pPr algn="r"/>
                      <a:r>
                        <a:rPr lang="en-US" sz="1600" b="0" i="1" dirty="0"/>
                        <a:t>Trained</a:t>
                      </a:r>
                    </a:p>
                  </a:txBody>
                  <a:tcPr>
                    <a:solidFill>
                      <a:schemeClr val="bg1">
                        <a:lumMod val="95000"/>
                      </a:schemeClr>
                    </a:solidFill>
                  </a:tcPr>
                </a:tc>
                <a:tc>
                  <a:txBody>
                    <a:bodyPr/>
                    <a:lstStyle/>
                    <a:p>
                      <a:pPr algn="ctr"/>
                      <a:r>
                        <a:rPr lang="en-US" sz="1600" b="0" i="0" dirty="0"/>
                        <a:t>46</a:t>
                      </a:r>
                    </a:p>
                  </a:txBody>
                  <a:tcPr>
                    <a:solidFill>
                      <a:schemeClr val="bg1">
                        <a:lumMod val="95000"/>
                      </a:schemeClr>
                    </a:solidFill>
                  </a:tcPr>
                </a:tc>
                <a:tc>
                  <a:txBody>
                    <a:bodyPr/>
                    <a:lstStyle/>
                    <a:p>
                      <a:pPr algn="ctr"/>
                      <a:r>
                        <a:rPr lang="en-US" sz="1600" b="1" i="1" dirty="0"/>
                        <a:t>46</a:t>
                      </a:r>
                    </a:p>
                  </a:txBody>
                  <a:tcPr>
                    <a:solidFill>
                      <a:schemeClr val="bg1">
                        <a:lumMod val="95000"/>
                      </a:schemeClr>
                    </a:solidFill>
                  </a:tcPr>
                </a:tc>
                <a:tc>
                  <a:txBody>
                    <a:bodyPr/>
                    <a:lstStyle/>
                    <a:p>
                      <a:pPr algn="ctr"/>
                      <a:r>
                        <a:rPr lang="en-US" sz="1600" b="0" i="0" dirty="0"/>
                        <a:t>1,000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6" name="Table 15">
            <a:extLst>
              <a:ext uri="{FF2B5EF4-FFF2-40B4-BE49-F238E27FC236}">
                <a16:creationId xmlns:a16="http://schemas.microsoft.com/office/drawing/2014/main" id="{5ECA888A-3AE8-4DB5-A9E7-8DD1C3C85D8B}"/>
              </a:ext>
            </a:extLst>
          </p:cNvPr>
          <p:cNvGraphicFramePr>
            <a:graphicFrameLocks noGrp="1"/>
          </p:cNvGraphicFramePr>
          <p:nvPr>
            <p:extLst>
              <p:ext uri="{D42A27DB-BD31-4B8C-83A1-F6EECF244321}">
                <p14:modId xmlns:p14="http://schemas.microsoft.com/office/powerpoint/2010/main" val="1632821788"/>
              </p:ext>
            </p:extLst>
          </p:nvPr>
        </p:nvGraphicFramePr>
        <p:xfrm>
          <a:off x="622006" y="1142282"/>
          <a:ext cx="7928344" cy="914400"/>
        </p:xfrm>
        <a:graphic>
          <a:graphicData uri="http://schemas.openxmlformats.org/drawingml/2006/table">
            <a:tbl>
              <a:tblPr>
                <a:tableStyleId>{00A15C55-8517-42AA-B614-E9B94910E393}</a:tableStyleId>
              </a:tblPr>
              <a:tblGrid>
                <a:gridCol w="1378842">
                  <a:extLst>
                    <a:ext uri="{9D8B030D-6E8A-4147-A177-3AD203B41FA5}">
                      <a16:colId xmlns:a16="http://schemas.microsoft.com/office/drawing/2014/main" val="2905845199"/>
                    </a:ext>
                  </a:extLst>
                </a:gridCol>
                <a:gridCol w="1723553">
                  <a:extLst>
                    <a:ext uri="{9D8B030D-6E8A-4147-A177-3AD203B41FA5}">
                      <a16:colId xmlns:a16="http://schemas.microsoft.com/office/drawing/2014/main" val="2304304097"/>
                    </a:ext>
                  </a:extLst>
                </a:gridCol>
                <a:gridCol w="1465020">
                  <a:extLst>
                    <a:ext uri="{9D8B030D-6E8A-4147-A177-3AD203B41FA5}">
                      <a16:colId xmlns:a16="http://schemas.microsoft.com/office/drawing/2014/main" val="3480243544"/>
                    </a:ext>
                  </a:extLst>
                </a:gridCol>
                <a:gridCol w="1465020">
                  <a:extLst>
                    <a:ext uri="{9D8B030D-6E8A-4147-A177-3AD203B41FA5}">
                      <a16:colId xmlns:a16="http://schemas.microsoft.com/office/drawing/2014/main" val="1664255718"/>
                    </a:ext>
                  </a:extLst>
                </a:gridCol>
                <a:gridCol w="1895909">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3.6</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14%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2.1</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16%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2.5</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sp>
        <p:nvSpPr>
          <p:cNvPr id="14" name="TextBox 13">
            <a:extLst>
              <a:ext uri="{FF2B5EF4-FFF2-40B4-BE49-F238E27FC236}">
                <a16:creationId xmlns:a16="http://schemas.microsoft.com/office/drawing/2014/main" id="{6A471350-9C8C-4621-99C0-78AB2EB5E5F0}"/>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911191379"/>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1331618050"/>
              </p:ext>
            </p:extLst>
          </p:nvPr>
        </p:nvGraphicFramePr>
        <p:xfrm>
          <a:off x="609600" y="1171967"/>
          <a:ext cx="7848601" cy="4796206"/>
        </p:xfrm>
        <a:graphic>
          <a:graphicData uri="http://schemas.openxmlformats.org/drawingml/2006/table">
            <a:tbl>
              <a:tblPr firstRow="1" bandRow="1">
                <a:tableStyleId>{073A0DAA-6AF3-43AB-8588-CEC1D06C72B9}</a:tableStyleId>
              </a:tblPr>
              <a:tblGrid>
                <a:gridCol w="5562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914401">
                  <a:extLst>
                    <a:ext uri="{9D8B030D-6E8A-4147-A177-3AD203B41FA5}">
                      <a16:colId xmlns:a16="http://schemas.microsoft.com/office/drawing/2014/main" val="20003"/>
                    </a:ext>
                  </a:extLst>
                </a:gridCol>
              </a:tblGrid>
              <a:tr h="342209">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100" dirty="0">
                          <a:solidFill>
                            <a:schemeClr val="tx1"/>
                          </a:solidFill>
                        </a:rPr>
                        <a:t>1</a:t>
                      </a:r>
                      <a:r>
                        <a:rPr lang="en-US" sz="1100" baseline="30000" dirty="0">
                          <a:solidFill>
                            <a:schemeClr val="tx1"/>
                          </a:solidFill>
                        </a:rPr>
                        <a:t>st</a:t>
                      </a:r>
                      <a:r>
                        <a:rPr lang="en-US" sz="1100" dirty="0">
                          <a:solidFill>
                            <a:schemeClr val="tx1"/>
                          </a:solidFill>
                        </a:rPr>
                        <a:t> Qtr.</a:t>
                      </a:r>
                    </a:p>
                  </a:txBody>
                  <a:tcPr anchor="ctr">
                    <a:solidFill>
                      <a:schemeClr val="bg1">
                        <a:lumMod val="75000"/>
                      </a:schemeClr>
                    </a:solidFill>
                  </a:tcPr>
                </a:tc>
                <a:tc>
                  <a:txBody>
                    <a:bodyPr/>
                    <a:lstStyle/>
                    <a:p>
                      <a:pPr algn="ctr"/>
                      <a:r>
                        <a:rPr lang="en-US" sz="1100" b="1" i="1" dirty="0">
                          <a:solidFill>
                            <a:schemeClr val="tx1"/>
                          </a:solidFill>
                        </a:rPr>
                        <a:t>Total</a:t>
                      </a:r>
                    </a:p>
                  </a:txBody>
                  <a:tcPr anchor="ctr">
                    <a:solidFill>
                      <a:schemeClr val="bg1">
                        <a:lumMod val="75000"/>
                      </a:schemeClr>
                    </a:solidFill>
                  </a:tcPr>
                </a:tc>
                <a:tc>
                  <a:txBody>
                    <a:bodyPr/>
                    <a:lstStyle/>
                    <a:p>
                      <a:pPr algn="ctr"/>
                      <a:r>
                        <a:rPr lang="en-US" sz="11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85174">
                <a:tc>
                  <a:txBody>
                    <a:bodyPr/>
                    <a:lstStyle/>
                    <a:p>
                      <a:pPr algn="r"/>
                      <a:r>
                        <a:rPr lang="en-US" sz="1400" b="0" i="1" dirty="0"/>
                        <a:t>General Industry</a:t>
                      </a:r>
                      <a:r>
                        <a:rPr lang="en-US" sz="1400" i="1" dirty="0"/>
                        <a:t>—</a:t>
                      </a:r>
                      <a:r>
                        <a:rPr lang="en-US" sz="1400" b="0" i="1" dirty="0"/>
                        <a:t>10-Hour Course</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1" i="1" dirty="0"/>
                        <a:t>2</a:t>
                      </a:r>
                    </a:p>
                  </a:txBody>
                  <a:tcPr anchor="ctr">
                    <a:solidFill>
                      <a:schemeClr val="bg1">
                        <a:lumMod val="95000"/>
                      </a:schemeClr>
                    </a:solidFill>
                  </a:tcPr>
                </a:tc>
                <a:tc>
                  <a:txBody>
                    <a:bodyPr/>
                    <a:lstStyle/>
                    <a:p>
                      <a:pPr algn="ctr"/>
                      <a:r>
                        <a:rPr lang="en-US" sz="1400" i="0" dirty="0"/>
                        <a:t>4</a:t>
                      </a:r>
                    </a:p>
                  </a:txBody>
                  <a:tcPr anchor="ctr">
                    <a:solidFill>
                      <a:schemeClr val="bg1">
                        <a:lumMod val="95000"/>
                      </a:schemeClr>
                    </a:solidFill>
                  </a:tcPr>
                </a:tc>
                <a:extLst>
                  <a:ext uri="{0D108BD9-81ED-4DB2-BD59-A6C34878D82A}">
                    <a16:rowId xmlns:a16="http://schemas.microsoft.com/office/drawing/2014/main" val="10001"/>
                  </a:ext>
                </a:extLst>
              </a:tr>
              <a:tr h="285174">
                <a:tc>
                  <a:txBody>
                    <a:bodyPr/>
                    <a:lstStyle/>
                    <a:p>
                      <a:pPr algn="r"/>
                      <a:r>
                        <a:rPr lang="en-US" sz="1400" b="0" i="1" dirty="0"/>
                        <a:t>General Industry</a:t>
                      </a:r>
                      <a:r>
                        <a:rPr lang="en-US" sz="1400" i="1" dirty="0"/>
                        <a:t>—</a:t>
                      </a:r>
                      <a:r>
                        <a:rPr lang="en-US" sz="1400" b="0" i="1" dirty="0"/>
                        <a:t>30-Hour Course</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1" i="1" dirty="0"/>
                        <a:t>1</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extLst>
                  <a:ext uri="{0D108BD9-81ED-4DB2-BD59-A6C34878D82A}">
                    <a16:rowId xmlns:a16="http://schemas.microsoft.com/office/drawing/2014/main" val="10002"/>
                  </a:ext>
                </a:extLst>
              </a:tr>
              <a:tr h="484796">
                <a:tc>
                  <a:txBody>
                    <a:bodyPr/>
                    <a:lstStyle/>
                    <a:p>
                      <a:pPr algn="r"/>
                      <a:r>
                        <a:rPr lang="en-US" sz="1400" b="0" i="1" dirty="0"/>
                        <a:t>NC #500/502</a:t>
                      </a:r>
                      <a:r>
                        <a:rPr lang="en-US" sz="1400" i="1" dirty="0"/>
                        <a:t>—</a:t>
                      </a:r>
                      <a:r>
                        <a:rPr lang="en-US" sz="1400" b="0" i="1" dirty="0"/>
                        <a:t>Construction Train-the-Trainer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1" dirty="0"/>
                        <a:t>NC</a:t>
                      </a:r>
                      <a:r>
                        <a:rPr lang="en-US" sz="1400" b="0" i="1" baseline="0" dirty="0"/>
                        <a:t> #501/503</a:t>
                      </a:r>
                      <a:r>
                        <a:rPr lang="en-US" sz="1400" i="1" dirty="0"/>
                        <a:t>—</a:t>
                      </a:r>
                      <a:r>
                        <a:rPr lang="en-US" sz="1400" b="0" i="1" baseline="0" dirty="0"/>
                        <a:t>General Industry Train-the-Trainer Course</a:t>
                      </a:r>
                      <a:endParaRPr lang="en-US" sz="1400" b="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extLst>
                  <a:ext uri="{0D108BD9-81ED-4DB2-BD59-A6C34878D82A}">
                    <a16:rowId xmlns:a16="http://schemas.microsoft.com/office/drawing/2014/main" val="10003"/>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10-Hour Course</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extLst>
                  <a:ext uri="{0D108BD9-81ED-4DB2-BD59-A6C34878D82A}">
                    <a16:rowId xmlns:a16="http://schemas.microsoft.com/office/drawing/2014/main" val="10004"/>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30-Hour Course </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extLst>
                  <a:ext uri="{0D108BD9-81ED-4DB2-BD59-A6C34878D82A}">
                    <a16:rowId xmlns:a16="http://schemas.microsoft.com/office/drawing/2014/main" val="10005"/>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7"/>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OSH Workshops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2851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4321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Train-the-Trainer Program (Construction/General Industry)</a:t>
                      </a:r>
                      <a:r>
                        <a:rPr lang="en-US" sz="1400" i="1" dirty="0"/>
                        <a:t>—</a:t>
                      </a:r>
                      <a:r>
                        <a:rPr kumimoji="0" lang="en-US" sz="14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43214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Train-the-Trainer Program (Construction/General Industry)</a:t>
                      </a:r>
                      <a:r>
                        <a:rPr lang="en-US" sz="1400" i="1" dirty="0"/>
                        <a:t>—Trained</a:t>
                      </a:r>
                      <a:r>
                        <a:rPr kumimoji="0" lang="en-US" sz="14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6" name="TextBox 5">
            <a:extLst>
              <a:ext uri="{FF2B5EF4-FFF2-40B4-BE49-F238E27FC236}">
                <a16:creationId xmlns:a16="http://schemas.microsoft.com/office/drawing/2014/main" id="{46637F90-E128-4A0A-82A2-FA71511079A0}"/>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505051982"/>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065" y="3442575"/>
            <a:ext cx="874335" cy="655751"/>
          </a:xfrm>
          <a:prstGeom prst="rect">
            <a:avLst/>
          </a:prstGeom>
        </p:spPr>
      </p:pic>
      <p:pic>
        <p:nvPicPr>
          <p:cNvPr id="4" name="Picture 3" descr="A picture containing person, indoor, wall, kitchen&#10;&#10;Description automatically generated">
            <a:extLst>
              <a:ext uri="{FF2B5EF4-FFF2-40B4-BE49-F238E27FC236}">
                <a16:creationId xmlns:a16="http://schemas.microsoft.com/office/drawing/2014/main" id="{4BC1C2A1-A56E-4A3D-A212-3559D1936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3435788"/>
            <a:ext cx="737859" cy="983812"/>
          </a:xfrm>
          <a:prstGeom prst="rect">
            <a:avLst/>
          </a:prstGeom>
        </p:spPr>
      </p:pic>
      <p:pic>
        <p:nvPicPr>
          <p:cNvPr id="8" name="Picture 7">
            <a:extLst>
              <a:ext uri="{FF2B5EF4-FFF2-40B4-BE49-F238E27FC236}">
                <a16:creationId xmlns:a16="http://schemas.microsoft.com/office/drawing/2014/main" id="{3EA84F6F-8581-4012-B2A4-3CC53CA58C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3442575"/>
            <a:ext cx="1007007" cy="671174"/>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8164F304-ACF1-4FFD-A214-E481ED0636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371850" y="3333751"/>
            <a:ext cx="1066800" cy="800100"/>
          </a:xfrm>
          <a:prstGeom prst="rect">
            <a:avLst/>
          </a:prstGeom>
        </p:spPr>
      </p:pic>
      <p:graphicFrame>
        <p:nvGraphicFramePr>
          <p:cNvPr id="25" name="Table 24">
            <a:extLst>
              <a:ext uri="{FF2B5EF4-FFF2-40B4-BE49-F238E27FC236}">
                <a16:creationId xmlns:a16="http://schemas.microsoft.com/office/drawing/2014/main" id="{CE8126AB-37E6-4A60-B7F0-D130CF4C2189}"/>
              </a:ext>
            </a:extLst>
          </p:cNvPr>
          <p:cNvGraphicFramePr>
            <a:graphicFrameLocks noGrp="1"/>
          </p:cNvGraphicFramePr>
          <p:nvPr>
            <p:extLst>
              <p:ext uri="{D42A27DB-BD31-4B8C-83A1-F6EECF244321}">
                <p14:modId xmlns:p14="http://schemas.microsoft.com/office/powerpoint/2010/main" val="2208146771"/>
              </p:ext>
            </p:extLst>
          </p:nvPr>
        </p:nvGraphicFramePr>
        <p:xfrm>
          <a:off x="609599" y="1130183"/>
          <a:ext cx="7924798" cy="2298817"/>
        </p:xfrm>
        <a:graphic>
          <a:graphicData uri="http://schemas.openxmlformats.org/drawingml/2006/table">
            <a:tbl>
              <a:tblPr firstRow="1" bandRow="1">
                <a:tableStyleId>{00A15C55-8517-42AA-B614-E9B94910E393}</a:tableStyleId>
              </a:tblPr>
              <a:tblGrid>
                <a:gridCol w="2853805">
                  <a:extLst>
                    <a:ext uri="{9D8B030D-6E8A-4147-A177-3AD203B41FA5}">
                      <a16:colId xmlns:a16="http://schemas.microsoft.com/office/drawing/2014/main" val="20000"/>
                    </a:ext>
                  </a:extLst>
                </a:gridCol>
                <a:gridCol w="1004319">
                  <a:extLst>
                    <a:ext uri="{9D8B030D-6E8A-4147-A177-3AD203B41FA5}">
                      <a16:colId xmlns:a16="http://schemas.microsoft.com/office/drawing/2014/main" val="20001"/>
                    </a:ext>
                  </a:extLst>
                </a:gridCol>
                <a:gridCol w="834189">
                  <a:extLst>
                    <a:ext uri="{9D8B030D-6E8A-4147-A177-3AD203B41FA5}">
                      <a16:colId xmlns:a16="http://schemas.microsoft.com/office/drawing/2014/main" val="20002"/>
                    </a:ext>
                  </a:extLst>
                </a:gridCol>
                <a:gridCol w="1098888">
                  <a:extLst>
                    <a:ext uri="{9D8B030D-6E8A-4147-A177-3AD203B41FA5}">
                      <a16:colId xmlns:a16="http://schemas.microsoft.com/office/drawing/2014/main" val="20003"/>
                    </a:ext>
                  </a:extLst>
                </a:gridCol>
                <a:gridCol w="2133597">
                  <a:extLst>
                    <a:ext uri="{9D8B030D-6E8A-4147-A177-3AD203B41FA5}">
                      <a16:colId xmlns:a16="http://schemas.microsoft.com/office/drawing/2014/main" val="20004"/>
                    </a:ext>
                  </a:extLst>
                </a:gridCol>
              </a:tblGrid>
              <a:tr h="774817">
                <a:tc>
                  <a:txBody>
                    <a:bodyPr/>
                    <a:lstStyle/>
                    <a:p>
                      <a:pPr algn="r"/>
                      <a:r>
                        <a:rPr lang="en-US" sz="1600" b="1" dirty="0">
                          <a:solidFill>
                            <a:schemeClr val="tx1"/>
                          </a:solidFill>
                        </a:rPr>
                        <a:t>STAR SITES</a:t>
                      </a:r>
                      <a:r>
                        <a:rPr lang="en-US" sz="1500" b="1" i="1" dirty="0">
                          <a:solidFill>
                            <a:schemeClr val="tx1"/>
                          </a:solidFill>
                        </a:rPr>
                        <a:t>—</a:t>
                      </a:r>
                      <a:r>
                        <a:rPr lang="en-US" sz="1200" b="1" dirty="0">
                          <a:solidFill>
                            <a:schemeClr val="tx1"/>
                          </a:solidFill>
                        </a:rPr>
                        <a:t>New, </a:t>
                      </a:r>
                    </a:p>
                    <a:p>
                      <a:pPr algn="r"/>
                      <a:r>
                        <a:rPr lang="en-US" sz="12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FFY Goal</a:t>
                      </a:r>
                    </a:p>
                  </a:txBody>
                  <a:tcPr anchor="ctr">
                    <a:solidFill>
                      <a:schemeClr val="bg1">
                        <a:lumMod val="75000"/>
                      </a:schemeClr>
                    </a:solidFill>
                  </a:tcPr>
                </a:tc>
                <a:tc>
                  <a:txBody>
                    <a:bodyPr/>
                    <a:lstStyle/>
                    <a:p>
                      <a:pPr algn="ctr"/>
                      <a:r>
                        <a:rPr lang="en-US" sz="14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400" b="0" i="0" dirty="0"/>
                        <a:t>7</a:t>
                      </a:r>
                    </a:p>
                  </a:txBody>
                  <a:tcPr>
                    <a:solidFill>
                      <a:schemeClr val="bg1">
                        <a:lumMod val="85000"/>
                      </a:schemeClr>
                    </a:solidFill>
                  </a:tcPr>
                </a:tc>
                <a:tc>
                  <a:txBody>
                    <a:bodyPr/>
                    <a:lstStyle/>
                    <a:p>
                      <a:pPr algn="ctr"/>
                      <a:r>
                        <a:rPr lang="en-US" sz="1400" b="1" i="1" dirty="0"/>
                        <a:t>7</a:t>
                      </a:r>
                    </a:p>
                  </a:txBody>
                  <a:tcPr>
                    <a:solidFill>
                      <a:schemeClr val="bg1">
                        <a:lumMod val="85000"/>
                      </a:schemeClr>
                    </a:solidFill>
                  </a:tcPr>
                </a:tc>
                <a:tc rowSpan="4">
                  <a:txBody>
                    <a:bodyPr/>
                    <a:lstStyle/>
                    <a:p>
                      <a:pPr algn="ctr"/>
                      <a:endParaRPr lang="en-US" sz="1400" b="1" i="0" dirty="0"/>
                    </a:p>
                  </a:txBody>
                  <a:tcPr>
                    <a:solidFill>
                      <a:schemeClr val="bg1">
                        <a:lumMod val="85000"/>
                      </a:schemeClr>
                    </a:solidFill>
                  </a:tcPr>
                </a:tc>
                <a:tc>
                  <a:txBody>
                    <a:bodyPr/>
                    <a:lstStyle/>
                    <a:p>
                      <a:pPr algn="ctr"/>
                      <a:r>
                        <a:rPr lang="en-US" sz="1400" b="0" i="0" dirty="0"/>
                        <a:t>101</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22</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400" b="0" i="0" dirty="0"/>
                        <a:t>4</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400" b="0" i="0" dirty="0"/>
                        <a:t>4</a:t>
                      </a:r>
                    </a:p>
                  </a:txBody>
                  <a:tcPr>
                    <a:solidFill>
                      <a:schemeClr val="bg1">
                        <a:lumMod val="95000"/>
                      </a:schemeClr>
                    </a:solidFill>
                  </a:tcPr>
                </a:tc>
                <a:tc>
                  <a:txBody>
                    <a:bodyPr/>
                    <a:lstStyle/>
                    <a:p>
                      <a:pPr algn="ctr"/>
                      <a:r>
                        <a:rPr lang="en-US" sz="1400" b="1" i="1" dirty="0"/>
                        <a:t>4</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400" b="0" i="0" dirty="0"/>
                        <a:t>19</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400" b="1" i="1" dirty="0"/>
                        <a:t>11</a:t>
                      </a:r>
                    </a:p>
                  </a:txBody>
                  <a:tcPr anchor="ctr">
                    <a:solidFill>
                      <a:schemeClr val="bg1">
                        <a:lumMod val="85000"/>
                      </a:schemeClr>
                    </a:solidFill>
                  </a:tcPr>
                </a:tc>
                <a:tc>
                  <a:txBody>
                    <a:bodyPr/>
                    <a:lstStyle/>
                    <a:p>
                      <a:pPr algn="ctr"/>
                      <a:r>
                        <a:rPr lang="en-US" sz="1400" b="1" i="1" dirty="0"/>
                        <a:t>11</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a:t>20</a:t>
                      </a:r>
                    </a:p>
                  </a:txBody>
                  <a:tcPr anchor="ctr">
                    <a:solidFill>
                      <a:schemeClr val="bg1">
                        <a:lumMod val="85000"/>
                      </a:schemeClr>
                    </a:solidFill>
                  </a:tcPr>
                </a:tc>
                <a:tc>
                  <a:txBody>
                    <a:bodyPr/>
                    <a:lstStyle/>
                    <a:p>
                      <a:pPr algn="ctr"/>
                      <a:r>
                        <a:rPr lang="en-US" sz="1400" b="1" i="1" dirty="0"/>
                        <a:t>146</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pic>
        <p:nvPicPr>
          <p:cNvPr id="27" name="Picture 26">
            <a:extLst>
              <a:ext uri="{FF2B5EF4-FFF2-40B4-BE49-F238E27FC236}">
                <a16:creationId xmlns:a16="http://schemas.microsoft.com/office/drawing/2014/main" id="{E04CEF98-7FF5-4825-A76F-427E18843974}"/>
              </a:ext>
            </a:extLst>
          </p:cNvPr>
          <p:cNvPicPr/>
          <p:nvPr/>
        </p:nvPicPr>
        <p:blipFill rotWithShape="1">
          <a:blip r:embed="rId7" cstate="print">
            <a:extLst>
              <a:ext uri="{28A0092B-C50C-407E-A947-70E740481C1C}">
                <a14:useLocalDpi xmlns:a14="http://schemas.microsoft.com/office/drawing/2010/main" val="0"/>
              </a:ext>
            </a:extLst>
          </a:blip>
          <a:srcRect t="31035"/>
          <a:stretch/>
        </p:blipFill>
        <p:spPr bwMode="auto">
          <a:xfrm>
            <a:off x="4851227" y="3442575"/>
            <a:ext cx="939973" cy="671173"/>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AC0B77A0-C97D-4FED-9EEC-2406DC33F1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226" y="3442574"/>
            <a:ext cx="900661" cy="675496"/>
          </a:xfrm>
          <a:prstGeom prst="rect">
            <a:avLst/>
          </a:prstGeom>
        </p:spPr>
      </p:pic>
      <p:pic>
        <p:nvPicPr>
          <p:cNvPr id="29" name="Picture 28">
            <a:extLst>
              <a:ext uri="{FF2B5EF4-FFF2-40B4-BE49-F238E27FC236}">
                <a16:creationId xmlns:a16="http://schemas.microsoft.com/office/drawing/2014/main" id="{E19D09E4-99BC-4A84-B4F4-99B0BD1772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1248" y="3435788"/>
            <a:ext cx="656152" cy="682282"/>
          </a:xfrm>
          <a:prstGeom prst="rect">
            <a:avLst/>
          </a:prstGeom>
        </p:spPr>
      </p:pic>
      <p:pic>
        <p:nvPicPr>
          <p:cNvPr id="31" name="Picture 30">
            <a:extLst>
              <a:ext uri="{FF2B5EF4-FFF2-40B4-BE49-F238E27FC236}">
                <a16:creationId xmlns:a16="http://schemas.microsoft.com/office/drawing/2014/main" id="{1569D059-DC38-4CBC-AB75-512CB9B054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1200" y="3435788"/>
            <a:ext cx="800101" cy="741557"/>
          </a:xfrm>
          <a:prstGeom prst="rect">
            <a:avLst/>
          </a:prstGeom>
        </p:spPr>
      </p:pic>
      <p:sp>
        <p:nvSpPr>
          <p:cNvPr id="33" name="TextBox 32">
            <a:extLst>
              <a:ext uri="{FF2B5EF4-FFF2-40B4-BE49-F238E27FC236}">
                <a16:creationId xmlns:a16="http://schemas.microsoft.com/office/drawing/2014/main" id="{4DEFB68C-F86A-423A-B953-1525FF198296}"/>
              </a:ext>
            </a:extLst>
          </p:cNvPr>
          <p:cNvSpPr txBox="1"/>
          <p:nvPr/>
        </p:nvSpPr>
        <p:spPr>
          <a:xfrm>
            <a:off x="563297" y="3249031"/>
            <a:ext cx="1186543" cy="215444"/>
          </a:xfrm>
          <a:prstGeom prst="rect">
            <a:avLst/>
          </a:prstGeom>
          <a:noFill/>
        </p:spPr>
        <p:txBody>
          <a:bodyPr wrap="none" rtlCol="0">
            <a:spAutoFit/>
          </a:bodyPr>
          <a:lstStyle/>
          <a:p>
            <a:r>
              <a:rPr lang="en-US" sz="800" dirty="0"/>
              <a:t>NCDOL Photo Library</a:t>
            </a:r>
          </a:p>
        </p:txBody>
      </p:sp>
      <p:sp>
        <p:nvSpPr>
          <p:cNvPr id="34" name="TextBox 33">
            <a:extLst>
              <a:ext uri="{FF2B5EF4-FFF2-40B4-BE49-F238E27FC236}">
                <a16:creationId xmlns:a16="http://schemas.microsoft.com/office/drawing/2014/main" id="{453CF3E6-7196-4221-AC34-6CFCAD6A8945}"/>
              </a:ext>
            </a:extLst>
          </p:cNvPr>
          <p:cNvSpPr txBox="1"/>
          <p:nvPr/>
        </p:nvSpPr>
        <p:spPr>
          <a:xfrm>
            <a:off x="7545082" y="1066800"/>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35" name="Picture 34" descr="C:\Users\wllagoe.EADS\Pictures\Picture 028.jpg">
            <a:extLst>
              <a:ext uri="{FF2B5EF4-FFF2-40B4-BE49-F238E27FC236}">
                <a16:creationId xmlns:a16="http://schemas.microsoft.com/office/drawing/2014/main" id="{33FDA8A6-F82E-447B-B850-8A965743FB6D}"/>
              </a:ext>
            </a:extLst>
          </p:cNvPr>
          <p:cNvPicPr/>
          <p:nvPr/>
        </p:nvPicPr>
        <p:blipFill>
          <a:blip r:embed="rId11" cstate="print"/>
          <a:srcRect t="36156" r="23415"/>
          <a:stretch>
            <a:fillRect/>
          </a:stretch>
        </p:blipFill>
        <p:spPr bwMode="auto">
          <a:xfrm>
            <a:off x="6553200" y="3429000"/>
            <a:ext cx="978074" cy="655709"/>
          </a:xfrm>
          <a:prstGeom prst="rect">
            <a:avLst/>
          </a:prstGeom>
          <a:noFill/>
          <a:ln w="9525">
            <a:noFill/>
            <a:miter lim="800000"/>
            <a:headEnd/>
            <a:tailEnd/>
          </a:ln>
        </p:spPr>
      </p:pic>
      <p:pic>
        <p:nvPicPr>
          <p:cNvPr id="37" name="Picture 36" descr="C:\Documents and Settings\Wanda Lagoe\My Documents\My Pictures\Logging\Picture 087.jpg">
            <a:extLst>
              <a:ext uri="{FF2B5EF4-FFF2-40B4-BE49-F238E27FC236}">
                <a16:creationId xmlns:a16="http://schemas.microsoft.com/office/drawing/2014/main" id="{2F8900CB-5232-4162-909C-9DB783491E01}"/>
              </a:ext>
            </a:extLst>
          </p:cNvPr>
          <p:cNvPicPr/>
          <p:nvPr/>
        </p:nvPicPr>
        <p:blipFill>
          <a:blip r:embed="rId12" cstate="print"/>
          <a:srcRect/>
          <a:stretch>
            <a:fillRect/>
          </a:stretch>
        </p:blipFill>
        <p:spPr bwMode="auto">
          <a:xfrm>
            <a:off x="7487170" y="3429000"/>
            <a:ext cx="1047230" cy="655709"/>
          </a:xfrm>
          <a:prstGeom prst="rect">
            <a:avLst/>
          </a:prstGeom>
          <a:noFill/>
          <a:ln w="9525">
            <a:noFill/>
            <a:miter lim="800000"/>
            <a:headEnd/>
            <a:tailEnd/>
          </a:ln>
        </p:spPr>
      </p:pic>
      <p:sp>
        <p:nvSpPr>
          <p:cNvPr id="20" name="TextBox 19">
            <a:extLst>
              <a:ext uri="{FF2B5EF4-FFF2-40B4-BE49-F238E27FC236}">
                <a16:creationId xmlns:a16="http://schemas.microsoft.com/office/drawing/2014/main" id="{21355224-9BF1-4E21-B678-313A8A64F690}"/>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graphicFrame>
        <p:nvGraphicFramePr>
          <p:cNvPr id="19" name="Table 18">
            <a:extLst>
              <a:ext uri="{FF2B5EF4-FFF2-40B4-BE49-F238E27FC236}">
                <a16:creationId xmlns:a16="http://schemas.microsoft.com/office/drawing/2014/main" id="{3EC5151A-800B-4CD6-AB67-415283BF0B9A}"/>
              </a:ext>
            </a:extLst>
          </p:cNvPr>
          <p:cNvGraphicFramePr>
            <a:graphicFrameLocks noGrp="1"/>
          </p:cNvGraphicFramePr>
          <p:nvPr>
            <p:extLst>
              <p:ext uri="{D42A27DB-BD31-4B8C-83A1-F6EECF244321}">
                <p14:modId xmlns:p14="http://schemas.microsoft.com/office/powerpoint/2010/main" val="2001540532"/>
              </p:ext>
            </p:extLst>
          </p:nvPr>
        </p:nvGraphicFramePr>
        <p:xfrm>
          <a:off x="609598" y="4102626"/>
          <a:ext cx="7914176" cy="1840974"/>
        </p:xfrm>
        <a:graphic>
          <a:graphicData uri="http://schemas.openxmlformats.org/drawingml/2006/table">
            <a:tbl>
              <a:tblPr firstRow="1" bandRow="1">
                <a:tableStyleId>{00A15C55-8517-42AA-B614-E9B94910E393}</a:tableStyleId>
              </a:tblPr>
              <a:tblGrid>
                <a:gridCol w="4565872">
                  <a:extLst>
                    <a:ext uri="{9D8B030D-6E8A-4147-A177-3AD203B41FA5}">
                      <a16:colId xmlns:a16="http://schemas.microsoft.com/office/drawing/2014/main" val="20000"/>
                    </a:ext>
                  </a:extLst>
                </a:gridCol>
                <a:gridCol w="989271">
                  <a:extLst>
                    <a:ext uri="{9D8B030D-6E8A-4147-A177-3AD203B41FA5}">
                      <a16:colId xmlns:a16="http://schemas.microsoft.com/office/drawing/2014/main" val="20001"/>
                    </a:ext>
                  </a:extLst>
                </a:gridCol>
                <a:gridCol w="1065370">
                  <a:extLst>
                    <a:ext uri="{9D8B030D-6E8A-4147-A177-3AD203B41FA5}">
                      <a16:colId xmlns:a16="http://schemas.microsoft.com/office/drawing/2014/main" val="20002"/>
                    </a:ext>
                  </a:extLst>
                </a:gridCol>
                <a:gridCol w="1293663">
                  <a:extLst>
                    <a:ext uri="{9D8B030D-6E8A-4147-A177-3AD203B41FA5}">
                      <a16:colId xmlns:a16="http://schemas.microsoft.com/office/drawing/2014/main" val="20003"/>
                    </a:ext>
                  </a:extLst>
                </a:gridCol>
              </a:tblGrid>
              <a:tr h="399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1" i="1" dirty="0"/>
                        <a:t>1</a:t>
                      </a:r>
                    </a:p>
                  </a:txBody>
                  <a:tcPr anchor="ctr">
                    <a:solidFill>
                      <a:schemeClr val="bg1">
                        <a:lumMod val="85000"/>
                      </a:schemeClr>
                    </a:solidFill>
                  </a:tcPr>
                </a:tc>
                <a:tc rowSpan="2">
                  <a:txBody>
                    <a:bodyPr/>
                    <a:lstStyle/>
                    <a:p>
                      <a:pPr algn="ctr"/>
                      <a:endParaRPr lang="en-US" sz="1400" b="1" i="0" dirty="0"/>
                    </a:p>
                  </a:txBody>
                  <a:tcPr anchor="ct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1" i="1" dirty="0"/>
                        <a:t>3</a:t>
                      </a:r>
                    </a:p>
                  </a:txBody>
                  <a:tcPr anchor="ctr">
                    <a:solidFill>
                      <a:schemeClr val="bg1">
                        <a:lumMod val="85000"/>
                      </a:schemeClr>
                    </a:solidFill>
                  </a:tcPr>
                </a:tc>
                <a:tc>
                  <a:txBody>
                    <a:bodyPr/>
                    <a:lstStyle/>
                    <a:p>
                      <a:pPr algn="ctr"/>
                      <a:r>
                        <a:rPr lang="en-US" sz="1400" b="0" i="0" dirty="0"/>
                        <a:t>20</a:t>
                      </a:r>
                    </a:p>
                  </a:txBody>
                  <a:tcPr anchor="ct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nchor="ctr">
                    <a:solidFill>
                      <a:schemeClr val="bg1">
                        <a:lumMod val="95000"/>
                      </a:schemeClr>
                    </a:solidFill>
                  </a:tcPr>
                </a:tc>
                <a:tc>
                  <a:txBody>
                    <a:bodyPr/>
                    <a:lstStyle/>
                    <a:p>
                      <a:pPr algn="ctr"/>
                      <a:r>
                        <a:rPr lang="en-US" sz="1400" b="0" i="0" dirty="0"/>
                        <a:t>29</a:t>
                      </a:r>
                    </a:p>
                  </a:txBody>
                  <a:tcPr anchor="ctr">
                    <a:solidFill>
                      <a:schemeClr val="bg1">
                        <a:lumMod val="95000"/>
                      </a:schemeClr>
                    </a:solidFill>
                  </a:tcPr>
                </a:tc>
                <a:tc>
                  <a:txBody>
                    <a:bodyPr/>
                    <a:lstStyle/>
                    <a:p>
                      <a:pPr algn="ctr"/>
                      <a:r>
                        <a:rPr lang="en-US" sz="1400" b="1" i="1" dirty="0"/>
                        <a:t>29</a:t>
                      </a:r>
                    </a:p>
                  </a:txBody>
                  <a:tcPr anchor="ctr">
                    <a:solidFill>
                      <a:schemeClr val="bg1">
                        <a:lumMod val="95000"/>
                      </a:schemeClr>
                    </a:solidFill>
                  </a:tcPr>
                </a:tc>
                <a:tc>
                  <a:txBody>
                    <a:bodyPr/>
                    <a:lstStyle/>
                    <a:p>
                      <a:pPr algn="ctr"/>
                      <a:r>
                        <a:rPr lang="en-US" sz="1400" b="0" i="0" dirty="0"/>
                        <a:t>100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17973296"/>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391507" y="3028747"/>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2405433429"/>
              </p:ext>
            </p:extLst>
          </p:nvPr>
        </p:nvGraphicFramePr>
        <p:xfrm>
          <a:off x="609599" y="4572000"/>
          <a:ext cx="7881257" cy="1249680"/>
        </p:xfrm>
        <a:graphic>
          <a:graphicData uri="http://schemas.openxmlformats.org/drawingml/2006/table">
            <a:tbl>
              <a:tblPr firstRow="1" bandRow="1">
                <a:tableStyleId>{00A15C55-8517-42AA-B614-E9B94910E393}</a:tableStyleId>
              </a:tblPr>
              <a:tblGrid>
                <a:gridCol w="5279677">
                  <a:extLst>
                    <a:ext uri="{9D8B030D-6E8A-4147-A177-3AD203B41FA5}">
                      <a16:colId xmlns:a16="http://schemas.microsoft.com/office/drawing/2014/main" val="20000"/>
                    </a:ext>
                  </a:extLst>
                </a:gridCol>
                <a:gridCol w="1300790">
                  <a:extLst>
                    <a:ext uri="{9D8B030D-6E8A-4147-A177-3AD203B41FA5}">
                      <a16:colId xmlns:a16="http://schemas.microsoft.com/office/drawing/2014/main" val="20001"/>
                    </a:ext>
                  </a:extLst>
                </a:gridCol>
                <a:gridCol w="1300790">
                  <a:extLst>
                    <a:ext uri="{9D8B030D-6E8A-4147-A177-3AD203B41FA5}">
                      <a16:colId xmlns:a16="http://schemas.microsoft.com/office/drawing/2014/main" val="20002"/>
                    </a:ext>
                  </a:extLst>
                </a:gridCol>
              </a:tblGrid>
              <a:tr h="272722">
                <a:tc gridSpan="2">
                  <a:txBody>
                    <a:bodyPr/>
                    <a:lstStyle/>
                    <a:p>
                      <a:pPr algn="r"/>
                      <a:r>
                        <a:rPr lang="en-US" sz="1600" b="1" dirty="0">
                          <a:solidFill>
                            <a:schemeClr val="tx1"/>
                          </a:solidFill>
                        </a:rPr>
                        <a:t>SAFETY AWARDS</a:t>
                      </a:r>
                    </a:p>
                  </a:txBody>
                  <a:tcPr anchor="ctr">
                    <a:solidFill>
                      <a:schemeClr val="bg1">
                        <a:lumMod val="75000"/>
                      </a:schemeClr>
                    </a:solidFill>
                  </a:tcPr>
                </a:tc>
                <a:tc hMerge="1">
                  <a:txBody>
                    <a:bodyPr/>
                    <a:lstStyle/>
                    <a:p>
                      <a:pPr algn="ctr"/>
                      <a:endParaRPr lang="en-US" sz="1300" b="1" dirty="0">
                        <a:solidFill>
                          <a:schemeClr val="tx1"/>
                        </a:solidFill>
                      </a:endParaRPr>
                    </a:p>
                  </a:txBody>
                  <a:tcP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gridSpan="2">
                  <a:txBody>
                    <a:bodyPr/>
                    <a:lstStyle/>
                    <a:p>
                      <a:pPr algn="r"/>
                      <a:r>
                        <a:rPr lang="en-US" sz="1400" i="1" dirty="0"/>
                        <a:t>CY 2021 Safety Awards Season (Silver, Gold, Million Hour)</a:t>
                      </a:r>
                      <a:endParaRPr lang="en-US" sz="1400" b="0" i="1" dirty="0"/>
                    </a:p>
                  </a:txBody>
                  <a:tcPr anchor="ctr">
                    <a:solidFill>
                      <a:schemeClr val="bg1">
                        <a:lumMod val="95000"/>
                      </a:schemeClr>
                    </a:solidFill>
                  </a:tcPr>
                </a:tc>
                <a:tc hMerge="1">
                  <a:txBody>
                    <a:bodyPr/>
                    <a:lstStyle/>
                    <a:p>
                      <a:pPr algn="ctr"/>
                      <a:endParaRPr lang="en-US" sz="1200" b="0" i="1" dirty="0"/>
                    </a:p>
                  </a:txBody>
                  <a:tcPr anchor="ctr">
                    <a:solidFill>
                      <a:schemeClr val="bg1">
                        <a:lumMod val="95000"/>
                      </a:schemeClr>
                    </a:solidFill>
                  </a:tcPr>
                </a:tc>
                <a:tc>
                  <a:txBody>
                    <a:bodyPr/>
                    <a:lstStyle/>
                    <a:p>
                      <a:pPr algn="ctr"/>
                      <a:r>
                        <a:rPr lang="en-US" sz="1400" b="1" i="1" dirty="0"/>
                        <a:t>2,428</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400" b="0" i="1" dirty="0"/>
                    </a:p>
                  </a:txBody>
                  <a:tcPr anchor="ctr">
                    <a:solidFill>
                      <a:schemeClr val="bg1">
                        <a:lumMod val="8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5" name="Picture 14">
            <a:extLst>
              <a:ext uri="{FF2B5EF4-FFF2-40B4-BE49-F238E27FC236}">
                <a16:creationId xmlns:a16="http://schemas.microsoft.com/office/drawing/2014/main" id="{66EB9E5D-B07C-4237-99AC-4280B566F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568348"/>
            <a:ext cx="1896153" cy="1264103"/>
          </a:xfrm>
          <a:prstGeom prst="rect">
            <a:avLst/>
          </a:prstGeom>
        </p:spPr>
      </p:pic>
      <p:pic>
        <p:nvPicPr>
          <p:cNvPr id="16" name="Picture 15" descr="A picture containing text, person, outdoor, group&#10;&#10;Description automatically generated">
            <a:extLst>
              <a:ext uri="{FF2B5EF4-FFF2-40B4-BE49-F238E27FC236}">
                <a16:creationId xmlns:a16="http://schemas.microsoft.com/office/drawing/2014/main" id="{68D774BD-E169-4D8E-964D-D657663F9826}"/>
              </a:ext>
            </a:extLst>
          </p:cNvPr>
          <p:cNvPicPr/>
          <p:nvPr/>
        </p:nvPicPr>
        <p:blipFill rotWithShape="1">
          <a:blip r:embed="rId4" cstate="print">
            <a:extLst>
              <a:ext uri="{28A0092B-C50C-407E-A947-70E740481C1C}">
                <a14:useLocalDpi xmlns:a14="http://schemas.microsoft.com/office/drawing/2010/main" val="0"/>
              </a:ext>
            </a:extLst>
          </a:blip>
          <a:srcRect t="29183"/>
          <a:stretch/>
        </p:blipFill>
        <p:spPr bwMode="auto">
          <a:xfrm>
            <a:off x="634848" y="2915434"/>
            <a:ext cx="2870352" cy="917018"/>
          </a:xfrm>
          <a:prstGeom prst="rect">
            <a:avLst/>
          </a:prstGeom>
          <a:ln>
            <a:noFill/>
          </a:ln>
          <a:extLst>
            <a:ext uri="{53640926-AAD7-44D8-BBD7-CCE9431645EC}">
              <a14:shadowObscured xmlns:a14="http://schemas.microsoft.com/office/drawing/2010/main"/>
            </a:ext>
          </a:extLst>
        </p:spPr>
      </p:pic>
      <p:pic>
        <p:nvPicPr>
          <p:cNvPr id="3" name="Picture 2" descr="A group of people posing for a photo&#10;&#10;Description automatically generated">
            <a:extLst>
              <a:ext uri="{FF2B5EF4-FFF2-40B4-BE49-F238E27FC236}">
                <a16:creationId xmlns:a16="http://schemas.microsoft.com/office/drawing/2014/main" id="{7CEAFCBC-F04A-4597-9BBD-7192742690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66" t="13750" r="6942" b="22500"/>
          <a:stretch/>
        </p:blipFill>
        <p:spPr>
          <a:xfrm rot="10800000" flipH="1" flipV="1">
            <a:off x="5370873" y="2701987"/>
            <a:ext cx="1854275" cy="999721"/>
          </a:xfrm>
          <a:prstGeom prst="rect">
            <a:avLst/>
          </a:prstGeom>
        </p:spPr>
      </p:pic>
      <p:graphicFrame>
        <p:nvGraphicFramePr>
          <p:cNvPr id="17" name="Table 16">
            <a:extLst>
              <a:ext uri="{FF2B5EF4-FFF2-40B4-BE49-F238E27FC236}">
                <a16:creationId xmlns:a16="http://schemas.microsoft.com/office/drawing/2014/main" id="{ED5D4AF0-D255-4E46-833D-013632DBDB46}"/>
              </a:ext>
            </a:extLst>
          </p:cNvPr>
          <p:cNvGraphicFramePr>
            <a:graphicFrameLocks noGrp="1"/>
          </p:cNvGraphicFramePr>
          <p:nvPr>
            <p:extLst>
              <p:ext uri="{D42A27DB-BD31-4B8C-83A1-F6EECF244321}">
                <p14:modId xmlns:p14="http://schemas.microsoft.com/office/powerpoint/2010/main" val="3799380849"/>
              </p:ext>
            </p:extLst>
          </p:nvPr>
        </p:nvGraphicFramePr>
        <p:xfrm>
          <a:off x="623454" y="3657600"/>
          <a:ext cx="7885698" cy="810798"/>
        </p:xfrm>
        <a:graphic>
          <a:graphicData uri="http://schemas.openxmlformats.org/drawingml/2006/table">
            <a:tbl>
              <a:tblPr firstRow="1" bandRow="1">
                <a:tableStyleId>{00A15C55-8517-42AA-B614-E9B94910E393}</a:tableStyleId>
              </a:tblPr>
              <a:tblGrid>
                <a:gridCol w="5283333">
                  <a:extLst>
                    <a:ext uri="{9D8B030D-6E8A-4147-A177-3AD203B41FA5}">
                      <a16:colId xmlns:a16="http://schemas.microsoft.com/office/drawing/2014/main" val="20000"/>
                    </a:ext>
                  </a:extLst>
                </a:gridCol>
                <a:gridCol w="1256013">
                  <a:extLst>
                    <a:ext uri="{9D8B030D-6E8A-4147-A177-3AD203B41FA5}">
                      <a16:colId xmlns:a16="http://schemas.microsoft.com/office/drawing/2014/main" val="20001"/>
                    </a:ext>
                  </a:extLst>
                </a:gridCol>
                <a:gridCol w="1346352">
                  <a:extLst>
                    <a:ext uri="{9D8B030D-6E8A-4147-A177-3AD203B41FA5}">
                      <a16:colId xmlns:a16="http://schemas.microsoft.com/office/drawing/2014/main" val="20002"/>
                    </a:ext>
                  </a:extLst>
                </a:gridCol>
              </a:tblGrid>
              <a:tr h="475518">
                <a:tc>
                  <a:txBody>
                    <a:bodyPr/>
                    <a:lstStyle/>
                    <a:p>
                      <a:pPr algn="r"/>
                      <a:r>
                        <a:rPr lang="en-US" sz="1600" b="1" dirty="0">
                          <a:solidFill>
                            <a:schemeClr val="tx1"/>
                          </a:solidFill>
                        </a:rPr>
                        <a:t>GOLD STAR GROWERS</a:t>
                      </a:r>
                      <a:r>
                        <a:rPr lang="en-US" sz="1200" b="1" i="0" dirty="0">
                          <a:solidFill>
                            <a:schemeClr val="tx1"/>
                          </a:solidFill>
                        </a:rPr>
                        <a:t>—NEW</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95000"/>
                      </a:schemeClr>
                    </a:solidFill>
                  </a:tcPr>
                </a:tc>
                <a:tc>
                  <a:txBody>
                    <a:bodyPr/>
                    <a:lstStyle/>
                    <a:p>
                      <a:pPr algn="ctr"/>
                      <a:r>
                        <a:rPr lang="en-US" sz="1300" b="0" i="0" dirty="0"/>
                        <a:t>29</a:t>
                      </a:r>
                    </a:p>
                  </a:txBody>
                  <a:tcPr anchor="ctr">
                    <a:solidFill>
                      <a:schemeClr val="bg1">
                        <a:lumMod val="95000"/>
                      </a:schemeClr>
                    </a:solidFill>
                  </a:tcPr>
                </a:tc>
                <a:tc>
                  <a:txBody>
                    <a:bodyPr/>
                    <a:lstStyle/>
                    <a:p>
                      <a:pPr algn="ctr"/>
                      <a:r>
                        <a:rPr lang="en-US" sz="1300" b="1" i="1" dirty="0"/>
                        <a:t>29</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2C58014A-903F-4C3D-A154-041FC94A55A4}"/>
              </a:ext>
            </a:extLst>
          </p:cNvPr>
          <p:cNvGraphicFramePr>
            <a:graphicFrameLocks noGrp="1"/>
          </p:cNvGraphicFramePr>
          <p:nvPr>
            <p:extLst>
              <p:ext uri="{D42A27DB-BD31-4B8C-83A1-F6EECF244321}">
                <p14:modId xmlns:p14="http://schemas.microsoft.com/office/powerpoint/2010/main" val="1175959930"/>
              </p:ext>
            </p:extLst>
          </p:nvPr>
        </p:nvGraphicFramePr>
        <p:xfrm>
          <a:off x="609600" y="1143001"/>
          <a:ext cx="7924800" cy="1754609"/>
        </p:xfrm>
        <a:graphic>
          <a:graphicData uri="http://schemas.openxmlformats.org/drawingml/2006/table">
            <a:tbl>
              <a:tblPr firstRow="1" bandRow="1">
                <a:tableStyleId>{00A15C55-8517-42AA-B614-E9B94910E393}</a:tableStyleId>
              </a:tblPr>
              <a:tblGrid>
                <a:gridCol w="2733188">
                  <a:extLst>
                    <a:ext uri="{9D8B030D-6E8A-4147-A177-3AD203B41FA5}">
                      <a16:colId xmlns:a16="http://schemas.microsoft.com/office/drawing/2014/main" val="20000"/>
                    </a:ext>
                  </a:extLst>
                </a:gridCol>
                <a:gridCol w="924412">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2590800">
                  <a:extLst>
                    <a:ext uri="{9D8B030D-6E8A-4147-A177-3AD203B41FA5}">
                      <a16:colId xmlns:a16="http://schemas.microsoft.com/office/drawing/2014/main" val="20004"/>
                    </a:ext>
                  </a:extLst>
                </a:gridCol>
              </a:tblGrid>
              <a:tr h="429665">
                <a:tc>
                  <a:txBody>
                    <a:bodyPr/>
                    <a:lstStyle/>
                    <a:p>
                      <a:pPr algn="r"/>
                      <a:r>
                        <a:rPr lang="en-US" sz="1600" b="1" dirty="0">
                          <a:solidFill>
                            <a:schemeClr val="tx1"/>
                          </a:solidFill>
                        </a:rPr>
                        <a:t>SHARP SITES</a:t>
                      </a:r>
                      <a:r>
                        <a:rPr lang="en-US" sz="1200" b="1" i="0" dirty="0">
                          <a:solidFill>
                            <a:schemeClr val="tx1"/>
                          </a:solidFill>
                        </a:rPr>
                        <a:t>—New/Renewal</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FFY Goal</a:t>
                      </a:r>
                      <a:endParaRPr lang="en-US" sz="14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Approved 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rowSpan="3">
                  <a:txBody>
                    <a:bodyPr/>
                    <a:lstStyle/>
                    <a:p>
                      <a:pPr algn="ctr"/>
                      <a:endParaRPr lang="en-US" sz="1400" b="1" i="0" dirty="0"/>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extLst>
                  <a:ext uri="{0D108BD9-81ED-4DB2-BD59-A6C34878D82A}">
                    <a16:rowId xmlns:a16="http://schemas.microsoft.com/office/drawing/2014/main" val="10001"/>
                  </a:ext>
                </a:extLst>
              </a:tr>
              <a:tr h="401491">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0" i="0" dirty="0"/>
                        <a:t>15</a:t>
                      </a:r>
                    </a:p>
                  </a:txBody>
                  <a:tcPr anchor="ctr">
                    <a:solidFill>
                      <a:schemeClr val="bg1">
                        <a:lumMod val="95000"/>
                      </a:schemeClr>
                    </a:solidFill>
                  </a:tcPr>
                </a:tc>
                <a:tc>
                  <a:txBody>
                    <a:bodyPr/>
                    <a:lstStyle/>
                    <a:p>
                      <a:pPr algn="ctr"/>
                      <a:r>
                        <a:rPr lang="en-US" sz="1400" b="0" i="0" dirty="0"/>
                        <a:t>15</a:t>
                      </a:r>
                    </a:p>
                  </a:txBody>
                  <a:tcPr anchor="ctr">
                    <a:solidFill>
                      <a:schemeClr val="bg1">
                        <a:lumMod val="95000"/>
                      </a:schemeClr>
                    </a:solidFill>
                  </a:tcPr>
                </a:tc>
                <a:tc vMerge="1">
                  <a:txBody>
                    <a:bodyPr/>
                    <a:lstStyle/>
                    <a:p>
                      <a:endParaRPr lang="en-US"/>
                    </a:p>
                  </a:txBody>
                  <a:tcPr/>
                </a:tc>
                <a:tc>
                  <a:txBody>
                    <a:bodyPr/>
                    <a:lstStyle/>
                    <a:p>
                      <a:pPr algn="ctr"/>
                      <a:r>
                        <a:rPr lang="en-US" sz="1400" b="0" i="0" dirty="0"/>
                        <a:t>110</a:t>
                      </a:r>
                    </a:p>
                  </a:txBody>
                  <a:tcPr anchor="ctr">
                    <a:solidFill>
                      <a:schemeClr val="bg1">
                        <a:lumMod val="95000"/>
                      </a:schemeClr>
                    </a:solidFill>
                  </a:tcPr>
                </a:tc>
                <a:extLst>
                  <a:ext uri="{0D108BD9-81ED-4DB2-BD59-A6C34878D82A}">
                    <a16:rowId xmlns:a16="http://schemas.microsoft.com/office/drawing/2014/main" val="10002"/>
                  </a:ext>
                </a:extLst>
              </a:tr>
              <a:tr h="313853">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0" i="0" dirty="0"/>
                        <a:t>9</a:t>
                      </a:r>
                    </a:p>
                  </a:txBody>
                  <a:tcPr anchor="ctr">
                    <a:solidFill>
                      <a:schemeClr val="bg1">
                        <a:lumMod val="85000"/>
                      </a:schemeClr>
                    </a:solidFill>
                  </a:tcPr>
                </a:tc>
                <a:tc>
                  <a:txBody>
                    <a:bodyPr/>
                    <a:lstStyle/>
                    <a:p>
                      <a:pPr algn="ctr"/>
                      <a:r>
                        <a:rPr lang="en-US" sz="1400" b="0" i="0" dirty="0"/>
                        <a:t>9</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0" i="0" dirty="0"/>
                        <a:t>45</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25</a:t>
                      </a:r>
                    </a:p>
                  </a:txBody>
                  <a:tcPr anchor="ctr">
                    <a:solidFill>
                      <a:schemeClr val="bg1">
                        <a:lumMod val="95000"/>
                      </a:schemeClr>
                    </a:solidFill>
                  </a:tcPr>
                </a:tc>
                <a:tc>
                  <a:txBody>
                    <a:bodyPr/>
                    <a:lstStyle/>
                    <a:p>
                      <a:pPr algn="ctr"/>
                      <a:r>
                        <a:rPr lang="en-US" sz="1400" b="1" i="1" dirty="0"/>
                        <a:t>25</a:t>
                      </a:r>
                    </a:p>
                  </a:txBody>
                  <a:tcPr anchor="ctr">
                    <a:solidFill>
                      <a:schemeClr val="bg1">
                        <a:lumMod val="95000"/>
                      </a:schemeClr>
                    </a:solidFill>
                  </a:tcPr>
                </a:tc>
                <a:tc>
                  <a:txBody>
                    <a:bodyPr/>
                    <a:lstStyle/>
                    <a:p>
                      <a:pPr algn="ctr"/>
                      <a:r>
                        <a:rPr lang="en-US" sz="1400" b="0" i="0"/>
                        <a:t>44</a:t>
                      </a:r>
                      <a:endParaRPr lang="en-US" sz="1400" b="0" i="0" dirty="0"/>
                    </a:p>
                  </a:txBody>
                  <a:tcPr anchor="ctr">
                    <a:solidFill>
                      <a:schemeClr val="bg1">
                        <a:lumMod val="95000"/>
                      </a:schemeClr>
                    </a:solidFill>
                  </a:tcPr>
                </a:tc>
                <a:tc>
                  <a:txBody>
                    <a:bodyPr/>
                    <a:lstStyle/>
                    <a:p>
                      <a:pPr algn="ctr"/>
                      <a:r>
                        <a:rPr lang="en-US" sz="1400" b="1" i="1" dirty="0"/>
                        <a:t>160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3" name="TextBox 12">
            <a:extLst>
              <a:ext uri="{FF2B5EF4-FFF2-40B4-BE49-F238E27FC236}">
                <a16:creationId xmlns:a16="http://schemas.microsoft.com/office/drawing/2014/main" id="{AAED5F82-0F84-44C4-A871-5B7984F0166A}"/>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1337360634"/>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26544CB-A5D8-45C3-BF7F-C58A1B733AAF}"/>
              </a:ext>
            </a:extLst>
          </p:cNvPr>
          <p:cNvGraphicFramePr>
            <a:graphicFrameLocks noGrp="1"/>
          </p:cNvGraphicFramePr>
          <p:nvPr>
            <p:extLst>
              <p:ext uri="{D42A27DB-BD31-4B8C-83A1-F6EECF244321}">
                <p14:modId xmlns:p14="http://schemas.microsoft.com/office/powerpoint/2010/main" val="4198244249"/>
              </p:ext>
            </p:extLst>
          </p:nvPr>
        </p:nvGraphicFramePr>
        <p:xfrm>
          <a:off x="609600" y="3082052"/>
          <a:ext cx="8001000" cy="15544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09754">
                <a:tc>
                  <a:txBody>
                    <a:bodyPr/>
                    <a:lstStyle/>
                    <a:p>
                      <a:pPr algn="ctr"/>
                      <a:r>
                        <a:rPr lang="en-US" sz="1600" b="1" dirty="0">
                          <a:solidFill>
                            <a:schemeClr val="tx1"/>
                          </a:solidFill>
                        </a:rPr>
                        <a:t>East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1594">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11</a:t>
                      </a:r>
                    </a:p>
                  </a:txBody>
                  <a:tcPr anchor="ctr">
                    <a:solidFill>
                      <a:schemeClr val="bg1">
                        <a:lumMod val="95000"/>
                      </a:schemeClr>
                    </a:solidFill>
                  </a:tcPr>
                </a:tc>
                <a:tc>
                  <a:txBody>
                    <a:bodyPr/>
                    <a:lstStyle/>
                    <a:p>
                      <a:pPr algn="ctr"/>
                      <a:r>
                        <a:rPr lang="en-US" sz="1400" b="0" i="1" dirty="0"/>
                        <a:t>44%</a:t>
                      </a:r>
                    </a:p>
                  </a:txBody>
                  <a:tcPr anchor="ctr">
                    <a:solidFill>
                      <a:schemeClr val="bg1">
                        <a:lumMod val="95000"/>
                      </a:schemeClr>
                    </a:solidFill>
                  </a:tcPr>
                </a:tc>
                <a:tc>
                  <a:txBody>
                    <a:bodyPr/>
                    <a:lstStyle/>
                    <a:p>
                      <a:pPr algn="ctr"/>
                      <a:r>
                        <a:rPr lang="en-US" sz="1400" b="0" i="1" dirty="0"/>
                        <a:t>6</a:t>
                      </a:r>
                    </a:p>
                  </a:txBody>
                  <a:tcPr anchor="ctr">
                    <a:solidFill>
                      <a:schemeClr val="bg1">
                        <a:lumMod val="95000"/>
                      </a:schemeClr>
                    </a:solidFill>
                  </a:tcPr>
                </a:tc>
                <a:tc>
                  <a:txBody>
                    <a:bodyPr/>
                    <a:lstStyle/>
                    <a:p>
                      <a:pPr algn="ctr"/>
                      <a:r>
                        <a:rPr lang="en-US" sz="1400" b="0" i="1" dirty="0"/>
                        <a:t>33%</a:t>
                      </a:r>
                    </a:p>
                  </a:txBody>
                  <a:tcPr anchor="ctr">
                    <a:solidFill>
                      <a:schemeClr val="bg1">
                        <a:lumMod val="95000"/>
                      </a:schemeClr>
                    </a:solidFill>
                  </a:tcPr>
                </a:tc>
                <a:extLst>
                  <a:ext uri="{0D108BD9-81ED-4DB2-BD59-A6C34878D82A}">
                    <a16:rowId xmlns:a16="http://schemas.microsoft.com/office/drawing/2014/main" val="10001"/>
                  </a:ext>
                </a:extLst>
              </a:tr>
              <a:tr h="281594">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20%</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33%</a:t>
                      </a:r>
                    </a:p>
                  </a:txBody>
                  <a:tcPr anchor="ctr">
                    <a:solidFill>
                      <a:schemeClr val="bg1">
                        <a:lumMod val="85000"/>
                      </a:schemeClr>
                    </a:solidFill>
                  </a:tcPr>
                </a:tc>
                <a:extLst>
                  <a:ext uri="{0D108BD9-81ED-4DB2-BD59-A6C34878D82A}">
                    <a16:rowId xmlns:a16="http://schemas.microsoft.com/office/drawing/2014/main" val="10002"/>
                  </a:ext>
                </a:extLst>
              </a:tr>
              <a:tr h="281594">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9</a:t>
                      </a:r>
                    </a:p>
                  </a:txBody>
                  <a:tcPr anchor="ctr">
                    <a:solidFill>
                      <a:schemeClr val="bg1">
                        <a:lumMod val="95000"/>
                      </a:schemeClr>
                    </a:solidFill>
                  </a:tcPr>
                </a:tc>
                <a:tc>
                  <a:txBody>
                    <a:bodyPr/>
                    <a:lstStyle/>
                    <a:p>
                      <a:pPr algn="ctr"/>
                      <a:r>
                        <a:rPr lang="en-US" sz="1400" b="0" i="1" dirty="0"/>
                        <a:t>36%</a:t>
                      </a:r>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44%</a:t>
                      </a:r>
                    </a:p>
                  </a:txBody>
                  <a:tcPr anchor="ctr">
                    <a:solidFill>
                      <a:schemeClr val="bg1">
                        <a:lumMod val="95000"/>
                      </a:schemeClr>
                    </a:solidFill>
                  </a:tcPr>
                </a:tc>
                <a:extLst>
                  <a:ext uri="{0D108BD9-81ED-4DB2-BD59-A6C34878D82A}">
                    <a16:rowId xmlns:a16="http://schemas.microsoft.com/office/drawing/2014/main" val="10003"/>
                  </a:ext>
                </a:extLst>
              </a:tr>
              <a:tr h="281594">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25**</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18</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923377160"/>
              </p:ext>
            </p:extLst>
          </p:nvPr>
        </p:nvGraphicFramePr>
        <p:xfrm>
          <a:off x="609600" y="1143001"/>
          <a:ext cx="8001000" cy="175260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81901">
                <a:tc>
                  <a:txBody>
                    <a:bodyPr/>
                    <a:lstStyle/>
                    <a:p>
                      <a:pPr algn="ctr"/>
                      <a:r>
                        <a:rPr lang="en-US" sz="1600" b="1" dirty="0">
                          <a:solidFill>
                            <a:schemeClr val="tx1"/>
                          </a:solidFill>
                        </a:rPr>
                        <a:t>West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20</a:t>
                      </a:r>
                    </a:p>
                  </a:txBody>
                  <a:tcPr anchor="ctr">
                    <a:solidFill>
                      <a:schemeClr val="bg1">
                        <a:lumMod val="95000"/>
                      </a:schemeClr>
                    </a:solidFill>
                  </a:tcPr>
                </a:tc>
                <a:tc>
                  <a:txBody>
                    <a:bodyPr/>
                    <a:lstStyle/>
                    <a:p>
                      <a:pPr algn="ctr"/>
                      <a:r>
                        <a:rPr lang="en-US" sz="1400" b="0" i="1" dirty="0"/>
                        <a:t>67%</a:t>
                      </a:r>
                    </a:p>
                  </a:txBody>
                  <a:tcPr anchor="ctr">
                    <a:solidFill>
                      <a:schemeClr val="bg1">
                        <a:lumMod val="95000"/>
                      </a:schemeClr>
                    </a:solidFill>
                  </a:tcPr>
                </a:tc>
                <a:tc>
                  <a:txBody>
                    <a:bodyPr/>
                    <a:lstStyle/>
                    <a:p>
                      <a:pPr algn="ctr"/>
                      <a:r>
                        <a:rPr lang="en-US" sz="1400" b="0" i="1" dirty="0"/>
                        <a:t>22</a:t>
                      </a:r>
                    </a:p>
                  </a:txBody>
                  <a:tcPr anchor="ctr">
                    <a:solidFill>
                      <a:schemeClr val="bg1">
                        <a:lumMod val="95000"/>
                      </a:schemeClr>
                    </a:solidFill>
                  </a:tcPr>
                </a:tc>
                <a:tc>
                  <a:txBody>
                    <a:bodyPr/>
                    <a:lstStyle/>
                    <a:p>
                      <a:pPr algn="ctr"/>
                      <a:r>
                        <a:rPr lang="en-US" sz="1400" b="0" i="1" dirty="0"/>
                        <a:t>84%</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tc>
                  <a:txBody>
                    <a:bodyPr/>
                    <a:lstStyle/>
                    <a:p>
                      <a:pPr algn="ctr"/>
                      <a:r>
                        <a:rPr lang="en-US" sz="1400" b="0" i="1" dirty="0"/>
                        <a:t>20%</a:t>
                      </a:r>
                    </a:p>
                  </a:txBody>
                  <a:tcPr anchor="ctr">
                    <a:solidFill>
                      <a:schemeClr val="bg1">
                        <a:lumMod val="85000"/>
                      </a:schemeClr>
                    </a:solidFill>
                  </a:tcPr>
                </a:tc>
                <a:tc>
                  <a:txBody>
                    <a:bodyPr/>
                    <a:lstStyle/>
                    <a:p>
                      <a:pPr algn="ctr"/>
                      <a:r>
                        <a:rPr lang="en-US" sz="1400" b="0" i="1" dirty="0"/>
                        <a:t>1</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13%</a:t>
                      </a:r>
                    </a:p>
                  </a:txBody>
                  <a:tcPr anchor="ctr">
                    <a:solidFill>
                      <a:schemeClr val="bg1">
                        <a:lumMod val="95000"/>
                      </a:schemeClr>
                    </a:solidFill>
                  </a:tcPr>
                </a:tc>
                <a:tc>
                  <a:txBody>
                    <a:bodyPr/>
                    <a:lstStyle/>
                    <a:p>
                      <a:pPr algn="ctr"/>
                      <a:r>
                        <a:rPr lang="en-US" sz="1400" b="0" i="1" dirty="0"/>
                        <a:t>3</a:t>
                      </a:r>
                    </a:p>
                  </a:txBody>
                  <a:tcPr anchor="ctr">
                    <a:solidFill>
                      <a:schemeClr val="bg1">
                        <a:lumMod val="95000"/>
                      </a:schemeClr>
                    </a:solidFill>
                  </a:tcPr>
                </a:tc>
                <a:tc>
                  <a:txBody>
                    <a:bodyPr/>
                    <a:lstStyle/>
                    <a:p>
                      <a:pPr algn="ctr"/>
                      <a:r>
                        <a:rPr lang="en-US" sz="1400" b="0" i="1" dirty="0"/>
                        <a:t>12%</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30*</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26</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3646624520"/>
              </p:ext>
            </p:extLst>
          </p:nvPr>
        </p:nvGraphicFramePr>
        <p:xfrm>
          <a:off x="609600" y="4800600"/>
          <a:ext cx="8001000" cy="11476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3918188784"/>
                    </a:ext>
                  </a:extLst>
                </a:gridCol>
                <a:gridCol w="2104271">
                  <a:extLst>
                    <a:ext uri="{9D8B030D-6E8A-4147-A177-3AD203B41FA5}">
                      <a16:colId xmlns:a16="http://schemas.microsoft.com/office/drawing/2014/main" val="2078124518"/>
                    </a:ext>
                  </a:extLst>
                </a:gridCol>
                <a:gridCol w="2209800">
                  <a:extLst>
                    <a:ext uri="{9D8B030D-6E8A-4147-A177-3AD203B41FA5}">
                      <a16:colId xmlns:a16="http://schemas.microsoft.com/office/drawing/2014/main" val="2215104882"/>
                    </a:ext>
                  </a:extLst>
                </a:gridCol>
                <a:gridCol w="1143000">
                  <a:extLst>
                    <a:ext uri="{9D8B030D-6E8A-4147-A177-3AD203B41FA5}">
                      <a16:colId xmlns:a16="http://schemas.microsoft.com/office/drawing/2014/main" val="3474622292"/>
                    </a:ext>
                  </a:extLst>
                </a:gridCol>
              </a:tblGrid>
              <a:tr h="382560">
                <a:tc>
                  <a:txBody>
                    <a:bodyPr/>
                    <a:lstStyle/>
                    <a:p>
                      <a:pPr algn="r"/>
                      <a:r>
                        <a:rPr lang="en-US" sz="1400" b="1" i="0" dirty="0">
                          <a:solidFill>
                            <a:schemeClr val="tx1"/>
                          </a:solidFill>
                        </a:rPr>
                        <a:t>Safety Cut Loose</a:t>
                      </a:r>
                    </a:p>
                  </a:txBody>
                  <a:tcPr anchor="ctr">
                    <a:solidFill>
                      <a:schemeClr val="bg1">
                        <a:lumMod val="95000"/>
                      </a:schemeClr>
                    </a:solidFill>
                  </a:tcPr>
                </a:tc>
                <a:tc>
                  <a:txBody>
                    <a:bodyPr/>
                    <a:lstStyle/>
                    <a:p>
                      <a:pPr algn="ctr"/>
                      <a:r>
                        <a:rPr lang="en-US" sz="1400" b="0" i="1" dirty="0">
                          <a:solidFill>
                            <a:schemeClr val="tx1"/>
                          </a:solidFill>
                        </a:rPr>
                        <a:t>56%</a:t>
                      </a:r>
                    </a:p>
                  </a:txBody>
                  <a:tcPr anchor="ctr">
                    <a:solidFill>
                      <a:schemeClr val="bg1">
                        <a:lumMod val="95000"/>
                      </a:schemeClr>
                    </a:solidFill>
                  </a:tcPr>
                </a:tc>
                <a:tc>
                  <a:txBody>
                    <a:bodyPr/>
                    <a:lstStyle/>
                    <a:p>
                      <a:pPr algn="ctr"/>
                      <a:r>
                        <a:rPr lang="en-US" sz="1400" b="1" i="0" dirty="0">
                          <a:solidFill>
                            <a:schemeClr val="tx1"/>
                          </a:solidFill>
                        </a:rPr>
                        <a:t>Health Cut Loose</a:t>
                      </a:r>
                    </a:p>
                  </a:txBody>
                  <a:tcPr anchor="ctr">
                    <a:solidFill>
                      <a:schemeClr val="bg1">
                        <a:lumMod val="95000"/>
                      </a:schemeClr>
                    </a:solidFill>
                  </a:tcPr>
                </a:tc>
                <a:tc>
                  <a:txBody>
                    <a:bodyPr/>
                    <a:lstStyle/>
                    <a:p>
                      <a:r>
                        <a:rPr lang="en-US" sz="1400" b="0" i="1" dirty="0">
                          <a:solidFill>
                            <a:schemeClr val="tx1"/>
                          </a:solidFill>
                        </a:rPr>
                        <a:t>64%</a:t>
                      </a:r>
                    </a:p>
                  </a:txBody>
                  <a:tcPr anchor="ctr">
                    <a:solidFill>
                      <a:schemeClr val="bg1">
                        <a:lumMod val="95000"/>
                      </a:schemeClr>
                    </a:solidFill>
                  </a:tcPr>
                </a:tc>
                <a:extLst>
                  <a:ext uri="{0D108BD9-81ED-4DB2-BD59-A6C34878D82A}">
                    <a16:rowId xmlns:a16="http://schemas.microsoft.com/office/drawing/2014/main" val="32463149"/>
                  </a:ext>
                </a:extLst>
              </a:tr>
              <a:tr h="382560">
                <a:tc>
                  <a:txBody>
                    <a:bodyPr/>
                    <a:lstStyle/>
                    <a:p>
                      <a:pPr algn="r"/>
                      <a:r>
                        <a:rPr lang="en-US" sz="1400" b="1" i="0" dirty="0">
                          <a:solidFill>
                            <a:schemeClr val="tx1"/>
                          </a:solidFill>
                        </a:rPr>
                        <a:t>Safety In-Training</a:t>
                      </a:r>
                    </a:p>
                  </a:txBody>
                  <a:tcPr anchor="ctr">
                    <a:solidFill>
                      <a:schemeClr val="bg1">
                        <a:lumMod val="85000"/>
                      </a:schemeClr>
                    </a:solidFill>
                  </a:tcPr>
                </a:tc>
                <a:tc>
                  <a:txBody>
                    <a:bodyPr/>
                    <a:lstStyle/>
                    <a:p>
                      <a:pPr algn="ctr"/>
                      <a:r>
                        <a:rPr lang="en-US" sz="1400" b="0" i="1" dirty="0">
                          <a:solidFill>
                            <a:schemeClr val="tx1"/>
                          </a:solidFill>
                        </a:rPr>
                        <a:t>20%</a:t>
                      </a:r>
                    </a:p>
                  </a:txBody>
                  <a:tcPr anchor="ctr">
                    <a:solidFill>
                      <a:schemeClr val="bg1">
                        <a:lumMod val="85000"/>
                      </a:schemeClr>
                    </a:solidFill>
                  </a:tcPr>
                </a:tc>
                <a:tc>
                  <a:txBody>
                    <a:bodyPr/>
                    <a:lstStyle/>
                    <a:p>
                      <a:pPr algn="ctr"/>
                      <a:r>
                        <a:rPr lang="en-US" sz="1400" b="1" i="0" dirty="0">
                          <a:solidFill>
                            <a:schemeClr val="tx1"/>
                          </a:solidFill>
                        </a:rPr>
                        <a:t>Health in-Training</a:t>
                      </a:r>
                    </a:p>
                  </a:txBody>
                  <a:tcPr anchor="ctr">
                    <a:solidFill>
                      <a:schemeClr val="bg1">
                        <a:lumMod val="85000"/>
                      </a:schemeClr>
                    </a:solidFill>
                  </a:tcPr>
                </a:tc>
                <a:tc>
                  <a:txBody>
                    <a:bodyPr/>
                    <a:lstStyle/>
                    <a:p>
                      <a:r>
                        <a:rPr lang="en-US" sz="1400" b="0" i="1" dirty="0">
                          <a:solidFill>
                            <a:schemeClr val="tx1"/>
                          </a:solidFill>
                        </a:rPr>
                        <a:t>11%</a:t>
                      </a:r>
                    </a:p>
                  </a:txBody>
                  <a:tcPr anchor="ctr">
                    <a:solidFill>
                      <a:schemeClr val="bg1">
                        <a:lumMod val="85000"/>
                      </a:schemeClr>
                    </a:solidFill>
                  </a:tcPr>
                </a:tc>
                <a:extLst>
                  <a:ext uri="{0D108BD9-81ED-4DB2-BD59-A6C34878D82A}">
                    <a16:rowId xmlns:a16="http://schemas.microsoft.com/office/drawing/2014/main" val="3066847203"/>
                  </a:ext>
                </a:extLst>
              </a:tr>
              <a:tr h="382560">
                <a:tc>
                  <a:txBody>
                    <a:bodyPr/>
                    <a:lstStyle/>
                    <a:p>
                      <a:pPr algn="r"/>
                      <a:r>
                        <a:rPr lang="en-US" sz="1400" b="1" i="0" dirty="0">
                          <a:solidFill>
                            <a:schemeClr val="tx1"/>
                          </a:solidFill>
                        </a:rPr>
                        <a:t>Safety Vacant</a:t>
                      </a:r>
                    </a:p>
                  </a:txBody>
                  <a:tcPr anchor="ctr">
                    <a:solidFill>
                      <a:schemeClr val="bg1">
                        <a:lumMod val="95000"/>
                      </a:schemeClr>
                    </a:solidFill>
                  </a:tcPr>
                </a:tc>
                <a:tc>
                  <a:txBody>
                    <a:bodyPr/>
                    <a:lstStyle/>
                    <a:p>
                      <a:pPr algn="ctr"/>
                      <a:r>
                        <a:rPr lang="en-US" sz="1400" b="0" i="1" dirty="0">
                          <a:solidFill>
                            <a:schemeClr val="tx1"/>
                          </a:solidFill>
                        </a:rPr>
                        <a:t>24%</a:t>
                      </a:r>
                    </a:p>
                  </a:txBody>
                  <a:tcPr anchor="ctr">
                    <a:solidFill>
                      <a:schemeClr val="bg1">
                        <a:lumMod val="95000"/>
                      </a:schemeClr>
                    </a:solidFill>
                  </a:tcPr>
                </a:tc>
                <a:tc>
                  <a:txBody>
                    <a:bodyPr/>
                    <a:lstStyle/>
                    <a:p>
                      <a:pPr algn="ctr"/>
                      <a:r>
                        <a:rPr lang="en-US" sz="1400" b="1" i="0" dirty="0">
                          <a:solidFill>
                            <a:schemeClr val="tx1"/>
                          </a:solidFill>
                        </a:rPr>
                        <a:t>Health Vacant</a:t>
                      </a:r>
                    </a:p>
                  </a:txBody>
                  <a:tcPr anchor="ctr">
                    <a:solidFill>
                      <a:schemeClr val="bg1">
                        <a:lumMod val="95000"/>
                      </a:schemeClr>
                    </a:solidFill>
                  </a:tcPr>
                </a:tc>
                <a:tc>
                  <a:txBody>
                    <a:bodyPr/>
                    <a:lstStyle/>
                    <a:p>
                      <a:r>
                        <a:rPr lang="en-US" sz="1400" b="0" i="1" dirty="0">
                          <a:solidFill>
                            <a:schemeClr val="tx1"/>
                          </a:solidFill>
                        </a:rPr>
                        <a:t>25%</a:t>
                      </a:r>
                    </a:p>
                  </a:txBody>
                  <a:tcPr anchor="ctr">
                    <a:solidFill>
                      <a:schemeClr val="bg1">
                        <a:lumMod val="95000"/>
                      </a:schemeClr>
                    </a:solidFill>
                  </a:tcPr>
                </a:tc>
                <a:extLst>
                  <a:ext uri="{0D108BD9-81ED-4DB2-BD59-A6C34878D82A}">
                    <a16:rowId xmlns:a16="http://schemas.microsoft.com/office/drawing/2014/main" val="407156720"/>
                  </a:ext>
                </a:extLst>
              </a:tr>
            </a:tbl>
          </a:graphicData>
        </a:graphic>
      </p:graphicFrame>
      <p:sp>
        <p:nvSpPr>
          <p:cNvPr id="10" name="TextBox 9">
            <a:extLst>
              <a:ext uri="{FF2B5EF4-FFF2-40B4-BE49-F238E27FC236}">
                <a16:creationId xmlns:a16="http://schemas.microsoft.com/office/drawing/2014/main" id="{5F6E198D-C48D-43EB-86E8-1AA34AC5FF09}"/>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
        <p:nvSpPr>
          <p:cNvPr id="3" name="TextBox 2">
            <a:extLst>
              <a:ext uri="{FF2B5EF4-FFF2-40B4-BE49-F238E27FC236}">
                <a16:creationId xmlns:a16="http://schemas.microsoft.com/office/drawing/2014/main" id="{3C27D984-3B03-4A36-99B5-6DC44BC9D70E}"/>
              </a:ext>
            </a:extLst>
          </p:cNvPr>
          <p:cNvSpPr txBox="1"/>
          <p:nvPr/>
        </p:nvSpPr>
        <p:spPr>
          <a:xfrm>
            <a:off x="639147" y="2852665"/>
            <a:ext cx="2204450" cy="261610"/>
          </a:xfrm>
          <a:prstGeom prst="rect">
            <a:avLst/>
          </a:prstGeom>
          <a:noFill/>
        </p:spPr>
        <p:txBody>
          <a:bodyPr wrap="none" rtlCol="0">
            <a:spAutoFit/>
          </a:bodyPr>
          <a:lstStyle/>
          <a:p>
            <a:r>
              <a:rPr lang="en-US" sz="1100" i="1" dirty="0"/>
              <a:t>*One safety position eliminated. </a:t>
            </a:r>
          </a:p>
        </p:txBody>
      </p:sp>
      <p:sp>
        <p:nvSpPr>
          <p:cNvPr id="8" name="TextBox 7">
            <a:extLst>
              <a:ext uri="{FF2B5EF4-FFF2-40B4-BE49-F238E27FC236}">
                <a16:creationId xmlns:a16="http://schemas.microsoft.com/office/drawing/2014/main" id="{A42A6259-9638-4AC1-823C-2359E71D6C05}"/>
              </a:ext>
            </a:extLst>
          </p:cNvPr>
          <p:cNvSpPr txBox="1"/>
          <p:nvPr/>
        </p:nvSpPr>
        <p:spPr>
          <a:xfrm>
            <a:off x="533400" y="4587761"/>
            <a:ext cx="2331087" cy="261610"/>
          </a:xfrm>
          <a:prstGeom prst="rect">
            <a:avLst/>
          </a:prstGeom>
          <a:noFill/>
        </p:spPr>
        <p:txBody>
          <a:bodyPr wrap="none" rtlCol="0">
            <a:spAutoFit/>
          </a:bodyPr>
          <a:lstStyle/>
          <a:p>
            <a:r>
              <a:rPr lang="en-US" sz="1100" i="1" dirty="0"/>
              <a:t>**Two safety positions eliminated. </a:t>
            </a:r>
          </a:p>
        </p:txBody>
      </p:sp>
    </p:spTree>
    <p:extLst>
      <p:ext uri="{BB962C8B-B14F-4D97-AF65-F5344CB8AC3E}">
        <p14:creationId xmlns:p14="http://schemas.microsoft.com/office/powerpoint/2010/main" val="1281301439"/>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276900093"/>
              </p:ext>
            </p:extLst>
          </p:nvPr>
        </p:nvGraphicFramePr>
        <p:xfrm>
          <a:off x="609600"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22902">
                <a:tc>
                  <a:txBody>
                    <a:bodyPr/>
                    <a:lstStyle/>
                    <a:p>
                      <a:pPr algn="ctr"/>
                      <a:r>
                        <a:rPr lang="en-US" sz="1600" b="1" dirty="0">
                          <a:solidFill>
                            <a:schemeClr val="tx1"/>
                          </a:solidFill>
                        </a:rPr>
                        <a:t>Consultative Services</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93547">
                <a:tc>
                  <a:txBody>
                    <a:bodyPr/>
                    <a:lstStyle/>
                    <a:p>
                      <a:pPr algn="r"/>
                      <a:r>
                        <a:rPr lang="en-US" sz="1400" b="0" i="1" dirty="0"/>
                        <a:t>Cut Loose</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tc>
                  <a:txBody>
                    <a:bodyPr/>
                    <a:lstStyle/>
                    <a:p>
                      <a:pPr algn="ctr"/>
                      <a:r>
                        <a:rPr lang="en-US" sz="1400" b="0" i="1" dirty="0"/>
                        <a:t>82%</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2</a:t>
                      </a:r>
                    </a:p>
                  </a:txBody>
                  <a:tcPr>
                    <a:solidFill>
                      <a:schemeClr val="bg1">
                        <a:lumMod val="95000"/>
                      </a:schemeClr>
                    </a:solidFill>
                  </a:tcPr>
                </a:tc>
                <a:tc>
                  <a:txBody>
                    <a:bodyPr/>
                    <a:lstStyle/>
                    <a:p>
                      <a:pPr algn="ctr"/>
                      <a:r>
                        <a:rPr lang="en-US" sz="1400" b="0" i="1" dirty="0"/>
                        <a:t>18%</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93547">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093591051"/>
              </p:ext>
            </p:extLst>
          </p:nvPr>
        </p:nvGraphicFramePr>
        <p:xfrm>
          <a:off x="609600" y="2621280"/>
          <a:ext cx="7908756" cy="179832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4591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7324">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10</a:t>
                      </a:r>
                    </a:p>
                  </a:txBody>
                  <a:tcPr>
                    <a:solidFill>
                      <a:schemeClr val="bg1">
                        <a:lumMod val="95000"/>
                      </a:schemeClr>
                    </a:solidFill>
                  </a:tcPr>
                </a:tc>
                <a:tc>
                  <a:txBody>
                    <a:bodyPr/>
                    <a:lstStyle/>
                    <a:p>
                      <a:pPr algn="ctr"/>
                      <a:r>
                        <a:rPr lang="en-US" sz="1400" b="0" i="1" dirty="0"/>
                        <a:t>91%</a:t>
                      </a:r>
                    </a:p>
                  </a:txBody>
                  <a:tcPr>
                    <a:solidFill>
                      <a:schemeClr val="bg1">
                        <a:lumMod val="95000"/>
                      </a:schemeClr>
                    </a:solidFill>
                  </a:tcPr>
                </a:tc>
                <a:tc>
                  <a:txBody>
                    <a:bodyPr/>
                    <a:lstStyle/>
                    <a:p>
                      <a:pPr algn="ctr"/>
                      <a:r>
                        <a:rPr lang="en-US" sz="1400" b="0" i="1" dirty="0"/>
                        <a:t>5</a:t>
                      </a:r>
                    </a:p>
                  </a:txBody>
                  <a:tcPr>
                    <a:solidFill>
                      <a:schemeClr val="bg1">
                        <a:lumMod val="95000"/>
                      </a:schemeClr>
                    </a:solidFill>
                  </a:tcPr>
                </a:tc>
                <a:tc>
                  <a:txBody>
                    <a:bodyPr/>
                    <a:lstStyle/>
                    <a:p>
                      <a:pPr algn="ctr"/>
                      <a:r>
                        <a:rPr lang="en-US" sz="1400" b="0" i="1" dirty="0"/>
                        <a:t>83%</a:t>
                      </a:r>
                    </a:p>
                  </a:txBody>
                  <a:tcPr>
                    <a:solidFill>
                      <a:schemeClr val="bg1">
                        <a:lumMod val="95000"/>
                      </a:schemeClr>
                    </a:solidFill>
                  </a:tcPr>
                </a:tc>
                <a:extLst>
                  <a:ext uri="{0D108BD9-81ED-4DB2-BD59-A6C34878D82A}">
                    <a16:rowId xmlns:a16="http://schemas.microsoft.com/office/drawing/2014/main" val="10001"/>
                  </a:ext>
                </a:extLst>
              </a:tr>
              <a:tr h="287324">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9%</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87324">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1</a:t>
                      </a:r>
                    </a:p>
                  </a:txBody>
                  <a:tcPr>
                    <a:solidFill>
                      <a:schemeClr val="bg1">
                        <a:lumMod val="95000"/>
                      </a:schemeClr>
                    </a:solidFill>
                  </a:tcPr>
                </a:tc>
                <a:tc>
                  <a:txBody>
                    <a:bodyPr/>
                    <a:lstStyle/>
                    <a:p>
                      <a:pPr algn="ctr"/>
                      <a:r>
                        <a:rPr lang="en-US" sz="1400" b="0" i="1" dirty="0"/>
                        <a:t>17%</a:t>
                      </a:r>
                    </a:p>
                  </a:txBody>
                  <a:tcPr>
                    <a:solidFill>
                      <a:schemeClr val="bg1">
                        <a:lumMod val="95000"/>
                      </a:schemeClr>
                    </a:solidFill>
                  </a:tcPr>
                </a:tc>
                <a:extLst>
                  <a:ext uri="{0D108BD9-81ED-4DB2-BD59-A6C34878D82A}">
                    <a16:rowId xmlns:a16="http://schemas.microsoft.com/office/drawing/2014/main" val="10003"/>
                  </a:ext>
                </a:extLst>
              </a:tr>
              <a:tr h="287324">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6</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nvGraphicFramePr>
        <p:xfrm>
          <a:off x="602391" y="43891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070141">
                  <a:extLst>
                    <a:ext uri="{9D8B030D-6E8A-4147-A177-3AD203B41FA5}">
                      <a16:colId xmlns:a16="http://schemas.microsoft.com/office/drawing/2014/main" val="20001"/>
                    </a:ext>
                  </a:extLst>
                </a:gridCol>
                <a:gridCol w="917264">
                  <a:extLst>
                    <a:ext uri="{9D8B030D-6E8A-4147-A177-3AD203B41FA5}">
                      <a16:colId xmlns:a16="http://schemas.microsoft.com/office/drawing/2014/main" val="20002"/>
                    </a:ext>
                  </a:extLst>
                </a:gridCol>
                <a:gridCol w="2710906">
                  <a:extLst>
                    <a:ext uri="{9D8B030D-6E8A-4147-A177-3AD203B41FA5}">
                      <a16:colId xmlns:a16="http://schemas.microsoft.com/office/drawing/2014/main" val="20003"/>
                    </a:ext>
                  </a:extLst>
                </a:gridCol>
              </a:tblGrid>
              <a:tr h="312271">
                <a:tc>
                  <a:txBody>
                    <a:bodyPr/>
                    <a:lstStyle/>
                    <a:p>
                      <a:pPr algn="ctr"/>
                      <a:r>
                        <a:rPr lang="en-US" sz="1600" b="1" dirty="0">
                          <a:solidFill>
                            <a:schemeClr val="tx1"/>
                          </a:solidFill>
                        </a:rPr>
                        <a:t>Agricultural Safety and Health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extLst>
                  <a:ext uri="{0D108BD9-81ED-4DB2-BD59-A6C34878D82A}">
                    <a16:rowId xmlns:a16="http://schemas.microsoft.com/office/drawing/2014/main" val="10000"/>
                  </a:ext>
                </a:extLst>
              </a:tr>
              <a:tr h="28388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83%</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3882">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1</a:t>
                      </a:r>
                    </a:p>
                  </a:txBody>
                  <a:tcPr anchor="ctr">
                    <a:solidFill>
                      <a:schemeClr val="bg1">
                        <a:lumMod val="85000"/>
                      </a:schemeClr>
                    </a:solidFill>
                  </a:tcPr>
                </a:tc>
                <a:tc>
                  <a:txBody>
                    <a:bodyPr/>
                    <a:lstStyle/>
                    <a:p>
                      <a:pPr algn="ctr"/>
                      <a:r>
                        <a:rPr lang="en-US" sz="1400" b="0" i="1" dirty="0"/>
                        <a:t>17%</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3882">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3"/>
                  </a:ext>
                </a:extLst>
              </a:tr>
              <a:tr h="283882">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6</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E8FC33B9-2EB5-4805-9655-6FD2150466EF}"/>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423210186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7" name="TextBox 6">
            <a:extLst>
              <a:ext uri="{FF2B5EF4-FFF2-40B4-BE49-F238E27FC236}">
                <a16:creationId xmlns:a16="http://schemas.microsoft.com/office/drawing/2014/main" id="{0C141C12-8EEF-479E-BD1C-F56572567BCF}"/>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graphicFrame>
        <p:nvGraphicFramePr>
          <p:cNvPr id="9" name="Table 8">
            <a:extLst>
              <a:ext uri="{FF2B5EF4-FFF2-40B4-BE49-F238E27FC236}">
                <a16:creationId xmlns:a16="http://schemas.microsoft.com/office/drawing/2014/main" id="{93691308-EE77-430C-A64D-A6F00D2A95AD}"/>
              </a:ext>
            </a:extLst>
          </p:cNvPr>
          <p:cNvGraphicFramePr>
            <a:graphicFrameLocks noGrp="1"/>
          </p:cNvGraphicFramePr>
          <p:nvPr>
            <p:extLst>
              <p:ext uri="{D42A27DB-BD31-4B8C-83A1-F6EECF244321}">
                <p14:modId xmlns:p14="http://schemas.microsoft.com/office/powerpoint/2010/main" val="1938038597"/>
              </p:ext>
            </p:extLst>
          </p:nvPr>
        </p:nvGraphicFramePr>
        <p:xfrm>
          <a:off x="609600" y="1143000"/>
          <a:ext cx="7924800" cy="4724399"/>
        </p:xfrm>
        <a:graphic>
          <a:graphicData uri="http://schemas.openxmlformats.org/drawingml/2006/table">
            <a:tbl>
              <a:tblPr firstRow="1" bandRow="1">
                <a:tableStyleId>{00A15C55-8517-42AA-B614-E9B94910E393}</a:tableStyleId>
              </a:tblPr>
              <a:tblGrid>
                <a:gridCol w="6324600">
                  <a:extLst>
                    <a:ext uri="{9D8B030D-6E8A-4147-A177-3AD203B41FA5}">
                      <a16:colId xmlns:a16="http://schemas.microsoft.com/office/drawing/2014/main" val="20000"/>
                    </a:ext>
                  </a:extLst>
                </a:gridCol>
                <a:gridCol w="6858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524933">
                <a:tc gridSpan="3">
                  <a:txBody>
                    <a:bodyPr/>
                    <a:lstStyle/>
                    <a:p>
                      <a:pPr algn="ctr"/>
                      <a:r>
                        <a:rPr lang="en-US" sz="2000" dirty="0">
                          <a:solidFill>
                            <a:schemeClr val="tx1"/>
                          </a:solidFill>
                        </a:rPr>
                        <a:t>1</a:t>
                      </a:r>
                      <a:r>
                        <a:rPr lang="en-US" sz="2000" baseline="30000" dirty="0">
                          <a:solidFill>
                            <a:schemeClr val="tx1"/>
                          </a:solidFill>
                        </a:rPr>
                        <a:t>st</a:t>
                      </a:r>
                      <a:r>
                        <a:rPr lang="en-US" sz="2000" dirty="0">
                          <a:solidFill>
                            <a:schemeClr val="tx1"/>
                          </a:solidFill>
                        </a:rPr>
                        <a:t> Qtr.—COURSE</a:t>
                      </a: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484554">
                <a:tc>
                  <a:txBody>
                    <a:bodyPr/>
                    <a:lstStyle/>
                    <a:p>
                      <a:pPr marL="0" marR="0" algn="ctr">
                        <a:lnSpc>
                          <a:spcPct val="100000"/>
                        </a:lnSpc>
                        <a:spcBef>
                          <a:spcPts val="0"/>
                        </a:spcBef>
                        <a:spcAft>
                          <a:spcPts val="0"/>
                        </a:spcAft>
                      </a:pPr>
                      <a:r>
                        <a:rPr lang="en-US" sz="1800" b="1" i="0" dirty="0">
                          <a:effectLst/>
                          <a:latin typeface="+mj-lt"/>
                          <a:ea typeface="Calibri" panose="020F0502020204030204" pitchFamily="34" charset="0"/>
                          <a:cs typeface="Times New Roman" panose="02020603050405020304" pitchFamily="18" charset="0"/>
                        </a:rPr>
                        <a:t>In-Person</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1" i="0" dirty="0">
                          <a:effectLst/>
                          <a:latin typeface="+mj-lt"/>
                          <a:ea typeface="Calibri" panose="020F0502020204030204" pitchFamily="34" charset="0"/>
                          <a:cs typeface="Times New Roman" panose="02020603050405020304" pitchFamily="18" charset="0"/>
                        </a:rPr>
                        <a:t>No.</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Trained</a:t>
                      </a:r>
                    </a:p>
                  </a:txBody>
                  <a:tcPr anchor="ctr">
                    <a:solidFill>
                      <a:schemeClr val="bg1">
                        <a:lumMod val="95000"/>
                      </a:schemeClr>
                    </a:solidFill>
                  </a:tcPr>
                </a:tc>
                <a:extLst>
                  <a:ext uri="{0D108BD9-81ED-4DB2-BD59-A6C34878D82A}">
                    <a16:rowId xmlns:a16="http://schemas.microsoft.com/office/drawing/2014/main" val="1858962413"/>
                  </a:ext>
                </a:extLst>
              </a:tr>
              <a:tr h="484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Confined Space Entry</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2</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17</a:t>
                      </a:r>
                    </a:p>
                  </a:txBody>
                  <a:tcPr anchor="ctr">
                    <a:solidFill>
                      <a:schemeClr val="bg1">
                        <a:lumMod val="85000"/>
                      </a:schemeClr>
                    </a:solidFill>
                  </a:tcPr>
                </a:tc>
                <a:extLst>
                  <a:ext uri="{0D108BD9-81ED-4DB2-BD59-A6C34878D82A}">
                    <a16:rowId xmlns:a16="http://schemas.microsoft.com/office/drawing/2014/main" val="1411204487"/>
                  </a:ext>
                </a:extLst>
              </a:tr>
              <a:tr h="484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Excavation and Trenching</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9</a:t>
                      </a:r>
                    </a:p>
                  </a:txBody>
                  <a:tcPr anchor="ctr">
                    <a:solidFill>
                      <a:schemeClr val="bg1">
                        <a:lumMod val="95000"/>
                      </a:schemeClr>
                    </a:solidFill>
                  </a:tcPr>
                </a:tc>
                <a:extLst>
                  <a:ext uri="{0D108BD9-81ED-4DB2-BD59-A6C34878D82A}">
                    <a16:rowId xmlns:a16="http://schemas.microsoft.com/office/drawing/2014/main" val="35257835"/>
                  </a:ext>
                </a:extLst>
              </a:tr>
              <a:tr h="484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Labor One Driver Training</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4</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5</a:t>
                      </a:r>
                    </a:p>
                  </a:txBody>
                  <a:tcPr anchor="ctr">
                    <a:solidFill>
                      <a:schemeClr val="bg1">
                        <a:lumMod val="85000"/>
                      </a:schemeClr>
                    </a:solidFill>
                  </a:tcPr>
                </a:tc>
                <a:extLst>
                  <a:ext uri="{0D108BD9-81ED-4DB2-BD59-A6C34878D82A}">
                    <a16:rowId xmlns:a16="http://schemas.microsoft.com/office/drawing/2014/main" val="146789299"/>
                  </a:ext>
                </a:extLst>
              </a:tr>
              <a:tr h="4845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Calibri" panose="020F0502020204030204" pitchFamily="34" charset="0"/>
                          <a:cs typeface="Times New Roman" panose="02020603050405020304" pitchFamily="18" charset="0"/>
                        </a:rPr>
                        <a:t>Virtual</a:t>
                      </a:r>
                    </a:p>
                  </a:txBody>
                  <a:tcPr anchor="ctr">
                    <a:solidFill>
                      <a:schemeClr val="bg1">
                        <a:lumMod val="75000"/>
                      </a:schemeClr>
                    </a:solidFill>
                  </a:tcPr>
                </a:tc>
                <a:tc>
                  <a:txBody>
                    <a:bodyPr/>
                    <a:lstStyle/>
                    <a:p>
                      <a:pPr marL="0" marR="0" algn="ctr">
                        <a:lnSpc>
                          <a:spcPct val="100000"/>
                        </a:lnSpc>
                        <a:spcBef>
                          <a:spcPts val="0"/>
                        </a:spcBef>
                        <a:spcAft>
                          <a:spcPts val="0"/>
                        </a:spcAft>
                      </a:pPr>
                      <a:r>
                        <a:rPr lang="en-US" sz="1600" b="1" i="0" dirty="0">
                          <a:effectLst/>
                          <a:latin typeface="+mj-lt"/>
                          <a:ea typeface="Calibri" panose="020F0502020204030204" pitchFamily="34" charset="0"/>
                          <a:cs typeface="Times New Roman" panose="02020603050405020304" pitchFamily="18" charset="0"/>
                        </a:rPr>
                        <a:t>No.</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Trained</a:t>
                      </a:r>
                    </a:p>
                  </a:txBody>
                  <a:tcPr anchor="ctr">
                    <a:solidFill>
                      <a:schemeClr val="bg1">
                        <a:lumMod val="75000"/>
                      </a:schemeClr>
                    </a:solidFill>
                  </a:tcPr>
                </a:tc>
                <a:extLst>
                  <a:ext uri="{0D108BD9-81ED-4DB2-BD59-A6C34878D82A}">
                    <a16:rowId xmlns:a16="http://schemas.microsoft.com/office/drawing/2014/main" val="2667116058"/>
                  </a:ext>
                </a:extLst>
              </a:tr>
              <a:tr h="444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Combustible Dust</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82</a:t>
                      </a:r>
                    </a:p>
                  </a:txBody>
                  <a:tcPr anchor="ctr">
                    <a:solidFill>
                      <a:schemeClr val="bg1">
                        <a:lumMod val="95000"/>
                      </a:schemeClr>
                    </a:solidFill>
                  </a:tcPr>
                </a:tc>
                <a:extLst>
                  <a:ext uri="{0D108BD9-81ED-4DB2-BD59-A6C34878D82A}">
                    <a16:rowId xmlns:a16="http://schemas.microsoft.com/office/drawing/2014/main" val="3811935829"/>
                  </a:ext>
                </a:extLst>
              </a:tr>
              <a:tr h="444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Engineering Controls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47</a:t>
                      </a:r>
                    </a:p>
                  </a:txBody>
                  <a:tcPr anchor="ctr">
                    <a:solidFill>
                      <a:schemeClr val="bg1">
                        <a:lumMod val="85000"/>
                      </a:schemeClr>
                    </a:solidFill>
                  </a:tcPr>
                </a:tc>
                <a:extLst>
                  <a:ext uri="{0D108BD9-81ED-4DB2-BD59-A6C34878D82A}">
                    <a16:rowId xmlns:a16="http://schemas.microsoft.com/office/drawing/2014/main" val="1490893348"/>
                  </a:ext>
                </a:extLst>
              </a:tr>
              <a:tr h="444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a:solidFill>
                            <a:schemeClr val="dk1"/>
                          </a:solidFill>
                          <a:effectLst/>
                          <a:latin typeface="+mn-lt"/>
                          <a:ea typeface="Calibri" panose="020F0502020204030204" pitchFamily="34" charset="0"/>
                          <a:cs typeface="Times New Roman" panose="02020603050405020304" pitchFamily="18" charset="0"/>
                        </a:rPr>
                        <a:t>10-Hour </a:t>
                      </a:r>
                      <a:r>
                        <a:rPr lang="en-US" sz="1600" i="1" kern="1200" dirty="0">
                          <a:solidFill>
                            <a:schemeClr val="dk1"/>
                          </a:solidFill>
                          <a:effectLst/>
                          <a:latin typeface="+mn-lt"/>
                          <a:ea typeface="Calibri" panose="020F0502020204030204" pitchFamily="34" charset="0"/>
                          <a:cs typeface="Times New Roman" panose="02020603050405020304" pitchFamily="18" charset="0"/>
                        </a:rPr>
                        <a:t>General Industry Awareness Course</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3</a:t>
                      </a:r>
                    </a:p>
                  </a:txBody>
                  <a:tcPr anchor="ctr">
                    <a:solidFill>
                      <a:schemeClr val="bg1">
                        <a:lumMod val="95000"/>
                      </a:schemeClr>
                    </a:solidFill>
                  </a:tcPr>
                </a:tc>
                <a:extLst>
                  <a:ext uri="{0D108BD9-81ED-4DB2-BD59-A6C34878D82A}">
                    <a16:rowId xmlns:a16="http://schemas.microsoft.com/office/drawing/2014/main" val="2539853464"/>
                  </a:ext>
                </a:extLst>
              </a:tr>
              <a:tr h="444174">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effectLst/>
                          <a:latin typeface="+mn-lt"/>
                          <a:ea typeface="Calibri" panose="020F0502020204030204" pitchFamily="34" charset="0"/>
                          <a:cs typeface="Times New Roman" panose="02020603050405020304" pitchFamily="18" charset="0"/>
                        </a:rPr>
                        <a:t>Total Trained</a:t>
                      </a:r>
                    </a:p>
                  </a:txBody>
                  <a:tcPr anchor="ctr">
                    <a:solidFill>
                      <a:schemeClr val="bg1">
                        <a:lumMod val="8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163</a:t>
                      </a:r>
                    </a:p>
                  </a:txBody>
                  <a:tcPr anchor="ctr">
                    <a:solidFill>
                      <a:schemeClr val="bg1">
                        <a:lumMod val="85000"/>
                      </a:schemeClr>
                    </a:solidFill>
                  </a:tcPr>
                </a:tc>
                <a:extLst>
                  <a:ext uri="{0D108BD9-81ED-4DB2-BD59-A6C34878D82A}">
                    <a16:rowId xmlns:a16="http://schemas.microsoft.com/office/drawing/2014/main" val="2879108275"/>
                  </a:ext>
                </a:extLst>
              </a:tr>
            </a:tbl>
          </a:graphicData>
        </a:graphic>
      </p:graphicFrame>
    </p:spTree>
    <p:extLst>
      <p:ext uri="{BB962C8B-B14F-4D97-AF65-F5344CB8AC3E}">
        <p14:creationId xmlns:p14="http://schemas.microsoft.com/office/powerpoint/2010/main" val="3805661258"/>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172" y="4699544"/>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7982" y="3553075"/>
            <a:ext cx="926432" cy="905845"/>
          </a:xfrm>
          <a:prstGeom prst="rect">
            <a:avLst/>
          </a:prstGeom>
        </p:spPr>
      </p:pic>
      <p:sp>
        <p:nvSpPr>
          <p:cNvPr id="12" name="Content Placeholder 8"/>
          <p:cNvSpPr>
            <a:spLocks noGrp="1"/>
          </p:cNvSpPr>
          <p:nvPr>
            <p:ph idx="1"/>
          </p:nvPr>
        </p:nvSpPr>
        <p:spPr>
          <a:xfrm>
            <a:off x="533400" y="1295400"/>
            <a:ext cx="7086600" cy="4419600"/>
          </a:xfrm>
        </p:spPr>
        <p:txBody>
          <a:bodyPr/>
          <a:lstStyle/>
          <a:p>
            <a:r>
              <a:rPr lang="en-US" b="1" dirty="0"/>
              <a:t>Alliances</a:t>
            </a:r>
          </a:p>
          <a:p>
            <a:pPr lvl="1">
              <a:spcBef>
                <a:spcPts val="600"/>
              </a:spcBef>
            </a:pPr>
            <a:r>
              <a:rPr lang="en-US" i="1" dirty="0"/>
              <a:t>Carolinas AGC</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 State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a:t>
            </a:r>
            <a:endParaRPr lang="en-US" dirty="0"/>
          </a:p>
        </p:txBody>
      </p:sp>
      <p:sp>
        <p:nvSpPr>
          <p:cNvPr id="9" name="Text Box 3">
            <a:extLst>
              <a:ext uri="{FF2B5EF4-FFF2-40B4-BE49-F238E27FC236}">
                <a16:creationId xmlns:a16="http://schemas.microsoft.com/office/drawing/2014/main" id="{D6AA9AB2-CA8E-4742-9E6B-0B79AB35D509}"/>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8" name="TextBox 7">
            <a:extLst>
              <a:ext uri="{FF2B5EF4-FFF2-40B4-BE49-F238E27FC236}">
                <a16:creationId xmlns:a16="http://schemas.microsoft.com/office/drawing/2014/main" id="{A4FA5558-A7EE-4765-A4DA-1B5315FD9312}"/>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1379393225"/>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295400"/>
            <a:ext cx="7924800" cy="4419600"/>
          </a:xfrm>
        </p:spPr>
        <p:txBody>
          <a:bodyPr/>
          <a:lstStyle/>
          <a:p>
            <a:r>
              <a:rPr lang="en-US" b="1" dirty="0"/>
              <a:t>Partnerships</a:t>
            </a:r>
          </a:p>
          <a:p>
            <a:endParaRPr lang="en-US" sz="1000" b="1" dirty="0"/>
          </a:p>
          <a:p>
            <a:pPr lvl="1"/>
            <a:r>
              <a:rPr lang="en-US" i="1" dirty="0"/>
              <a:t>Barringer Construction</a:t>
            </a:r>
          </a:p>
          <a:p>
            <a:pPr lvl="1"/>
            <a:endParaRPr lang="en-US" sz="1000" i="1" dirty="0"/>
          </a:p>
          <a:p>
            <a:pPr lvl="2"/>
            <a:r>
              <a:rPr lang="en-US" dirty="0"/>
              <a:t>Charlotte - Foundry Building Including Ancillary Buildings </a:t>
            </a:r>
            <a:r>
              <a:rPr lang="en-US" sz="1600" dirty="0"/>
              <a:t>(2020 – 2023)</a:t>
            </a:r>
            <a:endParaRPr lang="en-US" sz="1600" i="1" dirty="0"/>
          </a:p>
          <a:p>
            <a:pPr lvl="2"/>
            <a:endParaRPr lang="en-US" i="1" dirty="0"/>
          </a:p>
          <a:p>
            <a:pPr lvl="1"/>
            <a:r>
              <a:rPr lang="en-US" i="1" dirty="0"/>
              <a:t>Holder – Edison Foard – Leeper, A Joint Venture</a:t>
            </a:r>
          </a:p>
          <a:p>
            <a:pPr lvl="1"/>
            <a:endParaRPr lang="en-US" sz="1000" i="1" dirty="0"/>
          </a:p>
          <a:p>
            <a:pPr lvl="2"/>
            <a:r>
              <a:rPr lang="en-US" dirty="0"/>
              <a:t>Charlotte - Charlotte Douglas International Airport – Terminal Lobby Expansion </a:t>
            </a:r>
            <a:r>
              <a:rPr lang="en-US" sz="1600" dirty="0"/>
              <a:t>(2021 – 2023)</a:t>
            </a:r>
          </a:p>
          <a:p>
            <a:pPr lvl="1"/>
            <a:endParaRPr lang="en-US" i="1" dirty="0"/>
          </a:p>
          <a:p>
            <a:endParaRPr lang="en-US" dirty="0"/>
          </a:p>
        </p:txBody>
      </p:sp>
      <p:sp>
        <p:nvSpPr>
          <p:cNvPr id="6" name="TextBox 5">
            <a:extLst>
              <a:ext uri="{FF2B5EF4-FFF2-40B4-BE49-F238E27FC236}">
                <a16:creationId xmlns:a16="http://schemas.microsoft.com/office/drawing/2014/main" id="{C5305479-D495-47AD-BEFB-9D6611784DAC}"/>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749722440"/>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615553"/>
          </a:xfrm>
          <a:prstGeom prst="rect">
            <a:avLst/>
          </a:prstGeom>
        </p:spPr>
        <p:txBody>
          <a:bodyPr wrap="square">
            <a:spAutoFit/>
          </a:bodyPr>
          <a:lstStyle/>
          <a:p>
            <a:r>
              <a:rPr lang="en-US" sz="1000" b="1" i="1" dirty="0"/>
              <a:t>*</a:t>
            </a:r>
            <a:r>
              <a:rPr lang="en-US" sz="1000" i="1" dirty="0"/>
              <a:t>192 of the total were COVID-related.</a:t>
            </a:r>
          </a:p>
          <a:p>
            <a:r>
              <a:rPr lang="en-US" sz="1000" b="1" i="1" dirty="0"/>
              <a:t>**</a:t>
            </a:r>
            <a:r>
              <a:rPr lang="en-US" sz="1000" i="1" dirty="0"/>
              <a:t>Includes calls that were processed but not necessarily inspected. Fat/Cat includes calls regarding heart attacks and other natural causes</a:t>
            </a:r>
            <a:r>
              <a:rPr lang="en-US" sz="1200" i="1" dirty="0"/>
              <a:t>.</a:t>
            </a:r>
          </a:p>
          <a:p>
            <a:r>
              <a:rPr lang="en-US" sz="1200" i="1" dirty="0"/>
              <a:t>  </a:t>
            </a:r>
          </a:p>
        </p:txBody>
      </p:sp>
      <p:graphicFrame>
        <p:nvGraphicFramePr>
          <p:cNvPr id="11" name="Table 10"/>
          <p:cNvGraphicFramePr>
            <a:graphicFrameLocks noGrp="1"/>
          </p:cNvGraphicFramePr>
          <p:nvPr>
            <p:extLst>
              <p:ext uri="{D42A27DB-BD31-4B8C-83A1-F6EECF244321}">
                <p14:modId xmlns:p14="http://schemas.microsoft.com/office/powerpoint/2010/main" val="228102761"/>
              </p:ext>
            </p:extLst>
          </p:nvPr>
        </p:nvGraphicFramePr>
        <p:xfrm>
          <a:off x="1752600" y="1188720"/>
          <a:ext cx="4648200" cy="868680"/>
        </p:xfrm>
        <a:graphic>
          <a:graphicData uri="http://schemas.openxmlformats.org/drawingml/2006/table">
            <a:tbl>
              <a:tblPr firstRow="1" bandRow="1">
                <a:tableStyleId>{00A15C55-8517-42AA-B614-E9B94910E393}</a:tableStyleId>
              </a:tblPr>
              <a:tblGrid>
                <a:gridCol w="1447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6" name="Content Placeholder 5">
            <a:extLst>
              <a:ext uri="{FF2B5EF4-FFF2-40B4-BE49-F238E27FC236}">
                <a16:creationId xmlns:a16="http://schemas.microsoft.com/office/drawing/2014/main" id="{BA485394-8038-495F-AE24-F06C6D272A39}"/>
              </a:ext>
            </a:extLst>
          </p:cNvPr>
          <p:cNvGraphicFramePr>
            <a:graphicFrameLocks/>
          </p:cNvGraphicFramePr>
          <p:nvPr>
            <p:extLst>
              <p:ext uri="{D42A27DB-BD31-4B8C-83A1-F6EECF244321}">
                <p14:modId xmlns:p14="http://schemas.microsoft.com/office/powerpoint/2010/main" val="1237349371"/>
              </p:ext>
            </p:extLst>
          </p:nvPr>
        </p:nvGraphicFramePr>
        <p:xfrm>
          <a:off x="533396" y="4648200"/>
          <a:ext cx="8000988" cy="785030"/>
        </p:xfrm>
        <a:graphic>
          <a:graphicData uri="http://schemas.openxmlformats.org/drawingml/2006/table">
            <a:tbl>
              <a:tblPr firstRow="1" bandRow="1">
                <a:tableStyleId>{00A15C55-8517-42AA-B614-E9B94910E393}</a:tableStyleId>
              </a:tblPr>
              <a:tblGrid>
                <a:gridCol w="4267204">
                  <a:extLst>
                    <a:ext uri="{9D8B030D-6E8A-4147-A177-3AD203B41FA5}">
                      <a16:colId xmlns:a16="http://schemas.microsoft.com/office/drawing/2014/main" val="20000"/>
                    </a:ext>
                  </a:extLst>
                </a:gridCol>
                <a:gridCol w="1600200">
                  <a:extLst>
                    <a:ext uri="{9D8B030D-6E8A-4147-A177-3AD203B41FA5}">
                      <a16:colId xmlns:a16="http://schemas.microsoft.com/office/drawing/2014/main" val="20003"/>
                    </a:ext>
                  </a:extLst>
                </a:gridCol>
                <a:gridCol w="2133584">
                  <a:extLst>
                    <a:ext uri="{9D8B030D-6E8A-4147-A177-3AD203B41FA5}">
                      <a16:colId xmlns:a16="http://schemas.microsoft.com/office/drawing/2014/main" val="20004"/>
                    </a:ext>
                  </a:extLst>
                </a:gridCol>
              </a:tblGrid>
              <a:tr h="392515">
                <a:tc>
                  <a:txBody>
                    <a:bodyPr/>
                    <a:lstStyle/>
                    <a:p>
                      <a:pPr algn="ctr"/>
                      <a:r>
                        <a:rPr lang="en-US" sz="1200" b="1" dirty="0">
                          <a:solidFill>
                            <a:schemeClr val="tx1"/>
                          </a:solidFill>
                        </a:rPr>
                        <a:t>ACTIVITY</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85000"/>
                      </a:schemeClr>
                    </a:solidFill>
                  </a:tcPr>
                </a:tc>
                <a:tc>
                  <a:txBody>
                    <a:bodyPr/>
                    <a:lstStyle/>
                    <a:p>
                      <a:pPr algn="ctr"/>
                      <a:r>
                        <a:rPr lang="en-US" sz="1200" b="1" i="1" dirty="0">
                          <a:solidFill>
                            <a:schemeClr val="tx1"/>
                          </a:solidFill>
                        </a:rPr>
                        <a:t>Cumulative Total</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200" b="0" i="1" dirty="0"/>
                        <a:t>Complaints Not in OSH Jurisdiction*</a:t>
                      </a:r>
                    </a:p>
                  </a:txBody>
                  <a:tcPr anchor="ctr">
                    <a:solidFill>
                      <a:schemeClr val="bg1">
                        <a:lumMod val="95000"/>
                      </a:schemeClr>
                    </a:solidFill>
                  </a:tcPr>
                </a:tc>
                <a:tc>
                  <a:txBody>
                    <a:bodyPr/>
                    <a:lstStyle/>
                    <a:p>
                      <a:pPr algn="ctr"/>
                      <a:r>
                        <a:rPr lang="en-US" sz="1200" b="0" i="0" dirty="0"/>
                        <a:t>813</a:t>
                      </a:r>
                    </a:p>
                  </a:txBody>
                  <a:tcPr anchor="ctr">
                    <a:solidFill>
                      <a:schemeClr val="bg1">
                        <a:lumMod val="95000"/>
                      </a:schemeClr>
                    </a:solidFill>
                  </a:tcPr>
                </a:tc>
                <a:tc>
                  <a:txBody>
                    <a:bodyPr/>
                    <a:lstStyle/>
                    <a:p>
                      <a:pPr algn="ctr"/>
                      <a:r>
                        <a:rPr lang="en-US" sz="1200" b="1" i="1" dirty="0"/>
                        <a:t>813</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44758B0A-12F3-4021-ACD2-2C5940DD5555}"/>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graphicFrame>
        <p:nvGraphicFramePr>
          <p:cNvPr id="10" name="Content Placeholder 5">
            <a:extLst>
              <a:ext uri="{FF2B5EF4-FFF2-40B4-BE49-F238E27FC236}">
                <a16:creationId xmlns:a16="http://schemas.microsoft.com/office/drawing/2014/main" id="{6C396B26-295D-43E7-A0A1-EAFA0117410A}"/>
              </a:ext>
            </a:extLst>
          </p:cNvPr>
          <p:cNvGraphicFramePr>
            <a:graphicFrameLocks/>
          </p:cNvGraphicFramePr>
          <p:nvPr>
            <p:extLst>
              <p:ext uri="{D42A27DB-BD31-4B8C-83A1-F6EECF244321}">
                <p14:modId xmlns:p14="http://schemas.microsoft.com/office/powerpoint/2010/main" val="1899666287"/>
              </p:ext>
            </p:extLst>
          </p:nvPr>
        </p:nvGraphicFramePr>
        <p:xfrm>
          <a:off x="533396" y="1904999"/>
          <a:ext cx="8000988" cy="2133601"/>
        </p:xfrm>
        <a:graphic>
          <a:graphicData uri="http://schemas.openxmlformats.org/drawingml/2006/table">
            <a:tbl>
              <a:tblPr firstRow="1" bandRow="1">
                <a:tableStyleId>{00A15C55-8517-42AA-B614-E9B94910E393}</a:tableStyleId>
              </a:tblPr>
              <a:tblGrid>
                <a:gridCol w="1219204">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584">
                  <a:extLst>
                    <a:ext uri="{9D8B030D-6E8A-4147-A177-3AD203B41FA5}">
                      <a16:colId xmlns:a16="http://schemas.microsoft.com/office/drawing/2014/main" val="2129303459"/>
                    </a:ext>
                  </a:extLst>
                </a:gridCol>
              </a:tblGrid>
              <a:tr h="588773">
                <a:tc>
                  <a:txBody>
                    <a:bodyPr/>
                    <a:lstStyle/>
                    <a:p>
                      <a:pPr algn="r"/>
                      <a:r>
                        <a:rPr lang="en-US" sz="1400" b="1" dirty="0">
                          <a:solidFill>
                            <a:schemeClr val="tx1"/>
                          </a:solidFill>
                        </a:rPr>
                        <a:t>ACTIVITY</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Cumulative Total</a:t>
                      </a:r>
                    </a:p>
                  </a:txBody>
                  <a:tcPr anchor="ctr">
                    <a:solidFill>
                      <a:schemeClr val="bg1">
                        <a:lumMod val="75000"/>
                      </a:schemeClr>
                    </a:solidFill>
                  </a:tcPr>
                </a:tc>
                <a:tc>
                  <a:txBody>
                    <a:bodyPr/>
                    <a:lstStyle/>
                    <a:p>
                      <a:pPr algn="ctr"/>
                      <a:r>
                        <a:rPr lang="en-US" sz="1400" b="1" i="0" dirty="0">
                          <a:solidFill>
                            <a:schemeClr val="tx1"/>
                          </a:solidFill>
                        </a:rPr>
                        <a:t>FFY 2021</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400" b="0" i="1" dirty="0"/>
                        <a:t>Complaints</a:t>
                      </a:r>
                    </a:p>
                  </a:txBody>
                  <a:tcPr anchor="ctr">
                    <a:solidFill>
                      <a:schemeClr val="bg1">
                        <a:lumMod val="85000"/>
                      </a:schemeClr>
                    </a:solidFill>
                  </a:tcPr>
                </a:tc>
                <a:tc>
                  <a:txBody>
                    <a:bodyPr/>
                    <a:lstStyle/>
                    <a:p>
                      <a:pPr algn="ctr"/>
                      <a:r>
                        <a:rPr lang="en-US" sz="1400" i="0" dirty="0"/>
                        <a:t>319</a:t>
                      </a:r>
                    </a:p>
                  </a:txBody>
                  <a:tcPr anchor="ctr">
                    <a:solidFill>
                      <a:schemeClr val="bg1">
                        <a:lumMod val="85000"/>
                      </a:schemeClr>
                    </a:solidFill>
                  </a:tcPr>
                </a:tc>
                <a:tc>
                  <a:txBody>
                    <a:bodyPr/>
                    <a:lstStyle/>
                    <a:p>
                      <a:pPr algn="ctr"/>
                      <a:r>
                        <a:rPr lang="en-US" sz="1400" i="0" dirty="0"/>
                        <a:t>365</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b="1" i="1" dirty="0"/>
                        <a:t>687*</a:t>
                      </a:r>
                    </a:p>
                  </a:txBody>
                  <a:tcPr anchor="ctr">
                    <a:solidFill>
                      <a:schemeClr val="bg1">
                        <a:lumMod val="85000"/>
                      </a:schemeClr>
                    </a:solidFill>
                  </a:tcPr>
                </a:tc>
                <a:tc>
                  <a:txBody>
                    <a:bodyPr/>
                    <a:lstStyle/>
                    <a:p>
                      <a:pPr algn="ctr"/>
                      <a:r>
                        <a:rPr lang="en-US" sz="1400" b="0" i="0" dirty="0"/>
                        <a:t>4,321</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400" b="0" i="1" dirty="0"/>
                        <a:t>Referrals</a:t>
                      </a:r>
                    </a:p>
                  </a:txBody>
                  <a:tcPr anchor="ctr">
                    <a:solidFill>
                      <a:schemeClr val="bg1">
                        <a:lumMod val="95000"/>
                      </a:schemeClr>
                    </a:solidFill>
                  </a:tcPr>
                </a:tc>
                <a:tc>
                  <a:txBody>
                    <a:bodyPr/>
                    <a:lstStyle/>
                    <a:p>
                      <a:pPr algn="ctr"/>
                      <a:r>
                        <a:rPr lang="en-US" sz="1400" i="0" dirty="0"/>
                        <a:t>79</a:t>
                      </a:r>
                    </a:p>
                  </a:txBody>
                  <a:tcPr anchor="ctr">
                    <a:solidFill>
                      <a:schemeClr val="bg1">
                        <a:lumMod val="95000"/>
                      </a:schemeClr>
                    </a:solidFill>
                  </a:tcPr>
                </a:tc>
                <a:tc>
                  <a:txBody>
                    <a:bodyPr/>
                    <a:lstStyle/>
                    <a:p>
                      <a:pPr algn="ctr"/>
                      <a:r>
                        <a:rPr lang="en-US" sz="1400" i="0" dirty="0"/>
                        <a:t>98</a:t>
                      </a:r>
                    </a:p>
                  </a:txBody>
                  <a:tcPr anchor="ctr">
                    <a:solidFill>
                      <a:schemeClr val="bg1">
                        <a:lumMod val="95000"/>
                      </a:schemeClr>
                    </a:solidFill>
                  </a:tcPr>
                </a:tc>
                <a:tc>
                  <a:txBody>
                    <a:bodyPr/>
                    <a:lstStyle/>
                    <a:p>
                      <a:pPr algn="ctr"/>
                      <a:r>
                        <a:rPr lang="en-US" sz="1400" i="0" dirty="0"/>
                        <a:t>8</a:t>
                      </a:r>
                    </a:p>
                  </a:txBody>
                  <a:tcPr anchor="ctr">
                    <a:solidFill>
                      <a:schemeClr val="bg1">
                        <a:lumMod val="95000"/>
                      </a:schemeClr>
                    </a:solidFill>
                  </a:tcPr>
                </a:tc>
                <a:tc>
                  <a:txBody>
                    <a:bodyPr/>
                    <a:lstStyle/>
                    <a:p>
                      <a:pPr algn="ctr"/>
                      <a:r>
                        <a:rPr lang="en-US" sz="1400" b="1" i="1" dirty="0"/>
                        <a:t>185</a:t>
                      </a:r>
                    </a:p>
                  </a:txBody>
                  <a:tcPr anchor="ctr">
                    <a:solidFill>
                      <a:schemeClr val="bg1">
                        <a:lumMod val="95000"/>
                      </a:schemeClr>
                    </a:solidFill>
                  </a:tcPr>
                </a:tc>
                <a:tc>
                  <a:txBody>
                    <a:bodyPr/>
                    <a:lstStyle/>
                    <a:p>
                      <a:pPr algn="ctr"/>
                      <a:r>
                        <a:rPr lang="en-US" sz="1400" b="0" i="0" dirty="0"/>
                        <a:t>743</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400" b="0" i="1" dirty="0"/>
                        <a:t>Fat/Cat</a:t>
                      </a:r>
                    </a:p>
                  </a:txBody>
                  <a:tcPr anchor="ctr">
                    <a:solidFill>
                      <a:schemeClr val="bg1">
                        <a:lumMod val="85000"/>
                      </a:schemeClr>
                    </a:solidFill>
                  </a:tcPr>
                </a:tc>
                <a:tc>
                  <a:txBody>
                    <a:bodyPr/>
                    <a:lstStyle/>
                    <a:p>
                      <a:pPr algn="ctr"/>
                      <a:r>
                        <a:rPr lang="en-US" sz="1400" i="0" dirty="0"/>
                        <a:t>9</a:t>
                      </a:r>
                    </a:p>
                  </a:txBody>
                  <a:tcPr anchor="ctr">
                    <a:solidFill>
                      <a:schemeClr val="bg1">
                        <a:lumMod val="85000"/>
                      </a:schemeClr>
                    </a:solidFill>
                  </a:tcPr>
                </a:tc>
                <a:tc>
                  <a:txBody>
                    <a:bodyPr/>
                    <a:lstStyle/>
                    <a:p>
                      <a:pPr algn="ctr"/>
                      <a:r>
                        <a:rPr lang="en-US" sz="1400" i="0" dirty="0"/>
                        <a:t>20</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b="1" i="1" dirty="0"/>
                        <a:t>30</a:t>
                      </a:r>
                    </a:p>
                  </a:txBody>
                  <a:tcPr anchor="ctr">
                    <a:solidFill>
                      <a:schemeClr val="bg1">
                        <a:lumMod val="85000"/>
                      </a:schemeClr>
                    </a:solidFill>
                  </a:tcPr>
                </a:tc>
                <a:tc>
                  <a:txBody>
                    <a:bodyPr/>
                    <a:lstStyle/>
                    <a:p>
                      <a:pPr algn="ctr"/>
                      <a:r>
                        <a:rPr lang="en-US" sz="1400" b="0" i="0" dirty="0"/>
                        <a:t>227</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407</a:t>
                      </a:r>
                    </a:p>
                  </a:txBody>
                  <a:tcPr anchor="ctr">
                    <a:solidFill>
                      <a:schemeClr val="bg1">
                        <a:lumMod val="95000"/>
                      </a:schemeClr>
                    </a:solidFill>
                  </a:tcPr>
                </a:tc>
                <a:tc>
                  <a:txBody>
                    <a:bodyPr/>
                    <a:lstStyle/>
                    <a:p>
                      <a:pPr algn="ctr"/>
                      <a:r>
                        <a:rPr lang="en-US" sz="1400" b="1" i="1" dirty="0"/>
                        <a:t>483</a:t>
                      </a:r>
                    </a:p>
                  </a:txBody>
                  <a:tcPr anchor="ctr">
                    <a:solidFill>
                      <a:schemeClr val="bg1">
                        <a:lumMod val="95000"/>
                      </a:schemeClr>
                    </a:solidFill>
                  </a:tcPr>
                </a:tc>
                <a:tc>
                  <a:txBody>
                    <a:bodyPr/>
                    <a:lstStyle/>
                    <a:p>
                      <a:pPr algn="ctr"/>
                      <a:r>
                        <a:rPr lang="en-US" sz="1400" b="1" i="1" dirty="0"/>
                        <a:t>12</a:t>
                      </a:r>
                    </a:p>
                  </a:txBody>
                  <a:tcPr anchor="ctr">
                    <a:solidFill>
                      <a:schemeClr val="bg1">
                        <a:lumMod val="95000"/>
                      </a:schemeClr>
                    </a:solidFill>
                  </a:tcPr>
                </a:tc>
                <a:tc>
                  <a:txBody>
                    <a:bodyPr/>
                    <a:lstStyle/>
                    <a:p>
                      <a:pPr algn="ctr"/>
                      <a:r>
                        <a:rPr lang="en-US" sz="1400" b="1" i="1" dirty="0"/>
                        <a:t>902**</a:t>
                      </a:r>
                    </a:p>
                  </a:txBody>
                  <a:tcPr anchor="ctr">
                    <a:solidFill>
                      <a:schemeClr val="bg1">
                        <a:lumMod val="95000"/>
                      </a:schemeClr>
                    </a:solidFill>
                  </a:tcPr>
                </a:tc>
                <a:tc>
                  <a:txBody>
                    <a:bodyPr/>
                    <a:lstStyle/>
                    <a:p>
                      <a:pPr algn="ctr"/>
                      <a:r>
                        <a:rPr lang="en-US" sz="1400" b="0" i="0" dirty="0"/>
                        <a:t>5,291</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9B5A43B6-F2B4-48A5-8FCF-8DBB7497177F}"/>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359534326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Total Recordable Cases (TRC)</a:t>
            </a:r>
          </a:p>
        </p:txBody>
      </p:sp>
      <p:sp>
        <p:nvSpPr>
          <p:cNvPr id="1028" name="TextBox 3"/>
          <p:cNvSpPr txBox="1">
            <a:spLocks noChangeArrowheads="1"/>
          </p:cNvSpPr>
          <p:nvPr/>
        </p:nvSpPr>
        <p:spPr bwMode="auto">
          <a:xfrm>
            <a:off x="5482935" y="5588913"/>
            <a:ext cx="3280065" cy="430887"/>
          </a:xfrm>
          <a:prstGeom prst="rect">
            <a:avLst/>
          </a:prstGeom>
          <a:noFill/>
          <a:ln w="9525">
            <a:noFill/>
            <a:miter lim="800000"/>
            <a:headEnd/>
            <a:tailEnd/>
          </a:ln>
        </p:spPr>
        <p:txBody>
          <a:bodyPr wrap="none">
            <a:spAutoFit/>
          </a:bodyPr>
          <a:lstStyle/>
          <a:p>
            <a:r>
              <a:rPr lang="en-US" sz="1200" dirty="0"/>
              <a:t> </a:t>
            </a:r>
            <a:r>
              <a:rPr lang="en-US" sz="1000" i="1" dirty="0"/>
              <a:t> All Industries Including State and Local Government</a:t>
            </a:r>
          </a:p>
          <a:p>
            <a:r>
              <a:rPr lang="en-US" sz="1000" i="1" dirty="0"/>
              <a:t>  Based on Calendar Year</a:t>
            </a:r>
          </a:p>
        </p:txBody>
      </p:sp>
      <p:graphicFrame>
        <p:nvGraphicFramePr>
          <p:cNvPr id="15" name="Content Placeholder 6">
            <a:extLst>
              <a:ext uri="{FF2B5EF4-FFF2-40B4-BE49-F238E27FC236}">
                <a16:creationId xmlns:a16="http://schemas.microsoft.com/office/drawing/2014/main" id="{3349F1BC-BE90-4CEA-8CF6-27E946EF6801}"/>
              </a:ext>
            </a:extLst>
          </p:cNvPr>
          <p:cNvGraphicFramePr>
            <a:graphicFrameLocks noGrp="1"/>
          </p:cNvGraphicFramePr>
          <p:nvPr>
            <p:ph idx="1"/>
          </p:nvPr>
        </p:nvGraphicFramePr>
        <p:xfrm>
          <a:off x="920750" y="1219200"/>
          <a:ext cx="7380288" cy="4234480"/>
        </p:xfrm>
        <a:graphic>
          <a:graphicData uri="http://schemas.openxmlformats.org/presentationml/2006/ole">
            <mc:AlternateContent xmlns:mc="http://schemas.openxmlformats.org/markup-compatibility/2006">
              <mc:Choice xmlns:v="urn:schemas-microsoft-com:vml" Requires="v">
                <p:oleObj spid="_x0000_s1028" name="Worksheet" r:id="rId4" imgW="6362523" imgH="2712799" progId="Excel.Sheet.8">
                  <p:embed/>
                </p:oleObj>
              </mc:Choice>
              <mc:Fallback>
                <p:oleObj name="Worksheet" r:id="rId4" imgW="6362523" imgH="2712799" progId="Excel.Sheet.8">
                  <p:embed/>
                  <p:pic>
                    <p:nvPicPr>
                      <p:cNvPr id="15" name="Content Placeholder 6">
                        <a:extLst>
                          <a:ext uri="{FF2B5EF4-FFF2-40B4-BE49-F238E27FC236}">
                            <a16:creationId xmlns:a16="http://schemas.microsoft.com/office/drawing/2014/main" id="{3349F1BC-BE90-4CEA-8CF6-27E946EF6801}"/>
                          </a:ext>
                        </a:extLst>
                      </p:cNvPr>
                      <p:cNvPicPr>
                        <a:picLocks noGrp="1" noChangeArrowheads="1"/>
                      </p:cNvPicPr>
                      <p:nvPr/>
                    </p:nvPicPr>
                    <p:blipFill>
                      <a:blip r:embed="rId5"/>
                      <a:srcRect/>
                      <a:stretch>
                        <a:fillRect/>
                      </a:stretch>
                    </p:blipFill>
                    <p:spPr bwMode="auto">
                      <a:xfrm>
                        <a:off x="920750" y="1219200"/>
                        <a:ext cx="7380288" cy="4234480"/>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D88DB867-EE1F-4646-9FB7-6F2FDBC032B3}"/>
              </a:ext>
            </a:extLst>
          </p:cNvPr>
          <p:cNvSpPr txBox="1"/>
          <p:nvPr/>
        </p:nvSpPr>
        <p:spPr>
          <a:xfrm>
            <a:off x="1752600" y="1125684"/>
            <a:ext cx="1600200" cy="784830"/>
          </a:xfrm>
          <a:prstGeom prst="rect">
            <a:avLst/>
          </a:prstGeom>
          <a:noFill/>
        </p:spPr>
        <p:txBody>
          <a:bodyPr wrap="square" rtlCol="0">
            <a:spAutoFit/>
          </a:bodyPr>
          <a:lstStyle/>
          <a:p>
            <a:endParaRPr lang="en-US" sz="900" b="1" i="1" dirty="0"/>
          </a:p>
          <a:p>
            <a:r>
              <a:rPr lang="en-US" sz="900" b="1" i="1" dirty="0"/>
              <a:t>4% Decrease</a:t>
            </a:r>
          </a:p>
          <a:p>
            <a:endParaRPr lang="en-US" sz="900" b="1" i="1" dirty="0"/>
          </a:p>
          <a:p>
            <a:endParaRPr lang="en-US" sz="900" b="1" i="1" dirty="0"/>
          </a:p>
          <a:p>
            <a:endParaRPr lang="en-US" sz="900" b="1" i="1" dirty="0"/>
          </a:p>
        </p:txBody>
      </p:sp>
      <p:sp>
        <p:nvSpPr>
          <p:cNvPr id="17" name="TextBox 16">
            <a:extLst>
              <a:ext uri="{FF2B5EF4-FFF2-40B4-BE49-F238E27FC236}">
                <a16:creationId xmlns:a16="http://schemas.microsoft.com/office/drawing/2014/main" id="{2A41B990-DC58-4A92-ABF0-71F2CAB5258E}"/>
              </a:ext>
            </a:extLst>
          </p:cNvPr>
          <p:cNvSpPr txBox="1"/>
          <p:nvPr/>
        </p:nvSpPr>
        <p:spPr>
          <a:xfrm>
            <a:off x="3048000" y="2128002"/>
            <a:ext cx="896399" cy="230832"/>
          </a:xfrm>
          <a:prstGeom prst="rect">
            <a:avLst/>
          </a:prstGeom>
          <a:noFill/>
        </p:spPr>
        <p:txBody>
          <a:bodyPr wrap="none" rtlCol="0">
            <a:spAutoFit/>
          </a:bodyPr>
          <a:lstStyle/>
          <a:p>
            <a:r>
              <a:rPr lang="en-US" sz="900" b="1" i="1" dirty="0"/>
              <a:t>7% Decrease</a:t>
            </a:r>
          </a:p>
        </p:txBody>
      </p:sp>
      <p:sp>
        <p:nvSpPr>
          <p:cNvPr id="21" name="TextBox 20">
            <a:extLst>
              <a:ext uri="{FF2B5EF4-FFF2-40B4-BE49-F238E27FC236}">
                <a16:creationId xmlns:a16="http://schemas.microsoft.com/office/drawing/2014/main" id="{2E01CB30-42D7-47A2-B12E-629B48CCC9D9}"/>
              </a:ext>
            </a:extLst>
          </p:cNvPr>
          <p:cNvSpPr txBox="1"/>
          <p:nvPr/>
        </p:nvSpPr>
        <p:spPr>
          <a:xfrm>
            <a:off x="4411837" y="1795098"/>
            <a:ext cx="851515" cy="230832"/>
          </a:xfrm>
          <a:prstGeom prst="rect">
            <a:avLst/>
          </a:prstGeom>
          <a:noFill/>
        </p:spPr>
        <p:txBody>
          <a:bodyPr wrap="none" rtlCol="0">
            <a:spAutoFit/>
          </a:bodyPr>
          <a:lstStyle/>
          <a:p>
            <a:r>
              <a:rPr lang="en-US" sz="900" b="1" i="1" dirty="0"/>
              <a:t>4% Increase</a:t>
            </a:r>
          </a:p>
        </p:txBody>
      </p:sp>
      <p:sp>
        <p:nvSpPr>
          <p:cNvPr id="23" name="TextBox 22">
            <a:extLst>
              <a:ext uri="{FF2B5EF4-FFF2-40B4-BE49-F238E27FC236}">
                <a16:creationId xmlns:a16="http://schemas.microsoft.com/office/drawing/2014/main" id="{B5451823-1050-4475-8921-11E3E1C5A1BE}"/>
              </a:ext>
            </a:extLst>
          </p:cNvPr>
          <p:cNvSpPr txBox="1"/>
          <p:nvPr/>
        </p:nvSpPr>
        <p:spPr>
          <a:xfrm flipH="1">
            <a:off x="5795341" y="2128002"/>
            <a:ext cx="1112919" cy="230832"/>
          </a:xfrm>
          <a:prstGeom prst="rect">
            <a:avLst/>
          </a:prstGeom>
          <a:noFill/>
        </p:spPr>
        <p:txBody>
          <a:bodyPr wrap="square" rtlCol="0">
            <a:spAutoFit/>
          </a:bodyPr>
          <a:lstStyle/>
          <a:p>
            <a:r>
              <a:rPr lang="en-US" sz="900" b="1" i="1" dirty="0"/>
              <a:t>4% Decrease</a:t>
            </a:r>
          </a:p>
        </p:txBody>
      </p:sp>
      <p:sp>
        <p:nvSpPr>
          <p:cNvPr id="24" name="TextBox 23">
            <a:extLst>
              <a:ext uri="{FF2B5EF4-FFF2-40B4-BE49-F238E27FC236}">
                <a16:creationId xmlns:a16="http://schemas.microsoft.com/office/drawing/2014/main" id="{4932F7FC-A684-4ACB-AA7C-F0EAE89E820B}"/>
              </a:ext>
            </a:extLst>
          </p:cNvPr>
          <p:cNvSpPr txBox="1"/>
          <p:nvPr/>
        </p:nvSpPr>
        <p:spPr>
          <a:xfrm>
            <a:off x="6934200" y="3380214"/>
            <a:ext cx="960519" cy="230832"/>
          </a:xfrm>
          <a:prstGeom prst="rect">
            <a:avLst/>
          </a:prstGeom>
          <a:noFill/>
        </p:spPr>
        <p:txBody>
          <a:bodyPr wrap="none" rtlCol="0">
            <a:spAutoFit/>
          </a:bodyPr>
          <a:lstStyle/>
          <a:p>
            <a:r>
              <a:rPr lang="en-US" sz="900" b="1" i="1" dirty="0"/>
              <a:t>12% Decrease</a:t>
            </a:r>
          </a:p>
        </p:txBody>
      </p:sp>
      <p:sp>
        <p:nvSpPr>
          <p:cNvPr id="11" name="TextBox 10">
            <a:extLst>
              <a:ext uri="{FF2B5EF4-FFF2-40B4-BE49-F238E27FC236}">
                <a16:creationId xmlns:a16="http://schemas.microsoft.com/office/drawing/2014/main" id="{4680FCFB-4AF8-4DCF-8238-4E8848AC727B}"/>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3021145584"/>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Section—Publications</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spcBef>
                <a:spcPts val="600"/>
              </a:spcBef>
            </a:pPr>
            <a:r>
              <a:rPr lang="en-US" b="1" kern="0" dirty="0"/>
              <a:t>Brochures</a:t>
            </a:r>
          </a:p>
          <a:p>
            <a:pPr lvl="1" eaLnBrk="1" hangingPunct="1">
              <a:spcBef>
                <a:spcPts val="600"/>
              </a:spcBef>
            </a:pPr>
            <a:r>
              <a:rPr lang="en-US" i="1" kern="0" dirty="0"/>
              <a:t>Library</a:t>
            </a:r>
          </a:p>
          <a:p>
            <a:pPr eaLnBrk="1" hangingPunct="1">
              <a:spcBef>
                <a:spcPts val="1200"/>
              </a:spcBef>
            </a:pPr>
            <a:r>
              <a:rPr lang="en-US" b="1" kern="0" dirty="0"/>
              <a:t>Example Programs</a:t>
            </a:r>
          </a:p>
          <a:p>
            <a:pPr lvl="1" eaLnBrk="1" hangingPunct="1">
              <a:spcBef>
                <a:spcPts val="1200"/>
              </a:spcBef>
            </a:pPr>
            <a:r>
              <a:rPr lang="en-US" i="1" kern="0" dirty="0"/>
              <a:t>Heat Illness Prevention Program</a:t>
            </a:r>
          </a:p>
          <a:p>
            <a:pPr lvl="1" eaLnBrk="1" hangingPunct="1">
              <a:spcBef>
                <a:spcPts val="1200"/>
              </a:spcBef>
            </a:pPr>
            <a:r>
              <a:rPr lang="en-US" i="1" kern="0" dirty="0"/>
              <a:t>Assured Equipment Grounding Conductor Program</a:t>
            </a:r>
          </a:p>
          <a:p>
            <a:pPr lvl="1" eaLnBrk="1" hangingPunct="1">
              <a:spcBef>
                <a:spcPts val="1200"/>
              </a:spcBef>
            </a:pPr>
            <a:r>
              <a:rPr lang="en-US" i="1" kern="0" dirty="0"/>
              <a:t>Chemical Hygiene Plan</a:t>
            </a:r>
          </a:p>
          <a:p>
            <a:pPr lvl="1" eaLnBrk="1" hangingPunct="1">
              <a:spcBef>
                <a:spcPts val="1200"/>
              </a:spcBef>
            </a:pPr>
            <a:r>
              <a:rPr lang="en-US" i="1" kern="0" dirty="0"/>
              <a:t>Fire Prevention Plan </a:t>
            </a:r>
          </a:p>
          <a:p>
            <a:pPr lvl="1" eaLnBrk="1" hangingPunct="1">
              <a:spcBef>
                <a:spcPts val="1200"/>
              </a:spcBef>
            </a:pPr>
            <a:r>
              <a:rPr lang="en-US" i="1" kern="0" dirty="0"/>
              <a:t>HAZWOPER</a:t>
            </a:r>
          </a:p>
          <a:p>
            <a:pPr lvl="1" eaLnBrk="1" hangingPunct="1">
              <a:spcBef>
                <a:spcPts val="1200"/>
              </a:spcBef>
            </a:pPr>
            <a:r>
              <a:rPr lang="en-US" i="1" kern="0" dirty="0"/>
              <a:t>Process Safety Management Program</a:t>
            </a:r>
          </a:p>
          <a:p>
            <a:pPr lvl="1" eaLnBrk="1" hangingPunct="1">
              <a:spcBef>
                <a:spcPts val="600"/>
              </a:spcBef>
            </a:pPr>
            <a:endParaRPr lang="en-US" i="1" kern="0" dirty="0"/>
          </a:p>
          <a:p>
            <a:pPr eaLnBrk="1" hangingPunct="1">
              <a:spcBef>
                <a:spcPts val="600"/>
              </a:spcBef>
            </a:pPr>
            <a:endParaRPr lang="en-US" i="1" dirty="0"/>
          </a:p>
          <a:p>
            <a:pPr lvl="1" eaLnBrk="1" hangingPunct="1"/>
            <a:endParaRPr lang="en-US" sz="800" i="1" dirty="0"/>
          </a:p>
          <a:p>
            <a:pPr lvl="1" eaLnBrk="1" hangingPunct="1"/>
            <a:endParaRPr lang="en-US" i="1" dirty="0"/>
          </a:p>
          <a:p>
            <a:pPr eaLnBrk="1" hangingPunct="1"/>
            <a:endParaRPr lang="en-US" sz="2400" b="1" kern="0" dirty="0"/>
          </a:p>
          <a:p>
            <a:pPr lvl="1" eaLnBrk="1" hangingPunct="1"/>
            <a:endParaRPr lang="en-US" sz="600" b="1" kern="0" dirty="0"/>
          </a:p>
          <a:p>
            <a:pPr lvl="1" eaLnBrk="1" hangingPunct="1"/>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7" name="TextBox 6">
            <a:extLst>
              <a:ext uri="{FF2B5EF4-FFF2-40B4-BE49-F238E27FC236}">
                <a16:creationId xmlns:a16="http://schemas.microsoft.com/office/drawing/2014/main" id="{DA27E404-6B16-496A-9DD5-100AE9BB3446}"/>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942427277"/>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Section—Publications</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spcBef>
                <a:spcPts val="1200"/>
              </a:spcBef>
            </a:pPr>
            <a:r>
              <a:rPr lang="en-US" b="1" kern="0" dirty="0"/>
              <a:t>Outreach Materials</a:t>
            </a:r>
          </a:p>
          <a:p>
            <a:pPr lvl="1" eaLnBrk="1" hangingPunct="1">
              <a:spcBef>
                <a:spcPts val="1200"/>
              </a:spcBef>
            </a:pPr>
            <a:r>
              <a:rPr lang="en-US" i="1" kern="0" dirty="0"/>
              <a:t>General Industry Standards that Require Inspections</a:t>
            </a:r>
          </a:p>
          <a:p>
            <a:pPr lvl="1" eaLnBrk="1" hangingPunct="1">
              <a:spcBef>
                <a:spcPts val="1200"/>
              </a:spcBef>
            </a:pPr>
            <a:r>
              <a:rPr lang="en-US" i="1" kern="0" dirty="0"/>
              <a:t>Construction Standards that Require Inspections</a:t>
            </a:r>
          </a:p>
          <a:p>
            <a:pPr lvl="1" eaLnBrk="1" hangingPunct="1">
              <a:spcBef>
                <a:spcPts val="1200"/>
              </a:spcBef>
            </a:pPr>
            <a:r>
              <a:rPr lang="en-US" i="1" kern="0" dirty="0"/>
              <a:t>General Industry Standards that Require Programs, Plans and Procedures</a:t>
            </a:r>
          </a:p>
          <a:p>
            <a:pPr lvl="1" eaLnBrk="1" hangingPunct="1">
              <a:spcBef>
                <a:spcPts val="1200"/>
              </a:spcBef>
            </a:pPr>
            <a:r>
              <a:rPr lang="en-US" i="1" kern="0" dirty="0"/>
              <a:t>Construction Standards that Require Programs, Plans and Procedures</a:t>
            </a:r>
          </a:p>
          <a:p>
            <a:pPr lvl="1" eaLnBrk="1" hangingPunct="1">
              <a:spcBef>
                <a:spcPts val="1200"/>
              </a:spcBef>
            </a:pPr>
            <a:r>
              <a:rPr lang="en-US" i="1" kern="0" dirty="0"/>
              <a:t>General Industry Standards that Require Training</a:t>
            </a:r>
          </a:p>
          <a:p>
            <a:pPr lvl="1" eaLnBrk="1" hangingPunct="1">
              <a:spcBef>
                <a:spcPts val="600"/>
              </a:spcBef>
            </a:pPr>
            <a:r>
              <a:rPr lang="en-US" i="1" kern="0" dirty="0"/>
              <a:t>Construction Standards that Require Training</a:t>
            </a:r>
          </a:p>
          <a:p>
            <a:pPr eaLnBrk="1" hangingPunct="1">
              <a:spcBef>
                <a:spcPts val="600"/>
              </a:spcBef>
            </a:pPr>
            <a:endParaRPr lang="en-US" i="1" dirty="0"/>
          </a:p>
          <a:p>
            <a:pPr lvl="1" eaLnBrk="1" hangingPunct="1"/>
            <a:endParaRPr lang="en-US" sz="800" i="1" dirty="0"/>
          </a:p>
          <a:p>
            <a:pPr lvl="1" eaLnBrk="1" hangingPunct="1"/>
            <a:endParaRPr lang="en-US" i="1" dirty="0"/>
          </a:p>
          <a:p>
            <a:pPr eaLnBrk="1" hangingPunct="1"/>
            <a:endParaRPr lang="en-US" sz="2400" b="1" kern="0" dirty="0"/>
          </a:p>
          <a:p>
            <a:pPr lvl="1" eaLnBrk="1" hangingPunct="1"/>
            <a:endParaRPr lang="en-US" sz="600" b="1" kern="0" dirty="0"/>
          </a:p>
          <a:p>
            <a:pPr lvl="1" eaLnBrk="1" hangingPunct="1"/>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7" name="TextBox 6">
            <a:extLst>
              <a:ext uri="{FF2B5EF4-FFF2-40B4-BE49-F238E27FC236}">
                <a16:creationId xmlns:a16="http://schemas.microsoft.com/office/drawing/2014/main" id="{DA27E404-6B16-496A-9DD5-100AE9BB3446}"/>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159959479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954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sz="2400" b="1" dirty="0"/>
              <a:t>Memorandums</a:t>
            </a:r>
          </a:p>
          <a:p>
            <a:endParaRPr lang="en-US" sz="800" b="1" dirty="0"/>
          </a:p>
          <a:p>
            <a:pPr lvl="1"/>
            <a:r>
              <a:rPr lang="en-US" sz="2000" i="1" dirty="0"/>
              <a:t>COV 5—Updated Interim Enforcement Response Plan for Coronavirus Disease 2019</a:t>
            </a:r>
          </a:p>
          <a:p>
            <a:pPr lvl="1"/>
            <a:endParaRPr lang="en-US" sz="800" i="1" dirty="0"/>
          </a:p>
          <a:p>
            <a:pPr lvl="2"/>
            <a:r>
              <a:rPr lang="en-US" sz="1800" dirty="0">
                <a:solidFill>
                  <a:srgbClr val="000000"/>
                </a:solidFill>
                <a:effectLst/>
                <a:latin typeface="+mj-lt"/>
                <a:ea typeface="Calibri" panose="020F0502020204030204" pitchFamily="34" charset="0"/>
              </a:rPr>
              <a:t>Updated instructions and guidance for handling COVID-19-related complaints, referrals, and severe illness reports in workplaces that are not covered by the June 21, 2021, Emergency Temporary Standard for COVID-19.</a:t>
            </a:r>
            <a:endParaRPr lang="en-US" sz="1800" i="1" kern="0" dirty="0">
              <a:latin typeface="+mj-lt"/>
            </a:endParaRPr>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301CCD59-DD29-4047-AF32-FA48C5412C43}"/>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145635975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954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kern="0" dirty="0"/>
              <a:t>Operational Procedure Notice (OPN)</a:t>
            </a:r>
          </a:p>
          <a:p>
            <a:pPr eaLnBrk="1" hangingPunct="1"/>
            <a:endParaRPr lang="en-US" sz="800" b="1" kern="0" dirty="0"/>
          </a:p>
          <a:p>
            <a:pPr lvl="1" eaLnBrk="1" hangingPunct="1"/>
            <a:r>
              <a:rPr lang="en-US" sz="2000" i="1" kern="0" dirty="0"/>
              <a:t>OPN 123W</a:t>
            </a:r>
            <a:r>
              <a:rPr lang="en-US" sz="2000" i="1" dirty="0"/>
              <a:t>—Special Emphasis Program for Construction Activities</a:t>
            </a:r>
          </a:p>
          <a:p>
            <a:pPr lvl="1" eaLnBrk="1" hangingPunct="1"/>
            <a:endParaRPr lang="en-US" sz="800" i="1" dirty="0"/>
          </a:p>
          <a:p>
            <a:pPr lvl="2" eaLnBrk="1" hangingPunct="1"/>
            <a:r>
              <a:rPr lang="en-US" sz="1800" dirty="0">
                <a:effectLst/>
                <a:latin typeface="+mj-lt"/>
                <a:ea typeface="Calibri" panose="020F0502020204030204" pitchFamily="34" charset="0"/>
              </a:rPr>
              <a:t>Latest revision included updates to SEP counties and statistics.</a:t>
            </a:r>
            <a:endParaRPr lang="en-US" sz="1800" i="1" kern="0" dirty="0">
              <a:latin typeface="+mj-lt"/>
            </a:endParaRPr>
          </a:p>
          <a:p>
            <a:pPr lvl="1" eaLnBrk="1" hangingPunct="1"/>
            <a:endParaRPr lang="en-US" sz="2000" i="1" kern="0" dirty="0"/>
          </a:p>
          <a:p>
            <a:pPr lvl="1" eaLnBrk="1" hangingPunct="1"/>
            <a:r>
              <a:rPr lang="en-US" sz="2000" i="1" kern="0" dirty="0"/>
              <a:t>OPN 128W</a:t>
            </a:r>
            <a:r>
              <a:rPr lang="en-US" sz="2000" i="1" dirty="0"/>
              <a:t>—Public Sector Surveys and Inspections</a:t>
            </a:r>
          </a:p>
          <a:p>
            <a:pPr lvl="1" eaLnBrk="1" hangingPunct="1"/>
            <a:endParaRPr lang="en-US" sz="800" i="1" kern="0" dirty="0"/>
          </a:p>
          <a:p>
            <a:pPr lvl="2"/>
            <a:r>
              <a:rPr lang="en-US" sz="1800" dirty="0">
                <a:solidFill>
                  <a:srgbClr val="000000"/>
                </a:solidFill>
                <a:effectLst/>
                <a:ea typeface="Calibri" panose="020F0502020204030204" pitchFamily="34" charset="0"/>
              </a:rPr>
              <a:t>Changed reference years for OSHA 300 logs and DART rates</a:t>
            </a:r>
            <a:r>
              <a:rPr lang="en-US" sz="1800" dirty="0"/>
              <a:t>.</a:t>
            </a:r>
          </a:p>
          <a:p>
            <a:pPr lvl="2"/>
            <a:endParaRPr lang="en-US" sz="1800" i="1" kern="0" dirty="0"/>
          </a:p>
          <a:p>
            <a:pPr eaLnBrk="1" hangingPunct="1"/>
            <a:endParaRPr lang="en-US" sz="800" b="1" kern="0" dirty="0"/>
          </a:p>
          <a:p>
            <a:pPr lvl="1" eaLnBrk="1" hangingPunct="1"/>
            <a:endParaRPr lang="en-US" sz="600" b="1" kern="0" dirty="0"/>
          </a:p>
          <a:p>
            <a:pPr eaLnBrk="1" hangingPunct="1"/>
            <a:r>
              <a:rPr lang="en-US" sz="2400" b="1" kern="0" dirty="0"/>
              <a:t>Memorandum of Understanding</a:t>
            </a:r>
          </a:p>
          <a:p>
            <a:pPr lvl="1" eaLnBrk="1" hangingPunct="1">
              <a:spcBef>
                <a:spcPts val="600"/>
              </a:spcBef>
            </a:pPr>
            <a:r>
              <a:rPr lang="en-US" sz="2000" i="1" kern="0" dirty="0"/>
              <a:t>DHHS-MOU4</a:t>
            </a:r>
            <a:r>
              <a:rPr lang="en-US" sz="2000" i="1" dirty="0"/>
              <a:t>—NCDHHS – Occupational Health Surveillance Program</a:t>
            </a:r>
          </a:p>
          <a:p>
            <a:pPr lvl="2" eaLnBrk="1" hangingPunct="1">
              <a:spcBef>
                <a:spcPts val="600"/>
              </a:spcBef>
            </a:pPr>
            <a:r>
              <a:rPr lang="en-US" sz="1800" kern="0" dirty="0"/>
              <a:t>Updated current procedures for referrals </a:t>
            </a:r>
            <a:r>
              <a:rPr lang="en-US" sz="1800" kern="0"/>
              <a:t>between agencies.</a:t>
            </a:r>
            <a:endParaRPr lang="en-US" sz="1800"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BB337BB6-3D5B-4ED0-9FA7-0D0E15928BC3}"/>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2201334782"/>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a:t>
            </a:r>
            <a:endParaRPr lang="en-US" sz="2400" b="1" i="1" dirty="0">
              <a:solidFill>
                <a:srgbClr val="000080"/>
              </a:solidFill>
            </a:endParaRPr>
          </a:p>
        </p:txBody>
      </p:sp>
      <p:sp>
        <p:nvSpPr>
          <p:cNvPr id="6" name="Rectangle 7"/>
          <p:cNvSpPr txBox="1">
            <a:spLocks noChangeArrowheads="1"/>
          </p:cNvSpPr>
          <p:nvPr/>
        </p:nvSpPr>
        <p:spPr bwMode="auto">
          <a:xfrm>
            <a:off x="533400" y="12192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sz="2400" b="1" dirty="0"/>
              <a:t>Compliance Directive</a:t>
            </a:r>
          </a:p>
          <a:p>
            <a:endParaRPr lang="en-US" sz="800" b="1" dirty="0"/>
          </a:p>
          <a:p>
            <a:pPr lvl="1"/>
            <a:r>
              <a:rPr lang="en-US" sz="2000" i="1" dirty="0"/>
              <a:t>CPL 02-00-165—Compliance Directive for the Excavation Standard, 29 CFR 1926, Subpart P</a:t>
            </a:r>
          </a:p>
          <a:p>
            <a:pPr lvl="1"/>
            <a:endParaRPr lang="en-US" sz="800" i="1" dirty="0"/>
          </a:p>
          <a:p>
            <a:pPr lvl="2"/>
            <a:r>
              <a:rPr lang="en-US" sz="1800" dirty="0">
                <a:solidFill>
                  <a:srgbClr val="000000"/>
                </a:solidFill>
                <a:effectLst/>
                <a:latin typeface="Calibri" panose="020F0502020204030204" pitchFamily="34" charset="0"/>
                <a:ea typeface="Calibri" panose="020F0502020204030204" pitchFamily="34" charset="0"/>
              </a:rPr>
              <a:t>This instruction provides guidance and inspection procedures for the enforcement of Subpart P.</a:t>
            </a:r>
          </a:p>
          <a:p>
            <a:pPr lvl="2"/>
            <a:endParaRPr lang="en-US" sz="1800" i="1" dirty="0">
              <a:solidFill>
                <a:srgbClr val="000000"/>
              </a:solidFill>
              <a:latin typeface="+mj-lt"/>
            </a:endParaRPr>
          </a:p>
          <a:p>
            <a:r>
              <a:rPr lang="en-US" sz="2400" b="1" dirty="0">
                <a:solidFill>
                  <a:srgbClr val="000000"/>
                </a:solidFill>
                <a:latin typeface="+mj-lt"/>
              </a:rPr>
              <a:t>Alerts</a:t>
            </a:r>
          </a:p>
          <a:p>
            <a:endParaRPr lang="en-US" sz="800" b="1" dirty="0">
              <a:solidFill>
                <a:srgbClr val="000000"/>
              </a:solidFill>
              <a:latin typeface="+mj-lt"/>
            </a:endParaRPr>
          </a:p>
          <a:p>
            <a:pPr lvl="1"/>
            <a:r>
              <a:rPr lang="en-US" sz="2000" i="1" dirty="0">
                <a:solidFill>
                  <a:srgbClr val="000000"/>
                </a:solidFill>
                <a:latin typeface="+mj-lt"/>
              </a:rPr>
              <a:t>Stihl Cut-Off Machines - Recall</a:t>
            </a:r>
            <a:endParaRPr lang="en-US" sz="2000" i="1" dirty="0"/>
          </a:p>
          <a:p>
            <a:pPr lvl="1"/>
            <a:endParaRPr lang="en-US" sz="800" i="1" dirty="0"/>
          </a:p>
          <a:p>
            <a:pPr lvl="2"/>
            <a:r>
              <a:rPr lang="en-US" sz="1800" dirty="0">
                <a:solidFill>
                  <a:srgbClr val="000000"/>
                </a:solidFill>
                <a:effectLst/>
                <a:ea typeface="Calibri" panose="020F0502020204030204" pitchFamily="34" charset="0"/>
              </a:rPr>
              <a:t>Recall to repair certain TS 410 and TS 420 cut-off machines manufactured between January 2021 and April 2021.</a:t>
            </a:r>
            <a:endParaRPr lang="en-US" sz="4600" i="1" kern="0" dirty="0"/>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4672111A-FE21-48B0-844A-0ED6BDA9EE74}"/>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2001453913"/>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978E13-F57C-4F75-BCFC-5F7661200513}"/>
              </a:ext>
            </a:extLst>
          </p:cNvPr>
          <p:cNvGraphicFramePr>
            <a:graphicFrameLocks noGrp="1"/>
          </p:cNvGraphicFramePr>
          <p:nvPr>
            <p:ph type="tbl" idx="1"/>
          </p:nvPr>
        </p:nvGraphicFramePr>
        <p:xfrm>
          <a:off x="609600" y="1219200"/>
          <a:ext cx="7924800" cy="4495799"/>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4257082247"/>
                    </a:ext>
                  </a:extLst>
                </a:gridCol>
                <a:gridCol w="5105400">
                  <a:extLst>
                    <a:ext uri="{9D8B030D-6E8A-4147-A177-3AD203B41FA5}">
                      <a16:colId xmlns:a16="http://schemas.microsoft.com/office/drawing/2014/main" val="4285241588"/>
                    </a:ext>
                  </a:extLst>
                </a:gridCol>
              </a:tblGrid>
              <a:tr h="408709">
                <a:tc gridSpan="2">
                  <a:txBody>
                    <a:bodyPr/>
                    <a:lstStyle/>
                    <a:p>
                      <a:pPr algn="ctr"/>
                      <a:r>
                        <a:rPr lang="en-US" sz="2000" b="1" dirty="0">
                          <a:solidFill>
                            <a:schemeClr val="tx1"/>
                          </a:solidFill>
                        </a:rPr>
                        <a:t>Bureau Staffing</a:t>
                      </a:r>
                    </a:p>
                  </a:txBody>
                  <a:tcPr anchor="ctr">
                    <a:solidFill>
                      <a:schemeClr val="bg1">
                        <a:lumMod val="65000"/>
                      </a:schemeClr>
                    </a:solidFill>
                  </a:tcPr>
                </a:tc>
                <a:tc hMerge="1">
                  <a:txBody>
                    <a:bodyPr/>
                    <a:lstStyle/>
                    <a:p>
                      <a:endParaRPr lang="en-US" b="0" dirty="0"/>
                    </a:p>
                  </a:txBody>
                  <a:tcPr/>
                </a:tc>
                <a:extLst>
                  <a:ext uri="{0D108BD9-81ED-4DB2-BD59-A6C34878D82A}">
                    <a16:rowId xmlns:a16="http://schemas.microsoft.com/office/drawing/2014/main" val="1791238280"/>
                  </a:ext>
                </a:extLst>
              </a:tr>
              <a:tr h="408709">
                <a:tc>
                  <a:txBody>
                    <a:bodyPr/>
                    <a:lstStyle/>
                    <a:p>
                      <a:pPr algn="r"/>
                      <a:r>
                        <a:rPr lang="en-US" b="0" dirty="0"/>
                        <a:t>Jaleesa Thomas</a:t>
                      </a:r>
                    </a:p>
                  </a:txBody>
                  <a:tcPr anchor="ctr"/>
                </a:tc>
                <a:tc>
                  <a:txBody>
                    <a:bodyPr/>
                    <a:lstStyle/>
                    <a:p>
                      <a:pPr algn="ctr"/>
                      <a:r>
                        <a:rPr lang="en-US" b="0" i="1" dirty="0"/>
                        <a:t>Information Officer</a:t>
                      </a:r>
                    </a:p>
                  </a:txBody>
                  <a:tcPr anchor="ctr"/>
                </a:tc>
                <a:extLst>
                  <a:ext uri="{0D108BD9-81ED-4DB2-BD59-A6C34878D82A}">
                    <a16:rowId xmlns:a16="http://schemas.microsoft.com/office/drawing/2014/main" val="3680436942"/>
                  </a:ext>
                </a:extLst>
              </a:tr>
              <a:tr h="408709">
                <a:tc>
                  <a:txBody>
                    <a:bodyPr/>
                    <a:lstStyle/>
                    <a:p>
                      <a:pPr algn="r"/>
                      <a:r>
                        <a:rPr lang="en-US" sz="1800" b="0" kern="1200" dirty="0">
                          <a:solidFill>
                            <a:schemeClr val="dk1"/>
                          </a:solidFill>
                          <a:effectLst/>
                          <a:latin typeface="+mn-lt"/>
                          <a:ea typeface="+mn-ea"/>
                          <a:cs typeface="+mn-cs"/>
                        </a:rPr>
                        <a:t>Norma Velasco</a:t>
                      </a:r>
                      <a:endParaRPr lang="en-US"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Administrative Assistant II</a:t>
                      </a:r>
                    </a:p>
                  </a:txBody>
                  <a:tcPr anchor="ctr"/>
                </a:tc>
                <a:extLst>
                  <a:ext uri="{0D108BD9-81ED-4DB2-BD59-A6C34878D82A}">
                    <a16:rowId xmlns:a16="http://schemas.microsoft.com/office/drawing/2014/main" val="3921484080"/>
                  </a:ext>
                </a:extLst>
              </a:tr>
              <a:tr h="408709">
                <a:tc>
                  <a:txBody>
                    <a:bodyPr/>
                    <a:lstStyle/>
                    <a:p>
                      <a:pPr algn="r"/>
                      <a:r>
                        <a:rPr lang="en-US" sz="1800" b="0" kern="1200" dirty="0">
                          <a:solidFill>
                            <a:schemeClr val="dk1"/>
                          </a:solidFill>
                          <a:effectLst/>
                          <a:latin typeface="+mn-lt"/>
                          <a:ea typeface="+mn-ea"/>
                          <a:cs typeface="+mn-cs"/>
                        </a:rPr>
                        <a:t>James Agosto</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84281044"/>
                  </a:ext>
                </a:extLst>
              </a:tr>
              <a:tr h="408709">
                <a:tc>
                  <a:txBody>
                    <a:bodyPr/>
                    <a:lstStyle/>
                    <a:p>
                      <a:pPr algn="r"/>
                      <a:r>
                        <a:rPr lang="en-US" b="0" dirty="0"/>
                        <a:t>Alexander Fowler</a:t>
                      </a:r>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1293101927"/>
                  </a:ext>
                </a:extLst>
              </a:tr>
              <a:tr h="408709">
                <a:tc>
                  <a:txBody>
                    <a:bodyPr/>
                    <a:lstStyle/>
                    <a:p>
                      <a:pPr algn="r"/>
                      <a:r>
                        <a:rPr lang="en-US" sz="1800" kern="1200" dirty="0">
                          <a:solidFill>
                            <a:schemeClr val="dk1"/>
                          </a:solidFill>
                          <a:effectLst/>
                          <a:latin typeface="+mn-lt"/>
                          <a:ea typeface="+mn-ea"/>
                          <a:cs typeface="+mn-cs"/>
                        </a:rPr>
                        <a:t>Dianne Daniels</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610311915"/>
                  </a:ext>
                </a:extLst>
              </a:tr>
              <a:tr h="408709">
                <a:tc>
                  <a:txBody>
                    <a:bodyPr/>
                    <a:lstStyle/>
                    <a:p>
                      <a:pPr algn="r"/>
                      <a:r>
                        <a:rPr lang="en-US" sz="1800" kern="1200" dirty="0">
                          <a:solidFill>
                            <a:schemeClr val="dk1"/>
                          </a:solidFill>
                          <a:effectLst/>
                          <a:latin typeface="+mn-lt"/>
                          <a:ea typeface="+mn-ea"/>
                          <a:cs typeface="+mn-cs"/>
                        </a:rPr>
                        <a:t>Anitra </a:t>
                      </a:r>
                      <a:r>
                        <a:rPr lang="en-US" sz="1800" kern="1200" dirty="0" err="1">
                          <a:solidFill>
                            <a:schemeClr val="dk1"/>
                          </a:solidFill>
                          <a:effectLst/>
                          <a:latin typeface="+mn-lt"/>
                          <a:ea typeface="+mn-ea"/>
                          <a:cs typeface="+mn-cs"/>
                        </a:rPr>
                        <a:t>Nalls</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3689851666"/>
                  </a:ext>
                </a:extLst>
              </a:tr>
              <a:tr h="408709">
                <a:tc>
                  <a:txBody>
                    <a:bodyPr/>
                    <a:lstStyle/>
                    <a:p>
                      <a:pPr algn="r"/>
                      <a:r>
                        <a:rPr lang="en-US" sz="1800" kern="1200" dirty="0">
                          <a:solidFill>
                            <a:schemeClr val="dk1"/>
                          </a:solidFill>
                          <a:effectLst/>
                          <a:latin typeface="+mn-lt"/>
                          <a:ea typeface="+mn-ea"/>
                          <a:cs typeface="+mn-cs"/>
                        </a:rPr>
                        <a:t>Erin Smith</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1858028"/>
                  </a:ext>
                </a:extLst>
              </a:tr>
              <a:tr h="408709">
                <a:tc>
                  <a:txBody>
                    <a:bodyPr/>
                    <a:lstStyle/>
                    <a:p>
                      <a:pPr algn="r"/>
                      <a:r>
                        <a:rPr lang="en-US" b="0" dirty="0"/>
                        <a:t>Theodore Place</a:t>
                      </a:r>
                    </a:p>
                  </a:txBody>
                  <a:tcPr anchor="ctr"/>
                </a:tc>
                <a:tc>
                  <a:txBody>
                    <a:bodyPr/>
                    <a:lstStyle/>
                    <a:p>
                      <a:pPr algn="ctr"/>
                      <a:r>
                        <a:rPr lang="en-US" b="0" i="1" dirty="0"/>
                        <a:t>Investigator</a:t>
                      </a:r>
                    </a:p>
                  </a:txBody>
                  <a:tcPr anchor="ctr"/>
                </a:tc>
                <a:extLst>
                  <a:ext uri="{0D108BD9-81ED-4DB2-BD59-A6C34878D82A}">
                    <a16:rowId xmlns:a16="http://schemas.microsoft.com/office/drawing/2014/main" val="1086128519"/>
                  </a:ext>
                </a:extLst>
              </a:tr>
              <a:tr h="408709">
                <a:tc>
                  <a:txBody>
                    <a:bodyPr/>
                    <a:lstStyle/>
                    <a:p>
                      <a:pPr algn="r"/>
                      <a:r>
                        <a:rPr lang="en-US" sz="1800" kern="1200" dirty="0">
                          <a:solidFill>
                            <a:schemeClr val="dk1"/>
                          </a:solidFill>
                          <a:effectLst/>
                          <a:latin typeface="+mn-lt"/>
                          <a:ea typeface="+mn-ea"/>
                          <a:cs typeface="+mn-cs"/>
                        </a:rPr>
                        <a:t>Alvin </a:t>
                      </a:r>
                      <a:r>
                        <a:rPr lang="en-US" sz="1800" kern="1200" dirty="0" err="1">
                          <a:solidFill>
                            <a:schemeClr val="dk1"/>
                          </a:solidFill>
                          <a:effectLst/>
                          <a:latin typeface="+mn-lt"/>
                          <a:ea typeface="+mn-ea"/>
                          <a:cs typeface="+mn-cs"/>
                        </a:rPr>
                        <a:t>Vocalan</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310495853"/>
                  </a:ext>
                </a:extLst>
              </a:tr>
              <a:tr h="408709">
                <a:tc>
                  <a:txBody>
                    <a:bodyPr/>
                    <a:lstStyle/>
                    <a:p>
                      <a:pPr algn="r"/>
                      <a:r>
                        <a:rPr lang="en-US" sz="1800" kern="1200" dirty="0">
                          <a:solidFill>
                            <a:schemeClr val="dk1"/>
                          </a:solidFill>
                          <a:effectLst/>
                          <a:latin typeface="+mn-lt"/>
                          <a:ea typeface="+mn-ea"/>
                          <a:cs typeface="+mn-cs"/>
                        </a:rPr>
                        <a:t>Harriet Hopkins</a:t>
                      </a:r>
                      <a:endParaRPr lang="en-US" b="0" dirty="0"/>
                    </a:p>
                  </a:txBody>
                  <a:tcPr anchor="ctr"/>
                </a:tc>
                <a:tc>
                  <a:txBody>
                    <a:bodyPr/>
                    <a:lstStyle/>
                    <a:p>
                      <a:pPr algn="ctr"/>
                      <a:r>
                        <a:rPr lang="en-US" b="0" i="1" dirty="0"/>
                        <a:t>Administrator</a:t>
                      </a:r>
                    </a:p>
                  </a:txBody>
                  <a:tcPr anchor="ctr"/>
                </a:tc>
                <a:extLst>
                  <a:ext uri="{0D108BD9-81ED-4DB2-BD59-A6C34878D82A}">
                    <a16:rowId xmlns:a16="http://schemas.microsoft.com/office/drawing/2014/main" val="802781354"/>
                  </a:ext>
                </a:extLst>
              </a:tr>
            </a:tbl>
          </a:graphicData>
        </a:graphic>
      </p:graphicFrame>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5" name="TextBox 4">
            <a:extLst>
              <a:ext uri="{FF2B5EF4-FFF2-40B4-BE49-F238E27FC236}">
                <a16:creationId xmlns:a16="http://schemas.microsoft.com/office/drawing/2014/main" id="{228B10C5-378F-494C-8192-93A55BEA060D}"/>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2952019479"/>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4079357294"/>
              </p:ext>
            </p:extLst>
          </p:nvPr>
        </p:nvGraphicFramePr>
        <p:xfrm>
          <a:off x="609600" y="1142996"/>
          <a:ext cx="7924800" cy="4123093"/>
        </p:xfrm>
        <a:graphic>
          <a:graphicData uri="http://schemas.openxmlformats.org/drawingml/2006/table">
            <a:tbl>
              <a:tblPr firstRow="1" bandRow="1">
                <a:tableStyleId>{073A0DAA-6AF3-43AB-8588-CEC1D06C72B9}</a:tableStyleId>
              </a:tblPr>
              <a:tblGrid>
                <a:gridCol w="6031167">
                  <a:extLst>
                    <a:ext uri="{9D8B030D-6E8A-4147-A177-3AD203B41FA5}">
                      <a16:colId xmlns:a16="http://schemas.microsoft.com/office/drawing/2014/main" val="20000"/>
                    </a:ext>
                  </a:extLst>
                </a:gridCol>
                <a:gridCol w="1039856">
                  <a:extLst>
                    <a:ext uri="{9D8B030D-6E8A-4147-A177-3AD203B41FA5}">
                      <a16:colId xmlns:a16="http://schemas.microsoft.com/office/drawing/2014/main" val="20001"/>
                    </a:ext>
                  </a:extLst>
                </a:gridCol>
                <a:gridCol w="853777">
                  <a:extLst>
                    <a:ext uri="{9D8B030D-6E8A-4147-A177-3AD203B41FA5}">
                      <a16:colId xmlns:a16="http://schemas.microsoft.com/office/drawing/2014/main" val="20002"/>
                    </a:ext>
                  </a:extLst>
                </a:gridCol>
              </a:tblGrid>
              <a:tr h="533404">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Statistics</a:t>
                      </a:r>
                    </a:p>
                  </a:txBody>
                  <a:tcPr anchor="ctr" horzOverflow="overflow">
                    <a:solidFill>
                      <a:schemeClr val="bg1">
                        <a:lumMod val="75000"/>
                      </a:schemeClr>
                    </a:solidFill>
                  </a:tcPr>
                </a:tc>
                <a:tc>
                  <a:txBody>
                    <a:bodyPr/>
                    <a:lstStyle/>
                    <a:p>
                      <a:pPr algn="ctr"/>
                      <a:r>
                        <a:rPr lang="en-US" sz="1800" dirty="0">
                          <a:solidFill>
                            <a:schemeClr val="tx1"/>
                          </a:solidFill>
                        </a:rPr>
                        <a:t>1</a:t>
                      </a:r>
                      <a:r>
                        <a:rPr lang="en-US" sz="1800" baseline="30000" dirty="0">
                          <a:solidFill>
                            <a:schemeClr val="tx1"/>
                          </a:solidFill>
                        </a:rPr>
                        <a:t>st</a:t>
                      </a:r>
                      <a:r>
                        <a:rPr lang="en-US" sz="18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1" u="none" strike="noStrike" cap="none" normalizeH="0" baseline="0" dirty="0">
                          <a:ln>
                            <a:noFill/>
                          </a:ln>
                          <a:solidFill>
                            <a:schemeClr val="tx1"/>
                          </a:solidFill>
                          <a:effectLst/>
                        </a:rPr>
                        <a:t>Total</a:t>
                      </a:r>
                      <a:endParaRPr kumimoji="0" lang="en-US" sz="18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3971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Total OSH Complaints Filed</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64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64</a:t>
                      </a:r>
                    </a:p>
                  </a:txBody>
                  <a:tcPr anchor="ctr">
                    <a:solidFill>
                      <a:schemeClr val="bg1">
                        <a:lumMod val="95000"/>
                      </a:schemeClr>
                    </a:solidFill>
                  </a:tcPr>
                </a:tc>
                <a:extLst>
                  <a:ext uri="{0D108BD9-81ED-4DB2-BD59-A6C34878D82A}">
                    <a16:rowId xmlns:a16="http://schemas.microsoft.com/office/drawing/2014/main" val="10001"/>
                  </a:ext>
                </a:extLst>
              </a:tr>
              <a:tr h="35114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Total OSH Complaints Closed</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68</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68</a:t>
                      </a:r>
                    </a:p>
                  </a:txBody>
                  <a:tcPr anchor="ctr">
                    <a:solidFill>
                      <a:schemeClr val="bg1">
                        <a:lumMod val="85000"/>
                      </a:schemeClr>
                    </a:solidFill>
                  </a:tcPr>
                </a:tc>
                <a:extLst>
                  <a:ext uri="{0D108BD9-81ED-4DB2-BD59-A6C34878D82A}">
                    <a16:rowId xmlns:a16="http://schemas.microsoft.com/office/drawing/2014/main" val="10002"/>
                  </a:ext>
                </a:extLst>
              </a:tr>
              <a:tr h="35297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Number of OSH Cases Closed Within 90 Days of File Date</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2</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2</a:t>
                      </a:r>
                    </a:p>
                  </a:txBody>
                  <a:tcPr anchor="ctr">
                    <a:solidFill>
                      <a:schemeClr val="bg1">
                        <a:lumMod val="95000"/>
                      </a:schemeClr>
                    </a:solidFill>
                  </a:tcPr>
                </a:tc>
                <a:extLst>
                  <a:ext uri="{0D108BD9-81ED-4DB2-BD59-A6C34878D82A}">
                    <a16:rowId xmlns:a16="http://schemas.microsoft.com/office/drawing/2014/main" val="10003"/>
                  </a:ext>
                </a:extLst>
              </a:tr>
              <a:tr h="35297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i="1" u="none" strike="noStrike" cap="none" normalizeH="0" baseline="0" dirty="0">
                          <a:ln>
                            <a:noFill/>
                          </a:ln>
                          <a:effectLst/>
                        </a:rPr>
                        <a:t>Percentage of Cases Closed Within 90 Days of File Date</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4%*</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4%*</a:t>
                      </a:r>
                    </a:p>
                  </a:txBody>
                  <a:tcPr anchor="ctr">
                    <a:solidFill>
                      <a:schemeClr val="bg1">
                        <a:lumMod val="85000"/>
                      </a:schemeClr>
                    </a:solidFill>
                  </a:tcPr>
                </a:tc>
                <a:extLst>
                  <a:ext uri="{0D108BD9-81ED-4DB2-BD59-A6C34878D82A}">
                    <a16:rowId xmlns:a16="http://schemas.microsoft.com/office/drawing/2014/main" val="10004"/>
                  </a:ext>
                </a:extLst>
              </a:tr>
              <a:tr h="56856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400" i="1" kern="1200" dirty="0">
                          <a:solidFill>
                            <a:schemeClr val="dk1"/>
                          </a:solidFill>
                          <a:effectLst/>
                          <a:latin typeface="+mn-lt"/>
                          <a:ea typeface="+mn-ea"/>
                          <a:cs typeface="+mn-cs"/>
                        </a:rPr>
                        <a:t>Of Cases Closed, Average Number of Elapsed Days Between File Date and Closed Date</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288*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288*</a:t>
                      </a:r>
                    </a:p>
                  </a:txBody>
                  <a:tcPr anchor="ctr">
                    <a:solidFill>
                      <a:schemeClr val="bg1">
                        <a:lumMod val="95000"/>
                      </a:schemeClr>
                    </a:solidFill>
                  </a:tcPr>
                </a:tc>
                <a:extLst>
                  <a:ext uri="{0D108BD9-81ED-4DB2-BD59-A6C34878D82A}">
                    <a16:rowId xmlns:a16="http://schemas.microsoft.com/office/drawing/2014/main" val="10005"/>
                  </a:ext>
                </a:extLst>
              </a:tr>
              <a:tr h="555984">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i="1" u="none" strike="noStrike" cap="none" normalizeH="0" baseline="0" dirty="0">
                          <a:ln>
                            <a:noFill/>
                          </a:ln>
                          <a:effectLst/>
                        </a:rPr>
                        <a:t>Total Number of OSH Complaints Pending at End of Reporting Period</a:t>
                      </a:r>
                      <a:endParaRPr kumimoji="0" lang="en-US" sz="14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103**</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103**</a:t>
                      </a:r>
                    </a:p>
                  </a:txBody>
                  <a:tcPr anchor="ctr">
                    <a:solidFill>
                      <a:schemeClr val="bg1">
                        <a:lumMod val="85000"/>
                      </a:schemeClr>
                    </a:solidFill>
                  </a:tcPr>
                </a:tc>
                <a:extLst>
                  <a:ext uri="{0D108BD9-81ED-4DB2-BD59-A6C34878D82A}">
                    <a16:rowId xmlns:a16="http://schemas.microsoft.com/office/drawing/2014/main" val="10006"/>
                  </a:ext>
                </a:extLst>
              </a:tr>
              <a:tr h="49974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Percentage of Pending OSH Complaints Over 90 Days Old (From Filing)</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69%</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69%</a:t>
                      </a:r>
                    </a:p>
                  </a:txBody>
                  <a:tcPr anchor="ctr">
                    <a:solidFill>
                      <a:schemeClr val="bg1">
                        <a:lumMod val="95000"/>
                      </a:schemeClr>
                    </a:solidFill>
                  </a:tcPr>
                </a:tc>
                <a:extLst>
                  <a:ext uri="{0D108BD9-81ED-4DB2-BD59-A6C34878D82A}">
                    <a16:rowId xmlns:a16="http://schemas.microsoft.com/office/drawing/2014/main" val="10007"/>
                  </a:ext>
                </a:extLst>
              </a:tr>
              <a:tr h="56856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Arial" charset="0"/>
                          <a:cs typeface="Arial" charset="0"/>
                        </a:rPr>
                        <a:t>Average Number of Elapsed Days Since Filing Date of All OSH Cases Pending at End of the Reporting Period</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230*</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j-lt"/>
                          <a:ea typeface="Calibri" panose="020F0502020204030204" pitchFamily="34" charset="0"/>
                        </a:rPr>
                        <a:t>230*</a:t>
                      </a:r>
                    </a:p>
                  </a:txBody>
                  <a:tcPr anchor="ctr">
                    <a:solidFill>
                      <a:schemeClr val="bg1">
                        <a:lumMod val="85000"/>
                      </a:schemeClr>
                    </a:solidFill>
                  </a:tcPr>
                </a:tc>
                <a:extLst>
                  <a:ext uri="{0D108BD9-81ED-4DB2-BD59-A6C34878D82A}">
                    <a16:rowId xmlns:a16="http://schemas.microsoft.com/office/drawing/2014/main" val="10008"/>
                  </a:ext>
                </a:extLst>
              </a:tr>
            </a:tbl>
          </a:graphicData>
        </a:graphic>
      </p:graphicFrame>
      <p:sp>
        <p:nvSpPr>
          <p:cNvPr id="6" name="TextBox 5">
            <a:extLst>
              <a:ext uri="{FF2B5EF4-FFF2-40B4-BE49-F238E27FC236}">
                <a16:creationId xmlns:a16="http://schemas.microsoft.com/office/drawing/2014/main" id="{9EA5BDC7-A73D-410C-B414-B1535F9EA20C}"/>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
        <p:nvSpPr>
          <p:cNvPr id="9" name="Text Box 3">
            <a:extLst>
              <a:ext uri="{FF2B5EF4-FFF2-40B4-BE49-F238E27FC236}">
                <a16:creationId xmlns:a16="http://schemas.microsoft.com/office/drawing/2014/main" id="{46AD8969-6DF5-4DD7-A69A-03A5B3E4F775}"/>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2" name="TextBox 1">
            <a:extLst>
              <a:ext uri="{FF2B5EF4-FFF2-40B4-BE49-F238E27FC236}">
                <a16:creationId xmlns:a16="http://schemas.microsoft.com/office/drawing/2014/main" id="{24D5AD50-F5EB-4C59-9670-F701DF64CBC2}"/>
              </a:ext>
            </a:extLst>
          </p:cNvPr>
          <p:cNvSpPr txBox="1"/>
          <p:nvPr/>
        </p:nvSpPr>
        <p:spPr>
          <a:xfrm>
            <a:off x="152400" y="5297574"/>
            <a:ext cx="8382000" cy="410562"/>
          </a:xfrm>
          <a:prstGeom prst="rect">
            <a:avLst/>
          </a:prstGeom>
          <a:noFill/>
        </p:spPr>
        <p:txBody>
          <a:bodyPr wrap="square" rtlCol="0">
            <a:spAutoFit/>
          </a:bodyPr>
          <a:lstStyle/>
          <a:p>
            <a:pPr marL="457200" marR="0">
              <a:lnSpc>
                <a:spcPct val="107000"/>
              </a:lnSpc>
              <a:spcBef>
                <a:spcPts val="0"/>
              </a:spcBef>
              <a:spcAft>
                <a:spcPts val="800"/>
              </a:spcAft>
            </a:pPr>
            <a:r>
              <a:rPr lang="en-US" sz="1000" i="1" dirty="0">
                <a:solidFill>
                  <a:srgbClr val="000000"/>
                </a:solidFill>
                <a:effectLst/>
                <a:latin typeface="+mj-lt"/>
                <a:ea typeface="Calibri" panose="020F0502020204030204" pitchFamily="34" charset="0"/>
              </a:rPr>
              <a:t>*All of these numbers are computed without including the 24 Admin Closures which would increase the number/percentage of cases closed within 90 days AND significantly decrease the days pending.</a:t>
            </a:r>
          </a:p>
        </p:txBody>
      </p:sp>
      <p:sp>
        <p:nvSpPr>
          <p:cNvPr id="3" name="TextBox 2">
            <a:extLst>
              <a:ext uri="{FF2B5EF4-FFF2-40B4-BE49-F238E27FC236}">
                <a16:creationId xmlns:a16="http://schemas.microsoft.com/office/drawing/2014/main" id="{71E401E9-6486-46C3-9D36-206193F36205}"/>
              </a:ext>
            </a:extLst>
          </p:cNvPr>
          <p:cNvSpPr txBox="1"/>
          <p:nvPr/>
        </p:nvSpPr>
        <p:spPr>
          <a:xfrm>
            <a:off x="152400" y="5708136"/>
            <a:ext cx="7688323" cy="245003"/>
          </a:xfrm>
          <a:prstGeom prst="rect">
            <a:avLst/>
          </a:prstGeom>
          <a:noFill/>
        </p:spPr>
        <p:txBody>
          <a:bodyPr wrap="none" rtlCol="0">
            <a:spAutoFit/>
          </a:bodyPr>
          <a:lstStyle/>
          <a:p>
            <a:pPr marL="457200" marR="0">
              <a:lnSpc>
                <a:spcPct val="107000"/>
              </a:lnSpc>
              <a:spcBef>
                <a:spcPts val="0"/>
              </a:spcBef>
              <a:spcAft>
                <a:spcPts val="800"/>
              </a:spcAft>
            </a:pPr>
            <a:r>
              <a:rPr lang="en-US" sz="1000" i="1" dirty="0">
                <a:solidFill>
                  <a:srgbClr val="000000"/>
                </a:solidFill>
                <a:effectLst/>
                <a:latin typeface="+mn-lt"/>
                <a:ea typeface="Calibri" panose="020F0502020204030204" pitchFamily="34" charset="0"/>
              </a:rPr>
              <a:t>**The WB summary shows 114 cases pending but the Pending Cases report in IMIS includes 11 cases filed in January 2022.</a:t>
            </a:r>
          </a:p>
        </p:txBody>
      </p:sp>
    </p:spTree>
    <p:extLst>
      <p:ext uri="{BB962C8B-B14F-4D97-AF65-F5344CB8AC3E}">
        <p14:creationId xmlns:p14="http://schemas.microsoft.com/office/powerpoint/2010/main" val="2494021602"/>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1075528428"/>
              </p:ext>
            </p:extLst>
          </p:nvPr>
        </p:nvGraphicFramePr>
        <p:xfrm>
          <a:off x="609600" y="1142997"/>
          <a:ext cx="7924800" cy="4708300"/>
        </p:xfrm>
        <a:graphic>
          <a:graphicData uri="http://schemas.openxmlformats.org/drawingml/2006/table">
            <a:tbl>
              <a:tblPr firstRow="1" bandRow="1">
                <a:tableStyleId>{073A0DAA-6AF3-43AB-8588-CEC1D06C72B9}</a:tableStyleId>
              </a:tblPr>
              <a:tblGrid>
                <a:gridCol w="6019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533403">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latin typeface="+mn-lt"/>
                        </a:rPr>
                        <a:t>OSH Complaint Disposition</a:t>
                      </a:r>
                    </a:p>
                  </a:txBody>
                  <a:tcPr anchor="ctr" horzOverflow="overflow">
                    <a:solidFill>
                      <a:schemeClr val="bg1">
                        <a:lumMod val="75000"/>
                      </a:schemeClr>
                    </a:solidFill>
                  </a:tcPr>
                </a:tc>
                <a:tc>
                  <a:txBody>
                    <a:bodyPr/>
                    <a:lstStyle/>
                    <a:p>
                      <a:pPr algn="ctr"/>
                      <a:r>
                        <a:rPr lang="en-US" sz="1800" dirty="0">
                          <a:solidFill>
                            <a:schemeClr val="tx1"/>
                          </a:solidFill>
                          <a:latin typeface="+mn-lt"/>
                        </a:rPr>
                        <a:t>1</a:t>
                      </a:r>
                      <a:r>
                        <a:rPr lang="en-US" sz="1800" baseline="30000" dirty="0">
                          <a:solidFill>
                            <a:schemeClr val="tx1"/>
                          </a:solidFill>
                          <a:latin typeface="+mn-lt"/>
                        </a:rPr>
                        <a:t>st</a:t>
                      </a:r>
                      <a:r>
                        <a:rPr lang="en-US" sz="1800" dirty="0">
                          <a:solidFill>
                            <a:schemeClr val="tx1"/>
                          </a:solidFill>
                          <a:latin typeface="+mn-lt"/>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1" u="none" strike="noStrike" cap="none" normalizeH="0" baseline="0" dirty="0">
                          <a:ln>
                            <a:noFill/>
                          </a:ln>
                          <a:solidFill>
                            <a:schemeClr val="tx1"/>
                          </a:solidFill>
                          <a:effectLst/>
                          <a:latin typeface="+mn-lt"/>
                        </a:rPr>
                        <a:t>Total</a:t>
                      </a:r>
                      <a:endParaRPr kumimoji="0" lang="en-US" sz="1800" b="1" i="1"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2487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Administrative Closure (REDB Opened in OnBase and Docketed in IMIS) </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24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24</a:t>
                      </a:r>
                    </a:p>
                  </a:txBody>
                  <a:tcPr anchor="ctr">
                    <a:solidFill>
                      <a:schemeClr val="bg1">
                        <a:lumMod val="95000"/>
                      </a:schemeClr>
                    </a:solidFill>
                  </a:tcPr>
                </a:tc>
                <a:extLst>
                  <a:ext uri="{0D108BD9-81ED-4DB2-BD59-A6C34878D82A}">
                    <a16:rowId xmlns:a16="http://schemas.microsoft.com/office/drawing/2014/main" val="10001"/>
                  </a:ext>
                </a:extLst>
              </a:tr>
              <a:tr h="42487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Withdrawn (Includes Requested RTS Letters)</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10</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10</a:t>
                      </a:r>
                    </a:p>
                  </a:txBody>
                  <a:tcPr anchor="ctr">
                    <a:solidFill>
                      <a:schemeClr val="bg1">
                        <a:lumMod val="85000"/>
                      </a:schemeClr>
                    </a:solidFill>
                  </a:tcPr>
                </a:tc>
                <a:extLst>
                  <a:ext uri="{0D108BD9-81ED-4DB2-BD59-A6C34878D82A}">
                    <a16:rowId xmlns:a16="http://schemas.microsoft.com/office/drawing/2014/main" val="10002"/>
                  </a:ext>
                </a:extLst>
              </a:tr>
              <a:tr h="42487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Merit (Included in SAMM 15 Merit)</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4</a:t>
                      </a:r>
                    </a:p>
                  </a:txBody>
                  <a:tcPr anchor="ctr">
                    <a:solidFill>
                      <a:schemeClr val="bg1">
                        <a:lumMod val="95000"/>
                      </a:schemeClr>
                    </a:solidFill>
                  </a:tcPr>
                </a:tc>
                <a:extLst>
                  <a:ext uri="{0D108BD9-81ED-4DB2-BD59-A6C34878D82A}">
                    <a16:rowId xmlns:a16="http://schemas.microsoft.com/office/drawing/2014/main" val="10003"/>
                  </a:ext>
                </a:extLst>
              </a:tr>
              <a:tr h="42487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Total SAMM 15 Merit</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12</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12</a:t>
                      </a:r>
                    </a:p>
                  </a:txBody>
                  <a:tcPr anchor="ctr">
                    <a:solidFill>
                      <a:schemeClr val="bg1">
                        <a:lumMod val="85000"/>
                      </a:schemeClr>
                    </a:solidFill>
                  </a:tcPr>
                </a:tc>
                <a:extLst>
                  <a:ext uri="{0D108BD9-81ED-4DB2-BD59-A6C34878D82A}">
                    <a16:rowId xmlns:a16="http://schemas.microsoft.com/office/drawing/2014/main" val="10004"/>
                  </a:ext>
                </a:extLst>
              </a:tr>
              <a:tr h="43883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b="0" i="1" u="none" strike="noStrike" cap="none" normalizeH="0" baseline="0" dirty="0">
                          <a:ln>
                            <a:noFill/>
                          </a:ln>
                          <a:solidFill>
                            <a:schemeClr val="tx1"/>
                          </a:solidFill>
                          <a:effectLst/>
                          <a:latin typeface="+mn-lt"/>
                          <a:cs typeface="Arial" charset="0"/>
                        </a:rPr>
                        <a:t>Total SAMM 15 Percent Merit (12/42)</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27%</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27%</a:t>
                      </a:r>
                    </a:p>
                  </a:txBody>
                  <a:tcPr anchor="ctr">
                    <a:solidFill>
                      <a:schemeClr val="bg1">
                        <a:lumMod val="95000"/>
                      </a:schemeClr>
                    </a:solidFill>
                  </a:tcPr>
                </a:tc>
                <a:extLst>
                  <a:ext uri="{0D108BD9-81ED-4DB2-BD59-A6C34878D82A}">
                    <a16:rowId xmlns:a16="http://schemas.microsoft.com/office/drawing/2014/main" val="10005"/>
                  </a:ext>
                </a:extLst>
              </a:tr>
              <a:tr h="49252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Dismissal Right-to-Sue (Includes No Merit and Unresponsive)</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22</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22</a:t>
                      </a:r>
                    </a:p>
                  </a:txBody>
                  <a:tcPr anchor="ctr">
                    <a:solidFill>
                      <a:schemeClr val="bg1">
                        <a:lumMod val="85000"/>
                      </a:schemeClr>
                    </a:solidFill>
                  </a:tcPr>
                </a:tc>
                <a:extLst>
                  <a:ext uri="{0D108BD9-81ED-4DB2-BD59-A6C34878D82A}">
                    <a16:rowId xmlns:a16="http://schemas.microsoft.com/office/drawing/2014/main" val="10006"/>
                  </a:ext>
                </a:extLst>
              </a:tr>
              <a:tr h="43883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b="0" i="1" u="none" strike="noStrike" cap="none" normalizeH="0" baseline="0" dirty="0">
                          <a:ln>
                            <a:noFill/>
                          </a:ln>
                          <a:solidFill>
                            <a:schemeClr val="tx1"/>
                          </a:solidFill>
                          <a:effectLst/>
                          <a:latin typeface="+mn-lt"/>
                          <a:cs typeface="Arial" charset="0"/>
                        </a:rPr>
                        <a:t>Settled Other (Included in SAMM 15)</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8</a:t>
                      </a:r>
                    </a:p>
                  </a:txBody>
                  <a:tcPr anchor="ctr">
                    <a:solidFill>
                      <a:schemeClr val="bg1">
                        <a:lumMod val="95000"/>
                      </a:schemeClr>
                    </a:solidFill>
                  </a:tcPr>
                </a:tc>
                <a:extLst>
                  <a:ext uri="{0D108BD9-81ED-4DB2-BD59-A6C34878D82A}">
                    <a16:rowId xmlns:a16="http://schemas.microsoft.com/office/drawing/2014/main" val="10008"/>
                  </a:ext>
                </a:extLst>
              </a:tr>
              <a:tr h="43883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Total Cases Closed by Disposition</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68</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68</a:t>
                      </a:r>
                    </a:p>
                  </a:txBody>
                  <a:tcPr anchor="ctr">
                    <a:solidFill>
                      <a:schemeClr val="bg1">
                        <a:lumMod val="85000"/>
                      </a:schemeClr>
                    </a:solidFill>
                  </a:tcPr>
                </a:tc>
                <a:extLst>
                  <a:ext uri="{0D108BD9-81ED-4DB2-BD59-A6C34878D82A}">
                    <a16:rowId xmlns:a16="http://schemas.microsoft.com/office/drawing/2014/main" val="3081740305"/>
                  </a:ext>
                </a:extLst>
              </a:tr>
              <a:tr h="66636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400" b="1" i="1" kern="1200" dirty="0">
                          <a:solidFill>
                            <a:schemeClr val="dk1"/>
                          </a:solidFill>
                          <a:effectLst/>
                          <a:latin typeface="+mn-lt"/>
                          <a:ea typeface="+mn-ea"/>
                          <a:cs typeface="+mn-cs"/>
                        </a:rPr>
                        <a:t>TOTAL DAMAGES PAID This Quarter </a:t>
                      </a:r>
                      <a:r>
                        <a:rPr lang="en-US" sz="1400" b="0" i="1" kern="1200" dirty="0">
                          <a:solidFill>
                            <a:schemeClr val="dk1"/>
                          </a:solidFill>
                          <a:effectLst/>
                          <a:latin typeface="+mn-lt"/>
                          <a:ea typeface="+mn-ea"/>
                          <a:cs typeface="+mn-cs"/>
                        </a:rPr>
                        <a:t>(Includes Settlements With Aid of the Bureau During Informal Discussions or Mediation.)</a:t>
                      </a:r>
                      <a:endParaRPr kumimoji="0" lang="en-US" sz="1400" b="0" i="1" u="none" strike="noStrike" cap="none" normalizeH="0" baseline="0" dirty="0">
                        <a:ln>
                          <a:noFill/>
                        </a:ln>
                        <a:solidFill>
                          <a:schemeClr val="tx1"/>
                        </a:solidFill>
                        <a:effectLst/>
                        <a:latin typeface="+mn-lt"/>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j-lt"/>
                          <a:ea typeface="Calibri" panose="020F0502020204030204" pitchFamily="34" charset="0"/>
                        </a:rPr>
                        <a:t>$96,648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dirty="0">
                          <a:solidFill>
                            <a:srgbClr val="000000"/>
                          </a:solidFill>
                          <a:effectLst/>
                          <a:latin typeface="+mj-lt"/>
                          <a:ea typeface="Calibri" panose="020F0502020204030204" pitchFamily="34" charset="0"/>
                        </a:rPr>
                        <a:t>$96,648</a:t>
                      </a:r>
                    </a:p>
                  </a:txBody>
                  <a:tcPr anchor="ctr">
                    <a:solidFill>
                      <a:schemeClr val="bg1">
                        <a:lumMod val="95000"/>
                      </a:schemeClr>
                    </a:solidFill>
                  </a:tcPr>
                </a:tc>
                <a:extLst>
                  <a:ext uri="{0D108BD9-81ED-4DB2-BD59-A6C34878D82A}">
                    <a16:rowId xmlns:a16="http://schemas.microsoft.com/office/drawing/2014/main" val="2713942597"/>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6" name="TextBox 5">
            <a:extLst>
              <a:ext uri="{FF2B5EF4-FFF2-40B4-BE49-F238E27FC236}">
                <a16:creationId xmlns:a16="http://schemas.microsoft.com/office/drawing/2014/main" id="{5E32C84E-31A3-4D72-9618-76EABD5D51A7}"/>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3577080882"/>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7" name="TextBox 6">
            <a:extLst>
              <a:ext uri="{FF2B5EF4-FFF2-40B4-BE49-F238E27FC236}">
                <a16:creationId xmlns:a16="http://schemas.microsoft.com/office/drawing/2014/main" id="{6828006A-25C6-4249-8570-2A11ED54DC38}"/>
              </a:ext>
            </a:extLst>
          </p:cNvPr>
          <p:cNvSpPr txBox="1"/>
          <p:nvPr/>
        </p:nvSpPr>
        <p:spPr>
          <a:xfrm>
            <a:off x="518043" y="5366825"/>
            <a:ext cx="3451151" cy="246221"/>
          </a:xfrm>
          <a:prstGeom prst="rect">
            <a:avLst/>
          </a:prstGeom>
          <a:noFill/>
        </p:spPr>
        <p:txBody>
          <a:bodyPr wrap="square" rtlCol="0">
            <a:spAutoFit/>
          </a:bodyPr>
          <a:lstStyle/>
          <a:p>
            <a:r>
              <a:rPr lang="en-US" sz="1000" i="1" dirty="0"/>
              <a:t>****Includes weekly conference calls with other Agencies.</a:t>
            </a: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extLst>
              <p:ext uri="{D42A27DB-BD31-4B8C-83A1-F6EECF244321}">
                <p14:modId xmlns:p14="http://schemas.microsoft.com/office/powerpoint/2010/main" val="1990133842"/>
              </p:ext>
            </p:extLst>
          </p:nvPr>
        </p:nvGraphicFramePr>
        <p:xfrm>
          <a:off x="610360" y="1219200"/>
          <a:ext cx="7901778" cy="3384507"/>
        </p:xfrm>
        <a:graphic>
          <a:graphicData uri="http://schemas.openxmlformats.org/drawingml/2006/table">
            <a:tbl>
              <a:tblPr>
                <a:tableStyleId>{5C22544A-7EE6-4342-B048-85BDC9FD1C3A}</a:tableStyleId>
              </a:tblPr>
              <a:tblGrid>
                <a:gridCol w="2178984">
                  <a:extLst>
                    <a:ext uri="{9D8B030D-6E8A-4147-A177-3AD203B41FA5}">
                      <a16:colId xmlns:a16="http://schemas.microsoft.com/office/drawing/2014/main" val="4225244791"/>
                    </a:ext>
                  </a:extLst>
                </a:gridCol>
                <a:gridCol w="1401774">
                  <a:extLst>
                    <a:ext uri="{9D8B030D-6E8A-4147-A177-3AD203B41FA5}">
                      <a16:colId xmlns:a16="http://schemas.microsoft.com/office/drawing/2014/main" val="3709083648"/>
                    </a:ext>
                  </a:extLst>
                </a:gridCol>
                <a:gridCol w="1246022">
                  <a:extLst>
                    <a:ext uri="{9D8B030D-6E8A-4147-A177-3AD203B41FA5}">
                      <a16:colId xmlns:a16="http://schemas.microsoft.com/office/drawing/2014/main" val="660787183"/>
                    </a:ext>
                  </a:extLst>
                </a:gridCol>
                <a:gridCol w="1420860">
                  <a:extLst>
                    <a:ext uri="{9D8B030D-6E8A-4147-A177-3AD203B41FA5}">
                      <a16:colId xmlns:a16="http://schemas.microsoft.com/office/drawing/2014/main" val="4183988386"/>
                    </a:ext>
                  </a:extLst>
                </a:gridCol>
                <a:gridCol w="1654138">
                  <a:extLst>
                    <a:ext uri="{9D8B030D-6E8A-4147-A177-3AD203B41FA5}">
                      <a16:colId xmlns:a16="http://schemas.microsoft.com/office/drawing/2014/main" val="3469489602"/>
                    </a:ext>
                  </a:extLst>
                </a:gridCol>
              </a:tblGrid>
              <a:tr h="492942">
                <a:tc>
                  <a:txBody>
                    <a:bodyPr/>
                    <a:lstStyle/>
                    <a:p>
                      <a:pPr algn="ctr" fontAlgn="b"/>
                      <a:r>
                        <a:rPr lang="en-US" sz="1800" b="1" u="none" strike="noStrike" dirty="0">
                          <a:solidFill>
                            <a:schemeClr val="tx1"/>
                          </a:solidFill>
                          <a:effectLst/>
                          <a:latin typeface="+mn-lt"/>
                        </a:rPr>
                        <a:t>Calls/Emails</a:t>
                      </a:r>
                      <a:endParaRPr lang="en-US" sz="1800" b="1" i="0" u="none" strike="noStrike" dirty="0">
                        <a:solidFill>
                          <a:schemeClr val="tx1"/>
                        </a:solidFill>
                        <a:effectLst/>
                        <a:latin typeface="+mn-lt"/>
                      </a:endParaRPr>
                    </a:p>
                  </a:txBody>
                  <a:tcPr marL="9525" marR="9525" marT="9525" marB="0"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8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493145">
                <a:tc>
                  <a:txBody>
                    <a:bodyPr/>
                    <a:lstStyle/>
                    <a:p>
                      <a:pPr algn="ctr" fontAlgn="b"/>
                      <a:r>
                        <a:rPr lang="en-US" sz="1800" b="0" i="1" u="none" strike="noStrike" dirty="0">
                          <a:solidFill>
                            <a:schemeClr val="tx1"/>
                          </a:solidFill>
                          <a:effectLst/>
                          <a:latin typeface="+mn-lt"/>
                        </a:rPr>
                        <a:t>Director's Office</a:t>
                      </a:r>
                    </a:p>
                  </a:txBody>
                  <a:tcPr marL="9525" marR="9525" marT="9525" marB="0" anchor="ctr">
                    <a:solidFill>
                      <a:schemeClr val="bg1">
                        <a:lumMod val="95000"/>
                      </a:schemeClr>
                    </a:solidFill>
                  </a:tcPr>
                </a:tc>
                <a:tc>
                  <a:txBody>
                    <a:bodyPr/>
                    <a:lstStyle/>
                    <a:p>
                      <a:pPr algn="ctr" fontAlgn="b"/>
                      <a:r>
                        <a:rPr lang="en-US" sz="1800" b="0" i="0" u="none" strike="noStrike" dirty="0">
                          <a:solidFill>
                            <a:srgbClr val="000000"/>
                          </a:solidFill>
                          <a:effectLst/>
                          <a:latin typeface="+mn-lt"/>
                        </a:rPr>
                        <a:t>2,143</a:t>
                      </a:r>
                    </a:p>
                  </a:txBody>
                  <a:tcPr marL="9525" marR="9525" marT="9525" marB="0" anchor="ctr">
                    <a:solidFill>
                      <a:schemeClr val="bg1">
                        <a:lumMod val="95000"/>
                      </a:schemeClr>
                    </a:solidFill>
                  </a:tcPr>
                </a:tc>
                <a:tc>
                  <a:txBody>
                    <a:bodyPr/>
                    <a:lstStyle/>
                    <a:p>
                      <a:pPr algn="ctr" fontAlgn="b"/>
                      <a:r>
                        <a:rPr lang="en-US" sz="1800" b="0" i="0" u="none" strike="noStrike" dirty="0">
                          <a:solidFill>
                            <a:schemeClr val="tx1"/>
                          </a:solidFill>
                          <a:effectLst/>
                          <a:latin typeface="+mn-lt"/>
                        </a:rPr>
                        <a:t>1,581</a:t>
                      </a:r>
                    </a:p>
                  </a:txBody>
                  <a:tcPr marL="9525" marR="9525" marT="9525" marB="0" anchor="ctr">
                    <a:solidFill>
                      <a:schemeClr val="bg1">
                        <a:lumMod val="95000"/>
                      </a:schemeClr>
                    </a:solidFill>
                  </a:tcPr>
                </a:tc>
                <a:tc>
                  <a:txBody>
                    <a:bodyPr/>
                    <a:lstStyle/>
                    <a:p>
                      <a:pPr algn="ctr" fontAlgn="b"/>
                      <a:r>
                        <a:rPr lang="en-US" sz="1800" b="0" i="0" u="none" strike="noStrike" dirty="0">
                          <a:solidFill>
                            <a:schemeClr val="tx1"/>
                          </a:solidFill>
                          <a:effectLst/>
                          <a:latin typeface="+mn-lt"/>
                        </a:rPr>
                        <a:t>762</a:t>
                      </a:r>
                    </a:p>
                  </a:txBody>
                  <a:tcPr marL="9525" marR="9525" marT="9525" marB="0" anchor="ctr">
                    <a:solidFill>
                      <a:schemeClr val="bg1">
                        <a:lumMod val="95000"/>
                      </a:schemeClr>
                    </a:solidFill>
                  </a:tcPr>
                </a:tc>
                <a:tc>
                  <a:txBody>
                    <a:bodyPr/>
                    <a:lstStyle/>
                    <a:p>
                      <a:pPr algn="ctr" fontAlgn="b"/>
                      <a:r>
                        <a:rPr lang="en-US" sz="1800" b="1" i="1" u="none" strike="noStrike" dirty="0">
                          <a:solidFill>
                            <a:schemeClr val="tx1"/>
                          </a:solidFill>
                          <a:effectLst/>
                          <a:latin typeface="+mn-lt"/>
                        </a:rPr>
                        <a:t>4,486</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479684">
                <a:tc>
                  <a:txBody>
                    <a:bodyPr/>
                    <a:lstStyle/>
                    <a:p>
                      <a:pPr algn="ctr" fontAlgn="b"/>
                      <a:r>
                        <a:rPr lang="en-US" sz="1800" b="0" i="1" u="none" strike="noStrike" dirty="0">
                          <a:solidFill>
                            <a:schemeClr val="tx1"/>
                          </a:solidFill>
                          <a:effectLst/>
                          <a:latin typeface="+mn-lt"/>
                        </a:rPr>
                        <a:t>ETTA</a:t>
                      </a:r>
                    </a:p>
                  </a:txBody>
                  <a:tcPr marL="9525" marR="9525" marT="9525" marB="0" anchor="ctr">
                    <a:solidFill>
                      <a:schemeClr val="bg1">
                        <a:lumMod val="85000"/>
                      </a:schemeClr>
                    </a:solidFill>
                  </a:tcPr>
                </a:tc>
                <a:tc>
                  <a:txBody>
                    <a:bodyPr/>
                    <a:lstStyle/>
                    <a:p>
                      <a:pPr algn="ctr" fontAlgn="b"/>
                      <a:r>
                        <a:rPr lang="en-US" sz="1800" b="0" i="0" u="none" strike="noStrike" dirty="0">
                          <a:solidFill>
                            <a:srgbClr val="000000"/>
                          </a:solidFill>
                          <a:effectLst/>
                          <a:latin typeface="+mn-lt"/>
                        </a:rPr>
                        <a:t>1,347</a:t>
                      </a:r>
                    </a:p>
                  </a:txBody>
                  <a:tcPr marL="9525" marR="9525" marT="9525" marB="0" anchor="ctr">
                    <a:solidFill>
                      <a:schemeClr val="bg1">
                        <a:lumMod val="85000"/>
                      </a:schemeClr>
                    </a:solidFill>
                  </a:tcPr>
                </a:tc>
                <a:tc>
                  <a:txBody>
                    <a:bodyPr/>
                    <a:lstStyle/>
                    <a:p>
                      <a:pPr algn="ctr" fontAlgn="b"/>
                      <a:r>
                        <a:rPr lang="en-US" sz="1800" b="0" i="0" u="none" strike="noStrike" dirty="0">
                          <a:solidFill>
                            <a:schemeClr val="tx1"/>
                          </a:solidFill>
                          <a:effectLst/>
                          <a:latin typeface="+mn-lt"/>
                        </a:rPr>
                        <a:t>623</a:t>
                      </a:r>
                    </a:p>
                  </a:txBody>
                  <a:tcPr marL="9525" marR="9525" marT="9525" marB="0" anchor="ctr">
                    <a:solidFill>
                      <a:schemeClr val="bg1">
                        <a:lumMod val="85000"/>
                      </a:schemeClr>
                    </a:solidFill>
                  </a:tcPr>
                </a:tc>
                <a:tc>
                  <a:txBody>
                    <a:bodyPr/>
                    <a:lstStyle/>
                    <a:p>
                      <a:pPr algn="ctr" fontAlgn="b"/>
                      <a:r>
                        <a:rPr lang="en-US" sz="1800" b="0" i="0" u="none" strike="noStrike" dirty="0">
                          <a:solidFill>
                            <a:schemeClr val="tx1"/>
                          </a:solidFill>
                          <a:effectLst/>
                          <a:latin typeface="+mn-lt"/>
                        </a:rPr>
                        <a:t>397</a:t>
                      </a:r>
                    </a:p>
                  </a:txBody>
                  <a:tcPr marL="9525" marR="9525" marT="9525" marB="0" anchor="ctr">
                    <a:solidFill>
                      <a:schemeClr val="bg1">
                        <a:lumMod val="85000"/>
                      </a:schemeClr>
                    </a:solidFill>
                  </a:tcPr>
                </a:tc>
                <a:tc>
                  <a:txBody>
                    <a:bodyPr/>
                    <a:lstStyle/>
                    <a:p>
                      <a:pPr algn="ctr" fontAlgn="b"/>
                      <a:r>
                        <a:rPr lang="en-US" sz="1800" b="1" i="1" u="none" strike="noStrike" dirty="0">
                          <a:solidFill>
                            <a:schemeClr val="tx1"/>
                          </a:solidFill>
                          <a:effectLst/>
                          <a:latin typeface="+mn-lt"/>
                        </a:rPr>
                        <a:t>2,367</a:t>
                      </a:r>
                    </a:p>
                  </a:txBody>
                  <a:tcPr marL="9525" marR="9525" marT="9525" marB="0" anchor="ctr">
                    <a:solidFill>
                      <a:schemeClr val="bg1">
                        <a:lumMod val="85000"/>
                      </a:schemeClr>
                    </a:solidFill>
                  </a:tcPr>
                </a:tc>
                <a:extLst>
                  <a:ext uri="{0D108BD9-81ED-4DB2-BD59-A6C34878D82A}">
                    <a16:rowId xmlns:a16="http://schemas.microsoft.com/office/drawing/2014/main" val="3769361676"/>
                  </a:ext>
                </a:extLst>
              </a:tr>
              <a:tr h="479684">
                <a:tc>
                  <a:txBody>
                    <a:bodyPr/>
                    <a:lstStyle/>
                    <a:p>
                      <a:pPr algn="ctr" fontAlgn="b"/>
                      <a:r>
                        <a:rPr lang="en-US" sz="1800" b="0" i="1" u="none" strike="noStrike" dirty="0">
                          <a:solidFill>
                            <a:schemeClr val="tx1"/>
                          </a:solidFill>
                          <a:effectLst/>
                          <a:latin typeface="+mn-lt"/>
                        </a:rPr>
                        <a:t>ASH****</a:t>
                      </a:r>
                    </a:p>
                  </a:txBody>
                  <a:tcPr marL="9525" marR="9525" marT="9525" marB="0" anchor="ctr">
                    <a:solidFill>
                      <a:schemeClr val="bg1">
                        <a:lumMod val="95000"/>
                      </a:schemeClr>
                    </a:solidFill>
                  </a:tcPr>
                </a:tc>
                <a:tc>
                  <a:txBody>
                    <a:bodyPr/>
                    <a:lstStyle/>
                    <a:p>
                      <a:pPr algn="ctr" fontAlgn="b"/>
                      <a:r>
                        <a:rPr lang="en-US" sz="1800" b="0" i="0" u="none" strike="noStrike" dirty="0">
                          <a:solidFill>
                            <a:srgbClr val="000000"/>
                          </a:solidFill>
                          <a:effectLst/>
                          <a:latin typeface="+mn-lt"/>
                        </a:rPr>
                        <a:t>341</a:t>
                      </a:r>
                    </a:p>
                  </a:txBody>
                  <a:tcPr marL="9525" marR="9525" marT="9525" marB="0" anchor="ctr">
                    <a:solidFill>
                      <a:schemeClr val="bg1">
                        <a:lumMod val="95000"/>
                      </a:schemeClr>
                    </a:solidFill>
                  </a:tcPr>
                </a:tc>
                <a:tc>
                  <a:txBody>
                    <a:bodyPr/>
                    <a:lstStyle/>
                    <a:p>
                      <a:pPr algn="ctr" fontAlgn="b"/>
                      <a:r>
                        <a:rPr lang="en-US" sz="1800" b="0" i="0" u="none" strike="noStrike" dirty="0">
                          <a:solidFill>
                            <a:schemeClr val="tx1"/>
                          </a:solidFill>
                          <a:effectLst/>
                          <a:latin typeface="+mn-lt"/>
                        </a:rPr>
                        <a:t>529</a:t>
                      </a:r>
                    </a:p>
                  </a:txBody>
                  <a:tcPr marL="9525" marR="9525" marT="9525" marB="0" anchor="ctr">
                    <a:solidFill>
                      <a:schemeClr val="bg1">
                        <a:lumMod val="95000"/>
                      </a:schemeClr>
                    </a:solidFill>
                  </a:tcPr>
                </a:tc>
                <a:tc>
                  <a:txBody>
                    <a:bodyPr/>
                    <a:lstStyle/>
                    <a:p>
                      <a:pPr algn="ctr" fontAlgn="b"/>
                      <a:r>
                        <a:rPr lang="en-US" sz="1800" b="0" i="0" u="none" strike="noStrike" dirty="0">
                          <a:solidFill>
                            <a:schemeClr val="tx1"/>
                          </a:solidFill>
                          <a:effectLst/>
                          <a:latin typeface="+mn-lt"/>
                        </a:rPr>
                        <a:t>152</a:t>
                      </a:r>
                    </a:p>
                  </a:txBody>
                  <a:tcPr marL="9525" marR="9525" marT="9525" marB="0" anchor="ctr">
                    <a:solidFill>
                      <a:schemeClr val="bg1">
                        <a:lumMod val="95000"/>
                      </a:schemeClr>
                    </a:solidFill>
                  </a:tcPr>
                </a:tc>
                <a:tc>
                  <a:txBody>
                    <a:bodyPr/>
                    <a:lstStyle/>
                    <a:p>
                      <a:pPr algn="ctr" fontAlgn="b"/>
                      <a:r>
                        <a:rPr lang="en-US" sz="1800" b="1" i="1" u="none" strike="noStrike" dirty="0">
                          <a:solidFill>
                            <a:schemeClr val="tx1"/>
                          </a:solidFill>
                          <a:effectLst/>
                          <a:latin typeface="+mn-lt"/>
                        </a:rPr>
                        <a:t>1,022</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479684">
                <a:tc>
                  <a:txBody>
                    <a:bodyPr/>
                    <a:lstStyle/>
                    <a:p>
                      <a:pPr algn="ctr" fontAlgn="b"/>
                      <a:r>
                        <a:rPr lang="en-US" sz="1800" b="0" i="1" u="none" strike="noStrike" dirty="0">
                          <a:solidFill>
                            <a:schemeClr val="tx1"/>
                          </a:solidFill>
                          <a:effectLst/>
                          <a:latin typeface="+mn-lt"/>
                        </a:rPr>
                        <a:t>PSIM</a:t>
                      </a:r>
                    </a:p>
                  </a:txBody>
                  <a:tcPr marL="9525" marR="9525" marT="9525" marB="0" anchor="ctr">
                    <a:solidFill>
                      <a:schemeClr val="bg1">
                        <a:lumMod val="85000"/>
                      </a:schemeClr>
                    </a:solidFill>
                  </a:tcPr>
                </a:tc>
                <a:tc>
                  <a:txBody>
                    <a:bodyPr/>
                    <a:lstStyle/>
                    <a:p>
                      <a:pPr algn="ctr" fontAlgn="b"/>
                      <a:r>
                        <a:rPr lang="en-US" sz="1800" b="0" i="0" u="none" strike="noStrike" dirty="0">
                          <a:solidFill>
                            <a:srgbClr val="000000"/>
                          </a:solidFill>
                          <a:effectLst/>
                          <a:latin typeface="+mn-lt"/>
                        </a:rPr>
                        <a:t>11</a:t>
                      </a:r>
                    </a:p>
                  </a:txBody>
                  <a:tcPr marL="9525" marR="9525" marT="9525" marB="0" anchor="ctr">
                    <a:solidFill>
                      <a:schemeClr val="bg1">
                        <a:lumMod val="85000"/>
                      </a:schemeClr>
                    </a:solidFill>
                  </a:tcPr>
                </a:tc>
                <a:tc>
                  <a:txBody>
                    <a:bodyPr/>
                    <a:lstStyle/>
                    <a:p>
                      <a:pPr algn="ctr" fontAlgn="b"/>
                      <a:r>
                        <a:rPr lang="en-US" sz="18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8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800" b="1" i="1" u="none" strike="noStrike" dirty="0">
                          <a:solidFill>
                            <a:schemeClr val="tx1"/>
                          </a:solidFill>
                          <a:effectLst/>
                          <a:latin typeface="+mn-lt"/>
                        </a:rPr>
                        <a:t>11</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479684">
                <a:tc>
                  <a:txBody>
                    <a:bodyPr/>
                    <a:lstStyle/>
                    <a:p>
                      <a:pPr algn="ctr" fontAlgn="b"/>
                      <a:r>
                        <a:rPr lang="en-US" sz="1800" b="0" i="1" u="none" strike="noStrike" dirty="0">
                          <a:solidFill>
                            <a:schemeClr val="tx1"/>
                          </a:solidFill>
                          <a:effectLst/>
                          <a:latin typeface="+mn-lt"/>
                        </a:rPr>
                        <a:t>CSB</a:t>
                      </a:r>
                    </a:p>
                  </a:txBody>
                  <a:tcPr marL="9525" marR="9525" marT="9525" marB="0" anchor="ctr">
                    <a:solidFill>
                      <a:schemeClr val="bg1">
                        <a:lumMod val="95000"/>
                      </a:schemeClr>
                    </a:solidFill>
                  </a:tcPr>
                </a:tc>
                <a:tc>
                  <a:txBody>
                    <a:bodyPr/>
                    <a:lstStyle/>
                    <a:p>
                      <a:pPr algn="ctr" fontAlgn="b"/>
                      <a:r>
                        <a:rPr lang="en-US" sz="1800" b="0" i="0" u="none" strike="noStrike" dirty="0">
                          <a:solidFill>
                            <a:srgbClr val="000000"/>
                          </a:solidFill>
                          <a:effectLst/>
                          <a:latin typeface="+mn-lt"/>
                        </a:rPr>
                        <a:t>1,084</a:t>
                      </a:r>
                    </a:p>
                  </a:txBody>
                  <a:tcPr marL="9525" marR="9525" marT="9525" marB="0" anchor="ctr">
                    <a:solidFill>
                      <a:schemeClr val="bg1">
                        <a:lumMod val="95000"/>
                      </a:schemeClr>
                    </a:solidFill>
                  </a:tcPr>
                </a:tc>
                <a:tc>
                  <a:txBody>
                    <a:bodyPr/>
                    <a:lstStyle/>
                    <a:p>
                      <a:pPr algn="ctr" fontAlgn="b"/>
                      <a:r>
                        <a:rPr lang="en-US" sz="1800" b="0" i="0" u="none" strike="noStrike" dirty="0">
                          <a:solidFill>
                            <a:schemeClr val="tx1"/>
                          </a:solidFill>
                          <a:effectLst/>
                          <a:latin typeface="+mn-lt"/>
                        </a:rPr>
                        <a:t>440</a:t>
                      </a:r>
                    </a:p>
                  </a:txBody>
                  <a:tcPr marL="9525" marR="9525" marT="9525" marB="0" anchor="ctr">
                    <a:solidFill>
                      <a:schemeClr val="bg1">
                        <a:lumMod val="95000"/>
                      </a:schemeClr>
                    </a:solidFill>
                  </a:tcPr>
                </a:tc>
                <a:tc>
                  <a:txBody>
                    <a:bodyPr/>
                    <a:lstStyle/>
                    <a:p>
                      <a:pPr algn="ctr" fontAlgn="b"/>
                      <a:r>
                        <a:rPr lang="en-US" sz="1800" b="0" i="0" u="none" strike="noStrike" dirty="0">
                          <a:solidFill>
                            <a:schemeClr val="tx1"/>
                          </a:solidFill>
                          <a:effectLst/>
                          <a:latin typeface="+mn-lt"/>
                        </a:rPr>
                        <a:t>205</a:t>
                      </a:r>
                    </a:p>
                  </a:txBody>
                  <a:tcPr marL="9525" marR="9525" marT="9525" marB="0" anchor="ctr">
                    <a:solidFill>
                      <a:schemeClr val="bg1">
                        <a:lumMod val="95000"/>
                      </a:schemeClr>
                    </a:solidFill>
                  </a:tcPr>
                </a:tc>
                <a:tc>
                  <a:txBody>
                    <a:bodyPr/>
                    <a:lstStyle/>
                    <a:p>
                      <a:pPr algn="ctr" fontAlgn="b"/>
                      <a:r>
                        <a:rPr lang="en-US" sz="1800" b="1" i="1" u="none" strike="noStrike" dirty="0">
                          <a:solidFill>
                            <a:schemeClr val="tx1"/>
                          </a:solidFill>
                          <a:effectLst/>
                          <a:latin typeface="+mn-lt"/>
                        </a:rPr>
                        <a:t>1,729</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479684">
                <a:tc>
                  <a:txBody>
                    <a:bodyPr/>
                    <a:lstStyle/>
                    <a:p>
                      <a:pPr algn="ctr" fontAlgn="b"/>
                      <a:r>
                        <a:rPr lang="en-US" sz="1800" b="1" i="1" u="none" strike="noStrike" dirty="0">
                          <a:solidFill>
                            <a:schemeClr val="tx1"/>
                          </a:solidFill>
                          <a:effectLst/>
                          <a:latin typeface="+mn-lt"/>
                        </a:rPr>
                        <a:t>Totals</a:t>
                      </a:r>
                    </a:p>
                  </a:txBody>
                  <a:tcPr marL="9525" marR="9525" marT="9525" marB="0" anchor="ctr">
                    <a:solidFill>
                      <a:schemeClr val="bg1">
                        <a:lumMod val="85000"/>
                      </a:schemeClr>
                    </a:solidFill>
                  </a:tcPr>
                </a:tc>
                <a:tc>
                  <a:txBody>
                    <a:bodyPr/>
                    <a:lstStyle/>
                    <a:p>
                      <a:pPr algn="ctr" fontAlgn="b"/>
                      <a:r>
                        <a:rPr lang="en-US" sz="1800" b="1" i="1" u="none" strike="noStrike" dirty="0">
                          <a:solidFill>
                            <a:srgbClr val="000000"/>
                          </a:solidFill>
                          <a:effectLst/>
                          <a:latin typeface="+mn-lt"/>
                        </a:rPr>
                        <a:t>4,926</a:t>
                      </a:r>
                    </a:p>
                  </a:txBody>
                  <a:tcPr marL="9525" marR="9525" marT="9525" marB="0" anchor="ctr">
                    <a:solidFill>
                      <a:schemeClr val="bg1">
                        <a:lumMod val="85000"/>
                      </a:schemeClr>
                    </a:solidFill>
                  </a:tcPr>
                </a:tc>
                <a:tc>
                  <a:txBody>
                    <a:bodyPr/>
                    <a:lstStyle/>
                    <a:p>
                      <a:pPr algn="ctr" fontAlgn="b"/>
                      <a:r>
                        <a:rPr lang="en-US" sz="1800" b="1" i="1" u="none" strike="noStrike" dirty="0">
                          <a:solidFill>
                            <a:schemeClr val="tx1"/>
                          </a:solidFill>
                          <a:effectLst/>
                          <a:latin typeface="+mn-lt"/>
                        </a:rPr>
                        <a:t>3,173</a:t>
                      </a:r>
                    </a:p>
                  </a:txBody>
                  <a:tcPr marL="9525" marR="9525" marT="9525" marB="0" anchor="ctr">
                    <a:solidFill>
                      <a:schemeClr val="bg1">
                        <a:lumMod val="85000"/>
                      </a:schemeClr>
                    </a:solidFill>
                  </a:tcPr>
                </a:tc>
                <a:tc>
                  <a:txBody>
                    <a:bodyPr/>
                    <a:lstStyle/>
                    <a:p>
                      <a:pPr algn="ctr" fontAlgn="b"/>
                      <a:r>
                        <a:rPr lang="en-US" sz="1800" b="1" i="1" u="none" strike="noStrike" dirty="0">
                          <a:solidFill>
                            <a:schemeClr val="tx1"/>
                          </a:solidFill>
                          <a:effectLst/>
                          <a:latin typeface="+mn-lt"/>
                        </a:rPr>
                        <a:t>1,516</a:t>
                      </a:r>
                    </a:p>
                  </a:txBody>
                  <a:tcPr marL="9525" marR="9525" marT="9525" marB="0" anchor="ctr">
                    <a:solidFill>
                      <a:schemeClr val="bg1">
                        <a:lumMod val="85000"/>
                      </a:schemeClr>
                    </a:solidFill>
                  </a:tcPr>
                </a:tc>
                <a:tc>
                  <a:txBody>
                    <a:bodyPr/>
                    <a:lstStyle/>
                    <a:p>
                      <a:pPr algn="ctr" fontAlgn="b"/>
                      <a:r>
                        <a:rPr lang="en-US" sz="1800" b="1" i="1" u="none" strike="noStrike" dirty="0">
                          <a:solidFill>
                            <a:schemeClr val="tx1"/>
                          </a:solidFill>
                          <a:effectLst/>
                          <a:latin typeface="+mn-lt"/>
                        </a:rPr>
                        <a:t>9,615</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bl>
          </a:graphicData>
        </a:graphic>
      </p:graphicFrame>
      <p:sp>
        <p:nvSpPr>
          <p:cNvPr id="3" name="Rectangle 2">
            <a:extLst>
              <a:ext uri="{FF2B5EF4-FFF2-40B4-BE49-F238E27FC236}">
                <a16:creationId xmlns:a16="http://schemas.microsoft.com/office/drawing/2014/main" id="{B863631F-DB99-47A3-940B-BB26FD76E057}"/>
              </a:ext>
            </a:extLst>
          </p:cNvPr>
          <p:cNvSpPr/>
          <p:nvPr/>
        </p:nvSpPr>
        <p:spPr>
          <a:xfrm>
            <a:off x="542925" y="4632996"/>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9" name="Rectangle 8">
            <a:extLst>
              <a:ext uri="{FF2B5EF4-FFF2-40B4-BE49-F238E27FC236}">
                <a16:creationId xmlns:a16="http://schemas.microsoft.com/office/drawing/2014/main" id="{313317AF-06D8-4A1D-A09E-5474B9628FB9}"/>
              </a:ext>
            </a:extLst>
          </p:cNvPr>
          <p:cNvSpPr/>
          <p:nvPr/>
        </p:nvSpPr>
        <p:spPr>
          <a:xfrm>
            <a:off x="493766" y="4876800"/>
            <a:ext cx="7981404"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11" name="TextBox 10">
            <a:extLst>
              <a:ext uri="{FF2B5EF4-FFF2-40B4-BE49-F238E27FC236}">
                <a16:creationId xmlns:a16="http://schemas.microsoft.com/office/drawing/2014/main" id="{8ED492A4-564B-42FB-9AE5-0DC54EADAF40}"/>
              </a:ext>
            </a:extLst>
          </p:cNvPr>
          <p:cNvSpPr txBox="1"/>
          <p:nvPr/>
        </p:nvSpPr>
        <p:spPr>
          <a:xfrm>
            <a:off x="6705600" y="685800"/>
            <a:ext cx="2286000" cy="369332"/>
          </a:xfrm>
          <a:prstGeom prst="rect">
            <a:avLst/>
          </a:prstGeom>
          <a:noFill/>
        </p:spPr>
        <p:txBody>
          <a:bodyPr wrap="square" rtlCol="0">
            <a:spAutoFit/>
          </a:bodyPr>
          <a:lstStyle/>
          <a:p>
            <a:r>
              <a:rPr lang="en-US" i="1" dirty="0"/>
              <a:t>FFY 2020—2022</a:t>
            </a:r>
          </a:p>
        </p:txBody>
      </p:sp>
      <p:sp>
        <p:nvSpPr>
          <p:cNvPr id="8" name="Rectangle 7">
            <a:extLst>
              <a:ext uri="{FF2B5EF4-FFF2-40B4-BE49-F238E27FC236}">
                <a16:creationId xmlns:a16="http://schemas.microsoft.com/office/drawing/2014/main" id="{58ADA03A-0008-4349-8B1C-2E66AE76AE42}"/>
              </a:ext>
            </a:extLst>
          </p:cNvPr>
          <p:cNvSpPr/>
          <p:nvPr/>
        </p:nvSpPr>
        <p:spPr>
          <a:xfrm>
            <a:off x="516488" y="5121813"/>
            <a:ext cx="7981404" cy="246221"/>
          </a:xfrm>
          <a:prstGeom prst="rect">
            <a:avLst/>
          </a:prstGeom>
        </p:spPr>
        <p:txBody>
          <a:bodyPr wrap="square">
            <a:spAutoFit/>
          </a:bodyPr>
          <a:lstStyle/>
          <a:p>
            <a:r>
              <a:rPr lang="en-US" sz="1000" i="1" dirty="0"/>
              <a:t>***FFY 2022 includes data from October 4, 2021, through February 11, 2022. </a:t>
            </a:r>
            <a:endParaRPr lang="en-US" sz="1000" dirty="0"/>
          </a:p>
        </p:txBody>
      </p:sp>
    </p:spTree>
    <p:extLst>
      <p:ext uri="{BB962C8B-B14F-4D97-AF65-F5344CB8AC3E}">
        <p14:creationId xmlns:p14="http://schemas.microsoft.com/office/powerpoint/2010/main" val="2030086484"/>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7" name="TextBox 6">
            <a:extLst>
              <a:ext uri="{FF2B5EF4-FFF2-40B4-BE49-F238E27FC236}">
                <a16:creationId xmlns:a16="http://schemas.microsoft.com/office/drawing/2014/main" id="{6828006A-25C6-4249-8570-2A11ED54DC38}"/>
              </a:ext>
            </a:extLst>
          </p:cNvPr>
          <p:cNvSpPr txBox="1"/>
          <p:nvPr/>
        </p:nvSpPr>
        <p:spPr>
          <a:xfrm>
            <a:off x="529601" y="5311914"/>
            <a:ext cx="7932191" cy="707886"/>
          </a:xfrm>
          <a:prstGeom prst="rect">
            <a:avLst/>
          </a:prstGeom>
          <a:noFill/>
        </p:spPr>
        <p:txBody>
          <a:bodyPr wrap="square" rtlCol="0">
            <a:spAutoFit/>
          </a:bodyPr>
          <a:lstStyle/>
          <a:p>
            <a:r>
              <a:rPr lang="en-US" sz="1000" i="1" dirty="0"/>
              <a:t>****This data is preliminary and subject to change as unprocessed complaints are moved to other categories. Many of these unprocessed complaints contain insufficient information to process and/or they cover complaint items that do not fall under OSH jurisdiction.  Referrals to other Agencies are made, as appropriate.</a:t>
            </a:r>
          </a:p>
          <a:p>
            <a:r>
              <a:rPr lang="en-US" sz="1000" i="1" dirty="0"/>
              <a:t>.</a:t>
            </a: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extLst>
              <p:ext uri="{D42A27DB-BD31-4B8C-83A1-F6EECF244321}">
                <p14:modId xmlns:p14="http://schemas.microsoft.com/office/powerpoint/2010/main" val="105260058"/>
              </p:ext>
            </p:extLst>
          </p:nvPr>
        </p:nvGraphicFramePr>
        <p:xfrm>
          <a:off x="610360" y="1219201"/>
          <a:ext cx="7874067" cy="3240215"/>
        </p:xfrm>
        <a:graphic>
          <a:graphicData uri="http://schemas.openxmlformats.org/drawingml/2006/table">
            <a:tbl>
              <a:tblPr>
                <a:tableStyleId>{5C22544A-7EE6-4342-B048-85BDC9FD1C3A}</a:tableStyleId>
              </a:tblPr>
              <a:tblGrid>
                <a:gridCol w="2299294">
                  <a:extLst>
                    <a:ext uri="{9D8B030D-6E8A-4147-A177-3AD203B41FA5}">
                      <a16:colId xmlns:a16="http://schemas.microsoft.com/office/drawing/2014/main" val="4225244791"/>
                    </a:ext>
                  </a:extLst>
                </a:gridCol>
                <a:gridCol w="1380495">
                  <a:extLst>
                    <a:ext uri="{9D8B030D-6E8A-4147-A177-3AD203B41FA5}">
                      <a16:colId xmlns:a16="http://schemas.microsoft.com/office/drawing/2014/main" val="3709083648"/>
                    </a:ext>
                  </a:extLst>
                </a:gridCol>
                <a:gridCol w="1227107">
                  <a:extLst>
                    <a:ext uri="{9D8B030D-6E8A-4147-A177-3AD203B41FA5}">
                      <a16:colId xmlns:a16="http://schemas.microsoft.com/office/drawing/2014/main" val="660787183"/>
                    </a:ext>
                  </a:extLst>
                </a:gridCol>
                <a:gridCol w="1227107">
                  <a:extLst>
                    <a:ext uri="{9D8B030D-6E8A-4147-A177-3AD203B41FA5}">
                      <a16:colId xmlns:a16="http://schemas.microsoft.com/office/drawing/2014/main" val="1968807720"/>
                    </a:ext>
                  </a:extLst>
                </a:gridCol>
                <a:gridCol w="1740064">
                  <a:extLst>
                    <a:ext uri="{9D8B030D-6E8A-4147-A177-3AD203B41FA5}">
                      <a16:colId xmlns:a16="http://schemas.microsoft.com/office/drawing/2014/main" val="3469489602"/>
                    </a:ext>
                  </a:extLst>
                </a:gridCol>
              </a:tblGrid>
              <a:tr h="399510">
                <a:tc>
                  <a:txBody>
                    <a:bodyPr/>
                    <a:lstStyle/>
                    <a:p>
                      <a:pPr algn="ctr" fontAlgn="b"/>
                      <a:r>
                        <a:rPr lang="en-US" sz="1600" b="1" u="none" strike="noStrike" dirty="0">
                          <a:solidFill>
                            <a:schemeClr val="tx1"/>
                          </a:solidFill>
                          <a:effectLst/>
                          <a:latin typeface="+mn-lt"/>
                        </a:rPr>
                        <a:t>Director’s Office</a:t>
                      </a:r>
                      <a:endParaRPr lang="en-US" sz="1600" b="1" i="0" u="none" strike="noStrike" dirty="0">
                        <a:solidFill>
                          <a:schemeClr val="tx1"/>
                        </a:solidFill>
                        <a:effectLst/>
                        <a:latin typeface="+mn-lt"/>
                      </a:endParaRP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6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399675">
                <a:tc>
                  <a:txBody>
                    <a:bodyPr/>
                    <a:lstStyle/>
                    <a:p>
                      <a:pPr algn="ctr" fontAlgn="b"/>
                      <a:r>
                        <a:rPr lang="en-US" sz="1600" b="0" i="1" u="none" strike="noStrike" dirty="0">
                          <a:solidFill>
                            <a:schemeClr val="tx1"/>
                          </a:solidFill>
                          <a:effectLst/>
                          <a:latin typeface="+mn-lt"/>
                        </a:rPr>
                        <a:t>Meetings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n-lt"/>
                        </a:rPr>
                        <a:t>102</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93</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39</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234</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388765">
                <a:tc>
                  <a:txBody>
                    <a:bodyPr/>
                    <a:lstStyle/>
                    <a:p>
                      <a:pPr algn="ctr" fontAlgn="b"/>
                      <a:r>
                        <a:rPr lang="en-US" sz="1600" b="1" i="1" u="none" strike="noStrike" dirty="0">
                          <a:solidFill>
                            <a:schemeClr val="tx1"/>
                          </a:solidFill>
                          <a:effectLst/>
                          <a:latin typeface="+mn-lt"/>
                        </a:rPr>
                        <a:t>Compliance</a:t>
                      </a: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6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3769361676"/>
                  </a:ext>
                </a:extLst>
              </a:tr>
              <a:tr h="388765">
                <a:tc>
                  <a:txBody>
                    <a:bodyPr/>
                    <a:lstStyle/>
                    <a:p>
                      <a:pPr algn="ctr" fontAlgn="b"/>
                      <a:r>
                        <a:rPr lang="en-US" sz="1600" b="0" i="1" u="none" strike="noStrike" dirty="0">
                          <a:solidFill>
                            <a:schemeClr val="tx1"/>
                          </a:solidFill>
                          <a:effectLst/>
                          <a:latin typeface="+mj-lt"/>
                        </a:rPr>
                        <a:t>Valid Complaints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j-lt"/>
                        </a:rPr>
                        <a:t>1,012</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1,325</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373</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2,710</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388765">
                <a:tc>
                  <a:txBody>
                    <a:bodyPr/>
                    <a:lstStyle/>
                    <a:p>
                      <a:pPr algn="ctr" fontAlgn="b"/>
                      <a:r>
                        <a:rPr lang="en-US" sz="1600" b="0" i="1" u="none" strike="noStrike" dirty="0">
                          <a:solidFill>
                            <a:schemeClr val="tx1"/>
                          </a:solidFill>
                          <a:effectLst/>
                          <a:latin typeface="+mj-lt"/>
                        </a:rPr>
                        <a:t>Non-Valid Complaints</a:t>
                      </a:r>
                    </a:p>
                  </a:txBody>
                  <a:tcPr marL="9525" marR="9525" marT="9525" marB="0" anchor="ctr">
                    <a:solidFill>
                      <a:schemeClr val="bg1">
                        <a:lumMod val="85000"/>
                      </a:schemeClr>
                    </a:solidFill>
                  </a:tcPr>
                </a:tc>
                <a:tc>
                  <a:txBody>
                    <a:bodyPr/>
                    <a:lstStyle/>
                    <a:p>
                      <a:pPr algn="ctr" fontAlgn="b"/>
                      <a:r>
                        <a:rPr lang="en-US" sz="1600" b="0" i="0" u="none" strike="noStrike" dirty="0">
                          <a:solidFill>
                            <a:srgbClr val="000000"/>
                          </a:solidFill>
                          <a:effectLst/>
                          <a:latin typeface="+mj-lt"/>
                        </a:rPr>
                        <a:t>1,402</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1,141</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154</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n-lt"/>
                        </a:rPr>
                        <a:t>2,698</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388765">
                <a:tc>
                  <a:txBody>
                    <a:bodyPr/>
                    <a:lstStyle/>
                    <a:p>
                      <a:pPr algn="ctr" fontAlgn="b"/>
                      <a:r>
                        <a:rPr lang="en-US" sz="1600" b="0" i="1" u="none" strike="noStrike" dirty="0">
                          <a:solidFill>
                            <a:schemeClr val="tx1"/>
                          </a:solidFill>
                          <a:effectLst/>
                          <a:latin typeface="+mj-lt"/>
                        </a:rPr>
                        <a:t>Inspections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j-lt"/>
                        </a:rPr>
                        <a:t>22</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97</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13</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148</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388765">
                <a:tc>
                  <a:txBody>
                    <a:bodyPr/>
                    <a:lstStyle/>
                    <a:p>
                      <a:pPr algn="ctr" fontAlgn="b"/>
                      <a:r>
                        <a:rPr lang="en-US" sz="1600" b="0" i="1" u="none" strike="noStrike" dirty="0">
                          <a:solidFill>
                            <a:schemeClr val="tx1"/>
                          </a:solidFill>
                          <a:effectLst/>
                          <a:latin typeface="+mj-lt"/>
                        </a:rPr>
                        <a:t>Referrals</a:t>
                      </a:r>
                    </a:p>
                  </a:txBody>
                  <a:tcPr marL="9525" marR="9525" marT="9525" marB="0" anchor="ctr">
                    <a:solidFill>
                      <a:schemeClr val="bg1">
                        <a:lumMod val="85000"/>
                      </a:schemeClr>
                    </a:solidFill>
                  </a:tcPr>
                </a:tc>
                <a:tc>
                  <a:txBody>
                    <a:bodyPr/>
                    <a:lstStyle/>
                    <a:p>
                      <a:pPr algn="ctr" fontAlgn="b"/>
                      <a:r>
                        <a:rPr lang="en-US" sz="1600" b="0" i="1" u="none" strike="noStrike" dirty="0">
                          <a:solidFill>
                            <a:srgbClr val="000000"/>
                          </a:solidFill>
                          <a:effectLst/>
                          <a:latin typeface="+mj-lt"/>
                        </a:rPr>
                        <a:t>51</a:t>
                      </a:r>
                    </a:p>
                  </a:txBody>
                  <a:tcPr marL="9525" marR="9525" marT="9525" marB="0" anchor="ctr">
                    <a:solidFill>
                      <a:schemeClr val="bg1">
                        <a:lumMod val="85000"/>
                      </a:schemeClr>
                    </a:solidFill>
                  </a:tcPr>
                </a:tc>
                <a:tc>
                  <a:txBody>
                    <a:bodyPr/>
                    <a:lstStyle/>
                    <a:p>
                      <a:pPr algn="ctr" fontAlgn="b"/>
                      <a:r>
                        <a:rPr lang="en-US" sz="1600" b="0" i="1" u="none" strike="noStrike" dirty="0">
                          <a:solidFill>
                            <a:schemeClr val="tx1"/>
                          </a:solidFill>
                          <a:effectLst/>
                          <a:latin typeface="+mn-lt"/>
                        </a:rPr>
                        <a:t>45</a:t>
                      </a:r>
                    </a:p>
                  </a:txBody>
                  <a:tcPr marL="9525" marR="9525" marT="9525" marB="0" anchor="ctr">
                    <a:solidFill>
                      <a:schemeClr val="bg1">
                        <a:lumMod val="85000"/>
                      </a:schemeClr>
                    </a:solidFill>
                  </a:tcPr>
                </a:tc>
                <a:tc>
                  <a:txBody>
                    <a:bodyPr/>
                    <a:lstStyle/>
                    <a:p>
                      <a:pPr algn="ctr" fontAlgn="b"/>
                      <a:r>
                        <a:rPr lang="en-US" sz="1600" b="0" i="1" u="none" strike="noStrike" dirty="0">
                          <a:solidFill>
                            <a:schemeClr val="tx1"/>
                          </a:solidFill>
                          <a:effectLst/>
                          <a:latin typeface="+mn-lt"/>
                        </a:rPr>
                        <a:t>22</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n-lt"/>
                        </a:rPr>
                        <a:t>118</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r h="388765">
                <a:tc>
                  <a:txBody>
                    <a:bodyPr/>
                    <a:lstStyle/>
                    <a:p>
                      <a:pPr algn="ctr" fontAlgn="b"/>
                      <a:r>
                        <a:rPr lang="en-US" sz="1600" b="0" i="1" u="none" strike="noStrike" dirty="0">
                          <a:solidFill>
                            <a:schemeClr val="tx1"/>
                          </a:solidFill>
                          <a:effectLst/>
                          <a:latin typeface="+mj-lt"/>
                        </a:rPr>
                        <a:t>Unprocessed Complaints****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j-lt"/>
                        </a:rPr>
                        <a:t>1,107</a:t>
                      </a:r>
                    </a:p>
                  </a:txBody>
                  <a:tcPr marL="9525" marR="9525" marT="9525" marB="0" anchor="ctr">
                    <a:solidFill>
                      <a:schemeClr val="bg1">
                        <a:lumMod val="95000"/>
                      </a:schemeClr>
                    </a:solidFill>
                  </a:tcPr>
                </a:tc>
                <a:tc>
                  <a:txBody>
                    <a:bodyPr/>
                    <a:lstStyle/>
                    <a:p>
                      <a:pPr algn="ctr" fontAlgn="b"/>
                      <a:r>
                        <a:rPr lang="en-US" sz="1600" b="0" i="1" u="none" strike="noStrike" dirty="0">
                          <a:solidFill>
                            <a:schemeClr val="tx1"/>
                          </a:solidFill>
                          <a:effectLst/>
                          <a:latin typeface="+mn-lt"/>
                        </a:rPr>
                        <a:t>595</a:t>
                      </a:r>
                    </a:p>
                  </a:txBody>
                  <a:tcPr marL="9525" marR="9525" marT="9525" marB="0" anchor="ctr">
                    <a:solidFill>
                      <a:schemeClr val="bg1">
                        <a:lumMod val="95000"/>
                      </a:schemeClr>
                    </a:solidFill>
                  </a:tcPr>
                </a:tc>
                <a:tc>
                  <a:txBody>
                    <a:bodyPr/>
                    <a:lstStyle/>
                    <a:p>
                      <a:pPr algn="ctr" fontAlgn="b"/>
                      <a:r>
                        <a:rPr lang="en-US" sz="1600" b="0" i="1" u="none" strike="noStrike" dirty="0">
                          <a:solidFill>
                            <a:schemeClr val="tx1"/>
                          </a:solidFill>
                          <a:effectLst/>
                          <a:latin typeface="+mn-lt"/>
                        </a:rPr>
                        <a:t>138</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1,840</a:t>
                      </a:r>
                    </a:p>
                  </a:txBody>
                  <a:tcPr marL="9525" marR="9525" marT="9525" marB="0" anchor="ctr">
                    <a:solidFill>
                      <a:schemeClr val="bg1">
                        <a:lumMod val="95000"/>
                      </a:schemeClr>
                    </a:solidFill>
                  </a:tcPr>
                </a:tc>
                <a:extLst>
                  <a:ext uri="{0D108BD9-81ED-4DB2-BD59-A6C34878D82A}">
                    <a16:rowId xmlns:a16="http://schemas.microsoft.com/office/drawing/2014/main" val="3733028880"/>
                  </a:ext>
                </a:extLst>
              </a:tr>
            </a:tbl>
          </a:graphicData>
        </a:graphic>
      </p:graphicFrame>
      <p:sp>
        <p:nvSpPr>
          <p:cNvPr id="3" name="Rectangle 2">
            <a:extLst>
              <a:ext uri="{FF2B5EF4-FFF2-40B4-BE49-F238E27FC236}">
                <a16:creationId xmlns:a16="http://schemas.microsoft.com/office/drawing/2014/main" id="{B863631F-DB99-47A3-940B-BB26FD76E057}"/>
              </a:ext>
            </a:extLst>
          </p:cNvPr>
          <p:cNvSpPr/>
          <p:nvPr/>
        </p:nvSpPr>
        <p:spPr>
          <a:xfrm>
            <a:off x="503022" y="4495800"/>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1" name="TextBox 10">
            <a:extLst>
              <a:ext uri="{FF2B5EF4-FFF2-40B4-BE49-F238E27FC236}">
                <a16:creationId xmlns:a16="http://schemas.microsoft.com/office/drawing/2014/main" id="{7C653FDC-2D29-45C8-9E18-5744F6F2500B}"/>
              </a:ext>
            </a:extLst>
          </p:cNvPr>
          <p:cNvSpPr txBox="1"/>
          <p:nvPr/>
        </p:nvSpPr>
        <p:spPr>
          <a:xfrm>
            <a:off x="6705600" y="685800"/>
            <a:ext cx="2286000" cy="369332"/>
          </a:xfrm>
          <a:prstGeom prst="rect">
            <a:avLst/>
          </a:prstGeom>
          <a:noFill/>
        </p:spPr>
        <p:txBody>
          <a:bodyPr wrap="square" rtlCol="0">
            <a:spAutoFit/>
          </a:bodyPr>
          <a:lstStyle/>
          <a:p>
            <a:r>
              <a:rPr lang="en-US" i="1" dirty="0"/>
              <a:t>FFY 2020—2022</a:t>
            </a:r>
          </a:p>
        </p:txBody>
      </p:sp>
      <p:sp>
        <p:nvSpPr>
          <p:cNvPr id="14" name="Rectangle 13">
            <a:extLst>
              <a:ext uri="{FF2B5EF4-FFF2-40B4-BE49-F238E27FC236}">
                <a16:creationId xmlns:a16="http://schemas.microsoft.com/office/drawing/2014/main" id="{D7328230-A699-4C73-8A45-3DACB36A6D80}"/>
              </a:ext>
            </a:extLst>
          </p:cNvPr>
          <p:cNvSpPr/>
          <p:nvPr/>
        </p:nvSpPr>
        <p:spPr>
          <a:xfrm>
            <a:off x="533400" y="4724400"/>
            <a:ext cx="7981404"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8" name="Rectangle 7">
            <a:extLst>
              <a:ext uri="{FF2B5EF4-FFF2-40B4-BE49-F238E27FC236}">
                <a16:creationId xmlns:a16="http://schemas.microsoft.com/office/drawing/2014/main" id="{8DF2F183-5FCB-4FE1-A19C-3AA8A6E26DE4}"/>
              </a:ext>
            </a:extLst>
          </p:cNvPr>
          <p:cNvSpPr/>
          <p:nvPr/>
        </p:nvSpPr>
        <p:spPr>
          <a:xfrm>
            <a:off x="503022" y="4953000"/>
            <a:ext cx="7981404" cy="246221"/>
          </a:xfrm>
          <a:prstGeom prst="rect">
            <a:avLst/>
          </a:prstGeom>
        </p:spPr>
        <p:txBody>
          <a:bodyPr wrap="square">
            <a:spAutoFit/>
          </a:bodyPr>
          <a:lstStyle/>
          <a:p>
            <a:r>
              <a:rPr lang="en-US" sz="1000" i="1" dirty="0"/>
              <a:t>***FFY 2022 includes data from October 4, 2021, through February 11, 2022. </a:t>
            </a:r>
            <a:endParaRPr lang="en-US" sz="1000" dirty="0"/>
          </a:p>
        </p:txBody>
      </p:sp>
    </p:spTree>
    <p:extLst>
      <p:ext uri="{BB962C8B-B14F-4D97-AF65-F5344CB8AC3E}">
        <p14:creationId xmlns:p14="http://schemas.microsoft.com/office/powerpoint/2010/main" val="3437058631"/>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ontent Placeholder 6"/>
          <p:cNvGraphicFramePr>
            <a:graphicFrameLocks noGrp="1"/>
          </p:cNvGraphicFramePr>
          <p:nvPr>
            <p:ph idx="1"/>
            <p:extLst>
              <p:ext uri="{D42A27DB-BD31-4B8C-83A1-F6EECF244321}">
                <p14:modId xmlns:p14="http://schemas.microsoft.com/office/powerpoint/2010/main" val="864270997"/>
              </p:ext>
            </p:extLst>
          </p:nvPr>
        </p:nvGraphicFramePr>
        <p:xfrm>
          <a:off x="838200" y="1295400"/>
          <a:ext cx="7620000" cy="4140993"/>
        </p:xfrm>
        <a:graphic>
          <a:graphicData uri="http://schemas.openxmlformats.org/presentationml/2006/ole">
            <mc:AlternateContent xmlns:mc="http://schemas.openxmlformats.org/markup-compatibility/2006">
              <mc:Choice xmlns:v="urn:schemas-microsoft-com:vml" Requires="v">
                <p:oleObj spid="_x0000_s2052" name="Worksheet" r:id="rId4" imgW="5800592" imgH="3028832" progId="Excel.Sheet.8">
                  <p:embed/>
                </p:oleObj>
              </mc:Choice>
              <mc:Fallback>
                <p:oleObj name="Worksheet" r:id="rId4" imgW="5800592" imgH="3028832" progId="Excel.Sheet.8">
                  <p:embed/>
                  <p:pic>
                    <p:nvPicPr>
                      <p:cNvPr id="2050" name="Content Placeholder 6"/>
                      <p:cNvPicPr>
                        <a:picLocks noGrp="1" noChangeArrowheads="1"/>
                      </p:cNvPicPr>
                      <p:nvPr/>
                    </p:nvPicPr>
                    <p:blipFill>
                      <a:blip r:embed="rId5"/>
                      <a:srcRect/>
                      <a:stretch>
                        <a:fillRect/>
                      </a:stretch>
                    </p:blipFill>
                    <p:spPr bwMode="auto">
                      <a:xfrm>
                        <a:off x="838200" y="1295400"/>
                        <a:ext cx="7620000" cy="4140993"/>
                      </a:xfrm>
                      <a:prstGeom prst="rect">
                        <a:avLst/>
                      </a:prstGeom>
                      <a:noFill/>
                    </p:spPr>
                  </p:pic>
                </p:oleObj>
              </mc:Fallback>
            </mc:AlternateContent>
          </a:graphicData>
        </a:graphic>
      </p:graphicFrame>
      <p:sp>
        <p:nvSpPr>
          <p:cNvPr id="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300" i="1" dirty="0">
                <a:solidFill>
                  <a:schemeClr val="bg2"/>
                </a:solidFill>
              </a:rPr>
              <a:t>Days Away, Restricted or Transferred (DART)</a:t>
            </a:r>
          </a:p>
        </p:txBody>
      </p:sp>
      <p:sp>
        <p:nvSpPr>
          <p:cNvPr id="7" name="TextBox 3"/>
          <p:cNvSpPr txBox="1">
            <a:spLocks noChangeArrowheads="1"/>
          </p:cNvSpPr>
          <p:nvPr/>
        </p:nvSpPr>
        <p:spPr bwMode="auto">
          <a:xfrm>
            <a:off x="5482935" y="5588913"/>
            <a:ext cx="3280065" cy="430887"/>
          </a:xfrm>
          <a:prstGeom prst="rect">
            <a:avLst/>
          </a:prstGeom>
          <a:noFill/>
          <a:ln w="9525">
            <a:noFill/>
            <a:miter lim="800000"/>
            <a:headEnd/>
            <a:tailEnd/>
          </a:ln>
        </p:spPr>
        <p:txBody>
          <a:bodyPr wrap="none">
            <a:spAutoFit/>
          </a:bodyPr>
          <a:lstStyle/>
          <a:p>
            <a:r>
              <a:rPr lang="en-US" sz="1200" dirty="0"/>
              <a:t> </a:t>
            </a:r>
            <a:r>
              <a:rPr lang="en-US" sz="1000" i="1" dirty="0"/>
              <a:t> All Industries Including State and Local Government</a:t>
            </a:r>
          </a:p>
          <a:p>
            <a:r>
              <a:rPr lang="en-US" sz="1000" i="1" dirty="0"/>
              <a:t>  Based on Calendar Year</a:t>
            </a:r>
          </a:p>
        </p:txBody>
      </p:sp>
      <p:sp>
        <p:nvSpPr>
          <p:cNvPr id="16" name="TextBox 15">
            <a:extLst>
              <a:ext uri="{FF2B5EF4-FFF2-40B4-BE49-F238E27FC236}">
                <a16:creationId xmlns:a16="http://schemas.microsoft.com/office/drawing/2014/main" id="{986CF405-0BF2-492F-BFBD-AC8F9740E87B}"/>
              </a:ext>
            </a:extLst>
          </p:cNvPr>
          <p:cNvSpPr txBox="1"/>
          <p:nvPr/>
        </p:nvSpPr>
        <p:spPr>
          <a:xfrm>
            <a:off x="4495800" y="1308776"/>
            <a:ext cx="851515" cy="230832"/>
          </a:xfrm>
          <a:prstGeom prst="rect">
            <a:avLst/>
          </a:prstGeom>
          <a:noFill/>
        </p:spPr>
        <p:txBody>
          <a:bodyPr wrap="none" rtlCol="0">
            <a:spAutoFit/>
          </a:bodyPr>
          <a:lstStyle/>
          <a:p>
            <a:r>
              <a:rPr lang="en-US" sz="900" b="1" i="1" dirty="0"/>
              <a:t>7% Increase</a:t>
            </a:r>
          </a:p>
        </p:txBody>
      </p:sp>
      <p:sp>
        <p:nvSpPr>
          <p:cNvPr id="17" name="TextBox 16">
            <a:extLst>
              <a:ext uri="{FF2B5EF4-FFF2-40B4-BE49-F238E27FC236}">
                <a16:creationId xmlns:a16="http://schemas.microsoft.com/office/drawing/2014/main" id="{09C998B5-1FC4-4DAE-9D39-559B62EAF539}"/>
              </a:ext>
            </a:extLst>
          </p:cNvPr>
          <p:cNvSpPr txBox="1"/>
          <p:nvPr/>
        </p:nvSpPr>
        <p:spPr>
          <a:xfrm>
            <a:off x="3124200" y="3250480"/>
            <a:ext cx="896399" cy="230832"/>
          </a:xfrm>
          <a:prstGeom prst="rect">
            <a:avLst/>
          </a:prstGeom>
          <a:noFill/>
        </p:spPr>
        <p:txBody>
          <a:bodyPr wrap="none" rtlCol="0">
            <a:spAutoFit/>
          </a:bodyPr>
          <a:lstStyle/>
          <a:p>
            <a:r>
              <a:rPr lang="en-US" sz="900" b="1" i="1" dirty="0"/>
              <a:t>7% Decrease</a:t>
            </a:r>
          </a:p>
        </p:txBody>
      </p:sp>
      <p:sp>
        <p:nvSpPr>
          <p:cNvPr id="20" name="TextBox 19">
            <a:extLst>
              <a:ext uri="{FF2B5EF4-FFF2-40B4-BE49-F238E27FC236}">
                <a16:creationId xmlns:a16="http://schemas.microsoft.com/office/drawing/2014/main" id="{CD6C47D6-CF19-4D94-AA22-38577D6CAFBC}"/>
              </a:ext>
            </a:extLst>
          </p:cNvPr>
          <p:cNvSpPr txBox="1"/>
          <p:nvPr/>
        </p:nvSpPr>
        <p:spPr>
          <a:xfrm>
            <a:off x="7283393" y="3250480"/>
            <a:ext cx="793807" cy="230832"/>
          </a:xfrm>
          <a:prstGeom prst="rect">
            <a:avLst/>
          </a:prstGeom>
          <a:noFill/>
        </p:spPr>
        <p:txBody>
          <a:bodyPr wrap="none" rtlCol="0">
            <a:spAutoFit/>
          </a:bodyPr>
          <a:lstStyle/>
          <a:p>
            <a:r>
              <a:rPr lang="en-US" sz="900" b="1" i="1" dirty="0"/>
              <a:t>No Change</a:t>
            </a:r>
          </a:p>
        </p:txBody>
      </p:sp>
      <p:sp>
        <p:nvSpPr>
          <p:cNvPr id="11" name="TextBox 10">
            <a:extLst>
              <a:ext uri="{FF2B5EF4-FFF2-40B4-BE49-F238E27FC236}">
                <a16:creationId xmlns:a16="http://schemas.microsoft.com/office/drawing/2014/main" id="{D227533F-6105-4A50-9E37-9827B00F31CD}"/>
              </a:ext>
            </a:extLst>
          </p:cNvPr>
          <p:cNvSpPr txBox="1"/>
          <p:nvPr/>
        </p:nvSpPr>
        <p:spPr>
          <a:xfrm>
            <a:off x="1810307" y="1307068"/>
            <a:ext cx="793808" cy="230832"/>
          </a:xfrm>
          <a:prstGeom prst="rect">
            <a:avLst/>
          </a:prstGeom>
          <a:noFill/>
        </p:spPr>
        <p:txBody>
          <a:bodyPr wrap="square" rtlCol="0">
            <a:spAutoFit/>
          </a:bodyPr>
          <a:lstStyle/>
          <a:p>
            <a:r>
              <a:rPr lang="en-US" sz="900" b="1" i="1" dirty="0"/>
              <a:t>No Change</a:t>
            </a:r>
          </a:p>
        </p:txBody>
      </p:sp>
      <p:sp>
        <p:nvSpPr>
          <p:cNvPr id="13" name="TextBox 12">
            <a:extLst>
              <a:ext uri="{FF2B5EF4-FFF2-40B4-BE49-F238E27FC236}">
                <a16:creationId xmlns:a16="http://schemas.microsoft.com/office/drawing/2014/main" id="{182219C7-1CD7-4717-9939-D5EC48E9BC66}"/>
              </a:ext>
            </a:extLst>
          </p:cNvPr>
          <p:cNvSpPr txBox="1"/>
          <p:nvPr/>
        </p:nvSpPr>
        <p:spPr>
          <a:xfrm>
            <a:off x="5858399" y="3182134"/>
            <a:ext cx="896399" cy="230832"/>
          </a:xfrm>
          <a:prstGeom prst="rect">
            <a:avLst/>
          </a:prstGeom>
          <a:noFill/>
        </p:spPr>
        <p:txBody>
          <a:bodyPr wrap="none" rtlCol="0">
            <a:spAutoFit/>
          </a:bodyPr>
          <a:lstStyle/>
          <a:p>
            <a:r>
              <a:rPr lang="en-US" sz="900" b="1" i="1" dirty="0"/>
              <a:t>7% Decrease</a:t>
            </a:r>
          </a:p>
        </p:txBody>
      </p:sp>
      <p:sp>
        <p:nvSpPr>
          <p:cNvPr id="14" name="TextBox 13">
            <a:extLst>
              <a:ext uri="{FF2B5EF4-FFF2-40B4-BE49-F238E27FC236}">
                <a16:creationId xmlns:a16="http://schemas.microsoft.com/office/drawing/2014/main" id="{57D3C7C2-BB02-4276-A465-83E9611A06B5}"/>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673867967"/>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8FF0FE57-B94D-4CDC-B28A-EE26823E22A2}"/>
              </a:ext>
            </a:extLst>
          </p:cNvPr>
          <p:cNvGraphicFramePr>
            <a:graphicFrameLocks noGrp="1"/>
          </p:cNvGraphicFramePr>
          <p:nvPr>
            <p:extLst>
              <p:ext uri="{D42A27DB-BD31-4B8C-83A1-F6EECF244321}">
                <p14:modId xmlns:p14="http://schemas.microsoft.com/office/powerpoint/2010/main" val="586639371"/>
              </p:ext>
            </p:extLst>
          </p:nvPr>
        </p:nvGraphicFramePr>
        <p:xfrm>
          <a:off x="608091" y="1219200"/>
          <a:ext cx="7850109" cy="815653"/>
        </p:xfrm>
        <a:graphic>
          <a:graphicData uri="http://schemas.openxmlformats.org/drawingml/2006/table">
            <a:tbl>
              <a:tblPr firstRow="1" bandRow="1">
                <a:tableStyleId>{00A15C55-8517-42AA-B614-E9B94910E393}</a:tableStyleId>
              </a:tblPr>
              <a:tblGrid>
                <a:gridCol w="2531071">
                  <a:extLst>
                    <a:ext uri="{9D8B030D-6E8A-4147-A177-3AD203B41FA5}">
                      <a16:colId xmlns:a16="http://schemas.microsoft.com/office/drawing/2014/main" val="20000"/>
                    </a:ext>
                  </a:extLst>
                </a:gridCol>
                <a:gridCol w="1297326">
                  <a:extLst>
                    <a:ext uri="{9D8B030D-6E8A-4147-A177-3AD203B41FA5}">
                      <a16:colId xmlns:a16="http://schemas.microsoft.com/office/drawing/2014/main" val="20001"/>
                    </a:ext>
                  </a:extLst>
                </a:gridCol>
                <a:gridCol w="1167594">
                  <a:extLst>
                    <a:ext uri="{9D8B030D-6E8A-4147-A177-3AD203B41FA5}">
                      <a16:colId xmlns:a16="http://schemas.microsoft.com/office/drawing/2014/main" val="2283454346"/>
                    </a:ext>
                  </a:extLst>
                </a:gridCol>
                <a:gridCol w="1167594">
                  <a:extLst>
                    <a:ext uri="{9D8B030D-6E8A-4147-A177-3AD203B41FA5}">
                      <a16:colId xmlns:a16="http://schemas.microsoft.com/office/drawing/2014/main" val="3658379401"/>
                    </a:ext>
                  </a:extLst>
                </a:gridCol>
                <a:gridCol w="1686524">
                  <a:extLst>
                    <a:ext uri="{9D8B030D-6E8A-4147-A177-3AD203B41FA5}">
                      <a16:colId xmlns:a16="http://schemas.microsoft.com/office/drawing/2014/main" val="1806694655"/>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PSIM</a:t>
                      </a:r>
                    </a:p>
                  </a:txBody>
                  <a:tcPr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6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600" b="0" i="1" dirty="0"/>
                        <a:t>Disclosure Requests</a:t>
                      </a:r>
                    </a:p>
                  </a:txBody>
                  <a:tcPr anchor="ctr">
                    <a:solidFill>
                      <a:schemeClr val="bg1">
                        <a:lumMod val="95000"/>
                      </a:schemeClr>
                    </a:solidFill>
                  </a:tcPr>
                </a:tc>
                <a:tc>
                  <a:txBody>
                    <a:bodyPr/>
                    <a:lstStyle/>
                    <a:p>
                      <a:pPr algn="ctr"/>
                      <a:r>
                        <a:rPr lang="en-US" sz="1600" b="0" i="0" dirty="0"/>
                        <a:t>1,627</a:t>
                      </a:r>
                    </a:p>
                  </a:txBody>
                  <a:tcPr anchor="ctr">
                    <a:solidFill>
                      <a:schemeClr val="bg1">
                        <a:lumMod val="95000"/>
                      </a:schemeClr>
                    </a:solidFill>
                  </a:tcPr>
                </a:tc>
                <a:tc>
                  <a:txBody>
                    <a:bodyPr/>
                    <a:lstStyle/>
                    <a:p>
                      <a:pPr algn="ctr"/>
                      <a:r>
                        <a:rPr lang="en-US" sz="1600" b="0" i="0" dirty="0"/>
                        <a:t>1,418</a:t>
                      </a:r>
                    </a:p>
                  </a:txBody>
                  <a:tcPr anchor="ctr">
                    <a:solidFill>
                      <a:schemeClr val="bg1">
                        <a:lumMod val="95000"/>
                      </a:schemeClr>
                    </a:solidFill>
                  </a:tcPr>
                </a:tc>
                <a:tc>
                  <a:txBody>
                    <a:bodyPr/>
                    <a:lstStyle/>
                    <a:p>
                      <a:pPr algn="ctr"/>
                      <a:r>
                        <a:rPr lang="en-US" sz="1600" b="0" i="0" dirty="0"/>
                        <a:t>40</a:t>
                      </a:r>
                    </a:p>
                  </a:txBody>
                  <a:tcPr anchor="ctr">
                    <a:solidFill>
                      <a:schemeClr val="bg1">
                        <a:lumMod val="95000"/>
                      </a:schemeClr>
                    </a:solidFill>
                  </a:tcPr>
                </a:tc>
                <a:tc>
                  <a:txBody>
                    <a:bodyPr/>
                    <a:lstStyle/>
                    <a:p>
                      <a:pPr algn="ctr"/>
                      <a:r>
                        <a:rPr lang="en-US" sz="1600" b="1" i="1" dirty="0"/>
                        <a:t>3,085</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graphicFrame>
        <p:nvGraphicFramePr>
          <p:cNvPr id="10" name="Table 9">
            <a:extLst>
              <a:ext uri="{FF2B5EF4-FFF2-40B4-BE49-F238E27FC236}">
                <a16:creationId xmlns:a16="http://schemas.microsoft.com/office/drawing/2014/main" id="{FE1ACD68-1464-4E6A-A393-6CFF2A1781D6}"/>
              </a:ext>
            </a:extLst>
          </p:cNvPr>
          <p:cNvGraphicFramePr>
            <a:graphicFrameLocks noGrp="1"/>
          </p:cNvGraphicFramePr>
          <p:nvPr>
            <p:extLst>
              <p:ext uri="{D42A27DB-BD31-4B8C-83A1-F6EECF244321}">
                <p14:modId xmlns:p14="http://schemas.microsoft.com/office/powerpoint/2010/main" val="2044278592"/>
              </p:ext>
            </p:extLst>
          </p:nvPr>
        </p:nvGraphicFramePr>
        <p:xfrm>
          <a:off x="608086" y="2120673"/>
          <a:ext cx="7850113" cy="1285219"/>
        </p:xfrm>
        <a:graphic>
          <a:graphicData uri="http://schemas.openxmlformats.org/drawingml/2006/table">
            <a:tbl>
              <a:tblPr firstRow="1" bandRow="1">
                <a:tableStyleId>{00A15C55-8517-42AA-B614-E9B94910E393}</a:tableStyleId>
              </a:tblPr>
              <a:tblGrid>
                <a:gridCol w="2531075">
                  <a:extLst>
                    <a:ext uri="{9D8B030D-6E8A-4147-A177-3AD203B41FA5}">
                      <a16:colId xmlns:a16="http://schemas.microsoft.com/office/drawing/2014/main" val="20000"/>
                    </a:ext>
                  </a:extLst>
                </a:gridCol>
                <a:gridCol w="1297326">
                  <a:extLst>
                    <a:ext uri="{9D8B030D-6E8A-4147-A177-3AD203B41FA5}">
                      <a16:colId xmlns:a16="http://schemas.microsoft.com/office/drawing/2014/main" val="20001"/>
                    </a:ext>
                  </a:extLst>
                </a:gridCol>
                <a:gridCol w="1167594">
                  <a:extLst>
                    <a:ext uri="{9D8B030D-6E8A-4147-A177-3AD203B41FA5}">
                      <a16:colId xmlns:a16="http://schemas.microsoft.com/office/drawing/2014/main" val="2283454346"/>
                    </a:ext>
                  </a:extLst>
                </a:gridCol>
                <a:gridCol w="1167594">
                  <a:extLst>
                    <a:ext uri="{9D8B030D-6E8A-4147-A177-3AD203B41FA5}">
                      <a16:colId xmlns:a16="http://schemas.microsoft.com/office/drawing/2014/main" val="1227333129"/>
                    </a:ext>
                  </a:extLst>
                </a:gridCol>
                <a:gridCol w="1686524">
                  <a:extLst>
                    <a:ext uri="{9D8B030D-6E8A-4147-A177-3AD203B41FA5}">
                      <a16:colId xmlns:a16="http://schemas.microsoft.com/office/drawing/2014/main" val="814345998"/>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CSB</a:t>
                      </a:r>
                    </a:p>
                  </a:txBody>
                  <a:tcPr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6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600" b="0" i="1" dirty="0"/>
                        <a:t>Interventions</a:t>
                      </a:r>
                    </a:p>
                  </a:txBody>
                  <a:tcPr anchor="ctr">
                    <a:solidFill>
                      <a:schemeClr val="bg1">
                        <a:lumMod val="95000"/>
                      </a:schemeClr>
                    </a:solidFill>
                  </a:tcPr>
                </a:tc>
                <a:tc>
                  <a:txBody>
                    <a:bodyPr/>
                    <a:lstStyle/>
                    <a:p>
                      <a:pPr algn="ctr"/>
                      <a:r>
                        <a:rPr lang="en-US" sz="1600" b="0" i="0" dirty="0"/>
                        <a:t>54</a:t>
                      </a:r>
                    </a:p>
                  </a:txBody>
                  <a:tcPr anchor="ctr">
                    <a:solidFill>
                      <a:schemeClr val="bg1">
                        <a:lumMod val="95000"/>
                      </a:schemeClr>
                    </a:solidFill>
                  </a:tcPr>
                </a:tc>
                <a:tc>
                  <a:txBody>
                    <a:bodyPr/>
                    <a:lstStyle/>
                    <a:p>
                      <a:pPr algn="ctr"/>
                      <a:r>
                        <a:rPr lang="en-US" sz="1600" b="0" i="0" dirty="0"/>
                        <a:t>30</a:t>
                      </a:r>
                    </a:p>
                  </a:txBody>
                  <a:tcPr anchor="ctr">
                    <a:solidFill>
                      <a:schemeClr val="bg1">
                        <a:lumMod val="95000"/>
                      </a:schemeClr>
                    </a:solidFill>
                  </a:tcPr>
                </a:tc>
                <a:tc>
                  <a:txBody>
                    <a:bodyPr/>
                    <a:lstStyle/>
                    <a:p>
                      <a:pPr algn="ctr"/>
                      <a:r>
                        <a:rPr lang="en-US" sz="1600" b="0" i="0" dirty="0"/>
                        <a:t>1</a:t>
                      </a:r>
                    </a:p>
                  </a:txBody>
                  <a:tcPr anchor="ctr">
                    <a:solidFill>
                      <a:schemeClr val="bg1">
                        <a:lumMod val="95000"/>
                      </a:schemeClr>
                    </a:solidFill>
                  </a:tcPr>
                </a:tc>
                <a:tc>
                  <a:txBody>
                    <a:bodyPr/>
                    <a:lstStyle/>
                    <a:p>
                      <a:pPr algn="ctr"/>
                      <a:r>
                        <a:rPr lang="en-US" sz="1600" b="1" i="1" dirty="0"/>
                        <a:t>85</a:t>
                      </a:r>
                    </a:p>
                  </a:txBody>
                  <a:tcPr anchor="ctr">
                    <a:solidFill>
                      <a:schemeClr val="bg1">
                        <a:lumMod val="95000"/>
                      </a:schemeClr>
                    </a:solidFill>
                  </a:tcPr>
                </a:tc>
                <a:extLst>
                  <a:ext uri="{0D108BD9-81ED-4DB2-BD59-A6C34878D82A}">
                    <a16:rowId xmlns:a16="http://schemas.microsoft.com/office/drawing/2014/main" val="1144414123"/>
                  </a:ext>
                </a:extLst>
              </a:tr>
              <a:tr h="469566">
                <a:tc>
                  <a:txBody>
                    <a:bodyPr/>
                    <a:lstStyle/>
                    <a:p>
                      <a:pPr algn="ctr"/>
                      <a:r>
                        <a:rPr lang="en-US" sz="1600" b="0" i="1" dirty="0"/>
                        <a:t>Visits</a:t>
                      </a:r>
                    </a:p>
                  </a:txBody>
                  <a:tcPr anchor="ctr">
                    <a:solidFill>
                      <a:schemeClr val="bg1">
                        <a:lumMod val="85000"/>
                      </a:schemeClr>
                    </a:solidFill>
                  </a:tcPr>
                </a:tc>
                <a:tc>
                  <a:txBody>
                    <a:bodyPr/>
                    <a:lstStyle/>
                    <a:p>
                      <a:pPr algn="ctr"/>
                      <a:r>
                        <a:rPr lang="en-US" sz="1600" b="0" i="0" dirty="0"/>
                        <a:t>157</a:t>
                      </a:r>
                    </a:p>
                  </a:txBody>
                  <a:tcPr anchor="ctr">
                    <a:solidFill>
                      <a:schemeClr val="bg1">
                        <a:lumMod val="85000"/>
                      </a:schemeClr>
                    </a:solidFill>
                  </a:tcPr>
                </a:tc>
                <a:tc>
                  <a:txBody>
                    <a:bodyPr/>
                    <a:lstStyle/>
                    <a:p>
                      <a:pPr algn="ctr"/>
                      <a:r>
                        <a:rPr lang="en-US" sz="1600" b="0" i="0" dirty="0"/>
                        <a:t>367</a:t>
                      </a:r>
                    </a:p>
                  </a:txBody>
                  <a:tcPr anchor="ctr">
                    <a:solidFill>
                      <a:schemeClr val="bg1">
                        <a:lumMod val="85000"/>
                      </a:schemeClr>
                    </a:solidFill>
                  </a:tcPr>
                </a:tc>
                <a:tc>
                  <a:txBody>
                    <a:bodyPr/>
                    <a:lstStyle/>
                    <a:p>
                      <a:pPr algn="ctr"/>
                      <a:r>
                        <a:rPr lang="en-US" sz="1600" b="0" i="0" dirty="0"/>
                        <a:t>107</a:t>
                      </a:r>
                    </a:p>
                  </a:txBody>
                  <a:tcPr anchor="ctr">
                    <a:solidFill>
                      <a:schemeClr val="bg1">
                        <a:lumMod val="85000"/>
                      </a:schemeClr>
                    </a:solidFill>
                  </a:tcPr>
                </a:tc>
                <a:tc>
                  <a:txBody>
                    <a:bodyPr/>
                    <a:lstStyle/>
                    <a:p>
                      <a:pPr algn="ctr"/>
                      <a:r>
                        <a:rPr lang="en-US" sz="1600" b="1" i="1" dirty="0"/>
                        <a:t>631</a:t>
                      </a:r>
                    </a:p>
                  </a:txBody>
                  <a:tcPr anchor="ctr">
                    <a:solidFill>
                      <a:schemeClr val="bg1">
                        <a:lumMod val="85000"/>
                      </a:schemeClr>
                    </a:solidFill>
                  </a:tcPr>
                </a:tc>
                <a:extLst>
                  <a:ext uri="{0D108BD9-81ED-4DB2-BD59-A6C34878D82A}">
                    <a16:rowId xmlns:a16="http://schemas.microsoft.com/office/drawing/2014/main" val="261787301"/>
                  </a:ext>
                </a:extLst>
              </a:tr>
            </a:tbl>
          </a:graphicData>
        </a:graphic>
      </p:graphicFrame>
      <p:graphicFrame>
        <p:nvGraphicFramePr>
          <p:cNvPr id="14" name="Table 13">
            <a:extLst>
              <a:ext uri="{FF2B5EF4-FFF2-40B4-BE49-F238E27FC236}">
                <a16:creationId xmlns:a16="http://schemas.microsoft.com/office/drawing/2014/main" id="{202D0CC2-DD19-45CC-9F7B-F8B6FEB3B782}"/>
              </a:ext>
            </a:extLst>
          </p:cNvPr>
          <p:cNvGraphicFramePr>
            <a:graphicFrameLocks noGrp="1"/>
          </p:cNvGraphicFramePr>
          <p:nvPr>
            <p:extLst>
              <p:ext uri="{D42A27DB-BD31-4B8C-83A1-F6EECF244321}">
                <p14:modId xmlns:p14="http://schemas.microsoft.com/office/powerpoint/2010/main" val="4284579390"/>
              </p:ext>
            </p:extLst>
          </p:nvPr>
        </p:nvGraphicFramePr>
        <p:xfrm>
          <a:off x="608088" y="3505200"/>
          <a:ext cx="7850112" cy="815653"/>
        </p:xfrm>
        <a:graphic>
          <a:graphicData uri="http://schemas.openxmlformats.org/drawingml/2006/table">
            <a:tbl>
              <a:tblPr firstRow="1" bandRow="1">
                <a:tableStyleId>{00A15C55-8517-42AA-B614-E9B94910E393}</a:tableStyleId>
              </a:tblPr>
              <a:tblGrid>
                <a:gridCol w="2531074">
                  <a:extLst>
                    <a:ext uri="{9D8B030D-6E8A-4147-A177-3AD203B41FA5}">
                      <a16:colId xmlns:a16="http://schemas.microsoft.com/office/drawing/2014/main" val="20000"/>
                    </a:ext>
                  </a:extLst>
                </a:gridCol>
                <a:gridCol w="1297326">
                  <a:extLst>
                    <a:ext uri="{9D8B030D-6E8A-4147-A177-3AD203B41FA5}">
                      <a16:colId xmlns:a16="http://schemas.microsoft.com/office/drawing/2014/main" val="20001"/>
                    </a:ext>
                  </a:extLst>
                </a:gridCol>
                <a:gridCol w="1167594">
                  <a:extLst>
                    <a:ext uri="{9D8B030D-6E8A-4147-A177-3AD203B41FA5}">
                      <a16:colId xmlns:a16="http://schemas.microsoft.com/office/drawing/2014/main" val="2283454346"/>
                    </a:ext>
                  </a:extLst>
                </a:gridCol>
                <a:gridCol w="1167594">
                  <a:extLst>
                    <a:ext uri="{9D8B030D-6E8A-4147-A177-3AD203B41FA5}">
                      <a16:colId xmlns:a16="http://schemas.microsoft.com/office/drawing/2014/main" val="932888344"/>
                    </a:ext>
                  </a:extLst>
                </a:gridCol>
                <a:gridCol w="1686524">
                  <a:extLst>
                    <a:ext uri="{9D8B030D-6E8A-4147-A177-3AD203B41FA5}">
                      <a16:colId xmlns:a16="http://schemas.microsoft.com/office/drawing/2014/main" val="102540727"/>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ASH</a:t>
                      </a:r>
                    </a:p>
                  </a:txBody>
                  <a:tcPr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6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600" b="0" i="1" dirty="0"/>
                        <a:t>Guidance Documents</a:t>
                      </a:r>
                    </a:p>
                  </a:txBody>
                  <a:tcPr anchor="ctr">
                    <a:solidFill>
                      <a:schemeClr val="bg1">
                        <a:lumMod val="95000"/>
                      </a:schemeClr>
                    </a:solidFill>
                  </a:tcPr>
                </a:tc>
                <a:tc>
                  <a:txBody>
                    <a:bodyPr/>
                    <a:lstStyle/>
                    <a:p>
                      <a:pPr algn="ctr"/>
                      <a:r>
                        <a:rPr lang="en-US" sz="1600" b="0" i="0" dirty="0"/>
                        <a:t>1</a:t>
                      </a:r>
                    </a:p>
                  </a:txBody>
                  <a:tcPr anchor="ctr">
                    <a:solidFill>
                      <a:schemeClr val="bg1">
                        <a:lumMod val="95000"/>
                      </a:schemeClr>
                    </a:solidFill>
                  </a:tcPr>
                </a:tc>
                <a:tc>
                  <a:txBody>
                    <a:bodyPr/>
                    <a:lstStyle/>
                    <a:p>
                      <a:pPr algn="ctr"/>
                      <a:r>
                        <a:rPr lang="en-US" sz="1600" b="0" i="0" dirty="0"/>
                        <a:t>0</a:t>
                      </a:r>
                    </a:p>
                  </a:txBody>
                  <a:tcPr anchor="ctr">
                    <a:solidFill>
                      <a:schemeClr val="bg1">
                        <a:lumMod val="95000"/>
                      </a:schemeClr>
                    </a:solidFill>
                  </a:tcPr>
                </a:tc>
                <a:tc>
                  <a:txBody>
                    <a:bodyPr/>
                    <a:lstStyle/>
                    <a:p>
                      <a:pPr algn="ctr"/>
                      <a:r>
                        <a:rPr lang="en-US" sz="1600" b="0" i="0" dirty="0"/>
                        <a:t>0</a:t>
                      </a:r>
                    </a:p>
                  </a:txBody>
                  <a:tcPr anchor="ctr">
                    <a:solidFill>
                      <a:schemeClr val="bg1">
                        <a:lumMod val="95000"/>
                      </a:schemeClr>
                    </a:solidFill>
                  </a:tcPr>
                </a:tc>
                <a:tc>
                  <a:txBody>
                    <a:bodyPr/>
                    <a:lstStyle/>
                    <a:p>
                      <a:pPr algn="ctr"/>
                      <a:r>
                        <a:rPr lang="en-US" sz="1600" b="1" i="1" dirty="0"/>
                        <a:t>1</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sp>
        <p:nvSpPr>
          <p:cNvPr id="15" name="Rectangle 14">
            <a:extLst>
              <a:ext uri="{FF2B5EF4-FFF2-40B4-BE49-F238E27FC236}">
                <a16:creationId xmlns:a16="http://schemas.microsoft.com/office/drawing/2014/main" id="{F67BDF6C-45DF-4566-9654-37E30827EBF3}"/>
              </a:ext>
            </a:extLst>
          </p:cNvPr>
          <p:cNvSpPr/>
          <p:nvPr/>
        </p:nvSpPr>
        <p:spPr>
          <a:xfrm>
            <a:off x="497440" y="4429686"/>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7" name="TextBox 16">
            <a:extLst>
              <a:ext uri="{FF2B5EF4-FFF2-40B4-BE49-F238E27FC236}">
                <a16:creationId xmlns:a16="http://schemas.microsoft.com/office/drawing/2014/main" id="{201B6622-F6DA-4574-922E-2BAA20CFE45A}"/>
              </a:ext>
            </a:extLst>
          </p:cNvPr>
          <p:cNvSpPr txBox="1"/>
          <p:nvPr/>
        </p:nvSpPr>
        <p:spPr>
          <a:xfrm>
            <a:off x="6705600" y="685800"/>
            <a:ext cx="2286000" cy="369332"/>
          </a:xfrm>
          <a:prstGeom prst="rect">
            <a:avLst/>
          </a:prstGeom>
          <a:noFill/>
        </p:spPr>
        <p:txBody>
          <a:bodyPr wrap="square" rtlCol="0">
            <a:spAutoFit/>
          </a:bodyPr>
          <a:lstStyle/>
          <a:p>
            <a:r>
              <a:rPr lang="en-US" i="1" dirty="0"/>
              <a:t>FFY 2020—2022</a:t>
            </a:r>
          </a:p>
        </p:txBody>
      </p:sp>
      <p:sp>
        <p:nvSpPr>
          <p:cNvPr id="11" name="Rectangle 10">
            <a:extLst>
              <a:ext uri="{FF2B5EF4-FFF2-40B4-BE49-F238E27FC236}">
                <a16:creationId xmlns:a16="http://schemas.microsoft.com/office/drawing/2014/main" id="{88DD560E-545E-41C1-B9F6-7FF270887CF7}"/>
              </a:ext>
            </a:extLst>
          </p:cNvPr>
          <p:cNvSpPr/>
          <p:nvPr/>
        </p:nvSpPr>
        <p:spPr>
          <a:xfrm>
            <a:off x="516488" y="4784740"/>
            <a:ext cx="8017912"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9" name="Rectangle 8">
            <a:extLst>
              <a:ext uri="{FF2B5EF4-FFF2-40B4-BE49-F238E27FC236}">
                <a16:creationId xmlns:a16="http://schemas.microsoft.com/office/drawing/2014/main" id="{914BC879-79B9-4587-94AC-A7F8C8AE6E9E}"/>
              </a:ext>
            </a:extLst>
          </p:cNvPr>
          <p:cNvSpPr/>
          <p:nvPr/>
        </p:nvSpPr>
        <p:spPr>
          <a:xfrm>
            <a:off x="516488" y="5121813"/>
            <a:ext cx="7981404" cy="246221"/>
          </a:xfrm>
          <a:prstGeom prst="rect">
            <a:avLst/>
          </a:prstGeom>
        </p:spPr>
        <p:txBody>
          <a:bodyPr wrap="square">
            <a:spAutoFit/>
          </a:bodyPr>
          <a:lstStyle/>
          <a:p>
            <a:r>
              <a:rPr lang="en-US" sz="1000" i="1" dirty="0"/>
              <a:t>***FFY 2022 includes data from October 4, 2021, through February 11, 2022. </a:t>
            </a:r>
            <a:endParaRPr lang="en-US" sz="1000" dirty="0"/>
          </a:p>
        </p:txBody>
      </p:sp>
    </p:spTree>
    <p:extLst>
      <p:ext uri="{BB962C8B-B14F-4D97-AF65-F5344CB8AC3E}">
        <p14:creationId xmlns:p14="http://schemas.microsoft.com/office/powerpoint/2010/main" val="385150712"/>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13DD16B-6EFB-4A1C-BC5A-E42B526017AE}"/>
              </a:ext>
            </a:extLst>
          </p:cNvPr>
          <p:cNvGraphicFramePr>
            <a:graphicFrameLocks noGrp="1"/>
          </p:cNvGraphicFramePr>
          <p:nvPr>
            <p:extLst>
              <p:ext uri="{D42A27DB-BD31-4B8C-83A1-F6EECF244321}">
                <p14:modId xmlns:p14="http://schemas.microsoft.com/office/powerpoint/2010/main" val="2997680492"/>
              </p:ext>
            </p:extLst>
          </p:nvPr>
        </p:nvGraphicFramePr>
        <p:xfrm>
          <a:off x="609600" y="1143000"/>
          <a:ext cx="7896595" cy="3874768"/>
        </p:xfrm>
        <a:graphic>
          <a:graphicData uri="http://schemas.openxmlformats.org/drawingml/2006/table">
            <a:tbl>
              <a:tblPr firstRow="1" bandRow="1">
                <a:tableStyleId>{00A15C55-8517-42AA-B614-E9B94910E393}</a:tableStyleId>
              </a:tblPr>
              <a:tblGrid>
                <a:gridCol w="2815317">
                  <a:extLst>
                    <a:ext uri="{9D8B030D-6E8A-4147-A177-3AD203B41FA5}">
                      <a16:colId xmlns:a16="http://schemas.microsoft.com/office/drawing/2014/main" val="1351541343"/>
                    </a:ext>
                  </a:extLst>
                </a:gridCol>
                <a:gridCol w="1238739">
                  <a:extLst>
                    <a:ext uri="{9D8B030D-6E8A-4147-A177-3AD203B41FA5}">
                      <a16:colId xmlns:a16="http://schemas.microsoft.com/office/drawing/2014/main" val="3158904017"/>
                    </a:ext>
                  </a:extLst>
                </a:gridCol>
                <a:gridCol w="1143739">
                  <a:extLst>
                    <a:ext uri="{9D8B030D-6E8A-4147-A177-3AD203B41FA5}">
                      <a16:colId xmlns:a16="http://schemas.microsoft.com/office/drawing/2014/main" val="336053993"/>
                    </a:ext>
                  </a:extLst>
                </a:gridCol>
                <a:gridCol w="1279205">
                  <a:extLst>
                    <a:ext uri="{9D8B030D-6E8A-4147-A177-3AD203B41FA5}">
                      <a16:colId xmlns:a16="http://schemas.microsoft.com/office/drawing/2014/main" val="2195354533"/>
                    </a:ext>
                  </a:extLst>
                </a:gridCol>
                <a:gridCol w="1419595">
                  <a:extLst>
                    <a:ext uri="{9D8B030D-6E8A-4147-A177-3AD203B41FA5}">
                      <a16:colId xmlns:a16="http://schemas.microsoft.com/office/drawing/2014/main" val="271483158"/>
                    </a:ext>
                  </a:extLst>
                </a:gridCol>
              </a:tblGrid>
              <a:tr h="297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latin typeface="+mn-lt"/>
                        </a:rPr>
                        <a:t>ETTA</a:t>
                      </a:r>
                    </a:p>
                  </a:txBody>
                  <a:tcPr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6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6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3598832439"/>
                  </a:ext>
                </a:extLst>
              </a:tr>
              <a:tr h="252132">
                <a:tc>
                  <a:txBody>
                    <a:bodyPr/>
                    <a:lstStyle/>
                    <a:p>
                      <a:pPr algn="ctr"/>
                      <a:r>
                        <a:rPr lang="en-US" sz="1600" b="0" i="1" dirty="0"/>
                        <a:t>Live Webinars </a:t>
                      </a:r>
                    </a:p>
                  </a:txBody>
                  <a:tcPr anchor="ctr">
                    <a:solidFill>
                      <a:schemeClr val="bg1">
                        <a:lumMod val="95000"/>
                      </a:schemeClr>
                    </a:solidFill>
                  </a:tcPr>
                </a:tc>
                <a:tc>
                  <a:txBody>
                    <a:bodyPr/>
                    <a:lstStyle/>
                    <a:p>
                      <a:pPr algn="ctr"/>
                      <a:r>
                        <a:rPr lang="en-US" sz="1600" b="0" i="0" dirty="0"/>
                        <a:t>28</a:t>
                      </a:r>
                    </a:p>
                  </a:txBody>
                  <a:tcPr anchor="ctr">
                    <a:solidFill>
                      <a:schemeClr val="bg1">
                        <a:lumMod val="95000"/>
                      </a:schemeClr>
                    </a:solidFill>
                  </a:tcPr>
                </a:tc>
                <a:tc>
                  <a:txBody>
                    <a:bodyPr/>
                    <a:lstStyle/>
                    <a:p>
                      <a:pPr algn="ctr"/>
                      <a:r>
                        <a:rPr lang="en-US" sz="1600" b="0" i="0" dirty="0"/>
                        <a:t>19</a:t>
                      </a:r>
                    </a:p>
                  </a:txBody>
                  <a:tcPr anchor="ctr">
                    <a:solidFill>
                      <a:schemeClr val="bg1">
                        <a:lumMod val="95000"/>
                      </a:schemeClr>
                    </a:solidFill>
                  </a:tcPr>
                </a:tc>
                <a:tc>
                  <a:txBody>
                    <a:bodyPr/>
                    <a:lstStyle/>
                    <a:p>
                      <a:pPr algn="ctr"/>
                      <a:r>
                        <a:rPr lang="en-US" sz="1600" b="0" i="0" dirty="0"/>
                        <a:t>1</a:t>
                      </a:r>
                    </a:p>
                  </a:txBody>
                  <a:tcPr anchor="ctr">
                    <a:solidFill>
                      <a:schemeClr val="bg1">
                        <a:lumMod val="95000"/>
                      </a:schemeClr>
                    </a:solidFill>
                  </a:tcPr>
                </a:tc>
                <a:tc>
                  <a:txBody>
                    <a:bodyPr/>
                    <a:lstStyle/>
                    <a:p>
                      <a:pPr algn="ctr"/>
                      <a:r>
                        <a:rPr lang="en-US" sz="1600" b="1" i="1" dirty="0"/>
                        <a:t>48</a:t>
                      </a:r>
                    </a:p>
                  </a:txBody>
                  <a:tcPr anchor="ctr">
                    <a:solidFill>
                      <a:schemeClr val="bg1">
                        <a:lumMod val="95000"/>
                      </a:schemeClr>
                    </a:solidFill>
                  </a:tcPr>
                </a:tc>
                <a:extLst>
                  <a:ext uri="{0D108BD9-81ED-4DB2-BD59-A6C34878D82A}">
                    <a16:rowId xmlns:a16="http://schemas.microsoft.com/office/drawing/2014/main" val="73781699"/>
                  </a:ext>
                </a:extLst>
              </a:tr>
              <a:tr h="4286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dirty="0"/>
                        <a:t>Pre-recorded Webinars</a:t>
                      </a:r>
                    </a:p>
                  </a:txBody>
                  <a:tcPr anchor="ctr">
                    <a:solidFill>
                      <a:schemeClr val="bg1">
                        <a:lumMod val="85000"/>
                      </a:schemeClr>
                    </a:solidFill>
                  </a:tcPr>
                </a:tc>
                <a:tc>
                  <a:txBody>
                    <a:bodyPr/>
                    <a:lstStyle/>
                    <a:p>
                      <a:pPr algn="ctr"/>
                      <a:r>
                        <a:rPr lang="en-US" sz="1600" b="0" i="0" dirty="0"/>
                        <a:t>6</a:t>
                      </a:r>
                    </a:p>
                  </a:txBody>
                  <a:tcPr anchor="ctr">
                    <a:solidFill>
                      <a:schemeClr val="bg1">
                        <a:lumMod val="85000"/>
                      </a:schemeClr>
                    </a:solidFill>
                  </a:tcPr>
                </a:tc>
                <a:tc>
                  <a:txBody>
                    <a:bodyPr/>
                    <a:lstStyle/>
                    <a:p>
                      <a:pPr algn="ctr"/>
                      <a:r>
                        <a:rPr lang="en-US" sz="1600" b="0" i="0" dirty="0"/>
                        <a:t>1</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1" i="1" dirty="0"/>
                        <a:t>7</a:t>
                      </a:r>
                    </a:p>
                  </a:txBody>
                  <a:tcPr anchor="ctr">
                    <a:solidFill>
                      <a:schemeClr val="bg1">
                        <a:lumMod val="85000"/>
                      </a:schemeClr>
                    </a:solidFill>
                  </a:tcPr>
                </a:tc>
                <a:extLst>
                  <a:ext uri="{0D108BD9-81ED-4DB2-BD59-A6C34878D82A}">
                    <a16:rowId xmlns:a16="http://schemas.microsoft.com/office/drawing/2014/main" val="2459126564"/>
                  </a:ext>
                </a:extLst>
              </a:tr>
              <a:tr h="297405">
                <a:tc>
                  <a:txBody>
                    <a:bodyPr/>
                    <a:lstStyle/>
                    <a:p>
                      <a:pPr algn="ctr"/>
                      <a:r>
                        <a:rPr lang="en-US" sz="1600" b="0" i="1" dirty="0"/>
                        <a:t>PowerPoint Presentations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25</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12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38</a:t>
                      </a:r>
                    </a:p>
                  </a:txBody>
                  <a:tcPr anchor="ctr">
                    <a:solidFill>
                      <a:schemeClr val="bg1">
                        <a:lumMod val="95000"/>
                      </a:schemeClr>
                    </a:solidFill>
                  </a:tcPr>
                </a:tc>
                <a:extLst>
                  <a:ext uri="{0D108BD9-81ED-4DB2-BD59-A6C34878D82A}">
                    <a16:rowId xmlns:a16="http://schemas.microsoft.com/office/drawing/2014/main" val="4064520827"/>
                  </a:ext>
                </a:extLst>
              </a:tr>
              <a:tr h="252132">
                <a:tc>
                  <a:txBody>
                    <a:bodyPr/>
                    <a:lstStyle/>
                    <a:p>
                      <a:pPr algn="ctr"/>
                      <a:r>
                        <a:rPr lang="en-US" sz="1600" b="0" i="1" dirty="0"/>
                        <a:t>Hazard Alerts</a:t>
                      </a:r>
                    </a:p>
                  </a:txBody>
                  <a:tcPr anchor="ctr">
                    <a:solidFill>
                      <a:schemeClr val="bg1">
                        <a:lumMod val="85000"/>
                      </a:schemeClr>
                    </a:solidFill>
                  </a:tcPr>
                </a:tc>
                <a:tc>
                  <a:txBody>
                    <a:bodyPr/>
                    <a:lstStyle/>
                    <a:p>
                      <a:pPr algn="ctr"/>
                      <a:r>
                        <a:rPr lang="en-US" sz="1600" b="0" i="0" dirty="0"/>
                        <a:t>7</a:t>
                      </a:r>
                    </a:p>
                  </a:txBody>
                  <a:tcPr anchor="ctr">
                    <a:solidFill>
                      <a:schemeClr val="bg1">
                        <a:lumMod val="85000"/>
                      </a:schemeClr>
                    </a:solidFill>
                  </a:tcPr>
                </a:tc>
                <a:tc>
                  <a:txBody>
                    <a:bodyPr/>
                    <a:lstStyle/>
                    <a:p>
                      <a:pPr algn="ctr"/>
                      <a:r>
                        <a:rPr lang="en-US" sz="1600" b="0" i="0" dirty="0"/>
                        <a:t>2</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1" i="1" dirty="0"/>
                        <a:t>9</a:t>
                      </a:r>
                    </a:p>
                  </a:txBody>
                  <a:tcPr anchor="ctr">
                    <a:solidFill>
                      <a:schemeClr val="bg1">
                        <a:lumMod val="85000"/>
                      </a:schemeClr>
                    </a:solidFill>
                  </a:tcPr>
                </a:tc>
                <a:extLst>
                  <a:ext uri="{0D108BD9-81ED-4DB2-BD59-A6C34878D82A}">
                    <a16:rowId xmlns:a16="http://schemas.microsoft.com/office/drawing/2014/main" val="1312744093"/>
                  </a:ext>
                </a:extLst>
              </a:tr>
              <a:tr h="252132">
                <a:tc>
                  <a:txBody>
                    <a:bodyPr/>
                    <a:lstStyle/>
                    <a:p>
                      <a:pPr algn="ctr"/>
                      <a:r>
                        <a:rPr lang="en-US" sz="1600" b="0" i="1" dirty="0"/>
                        <a:t>Streaming Videos</a:t>
                      </a:r>
                    </a:p>
                  </a:txBody>
                  <a:tcPr anchor="ctr">
                    <a:solidFill>
                      <a:schemeClr val="bg1">
                        <a:lumMod val="95000"/>
                      </a:schemeClr>
                    </a:solidFill>
                  </a:tcPr>
                </a:tc>
                <a:tc>
                  <a:txBody>
                    <a:bodyPr/>
                    <a:lstStyle/>
                    <a:p>
                      <a:pPr algn="ctr"/>
                      <a:r>
                        <a:rPr lang="en-US" sz="1600" b="0" i="0" dirty="0"/>
                        <a:t>72</a:t>
                      </a:r>
                    </a:p>
                  </a:txBody>
                  <a:tcPr anchor="ctr">
                    <a:solidFill>
                      <a:schemeClr val="bg1">
                        <a:lumMod val="95000"/>
                      </a:schemeClr>
                    </a:solidFill>
                  </a:tcPr>
                </a:tc>
                <a:tc>
                  <a:txBody>
                    <a:bodyPr/>
                    <a:lstStyle/>
                    <a:p>
                      <a:pPr algn="ctr"/>
                      <a:r>
                        <a:rPr lang="en-US" sz="1600" b="0" i="0" dirty="0"/>
                        <a:t>62</a:t>
                      </a:r>
                    </a:p>
                  </a:txBody>
                  <a:tcPr anchor="ctr">
                    <a:solidFill>
                      <a:schemeClr val="bg1">
                        <a:lumMod val="95000"/>
                      </a:schemeClr>
                    </a:solidFill>
                  </a:tcPr>
                </a:tc>
                <a:tc>
                  <a:txBody>
                    <a:bodyPr/>
                    <a:lstStyle/>
                    <a:p>
                      <a:pPr algn="ctr"/>
                      <a:r>
                        <a:rPr lang="en-US" sz="1600" b="0" i="0" dirty="0"/>
                        <a:t>7</a:t>
                      </a:r>
                    </a:p>
                  </a:txBody>
                  <a:tcPr anchor="ctr">
                    <a:solidFill>
                      <a:schemeClr val="bg1">
                        <a:lumMod val="95000"/>
                      </a:schemeClr>
                    </a:solidFill>
                  </a:tcPr>
                </a:tc>
                <a:tc>
                  <a:txBody>
                    <a:bodyPr/>
                    <a:lstStyle/>
                    <a:p>
                      <a:pPr algn="ctr"/>
                      <a:r>
                        <a:rPr lang="en-US" sz="1600" b="1" i="1" dirty="0"/>
                        <a:t>141</a:t>
                      </a:r>
                    </a:p>
                  </a:txBody>
                  <a:tcPr anchor="ctr">
                    <a:solidFill>
                      <a:schemeClr val="bg1">
                        <a:lumMod val="95000"/>
                      </a:schemeClr>
                    </a:solidFill>
                  </a:tcPr>
                </a:tc>
                <a:extLst>
                  <a:ext uri="{0D108BD9-81ED-4DB2-BD59-A6C34878D82A}">
                    <a16:rowId xmlns:a16="http://schemas.microsoft.com/office/drawing/2014/main" val="1222417909"/>
                  </a:ext>
                </a:extLst>
              </a:tr>
              <a:tr h="428624">
                <a:tc>
                  <a:txBody>
                    <a:bodyPr/>
                    <a:lstStyle/>
                    <a:p>
                      <a:pPr algn="ctr"/>
                      <a:r>
                        <a:rPr lang="en-US" sz="1600" b="0" i="1" dirty="0"/>
                        <a:t>A-Z Topics Added/Updated</a:t>
                      </a:r>
                    </a:p>
                  </a:txBody>
                  <a:tcPr anchor="ctr">
                    <a:solidFill>
                      <a:schemeClr val="bg1">
                        <a:lumMod val="85000"/>
                      </a:schemeClr>
                    </a:solidFill>
                  </a:tcPr>
                </a:tc>
                <a:tc>
                  <a:txBody>
                    <a:bodyPr/>
                    <a:lstStyle/>
                    <a:p>
                      <a:pPr algn="ctr"/>
                      <a:r>
                        <a:rPr lang="en-US" sz="1600" b="0" i="0" dirty="0"/>
                        <a:t>24</a:t>
                      </a:r>
                    </a:p>
                  </a:txBody>
                  <a:tcPr anchor="ctr">
                    <a:solidFill>
                      <a:schemeClr val="bg1">
                        <a:lumMod val="85000"/>
                      </a:schemeClr>
                    </a:solidFill>
                  </a:tcPr>
                </a:tc>
                <a:tc>
                  <a:txBody>
                    <a:bodyPr/>
                    <a:lstStyle/>
                    <a:p>
                      <a:pPr algn="ctr"/>
                      <a:r>
                        <a:rPr lang="en-US" sz="1600" b="0" i="0" dirty="0"/>
                        <a:t>26</a:t>
                      </a:r>
                    </a:p>
                  </a:txBody>
                  <a:tcPr anchor="ctr">
                    <a:solidFill>
                      <a:schemeClr val="bg1">
                        <a:lumMod val="85000"/>
                      </a:schemeClr>
                    </a:solidFill>
                  </a:tcPr>
                </a:tc>
                <a:tc>
                  <a:txBody>
                    <a:bodyPr/>
                    <a:lstStyle/>
                    <a:p>
                      <a:pPr algn="ctr"/>
                      <a:r>
                        <a:rPr lang="en-US" sz="1600" b="0" i="0" dirty="0"/>
                        <a:t>4</a:t>
                      </a:r>
                    </a:p>
                  </a:txBody>
                  <a:tcPr anchor="ctr">
                    <a:solidFill>
                      <a:schemeClr val="bg1">
                        <a:lumMod val="85000"/>
                      </a:schemeClr>
                    </a:solidFill>
                  </a:tcPr>
                </a:tc>
                <a:tc>
                  <a:txBody>
                    <a:bodyPr/>
                    <a:lstStyle/>
                    <a:p>
                      <a:pPr algn="ctr"/>
                      <a:r>
                        <a:rPr lang="en-US" sz="1600" b="1" i="1" dirty="0"/>
                        <a:t>54</a:t>
                      </a:r>
                    </a:p>
                  </a:txBody>
                  <a:tcPr anchor="ctr">
                    <a:solidFill>
                      <a:schemeClr val="bg1">
                        <a:lumMod val="85000"/>
                      </a:schemeClr>
                    </a:solidFill>
                  </a:tcPr>
                </a:tc>
                <a:extLst>
                  <a:ext uri="{0D108BD9-81ED-4DB2-BD59-A6C34878D82A}">
                    <a16:rowId xmlns:a16="http://schemas.microsoft.com/office/drawing/2014/main" val="3430657162"/>
                  </a:ext>
                </a:extLst>
              </a:tr>
              <a:tr h="252132">
                <a:tc>
                  <a:txBody>
                    <a:bodyPr/>
                    <a:lstStyle/>
                    <a:p>
                      <a:pPr algn="ctr"/>
                      <a:r>
                        <a:rPr lang="en-US" sz="1600" b="0" i="1" dirty="0"/>
                        <a:t>Fact Sheets</a:t>
                      </a:r>
                    </a:p>
                  </a:txBody>
                  <a:tcPr anchor="ctr">
                    <a:solidFill>
                      <a:schemeClr val="bg1">
                        <a:lumMod val="95000"/>
                      </a:schemeClr>
                    </a:solidFill>
                  </a:tcPr>
                </a:tc>
                <a:tc>
                  <a:txBody>
                    <a:bodyPr/>
                    <a:lstStyle/>
                    <a:p>
                      <a:pPr algn="ctr"/>
                      <a:r>
                        <a:rPr lang="en-US" sz="1600" b="0" i="0" dirty="0"/>
                        <a:t>4</a:t>
                      </a:r>
                    </a:p>
                  </a:txBody>
                  <a:tcPr anchor="ctr">
                    <a:solidFill>
                      <a:schemeClr val="bg1">
                        <a:lumMod val="95000"/>
                      </a:schemeClr>
                    </a:solidFill>
                  </a:tcPr>
                </a:tc>
                <a:tc>
                  <a:txBody>
                    <a:bodyPr/>
                    <a:lstStyle/>
                    <a:p>
                      <a:pPr algn="ctr"/>
                      <a:r>
                        <a:rPr lang="en-US" sz="1600" b="0" i="0" dirty="0"/>
                        <a:t>9</a:t>
                      </a:r>
                    </a:p>
                  </a:txBody>
                  <a:tcPr anchor="ctr">
                    <a:solidFill>
                      <a:schemeClr val="bg1">
                        <a:lumMod val="95000"/>
                      </a:schemeClr>
                    </a:solidFill>
                  </a:tcPr>
                </a:tc>
                <a:tc>
                  <a:txBody>
                    <a:bodyPr/>
                    <a:lstStyle/>
                    <a:p>
                      <a:pPr algn="ctr"/>
                      <a:r>
                        <a:rPr lang="en-US" sz="1600" b="0" i="0" dirty="0"/>
                        <a:t>0</a:t>
                      </a:r>
                    </a:p>
                  </a:txBody>
                  <a:tcPr anchor="ctr">
                    <a:solidFill>
                      <a:schemeClr val="bg1">
                        <a:lumMod val="95000"/>
                      </a:schemeClr>
                    </a:solidFill>
                  </a:tcPr>
                </a:tc>
                <a:tc>
                  <a:txBody>
                    <a:bodyPr/>
                    <a:lstStyle/>
                    <a:p>
                      <a:pPr algn="ctr"/>
                      <a:r>
                        <a:rPr lang="en-US" sz="1600" b="1" i="1" dirty="0"/>
                        <a:t>13</a:t>
                      </a:r>
                    </a:p>
                  </a:txBody>
                  <a:tcPr anchor="ctr">
                    <a:solidFill>
                      <a:schemeClr val="bg1">
                        <a:lumMod val="95000"/>
                      </a:schemeClr>
                    </a:solidFill>
                  </a:tcPr>
                </a:tc>
                <a:extLst>
                  <a:ext uri="{0D108BD9-81ED-4DB2-BD59-A6C34878D82A}">
                    <a16:rowId xmlns:a16="http://schemas.microsoft.com/office/drawing/2014/main" val="2114539236"/>
                  </a:ext>
                </a:extLst>
              </a:tr>
              <a:tr h="297405">
                <a:tc>
                  <a:txBody>
                    <a:bodyPr/>
                    <a:lstStyle/>
                    <a:p>
                      <a:pPr algn="ctr"/>
                      <a:r>
                        <a:rPr lang="en-US" sz="1600" b="0" i="1" dirty="0"/>
                        <a:t>Example Programs</a:t>
                      </a:r>
                    </a:p>
                  </a:txBody>
                  <a:tcPr anchor="ctr">
                    <a:solidFill>
                      <a:schemeClr val="bg1">
                        <a:lumMod val="85000"/>
                      </a:schemeClr>
                    </a:solidFill>
                  </a:tcPr>
                </a:tc>
                <a:tc>
                  <a:txBody>
                    <a:bodyPr/>
                    <a:lstStyle/>
                    <a:p>
                      <a:pPr algn="ctr"/>
                      <a:r>
                        <a:rPr lang="en-US" sz="1600" b="0" i="0" dirty="0"/>
                        <a:t>1</a:t>
                      </a:r>
                    </a:p>
                  </a:txBody>
                  <a:tcPr anchor="ctr">
                    <a:solidFill>
                      <a:schemeClr val="bg1">
                        <a:lumMod val="85000"/>
                      </a:schemeClr>
                    </a:solidFill>
                  </a:tcPr>
                </a:tc>
                <a:tc>
                  <a:txBody>
                    <a:bodyPr/>
                    <a:lstStyle/>
                    <a:p>
                      <a:pPr algn="ctr"/>
                      <a:r>
                        <a:rPr lang="en-US" sz="1600" b="0" i="0" dirty="0"/>
                        <a:t>2</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1" i="1" dirty="0"/>
                        <a:t>3</a:t>
                      </a:r>
                    </a:p>
                  </a:txBody>
                  <a:tcPr anchor="ctr">
                    <a:solidFill>
                      <a:schemeClr val="bg1">
                        <a:lumMod val="85000"/>
                      </a:schemeClr>
                    </a:solidFill>
                  </a:tcPr>
                </a:tc>
                <a:extLst>
                  <a:ext uri="{0D108BD9-81ED-4DB2-BD59-A6C34878D82A}">
                    <a16:rowId xmlns:a16="http://schemas.microsoft.com/office/drawing/2014/main" val="3288526463"/>
                  </a:ext>
                </a:extLst>
              </a:tr>
              <a:tr h="297405">
                <a:tc>
                  <a:txBody>
                    <a:bodyPr/>
                    <a:lstStyle/>
                    <a:p>
                      <a:pPr algn="ctr"/>
                      <a:r>
                        <a:rPr lang="en-US" sz="1600" b="0" i="1" dirty="0"/>
                        <a:t>Compliance Memos</a:t>
                      </a:r>
                    </a:p>
                  </a:txBody>
                  <a:tcPr anchor="ctr">
                    <a:solidFill>
                      <a:schemeClr val="bg1">
                        <a:lumMod val="95000"/>
                      </a:schemeClr>
                    </a:solidFill>
                  </a:tcPr>
                </a:tc>
                <a:tc>
                  <a:txBody>
                    <a:bodyPr/>
                    <a:lstStyle/>
                    <a:p>
                      <a:pPr algn="ctr"/>
                      <a:r>
                        <a:rPr lang="en-US" sz="1600" b="0" i="0" dirty="0"/>
                        <a:t>10</a:t>
                      </a:r>
                    </a:p>
                  </a:txBody>
                  <a:tcPr anchor="ctr">
                    <a:solidFill>
                      <a:schemeClr val="bg1">
                        <a:lumMod val="95000"/>
                      </a:schemeClr>
                    </a:solidFill>
                  </a:tcPr>
                </a:tc>
                <a:tc>
                  <a:txBody>
                    <a:bodyPr/>
                    <a:lstStyle/>
                    <a:p>
                      <a:pPr algn="ctr"/>
                      <a:r>
                        <a:rPr lang="en-US" sz="1600" b="0" i="0" dirty="0"/>
                        <a:t>3</a:t>
                      </a:r>
                    </a:p>
                  </a:txBody>
                  <a:tcPr anchor="ctr">
                    <a:solidFill>
                      <a:schemeClr val="bg1">
                        <a:lumMod val="95000"/>
                      </a:schemeClr>
                    </a:solidFill>
                  </a:tcPr>
                </a:tc>
                <a:tc>
                  <a:txBody>
                    <a:bodyPr/>
                    <a:lstStyle/>
                    <a:p>
                      <a:pPr algn="ctr"/>
                      <a:r>
                        <a:rPr lang="en-US" sz="1600" b="0" i="0" dirty="0"/>
                        <a:t>1</a:t>
                      </a:r>
                    </a:p>
                  </a:txBody>
                  <a:tcPr anchor="ctr">
                    <a:solidFill>
                      <a:schemeClr val="bg1">
                        <a:lumMod val="95000"/>
                      </a:schemeClr>
                    </a:solidFill>
                  </a:tcPr>
                </a:tc>
                <a:tc>
                  <a:txBody>
                    <a:bodyPr/>
                    <a:lstStyle/>
                    <a:p>
                      <a:pPr algn="ctr"/>
                      <a:r>
                        <a:rPr lang="en-US" sz="1600" b="1" i="1" dirty="0"/>
                        <a:t>14</a:t>
                      </a:r>
                    </a:p>
                  </a:txBody>
                  <a:tcPr anchor="ctr">
                    <a:solidFill>
                      <a:schemeClr val="bg1">
                        <a:lumMod val="95000"/>
                      </a:schemeClr>
                    </a:solidFill>
                  </a:tcPr>
                </a:tc>
                <a:extLst>
                  <a:ext uri="{0D108BD9-81ED-4DB2-BD59-A6C34878D82A}">
                    <a16:rowId xmlns:a16="http://schemas.microsoft.com/office/drawing/2014/main" val="3338831978"/>
                  </a:ext>
                </a:extLst>
              </a:tr>
              <a:tr h="297405">
                <a:tc>
                  <a:txBody>
                    <a:bodyPr/>
                    <a:lstStyle/>
                    <a:p>
                      <a:pPr algn="ctr"/>
                      <a:r>
                        <a:rPr lang="en-US" sz="1600" b="0" i="1" dirty="0"/>
                        <a:t>Billboards</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0" i="0" dirty="0"/>
                        <a:t>4</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1" i="1" dirty="0"/>
                        <a:t>2</a:t>
                      </a:r>
                    </a:p>
                  </a:txBody>
                  <a:tcPr anchor="ctr">
                    <a:solidFill>
                      <a:schemeClr val="bg1">
                        <a:lumMod val="85000"/>
                      </a:schemeClr>
                    </a:solidFill>
                  </a:tcPr>
                </a:tc>
                <a:extLst>
                  <a:ext uri="{0D108BD9-81ED-4DB2-BD59-A6C34878D82A}">
                    <a16:rowId xmlns:a16="http://schemas.microsoft.com/office/drawing/2014/main" val="1226411919"/>
                  </a:ext>
                </a:extLst>
              </a:tr>
            </a:tbl>
          </a:graphicData>
        </a:graphic>
      </p:graphicFrame>
      <p:sp>
        <p:nvSpPr>
          <p:cNvPr id="7" name="Rectangle 6">
            <a:extLst>
              <a:ext uri="{FF2B5EF4-FFF2-40B4-BE49-F238E27FC236}">
                <a16:creationId xmlns:a16="http://schemas.microsoft.com/office/drawing/2014/main" id="{439932E1-206E-4721-8D72-089097FCC07D}"/>
              </a:ext>
            </a:extLst>
          </p:cNvPr>
          <p:cNvSpPr/>
          <p:nvPr/>
        </p:nvSpPr>
        <p:spPr>
          <a:xfrm>
            <a:off x="496215" y="5087779"/>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1" name="TextBox 10">
            <a:extLst>
              <a:ext uri="{FF2B5EF4-FFF2-40B4-BE49-F238E27FC236}">
                <a16:creationId xmlns:a16="http://schemas.microsoft.com/office/drawing/2014/main" id="{B0457CE2-BF93-4D23-85F3-7BF37E2E73EB}"/>
              </a:ext>
            </a:extLst>
          </p:cNvPr>
          <p:cNvSpPr txBox="1"/>
          <p:nvPr/>
        </p:nvSpPr>
        <p:spPr>
          <a:xfrm>
            <a:off x="6705600" y="685800"/>
            <a:ext cx="2286000" cy="369332"/>
          </a:xfrm>
          <a:prstGeom prst="rect">
            <a:avLst/>
          </a:prstGeom>
          <a:noFill/>
        </p:spPr>
        <p:txBody>
          <a:bodyPr wrap="square" rtlCol="0">
            <a:spAutoFit/>
          </a:bodyPr>
          <a:lstStyle/>
          <a:p>
            <a:r>
              <a:rPr lang="en-US" i="1" dirty="0"/>
              <a:t>FFY 2020—2022</a:t>
            </a:r>
          </a:p>
        </p:txBody>
      </p:sp>
      <p:sp>
        <p:nvSpPr>
          <p:cNvPr id="13" name="Rectangle 12">
            <a:extLst>
              <a:ext uri="{FF2B5EF4-FFF2-40B4-BE49-F238E27FC236}">
                <a16:creationId xmlns:a16="http://schemas.microsoft.com/office/drawing/2014/main" id="{09883D62-7886-418A-B569-EE3382B60924}"/>
              </a:ext>
            </a:extLst>
          </p:cNvPr>
          <p:cNvSpPr/>
          <p:nvPr/>
        </p:nvSpPr>
        <p:spPr>
          <a:xfrm>
            <a:off x="488439" y="5392579"/>
            <a:ext cx="7981404"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8" name="Rectangle 7">
            <a:extLst>
              <a:ext uri="{FF2B5EF4-FFF2-40B4-BE49-F238E27FC236}">
                <a16:creationId xmlns:a16="http://schemas.microsoft.com/office/drawing/2014/main" id="{A7BB2DF2-6206-4D1B-8630-212F5BE24B99}"/>
              </a:ext>
            </a:extLst>
          </p:cNvPr>
          <p:cNvSpPr/>
          <p:nvPr/>
        </p:nvSpPr>
        <p:spPr>
          <a:xfrm>
            <a:off x="488439" y="5708811"/>
            <a:ext cx="7981404" cy="246221"/>
          </a:xfrm>
          <a:prstGeom prst="rect">
            <a:avLst/>
          </a:prstGeom>
        </p:spPr>
        <p:txBody>
          <a:bodyPr wrap="square">
            <a:spAutoFit/>
          </a:bodyPr>
          <a:lstStyle/>
          <a:p>
            <a:r>
              <a:rPr lang="en-US" sz="1000" i="1" dirty="0"/>
              <a:t>***FFY 2022 includes data from October 4, 2021, through February 11, 2022. </a:t>
            </a:r>
            <a:endParaRPr lang="en-US" sz="1000" dirty="0"/>
          </a:p>
        </p:txBody>
      </p:sp>
    </p:spTree>
    <p:extLst>
      <p:ext uri="{BB962C8B-B14F-4D97-AF65-F5344CB8AC3E}">
        <p14:creationId xmlns:p14="http://schemas.microsoft.com/office/powerpoint/2010/main" val="4057798493"/>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5FC86B71-238B-4D1E-B373-205145F46218}"/>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8" name="Content Placeholder 7">
            <a:extLst>
              <a:ext uri="{FF2B5EF4-FFF2-40B4-BE49-F238E27FC236}">
                <a16:creationId xmlns:a16="http://schemas.microsoft.com/office/drawing/2014/main" id="{B728AC08-153F-40D4-AB6D-DBDEDE9B04F2}"/>
              </a:ext>
            </a:extLst>
          </p:cNvPr>
          <p:cNvSpPr>
            <a:spLocks noGrp="1"/>
          </p:cNvSpPr>
          <p:nvPr>
            <p:ph idx="1"/>
          </p:nvPr>
        </p:nvSpPr>
        <p:spPr>
          <a:xfrm>
            <a:off x="533400" y="1219200"/>
            <a:ext cx="8001000" cy="4525963"/>
          </a:xfrm>
        </p:spPr>
        <p:txBody>
          <a:bodyPr/>
          <a:lstStyle/>
          <a:p>
            <a:r>
              <a:rPr lang="en-US" dirty="0"/>
              <a:t>COVID-19 Safety and Health Topic Page</a:t>
            </a:r>
          </a:p>
        </p:txBody>
      </p:sp>
      <p:sp>
        <p:nvSpPr>
          <p:cNvPr id="2" name="TextBox 1">
            <a:extLst>
              <a:ext uri="{FF2B5EF4-FFF2-40B4-BE49-F238E27FC236}">
                <a16:creationId xmlns:a16="http://schemas.microsoft.com/office/drawing/2014/main" id="{16DC6199-778F-49F7-B0F3-7F1964D0D4EA}"/>
              </a:ext>
            </a:extLst>
          </p:cNvPr>
          <p:cNvSpPr txBox="1"/>
          <p:nvPr/>
        </p:nvSpPr>
        <p:spPr>
          <a:xfrm>
            <a:off x="6881732" y="2209328"/>
            <a:ext cx="966868" cy="307777"/>
          </a:xfrm>
          <a:prstGeom prst="rect">
            <a:avLst/>
          </a:prstGeom>
          <a:noFill/>
        </p:spPr>
        <p:txBody>
          <a:bodyPr wrap="none" rtlCol="0">
            <a:spAutoFit/>
          </a:bodyPr>
          <a:lstStyle/>
          <a:p>
            <a:r>
              <a:rPr lang="en-US" sz="1400" i="1" dirty="0"/>
              <a:t>FFY 2020</a:t>
            </a:r>
          </a:p>
        </p:txBody>
      </p:sp>
      <p:sp>
        <p:nvSpPr>
          <p:cNvPr id="10" name="TextBox 9">
            <a:extLst>
              <a:ext uri="{FF2B5EF4-FFF2-40B4-BE49-F238E27FC236}">
                <a16:creationId xmlns:a16="http://schemas.microsoft.com/office/drawing/2014/main" id="{EAFB2841-9323-423F-8EE0-7A0D58D31ECD}"/>
              </a:ext>
            </a:extLst>
          </p:cNvPr>
          <p:cNvSpPr txBox="1"/>
          <p:nvPr/>
        </p:nvSpPr>
        <p:spPr>
          <a:xfrm>
            <a:off x="6881732" y="3426023"/>
            <a:ext cx="966868" cy="307777"/>
          </a:xfrm>
          <a:prstGeom prst="rect">
            <a:avLst/>
          </a:prstGeom>
          <a:noFill/>
        </p:spPr>
        <p:txBody>
          <a:bodyPr wrap="none" rtlCol="0">
            <a:spAutoFit/>
          </a:bodyPr>
          <a:lstStyle/>
          <a:p>
            <a:r>
              <a:rPr lang="en-US" sz="1400" i="1" dirty="0"/>
              <a:t>FFY 2021</a:t>
            </a:r>
          </a:p>
        </p:txBody>
      </p:sp>
      <p:pic>
        <p:nvPicPr>
          <p:cNvPr id="13" name="Picture 12">
            <a:extLst>
              <a:ext uri="{FF2B5EF4-FFF2-40B4-BE49-F238E27FC236}">
                <a16:creationId xmlns:a16="http://schemas.microsoft.com/office/drawing/2014/main" id="{C61661A2-58FC-403A-BFD3-DDD8665F594A}"/>
              </a:ext>
            </a:extLst>
          </p:cNvPr>
          <p:cNvPicPr/>
          <p:nvPr/>
        </p:nvPicPr>
        <p:blipFill rotWithShape="1">
          <a:blip r:embed="rId2">
            <a:extLst>
              <a:ext uri="{28A0092B-C50C-407E-A947-70E740481C1C}">
                <a14:useLocalDpi xmlns:a14="http://schemas.microsoft.com/office/drawing/2010/main" val="0"/>
              </a:ext>
            </a:extLst>
          </a:blip>
          <a:srcRect t="27594" b="38056"/>
          <a:stretch/>
        </p:blipFill>
        <p:spPr bwMode="auto">
          <a:xfrm>
            <a:off x="643846" y="1676400"/>
            <a:ext cx="5909353" cy="1447799"/>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B94A75CC-B655-4650-A4C8-55D96F7C5A9D}"/>
              </a:ext>
            </a:extLst>
          </p:cNvPr>
          <p:cNvSpPr txBox="1"/>
          <p:nvPr/>
        </p:nvSpPr>
        <p:spPr>
          <a:xfrm>
            <a:off x="6705600" y="685800"/>
            <a:ext cx="2286000" cy="369332"/>
          </a:xfrm>
          <a:prstGeom prst="rect">
            <a:avLst/>
          </a:prstGeom>
          <a:noFill/>
        </p:spPr>
        <p:txBody>
          <a:bodyPr wrap="square" rtlCol="0">
            <a:spAutoFit/>
          </a:bodyPr>
          <a:lstStyle/>
          <a:p>
            <a:r>
              <a:rPr lang="en-US" i="1" dirty="0"/>
              <a:t>FFY 2020—2022</a:t>
            </a:r>
          </a:p>
        </p:txBody>
      </p:sp>
      <p:pic>
        <p:nvPicPr>
          <p:cNvPr id="16" name="Picture 15">
            <a:extLst>
              <a:ext uri="{FF2B5EF4-FFF2-40B4-BE49-F238E27FC236}">
                <a16:creationId xmlns:a16="http://schemas.microsoft.com/office/drawing/2014/main" id="{64D95779-CD4F-400D-AB54-73AB2821673A}"/>
              </a:ext>
            </a:extLst>
          </p:cNvPr>
          <p:cNvPicPr/>
          <p:nvPr/>
        </p:nvPicPr>
        <p:blipFill rotWithShape="1">
          <a:blip r:embed="rId3" cstate="print">
            <a:extLst>
              <a:ext uri="{28A0092B-C50C-407E-A947-70E740481C1C}">
                <a14:useLocalDpi xmlns:a14="http://schemas.microsoft.com/office/drawing/2010/main" val="0"/>
              </a:ext>
            </a:extLst>
          </a:blip>
          <a:srcRect t="41589" b="1105"/>
          <a:stretch/>
        </p:blipFill>
        <p:spPr bwMode="auto">
          <a:xfrm>
            <a:off x="737277" y="3124200"/>
            <a:ext cx="5815923" cy="1312178"/>
          </a:xfrm>
          <a:prstGeom prst="rect">
            <a:avLst/>
          </a:prstGeom>
          <a:noFill/>
          <a:ln>
            <a:noFill/>
          </a:ln>
          <a:extLst>
            <a:ext uri="{53640926-AAD7-44D8-BBD7-CCE9431645EC}">
              <a14:shadowObscured xmlns:a14="http://schemas.microsoft.com/office/drawing/2010/main"/>
            </a:ext>
          </a:extLst>
        </p:spPr>
      </p:pic>
      <p:pic>
        <p:nvPicPr>
          <p:cNvPr id="14" name="Picture 13" descr="A picture containing text, computer, indoor, screenshot&#10;&#10;Description automatically generated">
            <a:extLst>
              <a:ext uri="{FF2B5EF4-FFF2-40B4-BE49-F238E27FC236}">
                <a16:creationId xmlns:a16="http://schemas.microsoft.com/office/drawing/2014/main" id="{AB66DEF8-BC3B-4896-AD7B-D09FD0F95DB8}"/>
              </a:ext>
            </a:extLst>
          </p:cNvPr>
          <p:cNvPicPr>
            <a:picLocks noChangeAspect="1"/>
          </p:cNvPicPr>
          <p:nvPr/>
        </p:nvPicPr>
        <p:blipFill rotWithShape="1">
          <a:blip r:embed="rId4"/>
          <a:srcRect l="7449" t="45291" r="72584" b="18765"/>
          <a:stretch/>
        </p:blipFill>
        <p:spPr bwMode="auto">
          <a:xfrm>
            <a:off x="838199" y="4495799"/>
            <a:ext cx="5715001" cy="1413431"/>
          </a:xfrm>
          <a:prstGeom prst="rect">
            <a:avLst/>
          </a:prstGeom>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1EE66533-3F65-459D-9601-9C834F01C5C0}"/>
              </a:ext>
            </a:extLst>
          </p:cNvPr>
          <p:cNvSpPr txBox="1"/>
          <p:nvPr/>
        </p:nvSpPr>
        <p:spPr>
          <a:xfrm>
            <a:off x="6858000" y="4645223"/>
            <a:ext cx="966868" cy="307777"/>
          </a:xfrm>
          <a:prstGeom prst="rect">
            <a:avLst/>
          </a:prstGeom>
          <a:noFill/>
        </p:spPr>
        <p:txBody>
          <a:bodyPr wrap="none" rtlCol="0">
            <a:spAutoFit/>
          </a:bodyPr>
          <a:lstStyle/>
          <a:p>
            <a:r>
              <a:rPr lang="en-US" sz="1400" i="1" dirty="0"/>
              <a:t>FFY 2022</a:t>
            </a:r>
          </a:p>
        </p:txBody>
      </p:sp>
      <p:sp>
        <p:nvSpPr>
          <p:cNvPr id="3" name="TextBox 2">
            <a:extLst>
              <a:ext uri="{FF2B5EF4-FFF2-40B4-BE49-F238E27FC236}">
                <a16:creationId xmlns:a16="http://schemas.microsoft.com/office/drawing/2014/main" id="{8DD64DE5-D6C3-4903-8AC5-86C726A91FD4}"/>
              </a:ext>
            </a:extLst>
          </p:cNvPr>
          <p:cNvSpPr txBox="1"/>
          <p:nvPr/>
        </p:nvSpPr>
        <p:spPr>
          <a:xfrm>
            <a:off x="6839418" y="5539898"/>
            <a:ext cx="1771182" cy="338554"/>
          </a:xfrm>
          <a:prstGeom prst="rect">
            <a:avLst/>
          </a:prstGeom>
          <a:noFill/>
        </p:spPr>
        <p:txBody>
          <a:bodyPr wrap="square" rtlCol="0">
            <a:spAutoFit/>
          </a:bodyPr>
          <a:lstStyle/>
          <a:p>
            <a:r>
              <a:rPr lang="en-US" sz="1600" b="1" dirty="0"/>
              <a:t>Total: 89,037</a:t>
            </a:r>
          </a:p>
        </p:txBody>
      </p:sp>
    </p:spTree>
    <p:extLst>
      <p:ext uri="{BB962C8B-B14F-4D97-AF65-F5344CB8AC3E}">
        <p14:creationId xmlns:p14="http://schemas.microsoft.com/office/powerpoint/2010/main" val="577993171"/>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8" name="TextBox 7">
            <a:extLst>
              <a:ext uri="{FF2B5EF4-FFF2-40B4-BE49-F238E27FC236}">
                <a16:creationId xmlns:a16="http://schemas.microsoft.com/office/drawing/2014/main" id="{8EF48135-9C9A-4111-B249-56E2A8ADBDB2}"/>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85628538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C6471DB8-850C-4CEF-B109-CE66CB6A37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393507"/>
            <a:ext cx="7696200" cy="4473893"/>
          </a:xfrm>
          <a:prstGeom prst="rect">
            <a:avLst/>
          </a:prstGeom>
        </p:spPr>
      </p:pic>
      <p:sp>
        <p:nvSpPr>
          <p:cNvPr id="11" name="Text Box 3">
            <a:extLst>
              <a:ext uri="{FF2B5EF4-FFF2-40B4-BE49-F238E27FC236}">
                <a16:creationId xmlns:a16="http://schemas.microsoft.com/office/drawing/2014/main" id="{23867ABB-BA8D-43BB-A1FD-072C832271F5}"/>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300" i="1" dirty="0">
                <a:solidFill>
                  <a:schemeClr val="bg2"/>
                </a:solidFill>
              </a:rPr>
              <a:t>Work-Related Fatalities in North Carolina</a:t>
            </a:r>
          </a:p>
        </p:txBody>
      </p:sp>
      <p:sp>
        <p:nvSpPr>
          <p:cNvPr id="12" name="TextBox 11">
            <a:extLst>
              <a:ext uri="{FF2B5EF4-FFF2-40B4-BE49-F238E27FC236}">
                <a16:creationId xmlns:a16="http://schemas.microsoft.com/office/drawing/2014/main" id="{14E6F43C-D533-4718-8F8A-541A1EFEACA8}"/>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197154602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21" name="Picture 20" descr="C:\Users\wllagoe.EADS\AppData\Local\Microsoft\Windows\Temporary Internet Files\Content.Outlook\PMWK0L31\SCBA trainig raleigh.jpg"/>
          <p:cNvPicPr/>
          <p:nvPr/>
        </p:nvPicPr>
        <p:blipFill>
          <a:blip r:embed="rId3" cstate="print"/>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4" cstate="print"/>
          <a:srcRect l="7038" r="10850" b="19922"/>
          <a:stretch>
            <a:fillRect/>
          </a:stretch>
        </p:blipFill>
        <p:spPr bwMode="auto">
          <a:xfrm>
            <a:off x="6858000" y="44958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5" cstate="print"/>
          <a:srcRect t="9766"/>
          <a:stretch>
            <a:fillRect/>
          </a:stretch>
        </p:blipFill>
        <p:spPr bwMode="auto">
          <a:xfrm>
            <a:off x="5943600" y="4495800"/>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6" cstate="print"/>
          <a:srcRect t="22143"/>
          <a:stretch>
            <a:fillRect/>
          </a:stretch>
        </p:blipFill>
        <p:spPr bwMode="auto">
          <a:xfrm>
            <a:off x="4149683" y="4495801"/>
            <a:ext cx="1870117"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pic>
        <p:nvPicPr>
          <p:cNvPr id="4" name="Picture 3" descr="A group of people posing for a photo&#10;&#10;Description automatically generated">
            <a:extLst>
              <a:ext uri="{FF2B5EF4-FFF2-40B4-BE49-F238E27FC236}">
                <a16:creationId xmlns:a16="http://schemas.microsoft.com/office/drawing/2014/main" id="{1E8210A7-217E-47C7-8BCC-8B617626DA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499" y="3204633"/>
            <a:ext cx="1762901" cy="2350534"/>
          </a:xfrm>
          <a:prstGeom prst="rect">
            <a:avLst/>
          </a:prstGeom>
        </p:spPr>
      </p:pic>
      <p:pic>
        <p:nvPicPr>
          <p:cNvPr id="15" name="Picture 14" descr="C:\Users\wllagoe.EADS\Pictures\Construction\IMG_1163.JPG">
            <a:extLst>
              <a:ext uri="{FF2B5EF4-FFF2-40B4-BE49-F238E27FC236}">
                <a16:creationId xmlns:a16="http://schemas.microsoft.com/office/drawing/2014/main" id="{59F34FCC-3681-495D-A6B1-76BEAC9EECAF}"/>
              </a:ext>
            </a:extLst>
          </p:cNvPr>
          <p:cNvPicPr/>
          <p:nvPr/>
        </p:nvPicPr>
        <p:blipFill>
          <a:blip r:embed="rId8" cstate="print"/>
          <a:srcRect l="18429" t="24573" r="35898" b="22008"/>
          <a:stretch>
            <a:fillRect/>
          </a:stretch>
        </p:blipFill>
        <p:spPr bwMode="auto">
          <a:xfrm>
            <a:off x="1406481" y="4495800"/>
            <a:ext cx="1336719" cy="879638"/>
          </a:xfrm>
          <a:prstGeom prst="rect">
            <a:avLst/>
          </a:prstGeom>
          <a:noFill/>
          <a:ln w="9525">
            <a:noFill/>
            <a:miter lim="800000"/>
            <a:headEnd/>
            <a:tailEnd/>
          </a:ln>
        </p:spPr>
      </p:pic>
      <p:graphicFrame>
        <p:nvGraphicFramePr>
          <p:cNvPr id="26" name="Table 25">
            <a:extLst>
              <a:ext uri="{FF2B5EF4-FFF2-40B4-BE49-F238E27FC236}">
                <a16:creationId xmlns:a16="http://schemas.microsoft.com/office/drawing/2014/main" id="{CFEE63DB-11B8-4EEC-9071-716A3F6210B8}"/>
              </a:ext>
            </a:extLst>
          </p:cNvPr>
          <p:cNvGraphicFramePr>
            <a:graphicFrameLocks noGrp="1"/>
          </p:cNvGraphicFramePr>
          <p:nvPr>
            <p:extLst>
              <p:ext uri="{D42A27DB-BD31-4B8C-83A1-F6EECF244321}">
                <p14:modId xmlns:p14="http://schemas.microsoft.com/office/powerpoint/2010/main" val="1290350441"/>
              </p:ext>
            </p:extLst>
          </p:nvPr>
        </p:nvGraphicFramePr>
        <p:xfrm>
          <a:off x="609603" y="5181600"/>
          <a:ext cx="7924796" cy="640080"/>
        </p:xfrm>
        <a:graphic>
          <a:graphicData uri="http://schemas.openxmlformats.org/drawingml/2006/table">
            <a:tbl>
              <a:tblPr firstRow="1" bandRow="1">
                <a:tableStyleId>{00A15C55-8517-42AA-B614-E9B94910E393}</a:tableStyleId>
              </a:tblPr>
              <a:tblGrid>
                <a:gridCol w="1862548">
                  <a:extLst>
                    <a:ext uri="{9D8B030D-6E8A-4147-A177-3AD203B41FA5}">
                      <a16:colId xmlns:a16="http://schemas.microsoft.com/office/drawing/2014/main" val="20000"/>
                    </a:ext>
                  </a:extLst>
                </a:gridCol>
                <a:gridCol w="776228">
                  <a:extLst>
                    <a:ext uri="{9D8B030D-6E8A-4147-A177-3AD203B41FA5}">
                      <a16:colId xmlns:a16="http://schemas.microsoft.com/office/drawing/2014/main" val="20001"/>
                    </a:ext>
                  </a:extLst>
                </a:gridCol>
                <a:gridCol w="3406837">
                  <a:extLst>
                    <a:ext uri="{9D8B030D-6E8A-4147-A177-3AD203B41FA5}">
                      <a16:colId xmlns:a16="http://schemas.microsoft.com/office/drawing/2014/main" val="20002"/>
                    </a:ext>
                  </a:extLst>
                </a:gridCol>
                <a:gridCol w="938113">
                  <a:extLst>
                    <a:ext uri="{9D8B030D-6E8A-4147-A177-3AD203B41FA5}">
                      <a16:colId xmlns:a16="http://schemas.microsoft.com/office/drawing/2014/main" val="20003"/>
                    </a:ext>
                  </a:extLst>
                </a:gridCol>
                <a:gridCol w="941070">
                  <a:extLst>
                    <a:ext uri="{9D8B030D-6E8A-4147-A177-3AD203B41FA5}">
                      <a16:colId xmlns:a16="http://schemas.microsoft.com/office/drawing/2014/main" val="20004"/>
                    </a:ext>
                  </a:extLst>
                </a:gridCol>
              </a:tblGrid>
              <a:tr h="335280">
                <a:tc gridSpan="2">
                  <a:txBody>
                    <a:bodyPr/>
                    <a:lstStyle/>
                    <a:p>
                      <a:pPr algn="ctr"/>
                      <a:r>
                        <a:rPr lang="en-US" sz="1400" b="1" i="0" dirty="0">
                          <a:solidFill>
                            <a:schemeClr val="tx1"/>
                          </a:solidFill>
                        </a:rPr>
                        <a:t>                       FFY 2021</a:t>
                      </a:r>
                      <a:endParaRPr lang="en-US" sz="14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400" b="1" i="0" u="none" dirty="0">
                          <a:solidFill>
                            <a:schemeClr val="tx1"/>
                          </a:solidFill>
                        </a:rPr>
                        <a:t>FFY 2022</a:t>
                      </a:r>
                      <a:endParaRPr lang="en-US" sz="1400" b="0" i="0" u="none" dirty="0">
                        <a:solidFill>
                          <a:schemeClr val="tx1"/>
                        </a:solidFill>
                      </a:endParaRPr>
                    </a:p>
                  </a:txBody>
                  <a:tcPr anchor="ctr">
                    <a:solidFill>
                      <a:schemeClr val="bg1">
                        <a:lumMod val="75000"/>
                      </a:schemeClr>
                    </a:solidFill>
                  </a:tcPr>
                </a:tc>
                <a:tc>
                  <a:txBody>
                    <a:bodyPr/>
                    <a:lstStyle/>
                    <a:p>
                      <a:pPr algn="ctr"/>
                      <a:r>
                        <a:rPr lang="en-US" sz="1400" b="1" i="0" u="none" dirty="0">
                          <a:solidFill>
                            <a:schemeClr val="tx1"/>
                          </a:solidFill>
                        </a:rPr>
                        <a:t>1</a:t>
                      </a:r>
                      <a:r>
                        <a:rPr lang="en-US" sz="1400" b="1" i="0" u="none" baseline="30000" dirty="0">
                          <a:solidFill>
                            <a:schemeClr val="tx1"/>
                          </a:solidFill>
                        </a:rPr>
                        <a:t>st</a:t>
                      </a:r>
                      <a:r>
                        <a:rPr lang="en-US" sz="1400" b="1" i="0" u="none" dirty="0">
                          <a:solidFill>
                            <a:schemeClr val="tx1"/>
                          </a:solidFill>
                        </a:rPr>
                        <a:t> Qtr.</a:t>
                      </a:r>
                    </a:p>
                  </a:txBody>
                  <a:tcPr anchor="ctr">
                    <a:solidFill>
                      <a:schemeClr val="bg1">
                        <a:lumMod val="75000"/>
                      </a:schemeClr>
                    </a:solidFill>
                  </a:tcPr>
                </a:tc>
                <a:tc>
                  <a:txBody>
                    <a:bodyPr/>
                    <a:lstStyle/>
                    <a:p>
                      <a:pPr algn="ctr"/>
                      <a:r>
                        <a:rPr lang="en-US" sz="14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28600">
                <a:tc>
                  <a:txBody>
                    <a:bodyPr/>
                    <a:lstStyle/>
                    <a:p>
                      <a:pPr algn="r"/>
                      <a:r>
                        <a:rPr lang="en-US" sz="1400" b="0" i="1" baseline="0" dirty="0">
                          <a:solidFill>
                            <a:schemeClr val="tx1"/>
                          </a:solidFill>
                        </a:rPr>
                        <a:t>Total Fatalities</a:t>
                      </a:r>
                      <a:endParaRPr lang="en-US" sz="1400" b="0" i="1" dirty="0">
                        <a:solidFill>
                          <a:schemeClr val="tx1"/>
                        </a:solidFill>
                      </a:endParaRPr>
                    </a:p>
                  </a:txBody>
                  <a:tcPr>
                    <a:solidFill>
                      <a:schemeClr val="bg1">
                        <a:lumMod val="85000"/>
                      </a:schemeClr>
                    </a:solidFill>
                  </a:tcPr>
                </a:tc>
                <a:tc>
                  <a:txBody>
                    <a:bodyPr/>
                    <a:lstStyle/>
                    <a:p>
                      <a:pPr algn="ctr"/>
                      <a:r>
                        <a:rPr lang="en-US" sz="1400" b="0" i="1">
                          <a:solidFill>
                            <a:schemeClr val="tx1"/>
                          </a:solidFill>
                        </a:rPr>
                        <a:t>89</a:t>
                      </a:r>
                      <a:endParaRPr lang="en-US" sz="1400" b="0" i="1" dirty="0">
                        <a:solidFill>
                          <a:schemeClr val="tx1"/>
                        </a:solidFill>
                      </a:endParaRP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baseline="0" dirty="0">
                          <a:solidFill>
                            <a:schemeClr val="tx1"/>
                          </a:solidFill>
                        </a:rPr>
                        <a:t>Fatalities</a:t>
                      </a:r>
                      <a:endParaRPr lang="en-US" sz="1400" b="0" i="1" dirty="0">
                        <a:solidFill>
                          <a:schemeClr val="tx1"/>
                        </a:solidFill>
                      </a:endParaRPr>
                    </a:p>
                  </a:txBody>
                  <a:tcPr>
                    <a:solidFill>
                      <a:schemeClr val="bg1">
                        <a:lumMod val="85000"/>
                      </a:schemeClr>
                    </a:solidFill>
                  </a:tcPr>
                </a:tc>
                <a:tc>
                  <a:txBody>
                    <a:bodyPr/>
                    <a:lstStyle/>
                    <a:p>
                      <a:pPr algn="ctr"/>
                      <a:r>
                        <a:rPr lang="en-US" sz="1400" b="0" i="0" u="none" dirty="0">
                          <a:solidFill>
                            <a:schemeClr val="tx1"/>
                          </a:solidFill>
                        </a:rPr>
                        <a:t>10</a:t>
                      </a:r>
                    </a:p>
                  </a:txBody>
                  <a:tcPr>
                    <a:solidFill>
                      <a:schemeClr val="bg1">
                        <a:lumMod val="95000"/>
                      </a:schemeClr>
                    </a:solidFill>
                  </a:tcPr>
                </a:tc>
                <a:tc>
                  <a:txBody>
                    <a:bodyPr/>
                    <a:lstStyle/>
                    <a:p>
                      <a:pPr algn="ctr"/>
                      <a:r>
                        <a:rPr lang="en-US" sz="1400" b="1" i="1" u="none" dirty="0">
                          <a:solidFill>
                            <a:schemeClr val="tx1"/>
                          </a:solidFill>
                        </a:rPr>
                        <a:t>10</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27" name="Content Placeholder 4">
            <a:extLst>
              <a:ext uri="{FF2B5EF4-FFF2-40B4-BE49-F238E27FC236}">
                <a16:creationId xmlns:a16="http://schemas.microsoft.com/office/drawing/2014/main" id="{AAD3E768-7072-47CB-9788-28C3F0D4C743}"/>
              </a:ext>
            </a:extLst>
          </p:cNvPr>
          <p:cNvGraphicFramePr>
            <a:graphicFrameLocks/>
          </p:cNvGraphicFramePr>
          <p:nvPr>
            <p:extLst>
              <p:ext uri="{D42A27DB-BD31-4B8C-83A1-F6EECF244321}">
                <p14:modId xmlns:p14="http://schemas.microsoft.com/office/powerpoint/2010/main" val="2193954131"/>
              </p:ext>
            </p:extLst>
          </p:nvPr>
        </p:nvGraphicFramePr>
        <p:xfrm>
          <a:off x="609600" y="1143000"/>
          <a:ext cx="7924795" cy="3466053"/>
        </p:xfrm>
        <a:graphic>
          <a:graphicData uri="http://schemas.openxmlformats.org/drawingml/2006/table">
            <a:tbl>
              <a:tblPr firstRow="1" bandRow="1">
                <a:tableStyleId>{00A15C55-8517-42AA-B614-E9B94910E393}</a:tableStyleId>
              </a:tblPr>
              <a:tblGrid>
                <a:gridCol w="2216266">
                  <a:extLst>
                    <a:ext uri="{9D8B030D-6E8A-4147-A177-3AD203B41FA5}">
                      <a16:colId xmlns:a16="http://schemas.microsoft.com/office/drawing/2014/main" val="20000"/>
                    </a:ext>
                  </a:extLst>
                </a:gridCol>
                <a:gridCol w="907934">
                  <a:extLst>
                    <a:ext uri="{9D8B030D-6E8A-4147-A177-3AD203B41FA5}">
                      <a16:colId xmlns:a16="http://schemas.microsoft.com/office/drawing/2014/main" val="20001"/>
                    </a:ext>
                  </a:extLst>
                </a:gridCol>
                <a:gridCol w="856455">
                  <a:extLst>
                    <a:ext uri="{9D8B030D-6E8A-4147-A177-3AD203B41FA5}">
                      <a16:colId xmlns:a16="http://schemas.microsoft.com/office/drawing/2014/main" val="20002"/>
                    </a:ext>
                  </a:extLst>
                </a:gridCol>
                <a:gridCol w="2220371">
                  <a:extLst>
                    <a:ext uri="{9D8B030D-6E8A-4147-A177-3AD203B41FA5}">
                      <a16:colId xmlns:a16="http://schemas.microsoft.com/office/drawing/2014/main" val="20003"/>
                    </a:ext>
                  </a:extLst>
                </a:gridCol>
                <a:gridCol w="861881">
                  <a:extLst>
                    <a:ext uri="{9D8B030D-6E8A-4147-A177-3AD203B41FA5}">
                      <a16:colId xmlns:a16="http://schemas.microsoft.com/office/drawing/2014/main" val="20004"/>
                    </a:ext>
                  </a:extLst>
                </a:gridCol>
                <a:gridCol w="861888">
                  <a:extLst>
                    <a:ext uri="{9D8B030D-6E8A-4147-A177-3AD203B41FA5}">
                      <a16:colId xmlns:a16="http://schemas.microsoft.com/office/drawing/2014/main" val="20005"/>
                    </a:ext>
                  </a:extLst>
                </a:gridCol>
              </a:tblGrid>
              <a:tr h="416351">
                <a:tc>
                  <a:txBody>
                    <a:bodyPr/>
                    <a:lstStyle/>
                    <a:p>
                      <a:pPr algn="ctr"/>
                      <a:r>
                        <a:rPr lang="en-US" sz="1400" b="1" baseline="0" dirty="0">
                          <a:solidFill>
                            <a:schemeClr val="tx1"/>
                          </a:solidFill>
                        </a:rPr>
                        <a:t>FATALITY TYPE</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a:t>
                      </a:r>
                      <a:r>
                        <a:rPr lang="en-US" sz="1400" b="1" baseline="30000" dirty="0">
                          <a:solidFill>
                            <a:schemeClr val="tx1"/>
                          </a:solidFill>
                        </a:rPr>
                        <a:t>st </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algn="ctr"/>
                      <a:r>
                        <a:rPr lang="en-US" sz="1400" b="1" baseline="0" dirty="0">
                          <a:solidFill>
                            <a:schemeClr val="tx1"/>
                          </a:solidFill>
                        </a:rPr>
                        <a:t>FATALITY TYPE</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048">
                <a:tc>
                  <a:txBody>
                    <a:bodyPr/>
                    <a:lstStyle/>
                    <a:p>
                      <a:pPr algn="r"/>
                      <a:r>
                        <a:rPr lang="en-US" sz="1400" b="0" i="1" dirty="0"/>
                        <a:t>Struck By</a:t>
                      </a:r>
                    </a:p>
                  </a:txBody>
                  <a:tcPr anchor="ctr">
                    <a:solidFill>
                      <a:schemeClr val="bg1">
                        <a:lumMod val="95000"/>
                      </a:schemeClr>
                    </a:solidFill>
                  </a:tcPr>
                </a:tc>
                <a:tc>
                  <a:txBody>
                    <a:bodyPr/>
                    <a:lstStyle/>
                    <a:p>
                      <a:pPr algn="ctr"/>
                      <a:r>
                        <a:rPr lang="en-US" sz="1400" i="0" dirty="0"/>
                        <a:t>3</a:t>
                      </a:r>
                    </a:p>
                  </a:txBody>
                  <a:tcPr anchor="ctr">
                    <a:solidFill>
                      <a:schemeClr val="bg1">
                        <a:lumMod val="95000"/>
                      </a:schemeClr>
                    </a:solidFill>
                  </a:tcPr>
                </a:tc>
                <a:tc>
                  <a:txBody>
                    <a:bodyPr/>
                    <a:lstStyle/>
                    <a:p>
                      <a:pPr algn="ctr"/>
                      <a:r>
                        <a:rPr lang="en-US" sz="1400" b="1" i="1" u="none" dirty="0"/>
                        <a:t>3</a:t>
                      </a:r>
                    </a:p>
                  </a:txBody>
                  <a:tcPr anchor="ctr">
                    <a:solidFill>
                      <a:schemeClr val="bg1">
                        <a:lumMod val="95000"/>
                      </a:schemeClr>
                    </a:solidFill>
                  </a:tcPr>
                </a:tc>
                <a:tc>
                  <a:txBody>
                    <a:bodyPr/>
                    <a:lstStyle/>
                    <a:p>
                      <a:pPr algn="r"/>
                      <a:r>
                        <a:rPr lang="en-US" sz="1400" i="1" dirty="0"/>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1"/>
                  </a:ext>
                </a:extLst>
              </a:tr>
              <a:tr h="388595">
                <a:tc>
                  <a:txBody>
                    <a:bodyPr/>
                    <a:lstStyle/>
                    <a:p>
                      <a:pPr algn="r"/>
                      <a:r>
                        <a:rPr lang="en-US" sz="1400" b="0" i="1" dirty="0"/>
                        <a:t>Caught In/Between</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b="1" i="1" u="none" dirty="0"/>
                        <a:t>2</a:t>
                      </a:r>
                    </a:p>
                  </a:txBody>
                  <a:tcPr anchor="ctr">
                    <a:solidFill>
                      <a:schemeClr val="bg1">
                        <a:lumMod val="85000"/>
                      </a:schemeClr>
                    </a:solidFill>
                  </a:tcPr>
                </a:tc>
                <a:tc>
                  <a:txBody>
                    <a:bodyPr/>
                    <a:lstStyle/>
                    <a:p>
                      <a:pPr algn="r"/>
                      <a:r>
                        <a:rPr lang="en-US" sz="14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88595">
                <a:tc>
                  <a:txBody>
                    <a:bodyPr/>
                    <a:lstStyle/>
                    <a:p>
                      <a:pPr algn="r"/>
                      <a:r>
                        <a:rPr lang="en-US" sz="1400" b="0" i="1" dirty="0"/>
                        <a:t>Bite/Sting/Scratch</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b="1" i="1" u="none" dirty="0"/>
                        <a:t>0</a:t>
                      </a:r>
                    </a:p>
                  </a:txBody>
                  <a:tcPr anchor="ctr">
                    <a:solidFill>
                      <a:schemeClr val="bg1">
                        <a:lumMod val="95000"/>
                      </a:schemeClr>
                    </a:solidFill>
                  </a:tcPr>
                </a:tc>
                <a:tc>
                  <a:txBody>
                    <a:bodyPr/>
                    <a:lstStyle/>
                    <a:p>
                      <a:pPr algn="r"/>
                      <a:r>
                        <a:rPr lang="en-US" sz="14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41258">
                <a:tc>
                  <a:txBody>
                    <a:bodyPr/>
                    <a:lstStyle/>
                    <a:p>
                      <a:pPr algn="r"/>
                      <a:r>
                        <a:rPr lang="en-US" sz="1400" b="0" i="1" dirty="0"/>
                        <a:t>Fall (Same</a:t>
                      </a:r>
                      <a:r>
                        <a:rPr lang="en-US" sz="1400" b="0" i="1" baseline="0" dirty="0"/>
                        <a:t> Level)</a:t>
                      </a:r>
                      <a:endParaRPr lang="en-US" sz="1400" b="0" i="1" dirty="0"/>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b="1" i="1" u="none" dirty="0"/>
                        <a:t>0</a:t>
                      </a:r>
                    </a:p>
                  </a:txBody>
                  <a:tcPr anchor="ctr">
                    <a:solidFill>
                      <a:schemeClr val="bg1">
                        <a:lumMod val="85000"/>
                      </a:schemeClr>
                    </a:solidFill>
                  </a:tcPr>
                </a:tc>
                <a:tc>
                  <a:txBody>
                    <a:bodyPr/>
                    <a:lstStyle/>
                    <a:p>
                      <a:pPr algn="r"/>
                      <a:r>
                        <a:rPr lang="en-US" sz="14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9844">
                <a:tc>
                  <a:txBody>
                    <a:bodyPr/>
                    <a:lstStyle/>
                    <a:p>
                      <a:pPr algn="r"/>
                      <a:r>
                        <a:rPr lang="en-US" sz="1400" b="0" i="1" dirty="0"/>
                        <a:t>Fall (From Elevation)</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b="1" i="1" u="none" dirty="0"/>
                        <a:t>0</a:t>
                      </a:r>
                    </a:p>
                  </a:txBody>
                  <a:tcPr anchor="ctr">
                    <a:solidFill>
                      <a:schemeClr val="bg1">
                        <a:lumMod val="95000"/>
                      </a:schemeClr>
                    </a:solidFill>
                  </a:tcPr>
                </a:tc>
                <a:tc>
                  <a:txBody>
                    <a:bodyPr/>
                    <a:lstStyle/>
                    <a:p>
                      <a:pPr algn="r"/>
                      <a:r>
                        <a:rPr lang="en-US" sz="14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67048">
                <a:tc>
                  <a:txBody>
                    <a:bodyPr/>
                    <a:lstStyle/>
                    <a:p>
                      <a:pPr algn="r"/>
                      <a:r>
                        <a:rPr lang="en-US" sz="1400" b="0" i="1" dirty="0"/>
                        <a:t>Struck Against</a:t>
                      </a:r>
                    </a:p>
                  </a:txBody>
                  <a:tcPr anchor="ctr">
                    <a:solidFill>
                      <a:schemeClr val="bg1">
                        <a:lumMod val="85000"/>
                      </a:schemeClr>
                    </a:solidFill>
                  </a:tcPr>
                </a:tc>
                <a:tc>
                  <a:txBody>
                    <a:bodyPr/>
                    <a:lstStyle/>
                    <a:p>
                      <a:pPr algn="ctr"/>
                      <a:r>
                        <a:rPr lang="en-US" sz="1400" i="0" u="none" dirty="0"/>
                        <a:t>0</a:t>
                      </a:r>
                    </a:p>
                  </a:txBody>
                  <a:tcPr anchor="ctr">
                    <a:solidFill>
                      <a:schemeClr val="bg1">
                        <a:lumMod val="85000"/>
                      </a:schemeClr>
                    </a:solidFill>
                  </a:tcPr>
                </a:tc>
                <a:tc>
                  <a:txBody>
                    <a:bodyPr/>
                    <a:lstStyle/>
                    <a:p>
                      <a:pPr algn="ctr"/>
                      <a:r>
                        <a:rPr lang="en-US" sz="1400" b="1" i="1" u="none" dirty="0"/>
                        <a:t>0</a:t>
                      </a:r>
                    </a:p>
                  </a:txBody>
                  <a:tcPr anchor="ctr">
                    <a:solidFill>
                      <a:schemeClr val="bg1">
                        <a:lumMod val="85000"/>
                      </a:schemeClr>
                    </a:solidFill>
                  </a:tcPr>
                </a:tc>
                <a:tc>
                  <a:txBody>
                    <a:bodyPr/>
                    <a:lstStyle/>
                    <a:p>
                      <a:pPr algn="r"/>
                      <a:r>
                        <a:rPr lang="en-US" sz="14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extLst>
                  <a:ext uri="{0D108BD9-81ED-4DB2-BD59-A6C34878D82A}">
                    <a16:rowId xmlns:a16="http://schemas.microsoft.com/office/drawing/2014/main" val="10006"/>
                  </a:ext>
                </a:extLst>
              </a:tr>
              <a:tr h="267048">
                <a:tc>
                  <a:txBody>
                    <a:bodyPr/>
                    <a:lstStyle/>
                    <a:p>
                      <a:pPr algn="r"/>
                      <a:r>
                        <a:rPr lang="en-US" sz="1400" b="0" i="1" dirty="0"/>
                        <a:t>Rubbed/Abraded</a:t>
                      </a:r>
                    </a:p>
                  </a:txBody>
                  <a:tcPr anchor="ctr">
                    <a:solidFill>
                      <a:schemeClr val="bg1">
                        <a:lumMod val="95000"/>
                      </a:schemeClr>
                    </a:solidFill>
                  </a:tcPr>
                </a:tc>
                <a:tc>
                  <a:txBody>
                    <a:bodyPr/>
                    <a:lstStyle/>
                    <a:p>
                      <a:pPr algn="ctr"/>
                      <a:r>
                        <a:rPr lang="en-US" sz="1400" b="0" i="0" u="none" dirty="0"/>
                        <a:t>0</a:t>
                      </a:r>
                    </a:p>
                  </a:txBody>
                  <a:tcPr anchor="ctr">
                    <a:solidFill>
                      <a:schemeClr val="bg1">
                        <a:lumMod val="95000"/>
                      </a:schemeClr>
                    </a:solidFill>
                  </a:tcPr>
                </a:tc>
                <a:tc>
                  <a:txBody>
                    <a:bodyPr/>
                    <a:lstStyle/>
                    <a:p>
                      <a:pPr algn="ctr"/>
                      <a:r>
                        <a:rPr lang="en-US" sz="1400" b="1" i="1" u="none" dirty="0"/>
                        <a:t>0</a:t>
                      </a:r>
                    </a:p>
                  </a:txBody>
                  <a:tcPr anchor="ctr">
                    <a:solidFill>
                      <a:schemeClr val="bg1">
                        <a:lumMod val="95000"/>
                      </a:schemeClr>
                    </a:solidFill>
                  </a:tcPr>
                </a:tc>
                <a:tc>
                  <a:txBody>
                    <a:bodyPr/>
                    <a:lstStyle/>
                    <a:p>
                      <a:pPr algn="r"/>
                      <a:r>
                        <a:rPr lang="en-US" sz="1400" b="0" i="1" u="none" dirty="0"/>
                        <a:t>Other</a:t>
                      </a:r>
                    </a:p>
                  </a:txBody>
                  <a:tcPr anchor="ctr">
                    <a:solidFill>
                      <a:schemeClr val="bg1">
                        <a:lumMod val="95000"/>
                      </a:schemeClr>
                    </a:solidFill>
                  </a:tcPr>
                </a:tc>
                <a:tc>
                  <a:txBody>
                    <a:bodyPr/>
                    <a:lstStyle/>
                    <a:p>
                      <a:pPr algn="ctr"/>
                      <a:r>
                        <a:rPr lang="en-US" sz="1400" b="0" i="0" u="none" dirty="0"/>
                        <a:t>2</a:t>
                      </a:r>
                    </a:p>
                  </a:txBody>
                  <a:tcPr anchor="ctr">
                    <a:solidFill>
                      <a:schemeClr val="bg1">
                        <a:lumMod val="95000"/>
                      </a:schemeClr>
                    </a:solidFill>
                  </a:tcPr>
                </a:tc>
                <a:tc>
                  <a:txBody>
                    <a:bodyPr/>
                    <a:lstStyle/>
                    <a:p>
                      <a:pPr algn="ctr"/>
                      <a:r>
                        <a:rPr lang="en-US" sz="1400" b="1" i="1" u="none" dirty="0"/>
                        <a:t>2</a:t>
                      </a:r>
                    </a:p>
                  </a:txBody>
                  <a:tcPr anchor="ctr">
                    <a:solidFill>
                      <a:schemeClr val="bg1">
                        <a:lumMod val="95000"/>
                      </a:schemeClr>
                    </a:solidFill>
                  </a:tcPr>
                </a:tc>
                <a:extLst>
                  <a:ext uri="{0D108BD9-81ED-4DB2-BD59-A6C34878D82A}">
                    <a16:rowId xmlns:a16="http://schemas.microsoft.com/office/drawing/2014/main" val="10007"/>
                  </a:ext>
                </a:extLst>
              </a:tr>
              <a:tr h="377010">
                <a:tc>
                  <a:txBody>
                    <a:bodyPr/>
                    <a:lstStyle/>
                    <a:p>
                      <a:pPr algn="r"/>
                      <a:r>
                        <a:rPr lang="en-US" sz="1400" b="0" i="1" dirty="0"/>
                        <a:t>COVID-19</a:t>
                      </a:r>
                    </a:p>
                  </a:txBody>
                  <a:tcPr anchor="ctr">
                    <a:solidFill>
                      <a:schemeClr val="bg1">
                        <a:lumMod val="85000"/>
                      </a:schemeClr>
                    </a:solidFill>
                  </a:tcPr>
                </a:tc>
                <a:tc>
                  <a:txBody>
                    <a:bodyPr/>
                    <a:lstStyle/>
                    <a:p>
                      <a:pPr algn="ctr"/>
                      <a:r>
                        <a:rPr lang="en-US" sz="1400" b="0" i="0" u="none" dirty="0"/>
                        <a:t>2</a:t>
                      </a:r>
                    </a:p>
                  </a:txBody>
                  <a:tcPr anchor="ctr">
                    <a:solidFill>
                      <a:schemeClr val="bg1">
                        <a:lumMod val="85000"/>
                      </a:schemeClr>
                    </a:solidFill>
                  </a:tcPr>
                </a:tc>
                <a:tc>
                  <a:txBody>
                    <a:bodyPr/>
                    <a:lstStyle/>
                    <a:p>
                      <a:pPr algn="ctr"/>
                      <a:r>
                        <a:rPr lang="en-US" sz="1400" b="1" i="1" u="none" dirty="0"/>
                        <a:t>2</a:t>
                      </a:r>
                    </a:p>
                  </a:txBody>
                  <a:tcPr anchor="ctr">
                    <a:solidFill>
                      <a:schemeClr val="bg1">
                        <a:lumMod val="85000"/>
                      </a:schemeClr>
                    </a:solidFill>
                  </a:tcPr>
                </a:tc>
                <a:tc>
                  <a:txBody>
                    <a:bodyPr/>
                    <a:lstStyle/>
                    <a:p>
                      <a:pPr algn="r"/>
                      <a:r>
                        <a:rPr lang="en-US" sz="1400" b="0" i="1" u="none" dirty="0"/>
                        <a:t>Criminal Activity</a:t>
                      </a:r>
                    </a:p>
                  </a:txBody>
                  <a:tcPr anchor="ctr">
                    <a:solidFill>
                      <a:schemeClr val="bg1">
                        <a:lumMod val="85000"/>
                      </a:schemeClr>
                    </a:solidFill>
                  </a:tcPr>
                </a:tc>
                <a:tc>
                  <a:txBody>
                    <a:bodyPr/>
                    <a:lstStyle/>
                    <a:p>
                      <a:pPr algn="ctr"/>
                      <a:r>
                        <a:rPr lang="en-US" sz="1400" b="0" i="0" u="none" dirty="0"/>
                        <a:t>0</a:t>
                      </a:r>
                    </a:p>
                  </a:txBody>
                  <a:tcPr anchor="ctr">
                    <a:solidFill>
                      <a:schemeClr val="bg1">
                        <a:lumMod val="85000"/>
                      </a:schemeClr>
                    </a:solidFill>
                  </a:tcPr>
                </a:tc>
                <a:tc>
                  <a:txBody>
                    <a:bodyPr/>
                    <a:lstStyle/>
                    <a:p>
                      <a:pPr algn="ctr"/>
                      <a:r>
                        <a:rPr lang="en-US" sz="1400" b="1" i="1" u="none" dirty="0"/>
                        <a:t>0</a:t>
                      </a:r>
                    </a:p>
                  </a:txBody>
                  <a:tcPr anchor="ctr">
                    <a:solidFill>
                      <a:schemeClr val="bg1">
                        <a:lumMod val="85000"/>
                      </a:schemeClr>
                    </a:solidFill>
                  </a:tcPr>
                </a:tc>
                <a:extLst>
                  <a:ext uri="{0D108BD9-81ED-4DB2-BD59-A6C34878D82A}">
                    <a16:rowId xmlns:a16="http://schemas.microsoft.com/office/drawing/2014/main" val="70483192"/>
                  </a:ext>
                </a:extLst>
              </a:tr>
            </a:tbl>
          </a:graphicData>
        </a:graphic>
      </p:graphicFrame>
      <p:sp>
        <p:nvSpPr>
          <p:cNvPr id="16" name="TextBox 15">
            <a:extLst>
              <a:ext uri="{FF2B5EF4-FFF2-40B4-BE49-F238E27FC236}">
                <a16:creationId xmlns:a16="http://schemas.microsoft.com/office/drawing/2014/main" id="{8ABCDC8D-BB12-41B5-8EF7-E0A396E10575}"/>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3532101452"/>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2375961512"/>
              </p:ext>
            </p:extLst>
          </p:nvPr>
        </p:nvGraphicFramePr>
        <p:xfrm>
          <a:off x="609596" y="1194138"/>
          <a:ext cx="7924804" cy="4673264"/>
        </p:xfrm>
        <a:graphic>
          <a:graphicData uri="http://schemas.openxmlformats.org/drawingml/2006/table">
            <a:tbl>
              <a:tblPr>
                <a:tableStyleId>{00A15C55-8517-42AA-B614-E9B94910E393}</a:tableStyleId>
              </a:tblPr>
              <a:tblGrid>
                <a:gridCol w="4718544">
                  <a:extLst>
                    <a:ext uri="{9D8B030D-6E8A-4147-A177-3AD203B41FA5}">
                      <a16:colId xmlns:a16="http://schemas.microsoft.com/office/drawing/2014/main" val="20000"/>
                    </a:ext>
                  </a:extLst>
                </a:gridCol>
                <a:gridCol w="1029117">
                  <a:extLst>
                    <a:ext uri="{9D8B030D-6E8A-4147-A177-3AD203B41FA5}">
                      <a16:colId xmlns:a16="http://schemas.microsoft.com/office/drawing/2014/main" val="20001"/>
                    </a:ext>
                  </a:extLst>
                </a:gridCol>
                <a:gridCol w="971116">
                  <a:extLst>
                    <a:ext uri="{9D8B030D-6E8A-4147-A177-3AD203B41FA5}">
                      <a16:colId xmlns:a16="http://schemas.microsoft.com/office/drawing/2014/main" val="20002"/>
                    </a:ext>
                  </a:extLst>
                </a:gridCol>
                <a:gridCol w="1206027">
                  <a:extLst>
                    <a:ext uri="{9D8B030D-6E8A-4147-A177-3AD203B41FA5}">
                      <a16:colId xmlns:a16="http://schemas.microsoft.com/office/drawing/2014/main" val="20003"/>
                    </a:ext>
                  </a:extLst>
                </a:gridCol>
              </a:tblGrid>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cap="none" normalizeH="0" baseline="0" dirty="0">
                          <a:ln>
                            <a:noFill/>
                          </a:ln>
                          <a:solidFill>
                            <a:schemeClr val="tx1"/>
                          </a:solidFill>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Safety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306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306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1,638</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Health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161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161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962</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Serious Hazards Eliminated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553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553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4,100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Training and/or Program Violations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112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112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1,050</a:t>
                      </a:r>
                    </a:p>
                  </a:txBody>
                  <a:tcPr anchor="ctr" horzOverflow="overflow">
                    <a:solidFill>
                      <a:schemeClr val="bg1">
                        <a:lumMod val="85000"/>
                      </a:schemeClr>
                    </a:solidFill>
                  </a:tcPr>
                </a:tc>
                <a:extLst>
                  <a:ext uri="{0D108BD9-81ED-4DB2-BD59-A6C34878D82A}">
                    <a16:rowId xmlns:a16="http://schemas.microsoft.com/office/drawing/2014/main" val="2040932181"/>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Serious Hazards Eliminated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1,221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1,221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5,000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Private Sector and Public Sector Visits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359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359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dk1"/>
                          </a:solidFill>
                          <a:effectLst/>
                          <a:latin typeface="+mn-lt"/>
                          <a:cs typeface="+mn-cs"/>
                        </a:rPr>
                        <a:t>1,325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Program Improvements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519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510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2,060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11622">
                <a:tc>
                  <a:txBody>
                    <a:bodyPr/>
                    <a:lstStyle/>
                    <a:p>
                      <a:pPr algn="r"/>
                      <a:r>
                        <a:rPr lang="en-US" sz="1200" i="1" dirty="0"/>
                        <a:t>People Trained in Special Emphasis Program Areas</a:t>
                      </a:r>
                      <a:endParaRPr lang="en-US" sz="1200" b="0" i="1" dirty="0"/>
                    </a:p>
                  </a:txBody>
                  <a:tcPr anchor="ctr">
                    <a:solidFill>
                      <a:schemeClr val="bg1">
                        <a:lumMod val="85000"/>
                      </a:schemeClr>
                    </a:solidFill>
                  </a:tcPr>
                </a:tc>
                <a:tc>
                  <a:txBody>
                    <a:bodyPr/>
                    <a:lstStyle/>
                    <a:p>
                      <a:pPr algn="ctr"/>
                      <a:r>
                        <a:rPr lang="en-US" sz="1200" b="0" i="0" dirty="0"/>
                        <a:t>1,161</a:t>
                      </a:r>
                    </a:p>
                  </a:txBody>
                  <a:tcPr anchor="ctr">
                    <a:solidFill>
                      <a:schemeClr val="bg1">
                        <a:lumMod val="85000"/>
                      </a:schemeClr>
                    </a:solidFill>
                  </a:tcPr>
                </a:tc>
                <a:tc>
                  <a:txBody>
                    <a:bodyPr/>
                    <a:lstStyle/>
                    <a:p>
                      <a:pPr algn="ctr"/>
                      <a:r>
                        <a:rPr lang="en-US" sz="1200" b="1" i="1" dirty="0"/>
                        <a:t>1.161</a:t>
                      </a:r>
                    </a:p>
                  </a:txBody>
                  <a:tcPr anchor="ctr">
                    <a:solidFill>
                      <a:schemeClr val="bg1">
                        <a:lumMod val="85000"/>
                      </a:schemeClr>
                    </a:solidFill>
                  </a:tcPr>
                </a:tc>
                <a:tc>
                  <a:txBody>
                    <a:bodyPr/>
                    <a:lstStyle/>
                    <a:p>
                      <a:pPr algn="ctr"/>
                      <a:r>
                        <a:rPr lang="en-US" sz="1200" i="0" dirty="0"/>
                        <a:t>3,200</a:t>
                      </a:r>
                      <a:endParaRPr lang="en-US" sz="1200" b="0" i="0" dirty="0"/>
                    </a:p>
                  </a:txBody>
                  <a:tcPr anchor="ctr">
                    <a:solidFill>
                      <a:schemeClr val="bg1">
                        <a:lumMod val="85000"/>
                      </a:schemeClr>
                    </a:solidFill>
                  </a:tcPr>
                </a:tc>
                <a:extLst>
                  <a:ext uri="{0D108BD9-81ED-4DB2-BD59-A6C34878D82A}">
                    <a16:rowId xmlns:a16="http://schemas.microsoft.com/office/drawing/2014/main" val="10010"/>
                  </a:ext>
                </a:extLst>
              </a:tr>
              <a:tr h="436775">
                <a:tc>
                  <a:txBody>
                    <a:bodyPr/>
                    <a:lstStyle/>
                    <a:p>
                      <a:pPr algn="r"/>
                      <a:r>
                        <a:rPr lang="en-US" sz="1200" i="1" dirty="0"/>
                        <a:t>People Trained at OSH</a:t>
                      </a:r>
                      <a:r>
                        <a:rPr lang="en-US" sz="1200" i="1" baseline="0" dirty="0"/>
                        <a:t> </a:t>
                      </a:r>
                      <a:r>
                        <a:rPr lang="en-US" sz="1200" i="1" dirty="0"/>
                        <a:t>Division Sponsored Events</a:t>
                      </a:r>
                      <a:endParaRPr lang="en-US" sz="1200" b="0" i="1" dirty="0"/>
                    </a:p>
                  </a:txBody>
                  <a:tcPr anchor="ctr">
                    <a:solidFill>
                      <a:schemeClr val="bg1">
                        <a:lumMod val="95000"/>
                      </a:schemeClr>
                    </a:solidFill>
                  </a:tcPr>
                </a:tc>
                <a:tc>
                  <a:txBody>
                    <a:bodyPr/>
                    <a:lstStyle/>
                    <a:p>
                      <a:pPr algn="ctr"/>
                      <a:r>
                        <a:rPr lang="en-US" sz="1200" b="0" i="0" dirty="0"/>
                        <a:t>1,631</a:t>
                      </a:r>
                    </a:p>
                  </a:txBody>
                  <a:tcPr anchor="ctr">
                    <a:solidFill>
                      <a:schemeClr val="bg1">
                        <a:lumMod val="95000"/>
                      </a:schemeClr>
                    </a:solidFill>
                  </a:tcPr>
                </a:tc>
                <a:tc>
                  <a:txBody>
                    <a:bodyPr/>
                    <a:lstStyle/>
                    <a:p>
                      <a:pPr algn="ctr"/>
                      <a:r>
                        <a:rPr lang="en-US" sz="1200" b="1" i="1" dirty="0"/>
                        <a:t>1,631</a:t>
                      </a:r>
                    </a:p>
                  </a:txBody>
                  <a:tcPr anchor="ctr">
                    <a:solidFill>
                      <a:schemeClr val="bg1">
                        <a:lumMod val="95000"/>
                      </a:schemeClr>
                    </a:solidFill>
                  </a:tcPr>
                </a:tc>
                <a:tc>
                  <a:txBody>
                    <a:bodyPr/>
                    <a:lstStyle/>
                    <a:p>
                      <a:pPr algn="ctr"/>
                      <a:r>
                        <a:rPr lang="en-US" sz="1200" i="0" dirty="0"/>
                        <a:t>5,350</a:t>
                      </a:r>
                      <a:endParaRPr lang="en-US" sz="12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8" name="TextBox 7">
            <a:extLst>
              <a:ext uri="{FF2B5EF4-FFF2-40B4-BE49-F238E27FC236}">
                <a16:creationId xmlns:a16="http://schemas.microsoft.com/office/drawing/2014/main" id="{05458FA2-4A75-48A0-A871-293506203F22}"/>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1765714171"/>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print"/>
          <a:srcRect t="22143"/>
          <a:stretch>
            <a:fillRect/>
          </a:stretch>
        </p:blipFill>
        <p:spPr bwMode="auto">
          <a:xfrm>
            <a:off x="609600" y="4330245"/>
            <a:ext cx="3429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print"/>
          <a:srcRect l="49448" t="20285"/>
          <a:stretch>
            <a:fillRect/>
          </a:stretch>
        </p:blipFill>
        <p:spPr bwMode="auto">
          <a:xfrm>
            <a:off x="6248400" y="4330242"/>
            <a:ext cx="2285999"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3843442073"/>
              </p:ext>
            </p:extLst>
          </p:nvPr>
        </p:nvGraphicFramePr>
        <p:xfrm>
          <a:off x="609598" y="1121656"/>
          <a:ext cx="7924795" cy="1406101"/>
        </p:xfrm>
        <a:graphic>
          <a:graphicData uri="http://schemas.openxmlformats.org/drawingml/2006/table">
            <a:tbl>
              <a:tblPr firstRow="1" bandRow="1">
                <a:tableStyleId>{00A15C55-8517-42AA-B614-E9B94910E393}</a:tableStyleId>
              </a:tblPr>
              <a:tblGrid>
                <a:gridCol w="4270356">
                  <a:extLst>
                    <a:ext uri="{9D8B030D-6E8A-4147-A177-3AD203B41FA5}">
                      <a16:colId xmlns:a16="http://schemas.microsoft.com/office/drawing/2014/main" val="20000"/>
                    </a:ext>
                  </a:extLst>
                </a:gridCol>
                <a:gridCol w="1139846">
                  <a:extLst>
                    <a:ext uri="{9D8B030D-6E8A-4147-A177-3AD203B41FA5}">
                      <a16:colId xmlns:a16="http://schemas.microsoft.com/office/drawing/2014/main" val="20001"/>
                    </a:ext>
                  </a:extLst>
                </a:gridCol>
                <a:gridCol w="1062199">
                  <a:extLst>
                    <a:ext uri="{9D8B030D-6E8A-4147-A177-3AD203B41FA5}">
                      <a16:colId xmlns:a16="http://schemas.microsoft.com/office/drawing/2014/main" val="20002"/>
                    </a:ext>
                  </a:extLst>
                </a:gridCol>
                <a:gridCol w="1452394">
                  <a:extLst>
                    <a:ext uri="{9D8B030D-6E8A-4147-A177-3AD203B41FA5}">
                      <a16:colId xmlns:a16="http://schemas.microsoft.com/office/drawing/2014/main" val="20003"/>
                    </a:ext>
                  </a:extLst>
                </a:gridCol>
              </a:tblGrid>
              <a:tr h="762733">
                <a:tc>
                  <a:txBody>
                    <a:bodyPr/>
                    <a:lstStyle/>
                    <a:p>
                      <a:pPr algn="ctr"/>
                      <a:r>
                        <a:rPr lang="en-US" sz="1600" dirty="0">
                          <a:solidFill>
                            <a:schemeClr val="tx1"/>
                          </a:solidFill>
                        </a:rPr>
                        <a:t>Education, Training and Technical Assistance (ETTA)</a:t>
                      </a:r>
                      <a:endParaRPr lang="en-US" sz="16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i="0" dirty="0">
                          <a:solidFill>
                            <a:schemeClr val="tx1"/>
                          </a:solidFill>
                        </a:rPr>
                        <a:t>FFY Goal</a:t>
                      </a:r>
                      <a:endParaRPr lang="en-US" sz="14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21684">
                <a:tc>
                  <a:txBody>
                    <a:bodyPr/>
                    <a:lstStyle/>
                    <a:p>
                      <a:pPr algn="r"/>
                      <a:r>
                        <a:rPr lang="en-US" sz="1300" i="1" dirty="0"/>
                        <a:t>Publications Distributed</a:t>
                      </a:r>
                      <a:endParaRPr lang="en-US" sz="1300" b="0" i="1" dirty="0"/>
                    </a:p>
                  </a:txBody>
                  <a:tcPr anchor="ctr">
                    <a:solidFill>
                      <a:schemeClr val="bg1">
                        <a:lumMod val="95000"/>
                      </a:schemeClr>
                    </a:solidFill>
                  </a:tcPr>
                </a:tc>
                <a:tc>
                  <a:txBody>
                    <a:bodyPr/>
                    <a:lstStyle/>
                    <a:p>
                      <a:pPr algn="ctr"/>
                      <a:r>
                        <a:rPr lang="en-US" sz="1300" b="0" i="0" dirty="0"/>
                        <a:t>9,685</a:t>
                      </a:r>
                    </a:p>
                  </a:txBody>
                  <a:tcPr anchor="ctr">
                    <a:solidFill>
                      <a:schemeClr val="bg1">
                        <a:lumMod val="95000"/>
                      </a:schemeClr>
                    </a:solidFill>
                  </a:tcPr>
                </a:tc>
                <a:tc>
                  <a:txBody>
                    <a:bodyPr/>
                    <a:lstStyle/>
                    <a:p>
                      <a:pPr algn="ctr"/>
                      <a:r>
                        <a:rPr lang="en-US" sz="1300" b="1" i="1" dirty="0"/>
                        <a:t>9,685</a:t>
                      </a:r>
                    </a:p>
                  </a:txBody>
                  <a:tcPr anchor="ctr">
                    <a:solidFill>
                      <a:schemeClr val="bg1">
                        <a:lumMod val="95000"/>
                      </a:schemeClr>
                    </a:solidFill>
                  </a:tcPr>
                </a:tc>
                <a:tc>
                  <a:txBody>
                    <a:bodyPr/>
                    <a:lstStyle/>
                    <a:p>
                      <a:pPr algn="ctr"/>
                      <a:r>
                        <a:rPr lang="en-US" sz="1300" i="0" dirty="0"/>
                        <a:t>23,000</a:t>
                      </a:r>
                      <a:endParaRPr lang="en-US" sz="1300" b="0" i="0" dirty="0"/>
                    </a:p>
                  </a:txBody>
                  <a:tcPr anchor="ctr">
                    <a:solidFill>
                      <a:schemeClr val="bg1">
                        <a:lumMod val="95000"/>
                      </a:schemeClr>
                    </a:solidFill>
                  </a:tcPr>
                </a:tc>
                <a:extLst>
                  <a:ext uri="{0D108BD9-81ED-4DB2-BD59-A6C34878D82A}">
                    <a16:rowId xmlns:a16="http://schemas.microsoft.com/office/drawing/2014/main" val="10001"/>
                  </a:ext>
                </a:extLst>
              </a:tr>
              <a:tr h="321684">
                <a:tc>
                  <a:txBody>
                    <a:bodyPr/>
                    <a:lstStyle/>
                    <a:p>
                      <a:pPr algn="r"/>
                      <a:r>
                        <a:rPr lang="en-US" sz="1300" i="1" dirty="0"/>
                        <a:t>Standards Interpretations</a:t>
                      </a:r>
                      <a:endParaRPr lang="en-US" sz="1300" b="0" i="1" dirty="0"/>
                    </a:p>
                  </a:txBody>
                  <a:tcPr anchor="ctr">
                    <a:solidFill>
                      <a:schemeClr val="bg1">
                        <a:lumMod val="85000"/>
                      </a:schemeClr>
                    </a:solidFill>
                  </a:tcPr>
                </a:tc>
                <a:tc>
                  <a:txBody>
                    <a:bodyPr/>
                    <a:lstStyle/>
                    <a:p>
                      <a:pPr algn="ctr"/>
                      <a:r>
                        <a:rPr lang="en-US" sz="1300" b="0" i="0" dirty="0"/>
                        <a:t>446</a:t>
                      </a:r>
                    </a:p>
                  </a:txBody>
                  <a:tcPr anchor="ctr">
                    <a:solidFill>
                      <a:schemeClr val="bg1">
                        <a:lumMod val="85000"/>
                      </a:schemeClr>
                    </a:solidFill>
                  </a:tcPr>
                </a:tc>
                <a:tc>
                  <a:txBody>
                    <a:bodyPr/>
                    <a:lstStyle/>
                    <a:p>
                      <a:pPr algn="ctr"/>
                      <a:r>
                        <a:rPr lang="en-US" sz="1300" b="1" i="1" dirty="0"/>
                        <a:t>446</a:t>
                      </a:r>
                    </a:p>
                  </a:txBody>
                  <a:tcPr anchor="ctr">
                    <a:solidFill>
                      <a:schemeClr val="bg1">
                        <a:lumMod val="85000"/>
                      </a:schemeClr>
                    </a:solidFill>
                  </a:tcPr>
                </a:tc>
                <a:tc>
                  <a:txBody>
                    <a:bodyPr/>
                    <a:lstStyle/>
                    <a:p>
                      <a:pPr algn="ctr"/>
                      <a:r>
                        <a:rPr lang="en-US" sz="1300" i="0" dirty="0"/>
                        <a:t>NA</a:t>
                      </a:r>
                      <a:endParaRPr lang="en-US" sz="1300" b="0" i="0" dirty="0"/>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3" name="Picture 2" descr="A picture containing text, person, outdoor, group&#10;&#10;Description automatically generated">
            <a:extLst>
              <a:ext uri="{FF2B5EF4-FFF2-40B4-BE49-F238E27FC236}">
                <a16:creationId xmlns:a16="http://schemas.microsoft.com/office/drawing/2014/main" id="{205D5A48-37B8-4C92-AFC8-36AB88310B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8822" y="4474455"/>
            <a:ext cx="2463349" cy="1469144"/>
          </a:xfrm>
          <a:prstGeom prst="rect">
            <a:avLst/>
          </a:prstGeom>
        </p:spPr>
      </p:pic>
      <p:graphicFrame>
        <p:nvGraphicFramePr>
          <p:cNvPr id="12" name="Table 11">
            <a:extLst>
              <a:ext uri="{FF2B5EF4-FFF2-40B4-BE49-F238E27FC236}">
                <a16:creationId xmlns:a16="http://schemas.microsoft.com/office/drawing/2014/main" id="{C8F0C54A-8378-43A9-A7DD-1783CEE5F220}"/>
              </a:ext>
            </a:extLst>
          </p:cNvPr>
          <p:cNvGraphicFramePr>
            <a:graphicFrameLocks noGrp="1"/>
          </p:cNvGraphicFramePr>
          <p:nvPr>
            <p:extLst>
              <p:ext uri="{D42A27DB-BD31-4B8C-83A1-F6EECF244321}">
                <p14:modId xmlns:p14="http://schemas.microsoft.com/office/powerpoint/2010/main" val="4257226116"/>
              </p:ext>
            </p:extLst>
          </p:nvPr>
        </p:nvGraphicFramePr>
        <p:xfrm>
          <a:off x="609599" y="2594282"/>
          <a:ext cx="7924794" cy="1886504"/>
        </p:xfrm>
        <a:graphic>
          <a:graphicData uri="http://schemas.openxmlformats.org/drawingml/2006/table">
            <a:tbl>
              <a:tblPr firstRow="1" bandRow="1">
                <a:tableStyleId>{00A15C55-8517-42AA-B614-E9B94910E393}</a:tableStyleId>
              </a:tblPr>
              <a:tblGrid>
                <a:gridCol w="426720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447793">
                  <a:extLst>
                    <a:ext uri="{9D8B030D-6E8A-4147-A177-3AD203B41FA5}">
                      <a16:colId xmlns:a16="http://schemas.microsoft.com/office/drawing/2014/main" val="20003"/>
                    </a:ext>
                  </a:extLst>
                </a:gridCol>
              </a:tblGrid>
              <a:tr h="656160">
                <a:tc>
                  <a:txBody>
                    <a:bodyPr/>
                    <a:lstStyle/>
                    <a:p>
                      <a:pPr algn="ctr"/>
                      <a:r>
                        <a:rPr lang="en-US" sz="1600" b="1" dirty="0">
                          <a:solidFill>
                            <a:schemeClr val="tx1"/>
                          </a:solidFill>
                        </a:rPr>
                        <a:t>Agricultural</a:t>
                      </a:r>
                      <a:r>
                        <a:rPr lang="en-US" sz="1600" b="1" baseline="0" dirty="0">
                          <a:solidFill>
                            <a:schemeClr val="tx1"/>
                          </a:solidFill>
                        </a:rPr>
                        <a:t> Safety and Health (</a:t>
                      </a:r>
                      <a:r>
                        <a:rPr lang="en-US" sz="1600" b="1" dirty="0">
                          <a:solidFill>
                            <a:schemeClr val="tx1"/>
                          </a:solidFill>
                        </a:rPr>
                        <a:t>ASH) </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7586">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0" i="0" dirty="0"/>
                        <a:t>309</a:t>
                      </a:r>
                    </a:p>
                  </a:txBody>
                  <a:tcPr>
                    <a:solidFill>
                      <a:schemeClr val="bg1">
                        <a:lumMod val="95000"/>
                      </a:schemeClr>
                    </a:solidFill>
                  </a:tcPr>
                </a:tc>
                <a:tc>
                  <a:txBody>
                    <a:bodyPr/>
                    <a:lstStyle/>
                    <a:p>
                      <a:pPr algn="ctr"/>
                      <a:r>
                        <a:rPr lang="en-US" sz="1300" b="1" i="1" dirty="0"/>
                        <a:t>309</a:t>
                      </a:r>
                    </a:p>
                  </a:txBody>
                  <a:tcPr>
                    <a:solidFill>
                      <a:schemeClr val="bg1">
                        <a:lumMod val="95000"/>
                      </a:schemeClr>
                    </a:solidFill>
                  </a:tcPr>
                </a:tc>
                <a:tc>
                  <a:txBody>
                    <a:bodyPr/>
                    <a:lstStyle/>
                    <a:p>
                      <a:pPr algn="ctr"/>
                      <a:r>
                        <a:rPr lang="en-US" sz="1300" i="0" dirty="0"/>
                        <a:t>2,400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07586">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0" i="0" dirty="0"/>
                        <a:t>20</a:t>
                      </a:r>
                    </a:p>
                  </a:txBody>
                  <a:tcPr>
                    <a:solidFill>
                      <a:schemeClr val="bg1">
                        <a:lumMod val="85000"/>
                      </a:schemeClr>
                    </a:solidFill>
                  </a:tcPr>
                </a:tc>
                <a:tc>
                  <a:txBody>
                    <a:bodyPr/>
                    <a:lstStyle/>
                    <a:p>
                      <a:pPr algn="ctr"/>
                      <a:r>
                        <a:rPr lang="en-US" sz="1300" b="1" i="1" dirty="0"/>
                        <a:t>20</a:t>
                      </a:r>
                    </a:p>
                  </a:txBody>
                  <a:tcPr>
                    <a:solidFill>
                      <a:schemeClr val="bg1">
                        <a:lumMod val="85000"/>
                      </a:schemeClr>
                    </a:solidFill>
                  </a:tcPr>
                </a:tc>
                <a:tc>
                  <a:txBody>
                    <a:bodyPr/>
                    <a:lstStyle/>
                    <a:p>
                      <a:pPr algn="ctr"/>
                      <a:r>
                        <a:rPr lang="en-US" sz="1300" i="0" dirty="0"/>
                        <a:t>50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307586">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0" i="0" dirty="0"/>
                        <a:t>143</a:t>
                      </a:r>
                    </a:p>
                  </a:txBody>
                  <a:tcPr>
                    <a:solidFill>
                      <a:schemeClr val="bg1">
                        <a:lumMod val="95000"/>
                      </a:schemeClr>
                    </a:solidFill>
                  </a:tcPr>
                </a:tc>
                <a:tc>
                  <a:txBody>
                    <a:bodyPr/>
                    <a:lstStyle/>
                    <a:p>
                      <a:pPr algn="ctr"/>
                      <a:r>
                        <a:rPr lang="en-US" sz="1300" b="1" i="1" dirty="0"/>
                        <a:t>143</a:t>
                      </a:r>
                    </a:p>
                  </a:txBody>
                  <a:tcPr>
                    <a:solidFill>
                      <a:schemeClr val="bg1">
                        <a:lumMod val="95000"/>
                      </a:schemeClr>
                    </a:solidFill>
                  </a:tcPr>
                </a:tc>
                <a:tc>
                  <a:txBody>
                    <a:bodyPr/>
                    <a:lstStyle/>
                    <a:p>
                      <a:pPr algn="ctr"/>
                      <a:r>
                        <a:rPr lang="en-US" sz="1300" i="0" dirty="0"/>
                        <a:t>1,600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307586">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0" i="0" dirty="0"/>
                        <a:t>210</a:t>
                      </a:r>
                    </a:p>
                  </a:txBody>
                  <a:tcPr>
                    <a:solidFill>
                      <a:schemeClr val="bg1">
                        <a:lumMod val="85000"/>
                      </a:schemeClr>
                    </a:solidFill>
                  </a:tcPr>
                </a:tc>
                <a:tc>
                  <a:txBody>
                    <a:bodyPr/>
                    <a:lstStyle/>
                    <a:p>
                      <a:pPr algn="ctr"/>
                      <a:r>
                        <a:rPr lang="en-US" sz="1300" b="1" i="1" dirty="0"/>
                        <a:t>210</a:t>
                      </a:r>
                    </a:p>
                  </a:txBody>
                  <a:tcPr>
                    <a:solidFill>
                      <a:schemeClr val="bg1">
                        <a:lumMod val="85000"/>
                      </a:schemeClr>
                    </a:solidFill>
                  </a:tcPr>
                </a:tc>
                <a:tc>
                  <a:txBody>
                    <a:bodyPr/>
                    <a:lstStyle/>
                    <a:p>
                      <a:pPr algn="ctr"/>
                      <a:r>
                        <a:rPr lang="en-US" sz="1300" i="0" dirty="0"/>
                        <a:t>1,800</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3" name="TextBox 12">
            <a:extLst>
              <a:ext uri="{FF2B5EF4-FFF2-40B4-BE49-F238E27FC236}">
                <a16:creationId xmlns:a16="http://schemas.microsoft.com/office/drawing/2014/main" id="{71934F9C-AC6E-4874-98AD-DF0931CF255C}"/>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78950303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3" name="Picture 2" descr="A picture containing outdoor, grass, sky, tree&#10;&#10;Description automatically generated">
            <a:extLst>
              <a:ext uri="{FF2B5EF4-FFF2-40B4-BE49-F238E27FC236}">
                <a16:creationId xmlns:a16="http://schemas.microsoft.com/office/drawing/2014/main" id="{4B09A2E3-8E83-4C2B-916B-871889784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571423"/>
            <a:ext cx="1371600" cy="1828800"/>
          </a:xfrm>
          <a:prstGeom prst="rect">
            <a:avLst/>
          </a:prstGeom>
        </p:spPr>
      </p:pic>
      <p:pic>
        <p:nvPicPr>
          <p:cNvPr id="9" name="Picture 8" descr="DSC_1207-2">
            <a:extLst>
              <a:ext uri="{FF2B5EF4-FFF2-40B4-BE49-F238E27FC236}">
                <a16:creationId xmlns:a16="http://schemas.microsoft.com/office/drawing/2014/main" id="{87DF699E-69AF-4672-9136-711D66EF6FEE}"/>
              </a:ext>
            </a:extLst>
          </p:cNvPr>
          <p:cNvPicPr>
            <a:picLocks noGrp="1" noChangeAspect="1"/>
          </p:cNvPicPr>
          <p:nvPr isPhoto="1"/>
        </p:nvPicPr>
        <p:blipFill>
          <a:blip r:embed="rId4" cstate="email">
            <a:extLst>
              <a:ext uri="{28A0092B-C50C-407E-A947-70E740481C1C}">
                <a14:useLocalDpi xmlns:a14="http://schemas.microsoft.com/office/drawing/2010/main"/>
              </a:ext>
            </a:extLst>
          </a:blip>
          <a:stretch>
            <a:fillRect/>
          </a:stretch>
        </p:blipFill>
        <p:spPr>
          <a:xfrm>
            <a:off x="6781800" y="3089644"/>
            <a:ext cx="1752600" cy="1454658"/>
          </a:xfrm>
          <a:prstGeom prst="rect">
            <a:avLst/>
          </a:prstGeom>
        </p:spPr>
      </p:pic>
      <p:sp>
        <p:nvSpPr>
          <p:cNvPr id="10" name="TextBox 9">
            <a:extLst>
              <a:ext uri="{FF2B5EF4-FFF2-40B4-BE49-F238E27FC236}">
                <a16:creationId xmlns:a16="http://schemas.microsoft.com/office/drawing/2014/main" id="{D7D6CC07-F478-4E05-AFEA-3A087637363F}"/>
              </a:ext>
            </a:extLst>
          </p:cNvPr>
          <p:cNvSpPr txBox="1"/>
          <p:nvPr/>
        </p:nvSpPr>
        <p:spPr>
          <a:xfrm>
            <a:off x="6477000" y="685800"/>
            <a:ext cx="2286000" cy="369332"/>
          </a:xfrm>
          <a:prstGeom prst="rect">
            <a:avLst/>
          </a:prstGeom>
          <a:noFill/>
        </p:spPr>
        <p:txBody>
          <a:bodyPr wrap="square" rtlCol="0">
            <a:spAutoFit/>
          </a:bodyPr>
          <a:lstStyle/>
          <a:p>
            <a:r>
              <a:rPr lang="en-US" i="1" dirty="0"/>
              <a:t>FFY 2022—1</a:t>
            </a:r>
            <a:r>
              <a:rPr lang="en-US" i="1" baseline="30000" dirty="0"/>
              <a:t>st</a:t>
            </a:r>
            <a:r>
              <a:rPr lang="en-US" i="1" dirty="0"/>
              <a:t> Qtr.</a:t>
            </a:r>
          </a:p>
        </p:txBody>
      </p:sp>
    </p:spTree>
    <p:extLst>
      <p:ext uri="{BB962C8B-B14F-4D97-AF65-F5344CB8AC3E}">
        <p14:creationId xmlns:p14="http://schemas.microsoft.com/office/powerpoint/2010/main" val="3792614395"/>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50817</TotalTime>
  <Words>3921</Words>
  <Application>Microsoft Office PowerPoint</Application>
  <PresentationFormat>On-screen Show (4:3)</PresentationFormat>
  <Paragraphs>1557</Paragraphs>
  <Slides>43</Slides>
  <Notes>40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1" baseType="lpstr">
      <vt:lpstr>Arial</vt:lpstr>
      <vt:lpstr>Calibri</vt:lpstr>
      <vt:lpstr>Symbol</vt:lpstr>
      <vt:lpstr>Times New Roman</vt:lpstr>
      <vt:lpstr>Wingdings</vt:lpstr>
      <vt:lpstr>NCDOL  Standard</vt:lpstr>
      <vt:lpstr>1_NCDOL  Standard</vt:lpstr>
      <vt:lpstr>Worksheet</vt:lpstr>
      <vt:lpstr>North Carolina Department of Labor Occupational Safety &amp; Health Division  1st Quarter Report Federal Fiscal Year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Lagoe, Wanda</cp:lastModifiedBy>
  <cp:revision>3283</cp:revision>
  <cp:lastPrinted>2019-02-22T12:54:39Z</cp:lastPrinted>
  <dcterms:created xsi:type="dcterms:W3CDTF">2000-08-10T17:22:10Z</dcterms:created>
  <dcterms:modified xsi:type="dcterms:W3CDTF">2022-02-21T12:09:07Z</dcterms:modified>
</cp:coreProperties>
</file>