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46"/>
  </p:notesMasterIdLst>
  <p:handoutMasterIdLst>
    <p:handoutMasterId r:id="rId47"/>
  </p:handoutMasterIdLst>
  <p:sldIdLst>
    <p:sldId id="593" r:id="rId3"/>
    <p:sldId id="666" r:id="rId4"/>
    <p:sldId id="758" r:id="rId5"/>
    <p:sldId id="757" r:id="rId6"/>
    <p:sldId id="765" r:id="rId7"/>
    <p:sldId id="640" r:id="rId8"/>
    <p:sldId id="601" r:id="rId9"/>
    <p:sldId id="602" r:id="rId10"/>
    <p:sldId id="688" r:id="rId11"/>
    <p:sldId id="603" r:id="rId12"/>
    <p:sldId id="606" r:id="rId13"/>
    <p:sldId id="605" r:id="rId14"/>
    <p:sldId id="609" r:id="rId15"/>
    <p:sldId id="611" r:id="rId16"/>
    <p:sldId id="613" r:id="rId17"/>
    <p:sldId id="615" r:id="rId18"/>
    <p:sldId id="617" r:id="rId19"/>
    <p:sldId id="619" r:id="rId20"/>
    <p:sldId id="687" r:id="rId21"/>
    <p:sldId id="624" r:id="rId22"/>
    <p:sldId id="625" r:id="rId23"/>
    <p:sldId id="626" r:id="rId24"/>
    <p:sldId id="627" r:id="rId25"/>
    <p:sldId id="628" r:id="rId26"/>
    <p:sldId id="633" r:id="rId27"/>
    <p:sldId id="730" r:id="rId28"/>
    <p:sldId id="676" r:id="rId29"/>
    <p:sldId id="767" r:id="rId30"/>
    <p:sldId id="731" r:id="rId31"/>
    <p:sldId id="766" r:id="rId32"/>
    <p:sldId id="747" r:id="rId33"/>
    <p:sldId id="760" r:id="rId34"/>
    <p:sldId id="761" r:id="rId35"/>
    <p:sldId id="770" r:id="rId36"/>
    <p:sldId id="771" r:id="rId37"/>
    <p:sldId id="768" r:id="rId38"/>
    <p:sldId id="750" r:id="rId39"/>
    <p:sldId id="751" r:id="rId40"/>
    <p:sldId id="752" r:id="rId41"/>
    <p:sldId id="753" r:id="rId42"/>
    <p:sldId id="754" r:id="rId43"/>
    <p:sldId id="769" r:id="rId44"/>
    <p:sldId id="637" r:id="rId45"/>
  </p:sldIdLst>
  <p:sldSz cx="9144000" cy="6858000" type="screen4x3"/>
  <p:notesSz cx="7010400" cy="92964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E"/>
    <a:srgbClr val="000080"/>
    <a:srgbClr val="DDDDDD"/>
    <a:srgbClr val="E7E7E7"/>
    <a:srgbClr val="012D9A"/>
    <a:srgbClr val="010101"/>
    <a:srgbClr val="C0C0C0"/>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B522C-59A4-44FD-8054-8963983FDFEE}" v="1" dt="2022-11-28T17:19:03.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4783" autoAdjust="0"/>
  </p:normalViewPr>
  <p:slideViewPr>
    <p:cSldViewPr>
      <p:cViewPr varScale="1">
        <p:scale>
          <a:sx n="101" d="100"/>
          <a:sy n="101" d="100"/>
        </p:scale>
        <p:origin x="20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08"/>
    </p:cViewPr>
  </p:sorterViewPr>
  <p:notesViewPr>
    <p:cSldViewPr>
      <p:cViewPr varScale="1">
        <p:scale>
          <a:sx n="83" d="100"/>
          <a:sy n="83" d="100"/>
        </p:scale>
        <p:origin x="2238" y="9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goe, Wanda" userId="2d4a1ad1-61eb-4762-a917-567052f6c7c6" providerId="ADAL" clId="{3918CB1B-2079-4428-B7D0-2F0E385D54B0}"/>
    <pc:docChg chg="undo custSel modSld">
      <pc:chgData name="Lagoe, Wanda" userId="2d4a1ad1-61eb-4762-a917-567052f6c7c6" providerId="ADAL" clId="{3918CB1B-2079-4428-B7D0-2F0E385D54B0}" dt="2022-10-24T17:49:05.096" v="21"/>
      <pc:docMkLst>
        <pc:docMk/>
      </pc:docMkLst>
      <pc:sldChg chg="addSp delSp modSp mod">
        <pc:chgData name="Lagoe, Wanda" userId="2d4a1ad1-61eb-4762-a917-567052f6c7c6" providerId="ADAL" clId="{3918CB1B-2079-4428-B7D0-2F0E385D54B0}" dt="2022-10-24T17:49:05.096" v="21"/>
        <pc:sldMkLst>
          <pc:docMk/>
          <pc:sldMk cId="22931416" sldId="730"/>
        </pc:sldMkLst>
        <pc:spChg chg="mod">
          <ac:chgData name="Lagoe, Wanda" userId="2d4a1ad1-61eb-4762-a917-567052f6c7c6" providerId="ADAL" clId="{3918CB1B-2079-4428-B7D0-2F0E385D54B0}" dt="2022-10-24T17:49:05.096" v="21"/>
          <ac:spMkLst>
            <pc:docMk/>
            <pc:sldMk cId="22931416" sldId="730"/>
            <ac:spMk id="6" creationId="{00000000-0000-0000-0000-000000000000}"/>
          </ac:spMkLst>
        </pc:spChg>
        <pc:picChg chg="add del mod">
          <ac:chgData name="Lagoe, Wanda" userId="2d4a1ad1-61eb-4762-a917-567052f6c7c6" providerId="ADAL" clId="{3918CB1B-2079-4428-B7D0-2F0E385D54B0}" dt="2022-10-24T17:49:02.839" v="19" actId="1076"/>
          <ac:picMkLst>
            <pc:docMk/>
            <pc:sldMk cId="22931416" sldId="730"/>
            <ac:picMk id="7" creationId="{12E35EF3-595A-4678-BA96-BEA7E5546C5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11</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12</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13</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defTabSz="920618" eaLnBrk="1" hangingPunct="1">
              <a:defRPr/>
            </a:pPr>
            <a:r>
              <a:rPr lang="en-US" dirty="0"/>
              <a:t>NC TRC/DART rate not available for the 5 digit NAICS code </a:t>
            </a:r>
          </a:p>
          <a:p>
            <a:pPr defTabSz="920618" eaLnBrk="1" hangingPunct="1">
              <a:defRPr/>
            </a:pPr>
            <a:r>
              <a:rPr lang="en-US" dirty="0"/>
              <a:t>Logging fatalities went down but arboriculture went up. </a:t>
            </a:r>
          </a:p>
          <a:p>
            <a:pPr defTabSz="920618" eaLnBrk="1" hangingPunct="1">
              <a:defRPr/>
            </a:pPr>
            <a:r>
              <a:rPr lang="en-US" dirty="0"/>
              <a:t>Meeting minutes: Looking at alliances within the arboriculture industry. Encourage increased inspections in the SEP. Take a less experienced/confident CSHO out for familiarization. Continue to offer assistance and guidance where you/we can and provide referrals to Consultative or Compliance where appropriate. When conducting inspections on construction sites, public sector, or other activities where the employer/employees are conducting tree trimming/removal operations, please continue to mark the Emphasis/Initiatives blocks according to OPN 88I. </a:t>
            </a:r>
          </a:p>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14</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15</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16</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17</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18</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19</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20</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9C04E28-086C-4D0A-8694-6886FBE4A781}"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North Carolina’s Total Recordable cases and DART rate continue to be lower that the National Average. </a:t>
            </a:r>
          </a:p>
          <a:p>
            <a:pPr eaLnBrk="1" hangingPunct="1"/>
            <a:endParaRPr lang="en-US" dirty="0"/>
          </a:p>
          <a:p>
            <a:pPr eaLnBrk="1" hangingPunct="1"/>
            <a:r>
              <a:rPr lang="en-US" dirty="0"/>
              <a:t>The DART rate stands for "Days Away, Restrictions and Transfers". This number is also based on trending over 200,000 hours but its not based on total injuries. Its based only on those injuries and illnesses severe enough to warrant "Days Away, Restrictions and Transfers".</a:t>
            </a:r>
          </a:p>
          <a:p>
            <a:pPr eaLnBrk="1" hangingPunct="1"/>
            <a:endParaRPr lang="en-US" dirty="0"/>
          </a:p>
          <a:p>
            <a:pPr eaLnBrk="1" hangingPunct="1"/>
            <a:r>
              <a:rPr lang="en-US" dirty="0"/>
              <a:t>The Total Recordable Case Rate (TRC) equals the division of all recordable cases by the hours worked, multiplied by 200'000 for standardization.</a:t>
            </a:r>
          </a:p>
        </p:txBody>
      </p:sp>
    </p:spTree>
    <p:extLst>
      <p:ext uri="{BB962C8B-B14F-4D97-AF65-F5344CB8AC3E}">
        <p14:creationId xmlns:p14="http://schemas.microsoft.com/office/powerpoint/2010/main" val="239040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endParaRPr lang="en-US" sz="1000" dirty="0"/>
          </a:p>
        </p:txBody>
      </p:sp>
    </p:spTree>
    <p:extLst>
      <p:ext uri="{BB962C8B-B14F-4D97-AF65-F5344CB8AC3E}">
        <p14:creationId xmlns:p14="http://schemas.microsoft.com/office/powerpoint/2010/main" val="9928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24</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25</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3768825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2902183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a:p>
        </p:txBody>
      </p:sp>
    </p:spTree>
    <p:extLst>
      <p:ext uri="{BB962C8B-B14F-4D97-AF65-F5344CB8AC3E}">
        <p14:creationId xmlns:p14="http://schemas.microsoft.com/office/powerpoint/2010/main" val="815756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11871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39E50ACA-DCEA-4FD4-BDBC-31BB36F89356}" type="slidenum">
              <a:rPr lang="en-US" smtClean="0"/>
              <a:pPr>
                <a:defRPr/>
              </a:pPr>
              <a:t>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7097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dirty="0"/>
          </a:p>
        </p:txBody>
      </p:sp>
    </p:spTree>
    <p:extLst>
      <p:ext uri="{BB962C8B-B14F-4D97-AF65-F5344CB8AC3E}">
        <p14:creationId xmlns:p14="http://schemas.microsoft.com/office/powerpoint/2010/main" val="180485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33</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510982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37</a:t>
            </a:fld>
            <a:endParaRPr lang="en-US"/>
          </a:p>
        </p:txBody>
      </p:sp>
    </p:spTree>
    <p:extLst>
      <p:ext uri="{BB962C8B-B14F-4D97-AF65-F5344CB8AC3E}">
        <p14:creationId xmlns:p14="http://schemas.microsoft.com/office/powerpoint/2010/main" val="740202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38</a:t>
            </a:fld>
            <a:endParaRPr lang="en-US"/>
          </a:p>
        </p:txBody>
      </p:sp>
    </p:spTree>
    <p:extLst>
      <p:ext uri="{BB962C8B-B14F-4D97-AF65-F5344CB8AC3E}">
        <p14:creationId xmlns:p14="http://schemas.microsoft.com/office/powerpoint/2010/main" val="2618227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39</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40</a:t>
            </a:fld>
            <a:endParaRPr lang="en-US"/>
          </a:p>
        </p:txBody>
      </p:sp>
    </p:spTree>
    <p:extLst>
      <p:ext uri="{BB962C8B-B14F-4D97-AF65-F5344CB8AC3E}">
        <p14:creationId xmlns:p14="http://schemas.microsoft.com/office/powerpoint/2010/main" val="1631413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41</a:t>
            </a:fld>
            <a:endParaRPr lang="en-US"/>
          </a:p>
        </p:txBody>
      </p:sp>
    </p:spTree>
    <p:extLst>
      <p:ext uri="{BB962C8B-B14F-4D97-AF65-F5344CB8AC3E}">
        <p14:creationId xmlns:p14="http://schemas.microsoft.com/office/powerpoint/2010/main" val="2513834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43</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43</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5D39A47-32F8-4B3D-96B7-3D04E806AABF}" type="slidenum">
              <a:rPr lang="en-US" smtClean="0"/>
              <a:pPr>
                <a:defRPr/>
              </a:pPr>
              <a:t>4</a:t>
            </a:fld>
            <a:endParaRPr lang="en-US"/>
          </a:p>
        </p:txBody>
      </p:sp>
    </p:spTree>
    <p:extLst>
      <p:ext uri="{BB962C8B-B14F-4D97-AF65-F5344CB8AC3E}">
        <p14:creationId xmlns:p14="http://schemas.microsoft.com/office/powerpoint/2010/main" val="114299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6</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7</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8</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Complaints, referrals, fatality and catastrophe inspections account for a significant amount of inspections that compliance does every year. This slide puts that into perspective.</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9</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10</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dirty="0"/>
              <a:t>FFY 2019 - 2023</a:t>
            </a:r>
          </a:p>
          <a:p>
            <a:pPr eaLnBrk="1" hangingPunct="1"/>
            <a:endParaRPr lang="en-US" dirty="0"/>
          </a:p>
          <a:p>
            <a:pPr eaLnBrk="1" hangingPunct="1"/>
            <a:r>
              <a:rPr lang="en-US" dirty="0"/>
              <a:t>OSHNC Outcome Goal #1 By the end of FY 2023, reduce the rate of workplace fatalities by 2% OSHNC Outcome Goal #2 By the end of FY 2023, reduce the rate of workplace injuries and illnesses by 5%</a:t>
            </a:r>
          </a:p>
        </p:txBody>
      </p:sp>
    </p:spTree>
    <p:extLst>
      <p:ext uri="{BB962C8B-B14F-4D97-AF65-F5344CB8AC3E}">
        <p14:creationId xmlns:p14="http://schemas.microsoft.com/office/powerpoint/2010/main" val="373445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9" name="Picture 8" descr="A picture containing company name&#10;&#10;Description automatically generated">
            <a:extLst>
              <a:ext uri="{FF2B5EF4-FFF2-40B4-BE49-F238E27FC236}">
                <a16:creationId xmlns:a16="http://schemas.microsoft.com/office/drawing/2014/main" id="{B2D13A4D-4E00-4447-A940-4F4AE0EA6A0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company name&#10;&#10;Description automatically generated">
            <a:extLst>
              <a:ext uri="{FF2B5EF4-FFF2-40B4-BE49-F238E27FC236}">
                <a16:creationId xmlns:a16="http://schemas.microsoft.com/office/drawing/2014/main" id="{0461AC43-76E1-4C53-BEA8-290CCDF698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5.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2"/>
            <a:ext cx="8153400" cy="4490606"/>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dirty="0">
                <a:solidFill>
                  <a:schemeClr val="bg2"/>
                </a:solidFill>
              </a:rPr>
              <a:t>OSH Advisory Council</a:t>
            </a:r>
            <a:br>
              <a:rPr lang="en-US" dirty="0">
                <a:solidFill>
                  <a:schemeClr val="bg2"/>
                </a:solidFill>
              </a:rPr>
            </a:br>
            <a:r>
              <a:rPr lang="en-US" sz="2400" dirty="0">
                <a:solidFill>
                  <a:schemeClr val="bg2"/>
                </a:solidFill>
              </a:rPr>
              <a:t>Spring 2022</a:t>
            </a:r>
            <a:br>
              <a:rPr lang="en-US" dirty="0">
                <a:solidFill>
                  <a:schemeClr val="bg2"/>
                </a:solidFill>
              </a:rPr>
            </a:br>
            <a:br>
              <a:rPr lang="en-US" sz="2800" i="1" dirty="0">
                <a:solidFill>
                  <a:schemeClr val="bg2"/>
                </a:solidFill>
              </a:rPr>
            </a:br>
            <a:br>
              <a:rPr lang="en-US" sz="4000" dirty="0">
                <a:solidFill>
                  <a:schemeClr val="bg2"/>
                </a:solidFill>
              </a:rPr>
            </a:br>
            <a:br>
              <a:rPr lang="en-US" sz="4000" dirty="0">
                <a:solidFill>
                  <a:schemeClr val="bg2"/>
                </a:solidFill>
              </a:rPr>
            </a:b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812126"/>
            <a:ext cx="7162800" cy="60401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 </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2" name="TextBox 1">
            <a:extLst>
              <a:ext uri="{FF2B5EF4-FFF2-40B4-BE49-F238E27FC236}">
                <a16:creationId xmlns:a16="http://schemas.microsoft.com/office/drawing/2014/main" id="{5F68E256-868C-4196-AD9E-2E2E7FF5B56C}"/>
              </a:ext>
            </a:extLst>
          </p:cNvPr>
          <p:cNvSpPr txBox="1"/>
          <p:nvPr/>
        </p:nvSpPr>
        <p:spPr>
          <a:xfrm>
            <a:off x="5105400" y="5410200"/>
            <a:ext cx="2813591" cy="553998"/>
          </a:xfrm>
          <a:prstGeom prst="rect">
            <a:avLst/>
          </a:prstGeom>
          <a:noFill/>
        </p:spPr>
        <p:txBody>
          <a:bodyPr wrap="none" rtlCol="0">
            <a:spAutoFit/>
          </a:bodyPr>
          <a:lstStyle/>
          <a:p>
            <a:r>
              <a:rPr lang="en-US" sz="1000" b="1" dirty="0"/>
              <a:t>2019 – 2023 Strategic Management Plan</a:t>
            </a:r>
          </a:p>
          <a:p>
            <a:r>
              <a:rPr lang="en-US" sz="1000" i="1" dirty="0"/>
              <a:t>Goal #1 – Reduce fatalities by 2%</a:t>
            </a:r>
          </a:p>
          <a:p>
            <a:r>
              <a:rPr lang="en-US" sz="1000" i="1" dirty="0"/>
              <a:t>Goal #2 – Reduce injuries and illnesses by 5%</a:t>
            </a:r>
          </a:p>
        </p:txBody>
      </p:sp>
      <p:pic>
        <p:nvPicPr>
          <p:cNvPr id="4" name="Picture 3" descr="A picture containing sky, outdoor, road, people&#10;&#10;Description automatically generated">
            <a:extLst>
              <a:ext uri="{FF2B5EF4-FFF2-40B4-BE49-F238E27FC236}">
                <a16:creationId xmlns:a16="http://schemas.microsoft.com/office/drawing/2014/main" id="{2A63A73B-7751-481C-905D-725FCEEB1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64290" y="1429305"/>
            <a:ext cx="2791344" cy="2769660"/>
          </a:xfrm>
          <a:prstGeom prst="rect">
            <a:avLst/>
          </a:prstGeom>
        </p:spPr>
      </p:pic>
      <p:sp>
        <p:nvSpPr>
          <p:cNvPr id="8" name="TextBox 7">
            <a:extLst>
              <a:ext uri="{FF2B5EF4-FFF2-40B4-BE49-F238E27FC236}">
                <a16:creationId xmlns:a16="http://schemas.microsoft.com/office/drawing/2014/main" id="{BF9BDE35-D4EB-4FC2-906F-5D80ED9D173F}"/>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pic>
        <p:nvPicPr>
          <p:cNvPr id="1026" name="4720B3CC-1855-4662-8F19-3F136855D639">
            <a:extLst>
              <a:ext uri="{FF2B5EF4-FFF2-40B4-BE49-F238E27FC236}">
                <a16:creationId xmlns:a16="http://schemas.microsoft.com/office/drawing/2014/main" id="{ECF85AFB-E26D-4B44-BE31-2D9AEBAB9A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2800" y="3048000"/>
            <a:ext cx="1552972" cy="207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614395"/>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2705567507"/>
              </p:ext>
            </p:extLst>
          </p:nvPr>
        </p:nvGraphicFramePr>
        <p:xfrm>
          <a:off x="609600" y="3657600"/>
          <a:ext cx="7929233" cy="2285998"/>
        </p:xfrm>
        <a:graphic>
          <a:graphicData uri="http://schemas.openxmlformats.org/drawingml/2006/table">
            <a:tbl>
              <a:tblPr>
                <a:tableStyleId>{00A15C55-8517-42AA-B614-E9B94910E393}</a:tableStyleId>
              </a:tblPr>
              <a:tblGrid>
                <a:gridCol w="6019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2"/>
                    </a:ext>
                  </a:extLst>
                </a:gridCol>
                <a:gridCol w="1147433">
                  <a:extLst>
                    <a:ext uri="{9D8B030D-6E8A-4147-A177-3AD203B41FA5}">
                      <a16:colId xmlns:a16="http://schemas.microsoft.com/office/drawing/2014/main" val="20003"/>
                    </a:ext>
                  </a:extLst>
                </a:gridCol>
              </a:tblGrid>
              <a:tr h="62673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509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Compliance Inspections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413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3509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Consultative Visits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203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a:t>
                      </a:r>
                    </a:p>
                  </a:txBody>
                  <a:tcPr anchor="ctr" horzOverflow="overflow">
                    <a:solidFill>
                      <a:schemeClr val="bg1">
                        <a:lumMod val="85000"/>
                      </a:schemeClr>
                    </a:solidFill>
                  </a:tcPr>
                </a:tc>
                <a:extLst>
                  <a:ext uri="{0D108BD9-81ED-4DB2-BD59-A6C34878D82A}">
                    <a16:rowId xmlns:a16="http://schemas.microsoft.com/office/drawing/2014/main" val="10002"/>
                  </a:ext>
                </a:extLst>
              </a:tr>
              <a:tr h="60627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OSH Outreach Events (10- and 30- Hour Construction Courses)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3509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People Trained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268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12" name="Picture 1">
            <a:extLst>
              <a:ext uri="{FF2B5EF4-FFF2-40B4-BE49-F238E27FC236}">
                <a16:creationId xmlns:a16="http://schemas.microsoft.com/office/drawing/2014/main" id="{1FD0D6F5-4893-43DD-BEB6-0BE83CE1D0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8266" y="2919370"/>
            <a:ext cx="1043429" cy="620018"/>
          </a:xfrm>
          <a:prstGeom prst="rect">
            <a:avLst/>
          </a:prstGeom>
          <a:noFill/>
          <a:ln w="9525">
            <a:noFill/>
            <a:miter lim="800000"/>
            <a:headEnd/>
            <a:tailEnd/>
          </a:ln>
        </p:spPr>
      </p:pic>
      <p:pic>
        <p:nvPicPr>
          <p:cNvPr id="15" name="Picture 14" descr="C:\Documents and Settings\Wanda Lagoe\My Documents\My Pictures\Logging\Water quality discussion with NCDENR.JPG">
            <a:extLst>
              <a:ext uri="{FF2B5EF4-FFF2-40B4-BE49-F238E27FC236}">
                <a16:creationId xmlns:a16="http://schemas.microsoft.com/office/drawing/2014/main" id="{CC42F86F-AD59-4C16-AC2B-B4F47BCC997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922161"/>
            <a:ext cx="1472692" cy="620992"/>
          </a:xfrm>
          <a:prstGeom prst="rect">
            <a:avLst/>
          </a:prstGeom>
          <a:noFill/>
          <a:ln w="9525">
            <a:noFill/>
            <a:miter lim="800000"/>
            <a:headEnd/>
            <a:tailEnd/>
          </a:ln>
        </p:spPr>
      </p:pic>
      <p:pic>
        <p:nvPicPr>
          <p:cNvPr id="16" name="Picture 15" descr="C:\Documents and Settings\Wanda Lagoe\My Documents\My Pictures\Logging\Picture 087.jpg">
            <a:extLst>
              <a:ext uri="{FF2B5EF4-FFF2-40B4-BE49-F238E27FC236}">
                <a16:creationId xmlns:a16="http://schemas.microsoft.com/office/drawing/2014/main" id="{8A4721B4-F25C-4D64-A918-DDDDBFAC70B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199" y="2939258"/>
            <a:ext cx="1002061" cy="603895"/>
          </a:xfrm>
          <a:prstGeom prst="rect">
            <a:avLst/>
          </a:prstGeom>
          <a:noFill/>
          <a:ln w="9525">
            <a:noFill/>
            <a:miter lim="800000"/>
            <a:headEnd/>
            <a:tailEnd/>
          </a:ln>
        </p:spPr>
      </p:pic>
      <p:pic>
        <p:nvPicPr>
          <p:cNvPr id="17" name="Picture 16" descr="C:\Documents and Settings\Wanda Lagoe\My Documents\My Pictures\Logging\ProLogger LD.JPG">
            <a:extLst>
              <a:ext uri="{FF2B5EF4-FFF2-40B4-BE49-F238E27FC236}">
                <a16:creationId xmlns:a16="http://schemas.microsoft.com/office/drawing/2014/main" id="{3BD0B42F-FAA2-4393-8B59-570C7E7EC97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2907268"/>
            <a:ext cx="1002061" cy="624493"/>
          </a:xfrm>
          <a:prstGeom prst="rect">
            <a:avLst/>
          </a:prstGeom>
          <a:noFill/>
          <a:ln w="9525">
            <a:noFill/>
            <a:miter lim="800000"/>
            <a:headEnd/>
            <a:tailEnd/>
          </a:ln>
        </p:spPr>
      </p:pic>
      <p:pic>
        <p:nvPicPr>
          <p:cNvPr id="18" name="Picture 17" descr="C:\Documents and Settings\Wanda Lagoe\My Documents\My Pictures\Construction\IMAG0614 (2).JPG">
            <a:extLst>
              <a:ext uri="{FF2B5EF4-FFF2-40B4-BE49-F238E27FC236}">
                <a16:creationId xmlns:a16="http://schemas.microsoft.com/office/drawing/2014/main" id="{888C826E-1D8B-43D5-9DC6-8E8862F9226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5060" y="2929817"/>
            <a:ext cx="1817340" cy="620992"/>
          </a:xfrm>
          <a:prstGeom prst="rect">
            <a:avLst/>
          </a:prstGeom>
          <a:noFill/>
          <a:ln w="9525">
            <a:noFill/>
            <a:miter lim="800000"/>
            <a:headEnd/>
            <a:tailEnd/>
          </a:ln>
        </p:spPr>
      </p:pic>
      <p:pic>
        <p:nvPicPr>
          <p:cNvPr id="19" name="Picture 18" descr="DSC_1210-2">
            <a:extLst>
              <a:ext uri="{FF2B5EF4-FFF2-40B4-BE49-F238E27FC236}">
                <a16:creationId xmlns:a16="http://schemas.microsoft.com/office/drawing/2014/main" id="{B6C60D99-5E99-414B-8DD5-45C39208D544}"/>
              </a:ext>
            </a:extLst>
          </p:cNvPr>
          <p:cNvPicPr>
            <a:picLocks noGrp="1" noChangeAspect="1"/>
          </p:cNvPicPr>
          <p:nvPr isPhoto="1"/>
        </p:nvPicPr>
        <p:blipFill>
          <a:blip r:embed="rId8" cstate="print">
            <a:lum/>
            <a:extLst>
              <a:ext uri="{28A0092B-C50C-407E-A947-70E740481C1C}">
                <a14:useLocalDpi xmlns:a14="http://schemas.microsoft.com/office/drawing/2010/main" val="0"/>
              </a:ext>
            </a:extLst>
          </a:blip>
          <a:stretch>
            <a:fillRect/>
          </a:stretch>
        </p:blipFill>
        <p:spPr>
          <a:xfrm>
            <a:off x="610900" y="2895600"/>
            <a:ext cx="607004" cy="636161"/>
          </a:xfrm>
          <a:prstGeom prst="rect">
            <a:avLst/>
          </a:prstGeom>
        </p:spPr>
      </p:pic>
      <p:pic>
        <p:nvPicPr>
          <p:cNvPr id="21" name="Picture 20" descr="A boy wearing a hat&#10;&#10;Description automatically generated">
            <a:extLst>
              <a:ext uri="{FF2B5EF4-FFF2-40B4-BE49-F238E27FC236}">
                <a16:creationId xmlns:a16="http://schemas.microsoft.com/office/drawing/2014/main" id="{E4A37C99-1363-4B0F-A732-BA083A5D91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2991" y="2939258"/>
            <a:ext cx="850109" cy="609953"/>
          </a:xfrm>
          <a:prstGeom prst="rect">
            <a:avLst/>
          </a:prstGeom>
        </p:spPr>
      </p:pic>
      <p:pic>
        <p:nvPicPr>
          <p:cNvPr id="22" name="Picture 21" descr="A picture containing person, indoor&#10;&#10;Description automatically generated">
            <a:extLst>
              <a:ext uri="{FF2B5EF4-FFF2-40B4-BE49-F238E27FC236}">
                <a16:creationId xmlns:a16="http://schemas.microsoft.com/office/drawing/2014/main" id="{BF8FBAB0-92CC-4E09-81B1-D1D2E1AEED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8260" y="2922248"/>
            <a:ext cx="537712" cy="609953"/>
          </a:xfrm>
          <a:prstGeom prst="rect">
            <a:avLst/>
          </a:prstGeom>
        </p:spPr>
      </p:pic>
      <p:graphicFrame>
        <p:nvGraphicFramePr>
          <p:cNvPr id="14" name="Group 128">
            <a:extLst>
              <a:ext uri="{FF2B5EF4-FFF2-40B4-BE49-F238E27FC236}">
                <a16:creationId xmlns:a16="http://schemas.microsoft.com/office/drawing/2014/main" id="{C794109B-C122-415B-99AB-A82DB462D2F2}"/>
              </a:ext>
            </a:extLst>
          </p:cNvPr>
          <p:cNvGraphicFramePr>
            <a:graphicFrameLocks noGrp="1"/>
          </p:cNvGraphicFramePr>
          <p:nvPr>
            <p:extLst>
              <p:ext uri="{D42A27DB-BD31-4B8C-83A1-F6EECF244321}">
                <p14:modId xmlns:p14="http://schemas.microsoft.com/office/powerpoint/2010/main" val="1067962486"/>
              </p:ext>
            </p:extLst>
          </p:nvPr>
        </p:nvGraphicFramePr>
        <p:xfrm>
          <a:off x="609600" y="1143000"/>
          <a:ext cx="7929234" cy="1676400"/>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0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467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1.6</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20%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20%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0.8</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20%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1.0</a:t>
                      </a:r>
                    </a:p>
                  </a:txBody>
                  <a:tcPr anchor="ctr" horzOverflow="overflow">
                    <a:solidFill>
                      <a:schemeClr val="bg1">
                        <a:lumMod val="95000"/>
                      </a:schemeClr>
                    </a:solidFill>
                  </a:tcPr>
                </a:tc>
                <a:tc>
                  <a:txBody>
                    <a:bodyPr/>
                    <a:lstStyle/>
                    <a:p>
                      <a:pPr algn="ctr"/>
                      <a:r>
                        <a:rPr lang="en-US" sz="1200" i="1" dirty="0"/>
                        <a:t>1.7</a:t>
                      </a:r>
                    </a:p>
                  </a:txBody>
                  <a:tcPr anchor="ctr" horzOverflow="overflow">
                    <a:solidFill>
                      <a:schemeClr val="bg1">
                        <a:lumMod val="95000"/>
                      </a:schemeClr>
                    </a:solidFill>
                  </a:tcPr>
                </a:tc>
                <a:tc gridSpan="2">
                  <a:txBody>
                    <a:bodyPr/>
                    <a:lstStyle/>
                    <a:p>
                      <a:pPr algn="ct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37%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24" name="TextBox 23">
            <a:extLst>
              <a:ext uri="{FF2B5EF4-FFF2-40B4-BE49-F238E27FC236}">
                <a16:creationId xmlns:a16="http://schemas.microsoft.com/office/drawing/2014/main" id="{6A177740-0DE5-4D9A-BA6C-869339E416DD}"/>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22122581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096288621"/>
              </p:ext>
            </p:extLst>
          </p:nvPr>
        </p:nvGraphicFramePr>
        <p:xfrm>
          <a:off x="609600" y="1143001"/>
          <a:ext cx="7924800" cy="1025236"/>
        </p:xfrm>
        <a:graphic>
          <a:graphicData uri="http://schemas.openxmlformats.org/drawingml/2006/table">
            <a:tbl>
              <a:tblPr>
                <a:tableStyleId>{00A15C55-8517-42AA-B614-E9B94910E393}</a:tableStyleId>
              </a:tblPr>
              <a:tblGrid>
                <a:gridCol w="4267200">
                  <a:extLst>
                    <a:ext uri="{9D8B030D-6E8A-4147-A177-3AD203B41FA5}">
                      <a16:colId xmlns:a16="http://schemas.microsoft.com/office/drawing/2014/main" val="20000"/>
                    </a:ext>
                  </a:extLst>
                </a:gridCol>
                <a:gridCol w="1467060">
                  <a:extLst>
                    <a:ext uri="{9D8B030D-6E8A-4147-A177-3AD203B41FA5}">
                      <a16:colId xmlns:a16="http://schemas.microsoft.com/office/drawing/2014/main" val="20001"/>
                    </a:ext>
                  </a:extLst>
                </a:gridCol>
                <a:gridCol w="74274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4"/>
                    </a:ext>
                  </a:extLst>
                </a:gridCol>
              </a:tblGrid>
              <a:tr h="41563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FFY 2022 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78938">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18</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9</a:t>
                      </a:r>
                    </a:p>
                  </a:txBody>
                  <a:tcPr horzOverflow="overflow">
                    <a:solidFill>
                      <a:schemeClr val="bg1">
                        <a:lumMod val="95000"/>
                      </a:schemeClr>
                    </a:solidFill>
                  </a:tcPr>
                </a:tc>
                <a:extLst>
                  <a:ext uri="{0D108BD9-81ED-4DB2-BD59-A6C34878D82A}">
                    <a16:rowId xmlns:a16="http://schemas.microsoft.com/office/drawing/2014/main" val="10001"/>
                  </a:ext>
                </a:extLst>
              </a:tr>
              <a:tr h="249382">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effectLst/>
                        </a:rPr>
                        <a:t>FFY 2021 4</a:t>
                      </a:r>
                      <a:r>
                        <a:rPr kumimoji="0" lang="en-US" sz="1400" b="0" i="1" u="none" strike="noStrike" cap="none" normalizeH="0" baseline="30000" dirty="0">
                          <a:ln>
                            <a:noFill/>
                          </a:ln>
                          <a:effectLst/>
                        </a:rPr>
                        <a:t>th</a:t>
                      </a:r>
                      <a:r>
                        <a:rPr kumimoji="0" lang="en-US" sz="1400" b="0" i="1" u="none" strike="noStrike" cap="none" normalizeH="0" baseline="0" dirty="0">
                          <a:ln>
                            <a:noFill/>
                          </a:ln>
                          <a:effectLst/>
                        </a:rPr>
                        <a:t> Qtr.  Fatality Rate</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anchor="ctr" horzOverflow="overflow">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charset="0"/>
                          <a:ea typeface="+mn-ea"/>
                          <a:cs typeface="Arial" charset="0"/>
                        </a:rPr>
                        <a:t>0.0017</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11" name="Picture 10" descr="DSC_1195">
            <a:extLst>
              <a:ext uri="{FF2B5EF4-FFF2-40B4-BE49-F238E27FC236}">
                <a16:creationId xmlns:a16="http://schemas.microsoft.com/office/drawing/2014/main" id="{BC16E84A-9CE4-49D4-888A-1CF38EADB4F3}"/>
              </a:ext>
            </a:extLst>
          </p:cNvPr>
          <p:cNvPicPr>
            <a:picLocks noGrp="1" noChangeAspect="1"/>
          </p:cNvPicPr>
          <p:nvPr isPhoto="1"/>
        </p:nvPicPr>
        <p:blipFill>
          <a:blip r:embed="rId3" cstate="email">
            <a:extLst>
              <a:ext uri="{28A0092B-C50C-407E-A947-70E740481C1C}">
                <a14:useLocalDpi xmlns:a14="http://schemas.microsoft.com/office/drawing/2010/main" val="0"/>
              </a:ext>
            </a:extLst>
          </a:blip>
          <a:stretch>
            <a:fillRect/>
          </a:stretch>
        </p:blipFill>
        <p:spPr>
          <a:xfrm>
            <a:off x="530942" y="4520386"/>
            <a:ext cx="2171534" cy="1423213"/>
          </a:xfrm>
          <a:prstGeom prst="rect">
            <a:avLst/>
          </a:prstGeom>
        </p:spPr>
      </p:pic>
      <p:pic>
        <p:nvPicPr>
          <p:cNvPr id="14" name="Picture 13">
            <a:extLst>
              <a:ext uri="{FF2B5EF4-FFF2-40B4-BE49-F238E27FC236}">
                <a16:creationId xmlns:a16="http://schemas.microsoft.com/office/drawing/2014/main" id="{61D79114-0056-4062-8E8F-697528CFAEF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4400" y="4495799"/>
            <a:ext cx="2294964" cy="1447800"/>
          </a:xfrm>
          <a:prstGeom prst="rect">
            <a:avLst/>
          </a:prstGeom>
        </p:spPr>
      </p:pic>
      <p:pic>
        <p:nvPicPr>
          <p:cNvPr id="15" name="Picture 14" descr="DSC_1217">
            <a:extLst>
              <a:ext uri="{FF2B5EF4-FFF2-40B4-BE49-F238E27FC236}">
                <a16:creationId xmlns:a16="http://schemas.microsoft.com/office/drawing/2014/main" id="{56D0A689-EDB0-4E51-A95B-BA3DE420918B}"/>
              </a:ext>
            </a:extLst>
          </p:cNvPr>
          <p:cNvPicPr>
            <a:picLocks noGrp="1" noChangeAspect="1"/>
          </p:cNvPicPr>
          <p:nvPr isPhoto="1"/>
        </p:nvPicPr>
        <p:blipFill>
          <a:blip r:embed="rId5" cstate="email">
            <a:extLst>
              <a:ext uri="{28A0092B-C50C-407E-A947-70E740481C1C}">
                <a14:useLocalDpi xmlns:a14="http://schemas.microsoft.com/office/drawing/2010/main" val="0"/>
              </a:ext>
            </a:extLst>
          </a:blip>
          <a:stretch>
            <a:fillRect/>
          </a:stretch>
        </p:blipFill>
        <p:spPr>
          <a:xfrm>
            <a:off x="2590799" y="4509248"/>
            <a:ext cx="2438401" cy="1434352"/>
          </a:xfrm>
          <a:prstGeom prst="rect">
            <a:avLst/>
          </a:prstGeom>
        </p:spPr>
      </p:pic>
      <p:graphicFrame>
        <p:nvGraphicFramePr>
          <p:cNvPr id="16" name="Table 15">
            <a:extLst>
              <a:ext uri="{FF2B5EF4-FFF2-40B4-BE49-F238E27FC236}">
                <a16:creationId xmlns:a16="http://schemas.microsoft.com/office/drawing/2014/main" id="{EBDBFB19-4ED1-42CE-A016-E37DAC9E33AF}"/>
              </a:ext>
            </a:extLst>
          </p:cNvPr>
          <p:cNvGraphicFramePr>
            <a:graphicFrameLocks noGrp="1"/>
          </p:cNvGraphicFramePr>
          <p:nvPr>
            <p:extLst>
              <p:ext uri="{D42A27DB-BD31-4B8C-83A1-F6EECF244321}">
                <p14:modId xmlns:p14="http://schemas.microsoft.com/office/powerpoint/2010/main" val="3799029254"/>
              </p:ext>
            </p:extLst>
          </p:nvPr>
        </p:nvGraphicFramePr>
        <p:xfrm>
          <a:off x="609600" y="2209800"/>
          <a:ext cx="7924799" cy="2438400"/>
        </p:xfrm>
        <a:graphic>
          <a:graphicData uri="http://schemas.openxmlformats.org/drawingml/2006/table">
            <a:tbl>
              <a:tblPr firstRow="1" bandRow="1">
                <a:tableStyleId>{00A15C55-8517-42AA-B614-E9B94910E393}</a:tableStyleId>
              </a:tblPr>
              <a:tblGrid>
                <a:gridCol w="3033070">
                  <a:extLst>
                    <a:ext uri="{9D8B030D-6E8A-4147-A177-3AD203B41FA5}">
                      <a16:colId xmlns:a16="http://schemas.microsoft.com/office/drawing/2014/main" val="20000"/>
                    </a:ext>
                  </a:extLst>
                </a:gridCol>
                <a:gridCol w="1234132">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066797">
                  <a:extLst>
                    <a:ext uri="{9D8B030D-6E8A-4147-A177-3AD203B41FA5}">
                      <a16:colId xmlns:a16="http://schemas.microsoft.com/office/drawing/2014/main" val="20005"/>
                    </a:ext>
                  </a:extLst>
                </a:gridCol>
              </a:tblGrid>
              <a:tr h="273098">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59443">
                <a:tc>
                  <a:txBody>
                    <a:bodyPr/>
                    <a:lstStyle/>
                    <a:p>
                      <a:pPr algn="r"/>
                      <a:r>
                        <a:rPr lang="en-US" sz="1400" b="0" i="1" dirty="0">
                          <a:solidFill>
                            <a:schemeClr val="tx1"/>
                          </a:solidFill>
                        </a:rPr>
                        <a:t>Struck By</a:t>
                      </a:r>
                    </a:p>
                  </a:txBody>
                  <a:tcPr anchor="ctr">
                    <a:solidFill>
                      <a:schemeClr val="bg1">
                        <a:lumMod val="95000"/>
                      </a:schemeClr>
                    </a:solidFill>
                  </a:tcPr>
                </a:tc>
                <a:tc>
                  <a:txBody>
                    <a:bodyPr/>
                    <a:lstStyle/>
                    <a:p>
                      <a:pPr algn="ctr"/>
                      <a:r>
                        <a:rPr lang="en-US" sz="1400" b="1" i="1" dirty="0"/>
                        <a:t>3</a:t>
                      </a:r>
                    </a:p>
                  </a:txBody>
                  <a:tcPr anchor="ctr">
                    <a:solidFill>
                      <a:schemeClr val="bg1">
                        <a:lumMod val="95000"/>
                      </a:schemeClr>
                    </a:solidFill>
                  </a:tcPr>
                </a:tc>
                <a:tc>
                  <a:txBody>
                    <a:bodyPr/>
                    <a:lstStyle/>
                    <a:p>
                      <a:pPr algn="r"/>
                      <a:r>
                        <a:rPr lang="en-US" sz="14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259443">
                <a:tc>
                  <a:txBody>
                    <a:bodyPr/>
                    <a:lstStyle/>
                    <a:p>
                      <a:pPr algn="r"/>
                      <a:r>
                        <a:rPr lang="en-US" sz="14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4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59443">
                <a:tc>
                  <a:txBody>
                    <a:bodyPr/>
                    <a:lstStyle/>
                    <a:p>
                      <a:pPr algn="r"/>
                      <a:r>
                        <a:rPr lang="en-US" sz="14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4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269458">
                <a:tc>
                  <a:txBody>
                    <a:bodyPr/>
                    <a:lstStyle/>
                    <a:p>
                      <a:pPr algn="r"/>
                      <a:r>
                        <a:rPr lang="en-US" sz="1400" b="0" i="1" dirty="0"/>
                        <a:t>Fall (Same</a:t>
                      </a:r>
                      <a:r>
                        <a:rPr lang="en-US" sz="1400" b="0" i="1" baseline="0" dirty="0"/>
                        <a:t> Level)</a:t>
                      </a:r>
                      <a:endParaRPr lang="en-US" sz="14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4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259443">
                <a:tc>
                  <a:txBody>
                    <a:bodyPr/>
                    <a:lstStyle/>
                    <a:p>
                      <a:pPr algn="r"/>
                      <a:r>
                        <a:rPr lang="en-US" sz="14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algn="r"/>
                      <a:r>
                        <a:rPr lang="en-US" sz="14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59443">
                <a:tc>
                  <a:txBody>
                    <a:bodyPr/>
                    <a:lstStyle/>
                    <a:p>
                      <a:pPr algn="r"/>
                      <a:r>
                        <a:rPr lang="en-US" sz="14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4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0">
                <a:tc>
                  <a:txBody>
                    <a:bodyPr/>
                    <a:lstStyle/>
                    <a:p>
                      <a:pPr algn="r"/>
                      <a:r>
                        <a:rPr lang="en-US" sz="14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4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pic>
        <p:nvPicPr>
          <p:cNvPr id="17" name="Picture 16" descr="C:\Documents and Settings\Wanda Lagoe\My Documents\My Pictures\Trench\Trenchmodule1208 023.jpg">
            <a:extLst>
              <a:ext uri="{FF2B5EF4-FFF2-40B4-BE49-F238E27FC236}">
                <a16:creationId xmlns:a16="http://schemas.microsoft.com/office/drawing/2014/main" id="{CF8912B3-43C5-4DE5-9F8B-91C7FA08F4E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0712" y="4648200"/>
            <a:ext cx="1676400" cy="1295399"/>
          </a:xfrm>
          <a:prstGeom prst="rect">
            <a:avLst/>
          </a:prstGeom>
          <a:noFill/>
          <a:ln w="9525">
            <a:noFill/>
            <a:miter lim="800000"/>
            <a:headEnd/>
            <a:tailEnd/>
          </a:ln>
        </p:spPr>
      </p:pic>
      <p:sp>
        <p:nvSpPr>
          <p:cNvPr id="12" name="TextBox 11">
            <a:extLst>
              <a:ext uri="{FF2B5EF4-FFF2-40B4-BE49-F238E27FC236}">
                <a16:creationId xmlns:a16="http://schemas.microsoft.com/office/drawing/2014/main" id="{314AB2CF-3395-4CA8-A35C-701DBFA9ED44}"/>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47613049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2118313757"/>
              </p:ext>
            </p:extLst>
          </p:nvPr>
        </p:nvGraphicFramePr>
        <p:xfrm>
          <a:off x="605170" y="2590800"/>
          <a:ext cx="7896725" cy="1636012"/>
        </p:xfrm>
        <a:graphic>
          <a:graphicData uri="http://schemas.openxmlformats.org/drawingml/2006/table">
            <a:tbl>
              <a:tblPr firstRow="1" bandRow="1">
                <a:tableStyleId>{00A15C55-8517-42AA-B614-E9B94910E393}</a:tableStyleId>
              </a:tblPr>
              <a:tblGrid>
                <a:gridCol w="5245598">
                  <a:extLst>
                    <a:ext uri="{9D8B030D-6E8A-4147-A177-3AD203B41FA5}">
                      <a16:colId xmlns:a16="http://schemas.microsoft.com/office/drawing/2014/main" val="20000"/>
                    </a:ext>
                  </a:extLst>
                </a:gridCol>
                <a:gridCol w="1164875">
                  <a:extLst>
                    <a:ext uri="{9D8B030D-6E8A-4147-A177-3AD203B41FA5}">
                      <a16:colId xmlns:a16="http://schemas.microsoft.com/office/drawing/2014/main" val="20002"/>
                    </a:ext>
                  </a:extLst>
                </a:gridCol>
                <a:gridCol w="1486252">
                  <a:extLst>
                    <a:ext uri="{9D8B030D-6E8A-4147-A177-3AD203B41FA5}">
                      <a16:colId xmlns:a16="http://schemas.microsoft.com/office/drawing/2014/main" val="20003"/>
                    </a:ext>
                  </a:extLst>
                </a:gridCol>
              </a:tblGrid>
              <a:tr h="416812">
                <a:tc>
                  <a:txBody>
                    <a:bodyPr/>
                    <a:lstStyle/>
                    <a:p>
                      <a:pPr algn="r"/>
                      <a:r>
                        <a:rPr lang="en-US" sz="1400" dirty="0">
                          <a:solidFill>
                            <a:schemeClr val="tx1"/>
                          </a:solidFill>
                        </a:rPr>
                        <a:t>SEP ACTIVITY</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1" i="1" u="none" dirty="0"/>
                        <a:t>6</a:t>
                      </a:r>
                    </a:p>
                  </a:txBody>
                  <a:tcPr anchor="ctr">
                    <a:solidFill>
                      <a:schemeClr val="bg1">
                        <a:lumMod val="85000"/>
                      </a:schemeClr>
                    </a:solidFill>
                  </a:tcPr>
                </a:tc>
                <a:tc>
                  <a:txBody>
                    <a:bodyPr/>
                    <a:lstStyle/>
                    <a:p>
                      <a:pPr algn="ctr"/>
                      <a:r>
                        <a:rPr lang="en-US" sz="1400" i="0" dirty="0"/>
                        <a:t>25</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1" i="1" u="none" dirty="0"/>
                        <a:t>4</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1" i="1" u="none" dirty="0"/>
                        <a:t>6</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1" i="1" u="none" dirty="0"/>
                        <a:t>134</a:t>
                      </a:r>
                    </a:p>
                  </a:txBody>
                  <a:tcPr anchor="ctr">
                    <a:solidFill>
                      <a:schemeClr val="bg1">
                        <a:lumMod val="95000"/>
                      </a:schemeClr>
                    </a:solidFill>
                  </a:tcPr>
                </a:tc>
                <a:tc>
                  <a:txBody>
                    <a:bodyPr/>
                    <a:lstStyle/>
                    <a:p>
                      <a:pPr algn="ctr"/>
                      <a:r>
                        <a:rPr lang="en-US" sz="14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716308858"/>
              </p:ext>
            </p:extLst>
          </p:nvPr>
        </p:nvGraphicFramePr>
        <p:xfrm>
          <a:off x="609595" y="4343400"/>
          <a:ext cx="7896726" cy="1524000"/>
        </p:xfrm>
        <a:graphic>
          <a:graphicData uri="http://schemas.openxmlformats.org/drawingml/2006/table">
            <a:tbl>
              <a:tblPr>
                <a:tableStyleId>{00A15C55-8517-42AA-B614-E9B94910E393}</a:tableStyleId>
              </a:tblPr>
              <a:tblGrid>
                <a:gridCol w="3947261">
                  <a:extLst>
                    <a:ext uri="{9D8B030D-6E8A-4147-A177-3AD203B41FA5}">
                      <a16:colId xmlns:a16="http://schemas.microsoft.com/office/drawing/2014/main" val="20000"/>
                    </a:ext>
                  </a:extLst>
                </a:gridCol>
                <a:gridCol w="1277996">
                  <a:extLst>
                    <a:ext uri="{9D8B030D-6E8A-4147-A177-3AD203B41FA5}">
                      <a16:colId xmlns:a16="http://schemas.microsoft.com/office/drawing/2014/main" val="20001"/>
                    </a:ext>
                  </a:extLst>
                </a:gridCol>
                <a:gridCol w="1183077">
                  <a:extLst>
                    <a:ext uri="{9D8B030D-6E8A-4147-A177-3AD203B41FA5}">
                      <a16:colId xmlns:a16="http://schemas.microsoft.com/office/drawing/2014/main" val="20002"/>
                    </a:ext>
                  </a:extLst>
                </a:gridCol>
                <a:gridCol w="1488392">
                  <a:extLst>
                    <a:ext uri="{9D8B030D-6E8A-4147-A177-3AD203B41FA5}">
                      <a16:colId xmlns:a16="http://schemas.microsoft.com/office/drawing/2014/main" val="20004"/>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extLst>
                  <a:ext uri="{0D108BD9-81ED-4DB2-BD59-A6C34878D82A}">
                    <a16:rowId xmlns:a16="http://schemas.microsoft.com/office/drawing/2014/main" val="10000"/>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FFY 2021</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extLst>
                  <a:ext uri="{0D108BD9-81ED-4DB2-BD59-A6C34878D82A}">
                    <a16:rowId xmlns:a16="http://schemas.microsoft.com/office/drawing/2014/main" val="10002"/>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latin typeface="+mn-lt"/>
                        </a:rPr>
                        <a:t>Total Fatalities</a:t>
                      </a:r>
                      <a:endParaRPr kumimoji="0" lang="en-US" sz="14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400" i="0" dirty="0">
                          <a:latin typeface="+mn-lt"/>
                        </a:rPr>
                        <a:t>5</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1" i="1" dirty="0">
                          <a:latin typeface="+mn-lt"/>
                        </a:rPr>
                        <a:t>0</a:t>
                      </a:r>
                    </a:p>
                  </a:txBody>
                  <a:tcPr anchor="ctr" horzOverflow="overflow">
                    <a:solidFill>
                      <a:schemeClr val="bg1">
                        <a:lumMod val="85000"/>
                      </a:schemeClr>
                    </a:solidFill>
                  </a:tcPr>
                </a:tc>
                <a:extLst>
                  <a:ext uri="{0D108BD9-81ED-4DB2-BD59-A6C34878D82A}">
                    <a16:rowId xmlns:a16="http://schemas.microsoft.com/office/drawing/2014/main" val="10003"/>
                  </a:ext>
                </a:extLst>
              </a:tr>
              <a:tr h="304800">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mn-lt"/>
                          <a:cs typeface="Arial" charset="0"/>
                        </a:rPr>
                        <a:t>FFY 2021 4</a:t>
                      </a:r>
                      <a:r>
                        <a:rPr kumimoji="0" lang="en-US" sz="1400" b="0" i="1" u="none" strike="noStrike" cap="none" normalizeH="0" baseline="30000" dirty="0">
                          <a:ln>
                            <a:noFill/>
                          </a:ln>
                          <a:solidFill>
                            <a:schemeClr val="tx1"/>
                          </a:solidFill>
                          <a:effectLst/>
                          <a:latin typeface="+mn-lt"/>
                          <a:cs typeface="Arial" charset="0"/>
                        </a:rPr>
                        <a:t>th</a:t>
                      </a:r>
                      <a:r>
                        <a:rPr kumimoji="0" lang="en-US" sz="1400" b="0" i="1" u="none" strike="noStrike" cap="none" normalizeH="0" baseline="0" dirty="0">
                          <a:ln>
                            <a:noFill/>
                          </a:ln>
                          <a:solidFill>
                            <a:schemeClr val="tx1"/>
                          </a:solidFill>
                          <a:effectLst/>
                          <a:latin typeface="+mn-lt"/>
                          <a:cs typeface="Arial" charset="0"/>
                        </a:rPr>
                        <a:t> Qtr. Combined Fatality Rate</a:t>
                      </a:r>
                    </a:p>
                  </a:txBody>
                  <a:tcPr horzOverflow="overflow">
                    <a:solidFill>
                      <a:schemeClr val="bg1">
                        <a:lumMod val="95000"/>
                      </a:schemeClr>
                    </a:solidFill>
                  </a:tcPr>
                </a:tc>
                <a:tc hMerge="1">
                  <a:txBody>
                    <a:bodyPr/>
                    <a:lstStyle/>
                    <a:p>
                      <a:pPr algn="ctr"/>
                      <a:endParaRPr lang="en-US" sz="1400" i="0" dirty="0"/>
                    </a:p>
                  </a:txBody>
                  <a:tcP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i="1" dirty="0">
                          <a:latin typeface="+mn-lt"/>
                        </a:rPr>
                        <a:t>0.0070</a:t>
                      </a:r>
                      <a:endParaRPr lang="en-US" sz="1400" b="1" i="1" dirty="0">
                        <a:latin typeface="+mn-lt"/>
                      </a:endParaRP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5" name="Group 128">
            <a:extLst>
              <a:ext uri="{FF2B5EF4-FFF2-40B4-BE49-F238E27FC236}">
                <a16:creationId xmlns:a16="http://schemas.microsoft.com/office/drawing/2014/main" id="{FC75630E-AE8D-4099-AC60-21F42E61F86B}"/>
              </a:ext>
            </a:extLst>
          </p:cNvPr>
          <p:cNvGraphicFramePr>
            <a:graphicFrameLocks noGrp="1"/>
          </p:cNvGraphicFramePr>
          <p:nvPr>
            <p:extLst>
              <p:ext uri="{D42A27DB-BD31-4B8C-83A1-F6EECF244321}">
                <p14:modId xmlns:p14="http://schemas.microsoft.com/office/powerpoint/2010/main" val="1275596251"/>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36%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23%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a:txBody>
                    <a:bodyPr/>
                    <a:lstStyle/>
                    <a:p>
                      <a:pPr algn="ctr"/>
                      <a:r>
                        <a:rPr lang="en-US" sz="1200" b="1" i="1" dirty="0"/>
                        <a:t>17%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i="1" dirty="0"/>
                        <a:t>2.5</a:t>
                      </a:r>
                    </a:p>
                  </a:txBody>
                  <a:tcPr anchor="ctr" horzOverflow="overflow">
                    <a:solidFill>
                      <a:schemeClr val="bg1">
                        <a:lumMod val="95000"/>
                      </a:schemeClr>
                    </a:solidFill>
                  </a:tcPr>
                </a:tc>
                <a:tc gridSpan="2">
                  <a:txBody>
                    <a:bodyPr/>
                    <a:lstStyle/>
                    <a:p>
                      <a:pPr algn="ctr"/>
                      <a:r>
                        <a:rPr lang="en-US" sz="1200" b="1" i="1" dirty="0"/>
                        <a:t>20% Decrease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20%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18" name="TextBox 17">
            <a:extLst>
              <a:ext uri="{FF2B5EF4-FFF2-40B4-BE49-F238E27FC236}">
                <a16:creationId xmlns:a16="http://schemas.microsoft.com/office/drawing/2014/main" id="{828E432C-D312-4E86-80FB-7CD8506BEBBD}"/>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sp>
        <p:nvSpPr>
          <p:cNvPr id="8" name="TextBox 7">
            <a:extLst>
              <a:ext uri="{FF2B5EF4-FFF2-40B4-BE49-F238E27FC236}">
                <a16:creationId xmlns:a16="http://schemas.microsoft.com/office/drawing/2014/main" id="{4C4180D3-0530-4D43-ADDE-E79A335EFE7C}"/>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351089989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1179769255"/>
              </p:ext>
            </p:extLst>
          </p:nvPr>
        </p:nvGraphicFramePr>
        <p:xfrm>
          <a:off x="609600" y="3733799"/>
          <a:ext cx="7929235" cy="2208523"/>
        </p:xfrm>
        <a:graphic>
          <a:graphicData uri="http://schemas.openxmlformats.org/drawingml/2006/table">
            <a:tbl>
              <a:tblPr firstRow="1" bandRow="1">
                <a:tableStyleId>{073A0DAA-6AF3-43AB-8588-CEC1D06C72B9}</a:tableStyleId>
              </a:tblPr>
              <a:tblGrid>
                <a:gridCol w="4942195">
                  <a:extLst>
                    <a:ext uri="{9D8B030D-6E8A-4147-A177-3AD203B41FA5}">
                      <a16:colId xmlns:a16="http://schemas.microsoft.com/office/drawing/2014/main" val="20000"/>
                    </a:ext>
                  </a:extLst>
                </a:gridCol>
                <a:gridCol w="1534805">
                  <a:extLst>
                    <a:ext uri="{9D8B030D-6E8A-4147-A177-3AD203B41FA5}">
                      <a16:colId xmlns:a16="http://schemas.microsoft.com/office/drawing/2014/main" val="20002"/>
                    </a:ext>
                  </a:extLst>
                </a:gridCol>
                <a:gridCol w="1452235">
                  <a:extLst>
                    <a:ext uri="{9D8B030D-6E8A-4147-A177-3AD203B41FA5}">
                      <a16:colId xmlns:a16="http://schemas.microsoft.com/office/drawing/2014/main" val="20003"/>
                    </a:ext>
                  </a:extLst>
                </a:gridCol>
              </a:tblGrid>
              <a:tr h="643661">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600" i="1" dirty="0"/>
                        <a:t>Compliance Inspections</a:t>
                      </a:r>
                    </a:p>
                  </a:txBody>
                  <a:tcPr anchor="ctr">
                    <a:solidFill>
                      <a:schemeClr val="bg1">
                        <a:lumMod val="85000"/>
                      </a:schemeClr>
                    </a:solidFill>
                  </a:tcPr>
                </a:tc>
                <a:tc>
                  <a:txBody>
                    <a:bodyPr/>
                    <a:lstStyle/>
                    <a:p>
                      <a:pPr algn="ctr"/>
                      <a:r>
                        <a:rPr lang="en-US" sz="1600" b="1" i="1" dirty="0"/>
                        <a:t>11</a:t>
                      </a:r>
                    </a:p>
                  </a:txBody>
                  <a:tcPr>
                    <a:solidFill>
                      <a:schemeClr val="bg1">
                        <a:lumMod val="85000"/>
                      </a:schemeClr>
                    </a:solidFill>
                  </a:tcPr>
                </a:tc>
                <a:tc>
                  <a:txBody>
                    <a:bodyPr/>
                    <a:lstStyle/>
                    <a:p>
                      <a:pPr algn="ctr"/>
                      <a:r>
                        <a:rPr lang="en-US" sz="1600" i="0" dirty="0"/>
                        <a:t>24</a:t>
                      </a:r>
                    </a:p>
                  </a:txBody>
                  <a:tcP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600" i="1" dirty="0"/>
                        <a:t>Consultative Visits</a:t>
                      </a:r>
                    </a:p>
                  </a:txBody>
                  <a:tcPr anchor="ctr">
                    <a:solidFill>
                      <a:schemeClr val="bg1">
                        <a:lumMod val="95000"/>
                      </a:schemeClr>
                    </a:solidFill>
                  </a:tcPr>
                </a:tc>
                <a:tc>
                  <a:txBody>
                    <a:bodyPr/>
                    <a:lstStyle/>
                    <a:p>
                      <a:pPr algn="ctr"/>
                      <a:r>
                        <a:rPr lang="en-US" sz="1600" b="1" i="1" dirty="0"/>
                        <a:t>15</a:t>
                      </a:r>
                    </a:p>
                  </a:txBody>
                  <a:tcPr>
                    <a:solidFill>
                      <a:schemeClr val="bg1">
                        <a:lumMod val="95000"/>
                      </a:schemeClr>
                    </a:solidFill>
                  </a:tcPr>
                </a:tc>
                <a:tc>
                  <a:txBody>
                    <a:bodyPr/>
                    <a:lstStyle/>
                    <a:p>
                      <a:pPr algn="ctr"/>
                      <a:r>
                        <a:rPr lang="en-US" sz="1600" i="0" dirty="0"/>
                        <a:t>35</a:t>
                      </a:r>
                    </a:p>
                  </a:txBody>
                  <a:tcP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600" i="1" dirty="0"/>
                        <a:t>OSH Outreach Events</a:t>
                      </a:r>
                    </a:p>
                  </a:txBody>
                  <a:tcPr anchor="ct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600" i="1" dirty="0"/>
                        <a:t>People Trained</a:t>
                      </a:r>
                    </a:p>
                  </a:txBody>
                  <a:tcPr anchor="ct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7" name="Group 128">
            <a:extLst>
              <a:ext uri="{FF2B5EF4-FFF2-40B4-BE49-F238E27FC236}">
                <a16:creationId xmlns:a16="http://schemas.microsoft.com/office/drawing/2014/main" id="{B768053A-9187-45F7-B6CB-94E487B03F1A}"/>
              </a:ext>
            </a:extLst>
          </p:cNvPr>
          <p:cNvGraphicFramePr>
            <a:graphicFrameLocks noGrp="1"/>
          </p:cNvGraphicFramePr>
          <p:nvPr>
            <p:extLst>
              <p:ext uri="{D42A27DB-BD31-4B8C-83A1-F6EECF244321}">
                <p14:modId xmlns:p14="http://schemas.microsoft.com/office/powerpoint/2010/main" val="1436505301"/>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5.0</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46%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49%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a:txBody>
                    <a:bodyPr/>
                    <a:lstStyle/>
                    <a:p>
                      <a:pPr algn="ctr"/>
                      <a:r>
                        <a:rPr lang="en-US" sz="1200" b="1" i="1" dirty="0"/>
                        <a:t>29%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3.4</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53%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7.2</a:t>
                      </a:r>
                    </a:p>
                  </a:txBody>
                  <a:tcPr anchor="ctr" horzOverflow="overflow">
                    <a:solidFill>
                      <a:schemeClr val="bg1">
                        <a:lumMod val="85000"/>
                      </a:schemeClr>
                    </a:solidFill>
                  </a:tcPr>
                </a:tc>
                <a:tc>
                  <a:txBody>
                    <a:bodyPr/>
                    <a:lstStyle/>
                    <a:p>
                      <a:pPr algn="ctr"/>
                      <a:r>
                        <a:rPr lang="en-US" sz="1200" i="1" dirty="0"/>
                        <a:t>3.5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62%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9.3</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635BE77D-77F3-4263-A06B-8E44AB1AE578}"/>
              </a:ext>
            </a:extLst>
          </p:cNvPr>
          <p:cNvSpPr txBox="1"/>
          <p:nvPr/>
        </p:nvSpPr>
        <p:spPr>
          <a:xfrm>
            <a:off x="533400" y="3534489"/>
            <a:ext cx="3090911" cy="246221"/>
          </a:xfrm>
          <a:prstGeom prst="rect">
            <a:avLst/>
          </a:prstGeom>
          <a:noFill/>
        </p:spPr>
        <p:txBody>
          <a:bodyPr wrap="none" rtlCol="0">
            <a:spAutoFit/>
          </a:bodyPr>
          <a:lstStyle/>
          <a:p>
            <a:r>
              <a:rPr lang="en-US" sz="1000" i="1" dirty="0"/>
              <a:t>*TRC/DART rate based on the 3-digit NAICS code </a:t>
            </a:r>
          </a:p>
        </p:txBody>
      </p:sp>
      <p:sp>
        <p:nvSpPr>
          <p:cNvPr id="12" name="TextBox 11">
            <a:extLst>
              <a:ext uri="{FF2B5EF4-FFF2-40B4-BE49-F238E27FC236}">
                <a16:creationId xmlns:a16="http://schemas.microsoft.com/office/drawing/2014/main" id="{098E59A6-2195-47E2-B547-21FF7146AC06}"/>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322873318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343400"/>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20" name="Picture 19" descr="C:\Users\wllagoe.EADS\Pictures\Construction\IMAG06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601289"/>
            <a:ext cx="2590800" cy="1342311"/>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1160047801"/>
              </p:ext>
            </p:extLst>
          </p:nvPr>
        </p:nvGraphicFramePr>
        <p:xfrm>
          <a:off x="609598" y="1143000"/>
          <a:ext cx="7924802" cy="3200401"/>
        </p:xfrm>
        <a:graphic>
          <a:graphicData uri="http://schemas.openxmlformats.org/drawingml/2006/table">
            <a:tbl>
              <a:tblPr firstRow="1" bandRow="1">
                <a:tableStyleId>{073A0DAA-6AF3-43AB-8588-CEC1D06C72B9}</a:tableStyleId>
              </a:tblPr>
              <a:tblGrid>
                <a:gridCol w="4125240">
                  <a:extLst>
                    <a:ext uri="{9D8B030D-6E8A-4147-A177-3AD203B41FA5}">
                      <a16:colId xmlns:a16="http://schemas.microsoft.com/office/drawing/2014/main" val="20000"/>
                    </a:ext>
                  </a:extLst>
                </a:gridCol>
                <a:gridCol w="1628382">
                  <a:extLst>
                    <a:ext uri="{9D8B030D-6E8A-4147-A177-3AD203B41FA5}">
                      <a16:colId xmlns:a16="http://schemas.microsoft.com/office/drawing/2014/main" val="20002"/>
                    </a:ext>
                  </a:extLst>
                </a:gridCol>
                <a:gridCol w="2171180">
                  <a:extLst>
                    <a:ext uri="{9D8B030D-6E8A-4147-A177-3AD203B41FA5}">
                      <a16:colId xmlns:a16="http://schemas.microsoft.com/office/drawing/2014/main" val="20003"/>
                    </a:ext>
                  </a:extLst>
                </a:gridCol>
              </a:tblGrid>
              <a:tr h="540240">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0023">
                <a:tc>
                  <a:txBody>
                    <a:bodyPr/>
                    <a:lstStyle/>
                    <a:p>
                      <a:pPr algn="r"/>
                      <a:r>
                        <a:rPr lang="en-US" sz="1600" i="1" dirty="0"/>
                        <a:t>Silica</a:t>
                      </a:r>
                    </a:p>
                  </a:txBody>
                  <a:tcPr anchor="ctr">
                    <a:solidFill>
                      <a:schemeClr val="bg1">
                        <a:lumMod val="85000"/>
                      </a:schemeClr>
                    </a:solidFill>
                  </a:tcPr>
                </a:tc>
                <a:tc>
                  <a:txBody>
                    <a:bodyPr/>
                    <a:lstStyle/>
                    <a:p>
                      <a:pPr algn="ctr"/>
                      <a:r>
                        <a:rPr lang="en-US" sz="1600" b="1" i="1" dirty="0"/>
                        <a:t>19</a:t>
                      </a:r>
                    </a:p>
                  </a:txBody>
                  <a:tcPr anchor="ctr">
                    <a:solidFill>
                      <a:schemeClr val="bg1">
                        <a:lumMod val="85000"/>
                      </a:schemeClr>
                    </a:solidFill>
                  </a:tcPr>
                </a:tc>
                <a:tc rowSpan="6">
                  <a:txBody>
                    <a:bodyPr/>
                    <a:lstStyle/>
                    <a:p>
                      <a:pPr algn="ctr"/>
                      <a:r>
                        <a:rPr lang="en-US" sz="1600" b="0" i="0" dirty="0"/>
                        <a:t>60</a:t>
                      </a:r>
                    </a:p>
                  </a:txBody>
                  <a:tcPr anchor="b">
                    <a:solidFill>
                      <a:schemeClr val="bg1">
                        <a:lumMod val="85000"/>
                      </a:schemeClr>
                    </a:solidFill>
                  </a:tcPr>
                </a:tc>
                <a:extLst>
                  <a:ext uri="{0D108BD9-81ED-4DB2-BD59-A6C34878D82A}">
                    <a16:rowId xmlns:a16="http://schemas.microsoft.com/office/drawing/2014/main" val="10001"/>
                  </a:ext>
                </a:extLst>
              </a:tr>
              <a:tr h="380023">
                <a:tc>
                  <a:txBody>
                    <a:bodyPr/>
                    <a:lstStyle/>
                    <a:p>
                      <a:pPr algn="r"/>
                      <a:r>
                        <a:rPr lang="en-US" sz="1600" i="1" dirty="0"/>
                        <a:t>Asbestos</a:t>
                      </a:r>
                    </a:p>
                  </a:txBody>
                  <a:tcPr anchor="ctr">
                    <a:solidFill>
                      <a:schemeClr val="bg1">
                        <a:lumMod val="95000"/>
                      </a:schemeClr>
                    </a:solidFill>
                  </a:tcPr>
                </a:tc>
                <a:tc>
                  <a:txBody>
                    <a:bodyPr/>
                    <a:lstStyle/>
                    <a:p>
                      <a:pPr algn="ctr"/>
                      <a:r>
                        <a:rPr lang="en-US" sz="1600" b="1" i="1" dirty="0"/>
                        <a:t>4</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0023">
                <a:tc>
                  <a:txBody>
                    <a:bodyPr/>
                    <a:lstStyle/>
                    <a:p>
                      <a:pPr algn="r"/>
                      <a:r>
                        <a:rPr lang="en-US" sz="1600" i="1" dirty="0" err="1"/>
                        <a:t>Isocyanates</a:t>
                      </a:r>
                      <a:endParaRPr lang="en-US" sz="1600" i="1" dirty="0"/>
                    </a:p>
                  </a:txBody>
                  <a:tcPr anchor="ctr">
                    <a:solidFill>
                      <a:schemeClr val="bg1">
                        <a:lumMod val="85000"/>
                      </a:schemeClr>
                    </a:solidFill>
                  </a:tcPr>
                </a:tc>
                <a:tc>
                  <a:txBody>
                    <a:bodyPr/>
                    <a:lstStyle/>
                    <a:p>
                      <a:pPr algn="ctr"/>
                      <a:r>
                        <a:rPr lang="en-US" sz="1600" b="1" i="1" dirty="0"/>
                        <a:t>5</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0023">
                <a:tc>
                  <a:txBody>
                    <a:bodyPr/>
                    <a:lstStyle/>
                    <a:p>
                      <a:pPr algn="r"/>
                      <a:r>
                        <a:rPr lang="en-US" sz="1600" i="1" dirty="0"/>
                        <a:t>Lead</a:t>
                      </a:r>
                    </a:p>
                  </a:txBody>
                  <a:tcPr anchor="ctr">
                    <a:solidFill>
                      <a:schemeClr val="bg1">
                        <a:lumMod val="95000"/>
                      </a:schemeClr>
                    </a:solidFill>
                  </a:tcPr>
                </a:tc>
                <a:tc>
                  <a:txBody>
                    <a:bodyPr/>
                    <a:lstStyle/>
                    <a:p>
                      <a:pPr algn="ctr"/>
                      <a:r>
                        <a:rPr lang="en-US" sz="1600" b="1" i="1" dirty="0"/>
                        <a:t>2</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0023">
                <a:tc>
                  <a:txBody>
                    <a:bodyPr/>
                    <a:lstStyle/>
                    <a:p>
                      <a:pPr algn="r"/>
                      <a:r>
                        <a:rPr lang="en-US" sz="1600" i="1" dirty="0" err="1"/>
                        <a:t>Hexavalent</a:t>
                      </a:r>
                      <a:r>
                        <a:rPr lang="en-US" sz="1600" i="1" dirty="0"/>
                        <a:t> Chromium</a:t>
                      </a:r>
                    </a:p>
                  </a:txBody>
                  <a:tcPr anchor="ctr">
                    <a:solidFill>
                      <a:schemeClr val="bg1">
                        <a:lumMod val="85000"/>
                      </a:schemeClr>
                    </a:solidFill>
                  </a:tcPr>
                </a:tc>
                <a:tc>
                  <a:txBody>
                    <a:bodyPr/>
                    <a:lstStyle/>
                    <a:p>
                      <a:pPr algn="ctr"/>
                      <a:r>
                        <a:rPr lang="en-US" sz="1600" b="1" i="1" dirty="0"/>
                        <a:t>2</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0023">
                <a:tc>
                  <a:txBody>
                    <a:bodyPr/>
                    <a:lstStyle/>
                    <a:p>
                      <a:pPr algn="r"/>
                      <a:r>
                        <a:rPr lang="en-US" sz="1600" b="1" i="1" dirty="0"/>
                        <a:t>Total</a:t>
                      </a:r>
                    </a:p>
                  </a:txBody>
                  <a:tcPr anchor="ctr">
                    <a:solidFill>
                      <a:schemeClr val="bg1">
                        <a:lumMod val="95000"/>
                      </a:schemeClr>
                    </a:solidFill>
                  </a:tcPr>
                </a:tc>
                <a:tc>
                  <a:txBody>
                    <a:bodyPr/>
                    <a:lstStyle/>
                    <a:p>
                      <a:pPr algn="ctr"/>
                      <a:r>
                        <a:rPr lang="en-US" sz="1600" b="1" i="1" dirty="0"/>
                        <a:t>31*</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0023">
                <a:tc>
                  <a:txBody>
                    <a:bodyPr/>
                    <a:lstStyle/>
                    <a:p>
                      <a:pPr algn="r"/>
                      <a:r>
                        <a:rPr lang="en-US" sz="1600" b="0" i="1" dirty="0"/>
                        <a:t>Program Improvements</a:t>
                      </a:r>
                    </a:p>
                  </a:txBody>
                  <a:tcPr anchor="ctr">
                    <a:solidFill>
                      <a:schemeClr val="bg1">
                        <a:lumMod val="85000"/>
                      </a:schemeClr>
                    </a:solidFill>
                  </a:tcPr>
                </a:tc>
                <a:tc>
                  <a:txBody>
                    <a:bodyPr/>
                    <a:lstStyle/>
                    <a:p>
                      <a:pPr algn="ctr"/>
                      <a:r>
                        <a:rPr lang="en-US" sz="1600" b="1" i="1" dirty="0"/>
                        <a:t>9</a:t>
                      </a:r>
                    </a:p>
                  </a:txBody>
                  <a:tcPr anchor="ctr">
                    <a:solidFill>
                      <a:schemeClr val="bg1">
                        <a:lumMod val="85000"/>
                      </a:schemeClr>
                    </a:solidFill>
                  </a:tcPr>
                </a:tc>
                <a:tc>
                  <a:txBody>
                    <a:bodyPr/>
                    <a:lstStyle/>
                    <a:p>
                      <a:pPr algn="ctr"/>
                      <a:r>
                        <a:rPr lang="en-US" sz="1600" b="0"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4" name="Picture 13">
            <a:extLst>
              <a:ext uri="{FF2B5EF4-FFF2-40B4-BE49-F238E27FC236}">
                <a16:creationId xmlns:a16="http://schemas.microsoft.com/office/drawing/2014/main" id="{1CEE5941-0688-4023-BFB1-7A438CCB9B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67400" y="4601289"/>
            <a:ext cx="2667000" cy="1336629"/>
          </a:xfrm>
          <a:prstGeom prst="rect">
            <a:avLst/>
          </a:prstGeom>
        </p:spPr>
      </p:pic>
      <p:pic>
        <p:nvPicPr>
          <p:cNvPr id="15" name="Picture 14" descr="A group of people standing in front of a crowd&#10;&#10;Description automatically generated">
            <a:extLst>
              <a:ext uri="{FF2B5EF4-FFF2-40B4-BE49-F238E27FC236}">
                <a16:creationId xmlns:a16="http://schemas.microsoft.com/office/drawing/2014/main" id="{989B7E2F-FC8E-4E3E-93EF-3C1B34F857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9599" y="4589621"/>
            <a:ext cx="2665542" cy="1361744"/>
          </a:xfrm>
          <a:prstGeom prst="rect">
            <a:avLst/>
          </a:prstGeom>
        </p:spPr>
      </p:pic>
      <p:sp>
        <p:nvSpPr>
          <p:cNvPr id="10" name="TextBox 9">
            <a:extLst>
              <a:ext uri="{FF2B5EF4-FFF2-40B4-BE49-F238E27FC236}">
                <a16:creationId xmlns:a16="http://schemas.microsoft.com/office/drawing/2014/main" id="{FFD4E61B-744E-43D5-B6AD-58C22B283078}"/>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320532374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8266" y="4211981"/>
            <a:ext cx="1043429" cy="596245"/>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191000"/>
            <a:ext cx="1472692" cy="620992"/>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199" y="4208097"/>
            <a:ext cx="1002061" cy="603895"/>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4179609"/>
            <a:ext cx="1002061" cy="620991"/>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5060" y="4198656"/>
            <a:ext cx="1817340" cy="620992"/>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pic>
        <p:nvPicPr>
          <p:cNvPr id="21" name="Picture 20" descr="DSC_1210-2">
            <a:extLst>
              <a:ext uri="{FF2B5EF4-FFF2-40B4-BE49-F238E27FC236}">
                <a16:creationId xmlns:a16="http://schemas.microsoft.com/office/drawing/2014/main" id="{79C92099-C002-4055-9F34-148EFB675541}"/>
              </a:ext>
            </a:extLst>
          </p:cNvPr>
          <p:cNvPicPr>
            <a:picLocks noGrp="1" noChangeAspect="1"/>
          </p:cNvPicPr>
          <p:nvPr isPhoto="1"/>
        </p:nvPicPr>
        <p:blipFill>
          <a:blip r:embed="rId8" cstate="print">
            <a:lum/>
            <a:extLst>
              <a:ext uri="{28A0092B-C50C-407E-A947-70E740481C1C}">
                <a14:useLocalDpi xmlns:a14="http://schemas.microsoft.com/office/drawing/2010/main" val="0"/>
              </a:ext>
            </a:extLst>
          </a:blip>
          <a:stretch>
            <a:fillRect/>
          </a:stretch>
        </p:blipFill>
        <p:spPr>
          <a:xfrm>
            <a:off x="610900" y="4164439"/>
            <a:ext cx="607004" cy="636161"/>
          </a:xfrm>
          <a:prstGeom prst="rect">
            <a:avLst/>
          </a:prstGeom>
        </p:spPr>
      </p:pic>
      <p:pic>
        <p:nvPicPr>
          <p:cNvPr id="24" name="Picture 23" descr="A boy wearing a hat&#10;&#10;Description automatically generated">
            <a:extLst>
              <a:ext uri="{FF2B5EF4-FFF2-40B4-BE49-F238E27FC236}">
                <a16:creationId xmlns:a16="http://schemas.microsoft.com/office/drawing/2014/main" id="{C4AC0F3E-869F-4ABD-9E69-9D7989F2A1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2991" y="4208097"/>
            <a:ext cx="850109" cy="609953"/>
          </a:xfrm>
          <a:prstGeom prst="rect">
            <a:avLst/>
          </a:prstGeom>
        </p:spPr>
      </p:pic>
      <p:graphicFrame>
        <p:nvGraphicFramePr>
          <p:cNvPr id="30" name="Table 29">
            <a:extLst>
              <a:ext uri="{FF2B5EF4-FFF2-40B4-BE49-F238E27FC236}">
                <a16:creationId xmlns:a16="http://schemas.microsoft.com/office/drawing/2014/main" id="{7ACC92F5-35E2-44ED-9BDE-63FD79F8996F}"/>
              </a:ext>
            </a:extLst>
          </p:cNvPr>
          <p:cNvGraphicFramePr>
            <a:graphicFrameLocks noGrp="1"/>
          </p:cNvGraphicFramePr>
          <p:nvPr>
            <p:extLst>
              <p:ext uri="{D42A27DB-BD31-4B8C-83A1-F6EECF244321}">
                <p14:modId xmlns:p14="http://schemas.microsoft.com/office/powerpoint/2010/main" val="456164318"/>
              </p:ext>
            </p:extLst>
          </p:nvPr>
        </p:nvGraphicFramePr>
        <p:xfrm>
          <a:off x="609600" y="1123675"/>
          <a:ext cx="7924796" cy="3067381"/>
        </p:xfrm>
        <a:graphic>
          <a:graphicData uri="http://schemas.openxmlformats.org/drawingml/2006/table">
            <a:tbl>
              <a:tblPr/>
              <a:tblGrid>
                <a:gridCol w="5410200">
                  <a:extLst>
                    <a:ext uri="{9D8B030D-6E8A-4147-A177-3AD203B41FA5}">
                      <a16:colId xmlns:a16="http://schemas.microsoft.com/office/drawing/2014/main" val="20000"/>
                    </a:ext>
                  </a:extLst>
                </a:gridCol>
                <a:gridCol w="2514596">
                  <a:extLst>
                    <a:ext uri="{9D8B030D-6E8A-4147-A177-3AD203B41FA5}">
                      <a16:colId xmlns:a16="http://schemas.microsoft.com/office/drawing/2014/main" val="20001"/>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a:ln>
                            <a:noFill/>
                          </a:ln>
                          <a:solidFill>
                            <a:srgbClr val="000000"/>
                          </a:solidFill>
                          <a:effectLst/>
                          <a:latin typeface="Arial" charset="0"/>
                          <a:cs typeface="Arial" charset="0"/>
                        </a:rPr>
                        <a:t>86</a:t>
                      </a:r>
                      <a:endParaRPr kumimoji="0" lang="en-US" sz="1500" b="1"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bl>
          </a:graphicData>
        </a:graphic>
      </p:graphicFrame>
      <p:graphicFrame>
        <p:nvGraphicFramePr>
          <p:cNvPr id="31" name="Table 30">
            <a:extLst>
              <a:ext uri="{FF2B5EF4-FFF2-40B4-BE49-F238E27FC236}">
                <a16:creationId xmlns:a16="http://schemas.microsoft.com/office/drawing/2014/main" id="{AFE96FC6-427C-4F7A-9D4D-B129FAEC7B9C}"/>
              </a:ext>
            </a:extLst>
          </p:cNvPr>
          <p:cNvGraphicFramePr>
            <a:graphicFrameLocks noGrp="1"/>
          </p:cNvGraphicFramePr>
          <p:nvPr>
            <p:extLst>
              <p:ext uri="{D42A27DB-BD31-4B8C-83A1-F6EECF244321}">
                <p14:modId xmlns:p14="http://schemas.microsoft.com/office/powerpoint/2010/main" val="3269008086"/>
              </p:ext>
            </p:extLst>
          </p:nvPr>
        </p:nvGraphicFramePr>
        <p:xfrm>
          <a:off x="609600" y="4811995"/>
          <a:ext cx="7924796" cy="1162360"/>
        </p:xfrm>
        <a:graphic>
          <a:graphicData uri="http://schemas.openxmlformats.org/drawingml/2006/table">
            <a:tbl>
              <a:tblPr firstRow="1" bandRow="1">
                <a:tableStyleId>{00A15C55-8517-42AA-B614-E9B94910E393}</a:tableStyleId>
              </a:tblPr>
              <a:tblGrid>
                <a:gridCol w="5410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1371596">
                  <a:extLst>
                    <a:ext uri="{9D8B030D-6E8A-4147-A177-3AD203B41FA5}">
                      <a16:colId xmlns:a16="http://schemas.microsoft.com/office/drawing/2014/main" val="20003"/>
                    </a:ext>
                  </a:extLst>
                </a:gridCol>
              </a:tblGrid>
              <a:tr h="522280">
                <a:tc>
                  <a:txBody>
                    <a:bodyPr/>
                    <a:lstStyle/>
                    <a:p>
                      <a:pPr algn="r"/>
                      <a:r>
                        <a:rPr lang="en-US" sz="1800" b="1" dirty="0">
                          <a:solidFill>
                            <a:schemeClr val="tx1"/>
                          </a:solidFill>
                        </a:rPr>
                        <a:t>SEP ACTIVITY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b="1" i="1" dirty="0"/>
                        <a:t>10</a:t>
                      </a:r>
                    </a:p>
                  </a:txBody>
                  <a:tcPr>
                    <a:solidFill>
                      <a:schemeClr val="bg1">
                        <a:lumMod val="85000"/>
                      </a:schemeClr>
                    </a:solidFill>
                  </a:tcPr>
                </a:tc>
                <a:tc>
                  <a:txBody>
                    <a:bodyPr/>
                    <a:lstStyle/>
                    <a:p>
                      <a:pPr algn="ctr"/>
                      <a:r>
                        <a:rPr lang="en-US" sz="1500" i="0" dirty="0"/>
                        <a:t>20</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b="1" i="1" dirty="0"/>
                        <a:t>135</a:t>
                      </a:r>
                    </a:p>
                  </a:txBody>
                  <a:tcPr>
                    <a:solidFill>
                      <a:schemeClr val="bg1">
                        <a:lumMod val="95000"/>
                      </a:schemeClr>
                    </a:solidFill>
                  </a:tcPr>
                </a:tc>
                <a:tc>
                  <a:txBody>
                    <a:bodyPr/>
                    <a:lstStyle/>
                    <a:p>
                      <a:pPr algn="ctr"/>
                      <a:r>
                        <a:rPr lang="en-US" sz="1500" i="0" dirty="0"/>
                        <a:t>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32" name="Picture 31" descr="A picture containing person, indoor&#10;&#10;Description automatically generated">
            <a:extLst>
              <a:ext uri="{FF2B5EF4-FFF2-40B4-BE49-F238E27FC236}">
                <a16:creationId xmlns:a16="http://schemas.microsoft.com/office/drawing/2014/main" id="{FE83D61D-A038-45D3-B8CC-C7341FF1D8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8260" y="4191087"/>
            <a:ext cx="537712" cy="609953"/>
          </a:xfrm>
          <a:prstGeom prst="rect">
            <a:avLst/>
          </a:prstGeom>
        </p:spPr>
      </p:pic>
      <p:sp>
        <p:nvSpPr>
          <p:cNvPr id="20" name="TextBox 19">
            <a:extLst>
              <a:ext uri="{FF2B5EF4-FFF2-40B4-BE49-F238E27FC236}">
                <a16:creationId xmlns:a16="http://schemas.microsoft.com/office/drawing/2014/main" id="{BF7A747F-2ABD-4F21-AB15-9A4A0DF33737}"/>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213792021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555035627"/>
              </p:ext>
            </p:extLst>
          </p:nvPr>
        </p:nvGraphicFramePr>
        <p:xfrm>
          <a:off x="609600" y="3429000"/>
          <a:ext cx="7929233" cy="2514600"/>
        </p:xfrm>
        <a:graphic>
          <a:graphicData uri="http://schemas.openxmlformats.org/drawingml/2006/table">
            <a:tbl>
              <a:tblPr firstRow="1" bandRow="1">
                <a:tableStyleId>{073A0DAA-6AF3-43AB-8588-CEC1D06C72B9}</a:tableStyleId>
              </a:tblPr>
              <a:tblGrid>
                <a:gridCol w="5410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2"/>
                    </a:ext>
                  </a:extLst>
                </a:gridCol>
                <a:gridCol w="1604633">
                  <a:extLst>
                    <a:ext uri="{9D8B030D-6E8A-4147-A177-3AD203B41FA5}">
                      <a16:colId xmlns:a16="http://schemas.microsoft.com/office/drawing/2014/main" val="20003"/>
                    </a:ext>
                  </a:extLst>
                </a:gridCol>
              </a:tblGrid>
              <a:tr h="56833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73616">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11</a:t>
                      </a:r>
                    </a:p>
                  </a:txBody>
                  <a:tcPr anchor="ctr">
                    <a:solidFill>
                      <a:schemeClr val="bg1">
                        <a:lumMod val="95000"/>
                      </a:schemeClr>
                    </a:solidFill>
                  </a:tcPr>
                </a:tc>
                <a:tc>
                  <a:txBody>
                    <a:bodyPr/>
                    <a:lstStyle/>
                    <a:p>
                      <a:pPr algn="ctr"/>
                      <a:r>
                        <a:rPr lang="en-US" sz="1600" i="0" dirty="0"/>
                        <a:t>25</a:t>
                      </a:r>
                    </a:p>
                  </a:txBody>
                  <a:tcPr anchor="ctr">
                    <a:solidFill>
                      <a:schemeClr val="bg1">
                        <a:lumMod val="95000"/>
                      </a:schemeClr>
                    </a:solidFill>
                  </a:tcPr>
                </a:tc>
                <a:extLst>
                  <a:ext uri="{0D108BD9-81ED-4DB2-BD59-A6C34878D82A}">
                    <a16:rowId xmlns:a16="http://schemas.microsoft.com/office/drawing/2014/main" val="10001"/>
                  </a:ext>
                </a:extLst>
              </a:tr>
              <a:tr h="473616">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13</a:t>
                      </a:r>
                    </a:p>
                  </a:txBody>
                  <a:tcPr anchor="ctr">
                    <a:solidFill>
                      <a:schemeClr val="bg1">
                        <a:lumMod val="85000"/>
                      </a:schemeClr>
                    </a:solidFill>
                  </a:tcPr>
                </a:tc>
                <a:tc>
                  <a:txBody>
                    <a:bodyPr/>
                    <a:lstStyle/>
                    <a:p>
                      <a:pPr algn="ctr"/>
                      <a:r>
                        <a:rPr lang="en-US" sz="1600" i="0" dirty="0"/>
                        <a:t>12</a:t>
                      </a:r>
                    </a:p>
                  </a:txBody>
                  <a:tcPr anchor="ctr">
                    <a:solidFill>
                      <a:schemeClr val="bg1">
                        <a:lumMod val="85000"/>
                      </a:schemeClr>
                    </a:solidFill>
                  </a:tcPr>
                </a:tc>
                <a:extLst>
                  <a:ext uri="{0D108BD9-81ED-4DB2-BD59-A6C34878D82A}">
                    <a16:rowId xmlns:a16="http://schemas.microsoft.com/office/drawing/2014/main" val="10002"/>
                  </a:ext>
                </a:extLst>
              </a:tr>
              <a:tr h="525414">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tc>
                  <a:txBody>
                    <a:bodyPr/>
                    <a:lstStyle/>
                    <a:p>
                      <a:pPr algn="ctr"/>
                      <a:r>
                        <a:rPr lang="en-US" sz="1600" i="0" dirty="0"/>
                        <a:t>2</a:t>
                      </a:r>
                    </a:p>
                  </a:txBody>
                  <a:tcPr anchor="ctr">
                    <a:solidFill>
                      <a:schemeClr val="bg1">
                        <a:lumMod val="95000"/>
                      </a:schemeClr>
                    </a:solidFill>
                  </a:tcPr>
                </a:tc>
                <a:extLst>
                  <a:ext uri="{0D108BD9-81ED-4DB2-BD59-A6C34878D82A}">
                    <a16:rowId xmlns:a16="http://schemas.microsoft.com/office/drawing/2014/main" val="10003"/>
                  </a:ext>
                </a:extLst>
              </a:tr>
              <a:tr h="473616">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9</a:t>
                      </a:r>
                    </a:p>
                  </a:txBody>
                  <a:tcPr anchor="ctr">
                    <a:solidFill>
                      <a:schemeClr val="bg1">
                        <a:lumMod val="85000"/>
                      </a:schemeClr>
                    </a:solidFill>
                  </a:tcPr>
                </a:tc>
                <a:tc>
                  <a:txBody>
                    <a:bodyPr/>
                    <a:lstStyle/>
                    <a:p>
                      <a:pPr algn="ctr"/>
                      <a:r>
                        <a:rPr lang="en-US" sz="16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7" name="TextBox 16">
            <a:extLst>
              <a:ext uri="{FF2B5EF4-FFF2-40B4-BE49-F238E27FC236}">
                <a16:creationId xmlns:a16="http://schemas.microsoft.com/office/drawing/2014/main" id="{9A54B515-053E-4449-BD81-8DD3E9297452}"/>
              </a:ext>
            </a:extLst>
          </p:cNvPr>
          <p:cNvSpPr txBox="1"/>
          <p:nvPr/>
        </p:nvSpPr>
        <p:spPr>
          <a:xfrm>
            <a:off x="488659" y="3195506"/>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9" name="Group 128">
            <a:extLst>
              <a:ext uri="{FF2B5EF4-FFF2-40B4-BE49-F238E27FC236}">
                <a16:creationId xmlns:a16="http://schemas.microsoft.com/office/drawing/2014/main" id="{576100AB-DBDE-4B64-80C4-431F87E63530}"/>
              </a:ext>
            </a:extLst>
          </p:cNvPr>
          <p:cNvGraphicFramePr>
            <a:graphicFrameLocks noGrp="1"/>
          </p:cNvGraphicFramePr>
          <p:nvPr>
            <p:extLst>
              <p:ext uri="{D42A27DB-BD31-4B8C-83A1-F6EECF244321}">
                <p14:modId xmlns:p14="http://schemas.microsoft.com/office/powerpoint/2010/main" val="1993681820"/>
              </p:ext>
            </p:extLst>
          </p:nvPr>
        </p:nvGraphicFramePr>
        <p:xfrm>
          <a:off x="609599" y="1143000"/>
          <a:ext cx="7924800" cy="1976306"/>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53849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346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1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09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24%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a:txBody>
                    <a:bodyPr/>
                    <a:lstStyle/>
                    <a:p>
                      <a:pPr algn="ctr"/>
                      <a:r>
                        <a:rPr lang="en-US" sz="1200" b="1" i="1" dirty="0"/>
                        <a:t>25% Lower</a:t>
                      </a:r>
                    </a:p>
                  </a:txBody>
                  <a:tcPr horzOverflow="overflow">
                    <a:solidFill>
                      <a:schemeClr val="bg1">
                        <a:lumMod val="95000"/>
                      </a:schemeClr>
                    </a:solidFill>
                  </a:tcPr>
                </a:tc>
                <a:extLst>
                  <a:ext uri="{0D108BD9-81ED-4DB2-BD59-A6C34878D82A}">
                    <a16:rowId xmlns:a16="http://schemas.microsoft.com/office/drawing/2014/main" val="10003"/>
                  </a:ext>
                </a:extLst>
              </a:tr>
              <a:tr h="3009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30%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3.0</a:t>
                      </a:r>
                    </a:p>
                  </a:txBody>
                  <a:tcPr horzOverflow="overflow">
                    <a:solidFill>
                      <a:schemeClr val="bg1">
                        <a:lumMod val="85000"/>
                      </a:schemeClr>
                    </a:solidFill>
                  </a:tcPr>
                </a:tc>
                <a:tc>
                  <a:txBody>
                    <a:bodyPr/>
                    <a:lstStyle/>
                    <a:p>
                      <a:pPr algn="ctr"/>
                      <a:r>
                        <a:rPr lang="en-US" sz="1200" i="1" dirty="0"/>
                        <a:t>2.8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28%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3.9</a:t>
                      </a:r>
                    </a:p>
                  </a:txBody>
                  <a:tcPr horzOverflow="overflow">
                    <a:solidFill>
                      <a:schemeClr val="bg1">
                        <a:lumMod val="85000"/>
                      </a:schemeClr>
                    </a:solidFill>
                  </a:tcPr>
                </a:tc>
                <a:tc>
                  <a:txBody>
                    <a:bodyPr/>
                    <a:lstStyle/>
                    <a:p>
                      <a:pPr algn="ctr"/>
                      <a:r>
                        <a:rPr lang="en-US" sz="1200" b="1" i="1" dirty="0"/>
                        <a:t>23%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B9CE5FD2-5EAE-4150-944D-953BC991B856}"/>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4035365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4024855196"/>
              </p:ext>
            </p:extLst>
          </p:nvPr>
        </p:nvGraphicFramePr>
        <p:xfrm>
          <a:off x="609597" y="3652887"/>
          <a:ext cx="7924800" cy="2214513"/>
        </p:xfrm>
        <a:graphic>
          <a:graphicData uri="http://schemas.openxmlformats.org/drawingml/2006/table">
            <a:tbl>
              <a:tblPr firstRow="1" bandRow="1">
                <a:tableStyleId>{073A0DAA-6AF3-43AB-8588-CEC1D06C72B9}</a:tableStyleId>
              </a:tblPr>
              <a:tblGrid>
                <a:gridCol w="5257803">
                  <a:extLst>
                    <a:ext uri="{9D8B030D-6E8A-4147-A177-3AD203B41FA5}">
                      <a16:colId xmlns:a16="http://schemas.microsoft.com/office/drawing/2014/main" val="20000"/>
                    </a:ext>
                  </a:extLst>
                </a:gridCol>
                <a:gridCol w="914400">
                  <a:extLst>
                    <a:ext uri="{9D8B030D-6E8A-4147-A177-3AD203B41FA5}">
                      <a16:colId xmlns:a16="http://schemas.microsoft.com/office/drawing/2014/main" val="20002"/>
                    </a:ext>
                  </a:extLst>
                </a:gridCol>
                <a:gridCol w="1752597">
                  <a:extLst>
                    <a:ext uri="{9D8B030D-6E8A-4147-A177-3AD203B41FA5}">
                      <a16:colId xmlns:a16="http://schemas.microsoft.com/office/drawing/2014/main" val="20003"/>
                    </a:ext>
                  </a:extLst>
                </a:gridCol>
              </a:tblGrid>
              <a:tr h="533401">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0278">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400" b="1" i="1" dirty="0"/>
                        <a:t>17</a:t>
                      </a:r>
                    </a:p>
                  </a:txBody>
                  <a:tcPr anchor="ctr">
                    <a:solidFill>
                      <a:schemeClr val="bg1">
                        <a:lumMod val="95000"/>
                      </a:schemeClr>
                    </a:solidFill>
                  </a:tcPr>
                </a:tc>
                <a:tc>
                  <a:txBody>
                    <a:bodyPr/>
                    <a:lstStyle/>
                    <a:p>
                      <a:pPr algn="ctr"/>
                      <a:r>
                        <a:rPr lang="en-US" sz="1400" i="0" dirty="0"/>
                        <a:t>20</a:t>
                      </a:r>
                    </a:p>
                  </a:txBody>
                  <a:tcPr anchor="ctr">
                    <a:solidFill>
                      <a:schemeClr val="bg1">
                        <a:lumMod val="95000"/>
                      </a:schemeClr>
                    </a:solidFill>
                  </a:tcPr>
                </a:tc>
                <a:extLst>
                  <a:ext uri="{0D108BD9-81ED-4DB2-BD59-A6C34878D82A}">
                    <a16:rowId xmlns:a16="http://schemas.microsoft.com/office/drawing/2014/main" val="10001"/>
                  </a:ext>
                </a:extLst>
              </a:tr>
              <a:tr h="420278">
                <a:tc>
                  <a:txBody>
                    <a:bodyPr/>
                    <a:lstStyle/>
                    <a:p>
                      <a:pPr algn="r"/>
                      <a:r>
                        <a:rPr lang="en-US" sz="1600" i="1" dirty="0"/>
                        <a:t>Consultative Visits</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2"/>
                  </a:ext>
                </a:extLst>
              </a:tr>
              <a:tr h="420278">
                <a:tc>
                  <a:txBody>
                    <a:bodyPr/>
                    <a:lstStyle/>
                    <a:p>
                      <a:pPr algn="r"/>
                      <a:r>
                        <a:rPr lang="en-US" sz="1600" i="1" dirty="0"/>
                        <a:t>OSH Outreach Events</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420278">
                <a:tc>
                  <a:txBody>
                    <a:bodyPr/>
                    <a:lstStyle/>
                    <a:p>
                      <a:pPr algn="r"/>
                      <a:r>
                        <a:rPr lang="en-US" sz="1600" i="1" dirty="0"/>
                        <a:t>People Trained</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326D1D6D-8C6A-465C-BBCE-210FA703BD6D}"/>
              </a:ext>
            </a:extLst>
          </p:cNvPr>
          <p:cNvSpPr txBox="1"/>
          <p:nvPr/>
        </p:nvSpPr>
        <p:spPr>
          <a:xfrm>
            <a:off x="503903" y="3411379"/>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7" name="Table 6">
            <a:extLst>
              <a:ext uri="{FF2B5EF4-FFF2-40B4-BE49-F238E27FC236}">
                <a16:creationId xmlns:a16="http://schemas.microsoft.com/office/drawing/2014/main" id="{D3E58CA4-4B5F-41E1-B7F7-A976F75B2EAD}"/>
              </a:ext>
            </a:extLst>
          </p:cNvPr>
          <p:cNvGraphicFramePr>
            <a:graphicFrameLocks noGrp="1"/>
          </p:cNvGraphicFramePr>
          <p:nvPr>
            <p:extLst>
              <p:ext uri="{D42A27DB-BD31-4B8C-83A1-F6EECF244321}">
                <p14:modId xmlns:p14="http://schemas.microsoft.com/office/powerpoint/2010/main" val="16071794"/>
              </p:ext>
            </p:extLst>
          </p:nvPr>
        </p:nvGraphicFramePr>
        <p:xfrm>
          <a:off x="609600" y="1143001"/>
          <a:ext cx="7929234" cy="2214514"/>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2028">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511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723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54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23%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54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22%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3.1</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3.7</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7ECED63D-718E-4C8C-9EC8-5A5C9619DD74}"/>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3209446707"/>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10" name="Picture 9" descr="C:\Users\wllagoe.EADS\Pictures\Construction\IMAG0613.jpg">
            <a:extLst>
              <a:ext uri="{FF2B5EF4-FFF2-40B4-BE49-F238E27FC236}">
                <a16:creationId xmlns:a16="http://schemas.microsoft.com/office/drawing/2014/main" id="{F6232905-8848-4D25-8F3F-9555722F9D8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4633987"/>
            <a:ext cx="3009900" cy="1117747"/>
          </a:xfrm>
          <a:prstGeom prst="rect">
            <a:avLst/>
          </a:prstGeom>
          <a:noFill/>
          <a:ln w="9525">
            <a:noFill/>
            <a:miter lim="800000"/>
            <a:headEnd/>
            <a:tailEnd/>
          </a:ln>
        </p:spPr>
      </p:pic>
      <p:pic>
        <p:nvPicPr>
          <p:cNvPr id="11" name="Picture 10" descr="C:\Documents and Settings\Wanda Lagoe\My Documents\My Pictures\Partnerships\Crane 178.jpg">
            <a:extLst>
              <a:ext uri="{FF2B5EF4-FFF2-40B4-BE49-F238E27FC236}">
                <a16:creationId xmlns:a16="http://schemas.microsoft.com/office/drawing/2014/main" id="{4D944904-5B56-47B9-9D27-16BFC07AC0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622324"/>
            <a:ext cx="1725561" cy="1129412"/>
          </a:xfrm>
          <a:prstGeom prst="rect">
            <a:avLst/>
          </a:prstGeom>
          <a:noFill/>
          <a:ln w="9525">
            <a:noFill/>
            <a:miter lim="800000"/>
            <a:headEnd/>
            <a:tailEnd/>
          </a:ln>
        </p:spPr>
      </p:pic>
      <p:pic>
        <p:nvPicPr>
          <p:cNvPr id="12" name="Picture 11" descr="C:\Documents and Settings\Wanda Lagoe\My Documents\My Pictures\PSM\IMG_1928.JPG">
            <a:extLst>
              <a:ext uri="{FF2B5EF4-FFF2-40B4-BE49-F238E27FC236}">
                <a16:creationId xmlns:a16="http://schemas.microsoft.com/office/drawing/2014/main" id="{CB03CA10-BB10-486D-A385-4C518D487C5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633987"/>
            <a:ext cx="1428135" cy="1117744"/>
          </a:xfrm>
          <a:prstGeom prst="rect">
            <a:avLst/>
          </a:prstGeom>
          <a:noFill/>
          <a:ln w="9525">
            <a:noFill/>
            <a:miter lim="800000"/>
            <a:headEnd/>
            <a:tailEnd/>
          </a:ln>
        </p:spPr>
      </p:pic>
      <p:graphicFrame>
        <p:nvGraphicFramePr>
          <p:cNvPr id="14" name="Table 13">
            <a:extLst>
              <a:ext uri="{FF2B5EF4-FFF2-40B4-BE49-F238E27FC236}">
                <a16:creationId xmlns:a16="http://schemas.microsoft.com/office/drawing/2014/main" id="{A4D9DECF-1EFF-4A72-907E-AE08BDA18A22}"/>
              </a:ext>
            </a:extLst>
          </p:cNvPr>
          <p:cNvGraphicFramePr>
            <a:graphicFrameLocks noGrp="1"/>
          </p:cNvGraphicFramePr>
          <p:nvPr>
            <p:extLst>
              <p:ext uri="{D42A27DB-BD31-4B8C-83A1-F6EECF244321}">
                <p14:modId xmlns:p14="http://schemas.microsoft.com/office/powerpoint/2010/main" val="248395089"/>
              </p:ext>
            </p:extLst>
          </p:nvPr>
        </p:nvGraphicFramePr>
        <p:xfrm>
          <a:off x="647699" y="1237720"/>
          <a:ext cx="7859661" cy="3213684"/>
        </p:xfrm>
        <a:graphic>
          <a:graphicData uri="http://schemas.openxmlformats.org/drawingml/2006/table">
            <a:tbl>
              <a:tblPr firstRow="1" bandRow="1">
                <a:tableStyleId>{073A0DAA-6AF3-43AB-8588-CEC1D06C72B9}</a:tableStyleId>
              </a:tblPr>
              <a:tblGrid>
                <a:gridCol w="5033696">
                  <a:extLst>
                    <a:ext uri="{9D8B030D-6E8A-4147-A177-3AD203B41FA5}">
                      <a16:colId xmlns:a16="http://schemas.microsoft.com/office/drawing/2014/main" val="20000"/>
                    </a:ext>
                  </a:extLst>
                </a:gridCol>
                <a:gridCol w="1036186">
                  <a:extLst>
                    <a:ext uri="{9D8B030D-6E8A-4147-A177-3AD203B41FA5}">
                      <a16:colId xmlns:a16="http://schemas.microsoft.com/office/drawing/2014/main" val="20002"/>
                    </a:ext>
                  </a:extLst>
                </a:gridCol>
                <a:gridCol w="1789779">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69</a:t>
                      </a:r>
                    </a:p>
                  </a:txBody>
                  <a:tcPr anchor="ctr">
                    <a:solidFill>
                      <a:schemeClr val="bg1">
                        <a:lumMod val="95000"/>
                      </a:schemeClr>
                    </a:solidFill>
                  </a:tcPr>
                </a:tc>
                <a:tc>
                  <a:txBody>
                    <a:bodyPr/>
                    <a:lstStyle/>
                    <a:p>
                      <a:pPr algn="ctr"/>
                      <a:r>
                        <a:rPr lang="en-US" sz="1600" i="0" dirty="0"/>
                        <a:t>150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69</a:t>
                      </a:r>
                    </a:p>
                  </a:txBody>
                  <a:tcPr anchor="ctr">
                    <a:solidFill>
                      <a:schemeClr val="bg1">
                        <a:lumMod val="85000"/>
                      </a:schemeClr>
                    </a:solidFill>
                  </a:tcPr>
                </a:tc>
                <a:tc>
                  <a:txBody>
                    <a:bodyPr/>
                    <a:lstStyle/>
                    <a:p>
                      <a:pPr algn="ctr"/>
                      <a:r>
                        <a:rPr lang="en-US" sz="16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26</a:t>
                      </a:r>
                    </a:p>
                  </a:txBody>
                  <a:tcPr anchor="ctr">
                    <a:solidFill>
                      <a:schemeClr val="bg1">
                        <a:lumMod val="95000"/>
                      </a:schemeClr>
                    </a:solidFill>
                  </a:tcPr>
                </a:tc>
                <a:tc>
                  <a:txBody>
                    <a:bodyPr/>
                    <a:lstStyle/>
                    <a:p>
                      <a:pPr algn="ctr"/>
                      <a:r>
                        <a:rPr lang="en-US" sz="16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435</a:t>
                      </a:r>
                    </a:p>
                  </a:txBody>
                  <a:tcPr anchor="ctr">
                    <a:solidFill>
                      <a:schemeClr val="bg1">
                        <a:lumMod val="85000"/>
                      </a:schemeClr>
                    </a:solidFill>
                  </a:tcPr>
                </a:tc>
                <a:tc>
                  <a:txBody>
                    <a:bodyPr/>
                    <a:lstStyle/>
                    <a:p>
                      <a:pPr algn="ctr"/>
                      <a:r>
                        <a:rPr lang="en-US" sz="16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C227BADF-9C4C-4CFB-9DDA-CE930D9B670C}"/>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pic>
        <p:nvPicPr>
          <p:cNvPr id="2050" name="70FA83CD-2A9C-4DF8-AB39-A51002336445">
            <a:extLst>
              <a:ext uri="{FF2B5EF4-FFF2-40B4-BE49-F238E27FC236}">
                <a16:creationId xmlns:a16="http://schemas.microsoft.com/office/drawing/2014/main" id="{EEEC3971-6E34-4A41-A3C2-A94D90DE3E4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85734" y="4622318"/>
            <a:ext cx="1696065" cy="11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97831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440966" y="3124200"/>
            <a:ext cx="8001000" cy="304800"/>
          </a:xfrm>
        </p:spPr>
        <p:txBody>
          <a:bodyPr/>
          <a:lstStyle/>
          <a:p>
            <a:pPr algn="r">
              <a:buFont typeface="Symbol" pitchFamily="18" charset="2"/>
              <a:buNone/>
            </a:pPr>
            <a:r>
              <a:rPr lang="en-US" sz="1000" dirty="0"/>
              <a:t>*</a:t>
            </a:r>
            <a:r>
              <a:rPr lang="en-US" sz="1000" i="1" dirty="0"/>
              <a:t>All industries including state and local government    CY = Calendar Year</a:t>
            </a:r>
          </a:p>
        </p:txBody>
      </p:sp>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rgbClr val="000080"/>
                </a:solidFill>
              </a:rPr>
              <a:t>TRC and DART Rate Comparison</a:t>
            </a:r>
          </a:p>
        </p:txBody>
      </p:sp>
      <p:graphicFrame>
        <p:nvGraphicFramePr>
          <p:cNvPr id="15" name="Table 14"/>
          <p:cNvGraphicFramePr>
            <a:graphicFrameLocks noGrp="1"/>
          </p:cNvGraphicFramePr>
          <p:nvPr/>
        </p:nvGraphicFramePr>
        <p:xfrm>
          <a:off x="609600" y="1143000"/>
          <a:ext cx="7841510" cy="1981200"/>
        </p:xfrm>
        <a:graphic>
          <a:graphicData uri="http://schemas.openxmlformats.org/drawingml/2006/table">
            <a:tbl>
              <a:tblPr firstRow="1" bandRow="1">
                <a:tableStyleId>{00A15C55-8517-42AA-B614-E9B94910E393}</a:tableStyleId>
              </a:tblPr>
              <a:tblGrid>
                <a:gridCol w="1357184">
                  <a:extLst>
                    <a:ext uri="{9D8B030D-6E8A-4147-A177-3AD203B41FA5}">
                      <a16:colId xmlns:a16="http://schemas.microsoft.com/office/drawing/2014/main" val="20000"/>
                    </a:ext>
                  </a:extLst>
                </a:gridCol>
                <a:gridCol w="100501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2355110">
                  <a:extLst>
                    <a:ext uri="{9D8B030D-6E8A-4147-A177-3AD203B41FA5}">
                      <a16:colId xmlns:a16="http://schemas.microsoft.com/office/drawing/2014/main" val="20005"/>
                    </a:ext>
                  </a:extLst>
                </a:gridCol>
              </a:tblGrid>
              <a:tr h="640080">
                <a:tc>
                  <a:txBody>
                    <a:bodyPr/>
                    <a:lstStyle/>
                    <a:p>
                      <a:pPr algn="ctr"/>
                      <a:r>
                        <a:rPr lang="en-US" sz="1500" dirty="0">
                          <a:solidFill>
                            <a:schemeClr val="tx1"/>
                          </a:solidFill>
                        </a:rPr>
                        <a:t>CY 2020</a:t>
                      </a:r>
                    </a:p>
                  </a:txBody>
                  <a:tcPr anchor="ctr">
                    <a:solidFill>
                      <a:schemeClr val="bg1">
                        <a:lumMod val="75000"/>
                      </a:schemeClr>
                    </a:solidFill>
                  </a:tcPr>
                </a:tc>
                <a:tc gridSpan="2">
                  <a:txBody>
                    <a:bodyPr/>
                    <a:lstStyle/>
                    <a:p>
                      <a:pPr algn="ctr"/>
                      <a:r>
                        <a:rPr lang="en-US" sz="1500" b="1" dirty="0">
                          <a:solidFill>
                            <a:schemeClr val="tx1"/>
                          </a:solidFill>
                        </a:rPr>
                        <a:t>North Carolina</a:t>
                      </a:r>
                    </a:p>
                  </a:txBody>
                  <a:tcPr anchor="ctr">
                    <a:solidFill>
                      <a:schemeClr val="bg1">
                        <a:lumMod val="75000"/>
                      </a:schemeClr>
                    </a:solidFill>
                  </a:tcPr>
                </a:tc>
                <a:tc hMerge="1">
                  <a:txBody>
                    <a:bodyPr/>
                    <a:lstStyle/>
                    <a:p>
                      <a:endParaRPr lang="en-US"/>
                    </a:p>
                  </a:txBody>
                  <a:tcPr/>
                </a:tc>
                <a:tc gridSpan="2">
                  <a:txBody>
                    <a:bodyPr/>
                    <a:lstStyle/>
                    <a:p>
                      <a:pPr algn="ctr"/>
                      <a:r>
                        <a:rPr lang="en-US" sz="1500" b="1" dirty="0">
                          <a:solidFill>
                            <a:schemeClr val="tx1"/>
                          </a:solidFill>
                        </a:rPr>
                        <a:t>National Average</a:t>
                      </a:r>
                    </a:p>
                  </a:txBody>
                  <a:tcPr anchor="ctr">
                    <a:solidFill>
                      <a:schemeClr val="bg1">
                        <a:lumMod val="75000"/>
                      </a:schemeClr>
                    </a:solidFill>
                  </a:tcPr>
                </a:tc>
                <a:tc hMerge="1">
                  <a:txBody>
                    <a:bodyPr/>
                    <a:lstStyle/>
                    <a:p>
                      <a:endParaRPr lang="en-US"/>
                    </a:p>
                  </a:txBody>
                  <a:tcPr/>
                </a:tc>
                <a:tc>
                  <a:txBody>
                    <a:bodyPr/>
                    <a:lstStyle/>
                    <a:p>
                      <a:pPr algn="ctr"/>
                      <a:r>
                        <a:rPr lang="en-US" sz="1500" b="1" dirty="0">
                          <a:solidFill>
                            <a:schemeClr val="tx1"/>
                          </a:solidFill>
                        </a:rPr>
                        <a:t>Comparison</a:t>
                      </a:r>
                    </a:p>
                  </a:txBody>
                  <a:tcPr anchor="ctr">
                    <a:solidFill>
                      <a:schemeClr val="bg1">
                        <a:lumMod val="75000"/>
                      </a:schemeClr>
                    </a:solidFill>
                  </a:tcPr>
                </a:tc>
                <a:extLst>
                  <a:ext uri="{0D108BD9-81ED-4DB2-BD59-A6C34878D82A}">
                    <a16:rowId xmlns:a16="http://schemas.microsoft.com/office/drawing/2014/main" val="10000"/>
                  </a:ext>
                </a:extLst>
              </a:tr>
              <a:tr h="609600">
                <a:tc>
                  <a:txBody>
                    <a:bodyPr/>
                    <a:lstStyle/>
                    <a:p>
                      <a:pPr algn="r"/>
                      <a:r>
                        <a:rPr lang="en-US" sz="1400" i="1" dirty="0"/>
                        <a:t>TRC Rate</a:t>
                      </a:r>
                    </a:p>
                  </a:txBody>
                  <a:tcPr anchor="ctr">
                    <a:solidFill>
                      <a:schemeClr val="bg1">
                        <a:lumMod val="95000"/>
                      </a:schemeClr>
                    </a:solidFill>
                  </a:tcPr>
                </a:tc>
                <a:tc>
                  <a:txBody>
                    <a:bodyPr/>
                    <a:lstStyle/>
                    <a:p>
                      <a:pPr algn="ctr"/>
                      <a:r>
                        <a:rPr lang="en-US" sz="1400" i="1" dirty="0"/>
                        <a:t>2.1</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2.2*</a:t>
                      </a:r>
                    </a:p>
                  </a:txBody>
                  <a:tcPr anchor="ctr">
                    <a:solidFill>
                      <a:schemeClr val="bg1">
                        <a:lumMod val="95000"/>
                      </a:schemeClr>
                    </a:solidFill>
                  </a:tcPr>
                </a:tc>
                <a:tc>
                  <a:txBody>
                    <a:bodyPr/>
                    <a:lstStyle/>
                    <a:p>
                      <a:pPr algn="ctr"/>
                      <a:r>
                        <a:rPr lang="en-US" sz="1400" i="1" dirty="0"/>
                        <a:t>2.7</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2.9*</a:t>
                      </a:r>
                    </a:p>
                  </a:txBody>
                  <a:tcPr anchor="ctr">
                    <a:solidFill>
                      <a:schemeClr val="bg1">
                        <a:lumMod val="95000"/>
                      </a:schemeClr>
                    </a:solidFill>
                  </a:tcPr>
                </a:tc>
                <a:tc>
                  <a:txBody>
                    <a:bodyPr/>
                    <a:lstStyle/>
                    <a:p>
                      <a:pPr algn="ctr"/>
                      <a:r>
                        <a:rPr lang="en-US" sz="1400" b="0" i="1" dirty="0"/>
                        <a:t>22% Lower/24% Lower*</a:t>
                      </a:r>
                    </a:p>
                  </a:txBody>
                  <a:tcPr anchor="ctr">
                    <a:solidFill>
                      <a:schemeClr val="bg1">
                        <a:lumMod val="95000"/>
                      </a:schemeClr>
                    </a:solidFill>
                  </a:tcPr>
                </a:tc>
                <a:extLst>
                  <a:ext uri="{0D108BD9-81ED-4DB2-BD59-A6C34878D82A}">
                    <a16:rowId xmlns:a16="http://schemas.microsoft.com/office/drawing/2014/main" val="10001"/>
                  </a:ext>
                </a:extLst>
              </a:tr>
              <a:tr h="731520">
                <a:tc>
                  <a:txBody>
                    <a:bodyPr/>
                    <a:lstStyle/>
                    <a:p>
                      <a:pPr algn="r"/>
                      <a:r>
                        <a:rPr lang="en-US" sz="1400" i="1" dirty="0"/>
                        <a:t>DART Rate</a:t>
                      </a:r>
                    </a:p>
                  </a:txBody>
                  <a:tcPr anchor="ctr">
                    <a:solidFill>
                      <a:schemeClr val="bg1">
                        <a:lumMod val="85000"/>
                      </a:schemeClr>
                    </a:solidFill>
                  </a:tcPr>
                </a:tc>
                <a:tc>
                  <a:txBody>
                    <a:bodyPr/>
                    <a:lstStyle/>
                    <a:p>
                      <a:pPr algn="ctr"/>
                      <a:r>
                        <a:rPr lang="en-US" sz="1400" i="1" dirty="0"/>
                        <a:t>1.3</a:t>
                      </a:r>
                    </a:p>
                  </a:txBody>
                  <a:tcPr anchor="ctr">
                    <a:solidFill>
                      <a:schemeClr val="bg1">
                        <a:lumMod val="85000"/>
                      </a:schemeClr>
                    </a:solidFill>
                  </a:tcPr>
                </a:tc>
                <a:tc>
                  <a:txBody>
                    <a:bodyPr/>
                    <a:lstStyle/>
                    <a:p>
                      <a:pPr algn="ctr"/>
                      <a:r>
                        <a:rPr lang="en-US" sz="1400" i="1" dirty="0"/>
                        <a:t>1.3*</a:t>
                      </a:r>
                    </a:p>
                  </a:txBody>
                  <a:tcPr anchor="ctr">
                    <a:solidFill>
                      <a:schemeClr val="bg1">
                        <a:lumMod val="85000"/>
                      </a:schemeClr>
                    </a:solidFill>
                  </a:tcPr>
                </a:tc>
                <a:tc>
                  <a:txBody>
                    <a:bodyPr/>
                    <a:lstStyle/>
                    <a:p>
                      <a:pPr algn="ctr"/>
                      <a:r>
                        <a:rPr lang="en-US" sz="1400" i="1" dirty="0"/>
                        <a:t>1.7</a:t>
                      </a:r>
                    </a:p>
                  </a:txBody>
                  <a:tcPr anchor="ctr">
                    <a:solidFill>
                      <a:schemeClr val="bg1">
                        <a:lumMod val="85000"/>
                      </a:schemeClr>
                    </a:solidFill>
                  </a:tcPr>
                </a:tc>
                <a:tc>
                  <a:txBody>
                    <a:bodyPr/>
                    <a:lstStyle/>
                    <a:p>
                      <a:pPr algn="ctr"/>
                      <a:r>
                        <a:rPr lang="en-US" sz="1400" i="1" dirty="0"/>
                        <a:t>1.8*</a:t>
                      </a:r>
                    </a:p>
                  </a:txBody>
                  <a:tcPr anchor="ctr">
                    <a:solidFill>
                      <a:schemeClr val="bg1">
                        <a:lumMod val="85000"/>
                      </a:schemeClr>
                    </a:solidFill>
                  </a:tcPr>
                </a:tc>
                <a:tc>
                  <a:txBody>
                    <a:bodyPr/>
                    <a:lstStyle/>
                    <a:p>
                      <a:pPr algn="ctr"/>
                      <a:r>
                        <a:rPr lang="en-US" sz="1400" b="0" i="1" dirty="0"/>
                        <a:t>24% Lower/28% Lower*</a:t>
                      </a:r>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group of people wearing safety vests&#10;&#10;Description automatically generated with medium confidence">
            <a:extLst>
              <a:ext uri="{FF2B5EF4-FFF2-40B4-BE49-F238E27FC236}">
                <a16:creationId xmlns:a16="http://schemas.microsoft.com/office/drawing/2014/main" id="{FAC75DAA-B82B-4026-8598-A4BEFD1DB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33" y="3570509"/>
            <a:ext cx="3564949" cy="2376633"/>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99AF6198-5277-4474-AC35-26572364AA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62600" y="3570509"/>
            <a:ext cx="2895600" cy="2376633"/>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7F63F4D0-34E3-4F01-8B54-60929084B5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227" y="3567744"/>
            <a:ext cx="1589373" cy="2376633"/>
          </a:xfrm>
          <a:prstGeom prst="rect">
            <a:avLst/>
          </a:prstGeom>
        </p:spPr>
      </p:pic>
      <p:sp>
        <p:nvSpPr>
          <p:cNvPr id="10" name="TextBox 9">
            <a:extLst>
              <a:ext uri="{FF2B5EF4-FFF2-40B4-BE49-F238E27FC236}">
                <a16:creationId xmlns:a16="http://schemas.microsoft.com/office/drawing/2014/main" id="{DA53F9A2-82BD-49EC-8BCD-4A8BDBFC46F7}"/>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59859611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8" name="Picture 7">
            <a:extLst>
              <a:ext uri="{FF2B5EF4-FFF2-40B4-BE49-F238E27FC236}">
                <a16:creationId xmlns:a16="http://schemas.microsoft.com/office/drawing/2014/main" id="{0366CC54-3BAA-40FB-B263-B85A1F4DA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447800"/>
            <a:ext cx="3174146" cy="2116099"/>
          </a:xfrm>
          <a:prstGeom prst="rect">
            <a:avLst/>
          </a:prstGeom>
        </p:spPr>
      </p:pic>
      <p:pic>
        <p:nvPicPr>
          <p:cNvPr id="10" name="Picture 9">
            <a:extLst>
              <a:ext uri="{FF2B5EF4-FFF2-40B4-BE49-F238E27FC236}">
                <a16:creationId xmlns:a16="http://schemas.microsoft.com/office/drawing/2014/main" id="{75999921-3D95-4C5A-B86F-810C05E361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6" y="1828800"/>
            <a:ext cx="2283935" cy="2192299"/>
          </a:xfrm>
          <a:prstGeom prst="rect">
            <a:avLst/>
          </a:prstGeom>
        </p:spPr>
      </p:pic>
      <p:sp>
        <p:nvSpPr>
          <p:cNvPr id="16" name="TextBox 15">
            <a:extLst>
              <a:ext uri="{FF2B5EF4-FFF2-40B4-BE49-F238E27FC236}">
                <a16:creationId xmlns:a16="http://schemas.microsoft.com/office/drawing/2014/main" id="{8163A198-402B-4073-81A3-890751AD7A49}"/>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pic>
        <p:nvPicPr>
          <p:cNvPr id="3074" name="D8F1B152-ECCC-4526-96CC-CB41BB035581">
            <a:extLst>
              <a:ext uri="{FF2B5EF4-FFF2-40B4-BE49-F238E27FC236}">
                <a16:creationId xmlns:a16="http://schemas.microsoft.com/office/drawing/2014/main" id="{2656F84E-9FAA-4AE8-8CFA-69D7162EAD5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8785" y="2035944"/>
            <a:ext cx="3048000"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A1FE8E8A-40F9-4E64-AA5C-617A45CDF818}"/>
              </a:ext>
            </a:extLst>
          </p:cNvPr>
          <p:cNvGraphicFramePr>
            <a:graphicFrameLocks noGrp="1"/>
          </p:cNvGraphicFramePr>
          <p:nvPr>
            <p:extLst>
              <p:ext uri="{D42A27DB-BD31-4B8C-83A1-F6EECF244321}">
                <p14:modId xmlns:p14="http://schemas.microsoft.com/office/powerpoint/2010/main" val="3561407979"/>
              </p:ext>
            </p:extLst>
          </p:nvPr>
        </p:nvGraphicFramePr>
        <p:xfrm>
          <a:off x="620225" y="3352799"/>
          <a:ext cx="7914174" cy="2514601"/>
        </p:xfrm>
        <a:graphic>
          <a:graphicData uri="http://schemas.openxmlformats.org/drawingml/2006/table">
            <a:tbl>
              <a:tblPr firstRow="1" bandRow="1">
                <a:tableStyleId>{073A0DAA-6AF3-43AB-8588-CEC1D06C72B9}</a:tableStyleId>
              </a:tblPr>
              <a:tblGrid>
                <a:gridCol w="5301714">
                  <a:extLst>
                    <a:ext uri="{9D8B030D-6E8A-4147-A177-3AD203B41FA5}">
                      <a16:colId xmlns:a16="http://schemas.microsoft.com/office/drawing/2014/main" val="20000"/>
                    </a:ext>
                  </a:extLst>
                </a:gridCol>
                <a:gridCol w="956047">
                  <a:extLst>
                    <a:ext uri="{9D8B030D-6E8A-4147-A177-3AD203B41FA5}">
                      <a16:colId xmlns:a16="http://schemas.microsoft.com/office/drawing/2014/main" val="20002"/>
                    </a:ext>
                  </a:extLst>
                </a:gridCol>
                <a:gridCol w="1656413">
                  <a:extLst>
                    <a:ext uri="{9D8B030D-6E8A-4147-A177-3AD203B41FA5}">
                      <a16:colId xmlns:a16="http://schemas.microsoft.com/office/drawing/2014/main" val="20003"/>
                    </a:ext>
                  </a:extLst>
                </a:gridCol>
              </a:tblGrid>
              <a:tr h="798060">
                <a:tc>
                  <a:txBody>
                    <a:bodyPr/>
                    <a:lstStyle/>
                    <a:p>
                      <a:pPr algn="r"/>
                      <a:r>
                        <a:rPr lang="en-US" sz="1800" dirty="0">
                          <a:solidFill>
                            <a:schemeClr val="tx1"/>
                          </a:solidFill>
                        </a:rPr>
                        <a:t>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39252">
                <a:tc>
                  <a:txBody>
                    <a:bodyPr/>
                    <a:lstStyle/>
                    <a:p>
                      <a:pPr algn="r"/>
                      <a:r>
                        <a:rPr lang="en-US" sz="1600" b="0" i="1" dirty="0"/>
                        <a:t>Compliance</a:t>
                      </a:r>
                      <a:r>
                        <a:rPr lang="en-US" sz="1600" b="0" i="1" baseline="0" dirty="0"/>
                        <a:t> Inspections</a:t>
                      </a:r>
                      <a:endParaRPr lang="en-US" sz="1600" b="0" i="1" dirty="0"/>
                    </a:p>
                  </a:txBody>
                  <a:tcPr anchor="ctr">
                    <a:solidFill>
                      <a:schemeClr val="bg1">
                        <a:lumMod val="85000"/>
                      </a:schemeClr>
                    </a:solidFill>
                  </a:tcPr>
                </a:tc>
                <a:tc>
                  <a:txBody>
                    <a:bodyPr/>
                    <a:lstStyle/>
                    <a:p>
                      <a:pPr algn="ctr"/>
                      <a:r>
                        <a:rPr lang="en-US" sz="1600" b="1" i="1" dirty="0"/>
                        <a:t>41</a:t>
                      </a:r>
                    </a:p>
                  </a:txBody>
                  <a:tcPr anchor="ctr">
                    <a:solidFill>
                      <a:schemeClr val="bg1">
                        <a:lumMod val="85000"/>
                      </a:schemeClr>
                    </a:solidFill>
                  </a:tcPr>
                </a:tc>
                <a:tc>
                  <a:txBody>
                    <a:bodyPr/>
                    <a:lstStyle/>
                    <a:p>
                      <a:pPr algn="ctr"/>
                      <a:r>
                        <a:rPr lang="en-US" sz="1600" b="0" i="0" dirty="0"/>
                        <a:t>100</a:t>
                      </a:r>
                    </a:p>
                  </a:txBody>
                  <a:tcPr anchor="ctr">
                    <a:solidFill>
                      <a:schemeClr val="bg1">
                        <a:lumMod val="85000"/>
                      </a:schemeClr>
                    </a:solidFill>
                  </a:tcPr>
                </a:tc>
                <a:extLst>
                  <a:ext uri="{0D108BD9-81ED-4DB2-BD59-A6C34878D82A}">
                    <a16:rowId xmlns:a16="http://schemas.microsoft.com/office/drawing/2014/main" val="10001"/>
                  </a:ext>
                </a:extLst>
              </a:tr>
              <a:tr h="425763">
                <a:tc>
                  <a:txBody>
                    <a:bodyPr/>
                    <a:lstStyle/>
                    <a:p>
                      <a:pPr algn="r"/>
                      <a:r>
                        <a:rPr lang="en-US" sz="1600" b="0" i="1" dirty="0"/>
                        <a:t>Consultative Visits</a:t>
                      </a:r>
                    </a:p>
                  </a:txBody>
                  <a:tcPr anchor="ctr">
                    <a:solidFill>
                      <a:schemeClr val="bg1">
                        <a:lumMod val="95000"/>
                      </a:schemeClr>
                    </a:solidFill>
                  </a:tcPr>
                </a:tc>
                <a:tc>
                  <a:txBody>
                    <a:bodyPr/>
                    <a:lstStyle/>
                    <a:p>
                      <a:pPr algn="ctr"/>
                      <a:r>
                        <a:rPr lang="en-US" sz="1600" b="1" i="1" dirty="0"/>
                        <a:t>123</a:t>
                      </a:r>
                    </a:p>
                  </a:txBody>
                  <a:tcPr anchor="ctr">
                    <a:solidFill>
                      <a:schemeClr val="bg1">
                        <a:lumMod val="95000"/>
                      </a:schemeClr>
                    </a:solidFill>
                  </a:tcPr>
                </a:tc>
                <a:tc>
                  <a:txBody>
                    <a:bodyPr/>
                    <a:lstStyle/>
                    <a:p>
                      <a:pPr algn="ctr"/>
                      <a:r>
                        <a:rPr lang="en-US" sz="1600" b="0" i="0" dirty="0"/>
                        <a:t>210</a:t>
                      </a:r>
                    </a:p>
                  </a:txBody>
                  <a:tcPr anchor="ctr">
                    <a:solidFill>
                      <a:schemeClr val="bg1">
                        <a:lumMod val="95000"/>
                      </a:schemeClr>
                    </a:solidFill>
                  </a:tcPr>
                </a:tc>
                <a:extLst>
                  <a:ext uri="{0D108BD9-81ED-4DB2-BD59-A6C34878D82A}">
                    <a16:rowId xmlns:a16="http://schemas.microsoft.com/office/drawing/2014/main" val="10002"/>
                  </a:ext>
                </a:extLst>
              </a:tr>
              <a:tr h="425763">
                <a:tc>
                  <a:txBody>
                    <a:bodyPr/>
                    <a:lstStyle/>
                    <a:p>
                      <a:pPr algn="r"/>
                      <a:r>
                        <a:rPr lang="en-US" sz="1600" i="1" dirty="0"/>
                        <a:t>OSH Outreach </a:t>
                      </a:r>
                      <a:r>
                        <a:rPr lang="en-US" sz="1600" b="0" i="1" dirty="0"/>
                        <a:t>Events/Booths</a:t>
                      </a:r>
                    </a:p>
                  </a:txBody>
                  <a:tcPr anchor="ctr">
                    <a:solidFill>
                      <a:schemeClr val="bg1">
                        <a:lumMod val="85000"/>
                      </a:schemeClr>
                    </a:solidFill>
                  </a:tcPr>
                </a:tc>
                <a:tc>
                  <a:txBody>
                    <a:bodyPr/>
                    <a:lstStyle/>
                    <a:p>
                      <a:pPr algn="ctr"/>
                      <a:r>
                        <a:rPr lang="en-US" sz="1600" b="1" i="1" dirty="0"/>
                        <a:t>11</a:t>
                      </a:r>
                    </a:p>
                  </a:txBody>
                  <a:tcPr anchor="ctr">
                    <a:solidFill>
                      <a:schemeClr val="bg1">
                        <a:lumMod val="85000"/>
                      </a:schemeClr>
                    </a:solidFill>
                  </a:tcPr>
                </a:tc>
                <a:tc>
                  <a:txBody>
                    <a:bodyPr/>
                    <a:lstStyle/>
                    <a:p>
                      <a:pPr algn="ctr"/>
                      <a:r>
                        <a:rPr lang="en-US" sz="1600" b="0" i="0" dirty="0"/>
                        <a:t>6</a:t>
                      </a:r>
                    </a:p>
                  </a:txBody>
                  <a:tcPr anchor="ctr">
                    <a:solidFill>
                      <a:schemeClr val="bg1">
                        <a:lumMod val="85000"/>
                      </a:schemeClr>
                    </a:solidFill>
                  </a:tcPr>
                </a:tc>
                <a:extLst>
                  <a:ext uri="{0D108BD9-81ED-4DB2-BD59-A6C34878D82A}">
                    <a16:rowId xmlns:a16="http://schemas.microsoft.com/office/drawing/2014/main" val="10003"/>
                  </a:ext>
                </a:extLst>
              </a:tr>
              <a:tr h="425763">
                <a:tc>
                  <a:txBody>
                    <a:bodyPr/>
                    <a:lstStyle/>
                    <a:p>
                      <a:pPr algn="r"/>
                      <a:r>
                        <a:rPr lang="en-US" sz="1600" b="0" i="1" dirty="0"/>
                        <a:t>Trained</a:t>
                      </a:r>
                    </a:p>
                  </a:txBody>
                  <a:tcPr anchor="ctr">
                    <a:solidFill>
                      <a:schemeClr val="bg1">
                        <a:lumMod val="95000"/>
                      </a:schemeClr>
                    </a:solidFill>
                  </a:tcPr>
                </a:tc>
                <a:tc>
                  <a:txBody>
                    <a:bodyPr/>
                    <a:lstStyle/>
                    <a:p>
                      <a:pPr algn="ctr"/>
                      <a:r>
                        <a:rPr lang="en-US" sz="1600" b="1" i="1" dirty="0"/>
                        <a:t>456</a:t>
                      </a:r>
                    </a:p>
                  </a:txBody>
                  <a:tcPr anchor="ctr">
                    <a:solidFill>
                      <a:schemeClr val="bg1">
                        <a:lumMod val="95000"/>
                      </a:schemeClr>
                    </a:solidFill>
                  </a:tcPr>
                </a:tc>
                <a:tc>
                  <a:txBody>
                    <a:bodyPr/>
                    <a:lstStyle/>
                    <a:p>
                      <a:pPr algn="ctr"/>
                      <a:r>
                        <a:rPr lang="en-US" sz="1600" b="0" i="0" dirty="0"/>
                        <a:t>600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7" name="Table 16">
            <a:extLst>
              <a:ext uri="{FF2B5EF4-FFF2-40B4-BE49-F238E27FC236}">
                <a16:creationId xmlns:a16="http://schemas.microsoft.com/office/drawing/2014/main" id="{34C87249-9152-407C-867C-715B997A7A66}"/>
              </a:ext>
            </a:extLst>
          </p:cNvPr>
          <p:cNvGraphicFramePr>
            <a:graphicFrameLocks noGrp="1"/>
          </p:cNvGraphicFramePr>
          <p:nvPr>
            <p:extLst>
              <p:ext uri="{D42A27DB-BD31-4B8C-83A1-F6EECF244321}">
                <p14:modId xmlns:p14="http://schemas.microsoft.com/office/powerpoint/2010/main" val="858515992"/>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2.5</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20" name="TextBox 19"/>
          <p:cNvSpPr txBox="1"/>
          <p:nvPr/>
        </p:nvSpPr>
        <p:spPr>
          <a:xfrm>
            <a:off x="7568883" y="346991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435787"/>
            <a:ext cx="880068" cy="660051"/>
          </a:xfrm>
          <a:prstGeom prst="rect">
            <a:avLst/>
          </a:prstGeom>
        </p:spPr>
      </p:pic>
      <p:sp>
        <p:nvSpPr>
          <p:cNvPr id="15" name="TextBox 14"/>
          <p:cNvSpPr txBox="1"/>
          <p:nvPr/>
        </p:nvSpPr>
        <p:spPr>
          <a:xfrm>
            <a:off x="7467600" y="3732061"/>
            <a:ext cx="1186543" cy="215444"/>
          </a:xfrm>
          <a:prstGeom prst="rect">
            <a:avLst/>
          </a:prstGeom>
          <a:noFill/>
        </p:spPr>
        <p:txBody>
          <a:bodyPr wrap="none" rtlCol="0">
            <a:spAutoFit/>
          </a:bodyPr>
          <a:lstStyle/>
          <a:p>
            <a:r>
              <a:rPr lang="en-US" sz="800" dirty="0"/>
              <a:t>NCDOL Photo Library</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3442575"/>
            <a:ext cx="874335" cy="655751"/>
          </a:xfrm>
          <a:prstGeom prst="rect">
            <a:avLst/>
          </a:prstGeom>
        </p:spPr>
      </p:pic>
      <p:pic>
        <p:nvPicPr>
          <p:cNvPr id="3" name="Picture 2" descr="A group of people holding certificates&#10;&#10;Description automatically generated">
            <a:extLst>
              <a:ext uri="{FF2B5EF4-FFF2-40B4-BE49-F238E27FC236}">
                <a16:creationId xmlns:a16="http://schemas.microsoft.com/office/drawing/2014/main" id="{655DED0C-3391-4C66-B15D-32A0C12F2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98" y="3341061"/>
            <a:ext cx="1132673" cy="849505"/>
          </a:xfrm>
          <a:prstGeom prst="rect">
            <a:avLst/>
          </a:prstGeom>
        </p:spPr>
      </p:pic>
      <p:pic>
        <p:nvPicPr>
          <p:cNvPr id="11" name="Picture 10">
            <a:extLst>
              <a:ext uri="{FF2B5EF4-FFF2-40B4-BE49-F238E27FC236}">
                <a16:creationId xmlns:a16="http://schemas.microsoft.com/office/drawing/2014/main" id="{AC7C69D7-C058-4E7C-9539-4B8F7764AD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9190" y="3442575"/>
            <a:ext cx="1050217" cy="671174"/>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59A81850-0626-4D39-B778-5E4C0D8C7A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354684" y="3316585"/>
            <a:ext cx="1066800" cy="834432"/>
          </a:xfrm>
          <a:prstGeom prst="rect">
            <a:avLst/>
          </a:prstGeom>
        </p:spPr>
      </p:pic>
      <p:pic>
        <p:nvPicPr>
          <p:cNvPr id="13" name="Picture 12">
            <a:extLst>
              <a:ext uri="{FF2B5EF4-FFF2-40B4-BE49-F238E27FC236}">
                <a16:creationId xmlns:a16="http://schemas.microsoft.com/office/drawing/2014/main" id="{DFDE3186-F1BA-46BB-B771-414C0B9BD660}"/>
              </a:ext>
            </a:extLst>
          </p:cNvPr>
          <p:cNvPicPr/>
          <p:nvPr/>
        </p:nvPicPr>
        <p:blipFill rotWithShape="1">
          <a:blip r:embed="rId8" cstate="print">
            <a:extLst>
              <a:ext uri="{28A0092B-C50C-407E-A947-70E740481C1C}">
                <a14:useLocalDpi xmlns:a14="http://schemas.microsoft.com/office/drawing/2010/main" val="0"/>
              </a:ext>
            </a:extLst>
          </a:blip>
          <a:srcRect/>
          <a:stretch/>
        </p:blipFill>
        <p:spPr bwMode="auto">
          <a:xfrm>
            <a:off x="4648200" y="3442576"/>
            <a:ext cx="934310" cy="684748"/>
          </a:xfrm>
          <a:prstGeom prst="rect">
            <a:avLst/>
          </a:prstGeom>
          <a:ln>
            <a:noFill/>
          </a:ln>
          <a:extLst>
            <a:ext uri="{53640926-AAD7-44D8-BBD7-CCE9431645EC}">
              <a14:shadowObscured xmlns:a14="http://schemas.microsoft.com/office/drawing/2010/main"/>
            </a:ext>
          </a:extLst>
        </p:spPr>
      </p:pic>
      <p:pic>
        <p:nvPicPr>
          <p:cNvPr id="21" name="Picture 20" descr="C:\Users\wllagoe.EADS\Pictures\Picture 028.jpg">
            <a:extLst>
              <a:ext uri="{FF2B5EF4-FFF2-40B4-BE49-F238E27FC236}">
                <a16:creationId xmlns:a16="http://schemas.microsoft.com/office/drawing/2014/main" id="{226B7FFD-76A9-4E70-9992-F8F53B0D002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3200" y="3429000"/>
            <a:ext cx="978074" cy="673628"/>
          </a:xfrm>
          <a:prstGeom prst="rect">
            <a:avLst/>
          </a:prstGeom>
          <a:noFill/>
          <a:ln w="9525">
            <a:noFill/>
            <a:miter lim="800000"/>
            <a:headEnd/>
            <a:tailEnd/>
          </a:ln>
        </p:spPr>
      </p:pic>
      <p:sp>
        <p:nvSpPr>
          <p:cNvPr id="19" name="TextBox 18">
            <a:extLst>
              <a:ext uri="{FF2B5EF4-FFF2-40B4-BE49-F238E27FC236}">
                <a16:creationId xmlns:a16="http://schemas.microsoft.com/office/drawing/2014/main" id="{2F732172-993A-49F7-80C8-C49153B58917}"/>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pic>
        <p:nvPicPr>
          <p:cNvPr id="16" name="Picture 15" descr="A picture containing person, indoor, wall, kitchen&#10;&#10;Description automatically generated">
            <a:extLst>
              <a:ext uri="{FF2B5EF4-FFF2-40B4-BE49-F238E27FC236}">
                <a16:creationId xmlns:a16="http://schemas.microsoft.com/office/drawing/2014/main" id="{C96E7F1C-AF26-4585-BD12-60D553B442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2600" y="3324644"/>
            <a:ext cx="992667" cy="1323556"/>
          </a:xfrm>
          <a:prstGeom prst="rect">
            <a:avLst/>
          </a:prstGeom>
        </p:spPr>
      </p:pic>
      <p:graphicFrame>
        <p:nvGraphicFramePr>
          <p:cNvPr id="22" name="Table 21">
            <a:extLst>
              <a:ext uri="{FF2B5EF4-FFF2-40B4-BE49-F238E27FC236}">
                <a16:creationId xmlns:a16="http://schemas.microsoft.com/office/drawing/2014/main" id="{B865C6F8-9882-4142-9550-9B2FA54FEEC3}"/>
              </a:ext>
            </a:extLst>
          </p:cNvPr>
          <p:cNvGraphicFramePr>
            <a:graphicFrameLocks noGrp="1"/>
          </p:cNvGraphicFramePr>
          <p:nvPr>
            <p:extLst>
              <p:ext uri="{D42A27DB-BD31-4B8C-83A1-F6EECF244321}">
                <p14:modId xmlns:p14="http://schemas.microsoft.com/office/powerpoint/2010/main" val="1699334006"/>
              </p:ext>
            </p:extLst>
          </p:nvPr>
        </p:nvGraphicFramePr>
        <p:xfrm>
          <a:off x="609600" y="1130183"/>
          <a:ext cx="7924800" cy="2298817"/>
        </p:xfrm>
        <a:graphic>
          <a:graphicData uri="http://schemas.openxmlformats.org/drawingml/2006/table">
            <a:tbl>
              <a:tblPr firstRow="1" bandRow="1">
                <a:tableStyleId>{00A15C55-8517-42AA-B614-E9B94910E393}</a:tableStyleId>
              </a:tblPr>
              <a:tblGrid>
                <a:gridCol w="3733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774817">
                <a:tc>
                  <a:txBody>
                    <a:bodyPr/>
                    <a:lstStyle/>
                    <a:p>
                      <a:pPr algn="r"/>
                      <a:r>
                        <a:rPr lang="en-US" sz="1500" b="1" dirty="0">
                          <a:solidFill>
                            <a:schemeClr val="tx1"/>
                          </a:solidFill>
                        </a:rPr>
                        <a:t>STAR SITES</a:t>
                      </a:r>
                      <a:r>
                        <a:rPr lang="en-US" sz="1500" b="1" i="1" dirty="0">
                          <a:solidFill>
                            <a:schemeClr val="tx1"/>
                          </a:solidFill>
                        </a:rPr>
                        <a:t>—</a:t>
                      </a:r>
                      <a:r>
                        <a:rPr lang="en-US" sz="1500" b="1" dirty="0">
                          <a:solidFill>
                            <a:schemeClr val="tx1"/>
                          </a:solidFill>
                        </a:rPr>
                        <a:t>New, </a:t>
                      </a:r>
                    </a:p>
                    <a:p>
                      <a:pPr algn="r"/>
                      <a:r>
                        <a:rPr lang="en-US" sz="15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1" i="1" dirty="0"/>
                        <a:t>5</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400" b="0" i="0" dirty="0"/>
                        <a:t>102</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1" i="1" dirty="0"/>
                        <a:t>3</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24</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19</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dirty="0"/>
                        <a:t>20</a:t>
                      </a:r>
                    </a:p>
                  </a:txBody>
                  <a:tcPr anchor="ctr">
                    <a:solidFill>
                      <a:schemeClr val="bg1">
                        <a:lumMod val="85000"/>
                      </a:schemeClr>
                    </a:solidFill>
                  </a:tcPr>
                </a:tc>
                <a:tc>
                  <a:txBody>
                    <a:bodyPr/>
                    <a:lstStyle/>
                    <a:p>
                      <a:pPr algn="ctr"/>
                      <a:r>
                        <a:rPr lang="en-US" sz="1400" b="1" i="1" dirty="0"/>
                        <a:t>149</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5" name="Table 24">
            <a:extLst>
              <a:ext uri="{FF2B5EF4-FFF2-40B4-BE49-F238E27FC236}">
                <a16:creationId xmlns:a16="http://schemas.microsoft.com/office/drawing/2014/main" id="{32960641-33F2-436B-999E-C48886D956B5}"/>
              </a:ext>
            </a:extLst>
          </p:cNvPr>
          <p:cNvGraphicFramePr>
            <a:graphicFrameLocks noGrp="1"/>
          </p:cNvGraphicFramePr>
          <p:nvPr>
            <p:extLst>
              <p:ext uri="{D42A27DB-BD31-4B8C-83A1-F6EECF244321}">
                <p14:modId xmlns:p14="http://schemas.microsoft.com/office/powerpoint/2010/main" val="2779952093"/>
              </p:ext>
            </p:extLst>
          </p:nvPr>
        </p:nvGraphicFramePr>
        <p:xfrm>
          <a:off x="609598" y="4102627"/>
          <a:ext cx="7924800" cy="1741154"/>
        </p:xfrm>
        <a:graphic>
          <a:graphicData uri="http://schemas.openxmlformats.org/drawingml/2006/table">
            <a:tbl>
              <a:tblPr firstRow="1" bandRow="1">
                <a:tableStyleId>{00A15C55-8517-42AA-B614-E9B94910E393}</a:tableStyleId>
              </a:tblPr>
              <a:tblGrid>
                <a:gridCol w="533400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1447798">
                  <a:extLst>
                    <a:ext uri="{9D8B030D-6E8A-4147-A177-3AD203B41FA5}">
                      <a16:colId xmlns:a16="http://schemas.microsoft.com/office/drawing/2014/main" val="20003"/>
                    </a:ext>
                  </a:extLst>
                </a:gridCol>
              </a:tblGrid>
              <a:tr h="345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66048">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a:txBody>
                    <a:bodyPr/>
                    <a:lstStyle/>
                    <a:p>
                      <a:pPr algn="ctr"/>
                      <a:r>
                        <a:rPr lang="en-US" sz="1400" b="0" i="0" dirty="0"/>
                        <a:t>NA</a:t>
                      </a:r>
                    </a:p>
                  </a:txBody>
                  <a:tcPr>
                    <a:solidFill>
                      <a:schemeClr val="bg1">
                        <a:lumMod val="95000"/>
                      </a:schemeClr>
                    </a:solidFill>
                  </a:tcPr>
                </a:tc>
                <a:extLst>
                  <a:ext uri="{0D108BD9-81ED-4DB2-BD59-A6C34878D82A}">
                    <a16:rowId xmlns:a16="http://schemas.microsoft.com/office/drawing/2014/main" val="10001"/>
                  </a:ext>
                </a:extLst>
              </a:tr>
              <a:tr h="343135">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1" i="1" dirty="0"/>
                        <a:t>11</a:t>
                      </a:r>
                    </a:p>
                  </a:txBody>
                  <a:tcPr>
                    <a:solidFill>
                      <a:schemeClr val="bg1">
                        <a:lumMod val="85000"/>
                      </a:schemeClr>
                    </a:solidFill>
                  </a:tcPr>
                </a:tc>
                <a:tc>
                  <a:txBody>
                    <a:bodyPr/>
                    <a:lstStyle/>
                    <a:p>
                      <a:pPr algn="ctr"/>
                      <a:r>
                        <a:rPr lang="en-US" sz="1400" b="0" i="0" dirty="0"/>
                        <a:t>10</a:t>
                      </a:r>
                    </a:p>
                  </a:txBody>
                  <a:tcPr>
                    <a:solidFill>
                      <a:schemeClr val="bg1">
                        <a:lumMod val="85000"/>
                      </a:schemeClr>
                    </a:solidFill>
                  </a:tcPr>
                </a:tc>
                <a:extLst>
                  <a:ext uri="{0D108BD9-81ED-4DB2-BD59-A6C34878D82A}">
                    <a16:rowId xmlns:a16="http://schemas.microsoft.com/office/drawing/2014/main" val="10003"/>
                  </a:ext>
                </a:extLst>
              </a:tr>
              <a:tr h="343135">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1" i="1" dirty="0"/>
                        <a:t>41</a:t>
                      </a:r>
                    </a:p>
                  </a:txBody>
                  <a:tcPr>
                    <a:solidFill>
                      <a:schemeClr val="bg1">
                        <a:lumMod val="95000"/>
                      </a:schemeClr>
                    </a:solidFill>
                  </a:tcPr>
                </a:tc>
                <a:tc>
                  <a:txBody>
                    <a:bodyPr/>
                    <a:lstStyle/>
                    <a:p>
                      <a:pPr algn="ctr"/>
                      <a:r>
                        <a:rPr lang="en-US" sz="1400" b="0" i="0" dirty="0"/>
                        <a:t>100</a:t>
                      </a:r>
                    </a:p>
                  </a:txBody>
                  <a:tcPr>
                    <a:solidFill>
                      <a:schemeClr val="bg1">
                        <a:lumMod val="95000"/>
                      </a:schemeClr>
                    </a:solidFill>
                  </a:tcPr>
                </a:tc>
                <a:extLst>
                  <a:ext uri="{0D108BD9-81ED-4DB2-BD59-A6C34878D82A}">
                    <a16:rowId xmlns:a16="http://schemas.microsoft.com/office/drawing/2014/main" val="10004"/>
                  </a:ext>
                </a:extLst>
              </a:tr>
              <a:tr h="343135">
                <a:tc>
                  <a:txBody>
                    <a:bodyPr/>
                    <a:lstStyle/>
                    <a:p>
                      <a:pPr algn="r"/>
                      <a:r>
                        <a:rPr lang="en-US" sz="1400" b="0" i="1" dirty="0"/>
                        <a:t>Star Booths</a:t>
                      </a:r>
                    </a:p>
                  </a:txBody>
                  <a:tcPr>
                    <a:solidFill>
                      <a:schemeClr val="bg1">
                        <a:lumMod val="85000"/>
                      </a:schemeClr>
                    </a:solidFill>
                  </a:tcPr>
                </a:tc>
                <a:tc>
                  <a:txBody>
                    <a:bodyPr/>
                    <a:lstStyle/>
                    <a:p>
                      <a:pPr algn="ctr"/>
                      <a:r>
                        <a:rPr lang="en-US" sz="1300" b="1" i="1" dirty="0"/>
                        <a:t>0</a:t>
                      </a:r>
                    </a:p>
                  </a:txBody>
                  <a:tcPr>
                    <a:solidFill>
                      <a:schemeClr val="bg1">
                        <a:lumMod val="85000"/>
                      </a:schemeClr>
                    </a:solidFill>
                  </a:tcPr>
                </a:tc>
                <a:tc>
                  <a:txBody>
                    <a:bodyPr/>
                    <a:lstStyle/>
                    <a:p>
                      <a:pPr algn="ctr"/>
                      <a:r>
                        <a:rPr lang="en-US" sz="1400" b="0" i="0" dirty="0"/>
                        <a:t>NA</a:t>
                      </a:r>
                    </a:p>
                  </a:txBody>
                  <a:tcPr>
                    <a:solidFill>
                      <a:schemeClr val="bg1">
                        <a:lumMod val="85000"/>
                      </a:schemeClr>
                    </a:solidFill>
                  </a:tcPr>
                </a:tc>
                <a:extLst>
                  <a:ext uri="{0D108BD9-81ED-4DB2-BD59-A6C34878D82A}">
                    <a16:rowId xmlns:a16="http://schemas.microsoft.com/office/drawing/2014/main" val="3165065554"/>
                  </a:ext>
                </a:extLst>
              </a:tr>
            </a:tbl>
          </a:graphicData>
        </a:graphic>
      </p:graphicFrame>
    </p:spTree>
    <p:extLst>
      <p:ext uri="{BB962C8B-B14F-4D97-AF65-F5344CB8AC3E}">
        <p14:creationId xmlns:p14="http://schemas.microsoft.com/office/powerpoint/2010/main" val="71797329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1352195384"/>
              </p:ext>
            </p:extLst>
          </p:nvPr>
        </p:nvGraphicFramePr>
        <p:xfrm>
          <a:off x="609600" y="4571999"/>
          <a:ext cx="7910946" cy="1259458"/>
        </p:xfrm>
        <a:graphic>
          <a:graphicData uri="http://schemas.openxmlformats.org/drawingml/2006/table">
            <a:tbl>
              <a:tblPr firstRow="1" bandRow="1">
                <a:tableStyleId>{00A15C55-8517-42AA-B614-E9B94910E393}</a:tableStyleId>
              </a:tblPr>
              <a:tblGrid>
                <a:gridCol w="6172200">
                  <a:extLst>
                    <a:ext uri="{9D8B030D-6E8A-4147-A177-3AD203B41FA5}">
                      <a16:colId xmlns:a16="http://schemas.microsoft.com/office/drawing/2014/main" val="20000"/>
                    </a:ext>
                  </a:extLst>
                </a:gridCol>
                <a:gridCol w="1738746">
                  <a:extLst>
                    <a:ext uri="{9D8B030D-6E8A-4147-A177-3AD203B41FA5}">
                      <a16:colId xmlns:a16="http://schemas.microsoft.com/office/drawing/2014/main" val="20002"/>
                    </a:ext>
                  </a:extLst>
                </a:gridCol>
              </a:tblGrid>
              <a:tr h="337903">
                <a:tc>
                  <a:txBody>
                    <a:bodyPr/>
                    <a:lstStyle/>
                    <a:p>
                      <a:pPr algn="r"/>
                      <a:r>
                        <a:rPr lang="en-US" sz="1600" b="1" dirty="0">
                          <a:solidFill>
                            <a:schemeClr val="tx1"/>
                          </a:solidFill>
                        </a:rPr>
                        <a:t>SAFETY AWARDS</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307185">
                <a:tc>
                  <a:txBody>
                    <a:bodyPr/>
                    <a:lstStyle/>
                    <a:p>
                      <a:pPr algn="r"/>
                      <a:r>
                        <a:rPr lang="en-US" sz="1400" i="1" dirty="0"/>
                        <a:t>CY 2021 Safety Awards Season (Silver, Gold, Million Hour)</a:t>
                      </a:r>
                      <a:endParaRPr lang="en-US" sz="1400" b="0" i="1" dirty="0"/>
                    </a:p>
                  </a:txBody>
                  <a:tcPr anchor="ctr">
                    <a:solidFill>
                      <a:schemeClr val="bg1">
                        <a:lumMod val="95000"/>
                      </a:schemeClr>
                    </a:solidFill>
                  </a:tcPr>
                </a:tc>
                <a:tc>
                  <a:txBody>
                    <a:bodyPr/>
                    <a:lstStyle/>
                    <a:p>
                      <a:pPr algn="ctr"/>
                      <a:r>
                        <a:rPr lang="en-US" sz="1400" b="1" i="1" dirty="0"/>
                        <a:t>2,428</a:t>
                      </a:r>
                    </a:p>
                  </a:txBody>
                  <a:tcPr anchor="ctr">
                    <a:solidFill>
                      <a:schemeClr val="bg1">
                        <a:lumMod val="95000"/>
                      </a:schemeClr>
                    </a:solidFill>
                  </a:tcPr>
                </a:tc>
                <a:extLst>
                  <a:ext uri="{0D108BD9-81ED-4DB2-BD59-A6C34878D82A}">
                    <a16:rowId xmlns:a16="http://schemas.microsoft.com/office/drawing/2014/main" val="10001"/>
                  </a:ext>
                </a:extLst>
              </a:tr>
              <a:tr h="307185">
                <a:tc>
                  <a:txBody>
                    <a:bodyPr/>
                    <a:lstStyle/>
                    <a:p>
                      <a:endParaRPr lang="en-US" sz="1400" b="0" i="1" dirty="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30718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1" i="1" dirty="0"/>
                        <a:t>45</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2" name="Picture 11">
            <a:extLst>
              <a:ext uri="{FF2B5EF4-FFF2-40B4-BE49-F238E27FC236}">
                <a16:creationId xmlns:a16="http://schemas.microsoft.com/office/drawing/2014/main" id="{2C40FBAC-1936-4EBC-BF9D-FA994EB84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568348"/>
            <a:ext cx="1896153" cy="1264103"/>
          </a:xfrm>
          <a:prstGeom prst="rect">
            <a:avLst/>
          </a:prstGeom>
        </p:spPr>
      </p:pic>
      <p:pic>
        <p:nvPicPr>
          <p:cNvPr id="15" name="Picture 14" descr="A picture containing text, person, outdoor, group&#10;&#10;Description automatically generated">
            <a:extLst>
              <a:ext uri="{FF2B5EF4-FFF2-40B4-BE49-F238E27FC236}">
                <a16:creationId xmlns:a16="http://schemas.microsoft.com/office/drawing/2014/main" id="{63D2AD30-EAF7-417C-99D0-7FA8C2478287}"/>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16" name="Picture 15" descr="A group of people posing for a photo&#10;&#10;Description automatically generated">
            <a:extLst>
              <a:ext uri="{FF2B5EF4-FFF2-40B4-BE49-F238E27FC236}">
                <a16:creationId xmlns:a16="http://schemas.microsoft.com/office/drawing/2014/main" id="{5BCF740D-1685-418B-8AA7-6DB82AAE7A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10800000" flipH="1" flipV="1">
            <a:off x="5370873" y="2724439"/>
            <a:ext cx="2249127" cy="1085561"/>
          </a:xfrm>
          <a:prstGeom prst="rect">
            <a:avLst/>
          </a:prstGeom>
        </p:spPr>
      </p:pic>
      <p:graphicFrame>
        <p:nvGraphicFramePr>
          <p:cNvPr id="17" name="Table 16">
            <a:extLst>
              <a:ext uri="{FF2B5EF4-FFF2-40B4-BE49-F238E27FC236}">
                <a16:creationId xmlns:a16="http://schemas.microsoft.com/office/drawing/2014/main" id="{9CB6ED83-B86E-4582-82B4-D73CAEFBD383}"/>
              </a:ext>
            </a:extLst>
          </p:cNvPr>
          <p:cNvGraphicFramePr>
            <a:graphicFrameLocks noGrp="1"/>
          </p:cNvGraphicFramePr>
          <p:nvPr>
            <p:extLst>
              <p:ext uri="{D42A27DB-BD31-4B8C-83A1-F6EECF244321}">
                <p14:modId xmlns:p14="http://schemas.microsoft.com/office/powerpoint/2010/main" val="324565435"/>
              </p:ext>
            </p:extLst>
          </p:nvPr>
        </p:nvGraphicFramePr>
        <p:xfrm>
          <a:off x="609600" y="1143000"/>
          <a:ext cx="7910946" cy="1770827"/>
        </p:xfrm>
        <a:graphic>
          <a:graphicData uri="http://schemas.openxmlformats.org/drawingml/2006/table">
            <a:tbl>
              <a:tblPr firstRow="1" bandRow="1">
                <a:tableStyleId>{00A15C55-8517-42AA-B614-E9B94910E393}</a:tableStyleId>
              </a:tblPr>
              <a:tblGrid>
                <a:gridCol w="4168136">
                  <a:extLst>
                    <a:ext uri="{9D8B030D-6E8A-4147-A177-3AD203B41FA5}">
                      <a16:colId xmlns:a16="http://schemas.microsoft.com/office/drawing/2014/main" val="20000"/>
                    </a:ext>
                  </a:extLst>
                </a:gridCol>
                <a:gridCol w="935704">
                  <a:extLst>
                    <a:ext uri="{9D8B030D-6E8A-4147-A177-3AD203B41FA5}">
                      <a16:colId xmlns:a16="http://schemas.microsoft.com/office/drawing/2014/main" val="20002"/>
                    </a:ext>
                  </a:extLst>
                </a:gridCol>
                <a:gridCol w="1105832">
                  <a:extLst>
                    <a:ext uri="{9D8B030D-6E8A-4147-A177-3AD203B41FA5}">
                      <a16:colId xmlns:a16="http://schemas.microsoft.com/office/drawing/2014/main" val="20003"/>
                    </a:ext>
                  </a:extLst>
                </a:gridCol>
                <a:gridCol w="1701274">
                  <a:extLst>
                    <a:ext uri="{9D8B030D-6E8A-4147-A177-3AD203B41FA5}">
                      <a16:colId xmlns:a16="http://schemas.microsoft.com/office/drawing/2014/main" val="20004"/>
                    </a:ext>
                  </a:extLst>
                </a:gridCol>
              </a:tblGrid>
              <a:tr h="401255">
                <a:tc>
                  <a:txBody>
                    <a:bodyPr/>
                    <a:lstStyle/>
                    <a:p>
                      <a:pPr algn="r"/>
                      <a:r>
                        <a:rPr lang="en-US" sz="1600" b="1" dirty="0">
                          <a:solidFill>
                            <a:schemeClr val="tx1"/>
                          </a:solidFill>
                        </a:rPr>
                        <a:t>SHARP SITES</a:t>
                      </a:r>
                      <a:r>
                        <a:rPr lang="en-US" sz="1600" b="1" i="0" dirty="0">
                          <a:solidFill>
                            <a:schemeClr val="tx1"/>
                          </a:solidFill>
                        </a:rPr>
                        <a:t>—New/Renewals</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6750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3">
                  <a:txBody>
                    <a:bodyPr/>
                    <a:lstStyle/>
                    <a:p>
                      <a:pPr algn="ctr"/>
                      <a:endParaRPr lang="en-US" sz="1400" b="0" i="0" dirty="0"/>
                    </a:p>
                  </a:txBody>
                  <a:tcPr anchor="b">
                    <a:solidFill>
                      <a:schemeClr val="bg1">
                        <a:lumMod val="85000"/>
                      </a:schemeClr>
                    </a:solidFill>
                  </a:tcPr>
                </a:tc>
                <a:tc>
                  <a:txBody>
                    <a:bodyPr/>
                    <a:lstStyle/>
                    <a:p>
                      <a:pPr algn="ctr"/>
                      <a:r>
                        <a:rPr lang="en-US" sz="1400" b="0" i="0" dirty="0"/>
                        <a:t>3</a:t>
                      </a:r>
                    </a:p>
                  </a:txBody>
                  <a:tcPr anchor="ctr">
                    <a:solidFill>
                      <a:schemeClr val="bg1">
                        <a:lumMod val="85000"/>
                      </a:schemeClr>
                    </a:solidFill>
                  </a:tcPr>
                </a:tc>
                <a:extLst>
                  <a:ext uri="{0D108BD9-81ED-4DB2-BD59-A6C34878D82A}">
                    <a16:rowId xmlns:a16="http://schemas.microsoft.com/office/drawing/2014/main" val="10001"/>
                  </a:ext>
                </a:extLst>
              </a:tr>
              <a:tr h="387100">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1" i="1" dirty="0"/>
                        <a:t>29</a:t>
                      </a:r>
                    </a:p>
                  </a:txBody>
                  <a:tcPr anchor="ctr">
                    <a:solidFill>
                      <a:schemeClr val="bg1">
                        <a:lumMod val="95000"/>
                      </a:schemeClr>
                    </a:solidFill>
                  </a:tcPr>
                </a:tc>
                <a:tc vMerge="1">
                  <a:txBody>
                    <a:bodyPr/>
                    <a:lstStyle/>
                    <a:p>
                      <a:endParaRPr lang="en-US" dirty="0"/>
                    </a:p>
                  </a:txBody>
                  <a:tcPr anchor="b">
                    <a:solidFill>
                      <a:schemeClr val="bg1">
                        <a:lumMod val="85000"/>
                      </a:schemeClr>
                    </a:solidFill>
                  </a:tcPr>
                </a:tc>
                <a:tc>
                  <a:txBody>
                    <a:bodyPr/>
                    <a:lstStyle/>
                    <a:p>
                      <a:pPr algn="ctr"/>
                      <a:r>
                        <a:rPr lang="en-US" sz="1400" b="0" i="0" dirty="0"/>
                        <a:t>104</a:t>
                      </a:r>
                    </a:p>
                  </a:txBody>
                  <a:tcPr anchor="ctr">
                    <a:solidFill>
                      <a:schemeClr val="bg1">
                        <a:lumMod val="95000"/>
                      </a:schemeClr>
                    </a:solidFill>
                  </a:tcPr>
                </a:tc>
                <a:extLst>
                  <a:ext uri="{0D108BD9-81ED-4DB2-BD59-A6C34878D82A}">
                    <a16:rowId xmlns:a16="http://schemas.microsoft.com/office/drawing/2014/main" val="10002"/>
                  </a:ext>
                </a:extLst>
              </a:tr>
              <a:tr h="316927">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1" i="1" dirty="0"/>
                        <a:t>18</a:t>
                      </a:r>
                    </a:p>
                  </a:txBody>
                  <a:tcPr anchor="ctr">
                    <a:solidFill>
                      <a:schemeClr val="bg1">
                        <a:lumMod val="85000"/>
                      </a:schemeClr>
                    </a:solidFill>
                  </a:tcPr>
                </a:tc>
                <a:tc vMerge="1">
                  <a:txBody>
                    <a:bodyPr/>
                    <a:lstStyle/>
                    <a:p>
                      <a:pPr algn="ctr"/>
                      <a:endParaRPr lang="en-US" sz="1200" b="1" i="0" dirty="0"/>
                    </a:p>
                  </a:txBody>
                  <a:tcPr anchor="b">
                    <a:solidFill>
                      <a:schemeClr val="bg1">
                        <a:lumMod val="85000"/>
                      </a:schemeClr>
                    </a:solidFill>
                  </a:tcPr>
                </a:tc>
                <a:tc>
                  <a:txBody>
                    <a:bodyPr/>
                    <a:lstStyle/>
                    <a:p>
                      <a:pPr algn="ctr"/>
                      <a:r>
                        <a:rPr lang="en-US" sz="1400" b="0" i="0" dirty="0"/>
                        <a:t>49</a:t>
                      </a:r>
                    </a:p>
                  </a:txBody>
                  <a:tcPr anchor="ctr">
                    <a:solidFill>
                      <a:schemeClr val="bg1">
                        <a:lumMod val="85000"/>
                      </a:schemeClr>
                    </a:solidFill>
                  </a:tcPr>
                </a:tc>
                <a:extLst>
                  <a:ext uri="{0D108BD9-81ED-4DB2-BD59-A6C34878D82A}">
                    <a16:rowId xmlns:a16="http://schemas.microsoft.com/office/drawing/2014/main" val="10003"/>
                  </a:ext>
                </a:extLst>
              </a:tr>
              <a:tr h="267503">
                <a:tc>
                  <a:txBody>
                    <a:bodyPr/>
                    <a:lstStyle/>
                    <a:p>
                      <a:pPr algn="r"/>
                      <a:r>
                        <a:rPr lang="en-US" sz="1400" b="1" i="1" dirty="0"/>
                        <a:t>Total</a:t>
                      </a:r>
                    </a:p>
                  </a:txBody>
                  <a:tcPr anchor="ctr">
                    <a:solidFill>
                      <a:schemeClr val="bg1">
                        <a:lumMod val="95000"/>
                      </a:schemeClr>
                    </a:solidFill>
                  </a:tcPr>
                </a:tc>
                <a:tc>
                  <a:txBody>
                    <a:bodyPr/>
                    <a:lstStyle/>
                    <a:p>
                      <a:pPr algn="ctr"/>
                      <a:r>
                        <a:rPr lang="en-US" sz="1400" b="1" i="1" dirty="0"/>
                        <a:t>48</a:t>
                      </a:r>
                    </a:p>
                  </a:txBody>
                  <a:tcPr anchor="ctr">
                    <a:solidFill>
                      <a:schemeClr val="bg1">
                        <a:lumMod val="95000"/>
                      </a:schemeClr>
                    </a:solidFill>
                  </a:tcPr>
                </a:tc>
                <a:tc>
                  <a:txBody>
                    <a:bodyPr/>
                    <a:lstStyle/>
                    <a:p>
                      <a:pPr algn="ctr"/>
                      <a:r>
                        <a:rPr lang="en-US" sz="1400" b="0" i="0" dirty="0"/>
                        <a:t>60</a:t>
                      </a:r>
                      <a:endParaRPr lang="en-US" dirty="0"/>
                    </a:p>
                  </a:txBody>
                  <a:tcPr anchor="b">
                    <a:solidFill>
                      <a:schemeClr val="bg1">
                        <a:lumMod val="95000"/>
                      </a:schemeClr>
                    </a:solidFill>
                  </a:tcPr>
                </a:tc>
                <a:tc>
                  <a:txBody>
                    <a:bodyPr/>
                    <a:lstStyle/>
                    <a:p>
                      <a:pPr algn="ctr"/>
                      <a:r>
                        <a:rPr lang="en-US" sz="1400" b="1" i="1" dirty="0"/>
                        <a:t>156</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8" name="Table 17">
            <a:extLst>
              <a:ext uri="{FF2B5EF4-FFF2-40B4-BE49-F238E27FC236}">
                <a16:creationId xmlns:a16="http://schemas.microsoft.com/office/drawing/2014/main" id="{472E4B50-8DBD-44B1-834D-2588A6A48679}"/>
              </a:ext>
            </a:extLst>
          </p:cNvPr>
          <p:cNvGraphicFramePr>
            <a:graphicFrameLocks noGrp="1"/>
          </p:cNvGraphicFramePr>
          <p:nvPr>
            <p:extLst>
              <p:ext uri="{D42A27DB-BD31-4B8C-83A1-F6EECF244321}">
                <p14:modId xmlns:p14="http://schemas.microsoft.com/office/powerpoint/2010/main" val="2885963118"/>
              </p:ext>
            </p:extLst>
          </p:nvPr>
        </p:nvGraphicFramePr>
        <p:xfrm>
          <a:off x="623454" y="3761202"/>
          <a:ext cx="7897092" cy="810798"/>
        </p:xfrm>
        <a:graphic>
          <a:graphicData uri="http://schemas.openxmlformats.org/drawingml/2006/table">
            <a:tbl>
              <a:tblPr firstRow="1" bandRow="1">
                <a:tableStyleId>{00A15C55-8517-42AA-B614-E9B94910E393}</a:tableStyleId>
              </a:tblPr>
              <a:tblGrid>
                <a:gridCol w="6157993">
                  <a:extLst>
                    <a:ext uri="{9D8B030D-6E8A-4147-A177-3AD203B41FA5}">
                      <a16:colId xmlns:a16="http://schemas.microsoft.com/office/drawing/2014/main" val="20000"/>
                    </a:ext>
                  </a:extLst>
                </a:gridCol>
                <a:gridCol w="1739099">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1" i="1" dirty="0"/>
                        <a:t>231</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3" name="TextBox 12">
            <a:extLst>
              <a:ext uri="{FF2B5EF4-FFF2-40B4-BE49-F238E27FC236}">
                <a16:creationId xmlns:a16="http://schemas.microsoft.com/office/drawing/2014/main" id="{32A6BB26-C462-4D89-A958-C0F180F5FEF0}"/>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33736063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295400"/>
            <a:ext cx="7511014"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endParaRPr lang="en-US" dirty="0"/>
          </a:p>
        </p:txBody>
      </p:sp>
      <p:sp>
        <p:nvSpPr>
          <p:cNvPr id="8" name="TextBox 7">
            <a:extLst>
              <a:ext uri="{FF2B5EF4-FFF2-40B4-BE49-F238E27FC236}">
                <a16:creationId xmlns:a16="http://schemas.microsoft.com/office/drawing/2014/main" id="{B38B8EA3-1C95-4ECD-A747-DAFEAEF75446}"/>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37939322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373563"/>
          </a:xfrm>
        </p:spPr>
        <p:txBody>
          <a:bodyPr/>
          <a:lstStyle/>
          <a:p>
            <a:r>
              <a:rPr lang="en-US" b="1" dirty="0"/>
              <a:t>Partnerships</a:t>
            </a:r>
          </a:p>
          <a:p>
            <a:endParaRPr lang="en-US" sz="1000" b="1" dirty="0"/>
          </a:p>
          <a:p>
            <a:pPr lvl="1"/>
            <a:r>
              <a:rPr lang="en-US" i="1" dirty="0"/>
              <a:t>Barringer Construction</a:t>
            </a:r>
          </a:p>
          <a:p>
            <a:pPr lvl="1"/>
            <a:endParaRPr lang="en-US" sz="10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Douglas International Airport – Terminal Lobby Expansion </a:t>
            </a:r>
            <a:r>
              <a:rPr lang="en-US" sz="1600" dirty="0"/>
              <a:t>(2021 – 2023)</a:t>
            </a:r>
          </a:p>
          <a:p>
            <a:pPr lvl="1"/>
            <a:endParaRPr lang="en-US" dirty="0"/>
          </a:p>
          <a:p>
            <a:pPr lvl="1"/>
            <a:r>
              <a:rPr lang="en-US" i="1" dirty="0"/>
              <a:t>Jacobs Engineering Group</a:t>
            </a:r>
          </a:p>
          <a:p>
            <a:pPr lvl="1"/>
            <a:endParaRPr lang="en-US" sz="1000" i="1" dirty="0"/>
          </a:p>
          <a:p>
            <a:pPr lvl="2"/>
            <a:r>
              <a:rPr lang="en-US" dirty="0"/>
              <a:t>Holly Springs - Biotech Manufacturing Facility and Campus </a:t>
            </a:r>
            <a:r>
              <a:rPr lang="en-US" sz="1600" dirty="0"/>
              <a:t>(2022 – 2024)</a:t>
            </a:r>
          </a:p>
        </p:txBody>
      </p:sp>
      <p:sp>
        <p:nvSpPr>
          <p:cNvPr id="5" name="TextBox 4">
            <a:extLst>
              <a:ext uri="{FF2B5EF4-FFF2-40B4-BE49-F238E27FC236}">
                <a16:creationId xmlns:a16="http://schemas.microsoft.com/office/drawing/2014/main" id="{83C38053-ADFE-4DD2-92A4-E254DDBC85A9}"/>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2266320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2428452417"/>
              </p:ext>
            </p:extLst>
          </p:nvPr>
        </p:nvGraphicFramePr>
        <p:xfrm>
          <a:off x="609600" y="1171966"/>
          <a:ext cx="7924800" cy="4711632"/>
        </p:xfrm>
        <a:graphic>
          <a:graphicData uri="http://schemas.openxmlformats.org/drawingml/2006/table">
            <a:tbl>
              <a:tblPr firstRow="1" bandRow="1">
                <a:tableStyleId>{073A0DAA-6AF3-43AB-8588-CEC1D06C72B9}</a:tableStyleId>
              </a:tblPr>
              <a:tblGrid>
                <a:gridCol w="6172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96508">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64339">
                <a:tc>
                  <a:txBody>
                    <a:bodyPr/>
                    <a:lstStyle/>
                    <a:p>
                      <a:pPr algn="r"/>
                      <a:r>
                        <a:rPr lang="en-US" sz="1400" b="0" i="1" dirty="0"/>
                        <a:t>General Industry</a:t>
                      </a:r>
                      <a:r>
                        <a:rPr lang="en-US" sz="1400" i="1" dirty="0"/>
                        <a:t>—</a:t>
                      </a:r>
                      <a:r>
                        <a:rPr lang="en-US" sz="1400" b="0" i="1" dirty="0"/>
                        <a:t>10 Hour Course</a:t>
                      </a:r>
                    </a:p>
                  </a:txBody>
                  <a:tcPr anchor="ctr">
                    <a:solidFill>
                      <a:schemeClr val="bg1">
                        <a:lumMod val="95000"/>
                      </a:schemeClr>
                    </a:solidFill>
                  </a:tcPr>
                </a:tc>
                <a:tc>
                  <a:txBody>
                    <a:bodyPr/>
                    <a:lstStyle/>
                    <a:p>
                      <a:pPr algn="ctr"/>
                      <a:r>
                        <a:rPr lang="en-US" sz="1200" b="1" i="1" dirty="0"/>
                        <a:t>4</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extLst>
                  <a:ext uri="{0D108BD9-81ED-4DB2-BD59-A6C34878D82A}">
                    <a16:rowId xmlns:a16="http://schemas.microsoft.com/office/drawing/2014/main" val="10001"/>
                  </a:ext>
                </a:extLst>
              </a:tr>
              <a:tr h="264339">
                <a:tc>
                  <a:txBody>
                    <a:bodyPr/>
                    <a:lstStyle/>
                    <a:p>
                      <a:pPr algn="r"/>
                      <a:r>
                        <a:rPr lang="en-US" sz="1400" b="0" i="1" dirty="0"/>
                        <a:t>General Industry</a:t>
                      </a:r>
                      <a:r>
                        <a:rPr lang="en-US" sz="1400" i="1" dirty="0"/>
                        <a:t>—</a:t>
                      </a:r>
                      <a:r>
                        <a:rPr lang="en-US" sz="1400" b="0" i="1" dirty="0"/>
                        <a:t>30 Hour Course</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2"/>
                  </a:ext>
                </a:extLst>
              </a:tr>
              <a:tr h="449376">
                <a:tc>
                  <a:txBody>
                    <a:bodyPr/>
                    <a:lstStyle/>
                    <a:p>
                      <a:pPr algn="r"/>
                      <a:r>
                        <a:rPr lang="en-US" sz="1400" b="0" i="1" dirty="0"/>
                        <a:t>NC #500/502</a:t>
                      </a:r>
                      <a:r>
                        <a:rPr lang="en-US" sz="1400" i="1" dirty="0"/>
                        <a:t>—</a:t>
                      </a:r>
                      <a:r>
                        <a:rPr lang="en-US" sz="14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 the Trainer Course</a:t>
                      </a:r>
                      <a:endParaRPr lang="en-US" sz="1400" b="0" i="1" dirty="0"/>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extLst>
                  <a:ext uri="{0D108BD9-81ED-4DB2-BD59-A6C34878D82A}">
                    <a16:rowId xmlns:a16="http://schemas.microsoft.com/office/drawing/2014/main" val="10003"/>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 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 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8"/>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10"/>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11"/>
                  </a:ext>
                </a:extLst>
              </a:tr>
              <a:tr h="3744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12"/>
                  </a:ext>
                </a:extLst>
              </a:tr>
              <a:tr h="3744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6" name="Text Box 3">
            <a:extLst>
              <a:ext uri="{FF2B5EF4-FFF2-40B4-BE49-F238E27FC236}">
                <a16:creationId xmlns:a16="http://schemas.microsoft.com/office/drawing/2014/main" id="{9F4BA611-4213-410D-80D1-BFA551556C14}"/>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sp>
        <p:nvSpPr>
          <p:cNvPr id="8" name="TextBox 7">
            <a:extLst>
              <a:ext uri="{FF2B5EF4-FFF2-40B4-BE49-F238E27FC236}">
                <a16:creationId xmlns:a16="http://schemas.microsoft.com/office/drawing/2014/main" id="{4B789A9A-FFEB-4F99-9974-8EA61ABE00E3}"/>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770775044"/>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rgbClr val="000080"/>
              </a:solidFill>
            </a:endParaRPr>
          </a:p>
        </p:txBody>
      </p:sp>
      <p:sp>
        <p:nvSpPr>
          <p:cNvPr id="6" name="Rectangle 7"/>
          <p:cNvSpPr txBox="1">
            <a:spLocks noChangeArrowheads="1"/>
          </p:cNvSpPr>
          <p:nvPr/>
        </p:nvSpPr>
        <p:spPr bwMode="auto">
          <a:xfrm>
            <a:off x="533400" y="11430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Stand Downs/Forums</a:t>
            </a:r>
            <a:endParaRPr lang="en-US" sz="800" b="1" kern="0" dirty="0"/>
          </a:p>
          <a:p>
            <a:pPr lvl="1" eaLnBrk="1" hangingPunct="1">
              <a:lnSpc>
                <a:spcPct val="200000"/>
              </a:lnSpc>
            </a:pPr>
            <a:r>
              <a:rPr lang="en-US" i="1" dirty="0"/>
              <a:t>Stand Up 4 Grain Safety Week (April 4 </a:t>
            </a:r>
            <a:r>
              <a:rPr lang="en-US" i="1" kern="0" dirty="0"/>
              <a:t>-</a:t>
            </a:r>
            <a:r>
              <a:rPr lang="en-US" i="1" dirty="0"/>
              <a:t> 8)</a:t>
            </a:r>
          </a:p>
          <a:p>
            <a:pPr lvl="1" eaLnBrk="1" hangingPunct="1">
              <a:lnSpc>
                <a:spcPct val="200000"/>
              </a:lnSpc>
            </a:pPr>
            <a:r>
              <a:rPr lang="en-US" i="1" kern="0" dirty="0"/>
              <a:t>Fall Prevention Stand-Down (May 2 - 6)</a:t>
            </a:r>
          </a:p>
          <a:p>
            <a:pPr lvl="1" eaLnBrk="1" hangingPunct="1">
              <a:lnSpc>
                <a:spcPct val="200000"/>
              </a:lnSpc>
            </a:pPr>
            <a:r>
              <a:rPr lang="en-US" i="1" kern="0" dirty="0"/>
              <a:t>Construction Forum (May 18)</a:t>
            </a:r>
          </a:p>
          <a:p>
            <a:pPr lvl="1" eaLnBrk="1" hangingPunct="1">
              <a:lnSpc>
                <a:spcPct val="200000"/>
              </a:lnSpc>
            </a:pPr>
            <a:r>
              <a:rPr lang="en-US" i="1" kern="0" dirty="0"/>
              <a:t>Heat Illness Prevention (All Summer)</a:t>
            </a:r>
          </a:p>
          <a:p>
            <a:pPr lvl="1" eaLnBrk="1" hangingPunct="1">
              <a:lnSpc>
                <a:spcPct val="200000"/>
              </a:lnSpc>
            </a:pPr>
            <a:r>
              <a:rPr lang="en-US" i="1" kern="0" dirty="0"/>
              <a:t>Trench Safety Stand-Down (June 13 - 17)</a:t>
            </a:r>
          </a:p>
          <a:p>
            <a:pPr lvl="1" eaLnBrk="1" hangingPunct="1">
              <a:lnSpc>
                <a:spcPct val="200000"/>
              </a:lnSpc>
            </a:pPr>
            <a:r>
              <a:rPr lang="en-US" i="1" kern="0" dirty="0"/>
              <a:t>Safe + Sound (August 15 - 21)</a:t>
            </a:r>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9" name="TextBox 8">
            <a:extLst>
              <a:ext uri="{FF2B5EF4-FFF2-40B4-BE49-F238E27FC236}">
                <a16:creationId xmlns:a16="http://schemas.microsoft.com/office/drawing/2014/main" id="{79CA7D1B-B0FA-40C1-A177-D2D85EA20DE0}"/>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pic>
        <p:nvPicPr>
          <p:cNvPr id="7" name="Picture 6" descr="A picture containing text, indoor, person, computer&#10;&#10;Description automatically generated">
            <a:extLst>
              <a:ext uri="{FF2B5EF4-FFF2-40B4-BE49-F238E27FC236}">
                <a16:creationId xmlns:a16="http://schemas.microsoft.com/office/drawing/2014/main" id="{12E35EF3-595A-4678-BA96-BEA7E5546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3847" y="3171825"/>
            <a:ext cx="2084705" cy="1171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3141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43000"/>
            <a:ext cx="8001000" cy="4525963"/>
          </a:xfrm>
        </p:spPr>
        <p:txBody>
          <a:bodyPr/>
          <a:lstStyle/>
          <a:p>
            <a:r>
              <a:rPr lang="en-US" b="1" dirty="0"/>
              <a:t>Inside NC Labor Podcasts</a:t>
            </a:r>
          </a:p>
          <a:p>
            <a:endParaRPr lang="en-US" sz="800" b="1" dirty="0"/>
          </a:p>
          <a:p>
            <a:pPr lvl="1"/>
            <a:r>
              <a:rPr lang="en-US" i="1" dirty="0"/>
              <a:t>50 episodes</a:t>
            </a:r>
          </a:p>
          <a:p>
            <a:endParaRPr lang="en-US" sz="2000" b="1" dirty="0"/>
          </a:p>
          <a:p>
            <a:r>
              <a:rPr lang="en-US" b="1" dirty="0"/>
              <a:t>Facebook </a:t>
            </a:r>
          </a:p>
          <a:p>
            <a:endParaRPr lang="en-US" sz="800" b="1" dirty="0"/>
          </a:p>
          <a:p>
            <a:pPr lvl="1"/>
            <a:r>
              <a:rPr lang="en-US" i="1" dirty="0"/>
              <a:t>1,973 followers</a:t>
            </a:r>
          </a:p>
          <a:p>
            <a:pPr lvl="2"/>
            <a:endParaRPr lang="en-US" i="1" dirty="0"/>
          </a:p>
          <a:p>
            <a:r>
              <a:rPr lang="en-US" b="1" dirty="0"/>
              <a:t>Instagram</a:t>
            </a:r>
          </a:p>
          <a:p>
            <a:endParaRPr lang="en-US" sz="800" i="1" dirty="0"/>
          </a:p>
          <a:p>
            <a:pPr lvl="1"/>
            <a:r>
              <a:rPr lang="en-US" i="1" dirty="0"/>
              <a:t>641 followers</a:t>
            </a:r>
          </a:p>
          <a:p>
            <a:pPr lvl="1"/>
            <a:endParaRPr lang="en-US" sz="2000" i="1" dirty="0"/>
          </a:p>
          <a:p>
            <a:r>
              <a:rPr lang="en-US" b="1" dirty="0"/>
              <a:t>Twitter</a:t>
            </a:r>
          </a:p>
          <a:p>
            <a:pPr lvl="1"/>
            <a:r>
              <a:rPr lang="en-US" i="1" dirty="0"/>
              <a:t>2,111 followers</a:t>
            </a:r>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Social Media</a:t>
            </a:r>
            <a:endParaRPr lang="en-US" sz="2400" b="1" i="1" dirty="0">
              <a:solidFill>
                <a:schemeClr val="bg2"/>
              </a:solidFill>
            </a:endParaRPr>
          </a:p>
        </p:txBody>
      </p:sp>
      <p:sp>
        <p:nvSpPr>
          <p:cNvPr id="8" name="TextBox 7">
            <a:extLst>
              <a:ext uri="{FF2B5EF4-FFF2-40B4-BE49-F238E27FC236}">
                <a16:creationId xmlns:a16="http://schemas.microsoft.com/office/drawing/2014/main" id="{27697EF5-FC18-4229-BE9D-B640F636AC41}"/>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pic>
        <p:nvPicPr>
          <p:cNvPr id="6" name="Picture 5" descr="A picture containing text, indoor, screenshot, person&#10;&#10;Description automatically generated">
            <a:extLst>
              <a:ext uri="{FF2B5EF4-FFF2-40B4-BE49-F238E27FC236}">
                <a16:creationId xmlns:a16="http://schemas.microsoft.com/office/drawing/2014/main" id="{7E62D8E2-1BB9-4A4B-8E36-462A503C39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07572" y="2895600"/>
            <a:ext cx="3691255" cy="26235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27049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89037"/>
            <a:ext cx="8001000" cy="4525963"/>
          </a:xfrm>
        </p:spPr>
        <p:txBody>
          <a:bodyPr/>
          <a:lstStyle/>
          <a:p>
            <a:r>
              <a:rPr lang="en-US" b="1" dirty="0" err="1"/>
              <a:t>Biznet</a:t>
            </a:r>
            <a:r>
              <a:rPr lang="en-US" b="1" dirty="0"/>
              <a:t> - Online Registration System</a:t>
            </a:r>
          </a:p>
          <a:p>
            <a:pPr lvl="1">
              <a:spcBef>
                <a:spcPts val="600"/>
              </a:spcBef>
            </a:pPr>
            <a:r>
              <a:rPr lang="en-US" i="1" dirty="0"/>
              <a:t>Internal and external training</a:t>
            </a:r>
          </a:p>
          <a:p>
            <a:pPr>
              <a:lnSpc>
                <a:spcPct val="150000"/>
              </a:lnSpc>
            </a:pPr>
            <a:endParaRPr lang="en-US" i="1" dirty="0"/>
          </a:p>
          <a:p>
            <a:pPr>
              <a:lnSpc>
                <a:spcPct val="150000"/>
              </a:lnSpc>
            </a:pPr>
            <a:r>
              <a:rPr lang="en-US" b="1" dirty="0" err="1"/>
              <a:t>Babbel</a:t>
            </a:r>
            <a:r>
              <a:rPr lang="en-US" b="1" dirty="0"/>
              <a:t> - Online Spanish Training</a:t>
            </a:r>
          </a:p>
          <a:p>
            <a:pPr lvl="1"/>
            <a:r>
              <a:rPr lang="en-US" i="1" dirty="0"/>
              <a:t>Thirty seats for internal staff</a:t>
            </a:r>
          </a:p>
          <a:p>
            <a:pPr lvl="1">
              <a:lnSpc>
                <a:spcPct val="150000"/>
              </a:lnSpc>
            </a:pPr>
            <a:endParaRPr lang="en-US" i="1" dirty="0"/>
          </a:p>
          <a:p>
            <a:pPr>
              <a:lnSpc>
                <a:spcPct val="150000"/>
              </a:lnSpc>
            </a:pPr>
            <a:r>
              <a:rPr lang="en-US" b="1" dirty="0"/>
              <a:t>One Stop Shop Upgrade</a:t>
            </a:r>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New Initiatives</a:t>
            </a:r>
            <a:endParaRPr lang="en-US" sz="2400" b="1" i="1" dirty="0">
              <a:solidFill>
                <a:schemeClr val="bg2"/>
              </a:solidFill>
            </a:endParaRPr>
          </a:p>
        </p:txBody>
      </p:sp>
      <p:sp>
        <p:nvSpPr>
          <p:cNvPr id="8" name="TextBox 7">
            <a:extLst>
              <a:ext uri="{FF2B5EF4-FFF2-40B4-BE49-F238E27FC236}">
                <a16:creationId xmlns:a16="http://schemas.microsoft.com/office/drawing/2014/main" id="{27697EF5-FC18-4229-BE9D-B640F636AC41}"/>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pic>
        <p:nvPicPr>
          <p:cNvPr id="7" name="Picture 6" descr="A screenshot of a computer&#10;&#10;Description automatically generated with medium confidence">
            <a:extLst>
              <a:ext uri="{FF2B5EF4-FFF2-40B4-BE49-F238E27FC236}">
                <a16:creationId xmlns:a16="http://schemas.microsoft.com/office/drawing/2014/main" id="{2C7E6A45-9767-4407-A0D8-3B5BE9E8B6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12634" y="2819400"/>
            <a:ext cx="1774166" cy="2057400"/>
          </a:xfrm>
          <a:prstGeom prst="rect">
            <a:avLst/>
          </a:prstGeom>
          <a:ln>
            <a:noFill/>
          </a:ln>
          <a:extLst>
            <a:ext uri="{53640926-AAD7-44D8-BBD7-CCE9431645EC}">
              <a14:shadowObscured xmlns:a14="http://schemas.microsoft.com/office/drawing/2010/main"/>
            </a:ext>
          </a:extLst>
        </p:spPr>
      </p:pic>
      <p:pic>
        <p:nvPicPr>
          <p:cNvPr id="9" name="Picture 8" descr="A screenshot of a computer&#10;&#10;Description automatically generated with medium confidence">
            <a:extLst>
              <a:ext uri="{FF2B5EF4-FFF2-40B4-BE49-F238E27FC236}">
                <a16:creationId xmlns:a16="http://schemas.microsoft.com/office/drawing/2014/main" id="{6294571A-01CE-4893-9993-ED8D59FC2F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66117" y="3595280"/>
            <a:ext cx="1774166" cy="22377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774072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Compliance Directive</a:t>
            </a:r>
          </a:p>
          <a:p>
            <a:endParaRPr lang="en-US" sz="800" b="1" dirty="0"/>
          </a:p>
          <a:p>
            <a:pPr lvl="1"/>
            <a:r>
              <a:rPr lang="en-US" sz="2000" i="1" dirty="0"/>
              <a:t>CPL 02-00-165—Compliance Directive for the Excavation Standard, 29 CFR 1926, Subpart P</a:t>
            </a:r>
          </a:p>
          <a:p>
            <a:pPr lvl="1"/>
            <a:endParaRPr lang="en-US" sz="800" i="1" dirty="0"/>
          </a:p>
          <a:p>
            <a:pPr lvl="2"/>
            <a:r>
              <a:rPr lang="en-US" sz="1800" dirty="0">
                <a:solidFill>
                  <a:srgbClr val="000000"/>
                </a:solidFill>
                <a:effectLst/>
                <a:ea typeface="Calibri" panose="020F0502020204030204" pitchFamily="34" charset="0"/>
              </a:rPr>
              <a:t>This instruction provides guidance and inspection procedures for the enforcement of Subpart P.</a:t>
            </a:r>
          </a:p>
          <a:p>
            <a:pPr eaLnBrk="1" hangingPunct="1"/>
            <a:endParaRPr lang="en-US" sz="800" b="1" dirty="0"/>
          </a:p>
          <a:p>
            <a:pPr eaLnBrk="1" hangingPunct="1"/>
            <a:endParaRPr lang="en-US" sz="800" b="1" dirty="0"/>
          </a:p>
          <a:p>
            <a:pPr eaLnBrk="1" hangingPunct="1"/>
            <a:r>
              <a:rPr lang="en-US" sz="2400" b="1" kern="0" dirty="0"/>
              <a:t>Memorandum of Understanding</a:t>
            </a:r>
          </a:p>
          <a:p>
            <a:pPr lvl="1" eaLnBrk="1" hangingPunct="1">
              <a:spcBef>
                <a:spcPts val="600"/>
              </a:spcBef>
            </a:pPr>
            <a:r>
              <a:rPr lang="en-US" sz="2000" i="1" kern="0" dirty="0"/>
              <a:t>DHHS-MOU4</a:t>
            </a:r>
            <a:r>
              <a:rPr lang="en-US" sz="2000" i="1" dirty="0"/>
              <a:t>—NCDHHS – Occupational Health Surveillance Program</a:t>
            </a:r>
          </a:p>
          <a:p>
            <a:pPr lvl="2" eaLnBrk="1" hangingPunct="1">
              <a:spcBef>
                <a:spcPts val="600"/>
              </a:spcBef>
            </a:pPr>
            <a:r>
              <a:rPr lang="en-US" sz="1800" kern="0" dirty="0"/>
              <a:t>Updated current procedures for referrals between agencies.</a:t>
            </a:r>
          </a:p>
          <a:p>
            <a:pPr lvl="2" eaLnBrk="1" hangingPunct="1">
              <a:spcBef>
                <a:spcPts val="600"/>
              </a:spcBef>
            </a:pPr>
            <a:endParaRPr lang="en-US" sz="1200" kern="0" dirty="0"/>
          </a:p>
          <a:p>
            <a:pPr lvl="1" eaLnBrk="1" hangingPunct="1">
              <a:spcBef>
                <a:spcPts val="600"/>
              </a:spcBef>
            </a:pPr>
            <a:r>
              <a:rPr lang="en-US" sz="2000" i="1" kern="0" dirty="0"/>
              <a:t>USDOL-MOU1 </a:t>
            </a:r>
            <a:r>
              <a:rPr lang="en-US" sz="2000" i="1" dirty="0"/>
              <a:t>– USDOL Wage and Hour Division</a:t>
            </a:r>
            <a:endParaRPr lang="en-US" sz="2000" i="1" kern="0" dirty="0"/>
          </a:p>
          <a:p>
            <a:pPr eaLnBrk="1" hangingPunct="1"/>
            <a:endParaRPr lang="en-US" sz="800" b="1" dirty="0"/>
          </a:p>
          <a:p>
            <a:pPr eaLnBrk="1" hangingPunct="1"/>
            <a:endParaRPr lang="en-US" sz="800" b="1"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1CF1FD6C-9BAB-4681-B085-D56EB2E6811B}"/>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40550520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Total Recordable Cases (TRC)</a:t>
            </a:r>
          </a:p>
        </p:txBody>
      </p:sp>
      <p:sp>
        <p:nvSpPr>
          <p:cNvPr id="1028"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graphicFrame>
        <p:nvGraphicFramePr>
          <p:cNvPr id="15" name="Content Placeholder 6">
            <a:extLst>
              <a:ext uri="{FF2B5EF4-FFF2-40B4-BE49-F238E27FC236}">
                <a16:creationId xmlns:a16="http://schemas.microsoft.com/office/drawing/2014/main" id="{3349F1BC-BE90-4CEA-8CF6-27E946EF6801}"/>
              </a:ext>
            </a:extLst>
          </p:cNvPr>
          <p:cNvGraphicFramePr>
            <a:graphicFrameLocks noGrp="1"/>
          </p:cNvGraphicFramePr>
          <p:nvPr>
            <p:ph idx="1"/>
          </p:nvPr>
        </p:nvGraphicFramePr>
        <p:xfrm>
          <a:off x="920750" y="1219200"/>
          <a:ext cx="7380288" cy="4234480"/>
        </p:xfrm>
        <a:graphic>
          <a:graphicData uri="http://schemas.openxmlformats.org/presentationml/2006/ole">
            <mc:AlternateContent xmlns:mc="http://schemas.openxmlformats.org/markup-compatibility/2006">
              <mc:Choice xmlns:v="urn:schemas-microsoft-com:vml" Requires="v">
                <p:oleObj name="Worksheet" r:id="rId3" imgW="6362523" imgH="2712799" progId="Excel.Sheet.8">
                  <p:embed/>
                </p:oleObj>
              </mc:Choice>
              <mc:Fallback>
                <p:oleObj name="Worksheet" r:id="rId3" imgW="6362523" imgH="2712799" progId="Excel.Sheet.8">
                  <p:embed/>
                  <p:pic>
                    <p:nvPicPr>
                      <p:cNvPr id="15" name="Content Placeholder 6">
                        <a:extLst>
                          <a:ext uri="{FF2B5EF4-FFF2-40B4-BE49-F238E27FC236}">
                            <a16:creationId xmlns:a16="http://schemas.microsoft.com/office/drawing/2014/main" id="{3349F1BC-BE90-4CEA-8CF6-27E946EF6801}"/>
                          </a:ext>
                        </a:extLst>
                      </p:cNvPr>
                      <p:cNvPicPr>
                        <a:picLocks noGrp="1" noChangeArrowheads="1"/>
                      </p:cNvPicPr>
                      <p:nvPr/>
                    </p:nvPicPr>
                    <p:blipFill>
                      <a:blip r:embed="rId4"/>
                      <a:srcRect/>
                      <a:stretch>
                        <a:fillRect/>
                      </a:stretch>
                    </p:blipFill>
                    <p:spPr bwMode="auto">
                      <a:xfrm>
                        <a:off x="920750" y="1219200"/>
                        <a:ext cx="7380288" cy="4234480"/>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D88DB867-EE1F-4646-9FB7-6F2FDBC032B3}"/>
              </a:ext>
            </a:extLst>
          </p:cNvPr>
          <p:cNvSpPr txBox="1"/>
          <p:nvPr/>
        </p:nvSpPr>
        <p:spPr>
          <a:xfrm>
            <a:off x="1752600" y="1125684"/>
            <a:ext cx="1600200" cy="784830"/>
          </a:xfrm>
          <a:prstGeom prst="rect">
            <a:avLst/>
          </a:prstGeom>
          <a:noFill/>
        </p:spPr>
        <p:txBody>
          <a:bodyPr wrap="square" rtlCol="0">
            <a:spAutoFit/>
          </a:bodyPr>
          <a:lstStyle/>
          <a:p>
            <a:endParaRPr lang="en-US" sz="900" b="1" i="1" dirty="0"/>
          </a:p>
          <a:p>
            <a:r>
              <a:rPr lang="en-US" sz="900" b="1" i="1" dirty="0"/>
              <a:t>4% Decrease</a:t>
            </a:r>
          </a:p>
          <a:p>
            <a:endParaRPr lang="en-US" sz="900" b="1" i="1" dirty="0"/>
          </a:p>
          <a:p>
            <a:endParaRPr lang="en-US" sz="900" b="1" i="1" dirty="0"/>
          </a:p>
          <a:p>
            <a:endParaRPr lang="en-US" sz="900" b="1" i="1" dirty="0"/>
          </a:p>
        </p:txBody>
      </p:sp>
      <p:sp>
        <p:nvSpPr>
          <p:cNvPr id="17" name="TextBox 16">
            <a:extLst>
              <a:ext uri="{FF2B5EF4-FFF2-40B4-BE49-F238E27FC236}">
                <a16:creationId xmlns:a16="http://schemas.microsoft.com/office/drawing/2014/main" id="{2A41B990-DC58-4A92-ABF0-71F2CAB5258E}"/>
              </a:ext>
            </a:extLst>
          </p:cNvPr>
          <p:cNvSpPr txBox="1"/>
          <p:nvPr/>
        </p:nvSpPr>
        <p:spPr>
          <a:xfrm>
            <a:off x="3048000" y="2128002"/>
            <a:ext cx="896399" cy="230832"/>
          </a:xfrm>
          <a:prstGeom prst="rect">
            <a:avLst/>
          </a:prstGeom>
          <a:noFill/>
        </p:spPr>
        <p:txBody>
          <a:bodyPr wrap="none" rtlCol="0">
            <a:spAutoFit/>
          </a:bodyPr>
          <a:lstStyle/>
          <a:p>
            <a:r>
              <a:rPr lang="en-US" sz="900" b="1" i="1" dirty="0"/>
              <a:t>7% Decrease</a:t>
            </a:r>
          </a:p>
        </p:txBody>
      </p:sp>
      <p:sp>
        <p:nvSpPr>
          <p:cNvPr id="21" name="TextBox 20">
            <a:extLst>
              <a:ext uri="{FF2B5EF4-FFF2-40B4-BE49-F238E27FC236}">
                <a16:creationId xmlns:a16="http://schemas.microsoft.com/office/drawing/2014/main" id="{2E01CB30-42D7-47A2-B12E-629B48CCC9D9}"/>
              </a:ext>
            </a:extLst>
          </p:cNvPr>
          <p:cNvSpPr txBox="1"/>
          <p:nvPr/>
        </p:nvSpPr>
        <p:spPr>
          <a:xfrm>
            <a:off x="4411837" y="1795098"/>
            <a:ext cx="851515" cy="230832"/>
          </a:xfrm>
          <a:prstGeom prst="rect">
            <a:avLst/>
          </a:prstGeom>
          <a:noFill/>
        </p:spPr>
        <p:txBody>
          <a:bodyPr wrap="none" rtlCol="0">
            <a:spAutoFit/>
          </a:bodyPr>
          <a:lstStyle/>
          <a:p>
            <a:r>
              <a:rPr lang="en-US" sz="900" b="1" i="1" dirty="0"/>
              <a:t>4% Increase</a:t>
            </a:r>
          </a:p>
        </p:txBody>
      </p:sp>
      <p:sp>
        <p:nvSpPr>
          <p:cNvPr id="23" name="TextBox 22">
            <a:extLst>
              <a:ext uri="{FF2B5EF4-FFF2-40B4-BE49-F238E27FC236}">
                <a16:creationId xmlns:a16="http://schemas.microsoft.com/office/drawing/2014/main" id="{B5451823-1050-4475-8921-11E3E1C5A1BE}"/>
              </a:ext>
            </a:extLst>
          </p:cNvPr>
          <p:cNvSpPr txBox="1"/>
          <p:nvPr/>
        </p:nvSpPr>
        <p:spPr>
          <a:xfrm flipH="1">
            <a:off x="5795341" y="2128002"/>
            <a:ext cx="1112919" cy="230832"/>
          </a:xfrm>
          <a:prstGeom prst="rect">
            <a:avLst/>
          </a:prstGeom>
          <a:noFill/>
        </p:spPr>
        <p:txBody>
          <a:bodyPr wrap="square" rtlCol="0">
            <a:spAutoFit/>
          </a:bodyPr>
          <a:lstStyle/>
          <a:p>
            <a:r>
              <a:rPr lang="en-US" sz="900" b="1" i="1" dirty="0"/>
              <a:t>4% Decrease</a:t>
            </a:r>
          </a:p>
        </p:txBody>
      </p:sp>
      <p:sp>
        <p:nvSpPr>
          <p:cNvPr id="24" name="TextBox 23">
            <a:extLst>
              <a:ext uri="{FF2B5EF4-FFF2-40B4-BE49-F238E27FC236}">
                <a16:creationId xmlns:a16="http://schemas.microsoft.com/office/drawing/2014/main" id="{4932F7FC-A684-4ACB-AA7C-F0EAE89E820B}"/>
              </a:ext>
            </a:extLst>
          </p:cNvPr>
          <p:cNvSpPr txBox="1"/>
          <p:nvPr/>
        </p:nvSpPr>
        <p:spPr>
          <a:xfrm>
            <a:off x="6934200" y="3380214"/>
            <a:ext cx="960519" cy="230832"/>
          </a:xfrm>
          <a:prstGeom prst="rect">
            <a:avLst/>
          </a:prstGeom>
          <a:noFill/>
        </p:spPr>
        <p:txBody>
          <a:bodyPr wrap="none" rtlCol="0">
            <a:spAutoFit/>
          </a:bodyPr>
          <a:lstStyle/>
          <a:p>
            <a:r>
              <a:rPr lang="en-US" sz="900" b="1" i="1" dirty="0"/>
              <a:t>12% Decrease</a:t>
            </a:r>
          </a:p>
        </p:txBody>
      </p:sp>
      <p:sp>
        <p:nvSpPr>
          <p:cNvPr id="11" name="TextBox 10">
            <a:extLst>
              <a:ext uri="{FF2B5EF4-FFF2-40B4-BE49-F238E27FC236}">
                <a16:creationId xmlns:a16="http://schemas.microsoft.com/office/drawing/2014/main" id="{A4911A23-4D36-40B2-99DC-DE6D47FCA0B5}"/>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302114558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Operational Procedure Notice</a:t>
            </a:r>
          </a:p>
          <a:p>
            <a:endParaRPr lang="en-US" sz="800" b="1" dirty="0"/>
          </a:p>
          <a:p>
            <a:pPr lvl="1"/>
            <a:r>
              <a:rPr lang="en-US" sz="2000" i="1" dirty="0"/>
              <a:t>OPN 123X—Special Emphasis Program for Construction Activities</a:t>
            </a:r>
          </a:p>
          <a:p>
            <a:pPr lvl="1"/>
            <a:endParaRPr lang="en-US" sz="800" i="1" dirty="0"/>
          </a:p>
          <a:p>
            <a:pPr lvl="2"/>
            <a:r>
              <a:rPr lang="en-US" sz="1800" dirty="0">
                <a:solidFill>
                  <a:srgbClr val="000000"/>
                </a:solidFill>
                <a:effectLst/>
                <a:ea typeface="Calibri" panose="020F0502020204030204" pitchFamily="34" charset="0"/>
              </a:rPr>
              <a:t>Changes include updates to SEP counties and statistics.</a:t>
            </a:r>
            <a:endParaRPr lang="en-US" sz="800" b="1" dirty="0"/>
          </a:p>
          <a:p>
            <a:pPr eaLnBrk="1" hangingPunct="1"/>
            <a:endParaRPr lang="en-US" sz="800" b="1" dirty="0"/>
          </a:p>
          <a:p>
            <a:pPr eaLnBrk="1" hangingPunct="1"/>
            <a:endParaRPr lang="en-US" sz="800" b="1" dirty="0"/>
          </a:p>
          <a:p>
            <a:pPr lvl="1" eaLnBrk="1" hangingPunct="1"/>
            <a:r>
              <a:rPr lang="en-US" sz="2000" i="1" kern="0" dirty="0"/>
              <a:t>OPN 128W</a:t>
            </a:r>
            <a:r>
              <a:rPr lang="en-US" sz="2000" i="1" dirty="0"/>
              <a:t>—Public Sector Surveys and Inspections</a:t>
            </a:r>
          </a:p>
          <a:p>
            <a:pPr lvl="1" eaLnBrk="1" hangingPunct="1"/>
            <a:endParaRPr lang="en-US" sz="800" i="1" dirty="0"/>
          </a:p>
          <a:p>
            <a:pPr lvl="2" eaLnBrk="1" hangingPunct="1"/>
            <a:r>
              <a:rPr lang="en-US" sz="1800" dirty="0">
                <a:solidFill>
                  <a:srgbClr val="000000"/>
                </a:solidFill>
                <a:effectLst/>
                <a:ea typeface="Calibri" panose="020F0502020204030204" pitchFamily="34" charset="0"/>
              </a:rPr>
              <a:t>Changed reference years for OSHA 300 logs and DART rates.</a:t>
            </a:r>
          </a:p>
          <a:p>
            <a:pPr lvl="2" eaLnBrk="1" hangingPunct="1"/>
            <a:endParaRPr lang="en-US" sz="2400" b="1" kern="0" dirty="0"/>
          </a:p>
          <a:p>
            <a:pPr eaLnBrk="1" hangingPunct="1"/>
            <a:r>
              <a:rPr lang="en-US" sz="2400" b="1" kern="0" dirty="0"/>
              <a:t>Memos</a:t>
            </a:r>
          </a:p>
          <a:p>
            <a:pPr lvl="1" eaLnBrk="1" hangingPunct="1">
              <a:spcBef>
                <a:spcPts val="600"/>
              </a:spcBef>
            </a:pPr>
            <a:r>
              <a:rPr lang="en-US" sz="2000" i="1" kern="0" dirty="0"/>
              <a:t>COV 6</a:t>
            </a:r>
            <a:r>
              <a:rPr lang="en-US" sz="2000" i="1" dirty="0"/>
              <a:t>—Repeal – Healthcare Emergency Temporary Standard on Occupational Exposure to COVID-19</a:t>
            </a:r>
          </a:p>
          <a:p>
            <a:pPr lvl="1" eaLnBrk="1" hangingPunct="1">
              <a:spcBef>
                <a:spcPts val="0"/>
              </a:spcBef>
            </a:pPr>
            <a:endParaRPr lang="en-US" sz="800" i="1" dirty="0"/>
          </a:p>
          <a:p>
            <a:pPr lvl="2" eaLnBrk="1" hangingPunct="1">
              <a:spcBef>
                <a:spcPts val="0"/>
              </a:spcBef>
            </a:pPr>
            <a:r>
              <a:rPr lang="en-US" sz="1800" dirty="0">
                <a:solidFill>
                  <a:srgbClr val="000000"/>
                </a:solidFill>
                <a:effectLst/>
                <a:ea typeface="Calibri" panose="020F0502020204030204" pitchFamily="34" charset="0"/>
              </a:rPr>
              <a:t>Repealed in NC effective March 4, 2022. This memo provides information and enforcement guidance related to the repeal.</a:t>
            </a:r>
            <a:endParaRPr lang="en-US" sz="1800" kern="0" dirty="0"/>
          </a:p>
          <a:p>
            <a:pPr eaLnBrk="1" hangingPunct="1"/>
            <a:endParaRPr lang="en-US" sz="800" b="1" dirty="0"/>
          </a:p>
          <a:p>
            <a:pPr eaLnBrk="1" hangingPunct="1"/>
            <a:endParaRPr lang="en-US" sz="800" b="1"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1CF1FD6C-9BAB-4681-B085-D56EB2E6811B}"/>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220182714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 Publications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spcBef>
                <a:spcPts val="1200"/>
              </a:spcBef>
            </a:pPr>
            <a:r>
              <a:rPr lang="en-US" b="1" kern="0" dirty="0"/>
              <a:t>Example Programs</a:t>
            </a:r>
          </a:p>
          <a:p>
            <a:pPr lvl="1" eaLnBrk="1" hangingPunct="1">
              <a:spcBef>
                <a:spcPts val="1200"/>
              </a:spcBef>
            </a:pPr>
            <a:r>
              <a:rPr lang="en-US" i="1" kern="0" dirty="0"/>
              <a:t>Heat Illness Prevention Program</a:t>
            </a:r>
          </a:p>
          <a:p>
            <a:pPr lvl="1" eaLnBrk="1" hangingPunct="1">
              <a:spcBef>
                <a:spcPts val="1200"/>
              </a:spcBef>
            </a:pPr>
            <a:r>
              <a:rPr lang="en-US" i="1" kern="0" dirty="0"/>
              <a:t>Assured Equipment Grounding Conductor Program</a:t>
            </a:r>
          </a:p>
          <a:p>
            <a:pPr lvl="1" eaLnBrk="1" hangingPunct="1">
              <a:spcBef>
                <a:spcPts val="1200"/>
              </a:spcBef>
            </a:pPr>
            <a:r>
              <a:rPr lang="en-US" i="1" kern="0" dirty="0"/>
              <a:t>Chemical Hygiene Plan</a:t>
            </a:r>
          </a:p>
          <a:p>
            <a:pPr lvl="1" eaLnBrk="1" hangingPunct="1">
              <a:spcBef>
                <a:spcPts val="1200"/>
              </a:spcBef>
            </a:pPr>
            <a:r>
              <a:rPr lang="en-US" i="1" kern="0" dirty="0"/>
              <a:t>Fire Prevention Plan </a:t>
            </a:r>
          </a:p>
          <a:p>
            <a:pPr lvl="1" eaLnBrk="1" hangingPunct="1">
              <a:spcBef>
                <a:spcPts val="1200"/>
              </a:spcBef>
            </a:pPr>
            <a:r>
              <a:rPr lang="en-US" i="1" kern="0" dirty="0"/>
              <a:t>HAZWOPER</a:t>
            </a:r>
          </a:p>
          <a:p>
            <a:pPr lvl="1" eaLnBrk="1" hangingPunct="1">
              <a:spcBef>
                <a:spcPts val="1200"/>
              </a:spcBef>
            </a:pPr>
            <a:r>
              <a:rPr lang="en-US" i="1" kern="0" dirty="0"/>
              <a:t>Process Safety Management Program</a:t>
            </a:r>
          </a:p>
          <a:p>
            <a:pPr lvl="1" eaLnBrk="1" hangingPunct="1">
              <a:spcBef>
                <a:spcPts val="600"/>
              </a:spcBef>
            </a:pPr>
            <a:endParaRPr lang="en-US" i="1" kern="0" dirty="0"/>
          </a:p>
          <a:p>
            <a:pPr eaLnBrk="1" hangingPunct="1">
              <a:spcBef>
                <a:spcPts val="600"/>
              </a:spcBef>
            </a:pPr>
            <a:endParaRPr lang="en-US" i="1" dirty="0"/>
          </a:p>
          <a:p>
            <a:pPr lvl="1" eaLnBrk="1" hangingPunct="1"/>
            <a:endParaRPr lang="en-US" sz="800" i="1"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8" name="TextBox 7">
            <a:extLst>
              <a:ext uri="{FF2B5EF4-FFF2-40B4-BE49-F238E27FC236}">
                <a16:creationId xmlns:a16="http://schemas.microsoft.com/office/drawing/2014/main" id="{102D664A-29AF-49EF-ACA4-B0ADEF8FE27F}"/>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94242727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nvGraphicFramePr>
        <p:xfrm>
          <a:off x="609600" y="3082052"/>
          <a:ext cx="8001000" cy="15544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09754">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1594">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10</a:t>
                      </a:r>
                    </a:p>
                  </a:txBody>
                  <a:tcPr anchor="ctr">
                    <a:solidFill>
                      <a:schemeClr val="bg1">
                        <a:lumMod val="95000"/>
                      </a:schemeClr>
                    </a:solidFill>
                  </a:tcPr>
                </a:tc>
                <a:tc>
                  <a:txBody>
                    <a:bodyPr/>
                    <a:lstStyle/>
                    <a:p>
                      <a:pPr algn="ctr"/>
                      <a:r>
                        <a:rPr lang="en-US" sz="1400" b="0" i="1" dirty="0"/>
                        <a:t>43%</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24%</a:t>
                      </a:r>
                    </a:p>
                  </a:txBody>
                  <a:tcPr anchor="ctr">
                    <a:solidFill>
                      <a:schemeClr val="bg1">
                        <a:lumMod val="95000"/>
                      </a:schemeClr>
                    </a:solidFill>
                  </a:tcPr>
                </a:tc>
                <a:extLst>
                  <a:ext uri="{0D108BD9-81ED-4DB2-BD59-A6C34878D82A}">
                    <a16:rowId xmlns:a16="http://schemas.microsoft.com/office/drawing/2014/main" val="10001"/>
                  </a:ext>
                </a:extLst>
              </a:tr>
              <a:tr h="281594">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20%</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extLst>
                  <a:ext uri="{0D108BD9-81ED-4DB2-BD59-A6C34878D82A}">
                    <a16:rowId xmlns:a16="http://schemas.microsoft.com/office/drawing/2014/main" val="10002"/>
                  </a:ext>
                </a:extLst>
              </a:tr>
              <a:tr h="281594">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35%</a:t>
                      </a:r>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53%</a:t>
                      </a:r>
                    </a:p>
                  </a:txBody>
                  <a:tcPr anchor="ctr">
                    <a:solidFill>
                      <a:schemeClr val="bg1">
                        <a:lumMod val="95000"/>
                      </a:schemeClr>
                    </a:solidFill>
                  </a:tcPr>
                </a:tc>
                <a:extLst>
                  <a:ext uri="{0D108BD9-81ED-4DB2-BD59-A6C34878D82A}">
                    <a16:rowId xmlns:a16="http://schemas.microsoft.com/office/drawing/2014/main" val="10003"/>
                  </a:ext>
                </a:extLst>
              </a:tr>
              <a:tr h="281594">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23**</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17</a:t>
                      </a:r>
                    </a:p>
                  </a:txBody>
                  <a:tcPr anchor="ctr">
                    <a:solidFill>
                      <a:schemeClr val="bg1">
                        <a:lumMod val="95000"/>
                      </a:schemeClr>
                    </a:solidFill>
                  </a:tcPr>
                </a:tc>
                <a:tc>
                  <a:txBody>
                    <a:bodyPr/>
                    <a:lstStyle/>
                    <a:p>
                      <a:pPr algn="ctr"/>
                      <a:r>
                        <a:rPr lang="en-US" sz="1400" b="0" i="1" dirty="0"/>
                        <a:t>58%</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81%</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21%</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29*</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52%</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a:solidFill>
                            <a:schemeClr val="tx1"/>
                          </a:solidFill>
                        </a:rPr>
                        <a:t>58</a:t>
                      </a:r>
                      <a:r>
                        <a:rPr lang="en-US" sz="1400" b="0" i="1" dirty="0">
                          <a:solidFill>
                            <a:schemeClr val="tx1"/>
                          </a:solidFill>
                        </a:rPr>
                        <a:t>%</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21%</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9%</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27%</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33%</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3" name="TextBox 2">
            <a:extLst>
              <a:ext uri="{FF2B5EF4-FFF2-40B4-BE49-F238E27FC236}">
                <a16:creationId xmlns:a16="http://schemas.microsoft.com/office/drawing/2014/main" id="{3C27D984-3B03-4A36-99B5-6DC44BC9D70E}"/>
              </a:ext>
            </a:extLst>
          </p:cNvPr>
          <p:cNvSpPr txBox="1"/>
          <p:nvPr/>
        </p:nvSpPr>
        <p:spPr>
          <a:xfrm>
            <a:off x="533400" y="2852665"/>
            <a:ext cx="2204450" cy="261610"/>
          </a:xfrm>
          <a:prstGeom prst="rect">
            <a:avLst/>
          </a:prstGeom>
          <a:noFill/>
        </p:spPr>
        <p:txBody>
          <a:bodyPr wrap="none" rtlCol="0">
            <a:spAutoFit/>
          </a:bodyPr>
          <a:lstStyle/>
          <a:p>
            <a:r>
              <a:rPr lang="en-US" sz="1100" i="1" dirty="0"/>
              <a:t>*One safety position eliminated. </a:t>
            </a:r>
          </a:p>
        </p:txBody>
      </p:sp>
      <p:sp>
        <p:nvSpPr>
          <p:cNvPr id="8" name="TextBox 7">
            <a:extLst>
              <a:ext uri="{FF2B5EF4-FFF2-40B4-BE49-F238E27FC236}">
                <a16:creationId xmlns:a16="http://schemas.microsoft.com/office/drawing/2014/main" id="{A42A6259-9638-4AC1-823C-2359E71D6C05}"/>
              </a:ext>
            </a:extLst>
          </p:cNvPr>
          <p:cNvSpPr txBox="1"/>
          <p:nvPr/>
        </p:nvSpPr>
        <p:spPr>
          <a:xfrm>
            <a:off x="533400" y="4587761"/>
            <a:ext cx="3828292" cy="261610"/>
          </a:xfrm>
          <a:prstGeom prst="rect">
            <a:avLst/>
          </a:prstGeom>
          <a:noFill/>
        </p:spPr>
        <p:txBody>
          <a:bodyPr wrap="none" rtlCol="0">
            <a:spAutoFit/>
          </a:bodyPr>
          <a:lstStyle/>
          <a:p>
            <a:r>
              <a:rPr lang="en-US" sz="1100" i="1" dirty="0"/>
              <a:t>**Two safety positions and one health position eliminated. </a:t>
            </a:r>
          </a:p>
        </p:txBody>
      </p:sp>
      <p:sp>
        <p:nvSpPr>
          <p:cNvPr id="10" name="TextBox 9">
            <a:extLst>
              <a:ext uri="{FF2B5EF4-FFF2-40B4-BE49-F238E27FC236}">
                <a16:creationId xmlns:a16="http://schemas.microsoft.com/office/drawing/2014/main" id="{6855529C-77A7-4493-BC8C-0C36E8815794}"/>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28130143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2</a:t>
                      </a:r>
                    </a:p>
                  </a:txBody>
                  <a:tcPr>
                    <a:solidFill>
                      <a:schemeClr val="bg1">
                        <a:lumMod val="95000"/>
                      </a:schemeClr>
                    </a:solidFill>
                  </a:tcPr>
                </a:tc>
                <a:tc>
                  <a:txBody>
                    <a:bodyPr/>
                    <a:lstStyle/>
                    <a:p>
                      <a:pPr algn="ctr"/>
                      <a:r>
                        <a:rPr lang="en-US" sz="1400" b="0" i="1" dirty="0"/>
                        <a:t>18%</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63%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2</a:t>
                      </a:r>
                    </a:p>
                  </a:txBody>
                  <a:tcPr anchor="ctr">
                    <a:solidFill>
                      <a:schemeClr val="bg1">
                        <a:lumMod val="95000"/>
                      </a:schemeClr>
                    </a:solidFill>
                  </a:tcPr>
                </a:tc>
                <a:tc>
                  <a:txBody>
                    <a:bodyPr/>
                    <a:lstStyle/>
                    <a:p>
                      <a:pPr algn="ctr"/>
                      <a:r>
                        <a:rPr lang="en-US" sz="1400" b="0" i="1" dirty="0"/>
                        <a:t>25%</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BDE9EA58-2FA9-4879-8087-35C8857632C0}"/>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graphicFrame>
        <p:nvGraphicFramePr>
          <p:cNvPr id="10" name="Table 9">
            <a:extLst>
              <a:ext uri="{FF2B5EF4-FFF2-40B4-BE49-F238E27FC236}">
                <a16:creationId xmlns:a16="http://schemas.microsoft.com/office/drawing/2014/main" id="{EB11F83B-DDB9-4AEC-A321-7C7F317083D6}"/>
              </a:ext>
            </a:extLst>
          </p:cNvPr>
          <p:cNvGraphicFramePr>
            <a:graphicFrameLocks noGrp="1"/>
          </p:cNvGraphicFramePr>
          <p:nvPr>
            <p:extLst>
              <p:ext uri="{D42A27DB-BD31-4B8C-83A1-F6EECF244321}">
                <p14:modId xmlns:p14="http://schemas.microsoft.com/office/powerpoint/2010/main" val="1388576222"/>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10</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210186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6A5E-B97F-43BC-BF68-A009E124F6E3}"/>
              </a:ext>
            </a:extLst>
          </p:cNvPr>
          <p:cNvSpPr>
            <a:spLocks noGrp="1"/>
          </p:cNvSpPr>
          <p:nvPr>
            <p:ph type="title"/>
          </p:nvPr>
        </p:nvSpPr>
        <p:spPr>
          <a:xfrm>
            <a:off x="571500" y="174863"/>
            <a:ext cx="7924800" cy="861774"/>
          </a:xfrm>
        </p:spPr>
        <p:txBody>
          <a:bodyPr/>
          <a:lstStyle/>
          <a:p>
            <a:r>
              <a:rPr lang="en-US" sz="2800" dirty="0"/>
              <a:t>Recent Actions Taken to Attract/Retain Safety and Health Professionals</a:t>
            </a:r>
          </a:p>
        </p:txBody>
      </p:sp>
      <p:sp>
        <p:nvSpPr>
          <p:cNvPr id="3" name="Content Placeholder 2">
            <a:extLst>
              <a:ext uri="{FF2B5EF4-FFF2-40B4-BE49-F238E27FC236}">
                <a16:creationId xmlns:a16="http://schemas.microsoft.com/office/drawing/2014/main" id="{797C843E-CCD4-4DD6-A1A1-F3092187163D}"/>
              </a:ext>
            </a:extLst>
          </p:cNvPr>
          <p:cNvSpPr>
            <a:spLocks noGrp="1"/>
          </p:cNvSpPr>
          <p:nvPr>
            <p:ph sz="half" idx="1"/>
          </p:nvPr>
        </p:nvSpPr>
        <p:spPr/>
        <p:txBody>
          <a:bodyPr/>
          <a:lstStyle/>
          <a:p>
            <a:r>
              <a:rPr lang="en-US" sz="2000" dirty="0"/>
              <a:t>4/21 – $3,000 hiring bonus policy for CSHOs instituted</a:t>
            </a:r>
          </a:p>
          <a:p>
            <a:endParaRPr lang="en-US" sz="2000" dirty="0"/>
          </a:p>
          <a:p>
            <a:r>
              <a:rPr lang="en-US" sz="2000" dirty="0"/>
              <a:t>12/21 – State employees making less than $75k received $1,500; those making more than $75k, received $1,000 bonus</a:t>
            </a:r>
          </a:p>
          <a:p>
            <a:endParaRPr lang="en-US" sz="2000" dirty="0"/>
          </a:p>
          <a:p>
            <a:r>
              <a:rPr lang="en-US" sz="2000" dirty="0"/>
              <a:t>1/22 – State employees received 2.5% increase, retroactive to 7/1</a:t>
            </a:r>
          </a:p>
        </p:txBody>
      </p:sp>
      <p:sp>
        <p:nvSpPr>
          <p:cNvPr id="4" name="Content Placeholder 3">
            <a:extLst>
              <a:ext uri="{FF2B5EF4-FFF2-40B4-BE49-F238E27FC236}">
                <a16:creationId xmlns:a16="http://schemas.microsoft.com/office/drawing/2014/main" id="{FF5EF0FD-134F-4398-88D8-6AE6265AD339}"/>
              </a:ext>
            </a:extLst>
          </p:cNvPr>
          <p:cNvSpPr>
            <a:spLocks noGrp="1"/>
          </p:cNvSpPr>
          <p:nvPr>
            <p:ph sz="half" idx="2"/>
          </p:nvPr>
        </p:nvSpPr>
        <p:spPr/>
        <p:txBody>
          <a:bodyPr/>
          <a:lstStyle/>
          <a:p>
            <a:r>
              <a:rPr lang="en-US" sz="2000" dirty="0"/>
              <a:t>2/22 – All NCDOL employees received $2500 bonus related to working through the pandemic</a:t>
            </a:r>
          </a:p>
          <a:p>
            <a:endParaRPr lang="en-US" sz="2000" dirty="0"/>
          </a:p>
          <a:p>
            <a:r>
              <a:rPr lang="en-US" sz="2000" dirty="0"/>
              <a:t>4/22 – NCDOL/OSH established new minimum salaries for S&amp;H professionals, resulting in increases for approx. 80% of positions</a:t>
            </a:r>
          </a:p>
          <a:p>
            <a:endParaRPr lang="en-US" sz="2000" dirty="0"/>
          </a:p>
          <a:p>
            <a:r>
              <a:rPr lang="en-US" sz="2000" dirty="0"/>
              <a:t>7/1 – 2.5% LI</a:t>
            </a:r>
          </a:p>
        </p:txBody>
      </p:sp>
      <p:sp>
        <p:nvSpPr>
          <p:cNvPr id="5" name="TextBox 4">
            <a:extLst>
              <a:ext uri="{FF2B5EF4-FFF2-40B4-BE49-F238E27FC236}">
                <a16:creationId xmlns:a16="http://schemas.microsoft.com/office/drawing/2014/main" id="{5B4E63DD-9C39-459A-8FC3-051F54A68965}"/>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72720748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CEF6EF-EE84-4758-8D6D-64984817B30F}"/>
              </a:ext>
            </a:extLst>
          </p:cNvPr>
          <p:cNvSpPr>
            <a:spLocks noGrp="1"/>
          </p:cNvSpPr>
          <p:nvPr>
            <p:ph sz="half" idx="1"/>
          </p:nvPr>
        </p:nvSpPr>
        <p:spPr>
          <a:xfrm>
            <a:off x="533400" y="1189037"/>
            <a:ext cx="3924300" cy="4525963"/>
          </a:xfrm>
        </p:spPr>
        <p:txBody>
          <a:bodyPr/>
          <a:lstStyle/>
          <a:p>
            <a:r>
              <a:rPr lang="en-US" sz="2000" dirty="0"/>
              <a:t>SCO I/Safety Trainer – min $58,000 ($8,004 above grade minimum)</a:t>
            </a:r>
          </a:p>
          <a:p>
            <a:endParaRPr lang="en-US" sz="2000" dirty="0"/>
          </a:p>
          <a:p>
            <a:r>
              <a:rPr lang="en-US" sz="2000" dirty="0"/>
              <a:t>HCO I/SCOII/Health Trainer – min $60,900 ($4,565 above grade minimum)</a:t>
            </a:r>
          </a:p>
          <a:p>
            <a:endParaRPr lang="en-US" sz="2000" dirty="0"/>
          </a:p>
          <a:p>
            <a:r>
              <a:rPr lang="en-US" sz="2000" dirty="0"/>
              <a:t>HCO II/Safety Consultant/ETTA Standards Officer/STAR Safety Consultant – min $63,945 </a:t>
            </a:r>
          </a:p>
          <a:p>
            <a:endParaRPr lang="en-US" sz="2400" dirty="0"/>
          </a:p>
          <a:p>
            <a:endParaRPr lang="en-US" sz="2400" dirty="0"/>
          </a:p>
          <a:p>
            <a:endParaRPr lang="en-US" sz="2400" dirty="0"/>
          </a:p>
          <a:p>
            <a:endParaRPr lang="en-US" sz="2400" dirty="0"/>
          </a:p>
        </p:txBody>
      </p:sp>
      <p:sp>
        <p:nvSpPr>
          <p:cNvPr id="4" name="Content Placeholder 3">
            <a:extLst>
              <a:ext uri="{FF2B5EF4-FFF2-40B4-BE49-F238E27FC236}">
                <a16:creationId xmlns:a16="http://schemas.microsoft.com/office/drawing/2014/main" id="{8807C9A4-3899-46DC-8981-F3ABCFC5C514}"/>
              </a:ext>
            </a:extLst>
          </p:cNvPr>
          <p:cNvSpPr>
            <a:spLocks noGrp="1"/>
          </p:cNvSpPr>
          <p:nvPr>
            <p:ph sz="half" idx="2"/>
          </p:nvPr>
        </p:nvSpPr>
        <p:spPr>
          <a:xfrm>
            <a:off x="4648200" y="1166017"/>
            <a:ext cx="3924300" cy="4525963"/>
          </a:xfrm>
        </p:spPr>
        <p:txBody>
          <a:bodyPr/>
          <a:lstStyle/>
          <a:p>
            <a:r>
              <a:rPr lang="en-US" sz="2000" dirty="0"/>
              <a:t>Average increase of 133 S&amp;H professionals was $5,493</a:t>
            </a:r>
          </a:p>
          <a:p>
            <a:endParaRPr lang="en-US" sz="2000" dirty="0"/>
          </a:p>
          <a:p>
            <a:r>
              <a:rPr lang="en-US" sz="2000" dirty="0"/>
              <a:t>Minimum salaries – entry levels, OSH tenure, certifications</a:t>
            </a:r>
          </a:p>
          <a:p>
            <a:endParaRPr lang="en-US" sz="2000" dirty="0"/>
          </a:p>
          <a:p>
            <a:r>
              <a:rPr lang="en-US" sz="2000" dirty="0"/>
              <a:t>Increases required $991,295 for salary/benefits</a:t>
            </a:r>
          </a:p>
          <a:p>
            <a:endParaRPr lang="en-US" sz="2000" dirty="0"/>
          </a:p>
          <a:p>
            <a:r>
              <a:rPr lang="en-US" sz="2000" dirty="0"/>
              <a:t>Funding sources – position cuts, reallocation, salary reserve </a:t>
            </a:r>
          </a:p>
        </p:txBody>
      </p:sp>
      <p:sp>
        <p:nvSpPr>
          <p:cNvPr id="5" name="TextBox 4">
            <a:extLst>
              <a:ext uri="{FF2B5EF4-FFF2-40B4-BE49-F238E27FC236}">
                <a16:creationId xmlns:a16="http://schemas.microsoft.com/office/drawing/2014/main" id="{FBA78BB4-9F57-4054-B044-D0F9E8D95BB2}"/>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
        <p:nvSpPr>
          <p:cNvPr id="8" name="Text Box 3">
            <a:extLst>
              <a:ext uri="{FF2B5EF4-FFF2-40B4-BE49-F238E27FC236}">
                <a16:creationId xmlns:a16="http://schemas.microsoft.com/office/drawing/2014/main" id="{7F109E2A-D939-451C-4A31-2F3AEB535A54}"/>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Salary Increases </a:t>
            </a:r>
            <a:endParaRPr lang="en-US" sz="2400" b="1" i="1" dirty="0">
              <a:solidFill>
                <a:schemeClr val="bg2"/>
              </a:solidFill>
            </a:endParaRPr>
          </a:p>
        </p:txBody>
      </p:sp>
    </p:spTree>
    <p:extLst>
      <p:ext uri="{BB962C8B-B14F-4D97-AF65-F5344CB8AC3E}">
        <p14:creationId xmlns:p14="http://schemas.microsoft.com/office/powerpoint/2010/main" val="205211552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6D8AC-04FA-4497-8415-8045156134CB}"/>
              </a:ext>
            </a:extLst>
          </p:cNvPr>
          <p:cNvSpPr>
            <a:spLocks noGrp="1"/>
          </p:cNvSpPr>
          <p:nvPr>
            <p:ph idx="1"/>
          </p:nvPr>
        </p:nvSpPr>
        <p:spPr/>
        <p:txBody>
          <a:bodyPr/>
          <a:lstStyle/>
          <a:p>
            <a:r>
              <a:rPr lang="en-US" dirty="0"/>
              <a:t>COVID-19 ETS – Vaccination and Testing</a:t>
            </a:r>
          </a:p>
          <a:p>
            <a:pPr lvl="1">
              <a:spcBef>
                <a:spcPts val="600"/>
              </a:spcBef>
            </a:pPr>
            <a:r>
              <a:rPr lang="en-US" i="1" dirty="0"/>
              <a:t>January 26, 2022 – Federal OSHA Repealed ETS2</a:t>
            </a:r>
          </a:p>
          <a:p>
            <a:pPr lvl="1"/>
            <a:endParaRPr lang="en-US" i="1" dirty="0"/>
          </a:p>
          <a:p>
            <a:r>
              <a:rPr lang="en-US" dirty="0"/>
              <a:t>COVID-19 ETS – Healthcare</a:t>
            </a:r>
          </a:p>
          <a:p>
            <a:pPr lvl="1">
              <a:spcBef>
                <a:spcPts val="600"/>
              </a:spcBef>
            </a:pPr>
            <a:r>
              <a:rPr lang="en-US" i="1" dirty="0"/>
              <a:t>December 21, 2021 – Expired except </a:t>
            </a:r>
            <a:r>
              <a:rPr lang="en-US" b="0" i="1" dirty="0">
                <a:solidFill>
                  <a:srgbClr val="000000"/>
                </a:solidFill>
                <a:effectLst/>
              </a:rPr>
              <a:t>29 CFR 1910.502(q)(2)(ii), (q)(3)(ii)-(iv), and (r)]</a:t>
            </a:r>
          </a:p>
          <a:p>
            <a:pPr lvl="1"/>
            <a:endParaRPr lang="en-US" sz="1000" i="1" dirty="0">
              <a:solidFill>
                <a:srgbClr val="000000"/>
              </a:solidFill>
            </a:endParaRPr>
          </a:p>
          <a:p>
            <a:pPr lvl="1"/>
            <a:endParaRPr lang="en-US" sz="1000" i="1" dirty="0">
              <a:solidFill>
                <a:srgbClr val="000000"/>
              </a:solidFill>
            </a:endParaRPr>
          </a:p>
          <a:p>
            <a:pPr lvl="1"/>
            <a:r>
              <a:rPr lang="en-US" i="1" dirty="0">
                <a:solidFill>
                  <a:srgbClr val="000000"/>
                </a:solidFill>
              </a:rPr>
              <a:t>North Carolina repealed ETS1 – March 4, 2022</a:t>
            </a:r>
          </a:p>
          <a:p>
            <a:pPr lvl="1"/>
            <a:endParaRPr lang="en-US" sz="800" i="1" dirty="0">
              <a:solidFill>
                <a:srgbClr val="000000"/>
              </a:solidFill>
            </a:endParaRPr>
          </a:p>
          <a:p>
            <a:pPr lvl="2"/>
            <a:r>
              <a:rPr lang="en-US" i="1" dirty="0">
                <a:solidFill>
                  <a:srgbClr val="000000"/>
                </a:solidFill>
              </a:rPr>
              <a:t>North Carolina – Rule Making on the Recordkeeping Components</a:t>
            </a:r>
          </a:p>
          <a:p>
            <a:pPr lvl="2"/>
            <a:endParaRPr lang="en-US" i="1" dirty="0">
              <a:solidFill>
                <a:srgbClr val="000000"/>
              </a:solidFill>
            </a:endParaRPr>
          </a:p>
          <a:p>
            <a:pPr lvl="1"/>
            <a:r>
              <a:rPr lang="en-US" i="1" dirty="0">
                <a:solidFill>
                  <a:srgbClr val="000000"/>
                </a:solidFill>
              </a:rPr>
              <a:t>OSHA working on COVID-19 Healthcare Rule</a:t>
            </a:r>
            <a:endParaRPr lang="en-US" i="1" dirty="0"/>
          </a:p>
          <a:p>
            <a:pPr lvl="1">
              <a:lnSpc>
                <a:spcPct val="150000"/>
              </a:lnSpc>
            </a:pPr>
            <a:endParaRPr lang="en-US" dirty="0"/>
          </a:p>
        </p:txBody>
      </p:sp>
      <p:sp>
        <p:nvSpPr>
          <p:cNvPr id="4" name="Text Box 3">
            <a:extLst>
              <a:ext uri="{FF2B5EF4-FFF2-40B4-BE49-F238E27FC236}">
                <a16:creationId xmlns:a16="http://schemas.microsoft.com/office/drawing/2014/main" id="{2652D053-7D3C-4B30-BE56-3BF058BF2D80}"/>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t>
            </a:r>
            <a:endParaRPr lang="en-US" sz="2400" b="1" i="1" dirty="0">
              <a:solidFill>
                <a:schemeClr val="bg2"/>
              </a:solidFill>
            </a:endParaRPr>
          </a:p>
        </p:txBody>
      </p:sp>
      <p:sp>
        <p:nvSpPr>
          <p:cNvPr id="5" name="TextBox 4">
            <a:extLst>
              <a:ext uri="{FF2B5EF4-FFF2-40B4-BE49-F238E27FC236}">
                <a16:creationId xmlns:a16="http://schemas.microsoft.com/office/drawing/2014/main" id="{3D66966C-A715-4CD6-8402-EC2EC8D59C7B}"/>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415120045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3940144600"/>
              </p:ext>
            </p:extLst>
          </p:nvPr>
        </p:nvGraphicFramePr>
        <p:xfrm>
          <a:off x="610360" y="1219200"/>
          <a:ext cx="7913969" cy="3384507"/>
        </p:xfrm>
        <a:graphic>
          <a:graphicData uri="http://schemas.openxmlformats.org/drawingml/2006/table">
            <a:tbl>
              <a:tblPr>
                <a:tableStyleId>{5C22544A-7EE6-4342-B048-85BDC9FD1C3A}</a:tableStyleId>
              </a:tblPr>
              <a:tblGrid>
                <a:gridCol w="2229013">
                  <a:extLst>
                    <a:ext uri="{9D8B030D-6E8A-4147-A177-3AD203B41FA5}">
                      <a16:colId xmlns:a16="http://schemas.microsoft.com/office/drawing/2014/main" val="4225244791"/>
                    </a:ext>
                  </a:extLst>
                </a:gridCol>
                <a:gridCol w="1351627">
                  <a:extLst>
                    <a:ext uri="{9D8B030D-6E8A-4147-A177-3AD203B41FA5}">
                      <a16:colId xmlns:a16="http://schemas.microsoft.com/office/drawing/2014/main" val="3709083648"/>
                    </a:ext>
                  </a:extLst>
                </a:gridCol>
                <a:gridCol w="1447800">
                  <a:extLst>
                    <a:ext uri="{9D8B030D-6E8A-4147-A177-3AD203B41FA5}">
                      <a16:colId xmlns:a16="http://schemas.microsoft.com/office/drawing/2014/main" val="660787183"/>
                    </a:ext>
                  </a:extLst>
                </a:gridCol>
                <a:gridCol w="1447800">
                  <a:extLst>
                    <a:ext uri="{9D8B030D-6E8A-4147-A177-3AD203B41FA5}">
                      <a16:colId xmlns:a16="http://schemas.microsoft.com/office/drawing/2014/main" val="794229555"/>
                    </a:ext>
                  </a:extLst>
                </a:gridCol>
                <a:gridCol w="1437729">
                  <a:extLst>
                    <a:ext uri="{9D8B030D-6E8A-4147-A177-3AD203B41FA5}">
                      <a16:colId xmlns:a16="http://schemas.microsoft.com/office/drawing/2014/main" val="3469489602"/>
                    </a:ext>
                  </a:extLst>
                </a:gridCol>
              </a:tblGrid>
              <a:tr h="492942">
                <a:tc>
                  <a:txBody>
                    <a:bodyPr/>
                    <a:lstStyle/>
                    <a:p>
                      <a:pPr algn="ctr" fontAlgn="b"/>
                      <a:r>
                        <a:rPr lang="en-US" sz="1600" b="1" u="none" strike="noStrike" dirty="0">
                          <a:solidFill>
                            <a:schemeClr val="tx1"/>
                          </a:solidFill>
                          <a:effectLst/>
                          <a:latin typeface="+mn-lt"/>
                        </a:rPr>
                        <a:t>Calls/Emails</a:t>
                      </a:r>
                      <a:endParaRPr lang="en-US" sz="16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fontAlgn="b"/>
                      <a:r>
                        <a:rPr lang="en-US" sz="1800" b="0" i="1" u="none" strike="noStrike" dirty="0">
                          <a:solidFill>
                            <a:schemeClr val="tx1"/>
                          </a:solidFill>
                          <a:effectLst/>
                          <a:latin typeface="+mn-lt"/>
                        </a:rPr>
                        <a:t>Director's Office</a:t>
                      </a:r>
                    </a:p>
                  </a:txBody>
                  <a:tcPr marL="9525" marR="9525" marT="9525" marB="0" anchor="ctr">
                    <a:solidFill>
                      <a:schemeClr val="bg1">
                        <a:lumMod val="95000"/>
                      </a:schemeClr>
                    </a:solidFill>
                  </a:tcPr>
                </a:tc>
                <a:tc>
                  <a:txBody>
                    <a:bodyPr/>
                    <a:lstStyle/>
                    <a:p>
                      <a:pPr algn="ctr" fontAlgn="b"/>
                      <a:r>
                        <a:rPr lang="en-US" sz="1800" b="0" i="0" u="none" strike="noStrike" dirty="0">
                          <a:solidFill>
                            <a:srgbClr val="000000"/>
                          </a:solidFill>
                          <a:effectLst/>
                          <a:latin typeface="+mn-lt"/>
                        </a:rPr>
                        <a:t>2,143</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1,581</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931</a:t>
                      </a:r>
                    </a:p>
                  </a:txBody>
                  <a:tcPr marL="9525" marR="9525" marT="9525" marB="0" anchor="ctr">
                    <a:solidFill>
                      <a:schemeClr val="bg1">
                        <a:lumMod val="95000"/>
                      </a:schemeClr>
                    </a:solidFill>
                  </a:tcPr>
                </a:tc>
                <a:tc>
                  <a:txBody>
                    <a:bodyPr/>
                    <a:lstStyle/>
                    <a:p>
                      <a:pPr algn="ctr" fontAlgn="b"/>
                      <a:r>
                        <a:rPr lang="en-US" sz="1800" b="1" i="1" u="none" strike="noStrike" dirty="0">
                          <a:solidFill>
                            <a:schemeClr val="tx1"/>
                          </a:solidFill>
                          <a:effectLst/>
                          <a:latin typeface="+mn-lt"/>
                        </a:rPr>
                        <a:t>4,655</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algn="ctr" fontAlgn="b"/>
                      <a:r>
                        <a:rPr lang="en-US" sz="1800" b="0" i="1" u="none" strike="noStrike" dirty="0">
                          <a:solidFill>
                            <a:schemeClr val="tx1"/>
                          </a:solidFill>
                          <a:effectLst/>
                          <a:latin typeface="+mn-lt"/>
                        </a:rPr>
                        <a:t>ETTA</a:t>
                      </a:r>
                    </a:p>
                  </a:txBody>
                  <a:tcPr marL="9525" marR="9525" marT="9525" marB="0" anchor="ctr">
                    <a:solidFill>
                      <a:schemeClr val="bg1">
                        <a:lumMod val="85000"/>
                      </a:schemeClr>
                    </a:solidFill>
                  </a:tcPr>
                </a:tc>
                <a:tc>
                  <a:txBody>
                    <a:bodyPr/>
                    <a:lstStyle/>
                    <a:p>
                      <a:pPr algn="ctr" fontAlgn="b"/>
                      <a:r>
                        <a:rPr lang="en-US" sz="1800" b="0" i="0" u="none" strike="noStrike" dirty="0">
                          <a:solidFill>
                            <a:srgbClr val="000000"/>
                          </a:solidFill>
                          <a:effectLst/>
                          <a:latin typeface="+mn-lt"/>
                        </a:rPr>
                        <a:t>1,347</a:t>
                      </a:r>
                    </a:p>
                  </a:txBody>
                  <a:tcPr marL="9525" marR="9525" marT="9525" marB="0" anchor="ctr">
                    <a:solidFill>
                      <a:schemeClr val="bg1">
                        <a:lumMod val="85000"/>
                      </a:schemeClr>
                    </a:solidFill>
                  </a:tcPr>
                </a:tc>
                <a:tc>
                  <a:txBody>
                    <a:bodyPr/>
                    <a:lstStyle/>
                    <a:p>
                      <a:pPr algn="ctr" fontAlgn="b"/>
                      <a:r>
                        <a:rPr lang="en-US" sz="1800" b="0" i="0" u="none" strike="noStrike" dirty="0">
                          <a:solidFill>
                            <a:schemeClr val="tx1"/>
                          </a:solidFill>
                          <a:effectLst/>
                          <a:latin typeface="+mn-lt"/>
                        </a:rPr>
                        <a:t>623</a:t>
                      </a:r>
                    </a:p>
                  </a:txBody>
                  <a:tcPr marL="9525" marR="9525" marT="9525" marB="0" anchor="ctr">
                    <a:solidFill>
                      <a:schemeClr val="bg1">
                        <a:lumMod val="85000"/>
                      </a:schemeClr>
                    </a:solidFill>
                  </a:tcPr>
                </a:tc>
                <a:tc>
                  <a:txBody>
                    <a:bodyPr/>
                    <a:lstStyle/>
                    <a:p>
                      <a:pPr algn="ctr" fontAlgn="b"/>
                      <a:r>
                        <a:rPr lang="en-US" sz="1800" b="0" i="0" u="none" strike="noStrike" dirty="0">
                          <a:solidFill>
                            <a:schemeClr val="tx1"/>
                          </a:solidFill>
                          <a:effectLst/>
                          <a:latin typeface="+mn-lt"/>
                        </a:rPr>
                        <a:t>450</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2,420</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fontAlgn="b"/>
                      <a:r>
                        <a:rPr lang="en-US" sz="1800" b="0" i="1" u="none" strike="noStrike" dirty="0">
                          <a:solidFill>
                            <a:schemeClr val="tx1"/>
                          </a:solidFill>
                          <a:effectLst/>
                          <a:latin typeface="+mn-lt"/>
                        </a:rPr>
                        <a:t>ASH*****</a:t>
                      </a:r>
                    </a:p>
                  </a:txBody>
                  <a:tcPr marL="9525" marR="9525" marT="9525" marB="0" anchor="ctr">
                    <a:solidFill>
                      <a:schemeClr val="bg1">
                        <a:lumMod val="95000"/>
                      </a:schemeClr>
                    </a:solidFill>
                  </a:tcPr>
                </a:tc>
                <a:tc>
                  <a:txBody>
                    <a:bodyPr/>
                    <a:lstStyle/>
                    <a:p>
                      <a:pPr algn="ctr" fontAlgn="b"/>
                      <a:r>
                        <a:rPr lang="en-US" sz="1800" b="0" i="0" u="none" strike="noStrike" dirty="0">
                          <a:solidFill>
                            <a:srgbClr val="000000"/>
                          </a:solidFill>
                          <a:effectLst/>
                          <a:latin typeface="+mn-lt"/>
                        </a:rPr>
                        <a:t>341</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529</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169</a:t>
                      </a:r>
                    </a:p>
                  </a:txBody>
                  <a:tcPr marL="9525" marR="9525" marT="9525" marB="0" anchor="ctr">
                    <a:solidFill>
                      <a:schemeClr val="bg1">
                        <a:lumMod val="95000"/>
                      </a:schemeClr>
                    </a:solidFill>
                  </a:tcPr>
                </a:tc>
                <a:tc>
                  <a:txBody>
                    <a:bodyPr/>
                    <a:lstStyle/>
                    <a:p>
                      <a:pPr algn="ctr" fontAlgn="b"/>
                      <a:r>
                        <a:rPr lang="en-US" sz="1800" b="1" i="1" u="none" strike="noStrike" dirty="0">
                          <a:solidFill>
                            <a:schemeClr val="tx1"/>
                          </a:solidFill>
                          <a:effectLst/>
                          <a:latin typeface="+mn-lt"/>
                        </a:rPr>
                        <a:t>1,039</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algn="ctr" fontAlgn="b"/>
                      <a:r>
                        <a:rPr lang="en-US" sz="1800" b="0" i="1" u="none" strike="noStrike" dirty="0">
                          <a:solidFill>
                            <a:schemeClr val="tx1"/>
                          </a:solidFill>
                          <a:effectLst/>
                          <a:latin typeface="+mn-lt"/>
                        </a:rPr>
                        <a:t>PSIM</a:t>
                      </a:r>
                    </a:p>
                  </a:txBody>
                  <a:tcPr marL="9525" marR="9525" marT="9525" marB="0" anchor="ctr">
                    <a:solidFill>
                      <a:schemeClr val="bg1">
                        <a:lumMod val="85000"/>
                      </a:schemeClr>
                    </a:solidFill>
                  </a:tcPr>
                </a:tc>
                <a:tc>
                  <a:txBody>
                    <a:bodyPr/>
                    <a:lstStyle/>
                    <a:p>
                      <a:pPr algn="ctr" fontAlgn="b"/>
                      <a:r>
                        <a:rPr lang="en-US" sz="1800" b="0" i="0" u="none" strike="noStrike" dirty="0">
                          <a:solidFill>
                            <a:srgbClr val="000000"/>
                          </a:solidFill>
                          <a:effectLst/>
                          <a:latin typeface="+mn-lt"/>
                        </a:rPr>
                        <a:t>11</a:t>
                      </a:r>
                    </a:p>
                  </a:txBody>
                  <a:tcPr marL="9525" marR="9525" marT="9525" marB="0" anchor="ctr">
                    <a:solidFill>
                      <a:schemeClr val="bg1">
                        <a:lumMod val="85000"/>
                      </a:schemeClr>
                    </a:solidFill>
                  </a:tcPr>
                </a:tc>
                <a:tc>
                  <a:txBody>
                    <a:bodyPr/>
                    <a:lstStyle/>
                    <a:p>
                      <a:pPr algn="ctr" fontAlgn="b"/>
                      <a:r>
                        <a:rPr lang="en-US" sz="18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8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fontAlgn="b"/>
                      <a:r>
                        <a:rPr lang="en-US" sz="1800" b="0" i="1" u="none" strike="noStrike" dirty="0">
                          <a:solidFill>
                            <a:schemeClr val="tx1"/>
                          </a:solidFill>
                          <a:effectLst/>
                          <a:latin typeface="+mn-lt"/>
                        </a:rPr>
                        <a:t>CSB</a:t>
                      </a:r>
                    </a:p>
                  </a:txBody>
                  <a:tcPr marL="9525" marR="9525" marT="9525" marB="0" anchor="ctr">
                    <a:solidFill>
                      <a:schemeClr val="bg1">
                        <a:lumMod val="95000"/>
                      </a:schemeClr>
                    </a:solidFill>
                  </a:tcPr>
                </a:tc>
                <a:tc>
                  <a:txBody>
                    <a:bodyPr/>
                    <a:lstStyle/>
                    <a:p>
                      <a:pPr algn="ctr" fontAlgn="b"/>
                      <a:r>
                        <a:rPr lang="en-US" sz="1800" b="0" i="0" u="none" strike="noStrike" dirty="0">
                          <a:solidFill>
                            <a:srgbClr val="000000"/>
                          </a:solidFill>
                          <a:effectLst/>
                          <a:latin typeface="+mn-lt"/>
                        </a:rPr>
                        <a:t>1,084</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440</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225</a:t>
                      </a:r>
                    </a:p>
                  </a:txBody>
                  <a:tcPr marL="9525" marR="9525" marT="9525" marB="0" anchor="ctr">
                    <a:solidFill>
                      <a:schemeClr val="bg1">
                        <a:lumMod val="95000"/>
                      </a:schemeClr>
                    </a:solidFill>
                  </a:tcPr>
                </a:tc>
                <a:tc>
                  <a:txBody>
                    <a:bodyPr/>
                    <a:lstStyle/>
                    <a:p>
                      <a:pPr algn="ctr" fontAlgn="b"/>
                      <a:r>
                        <a:rPr lang="en-US" sz="1800" b="1" i="1" u="none" strike="noStrike" dirty="0">
                          <a:solidFill>
                            <a:schemeClr val="tx1"/>
                          </a:solidFill>
                          <a:effectLst/>
                          <a:latin typeface="+mn-lt"/>
                        </a:rPr>
                        <a:t>1,749</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fontAlgn="b"/>
                      <a:r>
                        <a:rPr lang="en-US" sz="1800" b="1" i="1" u="none" strike="noStrike" dirty="0">
                          <a:solidFill>
                            <a:schemeClr val="tx1"/>
                          </a:solidFill>
                          <a:effectLst/>
                          <a:latin typeface="+mn-lt"/>
                        </a:rPr>
                        <a:t>Totals</a:t>
                      </a:r>
                    </a:p>
                  </a:txBody>
                  <a:tcPr marL="9525" marR="9525" marT="9525" marB="0" anchor="ctr">
                    <a:solidFill>
                      <a:schemeClr val="bg1">
                        <a:lumMod val="85000"/>
                      </a:schemeClr>
                    </a:solidFill>
                  </a:tcPr>
                </a:tc>
                <a:tc>
                  <a:txBody>
                    <a:bodyPr/>
                    <a:lstStyle/>
                    <a:p>
                      <a:pPr algn="ctr" fontAlgn="b"/>
                      <a:r>
                        <a:rPr lang="en-US" sz="1800" b="1" i="1" u="none" strike="noStrike" dirty="0">
                          <a:solidFill>
                            <a:srgbClr val="000000"/>
                          </a:solidFill>
                          <a:effectLst/>
                          <a:latin typeface="+mn-lt"/>
                        </a:rPr>
                        <a:t>4,926</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3,173</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1,775</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9,874</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42925" y="47244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9" name="Rectangle 8">
            <a:extLst>
              <a:ext uri="{FF2B5EF4-FFF2-40B4-BE49-F238E27FC236}">
                <a16:creationId xmlns:a16="http://schemas.microsoft.com/office/drawing/2014/main" id="{313317AF-06D8-4A1D-A09E-5474B9628FB9}"/>
              </a:ext>
            </a:extLst>
          </p:cNvPr>
          <p:cNvSpPr/>
          <p:nvPr/>
        </p:nvSpPr>
        <p:spPr>
          <a:xfrm>
            <a:off x="552996" y="49530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1" name="TextBox 10">
            <a:extLst>
              <a:ext uri="{FF2B5EF4-FFF2-40B4-BE49-F238E27FC236}">
                <a16:creationId xmlns:a16="http://schemas.microsoft.com/office/drawing/2014/main" id="{38E7670C-7DCC-4490-B51B-7BFBF412D12C}"/>
              </a:ext>
            </a:extLst>
          </p:cNvPr>
          <p:cNvSpPr txBox="1"/>
          <p:nvPr/>
        </p:nvSpPr>
        <p:spPr>
          <a:xfrm>
            <a:off x="573968" y="5181600"/>
            <a:ext cx="5553075" cy="246221"/>
          </a:xfrm>
          <a:prstGeom prst="rect">
            <a:avLst/>
          </a:prstGeom>
          <a:noFill/>
        </p:spPr>
        <p:txBody>
          <a:bodyPr wrap="square" rtlCol="0">
            <a:spAutoFit/>
          </a:bodyPr>
          <a:lstStyle/>
          <a:p>
            <a:r>
              <a:rPr lang="en-US" sz="1000" i="1" dirty="0"/>
              <a:t>***FFY 2022 includes data from October 4, 2021, through April 1, 2021.</a:t>
            </a:r>
          </a:p>
        </p:txBody>
      </p:sp>
      <p:sp>
        <p:nvSpPr>
          <p:cNvPr id="13" name="TextBox 12">
            <a:extLst>
              <a:ext uri="{FF2B5EF4-FFF2-40B4-BE49-F238E27FC236}">
                <a16:creationId xmlns:a16="http://schemas.microsoft.com/office/drawing/2014/main" id="{218D6FEB-B88C-4FF7-AC5B-E67CA72793BB}"/>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426832501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7" name="TextBox 6">
            <a:extLst>
              <a:ext uri="{FF2B5EF4-FFF2-40B4-BE49-F238E27FC236}">
                <a16:creationId xmlns:a16="http://schemas.microsoft.com/office/drawing/2014/main" id="{6828006A-25C6-4249-8570-2A11ED54DC38}"/>
              </a:ext>
            </a:extLst>
          </p:cNvPr>
          <p:cNvSpPr txBox="1"/>
          <p:nvPr/>
        </p:nvSpPr>
        <p:spPr>
          <a:xfrm>
            <a:off x="529601" y="5334000"/>
            <a:ext cx="7932191" cy="707886"/>
          </a:xfrm>
          <a:prstGeom prst="rect">
            <a:avLst/>
          </a:prstGeom>
          <a:noFill/>
        </p:spPr>
        <p:txBody>
          <a:bodyPr wrap="square" rtlCol="0">
            <a:spAutoFit/>
          </a:bodyPr>
          <a:lstStyle/>
          <a:p>
            <a:r>
              <a:rPr lang="en-US" sz="1000" i="1" dirty="0"/>
              <a:t>*****This data is preliminary and subject to change as unprocessed complaints are moved to other categories. Many of these unprocessed complaints contain insufficient information to process and/or they cover complaint items that do not fall under OSH jurisdiction.  Referrals to other Agencies are made, as appropriate.</a:t>
            </a:r>
          </a:p>
          <a:p>
            <a:r>
              <a:rPr lang="en-US" sz="1000" i="1" dirty="0"/>
              <a:t>.</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1494178604"/>
              </p:ext>
            </p:extLst>
          </p:nvPr>
        </p:nvGraphicFramePr>
        <p:xfrm>
          <a:off x="610360" y="1219201"/>
          <a:ext cx="7904444" cy="3131775"/>
        </p:xfrm>
        <a:graphic>
          <a:graphicData uri="http://schemas.openxmlformats.org/drawingml/2006/table">
            <a:tbl>
              <a:tblPr>
                <a:tableStyleId>{5C22544A-7EE6-4342-B048-85BDC9FD1C3A}</a:tableStyleId>
              </a:tblPr>
              <a:tblGrid>
                <a:gridCol w="2742440">
                  <a:extLst>
                    <a:ext uri="{9D8B030D-6E8A-4147-A177-3AD203B41FA5}">
                      <a16:colId xmlns:a16="http://schemas.microsoft.com/office/drawing/2014/main" val="4225244791"/>
                    </a:ext>
                  </a:extLst>
                </a:gridCol>
                <a:gridCol w="1219200">
                  <a:extLst>
                    <a:ext uri="{9D8B030D-6E8A-4147-A177-3AD203B41FA5}">
                      <a16:colId xmlns:a16="http://schemas.microsoft.com/office/drawing/2014/main" val="3709083648"/>
                    </a:ext>
                  </a:extLst>
                </a:gridCol>
                <a:gridCol w="1295400">
                  <a:extLst>
                    <a:ext uri="{9D8B030D-6E8A-4147-A177-3AD203B41FA5}">
                      <a16:colId xmlns:a16="http://schemas.microsoft.com/office/drawing/2014/main" val="660787183"/>
                    </a:ext>
                  </a:extLst>
                </a:gridCol>
                <a:gridCol w="1401778">
                  <a:extLst>
                    <a:ext uri="{9D8B030D-6E8A-4147-A177-3AD203B41FA5}">
                      <a16:colId xmlns:a16="http://schemas.microsoft.com/office/drawing/2014/main" val="586351468"/>
                    </a:ext>
                  </a:extLst>
                </a:gridCol>
                <a:gridCol w="1245626">
                  <a:extLst>
                    <a:ext uri="{9D8B030D-6E8A-4147-A177-3AD203B41FA5}">
                      <a16:colId xmlns:a16="http://schemas.microsoft.com/office/drawing/2014/main" val="3469489602"/>
                    </a:ext>
                  </a:extLst>
                </a:gridCol>
              </a:tblGrid>
              <a:tr h="399510">
                <a:tc>
                  <a:txBody>
                    <a:bodyPr/>
                    <a:lstStyle/>
                    <a:p>
                      <a:pPr algn="ctr" fontAlgn="b"/>
                      <a:r>
                        <a:rPr lang="en-US" sz="1800" b="1" u="none" strike="noStrike" dirty="0">
                          <a:solidFill>
                            <a:schemeClr val="tx1"/>
                          </a:solidFill>
                          <a:effectLst/>
                          <a:latin typeface="+mn-lt"/>
                        </a:rPr>
                        <a:t>Director’s Office</a:t>
                      </a:r>
                      <a:endParaRPr lang="en-US" sz="18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399675">
                <a:tc>
                  <a:txBody>
                    <a:bodyPr/>
                    <a:lstStyle/>
                    <a:p>
                      <a:pPr algn="ctr" fontAlgn="b"/>
                      <a:r>
                        <a:rPr lang="en-US" sz="1600" b="0" i="1" u="none" strike="noStrike" dirty="0">
                          <a:solidFill>
                            <a:schemeClr val="tx1"/>
                          </a:solidFill>
                          <a:effectLst/>
                          <a:latin typeface="+mn-lt"/>
                        </a:rPr>
                        <a:t>Meetings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102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93</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48</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243</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388765">
                <a:tc>
                  <a:txBody>
                    <a:bodyPr/>
                    <a:lstStyle/>
                    <a:p>
                      <a:pPr algn="ctr" fontAlgn="b"/>
                      <a:r>
                        <a:rPr lang="en-US" sz="1800" b="1" i="0" u="none" strike="noStrike" dirty="0">
                          <a:solidFill>
                            <a:schemeClr val="tx1"/>
                          </a:solidFill>
                          <a:effectLst/>
                          <a:latin typeface="+mn-lt"/>
                        </a:rPr>
                        <a:t>Compliance</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3769361676"/>
                  </a:ext>
                </a:extLst>
              </a:tr>
              <a:tr h="388765">
                <a:tc>
                  <a:txBody>
                    <a:bodyPr/>
                    <a:lstStyle/>
                    <a:p>
                      <a:pPr algn="ctr" fontAlgn="b"/>
                      <a:r>
                        <a:rPr lang="en-US" sz="1600" b="0" i="1" u="none" strike="noStrike" dirty="0">
                          <a:solidFill>
                            <a:schemeClr val="tx1"/>
                          </a:solidFill>
                          <a:effectLst/>
                          <a:latin typeface="+mj-lt"/>
                        </a:rPr>
                        <a:t>Valid Complaints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1,012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1,325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389</a:t>
                      </a:r>
                    </a:p>
                  </a:txBody>
                  <a:tcPr marL="9525" marR="9525" marT="9525" marB="0" anchor="ctr">
                    <a:solidFill>
                      <a:schemeClr val="bg1">
                        <a:lumMod val="95000"/>
                      </a:schemeClr>
                    </a:solidFill>
                  </a:tcPr>
                </a:tc>
                <a:tc>
                  <a:txBody>
                    <a:bodyPr/>
                    <a:lstStyle/>
                    <a:p>
                      <a:pPr algn="ctr" fontAlgn="b"/>
                      <a:r>
                        <a:rPr lang="en-US" sz="1600" b="1" i="0" u="none" strike="noStrike" dirty="0">
                          <a:solidFill>
                            <a:schemeClr val="tx1"/>
                          </a:solidFill>
                          <a:effectLst/>
                          <a:latin typeface="+mn-lt"/>
                        </a:rPr>
                        <a:t>2,726</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388765">
                <a:tc>
                  <a:txBody>
                    <a:bodyPr/>
                    <a:lstStyle/>
                    <a:p>
                      <a:pPr algn="ctr" fontAlgn="b"/>
                      <a:r>
                        <a:rPr lang="en-US" sz="1600" b="0" i="1" u="none" strike="noStrike" dirty="0">
                          <a:solidFill>
                            <a:schemeClr val="tx1"/>
                          </a:solidFill>
                          <a:effectLst/>
                          <a:latin typeface="+mj-lt"/>
                        </a:rPr>
                        <a:t>Non-Valid Complaints</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j-lt"/>
                        </a:rPr>
                        <a:t>1,402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1,141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161</a:t>
                      </a:r>
                    </a:p>
                  </a:txBody>
                  <a:tcPr marL="9525" marR="9525" marT="9525" marB="0" anchor="ctr">
                    <a:solidFill>
                      <a:schemeClr val="bg1">
                        <a:lumMod val="85000"/>
                      </a:schemeClr>
                    </a:solidFill>
                  </a:tcPr>
                </a:tc>
                <a:tc>
                  <a:txBody>
                    <a:bodyPr/>
                    <a:lstStyle/>
                    <a:p>
                      <a:pPr algn="ctr" fontAlgn="b"/>
                      <a:r>
                        <a:rPr lang="en-US" sz="1600" b="1" i="0" u="none" strike="noStrike" dirty="0">
                          <a:solidFill>
                            <a:schemeClr val="tx1"/>
                          </a:solidFill>
                          <a:effectLst/>
                          <a:latin typeface="+mn-lt"/>
                        </a:rPr>
                        <a:t>2,705</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388765">
                <a:tc>
                  <a:txBody>
                    <a:bodyPr/>
                    <a:lstStyle/>
                    <a:p>
                      <a:pPr algn="ctr" fontAlgn="b"/>
                      <a:r>
                        <a:rPr lang="en-US" sz="1600" b="0" i="1" u="none" strike="noStrike" dirty="0">
                          <a:solidFill>
                            <a:schemeClr val="tx1"/>
                          </a:solidFill>
                          <a:effectLst/>
                          <a:latin typeface="+mj-lt"/>
                        </a:rPr>
                        <a:t>Inspections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22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97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20</a:t>
                      </a:r>
                    </a:p>
                  </a:txBody>
                  <a:tcPr marL="9525" marR="9525" marT="9525" marB="0" anchor="ctr">
                    <a:solidFill>
                      <a:schemeClr val="bg1">
                        <a:lumMod val="95000"/>
                      </a:schemeClr>
                    </a:solidFill>
                  </a:tcPr>
                </a:tc>
                <a:tc>
                  <a:txBody>
                    <a:bodyPr/>
                    <a:lstStyle/>
                    <a:p>
                      <a:pPr algn="ctr" fontAlgn="b"/>
                      <a:r>
                        <a:rPr lang="en-US" sz="1600" b="1" i="0" u="none" strike="noStrike" dirty="0">
                          <a:solidFill>
                            <a:schemeClr val="tx1"/>
                          </a:solidFill>
                          <a:effectLst/>
                          <a:latin typeface="+mn-lt"/>
                        </a:rPr>
                        <a:t>156</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388765">
                <a:tc>
                  <a:txBody>
                    <a:bodyPr/>
                    <a:lstStyle/>
                    <a:p>
                      <a:pPr algn="ctr" fontAlgn="b"/>
                      <a:r>
                        <a:rPr lang="en-US" sz="1600" b="0" i="1" u="none" strike="noStrike" dirty="0">
                          <a:solidFill>
                            <a:schemeClr val="tx1"/>
                          </a:solidFill>
                          <a:effectLst/>
                          <a:latin typeface="+mj-lt"/>
                        </a:rPr>
                        <a:t>Referrals</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j-lt"/>
                        </a:rPr>
                        <a:t>51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45</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23</a:t>
                      </a:r>
                    </a:p>
                  </a:txBody>
                  <a:tcPr marL="9525" marR="9525" marT="9525" marB="0" anchor="ctr">
                    <a:solidFill>
                      <a:schemeClr val="bg1">
                        <a:lumMod val="85000"/>
                      </a:schemeClr>
                    </a:solidFill>
                  </a:tcPr>
                </a:tc>
                <a:tc>
                  <a:txBody>
                    <a:bodyPr/>
                    <a:lstStyle/>
                    <a:p>
                      <a:pPr algn="ctr" fontAlgn="b"/>
                      <a:r>
                        <a:rPr lang="en-US" sz="1600" b="1" i="0" u="none" strike="noStrike" dirty="0">
                          <a:solidFill>
                            <a:schemeClr val="tx1"/>
                          </a:solidFill>
                          <a:effectLst/>
                          <a:latin typeface="+mn-lt"/>
                        </a:rPr>
                        <a:t>119</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r h="388765">
                <a:tc>
                  <a:txBody>
                    <a:bodyPr/>
                    <a:lstStyle/>
                    <a:p>
                      <a:pPr algn="ctr" fontAlgn="b"/>
                      <a:r>
                        <a:rPr lang="en-US" sz="1600" b="0" i="1" u="none" strike="noStrike" dirty="0">
                          <a:solidFill>
                            <a:schemeClr val="tx1"/>
                          </a:solidFill>
                          <a:effectLst/>
                          <a:latin typeface="+mj-lt"/>
                        </a:rPr>
                        <a:t>Unprocessed Complaints*****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1,107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595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147</a:t>
                      </a:r>
                    </a:p>
                  </a:txBody>
                  <a:tcPr marL="9525" marR="9525" marT="9525" marB="0" anchor="ctr">
                    <a:solidFill>
                      <a:schemeClr val="bg1">
                        <a:lumMod val="95000"/>
                      </a:schemeClr>
                    </a:solidFill>
                  </a:tcPr>
                </a:tc>
                <a:tc>
                  <a:txBody>
                    <a:bodyPr/>
                    <a:lstStyle/>
                    <a:p>
                      <a:pPr algn="ctr" fontAlgn="b"/>
                      <a:r>
                        <a:rPr lang="en-US" sz="1600" b="1" i="0" u="none" strike="noStrike" dirty="0">
                          <a:solidFill>
                            <a:schemeClr val="tx1"/>
                          </a:solidFill>
                          <a:effectLst/>
                          <a:latin typeface="+mn-lt"/>
                        </a:rPr>
                        <a:t>1,849</a:t>
                      </a:r>
                    </a:p>
                  </a:txBody>
                  <a:tcPr marL="9525" marR="9525" marT="9525" marB="0" anchor="ctr">
                    <a:solidFill>
                      <a:schemeClr val="bg1">
                        <a:lumMod val="95000"/>
                      </a:schemeClr>
                    </a:solidFill>
                  </a:tcPr>
                </a:tc>
                <a:extLst>
                  <a:ext uri="{0D108BD9-81ED-4DB2-BD59-A6C34878D82A}">
                    <a16:rowId xmlns:a16="http://schemas.microsoft.com/office/drawing/2014/main" val="3733028880"/>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03022" y="44958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4" name="Rectangle 13">
            <a:extLst>
              <a:ext uri="{FF2B5EF4-FFF2-40B4-BE49-F238E27FC236}">
                <a16:creationId xmlns:a16="http://schemas.microsoft.com/office/drawing/2014/main" id="{D7328230-A699-4C73-8A45-3DACB36A6D80}"/>
              </a:ext>
            </a:extLst>
          </p:cNvPr>
          <p:cNvSpPr/>
          <p:nvPr/>
        </p:nvSpPr>
        <p:spPr>
          <a:xfrm>
            <a:off x="533400" y="47244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2" name="TextBox 11">
            <a:extLst>
              <a:ext uri="{FF2B5EF4-FFF2-40B4-BE49-F238E27FC236}">
                <a16:creationId xmlns:a16="http://schemas.microsoft.com/office/drawing/2014/main" id="{FBB38D5D-7B69-43B0-ACF0-76EDF9559C04}"/>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
        <p:nvSpPr>
          <p:cNvPr id="16" name="TextBox 15">
            <a:extLst>
              <a:ext uri="{FF2B5EF4-FFF2-40B4-BE49-F238E27FC236}">
                <a16:creationId xmlns:a16="http://schemas.microsoft.com/office/drawing/2014/main" id="{1D0EBF63-A0DF-4B03-AA42-AB7C09BCEC19}"/>
              </a:ext>
            </a:extLst>
          </p:cNvPr>
          <p:cNvSpPr txBox="1"/>
          <p:nvPr/>
        </p:nvSpPr>
        <p:spPr>
          <a:xfrm>
            <a:off x="573968" y="4953000"/>
            <a:ext cx="5553075" cy="246221"/>
          </a:xfrm>
          <a:prstGeom prst="rect">
            <a:avLst/>
          </a:prstGeom>
          <a:noFill/>
        </p:spPr>
        <p:txBody>
          <a:bodyPr wrap="square" rtlCol="0">
            <a:spAutoFit/>
          </a:bodyPr>
          <a:lstStyle/>
          <a:p>
            <a:r>
              <a:rPr lang="en-US" sz="1000" i="1" dirty="0"/>
              <a:t>***FFY 2022 includes data from October 4, 2021, through April 1, 2021.</a:t>
            </a:r>
          </a:p>
        </p:txBody>
      </p:sp>
    </p:spTree>
    <p:extLst>
      <p:ext uri="{BB962C8B-B14F-4D97-AF65-F5344CB8AC3E}">
        <p14:creationId xmlns:p14="http://schemas.microsoft.com/office/powerpoint/2010/main" val="309878585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2958488975"/>
              </p:ext>
            </p:extLst>
          </p:nvPr>
        </p:nvGraphicFramePr>
        <p:xfrm>
          <a:off x="608090" y="1219200"/>
          <a:ext cx="7906713" cy="835326"/>
        </p:xfrm>
        <a:graphic>
          <a:graphicData uri="http://schemas.openxmlformats.org/drawingml/2006/table">
            <a:tbl>
              <a:tblPr firstRow="1" bandRow="1">
                <a:tableStyleId>{00A15C55-8517-42AA-B614-E9B94910E393}</a:tableStyleId>
              </a:tblPr>
              <a:tblGrid>
                <a:gridCol w="2382858">
                  <a:extLst>
                    <a:ext uri="{9D8B030D-6E8A-4147-A177-3AD203B41FA5}">
                      <a16:colId xmlns:a16="http://schemas.microsoft.com/office/drawing/2014/main" val="20000"/>
                    </a:ext>
                  </a:extLst>
                </a:gridCol>
                <a:gridCol w="1352452">
                  <a:extLst>
                    <a:ext uri="{9D8B030D-6E8A-4147-A177-3AD203B41FA5}">
                      <a16:colId xmlns:a16="http://schemas.microsoft.com/office/drawing/2014/main" val="20001"/>
                    </a:ext>
                  </a:extLst>
                </a:gridCol>
                <a:gridCol w="1371600">
                  <a:extLst>
                    <a:ext uri="{9D8B030D-6E8A-4147-A177-3AD203B41FA5}">
                      <a16:colId xmlns:a16="http://schemas.microsoft.com/office/drawing/2014/main" val="2283454346"/>
                    </a:ext>
                  </a:extLst>
                </a:gridCol>
                <a:gridCol w="1466460">
                  <a:extLst>
                    <a:ext uri="{9D8B030D-6E8A-4147-A177-3AD203B41FA5}">
                      <a16:colId xmlns:a16="http://schemas.microsoft.com/office/drawing/2014/main" val="3359497480"/>
                    </a:ext>
                  </a:extLst>
                </a:gridCol>
                <a:gridCol w="1333343">
                  <a:extLst>
                    <a:ext uri="{9D8B030D-6E8A-4147-A177-3AD203B41FA5}">
                      <a16:colId xmlns:a16="http://schemas.microsoft.com/office/drawing/2014/main" val="1806694655"/>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PSIM</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Disclosure Requests</a:t>
                      </a:r>
                    </a:p>
                  </a:txBody>
                  <a:tcPr anchor="ctr">
                    <a:solidFill>
                      <a:schemeClr val="bg1">
                        <a:lumMod val="95000"/>
                      </a:schemeClr>
                    </a:solidFill>
                  </a:tcPr>
                </a:tc>
                <a:tc>
                  <a:txBody>
                    <a:bodyPr/>
                    <a:lstStyle/>
                    <a:p>
                      <a:pPr algn="ctr"/>
                      <a:r>
                        <a:rPr lang="en-US" sz="1400" b="0" i="0" dirty="0"/>
                        <a:t>1,627</a:t>
                      </a:r>
                    </a:p>
                  </a:txBody>
                  <a:tcPr anchor="ctr">
                    <a:solidFill>
                      <a:schemeClr val="bg1">
                        <a:lumMod val="95000"/>
                      </a:schemeClr>
                    </a:solidFill>
                  </a:tcPr>
                </a:tc>
                <a:tc>
                  <a:txBody>
                    <a:bodyPr/>
                    <a:lstStyle/>
                    <a:p>
                      <a:pPr algn="ctr"/>
                      <a:r>
                        <a:rPr lang="en-US" sz="1400" b="0" i="0" dirty="0"/>
                        <a:t>1,418</a:t>
                      </a:r>
                    </a:p>
                  </a:txBody>
                  <a:tcPr anchor="ctr">
                    <a:solidFill>
                      <a:schemeClr val="bg1">
                        <a:lumMod val="95000"/>
                      </a:schemeClr>
                    </a:solidFill>
                  </a:tcPr>
                </a:tc>
                <a:tc>
                  <a:txBody>
                    <a:bodyPr/>
                    <a:lstStyle/>
                    <a:p>
                      <a:pPr algn="ctr"/>
                      <a:r>
                        <a:rPr lang="en-US" sz="1400" b="0" i="0" dirty="0"/>
                        <a:t>44</a:t>
                      </a:r>
                    </a:p>
                  </a:txBody>
                  <a:tcPr anchor="ctr">
                    <a:solidFill>
                      <a:schemeClr val="bg1">
                        <a:lumMod val="95000"/>
                      </a:schemeClr>
                    </a:solidFill>
                  </a:tcPr>
                </a:tc>
                <a:tc>
                  <a:txBody>
                    <a:bodyPr/>
                    <a:lstStyle/>
                    <a:p>
                      <a:pPr algn="ctr"/>
                      <a:r>
                        <a:rPr lang="en-US" sz="1400" b="1" i="1" dirty="0"/>
                        <a:t>3,089</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10" name="Table 9">
            <a:extLst>
              <a:ext uri="{FF2B5EF4-FFF2-40B4-BE49-F238E27FC236}">
                <a16:creationId xmlns:a16="http://schemas.microsoft.com/office/drawing/2014/main" id="{FE1ACD68-1464-4E6A-A393-6CFF2A1781D6}"/>
              </a:ext>
            </a:extLst>
          </p:cNvPr>
          <p:cNvGraphicFramePr>
            <a:graphicFrameLocks noGrp="1"/>
          </p:cNvGraphicFramePr>
          <p:nvPr>
            <p:extLst>
              <p:ext uri="{D42A27DB-BD31-4B8C-83A1-F6EECF244321}">
                <p14:modId xmlns:p14="http://schemas.microsoft.com/office/powerpoint/2010/main" val="3704609466"/>
              </p:ext>
            </p:extLst>
          </p:nvPr>
        </p:nvGraphicFramePr>
        <p:xfrm>
          <a:off x="608085" y="2120673"/>
          <a:ext cx="7906713" cy="1304892"/>
        </p:xfrm>
        <a:graphic>
          <a:graphicData uri="http://schemas.openxmlformats.org/drawingml/2006/table">
            <a:tbl>
              <a:tblPr firstRow="1" bandRow="1">
                <a:tableStyleId>{00A15C55-8517-42AA-B614-E9B94910E393}</a:tableStyleId>
              </a:tblPr>
              <a:tblGrid>
                <a:gridCol w="2382863">
                  <a:extLst>
                    <a:ext uri="{9D8B030D-6E8A-4147-A177-3AD203B41FA5}">
                      <a16:colId xmlns:a16="http://schemas.microsoft.com/office/drawing/2014/main" val="20000"/>
                    </a:ext>
                  </a:extLst>
                </a:gridCol>
                <a:gridCol w="1352452">
                  <a:extLst>
                    <a:ext uri="{9D8B030D-6E8A-4147-A177-3AD203B41FA5}">
                      <a16:colId xmlns:a16="http://schemas.microsoft.com/office/drawing/2014/main" val="20001"/>
                    </a:ext>
                  </a:extLst>
                </a:gridCol>
                <a:gridCol w="1371600">
                  <a:extLst>
                    <a:ext uri="{9D8B030D-6E8A-4147-A177-3AD203B41FA5}">
                      <a16:colId xmlns:a16="http://schemas.microsoft.com/office/drawing/2014/main" val="2283454346"/>
                    </a:ext>
                  </a:extLst>
                </a:gridCol>
                <a:gridCol w="1466457">
                  <a:extLst>
                    <a:ext uri="{9D8B030D-6E8A-4147-A177-3AD203B41FA5}">
                      <a16:colId xmlns:a16="http://schemas.microsoft.com/office/drawing/2014/main" val="2869877626"/>
                    </a:ext>
                  </a:extLst>
                </a:gridCol>
                <a:gridCol w="1333341">
                  <a:extLst>
                    <a:ext uri="{9D8B030D-6E8A-4147-A177-3AD203B41FA5}">
                      <a16:colId xmlns:a16="http://schemas.microsoft.com/office/drawing/2014/main" val="814345998"/>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CSB</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Interventions</a:t>
                      </a:r>
                    </a:p>
                  </a:txBody>
                  <a:tcPr anchor="ctr">
                    <a:solidFill>
                      <a:schemeClr val="bg1">
                        <a:lumMod val="95000"/>
                      </a:schemeClr>
                    </a:solidFill>
                  </a:tcPr>
                </a:tc>
                <a:tc>
                  <a:txBody>
                    <a:bodyPr/>
                    <a:lstStyle/>
                    <a:p>
                      <a:pPr algn="ctr"/>
                      <a:r>
                        <a:rPr lang="en-US" sz="1400" b="0" i="0" dirty="0"/>
                        <a:t>54</a:t>
                      </a:r>
                    </a:p>
                  </a:txBody>
                  <a:tcPr anchor="ctr">
                    <a:solidFill>
                      <a:schemeClr val="bg1">
                        <a:lumMod val="95000"/>
                      </a:schemeClr>
                    </a:solidFill>
                  </a:tcPr>
                </a:tc>
                <a:tc>
                  <a:txBody>
                    <a:bodyPr/>
                    <a:lstStyle/>
                    <a:p>
                      <a:pPr algn="ctr"/>
                      <a:r>
                        <a:rPr lang="en-US" sz="1400" b="0" i="0" dirty="0"/>
                        <a:t>30</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85</a:t>
                      </a:r>
                    </a:p>
                  </a:txBody>
                  <a:tcPr anchor="ctr">
                    <a:solidFill>
                      <a:schemeClr val="bg1">
                        <a:lumMod val="95000"/>
                      </a:schemeClr>
                    </a:solidFill>
                  </a:tcPr>
                </a:tc>
                <a:extLst>
                  <a:ext uri="{0D108BD9-81ED-4DB2-BD59-A6C34878D82A}">
                    <a16:rowId xmlns:a16="http://schemas.microsoft.com/office/drawing/2014/main" val="1144414123"/>
                  </a:ext>
                </a:extLst>
              </a:tr>
              <a:tr h="469566">
                <a:tc>
                  <a:txBody>
                    <a:bodyPr/>
                    <a:lstStyle/>
                    <a:p>
                      <a:pPr algn="ctr"/>
                      <a:r>
                        <a:rPr lang="en-US" sz="1400" b="0" i="1" dirty="0"/>
                        <a:t>Visits</a:t>
                      </a:r>
                    </a:p>
                  </a:txBody>
                  <a:tcPr anchor="ctr">
                    <a:solidFill>
                      <a:schemeClr val="bg1">
                        <a:lumMod val="85000"/>
                      </a:schemeClr>
                    </a:solidFill>
                  </a:tcPr>
                </a:tc>
                <a:tc>
                  <a:txBody>
                    <a:bodyPr/>
                    <a:lstStyle/>
                    <a:p>
                      <a:pPr algn="ctr"/>
                      <a:r>
                        <a:rPr lang="en-US" sz="1400" b="0" i="0" dirty="0"/>
                        <a:t>157</a:t>
                      </a:r>
                    </a:p>
                  </a:txBody>
                  <a:tcPr anchor="ctr">
                    <a:solidFill>
                      <a:schemeClr val="bg1">
                        <a:lumMod val="85000"/>
                      </a:schemeClr>
                    </a:solidFill>
                  </a:tcPr>
                </a:tc>
                <a:tc>
                  <a:txBody>
                    <a:bodyPr/>
                    <a:lstStyle/>
                    <a:p>
                      <a:pPr algn="ctr"/>
                      <a:r>
                        <a:rPr lang="en-US" sz="1400" b="0" i="0" dirty="0"/>
                        <a:t>367</a:t>
                      </a:r>
                    </a:p>
                  </a:txBody>
                  <a:tcPr anchor="ctr">
                    <a:solidFill>
                      <a:schemeClr val="bg1">
                        <a:lumMod val="85000"/>
                      </a:schemeClr>
                    </a:solidFill>
                  </a:tcPr>
                </a:tc>
                <a:tc>
                  <a:txBody>
                    <a:bodyPr/>
                    <a:lstStyle/>
                    <a:p>
                      <a:pPr algn="ctr"/>
                      <a:r>
                        <a:rPr lang="en-US" sz="1400" b="0" i="0" dirty="0"/>
                        <a:t>151</a:t>
                      </a:r>
                    </a:p>
                  </a:txBody>
                  <a:tcPr anchor="ctr">
                    <a:solidFill>
                      <a:schemeClr val="bg1">
                        <a:lumMod val="85000"/>
                      </a:schemeClr>
                    </a:solidFill>
                  </a:tcPr>
                </a:tc>
                <a:tc>
                  <a:txBody>
                    <a:bodyPr/>
                    <a:lstStyle/>
                    <a:p>
                      <a:pPr algn="ctr"/>
                      <a:r>
                        <a:rPr lang="en-US" sz="1400" b="1" i="1" dirty="0"/>
                        <a:t>675</a:t>
                      </a:r>
                    </a:p>
                  </a:txBody>
                  <a:tcPr anchor="ctr">
                    <a:solidFill>
                      <a:schemeClr val="bg1">
                        <a:lumMod val="85000"/>
                      </a:schemeClr>
                    </a:solidFill>
                  </a:tcPr>
                </a:tc>
                <a:extLst>
                  <a:ext uri="{0D108BD9-81ED-4DB2-BD59-A6C34878D82A}">
                    <a16:rowId xmlns:a16="http://schemas.microsoft.com/office/drawing/2014/main" val="261787301"/>
                  </a:ext>
                </a:extLst>
              </a:tr>
            </a:tbl>
          </a:graphicData>
        </a:graphic>
      </p:graphicFrame>
      <p:graphicFrame>
        <p:nvGraphicFramePr>
          <p:cNvPr id="14" name="Table 13">
            <a:extLst>
              <a:ext uri="{FF2B5EF4-FFF2-40B4-BE49-F238E27FC236}">
                <a16:creationId xmlns:a16="http://schemas.microsoft.com/office/drawing/2014/main" id="{202D0CC2-DD19-45CC-9F7B-F8B6FEB3B782}"/>
              </a:ext>
            </a:extLst>
          </p:cNvPr>
          <p:cNvGraphicFramePr>
            <a:graphicFrameLocks noGrp="1"/>
          </p:cNvGraphicFramePr>
          <p:nvPr>
            <p:extLst>
              <p:ext uri="{D42A27DB-BD31-4B8C-83A1-F6EECF244321}">
                <p14:modId xmlns:p14="http://schemas.microsoft.com/office/powerpoint/2010/main" val="3792452595"/>
              </p:ext>
            </p:extLst>
          </p:nvPr>
        </p:nvGraphicFramePr>
        <p:xfrm>
          <a:off x="608088" y="3505200"/>
          <a:ext cx="7906710" cy="835326"/>
        </p:xfrm>
        <a:graphic>
          <a:graphicData uri="http://schemas.openxmlformats.org/drawingml/2006/table">
            <a:tbl>
              <a:tblPr firstRow="1" bandRow="1">
                <a:tableStyleId>{00A15C55-8517-42AA-B614-E9B94910E393}</a:tableStyleId>
              </a:tblPr>
              <a:tblGrid>
                <a:gridCol w="2382860">
                  <a:extLst>
                    <a:ext uri="{9D8B030D-6E8A-4147-A177-3AD203B41FA5}">
                      <a16:colId xmlns:a16="http://schemas.microsoft.com/office/drawing/2014/main" val="20000"/>
                    </a:ext>
                  </a:extLst>
                </a:gridCol>
                <a:gridCol w="1352452">
                  <a:extLst>
                    <a:ext uri="{9D8B030D-6E8A-4147-A177-3AD203B41FA5}">
                      <a16:colId xmlns:a16="http://schemas.microsoft.com/office/drawing/2014/main" val="20001"/>
                    </a:ext>
                  </a:extLst>
                </a:gridCol>
                <a:gridCol w="1371600">
                  <a:extLst>
                    <a:ext uri="{9D8B030D-6E8A-4147-A177-3AD203B41FA5}">
                      <a16:colId xmlns:a16="http://schemas.microsoft.com/office/drawing/2014/main" val="2283454346"/>
                    </a:ext>
                  </a:extLst>
                </a:gridCol>
                <a:gridCol w="1466456">
                  <a:extLst>
                    <a:ext uri="{9D8B030D-6E8A-4147-A177-3AD203B41FA5}">
                      <a16:colId xmlns:a16="http://schemas.microsoft.com/office/drawing/2014/main" val="1980966573"/>
                    </a:ext>
                  </a:extLst>
                </a:gridCol>
                <a:gridCol w="1333342">
                  <a:extLst>
                    <a:ext uri="{9D8B030D-6E8A-4147-A177-3AD203B41FA5}">
                      <a16:colId xmlns:a16="http://schemas.microsoft.com/office/drawing/2014/main" val="102540727"/>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ASH</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Guidance Documents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sp>
        <p:nvSpPr>
          <p:cNvPr id="15" name="Rectangle 14">
            <a:extLst>
              <a:ext uri="{FF2B5EF4-FFF2-40B4-BE49-F238E27FC236}">
                <a16:creationId xmlns:a16="http://schemas.microsoft.com/office/drawing/2014/main" id="{F67BDF6C-45DF-4566-9654-37E30827EBF3}"/>
              </a:ext>
            </a:extLst>
          </p:cNvPr>
          <p:cNvSpPr/>
          <p:nvPr/>
        </p:nvSpPr>
        <p:spPr>
          <a:xfrm>
            <a:off x="533400" y="4706779"/>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1" name="Rectangle 10">
            <a:extLst>
              <a:ext uri="{FF2B5EF4-FFF2-40B4-BE49-F238E27FC236}">
                <a16:creationId xmlns:a16="http://schemas.microsoft.com/office/drawing/2014/main" id="{88DD560E-545E-41C1-B9F6-7FF270887CF7}"/>
              </a:ext>
            </a:extLst>
          </p:cNvPr>
          <p:cNvSpPr/>
          <p:nvPr/>
        </p:nvSpPr>
        <p:spPr>
          <a:xfrm>
            <a:off x="533400" y="49530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6" name="TextBox 15">
            <a:extLst>
              <a:ext uri="{FF2B5EF4-FFF2-40B4-BE49-F238E27FC236}">
                <a16:creationId xmlns:a16="http://schemas.microsoft.com/office/drawing/2014/main" id="{19985025-60ED-458D-A6C4-C700FA286E1A}"/>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
        <p:nvSpPr>
          <p:cNvPr id="19" name="TextBox 18">
            <a:extLst>
              <a:ext uri="{FF2B5EF4-FFF2-40B4-BE49-F238E27FC236}">
                <a16:creationId xmlns:a16="http://schemas.microsoft.com/office/drawing/2014/main" id="{24FD033A-76E1-4590-BC14-D586D3B6659C}"/>
              </a:ext>
            </a:extLst>
          </p:cNvPr>
          <p:cNvSpPr txBox="1"/>
          <p:nvPr/>
        </p:nvSpPr>
        <p:spPr>
          <a:xfrm>
            <a:off x="573968" y="5181600"/>
            <a:ext cx="5553075" cy="246221"/>
          </a:xfrm>
          <a:prstGeom prst="rect">
            <a:avLst/>
          </a:prstGeom>
          <a:noFill/>
        </p:spPr>
        <p:txBody>
          <a:bodyPr wrap="square" rtlCol="0">
            <a:spAutoFit/>
          </a:bodyPr>
          <a:lstStyle/>
          <a:p>
            <a:r>
              <a:rPr lang="en-US" sz="1000" i="1" dirty="0"/>
              <a:t>***FFY 2022 includes data from October 4, 2021, through April 1, 2021.</a:t>
            </a:r>
          </a:p>
        </p:txBody>
      </p:sp>
    </p:spTree>
    <p:extLst>
      <p:ext uri="{BB962C8B-B14F-4D97-AF65-F5344CB8AC3E}">
        <p14:creationId xmlns:p14="http://schemas.microsoft.com/office/powerpoint/2010/main" val="106047592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ontent Placeholder 6"/>
          <p:cNvGraphicFramePr>
            <a:graphicFrameLocks noGrp="1"/>
          </p:cNvGraphicFramePr>
          <p:nvPr>
            <p:ph idx="1"/>
          </p:nvPr>
        </p:nvGraphicFramePr>
        <p:xfrm>
          <a:off x="838200" y="1295400"/>
          <a:ext cx="7620000" cy="4140993"/>
        </p:xfrm>
        <a:graphic>
          <a:graphicData uri="http://schemas.openxmlformats.org/presentationml/2006/ole">
            <mc:AlternateContent xmlns:mc="http://schemas.openxmlformats.org/markup-compatibility/2006">
              <mc:Choice xmlns:v="urn:schemas-microsoft-com:vml" Requires="v">
                <p:oleObj name="Worksheet" r:id="rId3" imgW="5800592" imgH="3028832" progId="Excel.Sheet.8">
                  <p:embed/>
                </p:oleObj>
              </mc:Choice>
              <mc:Fallback>
                <p:oleObj name="Worksheet" r:id="rId3" imgW="5800592" imgH="3028832" progId="Excel.Sheet.8">
                  <p:embed/>
                  <p:pic>
                    <p:nvPicPr>
                      <p:cNvPr id="2050" name="Content Placeholder 6"/>
                      <p:cNvPicPr>
                        <a:picLocks noGrp="1" noChangeArrowheads="1"/>
                      </p:cNvPicPr>
                      <p:nvPr/>
                    </p:nvPicPr>
                    <p:blipFill>
                      <a:blip r:embed="rId4"/>
                      <a:srcRect/>
                      <a:stretch>
                        <a:fillRect/>
                      </a:stretch>
                    </p:blipFill>
                    <p:spPr bwMode="auto">
                      <a:xfrm>
                        <a:off x="838200" y="1295400"/>
                        <a:ext cx="7620000" cy="4140993"/>
                      </a:xfrm>
                      <a:prstGeom prst="rect">
                        <a:avLst/>
                      </a:prstGeom>
                      <a:noFill/>
                    </p:spPr>
                  </p:pic>
                </p:oleObj>
              </mc:Fallback>
            </mc:AlternateContent>
          </a:graphicData>
        </a:graphic>
      </p:graphicFrame>
      <p:sp>
        <p:nvSpPr>
          <p:cNvPr id="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Days Away, Restricted or Transferred (DART)</a:t>
            </a:r>
          </a:p>
        </p:txBody>
      </p:sp>
      <p:sp>
        <p:nvSpPr>
          <p:cNvPr id="7"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sp>
        <p:nvSpPr>
          <p:cNvPr id="16" name="TextBox 15">
            <a:extLst>
              <a:ext uri="{FF2B5EF4-FFF2-40B4-BE49-F238E27FC236}">
                <a16:creationId xmlns:a16="http://schemas.microsoft.com/office/drawing/2014/main" id="{986CF405-0BF2-492F-BFBD-AC8F9740E87B}"/>
              </a:ext>
            </a:extLst>
          </p:cNvPr>
          <p:cNvSpPr txBox="1"/>
          <p:nvPr/>
        </p:nvSpPr>
        <p:spPr>
          <a:xfrm>
            <a:off x="4495800" y="1308776"/>
            <a:ext cx="851515" cy="230832"/>
          </a:xfrm>
          <a:prstGeom prst="rect">
            <a:avLst/>
          </a:prstGeom>
          <a:noFill/>
        </p:spPr>
        <p:txBody>
          <a:bodyPr wrap="none" rtlCol="0">
            <a:spAutoFit/>
          </a:bodyPr>
          <a:lstStyle/>
          <a:p>
            <a:r>
              <a:rPr lang="en-US" sz="900" b="1" i="1" dirty="0"/>
              <a:t>7% Increase</a:t>
            </a:r>
          </a:p>
        </p:txBody>
      </p:sp>
      <p:sp>
        <p:nvSpPr>
          <p:cNvPr id="17" name="TextBox 16">
            <a:extLst>
              <a:ext uri="{FF2B5EF4-FFF2-40B4-BE49-F238E27FC236}">
                <a16:creationId xmlns:a16="http://schemas.microsoft.com/office/drawing/2014/main" id="{09C998B5-1FC4-4DAE-9D39-559B62EAF539}"/>
              </a:ext>
            </a:extLst>
          </p:cNvPr>
          <p:cNvSpPr txBox="1"/>
          <p:nvPr/>
        </p:nvSpPr>
        <p:spPr>
          <a:xfrm>
            <a:off x="3124200" y="3250480"/>
            <a:ext cx="896399" cy="230832"/>
          </a:xfrm>
          <a:prstGeom prst="rect">
            <a:avLst/>
          </a:prstGeom>
          <a:noFill/>
        </p:spPr>
        <p:txBody>
          <a:bodyPr wrap="none" rtlCol="0">
            <a:spAutoFit/>
          </a:bodyPr>
          <a:lstStyle/>
          <a:p>
            <a:r>
              <a:rPr lang="en-US" sz="900" b="1" i="1" dirty="0"/>
              <a:t>7% Decrease</a:t>
            </a:r>
          </a:p>
        </p:txBody>
      </p:sp>
      <p:sp>
        <p:nvSpPr>
          <p:cNvPr id="20" name="TextBox 19">
            <a:extLst>
              <a:ext uri="{FF2B5EF4-FFF2-40B4-BE49-F238E27FC236}">
                <a16:creationId xmlns:a16="http://schemas.microsoft.com/office/drawing/2014/main" id="{CD6C47D6-CF19-4D94-AA22-38577D6CAFBC}"/>
              </a:ext>
            </a:extLst>
          </p:cNvPr>
          <p:cNvSpPr txBox="1"/>
          <p:nvPr/>
        </p:nvSpPr>
        <p:spPr>
          <a:xfrm>
            <a:off x="7283393" y="3250480"/>
            <a:ext cx="793807" cy="230832"/>
          </a:xfrm>
          <a:prstGeom prst="rect">
            <a:avLst/>
          </a:prstGeom>
          <a:noFill/>
        </p:spPr>
        <p:txBody>
          <a:bodyPr wrap="none" rtlCol="0">
            <a:spAutoFit/>
          </a:bodyPr>
          <a:lstStyle/>
          <a:p>
            <a:r>
              <a:rPr lang="en-US" sz="900" b="1" i="1" dirty="0"/>
              <a:t>No Change</a:t>
            </a:r>
          </a:p>
        </p:txBody>
      </p:sp>
      <p:sp>
        <p:nvSpPr>
          <p:cNvPr id="11" name="TextBox 10">
            <a:extLst>
              <a:ext uri="{FF2B5EF4-FFF2-40B4-BE49-F238E27FC236}">
                <a16:creationId xmlns:a16="http://schemas.microsoft.com/office/drawing/2014/main" id="{D227533F-6105-4A50-9E37-9827B00F31CD}"/>
              </a:ext>
            </a:extLst>
          </p:cNvPr>
          <p:cNvSpPr txBox="1"/>
          <p:nvPr/>
        </p:nvSpPr>
        <p:spPr>
          <a:xfrm>
            <a:off x="1810307" y="1307068"/>
            <a:ext cx="793808" cy="230832"/>
          </a:xfrm>
          <a:prstGeom prst="rect">
            <a:avLst/>
          </a:prstGeom>
          <a:noFill/>
        </p:spPr>
        <p:txBody>
          <a:bodyPr wrap="square" rtlCol="0">
            <a:spAutoFit/>
          </a:bodyPr>
          <a:lstStyle/>
          <a:p>
            <a:r>
              <a:rPr lang="en-US" sz="900" b="1" i="1" dirty="0"/>
              <a:t>No Change</a:t>
            </a:r>
          </a:p>
        </p:txBody>
      </p:sp>
      <p:sp>
        <p:nvSpPr>
          <p:cNvPr id="13" name="TextBox 12">
            <a:extLst>
              <a:ext uri="{FF2B5EF4-FFF2-40B4-BE49-F238E27FC236}">
                <a16:creationId xmlns:a16="http://schemas.microsoft.com/office/drawing/2014/main" id="{182219C7-1CD7-4717-9939-D5EC48E9BC66}"/>
              </a:ext>
            </a:extLst>
          </p:cNvPr>
          <p:cNvSpPr txBox="1"/>
          <p:nvPr/>
        </p:nvSpPr>
        <p:spPr>
          <a:xfrm>
            <a:off x="5858399" y="3182134"/>
            <a:ext cx="896399" cy="230832"/>
          </a:xfrm>
          <a:prstGeom prst="rect">
            <a:avLst/>
          </a:prstGeom>
          <a:noFill/>
        </p:spPr>
        <p:txBody>
          <a:bodyPr wrap="none" rtlCol="0">
            <a:spAutoFit/>
          </a:bodyPr>
          <a:lstStyle/>
          <a:p>
            <a:r>
              <a:rPr lang="en-US" sz="900" b="1" i="1" dirty="0"/>
              <a:t>7% Decrease</a:t>
            </a:r>
          </a:p>
        </p:txBody>
      </p:sp>
      <p:sp>
        <p:nvSpPr>
          <p:cNvPr id="14" name="TextBox 13">
            <a:extLst>
              <a:ext uri="{FF2B5EF4-FFF2-40B4-BE49-F238E27FC236}">
                <a16:creationId xmlns:a16="http://schemas.microsoft.com/office/drawing/2014/main" id="{ACC593BF-BC10-4531-90FB-0DADFDC74138}"/>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673867967"/>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1619555108"/>
              </p:ext>
            </p:extLst>
          </p:nvPr>
        </p:nvGraphicFramePr>
        <p:xfrm>
          <a:off x="609599" y="1143001"/>
          <a:ext cx="7868018" cy="4045365"/>
        </p:xfrm>
        <a:graphic>
          <a:graphicData uri="http://schemas.openxmlformats.org/drawingml/2006/table">
            <a:tbl>
              <a:tblPr firstRow="1" bandRow="1">
                <a:tableStyleId>{00A15C55-8517-42AA-B614-E9B94910E393}</a:tableStyleId>
              </a:tblPr>
              <a:tblGrid>
                <a:gridCol w="2693609">
                  <a:extLst>
                    <a:ext uri="{9D8B030D-6E8A-4147-A177-3AD203B41FA5}">
                      <a16:colId xmlns:a16="http://schemas.microsoft.com/office/drawing/2014/main" val="1351541343"/>
                    </a:ext>
                  </a:extLst>
                </a:gridCol>
                <a:gridCol w="1421192">
                  <a:extLst>
                    <a:ext uri="{9D8B030D-6E8A-4147-A177-3AD203B41FA5}">
                      <a16:colId xmlns:a16="http://schemas.microsoft.com/office/drawing/2014/main" val="3158904017"/>
                    </a:ext>
                  </a:extLst>
                </a:gridCol>
                <a:gridCol w="1295400">
                  <a:extLst>
                    <a:ext uri="{9D8B030D-6E8A-4147-A177-3AD203B41FA5}">
                      <a16:colId xmlns:a16="http://schemas.microsoft.com/office/drawing/2014/main" val="336053993"/>
                    </a:ext>
                  </a:extLst>
                </a:gridCol>
                <a:gridCol w="1234033">
                  <a:extLst>
                    <a:ext uri="{9D8B030D-6E8A-4147-A177-3AD203B41FA5}">
                      <a16:colId xmlns:a16="http://schemas.microsoft.com/office/drawing/2014/main" val="1708641711"/>
                    </a:ext>
                  </a:extLst>
                </a:gridCol>
                <a:gridCol w="1223784">
                  <a:extLst>
                    <a:ext uri="{9D8B030D-6E8A-4147-A177-3AD203B41FA5}">
                      <a16:colId xmlns:a16="http://schemas.microsoft.com/office/drawing/2014/main" val="271483158"/>
                    </a:ext>
                  </a:extLst>
                </a:gridCol>
              </a:tblGrid>
              <a:tr h="359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latin typeface="+mn-lt"/>
                        </a:rPr>
                        <a:t>ETTA</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3598832439"/>
                  </a:ext>
                </a:extLst>
              </a:tr>
              <a:tr h="321273">
                <a:tc>
                  <a:txBody>
                    <a:bodyPr/>
                    <a:lstStyle/>
                    <a:p>
                      <a:pPr algn="ctr"/>
                      <a:r>
                        <a:rPr lang="en-US" sz="1600" b="0" i="1" dirty="0"/>
                        <a:t>Live Webinars </a:t>
                      </a:r>
                    </a:p>
                  </a:txBody>
                  <a:tcPr anchor="ctr">
                    <a:solidFill>
                      <a:schemeClr val="bg1">
                        <a:lumMod val="95000"/>
                      </a:schemeClr>
                    </a:solidFill>
                  </a:tcPr>
                </a:tc>
                <a:tc>
                  <a:txBody>
                    <a:bodyPr/>
                    <a:lstStyle/>
                    <a:p>
                      <a:pPr algn="ctr"/>
                      <a:r>
                        <a:rPr lang="en-US" sz="1600" b="0" i="0" dirty="0"/>
                        <a:t>28</a:t>
                      </a:r>
                    </a:p>
                  </a:txBody>
                  <a:tcPr anchor="ctr">
                    <a:solidFill>
                      <a:schemeClr val="bg1">
                        <a:lumMod val="95000"/>
                      </a:schemeClr>
                    </a:solidFill>
                  </a:tcPr>
                </a:tc>
                <a:tc>
                  <a:txBody>
                    <a:bodyPr/>
                    <a:lstStyle/>
                    <a:p>
                      <a:pPr algn="ctr"/>
                      <a:r>
                        <a:rPr lang="en-US" sz="1600" b="0" i="0" dirty="0"/>
                        <a:t>19</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1" i="1" dirty="0"/>
                        <a:t>48</a:t>
                      </a:r>
                    </a:p>
                  </a:txBody>
                  <a:tcPr anchor="ctr">
                    <a:solidFill>
                      <a:schemeClr val="bg1">
                        <a:lumMod val="95000"/>
                      </a:schemeClr>
                    </a:solidFill>
                  </a:tcPr>
                </a:tc>
                <a:extLst>
                  <a:ext uri="{0D108BD9-81ED-4DB2-BD59-A6C34878D82A}">
                    <a16:rowId xmlns:a16="http://schemas.microsoft.com/office/drawing/2014/main" val="73781699"/>
                  </a:ext>
                </a:extLst>
              </a:tr>
              <a:tr h="442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dirty="0"/>
                        <a:t>Pre-recorded Webinars</a:t>
                      </a:r>
                    </a:p>
                  </a:txBody>
                  <a:tcPr anchor="ctr">
                    <a:solidFill>
                      <a:schemeClr val="bg1">
                        <a:lumMod val="85000"/>
                      </a:schemeClr>
                    </a:solidFill>
                  </a:tcPr>
                </a:tc>
                <a:tc>
                  <a:txBody>
                    <a:bodyPr/>
                    <a:lstStyle/>
                    <a:p>
                      <a:pPr algn="ctr"/>
                      <a:r>
                        <a:rPr lang="en-US" sz="1600" b="0" i="0" dirty="0"/>
                        <a:t>6</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7</a:t>
                      </a:r>
                    </a:p>
                  </a:txBody>
                  <a:tcPr anchor="ctr">
                    <a:solidFill>
                      <a:schemeClr val="bg1">
                        <a:lumMod val="85000"/>
                      </a:schemeClr>
                    </a:solidFill>
                  </a:tcPr>
                </a:tc>
                <a:extLst>
                  <a:ext uri="{0D108BD9-81ED-4DB2-BD59-A6C34878D82A}">
                    <a16:rowId xmlns:a16="http://schemas.microsoft.com/office/drawing/2014/main" val="2459126564"/>
                  </a:ext>
                </a:extLst>
              </a:tr>
              <a:tr h="321273">
                <a:tc>
                  <a:txBody>
                    <a:bodyPr/>
                    <a:lstStyle/>
                    <a:p>
                      <a:pPr algn="ctr"/>
                      <a:r>
                        <a:rPr lang="en-US" sz="16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38</a:t>
                      </a:r>
                    </a:p>
                  </a:txBody>
                  <a:tcPr anchor="ctr">
                    <a:solidFill>
                      <a:schemeClr val="bg1">
                        <a:lumMod val="95000"/>
                      </a:schemeClr>
                    </a:solidFill>
                  </a:tcPr>
                </a:tc>
                <a:extLst>
                  <a:ext uri="{0D108BD9-81ED-4DB2-BD59-A6C34878D82A}">
                    <a16:rowId xmlns:a16="http://schemas.microsoft.com/office/drawing/2014/main" val="4064520827"/>
                  </a:ext>
                </a:extLst>
              </a:tr>
              <a:tr h="321273">
                <a:tc>
                  <a:txBody>
                    <a:bodyPr/>
                    <a:lstStyle/>
                    <a:p>
                      <a:pPr algn="ctr"/>
                      <a:r>
                        <a:rPr lang="en-US" sz="1600" b="0" i="1" dirty="0"/>
                        <a:t>Hazard Alerts</a:t>
                      </a:r>
                    </a:p>
                  </a:txBody>
                  <a:tcPr anchor="ctr">
                    <a:solidFill>
                      <a:schemeClr val="bg1">
                        <a:lumMod val="85000"/>
                      </a:schemeClr>
                    </a:solidFill>
                  </a:tcPr>
                </a:tc>
                <a:tc>
                  <a:txBody>
                    <a:bodyPr/>
                    <a:lstStyle/>
                    <a:p>
                      <a:pPr algn="ctr"/>
                      <a:r>
                        <a:rPr lang="en-US" sz="1600" b="0" i="0" dirty="0"/>
                        <a:t>7</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9</a:t>
                      </a:r>
                    </a:p>
                  </a:txBody>
                  <a:tcPr anchor="ctr">
                    <a:solidFill>
                      <a:schemeClr val="bg1">
                        <a:lumMod val="85000"/>
                      </a:schemeClr>
                    </a:solidFill>
                  </a:tcPr>
                </a:tc>
                <a:extLst>
                  <a:ext uri="{0D108BD9-81ED-4DB2-BD59-A6C34878D82A}">
                    <a16:rowId xmlns:a16="http://schemas.microsoft.com/office/drawing/2014/main" val="1312744093"/>
                  </a:ext>
                </a:extLst>
              </a:tr>
              <a:tr h="321273">
                <a:tc>
                  <a:txBody>
                    <a:bodyPr/>
                    <a:lstStyle/>
                    <a:p>
                      <a:pPr algn="ctr"/>
                      <a:r>
                        <a:rPr lang="en-US" sz="1600" b="0" i="1" dirty="0"/>
                        <a:t>Streaming Videos</a:t>
                      </a:r>
                    </a:p>
                  </a:txBody>
                  <a:tcPr anchor="ctr">
                    <a:solidFill>
                      <a:schemeClr val="bg1">
                        <a:lumMod val="95000"/>
                      </a:schemeClr>
                    </a:solidFill>
                  </a:tcPr>
                </a:tc>
                <a:tc>
                  <a:txBody>
                    <a:bodyPr/>
                    <a:lstStyle/>
                    <a:p>
                      <a:pPr algn="ctr"/>
                      <a:r>
                        <a:rPr lang="en-US" sz="1600" b="0" i="0" dirty="0"/>
                        <a:t>72</a:t>
                      </a:r>
                    </a:p>
                  </a:txBody>
                  <a:tcPr anchor="ctr">
                    <a:solidFill>
                      <a:schemeClr val="bg1">
                        <a:lumMod val="95000"/>
                      </a:schemeClr>
                    </a:solidFill>
                  </a:tcPr>
                </a:tc>
                <a:tc>
                  <a:txBody>
                    <a:bodyPr/>
                    <a:lstStyle/>
                    <a:p>
                      <a:pPr algn="ctr"/>
                      <a:r>
                        <a:rPr lang="en-US" sz="1600" b="0" i="0" dirty="0"/>
                        <a:t>62</a:t>
                      </a:r>
                    </a:p>
                  </a:txBody>
                  <a:tcPr anchor="ctr">
                    <a:solidFill>
                      <a:schemeClr val="bg1">
                        <a:lumMod val="95000"/>
                      </a:schemeClr>
                    </a:solidFill>
                  </a:tcPr>
                </a:tc>
                <a:tc>
                  <a:txBody>
                    <a:bodyPr/>
                    <a:lstStyle/>
                    <a:p>
                      <a:pPr algn="ctr"/>
                      <a:r>
                        <a:rPr lang="en-US" sz="1600" b="0" i="0" dirty="0"/>
                        <a:t>9</a:t>
                      </a:r>
                    </a:p>
                  </a:txBody>
                  <a:tcPr anchor="ctr">
                    <a:solidFill>
                      <a:schemeClr val="bg1">
                        <a:lumMod val="95000"/>
                      </a:schemeClr>
                    </a:solidFill>
                  </a:tcPr>
                </a:tc>
                <a:tc>
                  <a:txBody>
                    <a:bodyPr/>
                    <a:lstStyle/>
                    <a:p>
                      <a:pPr algn="ctr"/>
                      <a:r>
                        <a:rPr lang="en-US" sz="1600" b="1" i="1" dirty="0"/>
                        <a:t>143</a:t>
                      </a:r>
                    </a:p>
                  </a:txBody>
                  <a:tcPr anchor="ctr">
                    <a:solidFill>
                      <a:schemeClr val="bg1">
                        <a:lumMod val="95000"/>
                      </a:schemeClr>
                    </a:solidFill>
                  </a:tcPr>
                </a:tc>
                <a:extLst>
                  <a:ext uri="{0D108BD9-81ED-4DB2-BD59-A6C34878D82A}">
                    <a16:rowId xmlns:a16="http://schemas.microsoft.com/office/drawing/2014/main" val="1222417909"/>
                  </a:ext>
                </a:extLst>
              </a:tr>
              <a:tr h="554926">
                <a:tc>
                  <a:txBody>
                    <a:bodyPr/>
                    <a:lstStyle/>
                    <a:p>
                      <a:pPr algn="ctr"/>
                      <a:r>
                        <a:rPr lang="en-US" sz="1600" b="0" i="1" dirty="0"/>
                        <a:t>A-Z Topics Added/Updated</a:t>
                      </a:r>
                    </a:p>
                  </a:txBody>
                  <a:tcPr anchor="ctr">
                    <a:solidFill>
                      <a:schemeClr val="bg1">
                        <a:lumMod val="85000"/>
                      </a:schemeClr>
                    </a:solidFill>
                  </a:tcPr>
                </a:tc>
                <a:tc>
                  <a:txBody>
                    <a:bodyPr/>
                    <a:lstStyle/>
                    <a:p>
                      <a:pPr algn="ctr"/>
                      <a:r>
                        <a:rPr lang="en-US" sz="1600" b="0" i="0" dirty="0"/>
                        <a:t>24</a:t>
                      </a:r>
                    </a:p>
                  </a:txBody>
                  <a:tcPr anchor="ctr">
                    <a:solidFill>
                      <a:schemeClr val="bg1">
                        <a:lumMod val="85000"/>
                      </a:schemeClr>
                    </a:solidFill>
                  </a:tcPr>
                </a:tc>
                <a:tc>
                  <a:txBody>
                    <a:bodyPr/>
                    <a:lstStyle/>
                    <a:p>
                      <a:pPr algn="ctr"/>
                      <a:r>
                        <a:rPr lang="en-US" sz="1600" b="0" i="0" dirty="0"/>
                        <a:t>26</a:t>
                      </a:r>
                    </a:p>
                  </a:txBody>
                  <a:tcPr anchor="ctr">
                    <a:solidFill>
                      <a:schemeClr val="bg1">
                        <a:lumMod val="85000"/>
                      </a:schemeClr>
                    </a:solidFill>
                  </a:tcPr>
                </a:tc>
                <a:tc>
                  <a:txBody>
                    <a:bodyPr/>
                    <a:lstStyle/>
                    <a:p>
                      <a:pPr algn="ctr"/>
                      <a:r>
                        <a:rPr lang="en-US" sz="1600" b="0" i="0" dirty="0"/>
                        <a:t>7</a:t>
                      </a:r>
                    </a:p>
                  </a:txBody>
                  <a:tcPr anchor="ctr">
                    <a:solidFill>
                      <a:schemeClr val="bg1">
                        <a:lumMod val="85000"/>
                      </a:schemeClr>
                    </a:solidFill>
                  </a:tcPr>
                </a:tc>
                <a:tc>
                  <a:txBody>
                    <a:bodyPr/>
                    <a:lstStyle/>
                    <a:p>
                      <a:pPr algn="ctr"/>
                      <a:r>
                        <a:rPr lang="en-US" sz="1600" b="1" i="1" dirty="0"/>
                        <a:t>57</a:t>
                      </a:r>
                    </a:p>
                  </a:txBody>
                  <a:tcPr anchor="ctr">
                    <a:solidFill>
                      <a:schemeClr val="bg1">
                        <a:lumMod val="85000"/>
                      </a:schemeClr>
                    </a:solidFill>
                  </a:tcPr>
                </a:tc>
                <a:extLst>
                  <a:ext uri="{0D108BD9-81ED-4DB2-BD59-A6C34878D82A}">
                    <a16:rowId xmlns:a16="http://schemas.microsoft.com/office/drawing/2014/main" val="3430657162"/>
                  </a:ext>
                </a:extLst>
              </a:tr>
              <a:tr h="321273">
                <a:tc>
                  <a:txBody>
                    <a:bodyPr/>
                    <a:lstStyle/>
                    <a:p>
                      <a:pPr algn="ctr"/>
                      <a:r>
                        <a:rPr lang="en-US" sz="1600" b="0" i="1" dirty="0"/>
                        <a:t>Fact Sheets</a:t>
                      </a:r>
                    </a:p>
                  </a:txBody>
                  <a:tcPr anchor="ctr">
                    <a:solidFill>
                      <a:schemeClr val="bg1">
                        <a:lumMod val="95000"/>
                      </a:schemeClr>
                    </a:solidFill>
                  </a:tcPr>
                </a:tc>
                <a:tc>
                  <a:txBody>
                    <a:bodyPr/>
                    <a:lstStyle/>
                    <a:p>
                      <a:pPr algn="ctr"/>
                      <a:r>
                        <a:rPr lang="en-US" sz="1600" b="0" i="0" dirty="0"/>
                        <a:t>4</a:t>
                      </a:r>
                    </a:p>
                  </a:txBody>
                  <a:tcPr anchor="ctr">
                    <a:solidFill>
                      <a:schemeClr val="bg1">
                        <a:lumMod val="95000"/>
                      </a:schemeClr>
                    </a:solidFill>
                  </a:tcPr>
                </a:tc>
                <a:tc>
                  <a:txBody>
                    <a:bodyPr/>
                    <a:lstStyle/>
                    <a:p>
                      <a:pPr algn="ctr"/>
                      <a:r>
                        <a:rPr lang="en-US" sz="1600" b="0" i="0" dirty="0"/>
                        <a:t>9</a:t>
                      </a:r>
                    </a:p>
                  </a:txBody>
                  <a:tcPr anchor="ctr">
                    <a:solidFill>
                      <a:schemeClr val="bg1">
                        <a:lumMod val="95000"/>
                      </a:schemeClr>
                    </a:solidFill>
                  </a:tcPr>
                </a:tc>
                <a:tc>
                  <a:txBody>
                    <a:bodyPr/>
                    <a:lstStyle/>
                    <a:p>
                      <a:pPr algn="ctr"/>
                      <a:r>
                        <a:rPr lang="en-US" sz="1600" b="0" i="0" dirty="0"/>
                        <a:t>0</a:t>
                      </a:r>
                    </a:p>
                  </a:txBody>
                  <a:tcPr anchor="ctr">
                    <a:solidFill>
                      <a:schemeClr val="bg1">
                        <a:lumMod val="95000"/>
                      </a:schemeClr>
                    </a:solidFill>
                  </a:tcPr>
                </a:tc>
                <a:tc>
                  <a:txBody>
                    <a:bodyPr/>
                    <a:lstStyle/>
                    <a:p>
                      <a:pPr algn="ctr"/>
                      <a:r>
                        <a:rPr lang="en-US" sz="1600" b="1" i="1" dirty="0"/>
                        <a:t>13</a:t>
                      </a:r>
                    </a:p>
                  </a:txBody>
                  <a:tcPr anchor="ctr">
                    <a:solidFill>
                      <a:schemeClr val="bg1">
                        <a:lumMod val="95000"/>
                      </a:schemeClr>
                    </a:solidFill>
                  </a:tcPr>
                </a:tc>
                <a:extLst>
                  <a:ext uri="{0D108BD9-81ED-4DB2-BD59-A6C34878D82A}">
                    <a16:rowId xmlns:a16="http://schemas.microsoft.com/office/drawing/2014/main" val="2114539236"/>
                  </a:ext>
                </a:extLst>
              </a:tr>
              <a:tr h="321273">
                <a:tc>
                  <a:txBody>
                    <a:bodyPr/>
                    <a:lstStyle/>
                    <a:p>
                      <a:pPr algn="ctr"/>
                      <a:r>
                        <a:rPr lang="en-US" sz="1600" b="0" i="1" dirty="0"/>
                        <a:t>Example Programs</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3</a:t>
                      </a:r>
                    </a:p>
                  </a:txBody>
                  <a:tcPr anchor="ctr">
                    <a:solidFill>
                      <a:schemeClr val="bg1">
                        <a:lumMod val="85000"/>
                      </a:schemeClr>
                    </a:solidFill>
                  </a:tcPr>
                </a:tc>
                <a:extLst>
                  <a:ext uri="{0D108BD9-81ED-4DB2-BD59-A6C34878D82A}">
                    <a16:rowId xmlns:a16="http://schemas.microsoft.com/office/drawing/2014/main" val="3288526463"/>
                  </a:ext>
                </a:extLst>
              </a:tr>
              <a:tr h="321273">
                <a:tc>
                  <a:txBody>
                    <a:bodyPr/>
                    <a:lstStyle/>
                    <a:p>
                      <a:pPr algn="ctr"/>
                      <a:r>
                        <a:rPr lang="en-US" sz="1600" b="0" i="1" dirty="0"/>
                        <a:t>Compliance Memos</a:t>
                      </a:r>
                    </a:p>
                  </a:txBody>
                  <a:tcPr anchor="ctr">
                    <a:solidFill>
                      <a:schemeClr val="bg1">
                        <a:lumMod val="95000"/>
                      </a:schemeClr>
                    </a:solidFill>
                  </a:tcPr>
                </a:tc>
                <a:tc>
                  <a:txBody>
                    <a:bodyPr/>
                    <a:lstStyle/>
                    <a:p>
                      <a:pPr algn="ctr"/>
                      <a:r>
                        <a:rPr lang="en-US" sz="1600" b="0" i="0" dirty="0"/>
                        <a:t>10</a:t>
                      </a:r>
                    </a:p>
                  </a:txBody>
                  <a:tcPr anchor="ctr">
                    <a:solidFill>
                      <a:schemeClr val="bg1">
                        <a:lumMod val="95000"/>
                      </a:schemeClr>
                    </a:solidFill>
                  </a:tcPr>
                </a:tc>
                <a:tc>
                  <a:txBody>
                    <a:bodyPr/>
                    <a:lstStyle/>
                    <a:p>
                      <a:pPr algn="ctr"/>
                      <a:r>
                        <a:rPr lang="en-US" sz="1600" b="0" i="0" dirty="0"/>
                        <a:t>3</a:t>
                      </a:r>
                    </a:p>
                  </a:txBody>
                  <a:tcPr anchor="ctr">
                    <a:solidFill>
                      <a:schemeClr val="bg1">
                        <a:lumMod val="95000"/>
                      </a:schemeClr>
                    </a:solidFill>
                  </a:tcPr>
                </a:tc>
                <a:tc>
                  <a:txBody>
                    <a:bodyPr/>
                    <a:lstStyle/>
                    <a:p>
                      <a:pPr algn="ctr"/>
                      <a:r>
                        <a:rPr lang="en-US" sz="1600" b="0" i="0" dirty="0"/>
                        <a:t>3</a:t>
                      </a:r>
                    </a:p>
                  </a:txBody>
                  <a:tcPr anchor="ctr">
                    <a:solidFill>
                      <a:schemeClr val="bg1">
                        <a:lumMod val="95000"/>
                      </a:schemeClr>
                    </a:solidFill>
                  </a:tcPr>
                </a:tc>
                <a:tc>
                  <a:txBody>
                    <a:bodyPr/>
                    <a:lstStyle/>
                    <a:p>
                      <a:pPr algn="ctr"/>
                      <a:r>
                        <a:rPr lang="en-US" sz="1600" b="1" i="1" dirty="0"/>
                        <a:t>16</a:t>
                      </a:r>
                    </a:p>
                  </a:txBody>
                  <a:tcPr anchor="ctr">
                    <a:solidFill>
                      <a:schemeClr val="bg1">
                        <a:lumMod val="95000"/>
                      </a:schemeClr>
                    </a:solidFill>
                  </a:tcPr>
                </a:tc>
                <a:extLst>
                  <a:ext uri="{0D108BD9-81ED-4DB2-BD59-A6C34878D82A}">
                    <a16:rowId xmlns:a16="http://schemas.microsoft.com/office/drawing/2014/main" val="3338831978"/>
                  </a:ext>
                </a:extLst>
              </a:tr>
              <a:tr h="321273">
                <a:tc>
                  <a:txBody>
                    <a:bodyPr/>
                    <a:lstStyle/>
                    <a:p>
                      <a:pPr algn="ctr"/>
                      <a:r>
                        <a:rPr lang="en-US" sz="1600" b="0" i="1" dirty="0"/>
                        <a:t>Billboards</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0" i="0" dirty="0"/>
                        <a:t>5</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5</a:t>
                      </a:r>
                    </a:p>
                  </a:txBody>
                  <a:tcPr anchor="ctr">
                    <a:solidFill>
                      <a:schemeClr val="bg1">
                        <a:lumMod val="85000"/>
                      </a:schemeClr>
                    </a:solidFill>
                  </a:tcPr>
                </a:tc>
                <a:extLst>
                  <a:ext uri="{0D108BD9-81ED-4DB2-BD59-A6C34878D82A}">
                    <a16:rowId xmlns:a16="http://schemas.microsoft.com/office/drawing/2014/main" val="1226411919"/>
                  </a:ext>
                </a:extLst>
              </a:tr>
            </a:tbl>
          </a:graphicData>
        </a:graphic>
      </p:graphicFrame>
      <p:sp>
        <p:nvSpPr>
          <p:cNvPr id="7" name="Rectangle 6">
            <a:extLst>
              <a:ext uri="{FF2B5EF4-FFF2-40B4-BE49-F238E27FC236}">
                <a16:creationId xmlns:a16="http://schemas.microsoft.com/office/drawing/2014/main" id="{439932E1-206E-4721-8D72-089097FCC07D}"/>
              </a:ext>
            </a:extLst>
          </p:cNvPr>
          <p:cNvSpPr/>
          <p:nvPr/>
        </p:nvSpPr>
        <p:spPr>
          <a:xfrm>
            <a:off x="496213" y="5207268"/>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3" name="Rectangle 12">
            <a:extLst>
              <a:ext uri="{FF2B5EF4-FFF2-40B4-BE49-F238E27FC236}">
                <a16:creationId xmlns:a16="http://schemas.microsoft.com/office/drawing/2014/main" id="{09883D62-7886-418A-B569-EE3382B60924}"/>
              </a:ext>
            </a:extLst>
          </p:cNvPr>
          <p:cNvSpPr/>
          <p:nvPr/>
        </p:nvSpPr>
        <p:spPr>
          <a:xfrm>
            <a:off x="533400" y="5468779"/>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2" name="TextBox 11">
            <a:extLst>
              <a:ext uri="{FF2B5EF4-FFF2-40B4-BE49-F238E27FC236}">
                <a16:creationId xmlns:a16="http://schemas.microsoft.com/office/drawing/2014/main" id="{803A7292-C70E-4214-91C4-CFC6CDDF4B99}"/>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
        <p:nvSpPr>
          <p:cNvPr id="16" name="TextBox 15">
            <a:extLst>
              <a:ext uri="{FF2B5EF4-FFF2-40B4-BE49-F238E27FC236}">
                <a16:creationId xmlns:a16="http://schemas.microsoft.com/office/drawing/2014/main" id="{0B4BF246-C2CB-4B83-9FCA-3474490CAC86}"/>
              </a:ext>
            </a:extLst>
          </p:cNvPr>
          <p:cNvSpPr txBox="1"/>
          <p:nvPr/>
        </p:nvSpPr>
        <p:spPr>
          <a:xfrm>
            <a:off x="573968" y="5697379"/>
            <a:ext cx="5553075" cy="246221"/>
          </a:xfrm>
          <a:prstGeom prst="rect">
            <a:avLst/>
          </a:prstGeom>
          <a:noFill/>
        </p:spPr>
        <p:txBody>
          <a:bodyPr wrap="square" rtlCol="0">
            <a:spAutoFit/>
          </a:bodyPr>
          <a:lstStyle/>
          <a:p>
            <a:r>
              <a:rPr lang="en-US" sz="1000" i="1" dirty="0"/>
              <a:t>***FFY 2022 includes data from October 4, 2021, through April 1, 2021.</a:t>
            </a:r>
          </a:p>
        </p:txBody>
      </p:sp>
    </p:spTree>
    <p:extLst>
      <p:ext uri="{BB962C8B-B14F-4D97-AF65-F5344CB8AC3E}">
        <p14:creationId xmlns:p14="http://schemas.microsoft.com/office/powerpoint/2010/main" val="1960609253"/>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FC86B71-238B-4D1E-B373-205145F46218}"/>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8" name="Content Placeholder 7">
            <a:extLst>
              <a:ext uri="{FF2B5EF4-FFF2-40B4-BE49-F238E27FC236}">
                <a16:creationId xmlns:a16="http://schemas.microsoft.com/office/drawing/2014/main" id="{B728AC08-153F-40D4-AB6D-DBDEDE9B04F2}"/>
              </a:ext>
            </a:extLst>
          </p:cNvPr>
          <p:cNvSpPr>
            <a:spLocks noGrp="1"/>
          </p:cNvSpPr>
          <p:nvPr>
            <p:ph idx="1"/>
          </p:nvPr>
        </p:nvSpPr>
        <p:spPr>
          <a:xfrm>
            <a:off x="533400" y="1219200"/>
            <a:ext cx="8001000" cy="4525963"/>
          </a:xfrm>
        </p:spPr>
        <p:txBody>
          <a:bodyPr/>
          <a:lstStyle/>
          <a:p>
            <a:r>
              <a:rPr lang="en-US" dirty="0"/>
              <a:t>COVID-19 Safety and Health Topic Page</a:t>
            </a:r>
          </a:p>
        </p:txBody>
      </p:sp>
      <p:sp>
        <p:nvSpPr>
          <p:cNvPr id="2" name="TextBox 1">
            <a:extLst>
              <a:ext uri="{FF2B5EF4-FFF2-40B4-BE49-F238E27FC236}">
                <a16:creationId xmlns:a16="http://schemas.microsoft.com/office/drawing/2014/main" id="{16DC6199-778F-49F7-B0F3-7F1964D0D4EA}"/>
              </a:ext>
            </a:extLst>
          </p:cNvPr>
          <p:cNvSpPr txBox="1"/>
          <p:nvPr/>
        </p:nvSpPr>
        <p:spPr>
          <a:xfrm>
            <a:off x="6781800" y="2301093"/>
            <a:ext cx="966868" cy="307777"/>
          </a:xfrm>
          <a:prstGeom prst="rect">
            <a:avLst/>
          </a:prstGeom>
          <a:noFill/>
        </p:spPr>
        <p:txBody>
          <a:bodyPr wrap="none" rtlCol="0">
            <a:spAutoFit/>
          </a:bodyPr>
          <a:lstStyle/>
          <a:p>
            <a:r>
              <a:rPr lang="en-US" sz="1400" i="1" dirty="0"/>
              <a:t>FFY 2020</a:t>
            </a:r>
          </a:p>
        </p:txBody>
      </p:sp>
      <p:sp>
        <p:nvSpPr>
          <p:cNvPr id="10" name="TextBox 9">
            <a:extLst>
              <a:ext uri="{FF2B5EF4-FFF2-40B4-BE49-F238E27FC236}">
                <a16:creationId xmlns:a16="http://schemas.microsoft.com/office/drawing/2014/main" id="{EAFB2841-9323-423F-8EE0-7A0D58D31ECD}"/>
              </a:ext>
            </a:extLst>
          </p:cNvPr>
          <p:cNvSpPr txBox="1"/>
          <p:nvPr/>
        </p:nvSpPr>
        <p:spPr>
          <a:xfrm>
            <a:off x="6759524" y="3444982"/>
            <a:ext cx="966868" cy="307777"/>
          </a:xfrm>
          <a:prstGeom prst="rect">
            <a:avLst/>
          </a:prstGeom>
          <a:noFill/>
        </p:spPr>
        <p:txBody>
          <a:bodyPr wrap="none" rtlCol="0">
            <a:spAutoFit/>
          </a:bodyPr>
          <a:lstStyle/>
          <a:p>
            <a:r>
              <a:rPr lang="en-US" sz="1400" i="1" dirty="0"/>
              <a:t>FFY 2021</a:t>
            </a:r>
          </a:p>
        </p:txBody>
      </p:sp>
      <p:pic>
        <p:nvPicPr>
          <p:cNvPr id="13" name="Picture 12">
            <a:extLst>
              <a:ext uri="{FF2B5EF4-FFF2-40B4-BE49-F238E27FC236}">
                <a16:creationId xmlns:a16="http://schemas.microsoft.com/office/drawing/2014/main" id="{C61661A2-58FC-403A-BFD3-DDD8665F594A}"/>
              </a:ext>
            </a:extLst>
          </p:cNvPr>
          <p:cNvPicPr/>
          <p:nvPr/>
        </p:nvPicPr>
        <p:blipFill rotWithShape="1">
          <a:blip r:embed="rId3" cstate="print">
            <a:extLst>
              <a:ext uri="{28A0092B-C50C-407E-A947-70E740481C1C}">
                <a14:useLocalDpi xmlns:a14="http://schemas.microsoft.com/office/drawing/2010/main" val="0"/>
              </a:ext>
            </a:extLst>
          </a:blip>
          <a:srcRect t="27594" b="38056"/>
          <a:stretch/>
        </p:blipFill>
        <p:spPr bwMode="auto">
          <a:xfrm>
            <a:off x="643847" y="1752601"/>
            <a:ext cx="5781676" cy="1295399"/>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93E386C-A9CB-4067-BC6A-1B599AB32855}"/>
              </a:ext>
            </a:extLst>
          </p:cNvPr>
          <p:cNvSpPr txBox="1"/>
          <p:nvPr/>
        </p:nvSpPr>
        <p:spPr>
          <a:xfrm>
            <a:off x="6601227" y="5362891"/>
            <a:ext cx="2009373" cy="369332"/>
          </a:xfrm>
          <a:prstGeom prst="rect">
            <a:avLst/>
          </a:prstGeom>
          <a:noFill/>
        </p:spPr>
        <p:txBody>
          <a:bodyPr wrap="square" rtlCol="0">
            <a:spAutoFit/>
          </a:bodyPr>
          <a:lstStyle/>
          <a:p>
            <a:r>
              <a:rPr lang="en-US" b="1" dirty="0"/>
              <a:t>Total: 98,976</a:t>
            </a:r>
          </a:p>
        </p:txBody>
      </p:sp>
      <p:pic>
        <p:nvPicPr>
          <p:cNvPr id="16" name="Picture 15">
            <a:extLst>
              <a:ext uri="{FF2B5EF4-FFF2-40B4-BE49-F238E27FC236}">
                <a16:creationId xmlns:a16="http://schemas.microsoft.com/office/drawing/2014/main" id="{64D95779-CD4F-400D-AB54-73AB2821673A}"/>
              </a:ext>
            </a:extLst>
          </p:cNvPr>
          <p:cNvPicPr/>
          <p:nvPr/>
        </p:nvPicPr>
        <p:blipFill rotWithShape="1">
          <a:blip r:embed="rId4" cstate="print">
            <a:extLst>
              <a:ext uri="{28A0092B-C50C-407E-A947-70E740481C1C}">
                <a14:useLocalDpi xmlns:a14="http://schemas.microsoft.com/office/drawing/2010/main" val="0"/>
              </a:ext>
            </a:extLst>
          </a:blip>
          <a:srcRect t="41589" b="1105"/>
          <a:stretch/>
        </p:blipFill>
        <p:spPr bwMode="auto">
          <a:xfrm>
            <a:off x="596688" y="3124200"/>
            <a:ext cx="5815923" cy="1295399"/>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FE8C075E-D985-48EE-94DA-ABD6EC33E8F5}"/>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
        <p:nvSpPr>
          <p:cNvPr id="11" name="TextBox 10">
            <a:extLst>
              <a:ext uri="{FF2B5EF4-FFF2-40B4-BE49-F238E27FC236}">
                <a16:creationId xmlns:a16="http://schemas.microsoft.com/office/drawing/2014/main" id="{9AE3F862-3963-4018-A9FD-36D8D0C6422F}"/>
              </a:ext>
            </a:extLst>
          </p:cNvPr>
          <p:cNvSpPr txBox="1"/>
          <p:nvPr/>
        </p:nvSpPr>
        <p:spPr>
          <a:xfrm>
            <a:off x="6729332" y="4645223"/>
            <a:ext cx="966868" cy="307777"/>
          </a:xfrm>
          <a:prstGeom prst="rect">
            <a:avLst/>
          </a:prstGeom>
          <a:noFill/>
        </p:spPr>
        <p:txBody>
          <a:bodyPr wrap="none" rtlCol="0">
            <a:spAutoFit/>
          </a:bodyPr>
          <a:lstStyle/>
          <a:p>
            <a:r>
              <a:rPr lang="en-US" sz="1400" i="1" dirty="0"/>
              <a:t>FFY 2022</a:t>
            </a:r>
          </a:p>
        </p:txBody>
      </p:sp>
      <p:pic>
        <p:nvPicPr>
          <p:cNvPr id="15" name="Picture 14" descr="A collage of a baby playing with a computer&#10;&#10;Description automatically generated with low confidence">
            <a:extLst>
              <a:ext uri="{FF2B5EF4-FFF2-40B4-BE49-F238E27FC236}">
                <a16:creationId xmlns:a16="http://schemas.microsoft.com/office/drawing/2014/main" id="{760E7C8F-9AB4-ABBD-2E8A-EA5150FCAB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609600" y="4445874"/>
            <a:ext cx="5715000" cy="1463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99317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28C0-78A8-4A25-9B50-A65B247A42DD}"/>
              </a:ext>
            </a:extLst>
          </p:cNvPr>
          <p:cNvSpPr>
            <a:spLocks noGrp="1"/>
          </p:cNvSpPr>
          <p:nvPr>
            <p:ph type="title"/>
          </p:nvPr>
        </p:nvSpPr>
        <p:spPr>
          <a:xfrm>
            <a:off x="609600" y="457200"/>
            <a:ext cx="7924800" cy="553998"/>
          </a:xfrm>
        </p:spPr>
        <p:txBody>
          <a:bodyPr/>
          <a:lstStyle/>
          <a:p>
            <a:r>
              <a:rPr lang="en-US" dirty="0"/>
              <a:t>Other Federal OSHA News</a:t>
            </a:r>
          </a:p>
        </p:txBody>
      </p:sp>
      <p:sp>
        <p:nvSpPr>
          <p:cNvPr id="3" name="Content Placeholder 2">
            <a:extLst>
              <a:ext uri="{FF2B5EF4-FFF2-40B4-BE49-F238E27FC236}">
                <a16:creationId xmlns:a16="http://schemas.microsoft.com/office/drawing/2014/main" id="{FD070477-C481-42BB-B7E0-FE94CB30705E}"/>
              </a:ext>
            </a:extLst>
          </p:cNvPr>
          <p:cNvSpPr>
            <a:spLocks noGrp="1"/>
          </p:cNvSpPr>
          <p:nvPr>
            <p:ph idx="1"/>
          </p:nvPr>
        </p:nvSpPr>
        <p:spPr/>
        <p:txBody>
          <a:bodyPr/>
          <a:lstStyle/>
          <a:p>
            <a:endParaRPr lang="en-US" sz="800" dirty="0">
              <a:solidFill>
                <a:srgbClr val="000000"/>
              </a:solidFill>
              <a:effectLst/>
              <a:ea typeface="Calibri" panose="020F0502020204030204" pitchFamily="34" charset="0"/>
            </a:endParaRPr>
          </a:p>
          <a:p>
            <a:r>
              <a:rPr lang="en-US" dirty="0">
                <a:solidFill>
                  <a:srgbClr val="000000"/>
                </a:solidFill>
                <a:effectLst/>
                <a:ea typeface="Calibri" panose="020F0502020204030204" pitchFamily="34" charset="0"/>
              </a:rPr>
              <a:t>Proposed Rulemaking - Heat Injury and Illness Prevention in Outdoor and Indoor Work Settings</a:t>
            </a:r>
          </a:p>
          <a:p>
            <a:endParaRPr lang="en-US" dirty="0">
              <a:solidFill>
                <a:srgbClr val="000000"/>
              </a:solidFill>
            </a:endParaRPr>
          </a:p>
          <a:p>
            <a:r>
              <a:rPr lang="en-US" dirty="0">
                <a:solidFill>
                  <a:srgbClr val="000000"/>
                </a:solidFill>
              </a:rPr>
              <a:t>Heat Related Hazards National Emphasis Program – Effective April 8, 2022</a:t>
            </a:r>
          </a:p>
          <a:p>
            <a:pPr lvl="1">
              <a:spcBef>
                <a:spcPts val="600"/>
              </a:spcBef>
            </a:pPr>
            <a:r>
              <a:rPr lang="en-US" i="1" dirty="0">
                <a:solidFill>
                  <a:srgbClr val="000000"/>
                </a:solidFill>
              </a:rPr>
              <a:t>North Carolina is reviewing for adoption</a:t>
            </a:r>
          </a:p>
          <a:p>
            <a:pPr lvl="1">
              <a:spcBef>
                <a:spcPts val="600"/>
              </a:spcBef>
            </a:pPr>
            <a:endParaRPr lang="en-US" sz="1000" i="1" dirty="0">
              <a:solidFill>
                <a:srgbClr val="000000"/>
              </a:solidFill>
            </a:endParaRPr>
          </a:p>
          <a:p>
            <a:pPr lvl="1">
              <a:spcBef>
                <a:spcPts val="600"/>
              </a:spcBef>
            </a:pPr>
            <a:r>
              <a:rPr lang="en-US" i="1" dirty="0">
                <a:solidFill>
                  <a:srgbClr val="000000"/>
                </a:solidFill>
              </a:rPr>
              <a:t>OPN 141 – Enforcement Guidance for Conducting Heat-Related Illness Inspections and Issuing Citations</a:t>
            </a:r>
            <a:endParaRPr lang="en-US" i="1" dirty="0"/>
          </a:p>
        </p:txBody>
      </p:sp>
    </p:spTree>
    <p:extLst>
      <p:ext uri="{BB962C8B-B14F-4D97-AF65-F5344CB8AC3E}">
        <p14:creationId xmlns:p14="http://schemas.microsoft.com/office/powerpoint/2010/main" val="3444847591"/>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429000"/>
            <a:ext cx="5181600" cy="1990725"/>
          </a:xfrm>
          <a:prstGeom prst="rect">
            <a:avLst/>
          </a:prstGeom>
          <a:noFill/>
          <a:ln w="9525">
            <a:noFill/>
            <a:miter lim="800000"/>
            <a:headEnd/>
            <a:tailEnd/>
          </a:ln>
        </p:spPr>
      </p:pic>
      <p:sp>
        <p:nvSpPr>
          <p:cNvPr id="8" name="TextBox 7">
            <a:extLst>
              <a:ext uri="{FF2B5EF4-FFF2-40B4-BE49-F238E27FC236}">
                <a16:creationId xmlns:a16="http://schemas.microsoft.com/office/drawing/2014/main" id="{004736DC-2701-472C-AEE2-4F1AC8B301AD}"/>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8562853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C6471DB8-850C-4CEF-B109-CE66CB6A37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393507"/>
            <a:ext cx="7696200" cy="4473893"/>
          </a:xfrm>
          <a:prstGeom prst="rect">
            <a:avLst/>
          </a:prstGeom>
        </p:spPr>
      </p:pic>
      <p:sp>
        <p:nvSpPr>
          <p:cNvPr id="11" name="Text Box 3">
            <a:extLst>
              <a:ext uri="{FF2B5EF4-FFF2-40B4-BE49-F238E27FC236}">
                <a16:creationId xmlns:a16="http://schemas.microsoft.com/office/drawing/2014/main" id="{23867ABB-BA8D-43BB-A1FD-072C832271F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Work-Related Fatalities in North Carolina</a:t>
            </a:r>
          </a:p>
        </p:txBody>
      </p:sp>
      <p:sp>
        <p:nvSpPr>
          <p:cNvPr id="6" name="TextBox 5">
            <a:extLst>
              <a:ext uri="{FF2B5EF4-FFF2-40B4-BE49-F238E27FC236}">
                <a16:creationId xmlns:a16="http://schemas.microsoft.com/office/drawing/2014/main" id="{5193B15F-42BE-4207-8236-6EAB34FC5440}"/>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97154602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7884"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4419600"/>
            <a:ext cx="1828800" cy="914399"/>
          </a:xfrm>
          <a:prstGeom prst="rect">
            <a:avLst/>
          </a:prstGeom>
          <a:noFill/>
          <a:ln w="9525">
            <a:noFill/>
            <a:miter lim="800000"/>
            <a:headEnd/>
            <a:tailEnd/>
          </a:ln>
        </p:spPr>
      </p:pic>
      <p:sp>
        <p:nvSpPr>
          <p:cNvPr id="2" name="TextBox 1"/>
          <p:cNvSpPr txBox="1"/>
          <p:nvPr/>
        </p:nvSpPr>
        <p:spPr>
          <a:xfrm>
            <a:off x="6100483" y="4192326"/>
            <a:ext cx="2550698" cy="246221"/>
          </a:xfrm>
          <a:prstGeom prst="rect">
            <a:avLst/>
          </a:prstGeom>
          <a:noFill/>
        </p:spPr>
        <p:txBody>
          <a:bodyPr wrap="none" rtlCol="0">
            <a:spAutoFit/>
          </a:bodyPr>
          <a:lstStyle/>
          <a:p>
            <a:r>
              <a:rPr lang="en-US" sz="10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graphicFrame>
        <p:nvGraphicFramePr>
          <p:cNvPr id="26" name="Content Placeholder 4">
            <a:extLst>
              <a:ext uri="{FF2B5EF4-FFF2-40B4-BE49-F238E27FC236}">
                <a16:creationId xmlns:a16="http://schemas.microsoft.com/office/drawing/2014/main" id="{B45739B5-B77A-45DB-8C57-76F6080B773E}"/>
              </a:ext>
            </a:extLst>
          </p:cNvPr>
          <p:cNvGraphicFramePr>
            <a:graphicFrameLocks/>
          </p:cNvGraphicFramePr>
          <p:nvPr>
            <p:extLst>
              <p:ext uri="{D42A27DB-BD31-4B8C-83A1-F6EECF244321}">
                <p14:modId xmlns:p14="http://schemas.microsoft.com/office/powerpoint/2010/main" val="3084196280"/>
              </p:ext>
            </p:extLst>
          </p:nvPr>
        </p:nvGraphicFramePr>
        <p:xfrm>
          <a:off x="609600" y="1233218"/>
          <a:ext cx="7924800" cy="2962603"/>
        </p:xfrm>
        <a:graphic>
          <a:graphicData uri="http://schemas.openxmlformats.org/drawingml/2006/table">
            <a:tbl>
              <a:tblPr firstRow="1" bandRow="1">
                <a:tableStyleId>{00A15C55-8517-42AA-B614-E9B94910E393}</a:tableStyleId>
              </a:tblPr>
              <a:tblGrid>
                <a:gridCol w="3124200">
                  <a:extLst>
                    <a:ext uri="{9D8B030D-6E8A-4147-A177-3AD203B41FA5}">
                      <a16:colId xmlns:a16="http://schemas.microsoft.com/office/drawing/2014/main" val="20000"/>
                    </a:ext>
                  </a:extLst>
                </a:gridCol>
                <a:gridCol w="1000146">
                  <a:extLst>
                    <a:ext uri="{9D8B030D-6E8A-4147-A177-3AD203B41FA5}">
                      <a16:colId xmlns:a16="http://schemas.microsoft.com/office/drawing/2014/main" val="20002"/>
                    </a:ext>
                  </a:extLst>
                </a:gridCol>
                <a:gridCol w="2854206">
                  <a:extLst>
                    <a:ext uri="{9D8B030D-6E8A-4147-A177-3AD203B41FA5}">
                      <a16:colId xmlns:a16="http://schemas.microsoft.com/office/drawing/2014/main" val="20003"/>
                    </a:ext>
                  </a:extLst>
                </a:gridCol>
                <a:gridCol w="946248">
                  <a:extLst>
                    <a:ext uri="{9D8B030D-6E8A-4147-A177-3AD203B41FA5}">
                      <a16:colId xmlns:a16="http://schemas.microsoft.com/office/drawing/2014/main" val="20005"/>
                    </a:ext>
                  </a:extLst>
                </a:gridCol>
              </a:tblGrid>
              <a:tr h="389753">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98753">
                <a:tc>
                  <a:txBody>
                    <a:bodyPr/>
                    <a:lstStyle/>
                    <a:p>
                      <a:pPr algn="r"/>
                      <a:r>
                        <a:rPr lang="en-US" sz="1400" b="0" i="1" dirty="0"/>
                        <a:t>Struck By</a:t>
                      </a:r>
                    </a:p>
                  </a:txBody>
                  <a:tcPr anchor="ctr">
                    <a:solidFill>
                      <a:schemeClr val="bg1">
                        <a:lumMod val="95000"/>
                      </a:schemeClr>
                    </a:solidFill>
                  </a:tcPr>
                </a:tc>
                <a:tc>
                  <a:txBody>
                    <a:bodyPr/>
                    <a:lstStyle/>
                    <a:p>
                      <a:pPr algn="ctr"/>
                      <a:r>
                        <a:rPr lang="en-US" sz="1400" b="1" i="1" u="none" dirty="0"/>
                        <a:t>5</a:t>
                      </a:r>
                    </a:p>
                  </a:txBody>
                  <a:tcPr anchor="ctr">
                    <a:solidFill>
                      <a:schemeClr val="bg1">
                        <a:lumMod val="95000"/>
                      </a:schemeClr>
                    </a:solidFill>
                  </a:tcPr>
                </a:tc>
                <a:tc>
                  <a:txBody>
                    <a:bodyPr/>
                    <a:lstStyle/>
                    <a:p>
                      <a:pPr algn="r"/>
                      <a:r>
                        <a:rPr lang="en-US" sz="14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298753">
                <a:tc>
                  <a:txBody>
                    <a:bodyPr/>
                    <a:lstStyle/>
                    <a:p>
                      <a:pPr algn="r"/>
                      <a:r>
                        <a:rPr lang="en-US" sz="1400" b="0" i="1" dirty="0"/>
                        <a:t>Caught In/Between</a:t>
                      </a:r>
                    </a:p>
                  </a:txBody>
                  <a:tcPr anchor="ctr">
                    <a:solidFill>
                      <a:schemeClr val="bg1">
                        <a:lumMod val="85000"/>
                      </a:schemeClr>
                    </a:solidFill>
                  </a:tcPr>
                </a:tc>
                <a:tc>
                  <a:txBody>
                    <a:bodyPr/>
                    <a:lstStyle/>
                    <a:p>
                      <a:pPr algn="ctr"/>
                      <a:r>
                        <a:rPr lang="en-US" sz="1400" b="1" i="1" u="none" dirty="0"/>
                        <a:t>3</a:t>
                      </a:r>
                    </a:p>
                  </a:txBody>
                  <a:tcPr anchor="ctr">
                    <a:solidFill>
                      <a:schemeClr val="bg1">
                        <a:lumMod val="85000"/>
                      </a:schemeClr>
                    </a:solidFill>
                  </a:tcPr>
                </a:tc>
                <a:tc>
                  <a:txBody>
                    <a:bodyPr/>
                    <a:lstStyle/>
                    <a:p>
                      <a:pPr algn="r"/>
                      <a:r>
                        <a:rPr lang="en-US" sz="14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98753">
                <a:tc>
                  <a:txBody>
                    <a:bodyPr/>
                    <a:lstStyle/>
                    <a:p>
                      <a:pPr algn="r"/>
                      <a:r>
                        <a:rPr lang="en-US" sz="1400" b="0" i="1" dirty="0"/>
                        <a:t>Bite/Sting/Scratch</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375749">
                <a:tc>
                  <a:txBody>
                    <a:bodyPr/>
                    <a:lstStyle/>
                    <a:p>
                      <a:pPr algn="r"/>
                      <a:r>
                        <a:rPr lang="en-US" sz="1400" b="0" i="1" dirty="0"/>
                        <a:t>Fall (Same</a:t>
                      </a:r>
                      <a:r>
                        <a:rPr lang="en-US" sz="1400" b="0" i="1" baseline="0" dirty="0"/>
                        <a:t> Level)</a:t>
                      </a:r>
                      <a:endParaRPr lang="en-US" sz="1400" b="0" i="1" dirty="0"/>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68301">
                <a:tc>
                  <a:txBody>
                    <a:bodyPr/>
                    <a:lstStyle/>
                    <a:p>
                      <a:pPr algn="r"/>
                      <a:r>
                        <a:rPr lang="en-US" sz="1400" b="0" i="1" dirty="0"/>
                        <a:t>Fall (From Elevation)</a:t>
                      </a:r>
                    </a:p>
                  </a:txBody>
                  <a:tcPr anchor="ctr">
                    <a:solidFill>
                      <a:schemeClr val="bg1">
                        <a:lumMod val="95000"/>
                      </a:schemeClr>
                    </a:solidFill>
                  </a:tcPr>
                </a:tc>
                <a:tc>
                  <a:txBody>
                    <a:bodyPr/>
                    <a:lstStyle/>
                    <a:p>
                      <a:pPr algn="ctr"/>
                      <a:r>
                        <a:rPr lang="en-US" sz="1400" b="1" i="1" u="none" dirty="0"/>
                        <a:t>2</a:t>
                      </a:r>
                    </a:p>
                  </a:txBody>
                  <a:tcPr anchor="ctr">
                    <a:solidFill>
                      <a:schemeClr val="bg1">
                        <a:lumMod val="95000"/>
                      </a:schemeClr>
                    </a:solidFill>
                  </a:tcPr>
                </a:tc>
                <a:tc>
                  <a:txBody>
                    <a:bodyPr/>
                    <a:lstStyle/>
                    <a:p>
                      <a:pPr algn="r"/>
                      <a:r>
                        <a:rPr lang="en-US" sz="14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98753">
                <a:tc>
                  <a:txBody>
                    <a:bodyPr/>
                    <a:lstStyle/>
                    <a:p>
                      <a:pPr algn="r"/>
                      <a:r>
                        <a:rPr lang="en-US" sz="1400" b="0" i="1" dirty="0"/>
                        <a:t>Struck Against</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298753">
                <a:tc>
                  <a:txBody>
                    <a:bodyPr/>
                    <a:lstStyle/>
                    <a:p>
                      <a:pPr algn="r"/>
                      <a:r>
                        <a:rPr lang="en-US" sz="1400" b="0" i="1" dirty="0"/>
                        <a:t>Rubbed/Abraded</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b="0" i="1" u="none" dirty="0"/>
                        <a:t>Other</a:t>
                      </a:r>
                    </a:p>
                  </a:txBody>
                  <a:tcPr anchor="ctr">
                    <a:solidFill>
                      <a:schemeClr val="bg1">
                        <a:lumMod val="95000"/>
                      </a:schemeClr>
                    </a:solidFill>
                  </a:tcPr>
                </a:tc>
                <a:tc>
                  <a:txBody>
                    <a:bodyPr/>
                    <a:lstStyle/>
                    <a:p>
                      <a:pPr algn="ctr"/>
                      <a:r>
                        <a:rPr lang="en-US" sz="1400" b="1" i="1" u="none" dirty="0"/>
                        <a:t>4</a:t>
                      </a:r>
                    </a:p>
                  </a:txBody>
                  <a:tcPr anchor="ctr">
                    <a:solidFill>
                      <a:schemeClr val="bg1">
                        <a:lumMod val="95000"/>
                      </a:schemeClr>
                    </a:solidFill>
                  </a:tcPr>
                </a:tc>
                <a:extLst>
                  <a:ext uri="{0D108BD9-81ED-4DB2-BD59-A6C34878D82A}">
                    <a16:rowId xmlns:a16="http://schemas.microsoft.com/office/drawing/2014/main" val="10007"/>
                  </a:ext>
                </a:extLst>
              </a:tr>
              <a:tr h="298753">
                <a:tc>
                  <a:txBody>
                    <a:bodyPr/>
                    <a:lstStyle/>
                    <a:p>
                      <a:pPr algn="r"/>
                      <a:r>
                        <a:rPr lang="en-US" sz="1400" b="0" i="1" dirty="0"/>
                        <a:t>COVID-19</a:t>
                      </a:r>
                    </a:p>
                  </a:txBody>
                  <a:tcPr anchor="ctr">
                    <a:solidFill>
                      <a:schemeClr val="bg1">
                        <a:lumMod val="85000"/>
                      </a:schemeClr>
                    </a:solidFill>
                  </a:tcPr>
                </a:tc>
                <a:tc>
                  <a:txBody>
                    <a:bodyPr/>
                    <a:lstStyle/>
                    <a:p>
                      <a:pPr algn="ctr"/>
                      <a:r>
                        <a:rPr lang="en-US" sz="1400" b="1" i="1" u="none" dirty="0"/>
                        <a:t>4</a:t>
                      </a:r>
                    </a:p>
                  </a:txBody>
                  <a:tcPr anchor="ctr">
                    <a:solidFill>
                      <a:schemeClr val="bg1">
                        <a:lumMod val="85000"/>
                      </a:schemeClr>
                    </a:solidFill>
                  </a:tcPr>
                </a:tc>
                <a:tc>
                  <a:txBody>
                    <a:bodyPr/>
                    <a:lstStyle/>
                    <a:p>
                      <a:pPr algn="r"/>
                      <a:r>
                        <a:rPr lang="en-US" sz="1400" b="0" i="1" u="none" dirty="0">
                          <a:solidFill>
                            <a:schemeClr val="tx1"/>
                          </a:solidFill>
                        </a:rPr>
                        <a:t>Criminal Activity</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extLst>
                  <a:ext uri="{0D108BD9-81ED-4DB2-BD59-A6C34878D82A}">
                    <a16:rowId xmlns:a16="http://schemas.microsoft.com/office/drawing/2014/main" val="220172206"/>
                  </a:ext>
                </a:extLst>
              </a:tr>
            </a:tbl>
          </a:graphicData>
        </a:graphic>
      </p:graphicFrame>
      <p:pic>
        <p:nvPicPr>
          <p:cNvPr id="16" name="Picture 15" descr="A person wearing a hat&#10;&#10;Description automatically generated">
            <a:extLst>
              <a:ext uri="{FF2B5EF4-FFF2-40B4-BE49-F238E27FC236}">
                <a16:creationId xmlns:a16="http://schemas.microsoft.com/office/drawing/2014/main" id="{DECBA5E6-E37C-4D88-89C5-F5C6384A5853}"/>
              </a:ext>
            </a:extLst>
          </p:cNvPr>
          <p:cNvPicPr/>
          <p:nvPr/>
        </p:nvPicPr>
        <p:blipFill rotWithShape="1">
          <a:blip r:embed="rId7" cstate="print">
            <a:extLst>
              <a:ext uri="{28A0092B-C50C-407E-A947-70E740481C1C}">
                <a14:useLocalDpi xmlns:a14="http://schemas.microsoft.com/office/drawing/2010/main" val="0"/>
              </a:ext>
            </a:extLst>
          </a:blip>
          <a:srcRect/>
          <a:stretch/>
        </p:blipFill>
        <p:spPr>
          <a:xfrm>
            <a:off x="3128682" y="4419596"/>
            <a:ext cx="1524001" cy="883919"/>
          </a:xfrm>
          <a:prstGeom prst="rect">
            <a:avLst/>
          </a:prstGeom>
        </p:spPr>
      </p:pic>
      <p:pic>
        <p:nvPicPr>
          <p:cNvPr id="28" name="Picture 27" descr="DSC_1215">
            <a:extLst>
              <a:ext uri="{FF2B5EF4-FFF2-40B4-BE49-F238E27FC236}">
                <a16:creationId xmlns:a16="http://schemas.microsoft.com/office/drawing/2014/main" id="{2346D3C3-917F-446B-9095-12EA325A5806}"/>
              </a:ext>
            </a:extLst>
          </p:cNvPr>
          <p:cNvPicPr>
            <a:picLocks noGrp="1" noChangeAspect="1"/>
          </p:cNvPicPr>
          <p:nvPr isPhoto="1"/>
        </p:nvPicPr>
        <p:blipFill>
          <a:blip r:embed="rId8" cstate="print">
            <a:extLst>
              <a:ext uri="{28A0092B-C50C-407E-A947-70E740481C1C}">
                <a14:useLocalDpi xmlns:a14="http://schemas.microsoft.com/office/drawing/2010/main" val="0"/>
              </a:ext>
            </a:extLst>
          </a:blip>
          <a:stretch>
            <a:fillRect/>
          </a:stretch>
        </p:blipFill>
        <p:spPr>
          <a:xfrm>
            <a:off x="7864523" y="4419596"/>
            <a:ext cx="669877" cy="908309"/>
          </a:xfrm>
          <a:prstGeom prst="rect">
            <a:avLst/>
          </a:prstGeom>
        </p:spPr>
      </p:pic>
      <p:graphicFrame>
        <p:nvGraphicFramePr>
          <p:cNvPr id="15" name="Table 14">
            <a:extLst>
              <a:ext uri="{FF2B5EF4-FFF2-40B4-BE49-F238E27FC236}">
                <a16:creationId xmlns:a16="http://schemas.microsoft.com/office/drawing/2014/main" id="{F96B286E-2454-491D-8904-26592763CDB0}"/>
              </a:ext>
            </a:extLst>
          </p:cNvPr>
          <p:cNvGraphicFramePr>
            <a:graphicFrameLocks noGrp="1"/>
          </p:cNvGraphicFramePr>
          <p:nvPr>
            <p:extLst>
              <p:ext uri="{D42A27DB-BD31-4B8C-83A1-F6EECF244321}">
                <p14:modId xmlns:p14="http://schemas.microsoft.com/office/powerpoint/2010/main" val="667944162"/>
              </p:ext>
            </p:extLst>
          </p:nvPr>
        </p:nvGraphicFramePr>
        <p:xfrm>
          <a:off x="609602" y="5303520"/>
          <a:ext cx="7924798" cy="609600"/>
        </p:xfrm>
        <a:graphic>
          <a:graphicData uri="http://schemas.openxmlformats.org/drawingml/2006/table">
            <a:tbl>
              <a:tblPr firstRow="1" bandRow="1">
                <a:tableStyleId>{00A15C55-8517-42AA-B614-E9B94910E393}</a:tableStyleId>
              </a:tblPr>
              <a:tblGrid>
                <a:gridCol w="2514598">
                  <a:extLst>
                    <a:ext uri="{9D8B030D-6E8A-4147-A177-3AD203B41FA5}">
                      <a16:colId xmlns:a16="http://schemas.microsoft.com/office/drawing/2014/main" val="20000"/>
                    </a:ext>
                  </a:extLst>
                </a:gridCol>
                <a:gridCol w="829303">
                  <a:extLst>
                    <a:ext uri="{9D8B030D-6E8A-4147-A177-3AD203B41FA5}">
                      <a16:colId xmlns:a16="http://schemas.microsoft.com/office/drawing/2014/main" val="20001"/>
                    </a:ext>
                  </a:extLst>
                </a:gridCol>
                <a:gridCol w="3534985">
                  <a:extLst>
                    <a:ext uri="{9D8B030D-6E8A-4147-A177-3AD203B41FA5}">
                      <a16:colId xmlns:a16="http://schemas.microsoft.com/office/drawing/2014/main" val="20002"/>
                    </a:ext>
                  </a:extLst>
                </a:gridCol>
                <a:gridCol w="1045912">
                  <a:extLst>
                    <a:ext uri="{9D8B030D-6E8A-4147-A177-3AD203B41FA5}">
                      <a16:colId xmlns:a16="http://schemas.microsoft.com/office/drawing/2014/main" val="20004"/>
                    </a:ext>
                  </a:extLst>
                </a:gridCol>
              </a:tblGrid>
              <a:tr h="267742">
                <a:tc gridSpan="2">
                  <a:txBody>
                    <a:bodyPr/>
                    <a:lstStyle/>
                    <a:p>
                      <a:pPr algn="r"/>
                      <a:r>
                        <a:rPr lang="en-US" sz="1400" b="1" i="0" dirty="0">
                          <a:solidFill>
                            <a:schemeClr val="tx1"/>
                          </a:solidFill>
                        </a:rPr>
                        <a:t>                       FFY 2021</a:t>
                      </a:r>
                      <a:endParaRPr lang="en-US" sz="14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400" b="1" i="0" u="none" dirty="0">
                          <a:solidFill>
                            <a:schemeClr val="tx1"/>
                          </a:solidFill>
                        </a:rPr>
                        <a:t>FFY 2022</a:t>
                      </a:r>
                      <a:endParaRPr lang="en-US" sz="1400" b="0" i="0" u="none" dirty="0">
                        <a:solidFill>
                          <a:schemeClr val="tx1"/>
                        </a:solidFill>
                      </a:endParaRPr>
                    </a:p>
                  </a:txBody>
                  <a:tcPr anchor="ctr">
                    <a:solidFill>
                      <a:schemeClr val="bg1">
                        <a:lumMod val="75000"/>
                      </a:schemeClr>
                    </a:solidFill>
                  </a:tcPr>
                </a:tc>
                <a:tc>
                  <a:txBody>
                    <a:bodyPr/>
                    <a:lstStyle/>
                    <a:p>
                      <a:pPr algn="ctr"/>
                      <a:r>
                        <a:rPr lang="en-US" sz="14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400" b="0" i="1" baseline="0" dirty="0">
                          <a:solidFill>
                            <a:schemeClr val="tx1"/>
                          </a:solidFill>
                        </a:rPr>
                        <a:t>Total Fatalities</a:t>
                      </a:r>
                      <a:endParaRPr lang="en-US" sz="1400" b="0" i="1" dirty="0">
                        <a:solidFill>
                          <a:schemeClr val="tx1"/>
                        </a:solidFill>
                      </a:endParaRPr>
                    </a:p>
                  </a:txBody>
                  <a:tcPr>
                    <a:solidFill>
                      <a:schemeClr val="bg1">
                        <a:lumMod val="85000"/>
                      </a:schemeClr>
                    </a:solidFill>
                  </a:tcPr>
                </a:tc>
                <a:tc>
                  <a:txBody>
                    <a:bodyPr/>
                    <a:lstStyle/>
                    <a:p>
                      <a:pPr algn="ctr"/>
                      <a:r>
                        <a:rPr lang="en-US" sz="1400" b="0" i="0" dirty="0">
                          <a:solidFill>
                            <a:schemeClr val="tx1"/>
                          </a:solidFill>
                        </a:rPr>
                        <a:t>89</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baseline="0" dirty="0">
                          <a:solidFill>
                            <a:schemeClr val="tx1"/>
                          </a:solidFill>
                        </a:rPr>
                        <a:t>Total Fatalities</a:t>
                      </a:r>
                      <a:endParaRPr lang="en-US" sz="1400" b="0" i="1" dirty="0">
                        <a:solidFill>
                          <a:schemeClr val="tx1"/>
                        </a:solidFill>
                      </a:endParaRPr>
                    </a:p>
                  </a:txBody>
                  <a:tcPr>
                    <a:solidFill>
                      <a:schemeClr val="bg1">
                        <a:lumMod val="85000"/>
                      </a:schemeClr>
                    </a:solidFill>
                  </a:tcPr>
                </a:tc>
                <a:tc>
                  <a:txBody>
                    <a:bodyPr/>
                    <a:lstStyle/>
                    <a:p>
                      <a:pPr algn="ctr"/>
                      <a:r>
                        <a:rPr lang="en-US" sz="1400" b="1" i="1" u="none" dirty="0">
                          <a:solidFill>
                            <a:schemeClr val="tx1"/>
                          </a:solidFill>
                        </a:rPr>
                        <a:t>21</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7" name="TextBox 16">
            <a:extLst>
              <a:ext uri="{FF2B5EF4-FFF2-40B4-BE49-F238E27FC236}">
                <a16:creationId xmlns:a16="http://schemas.microsoft.com/office/drawing/2014/main" id="{F1661094-89AA-4FF6-9520-D753E5A95181}"/>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3532101452"/>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4429880"/>
              </p:ext>
            </p:extLst>
          </p:nvPr>
        </p:nvGraphicFramePr>
        <p:xfrm>
          <a:off x="609597" y="1117935"/>
          <a:ext cx="7848602" cy="4749466"/>
        </p:xfrm>
        <a:graphic>
          <a:graphicData uri="http://schemas.openxmlformats.org/drawingml/2006/table">
            <a:tbl>
              <a:tblPr>
                <a:tableStyleId>{00A15C55-8517-42AA-B614-E9B94910E393}</a:tableStyleId>
              </a:tblPr>
              <a:tblGrid>
                <a:gridCol w="5051976">
                  <a:extLst>
                    <a:ext uri="{9D8B030D-6E8A-4147-A177-3AD203B41FA5}">
                      <a16:colId xmlns:a16="http://schemas.microsoft.com/office/drawing/2014/main" val="20000"/>
                    </a:ext>
                  </a:extLst>
                </a:gridCol>
                <a:gridCol w="1353206">
                  <a:extLst>
                    <a:ext uri="{9D8B030D-6E8A-4147-A177-3AD203B41FA5}">
                      <a16:colId xmlns:a16="http://schemas.microsoft.com/office/drawing/2014/main" val="20002"/>
                    </a:ext>
                  </a:extLst>
                </a:gridCol>
                <a:gridCol w="1443420">
                  <a:extLst>
                    <a:ext uri="{9D8B030D-6E8A-4147-A177-3AD203B41FA5}">
                      <a16:colId xmlns:a16="http://schemas.microsoft.com/office/drawing/2014/main" val="20003"/>
                    </a:ext>
                  </a:extLst>
                </a:gridCol>
              </a:tblGrid>
              <a:tr h="526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COMPLIANCE</a:t>
                      </a:r>
                      <a:endParaRPr kumimoji="0" lang="en-US" sz="18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a:ln>
                            <a:noFill/>
                          </a:ln>
                          <a:solidFill>
                            <a:schemeClr val="tx1"/>
                          </a:solidFill>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Safety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535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effectLst/>
                        </a:rPr>
                        <a:t>1,145</a:t>
                      </a:r>
                      <a:endParaRPr kumimoji="0" lang="en-US" sz="14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Health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386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effectLst/>
                        </a:rPr>
                        <a:t>755</a:t>
                      </a:r>
                      <a:endParaRPr kumimoji="0" lang="en-US" sz="14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Serious Hazards Eliminated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1,211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effectLst/>
                        </a:rPr>
                        <a:t>4,100</a:t>
                      </a:r>
                      <a:endParaRPr kumimoji="0" lang="en-US" sz="14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526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CONSULTATION</a:t>
                      </a:r>
                      <a:endParaRPr kumimoji="0" lang="en-US" sz="18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Serious Hazards Eliminated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2,561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effectLst/>
                        </a:rPr>
                        <a:t>5,000</a:t>
                      </a:r>
                      <a:endParaRPr kumimoji="0" lang="en-US" sz="14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Private and Public Sector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1,460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dk1"/>
                          </a:solidFill>
                          <a:effectLst/>
                          <a:latin typeface="+mn-lt"/>
                          <a:cs typeface="+mn-cs"/>
                        </a:rPr>
                        <a:t>1,325</a:t>
                      </a:r>
                      <a:endParaRPr kumimoji="0" lang="en-US" sz="14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526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OSH DIVISION</a:t>
                      </a:r>
                      <a:endParaRPr kumimoji="0" lang="en-US" sz="18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Program Improvements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1,078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effectLst/>
                        </a:rPr>
                        <a:t>2,060</a:t>
                      </a:r>
                      <a:endParaRPr kumimoji="0" lang="en-US" sz="14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54989">
                <a:tc>
                  <a:txBody>
                    <a:bodyPr/>
                    <a:lstStyle/>
                    <a:p>
                      <a:pPr algn="r"/>
                      <a:r>
                        <a:rPr lang="en-US" sz="1400" i="1" dirty="0"/>
                        <a:t>People Trained in Special Emphasis Program Areas</a:t>
                      </a:r>
                      <a:endParaRPr lang="en-US" sz="1400" b="0" i="1" dirty="0"/>
                    </a:p>
                  </a:txBody>
                  <a:tcPr anchor="ctr">
                    <a:solidFill>
                      <a:schemeClr val="bg1">
                        <a:lumMod val="85000"/>
                      </a:schemeClr>
                    </a:solidFill>
                  </a:tcPr>
                </a:tc>
                <a:tc>
                  <a:txBody>
                    <a:bodyPr/>
                    <a:lstStyle/>
                    <a:p>
                      <a:pPr algn="ctr"/>
                      <a:r>
                        <a:rPr lang="en-US" sz="1400" b="1" i="1" dirty="0"/>
                        <a:t>2,546</a:t>
                      </a:r>
                    </a:p>
                  </a:txBody>
                  <a:tcPr anchor="ctr">
                    <a:solidFill>
                      <a:schemeClr val="bg1">
                        <a:lumMod val="85000"/>
                      </a:schemeClr>
                    </a:solidFill>
                  </a:tcPr>
                </a:tc>
                <a:tc>
                  <a:txBody>
                    <a:bodyPr/>
                    <a:lstStyle/>
                    <a:p>
                      <a:pPr algn="ctr"/>
                      <a:r>
                        <a:rPr lang="en-US" sz="1400" i="0" dirty="0"/>
                        <a:t>3,200</a:t>
                      </a:r>
                      <a:endParaRPr lang="en-US" sz="1400" b="0" i="0" dirty="0"/>
                    </a:p>
                  </a:txBody>
                  <a:tcPr anchor="ctr">
                    <a:solidFill>
                      <a:schemeClr val="bg1">
                        <a:lumMod val="85000"/>
                      </a:schemeClr>
                    </a:solidFill>
                  </a:tcPr>
                </a:tc>
                <a:extLst>
                  <a:ext uri="{0D108BD9-81ED-4DB2-BD59-A6C34878D82A}">
                    <a16:rowId xmlns:a16="http://schemas.microsoft.com/office/drawing/2014/main" val="10010"/>
                  </a:ext>
                </a:extLst>
              </a:tr>
              <a:tr h="505383">
                <a:tc>
                  <a:txBody>
                    <a:bodyPr/>
                    <a:lstStyle/>
                    <a:p>
                      <a:pPr algn="r"/>
                      <a:r>
                        <a:rPr lang="en-US" sz="1400" i="1" dirty="0"/>
                        <a:t>People Trained at OSH</a:t>
                      </a:r>
                      <a:r>
                        <a:rPr lang="en-US" sz="1400" i="1" baseline="0" dirty="0"/>
                        <a:t> </a:t>
                      </a:r>
                      <a:r>
                        <a:rPr lang="en-US" sz="1400" i="1" dirty="0"/>
                        <a:t>Division Sponsored Events</a:t>
                      </a:r>
                      <a:endParaRPr lang="en-US" sz="1400" b="0" i="1" dirty="0"/>
                    </a:p>
                  </a:txBody>
                  <a:tcPr anchor="ctr">
                    <a:solidFill>
                      <a:schemeClr val="bg1">
                        <a:lumMod val="95000"/>
                      </a:schemeClr>
                    </a:solidFill>
                  </a:tcPr>
                </a:tc>
                <a:tc>
                  <a:txBody>
                    <a:bodyPr/>
                    <a:lstStyle/>
                    <a:p>
                      <a:pPr algn="ctr"/>
                      <a:r>
                        <a:rPr lang="en-US" sz="1400" b="1" i="1" dirty="0"/>
                        <a:t>3,572</a:t>
                      </a:r>
                    </a:p>
                  </a:txBody>
                  <a:tcPr anchor="ctr">
                    <a:solidFill>
                      <a:schemeClr val="bg1">
                        <a:lumMod val="95000"/>
                      </a:schemeClr>
                    </a:solidFill>
                  </a:tcPr>
                </a:tc>
                <a:tc>
                  <a:txBody>
                    <a:bodyPr/>
                    <a:lstStyle/>
                    <a:p>
                      <a:pPr algn="ctr"/>
                      <a:r>
                        <a:rPr lang="en-US" sz="1400" i="0" dirty="0"/>
                        <a:t>5,350</a:t>
                      </a:r>
                      <a:endParaRPr lang="en-US" sz="14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5ADB062B-FCB6-416A-B143-95D6A603CD8D}"/>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176571417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wllagoe.EADS\Pictures\Construction\IMAG06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8" y="4356421"/>
            <a:ext cx="3200402"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330242"/>
            <a:ext cx="2285999" cy="1613357"/>
          </a:xfrm>
          <a:prstGeom prst="rect">
            <a:avLst/>
          </a:prstGeom>
          <a:noFill/>
          <a:ln w="9525">
            <a:noFill/>
            <a:miter lim="800000"/>
            <a:headEnd/>
            <a:tailEnd/>
          </a:ln>
        </p:spPr>
      </p:pic>
      <p:pic>
        <p:nvPicPr>
          <p:cNvPr id="28" name="Picture 27" descr="C:\Documents and Settings\Wanda Lagoe\My Documents\My Pictures\PSM\IMG_192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1" y="4330243"/>
            <a:ext cx="1828800"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1476680652"/>
              </p:ext>
            </p:extLst>
          </p:nvPr>
        </p:nvGraphicFramePr>
        <p:xfrm>
          <a:off x="609599" y="1121656"/>
          <a:ext cx="7924800" cy="1406101"/>
        </p:xfrm>
        <a:graphic>
          <a:graphicData uri="http://schemas.openxmlformats.org/drawingml/2006/table">
            <a:tbl>
              <a:tblPr firstRow="1" bandRow="1">
                <a:tableStyleId>{00A15C55-8517-42AA-B614-E9B94910E393}</a:tableStyleId>
              </a:tblPr>
              <a:tblGrid>
                <a:gridCol w="4490392">
                  <a:extLst>
                    <a:ext uri="{9D8B030D-6E8A-4147-A177-3AD203B41FA5}">
                      <a16:colId xmlns:a16="http://schemas.microsoft.com/office/drawing/2014/main" val="20000"/>
                    </a:ext>
                  </a:extLst>
                </a:gridCol>
                <a:gridCol w="1574104">
                  <a:extLst>
                    <a:ext uri="{9D8B030D-6E8A-4147-A177-3AD203B41FA5}">
                      <a16:colId xmlns:a16="http://schemas.microsoft.com/office/drawing/2014/main" val="20002"/>
                    </a:ext>
                  </a:extLst>
                </a:gridCol>
                <a:gridCol w="1860304">
                  <a:extLst>
                    <a:ext uri="{9D8B030D-6E8A-4147-A177-3AD203B41FA5}">
                      <a16:colId xmlns:a16="http://schemas.microsoft.com/office/drawing/2014/main" val="20003"/>
                    </a:ext>
                  </a:extLst>
                </a:gridCol>
              </a:tblGrid>
              <a:tr h="762733">
                <a:tc>
                  <a:txBody>
                    <a:bodyPr/>
                    <a:lstStyle/>
                    <a:p>
                      <a:pPr algn="ctr"/>
                      <a:r>
                        <a:rPr lang="en-US" sz="1800" dirty="0">
                          <a:solidFill>
                            <a:schemeClr val="tx1"/>
                          </a:solidFill>
                        </a:rPr>
                        <a:t>Education, Training and Technical Assistance (ETTA)</a:t>
                      </a:r>
                      <a:endParaRPr lang="en-US" sz="1800" b="1" dirty="0">
                        <a:solidFill>
                          <a:schemeClr val="tx1"/>
                        </a:solidFill>
                      </a:endParaRPr>
                    </a:p>
                  </a:txBody>
                  <a:tcPr anchor="ctr">
                    <a:solidFill>
                      <a:schemeClr val="bg1">
                        <a:lumMod val="75000"/>
                      </a:schemeClr>
                    </a:solidFill>
                  </a:tcPr>
                </a:tc>
                <a:tc>
                  <a:txBody>
                    <a:bodyPr/>
                    <a:lstStyle/>
                    <a:p>
                      <a:pPr algn="ctr"/>
                      <a:r>
                        <a:rPr lang="en-US" sz="1800" b="1" i="1" dirty="0">
                          <a:solidFill>
                            <a:schemeClr val="tx1"/>
                          </a:solidFill>
                        </a:rPr>
                        <a:t>Total</a:t>
                      </a:r>
                    </a:p>
                  </a:txBody>
                  <a:tcPr anchor="ctr">
                    <a:solidFill>
                      <a:schemeClr val="bg1">
                        <a:lumMod val="75000"/>
                      </a:schemeClr>
                    </a:solidFill>
                  </a:tcPr>
                </a:tc>
                <a:tc>
                  <a:txBody>
                    <a:bodyPr/>
                    <a:lstStyle/>
                    <a:p>
                      <a:pPr algn="ctr"/>
                      <a:r>
                        <a:rPr lang="en-US" sz="1800" i="0" dirty="0">
                          <a:solidFill>
                            <a:schemeClr val="tx1"/>
                          </a:solidFill>
                        </a:rPr>
                        <a:t>FFY Goal</a:t>
                      </a:r>
                      <a:endParaRPr lang="en-US" sz="18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solidFill>
                      <a:schemeClr val="bg1">
                        <a:lumMod val="95000"/>
                      </a:schemeClr>
                    </a:solidFill>
                  </a:tcPr>
                </a:tc>
                <a:tc>
                  <a:txBody>
                    <a:bodyPr/>
                    <a:lstStyle/>
                    <a:p>
                      <a:pPr algn="ctr"/>
                      <a:r>
                        <a:rPr lang="en-US" sz="1300" b="1" i="1" dirty="0"/>
                        <a:t>21,093</a:t>
                      </a:r>
                    </a:p>
                  </a:txBody>
                  <a:tcPr anchor="ctr">
                    <a:solidFill>
                      <a:schemeClr val="bg1">
                        <a:lumMod val="95000"/>
                      </a:schemeClr>
                    </a:solidFill>
                  </a:tcPr>
                </a:tc>
                <a:tc>
                  <a:txBody>
                    <a:bodyPr/>
                    <a:lstStyle/>
                    <a:p>
                      <a:pPr algn="ctr"/>
                      <a:r>
                        <a:rPr lang="en-US" sz="1300" i="0" dirty="0"/>
                        <a:t>35,000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solidFill>
                      <a:schemeClr val="bg1">
                        <a:lumMod val="85000"/>
                      </a:schemeClr>
                    </a:solidFill>
                  </a:tcPr>
                </a:tc>
                <a:tc>
                  <a:txBody>
                    <a:bodyPr/>
                    <a:lstStyle/>
                    <a:p>
                      <a:pPr algn="ctr"/>
                      <a:r>
                        <a:rPr lang="en-US" sz="1300" b="1" i="1" dirty="0"/>
                        <a:t>1,391</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2" name="Text Box 3">
            <a:extLst>
              <a:ext uri="{FF2B5EF4-FFF2-40B4-BE49-F238E27FC236}">
                <a16:creationId xmlns:a16="http://schemas.microsoft.com/office/drawing/2014/main" id="{84E88950-9836-4404-8B49-70E18F07766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Strategic Plan Goals</a:t>
            </a:r>
            <a:endParaRPr lang="en-US" sz="2400" b="1" i="1" dirty="0">
              <a:solidFill>
                <a:schemeClr val="bg2"/>
              </a:solidFill>
            </a:endParaRPr>
          </a:p>
        </p:txBody>
      </p:sp>
      <p:pic>
        <p:nvPicPr>
          <p:cNvPr id="21" name="Picture 20" descr="DSC_1171">
            <a:extLst>
              <a:ext uri="{FF2B5EF4-FFF2-40B4-BE49-F238E27FC236}">
                <a16:creationId xmlns:a16="http://schemas.microsoft.com/office/drawing/2014/main" id="{ADE4E2B7-DEE6-48BB-96D8-06C82EC939E2}"/>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4788601" y="4356421"/>
            <a:ext cx="1971675" cy="1613357"/>
          </a:xfrm>
          <a:prstGeom prst="rect">
            <a:avLst/>
          </a:prstGeom>
          <a:ln>
            <a:noFill/>
          </a:ln>
          <a:extLst>
            <a:ext uri="{53640926-AAD7-44D8-BBD7-CCE9431645EC}">
              <a14:shadowObscured xmlns:a14="http://schemas.microsoft.com/office/drawing/2010/main"/>
            </a:ext>
          </a:extLst>
        </p:spPr>
      </p:pic>
      <p:pic>
        <p:nvPicPr>
          <p:cNvPr id="22" name="Picture 21" descr="A group of people standing next to a person&#10;&#10;Description automatically generated">
            <a:extLst>
              <a:ext uri="{FF2B5EF4-FFF2-40B4-BE49-F238E27FC236}">
                <a16:creationId xmlns:a16="http://schemas.microsoft.com/office/drawing/2014/main" id="{6689F314-3A18-40A4-AA91-AAD005A8633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45761" y="4346257"/>
            <a:ext cx="1368285" cy="1626940"/>
          </a:xfrm>
          <a:prstGeom prst="rect">
            <a:avLst/>
          </a:prstGeom>
        </p:spPr>
      </p:pic>
      <p:graphicFrame>
        <p:nvGraphicFramePr>
          <p:cNvPr id="13" name="Table 12">
            <a:extLst>
              <a:ext uri="{FF2B5EF4-FFF2-40B4-BE49-F238E27FC236}">
                <a16:creationId xmlns:a16="http://schemas.microsoft.com/office/drawing/2014/main" id="{54F87F26-F6C1-4C41-B57A-837A738B3A3A}"/>
              </a:ext>
            </a:extLst>
          </p:cNvPr>
          <p:cNvGraphicFramePr>
            <a:graphicFrameLocks noGrp="1"/>
          </p:cNvGraphicFramePr>
          <p:nvPr>
            <p:extLst>
              <p:ext uri="{D42A27DB-BD31-4B8C-83A1-F6EECF244321}">
                <p14:modId xmlns:p14="http://schemas.microsoft.com/office/powerpoint/2010/main" val="3572234018"/>
              </p:ext>
            </p:extLst>
          </p:nvPr>
        </p:nvGraphicFramePr>
        <p:xfrm>
          <a:off x="609598" y="2590800"/>
          <a:ext cx="7924798" cy="1626940"/>
        </p:xfrm>
        <a:graphic>
          <a:graphicData uri="http://schemas.openxmlformats.org/drawingml/2006/table">
            <a:tbl>
              <a:tblPr firstRow="1" bandRow="1">
                <a:tableStyleId>{00A15C55-8517-42AA-B614-E9B94910E393}</a:tableStyleId>
              </a:tblPr>
              <a:tblGrid>
                <a:gridCol w="4490394">
                  <a:extLst>
                    <a:ext uri="{9D8B030D-6E8A-4147-A177-3AD203B41FA5}">
                      <a16:colId xmlns:a16="http://schemas.microsoft.com/office/drawing/2014/main" val="20000"/>
                    </a:ext>
                  </a:extLst>
                </a:gridCol>
                <a:gridCol w="1574106">
                  <a:extLst>
                    <a:ext uri="{9D8B030D-6E8A-4147-A177-3AD203B41FA5}">
                      <a16:colId xmlns:a16="http://schemas.microsoft.com/office/drawing/2014/main" val="20002"/>
                    </a:ext>
                  </a:extLst>
                </a:gridCol>
                <a:gridCol w="1860298">
                  <a:extLst>
                    <a:ext uri="{9D8B030D-6E8A-4147-A177-3AD203B41FA5}">
                      <a16:colId xmlns:a16="http://schemas.microsoft.com/office/drawing/2014/main" val="20003"/>
                    </a:ext>
                  </a:extLst>
                </a:gridCol>
              </a:tblGrid>
              <a:tr h="468700">
                <a:tc>
                  <a:txBody>
                    <a:bodyPr/>
                    <a:lstStyle/>
                    <a:p>
                      <a:pPr algn="ctr"/>
                      <a:r>
                        <a:rPr lang="en-US" sz="1800" b="1" dirty="0">
                          <a:solidFill>
                            <a:schemeClr val="tx1"/>
                          </a:solidFill>
                        </a:rPr>
                        <a:t>Agricultural</a:t>
                      </a:r>
                      <a:r>
                        <a:rPr lang="en-US" sz="1800" b="1" baseline="0" dirty="0">
                          <a:solidFill>
                            <a:schemeClr val="tx1"/>
                          </a:solidFill>
                        </a:rPr>
                        <a:t> Safety and Health (</a:t>
                      </a:r>
                      <a:r>
                        <a:rPr lang="en-US" sz="1800" b="1" dirty="0">
                          <a:solidFill>
                            <a:schemeClr val="tx1"/>
                          </a:solidFill>
                        </a:rPr>
                        <a:t>ASH) </a:t>
                      </a:r>
                    </a:p>
                  </a:txBody>
                  <a:tcPr anchor="ctr">
                    <a:solidFill>
                      <a:schemeClr val="bg1">
                        <a:lumMod val="75000"/>
                      </a:schemeClr>
                    </a:solidFill>
                  </a:tcPr>
                </a:tc>
                <a:tc>
                  <a:txBody>
                    <a:bodyPr/>
                    <a:lstStyle/>
                    <a:p>
                      <a:pPr algn="ctr"/>
                      <a:r>
                        <a:rPr lang="en-US" sz="1800" b="1" i="1" dirty="0">
                          <a:solidFill>
                            <a:schemeClr val="tx1"/>
                          </a:solidFill>
                        </a:rPr>
                        <a:t>Total</a:t>
                      </a:r>
                    </a:p>
                  </a:txBody>
                  <a:tcPr anchor="ctr">
                    <a:solidFill>
                      <a:schemeClr val="bg1">
                        <a:lumMod val="75000"/>
                      </a:schemeClr>
                    </a:solidFill>
                  </a:tcPr>
                </a:tc>
                <a:tc>
                  <a:txBody>
                    <a:bodyPr/>
                    <a:lstStyle/>
                    <a:p>
                      <a:pPr algn="ctr"/>
                      <a:r>
                        <a:rPr lang="en-US" sz="18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34350">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1" i="1" dirty="0"/>
                        <a:t>4,260</a:t>
                      </a:r>
                    </a:p>
                  </a:txBody>
                  <a:tcPr>
                    <a:solidFill>
                      <a:schemeClr val="bg1">
                        <a:lumMod val="95000"/>
                      </a:schemeClr>
                    </a:solidFill>
                  </a:tcPr>
                </a:tc>
                <a:tc>
                  <a:txBody>
                    <a:bodyPr/>
                    <a:lstStyle/>
                    <a:p>
                      <a:pPr algn="ctr"/>
                      <a:r>
                        <a:rPr lang="en-US" sz="1300" i="0" dirty="0"/>
                        <a:t>2,400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234350">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1" i="1" dirty="0"/>
                        <a:t>20</a:t>
                      </a:r>
                    </a:p>
                  </a:txBody>
                  <a:tcPr>
                    <a:solidFill>
                      <a:schemeClr val="bg1">
                        <a:lumMod val="85000"/>
                      </a:schemeClr>
                    </a:solidFill>
                  </a:tcPr>
                </a:tc>
                <a:tc>
                  <a:txBody>
                    <a:bodyPr/>
                    <a:lstStyle/>
                    <a:p>
                      <a:pPr algn="ctr"/>
                      <a:r>
                        <a:rPr lang="en-US" sz="1300" i="0" dirty="0"/>
                        <a:t>50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234350">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1" i="1" dirty="0"/>
                        <a:t>1,370</a:t>
                      </a:r>
                    </a:p>
                  </a:txBody>
                  <a:tcPr>
                    <a:solidFill>
                      <a:schemeClr val="bg1">
                        <a:lumMod val="95000"/>
                      </a:schemeClr>
                    </a:solidFill>
                  </a:tcPr>
                </a:tc>
                <a:tc>
                  <a:txBody>
                    <a:bodyPr/>
                    <a:lstStyle/>
                    <a:p>
                      <a:pPr algn="ctr"/>
                      <a:r>
                        <a:rPr lang="en-US" sz="1300" i="0" dirty="0"/>
                        <a:t>1,600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234350">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1" i="1" dirty="0"/>
                        <a:t>1,543</a:t>
                      </a:r>
                    </a:p>
                  </a:txBody>
                  <a:tcPr>
                    <a:solidFill>
                      <a:schemeClr val="bg1">
                        <a:lumMod val="85000"/>
                      </a:schemeClr>
                    </a:solidFill>
                  </a:tcPr>
                </a:tc>
                <a:tc>
                  <a:txBody>
                    <a:bodyPr/>
                    <a:lstStyle/>
                    <a:p>
                      <a:pPr algn="ctr"/>
                      <a:r>
                        <a:rPr lang="en-US" sz="1300" i="0" dirty="0"/>
                        <a:t>1,800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FABE8528-9C9E-41DB-A46D-D531BE6C97B8}"/>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Tree>
    <p:extLst>
      <p:ext uri="{BB962C8B-B14F-4D97-AF65-F5344CB8AC3E}">
        <p14:creationId xmlns:p14="http://schemas.microsoft.com/office/powerpoint/2010/main" val="78950303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nvGraphicFramePr>
        <p:xfrm>
          <a:off x="1828800" y="1188720"/>
          <a:ext cx="4648200" cy="868680"/>
        </p:xfrm>
        <a:graphic>
          <a:graphicData uri="http://schemas.openxmlformats.org/drawingml/2006/table">
            <a:tbl>
              <a:tblPr firstRow="1" bandRow="1">
                <a:tableStyleId>{00A15C55-8517-42AA-B614-E9B94910E393}</a:tableStyleId>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ext uri="{D42A27DB-BD31-4B8C-83A1-F6EECF244321}">
                <p14:modId xmlns:p14="http://schemas.microsoft.com/office/powerpoint/2010/main" val="3023238031"/>
              </p:ext>
            </p:extLst>
          </p:nvPr>
        </p:nvGraphicFramePr>
        <p:xfrm>
          <a:off x="533398" y="1904999"/>
          <a:ext cx="8120745" cy="2133601"/>
        </p:xfrm>
        <a:graphic>
          <a:graphicData uri="http://schemas.openxmlformats.org/drawingml/2006/table">
            <a:tbl>
              <a:tblPr firstRow="1" bandRow="1">
                <a:tableStyleId>{00A15C55-8517-42AA-B614-E9B94910E393}</a:tableStyleId>
              </a:tblPr>
              <a:tblGrid>
                <a:gridCol w="1295402">
                  <a:extLst>
                    <a:ext uri="{9D8B030D-6E8A-4147-A177-3AD203B41FA5}">
                      <a16:colId xmlns:a16="http://schemas.microsoft.com/office/drawing/2014/main" val="20000"/>
                    </a:ext>
                  </a:extLst>
                </a:gridCol>
                <a:gridCol w="1447800">
                  <a:extLst>
                    <a:ext uri="{9D8B030D-6E8A-4147-A177-3AD203B41FA5}">
                      <a16:colId xmlns:a16="http://schemas.microsoft.com/office/drawing/2014/main" val="1120228738"/>
                    </a:ext>
                  </a:extLst>
                </a:gridCol>
                <a:gridCol w="1524000">
                  <a:extLst>
                    <a:ext uri="{9D8B030D-6E8A-4147-A177-3AD203B41FA5}">
                      <a16:colId xmlns:a16="http://schemas.microsoft.com/office/drawing/2014/main" val="20003"/>
                    </a:ext>
                  </a:extLst>
                </a:gridCol>
                <a:gridCol w="1676400">
                  <a:extLst>
                    <a:ext uri="{9D8B030D-6E8A-4147-A177-3AD203B41FA5}">
                      <a16:colId xmlns:a16="http://schemas.microsoft.com/office/drawing/2014/main" val="2849088036"/>
                    </a:ext>
                  </a:extLst>
                </a:gridCol>
                <a:gridCol w="1066800">
                  <a:extLst>
                    <a:ext uri="{9D8B030D-6E8A-4147-A177-3AD203B41FA5}">
                      <a16:colId xmlns:a16="http://schemas.microsoft.com/office/drawing/2014/main" val="20004"/>
                    </a:ext>
                  </a:extLst>
                </a:gridCol>
                <a:gridCol w="1110343">
                  <a:extLst>
                    <a:ext uri="{9D8B030D-6E8A-4147-A177-3AD203B41FA5}">
                      <a16:colId xmlns:a16="http://schemas.microsoft.com/office/drawing/2014/main" val="2129303459"/>
                    </a:ext>
                  </a:extLst>
                </a:gridCol>
              </a:tblGrid>
              <a:tr h="588773">
                <a:tc>
                  <a:txBody>
                    <a:bodyPr/>
                    <a:lstStyle/>
                    <a:p>
                      <a:pPr algn="r"/>
                      <a:r>
                        <a:rPr lang="en-US" sz="1800" b="1" dirty="0">
                          <a:solidFill>
                            <a:schemeClr val="tx1"/>
                          </a:solidFill>
                        </a:rPr>
                        <a:t>ACTIVITY</a:t>
                      </a:r>
                    </a:p>
                  </a:txBody>
                  <a:tcPr anchor="ctr">
                    <a:solidFill>
                      <a:schemeClr val="bg1">
                        <a:lumMod val="75000"/>
                      </a:schemeClr>
                    </a:solidFill>
                  </a:tcPr>
                </a:tc>
                <a:tc>
                  <a:txBody>
                    <a:bodyPr/>
                    <a:lstStyle/>
                    <a:p>
                      <a:pPr algn="ctr"/>
                      <a:r>
                        <a:rPr lang="en-US" sz="1600" b="1" dirty="0">
                          <a:solidFill>
                            <a:schemeClr val="tx1"/>
                          </a:solidFill>
                        </a:rPr>
                        <a:t>Total</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Total</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Total</a:t>
                      </a:r>
                    </a:p>
                  </a:txBody>
                  <a:tcPr anchor="ctr">
                    <a:solidFill>
                      <a:schemeClr val="bg1">
                        <a:lumMod val="75000"/>
                      </a:schemeClr>
                    </a:solidFill>
                  </a:tcPr>
                </a:tc>
                <a:tc>
                  <a:txBody>
                    <a:bodyPr/>
                    <a:lstStyle/>
                    <a:p>
                      <a:pPr algn="ctr"/>
                      <a:r>
                        <a:rPr lang="en-US" sz="1200" b="1" i="1" dirty="0">
                          <a:solidFill>
                            <a:schemeClr val="tx1"/>
                          </a:solidFill>
                        </a:rPr>
                        <a:t>Cumulative Total</a:t>
                      </a:r>
                    </a:p>
                  </a:txBody>
                  <a:tcPr anchor="ctr">
                    <a:solidFill>
                      <a:schemeClr val="bg1">
                        <a:lumMod val="75000"/>
                      </a:schemeClr>
                    </a:solidFill>
                  </a:tcPr>
                </a:tc>
                <a:tc>
                  <a:txBody>
                    <a:bodyPr/>
                    <a:lstStyle/>
                    <a:p>
                      <a:pPr algn="ctr"/>
                      <a:r>
                        <a:rPr lang="en-US" sz="1400" b="1" i="0" dirty="0">
                          <a:solidFill>
                            <a:schemeClr val="tx1"/>
                          </a:solidFill>
                        </a:rPr>
                        <a:t>FFY 2021</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714</a:t>
                      </a:r>
                    </a:p>
                  </a:txBody>
                  <a:tcPr anchor="ctr">
                    <a:solidFill>
                      <a:schemeClr val="bg1">
                        <a:lumMod val="85000"/>
                      </a:schemeClr>
                    </a:solidFill>
                  </a:tcPr>
                </a:tc>
                <a:tc>
                  <a:txBody>
                    <a:bodyPr/>
                    <a:lstStyle/>
                    <a:p>
                      <a:pPr algn="ctr"/>
                      <a:r>
                        <a:rPr lang="en-US" sz="1400" i="0" dirty="0"/>
                        <a:t>886</a:t>
                      </a:r>
                    </a:p>
                  </a:txBody>
                  <a:tcPr anchor="ctr">
                    <a:solidFill>
                      <a:schemeClr val="bg1">
                        <a:lumMod val="85000"/>
                      </a:schemeClr>
                    </a:solidFill>
                  </a:tcPr>
                </a:tc>
                <a:tc>
                  <a:txBody>
                    <a:bodyPr/>
                    <a:lstStyle/>
                    <a:p>
                      <a:pPr algn="ctr"/>
                      <a:r>
                        <a:rPr lang="en-US" sz="1400" i="0" dirty="0"/>
                        <a:t>10</a:t>
                      </a:r>
                    </a:p>
                  </a:txBody>
                  <a:tcPr anchor="ctr">
                    <a:solidFill>
                      <a:schemeClr val="bg1">
                        <a:lumMod val="85000"/>
                      </a:schemeClr>
                    </a:solidFill>
                  </a:tcPr>
                </a:tc>
                <a:tc>
                  <a:txBody>
                    <a:bodyPr/>
                    <a:lstStyle/>
                    <a:p>
                      <a:pPr algn="ctr"/>
                      <a:r>
                        <a:rPr lang="en-US" sz="1400" b="1" i="1" dirty="0"/>
                        <a:t>1,610**</a:t>
                      </a:r>
                    </a:p>
                  </a:txBody>
                  <a:tcPr anchor="ctr">
                    <a:solidFill>
                      <a:schemeClr val="bg1">
                        <a:lumMod val="85000"/>
                      </a:schemeClr>
                    </a:solidFill>
                  </a:tcPr>
                </a:tc>
                <a:tc>
                  <a:txBody>
                    <a:bodyPr/>
                    <a:lstStyle/>
                    <a:p>
                      <a:pPr algn="ctr"/>
                      <a:r>
                        <a:rPr lang="en-US" sz="1400" b="0" i="0" dirty="0"/>
                        <a:t>4,321</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156</a:t>
                      </a:r>
                    </a:p>
                  </a:txBody>
                  <a:tcPr anchor="ctr">
                    <a:solidFill>
                      <a:schemeClr val="bg1">
                        <a:lumMod val="95000"/>
                      </a:schemeClr>
                    </a:solidFill>
                  </a:tcPr>
                </a:tc>
                <a:tc>
                  <a:txBody>
                    <a:bodyPr/>
                    <a:lstStyle/>
                    <a:p>
                      <a:pPr algn="ctr"/>
                      <a:r>
                        <a:rPr lang="en-US" sz="1400" i="0" dirty="0"/>
                        <a:t>189</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b="1" i="1" dirty="0"/>
                        <a:t>95</a:t>
                      </a:r>
                    </a:p>
                  </a:txBody>
                  <a:tcPr anchor="ctr">
                    <a:solidFill>
                      <a:schemeClr val="bg1">
                        <a:lumMod val="95000"/>
                      </a:schemeClr>
                    </a:solidFill>
                  </a:tcPr>
                </a:tc>
                <a:tc>
                  <a:txBody>
                    <a:bodyPr/>
                    <a:lstStyle/>
                    <a:p>
                      <a:pPr algn="ctr"/>
                      <a:r>
                        <a:rPr lang="en-US" sz="1400" b="0" i="0" dirty="0"/>
                        <a:t>743</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45</a:t>
                      </a:r>
                    </a:p>
                  </a:txBody>
                  <a:tcPr anchor="ctr">
                    <a:solidFill>
                      <a:schemeClr val="bg1">
                        <a:lumMod val="85000"/>
                      </a:schemeClr>
                    </a:solidFill>
                  </a:tcPr>
                </a:tc>
                <a:tc>
                  <a:txBody>
                    <a:bodyPr/>
                    <a:lstStyle/>
                    <a:p>
                      <a:pPr algn="ctr"/>
                      <a:r>
                        <a:rPr lang="en-US" sz="1400" i="0" dirty="0"/>
                        <a:t>48</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1" i="1" dirty="0"/>
                        <a:t>95</a:t>
                      </a:r>
                    </a:p>
                  </a:txBody>
                  <a:tcPr anchor="ctr">
                    <a:solidFill>
                      <a:schemeClr val="bg1">
                        <a:lumMod val="85000"/>
                      </a:schemeClr>
                    </a:solidFill>
                  </a:tcPr>
                </a:tc>
                <a:tc>
                  <a:txBody>
                    <a:bodyPr/>
                    <a:lstStyle/>
                    <a:p>
                      <a:pPr algn="ctr"/>
                      <a:r>
                        <a:rPr lang="en-US" sz="1400" b="0" i="0" dirty="0"/>
                        <a:t>227</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915</a:t>
                      </a:r>
                    </a:p>
                  </a:txBody>
                  <a:tcPr anchor="ctr">
                    <a:solidFill>
                      <a:schemeClr val="bg1">
                        <a:lumMod val="95000"/>
                      </a:schemeClr>
                    </a:solidFill>
                  </a:tcPr>
                </a:tc>
                <a:tc>
                  <a:txBody>
                    <a:bodyPr/>
                    <a:lstStyle/>
                    <a:p>
                      <a:pPr algn="ctr"/>
                      <a:r>
                        <a:rPr lang="en-US" sz="1400" b="1" i="1" dirty="0"/>
                        <a:t>1,123</a:t>
                      </a:r>
                    </a:p>
                  </a:txBody>
                  <a:tcPr anchor="ctr">
                    <a:solidFill>
                      <a:schemeClr val="bg1">
                        <a:lumMod val="95000"/>
                      </a:schemeClr>
                    </a:solidFill>
                  </a:tcPr>
                </a:tc>
                <a:tc>
                  <a:txBody>
                    <a:bodyPr/>
                    <a:lstStyle/>
                    <a:p>
                      <a:pPr algn="ctr"/>
                      <a:r>
                        <a:rPr lang="en-US" sz="1400" b="1" i="1" dirty="0"/>
                        <a:t>20</a:t>
                      </a:r>
                    </a:p>
                  </a:txBody>
                  <a:tcPr anchor="ctr">
                    <a:solidFill>
                      <a:schemeClr val="bg1">
                        <a:lumMod val="95000"/>
                      </a:schemeClr>
                    </a:solidFill>
                  </a:tcPr>
                </a:tc>
                <a:tc>
                  <a:txBody>
                    <a:bodyPr/>
                    <a:lstStyle/>
                    <a:p>
                      <a:pPr algn="ctr"/>
                      <a:r>
                        <a:rPr lang="en-US" sz="1400" b="1" i="1" dirty="0"/>
                        <a:t>2,058</a:t>
                      </a:r>
                    </a:p>
                  </a:txBody>
                  <a:tcPr anchor="ctr">
                    <a:solidFill>
                      <a:schemeClr val="bg1">
                        <a:lumMod val="95000"/>
                      </a:schemeClr>
                    </a:solidFill>
                  </a:tcPr>
                </a:tc>
                <a:tc>
                  <a:txBody>
                    <a:bodyPr/>
                    <a:lstStyle/>
                    <a:p>
                      <a:pPr algn="ctr"/>
                      <a:r>
                        <a:rPr lang="en-US" sz="1400" b="0" i="0" dirty="0"/>
                        <a:t>5,291</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Content Placeholder 5">
            <a:extLst>
              <a:ext uri="{FF2B5EF4-FFF2-40B4-BE49-F238E27FC236}">
                <a16:creationId xmlns:a16="http://schemas.microsoft.com/office/drawing/2014/main" id="{76361554-47FB-428A-80DF-F3322824F4CE}"/>
              </a:ext>
            </a:extLst>
          </p:cNvPr>
          <p:cNvGraphicFramePr>
            <a:graphicFrameLocks/>
          </p:cNvGraphicFramePr>
          <p:nvPr>
            <p:extLst>
              <p:ext uri="{D42A27DB-BD31-4B8C-83A1-F6EECF244321}">
                <p14:modId xmlns:p14="http://schemas.microsoft.com/office/powerpoint/2010/main" val="548355553"/>
              </p:ext>
            </p:extLst>
          </p:nvPr>
        </p:nvGraphicFramePr>
        <p:xfrm>
          <a:off x="533397" y="4800600"/>
          <a:ext cx="8120745" cy="697315"/>
        </p:xfrm>
        <a:graphic>
          <a:graphicData uri="http://schemas.openxmlformats.org/drawingml/2006/table">
            <a:tbl>
              <a:tblPr firstRow="1" bandRow="1">
                <a:tableStyleId>{00A15C55-8517-42AA-B614-E9B94910E393}</a:tableStyleId>
              </a:tblPr>
              <a:tblGrid>
                <a:gridCol w="6629403">
                  <a:extLst>
                    <a:ext uri="{9D8B030D-6E8A-4147-A177-3AD203B41FA5}">
                      <a16:colId xmlns:a16="http://schemas.microsoft.com/office/drawing/2014/main" val="20000"/>
                    </a:ext>
                  </a:extLst>
                </a:gridCol>
                <a:gridCol w="1491342">
                  <a:extLst>
                    <a:ext uri="{9D8B030D-6E8A-4147-A177-3AD203B41FA5}">
                      <a16:colId xmlns:a16="http://schemas.microsoft.com/office/drawing/2014/main" val="20004"/>
                    </a:ext>
                  </a:extLst>
                </a:gridCol>
              </a:tblGrid>
              <a:tr h="392515">
                <a:tc>
                  <a:txBody>
                    <a:bodyPr/>
                    <a:lstStyle/>
                    <a:p>
                      <a:pPr algn="ctr"/>
                      <a:r>
                        <a:rPr lang="en-US" sz="1200" b="1" dirty="0">
                          <a:solidFill>
                            <a:schemeClr val="tx1"/>
                          </a:solidFill>
                        </a:rPr>
                        <a:t>ACTIVITY</a:t>
                      </a:r>
                    </a:p>
                  </a:txBody>
                  <a:tcPr anchor="ctr">
                    <a:solidFill>
                      <a:schemeClr val="bg1">
                        <a:lumMod val="85000"/>
                      </a:schemeClr>
                    </a:solidFill>
                  </a:tcPr>
                </a:tc>
                <a:tc>
                  <a:txBody>
                    <a:bodyPr/>
                    <a:lstStyle/>
                    <a:p>
                      <a:pPr algn="ctr"/>
                      <a:r>
                        <a:rPr lang="en-US" sz="1200" b="1" i="1" dirty="0">
                          <a:solidFill>
                            <a:schemeClr val="tx1"/>
                          </a:solidFill>
                        </a:rPr>
                        <a:t>Cumulative Total</a:t>
                      </a:r>
                    </a:p>
                  </a:txBody>
                  <a:tcPr anchor="ctr">
                    <a:solidFill>
                      <a:schemeClr val="bg1">
                        <a:lumMod val="85000"/>
                      </a:schemeClr>
                    </a:solidFill>
                  </a:tcPr>
                </a:tc>
                <a:extLst>
                  <a:ext uri="{0D108BD9-81ED-4DB2-BD59-A6C34878D82A}">
                    <a16:rowId xmlns:a16="http://schemas.microsoft.com/office/drawing/2014/main" val="10003"/>
                  </a:ext>
                </a:extLst>
              </a:tr>
              <a:tr h="0">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1" i="1" dirty="0"/>
                        <a:t>1,733</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Rectangle 15">
            <a:extLst>
              <a:ext uri="{FF2B5EF4-FFF2-40B4-BE49-F238E27FC236}">
                <a16:creationId xmlns:a16="http://schemas.microsoft.com/office/drawing/2014/main" id="{BC9CCB03-25D2-4BC4-9360-C19E31749F2C}"/>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sp>
        <p:nvSpPr>
          <p:cNvPr id="10" name="TextBox 9">
            <a:extLst>
              <a:ext uri="{FF2B5EF4-FFF2-40B4-BE49-F238E27FC236}">
                <a16:creationId xmlns:a16="http://schemas.microsoft.com/office/drawing/2014/main" id="{80C05767-5D3C-4BED-BACD-94F5F2B70D92}"/>
              </a:ext>
            </a:extLst>
          </p:cNvPr>
          <p:cNvSpPr txBox="1"/>
          <p:nvPr/>
        </p:nvSpPr>
        <p:spPr>
          <a:xfrm>
            <a:off x="6553200" y="685800"/>
            <a:ext cx="2286000" cy="369332"/>
          </a:xfrm>
          <a:prstGeom prst="rect">
            <a:avLst/>
          </a:prstGeom>
          <a:noFill/>
        </p:spPr>
        <p:txBody>
          <a:bodyPr wrap="square" rtlCol="0">
            <a:spAutoFit/>
          </a:bodyPr>
          <a:lstStyle/>
          <a:p>
            <a:r>
              <a:rPr lang="en-US" i="1" dirty="0"/>
              <a:t>FFY 2022—Spring</a:t>
            </a:r>
          </a:p>
        </p:txBody>
      </p:sp>
      <p:sp>
        <p:nvSpPr>
          <p:cNvPr id="9" name="Rectangle 8">
            <a:extLst>
              <a:ext uri="{FF2B5EF4-FFF2-40B4-BE49-F238E27FC236}">
                <a16:creationId xmlns:a16="http://schemas.microsoft.com/office/drawing/2014/main" id="{85B86C9C-CC2C-4792-B27B-49AD46F5E3DB}"/>
              </a:ext>
            </a:extLst>
          </p:cNvPr>
          <p:cNvSpPr/>
          <p:nvPr/>
        </p:nvSpPr>
        <p:spPr>
          <a:xfrm>
            <a:off x="457199" y="4419600"/>
            <a:ext cx="8077200" cy="276999"/>
          </a:xfrm>
          <a:prstGeom prst="rect">
            <a:avLst/>
          </a:prstGeom>
        </p:spPr>
        <p:txBody>
          <a:bodyPr wrap="square">
            <a:spAutoFit/>
          </a:bodyPr>
          <a:lstStyle/>
          <a:p>
            <a:r>
              <a:rPr lang="en-US" sz="1000" i="1" dirty="0"/>
              <a:t>**552 were COVID-19 related</a:t>
            </a:r>
            <a:r>
              <a:rPr lang="en-US" sz="1200" i="1" dirty="0"/>
              <a:t>. </a:t>
            </a:r>
          </a:p>
        </p:txBody>
      </p:sp>
    </p:spTree>
    <p:extLst>
      <p:ext uri="{BB962C8B-B14F-4D97-AF65-F5344CB8AC3E}">
        <p14:creationId xmlns:p14="http://schemas.microsoft.com/office/powerpoint/2010/main" val="3535652268"/>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50084</TotalTime>
  <Words>3849</Words>
  <Application>Microsoft Office PowerPoint</Application>
  <PresentationFormat>On-screen Show (4:3)</PresentationFormat>
  <Paragraphs>1368</Paragraphs>
  <Slides>43</Slides>
  <Notes>39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0" baseType="lpstr">
      <vt:lpstr>Arial</vt:lpstr>
      <vt:lpstr>Symbol</vt:lpstr>
      <vt:lpstr>Times New Roman</vt:lpstr>
      <vt:lpstr>Wingdings</vt:lpstr>
      <vt:lpstr>NCDOL  Standard</vt:lpstr>
      <vt:lpstr>1_NCDOL  Standard</vt:lpstr>
      <vt:lpstr>Worksheet</vt:lpstr>
      <vt:lpstr>North Carolina Department of Labor Occupational Safety &amp; Health Division  OSH Advisory Council Spring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 Actions Taken to Attract/Retain Safety and Health Professionals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Federal OSHA News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3348</cp:revision>
  <cp:lastPrinted>2019-02-22T12:54:39Z</cp:lastPrinted>
  <dcterms:created xsi:type="dcterms:W3CDTF">2000-08-10T17:22:10Z</dcterms:created>
  <dcterms:modified xsi:type="dcterms:W3CDTF">2022-11-28T17:19:05Z</dcterms:modified>
</cp:coreProperties>
</file>