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17" r:id="rId2"/>
  </p:sldMasterIdLst>
  <p:notesMasterIdLst>
    <p:notesMasterId r:id="rId35"/>
  </p:notesMasterIdLst>
  <p:handoutMasterIdLst>
    <p:handoutMasterId r:id="rId36"/>
  </p:handoutMasterIdLst>
  <p:sldIdLst>
    <p:sldId id="593" r:id="rId3"/>
    <p:sldId id="666" r:id="rId4"/>
    <p:sldId id="758" r:id="rId5"/>
    <p:sldId id="757" r:id="rId6"/>
    <p:sldId id="769" r:id="rId7"/>
    <p:sldId id="640" r:id="rId8"/>
    <p:sldId id="601" r:id="rId9"/>
    <p:sldId id="602" r:id="rId10"/>
    <p:sldId id="603" r:id="rId11"/>
    <p:sldId id="606" r:id="rId12"/>
    <p:sldId id="605" r:id="rId13"/>
    <p:sldId id="609" r:id="rId14"/>
    <p:sldId id="611" r:id="rId15"/>
    <p:sldId id="613" r:id="rId16"/>
    <p:sldId id="615" r:id="rId17"/>
    <p:sldId id="617" r:id="rId18"/>
    <p:sldId id="619" r:id="rId19"/>
    <p:sldId id="687" r:id="rId20"/>
    <p:sldId id="624" r:id="rId21"/>
    <p:sldId id="625" r:id="rId22"/>
    <p:sldId id="626" r:id="rId23"/>
    <p:sldId id="627" r:id="rId24"/>
    <p:sldId id="628" r:id="rId25"/>
    <p:sldId id="633" r:id="rId26"/>
    <p:sldId id="730" r:id="rId27"/>
    <p:sldId id="676" r:id="rId28"/>
    <p:sldId id="731" r:id="rId29"/>
    <p:sldId id="770" r:id="rId30"/>
    <p:sldId id="688" r:id="rId31"/>
    <p:sldId id="760" r:id="rId32"/>
    <p:sldId id="761" r:id="rId33"/>
    <p:sldId id="637" r:id="rId34"/>
  </p:sldIdLst>
  <p:sldSz cx="9144000" cy="6858000" type="screen4x3"/>
  <p:notesSz cx="7010400" cy="9296400"/>
  <p:custDataLst>
    <p:tags r:id="rId37"/>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D9E"/>
    <a:srgbClr val="000080"/>
    <a:srgbClr val="DDDDDD"/>
    <a:srgbClr val="E7E7E7"/>
    <a:srgbClr val="012D9A"/>
    <a:srgbClr val="010101"/>
    <a:srgbClr val="C0C0C0"/>
    <a:srgbClr val="FF9900"/>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84783" autoAdjust="0"/>
  </p:normalViewPr>
  <p:slideViewPr>
    <p:cSldViewPr>
      <p:cViewPr varScale="1">
        <p:scale>
          <a:sx n="101" d="100"/>
          <a:sy n="101" d="100"/>
        </p:scale>
        <p:origin x="2016"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2238" y="96"/>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Fatalities</a:t>
            </a:r>
            <a:r>
              <a:rPr lang="en-US" baseline="0"/>
              <a:t> by 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Fatalities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Sheet1!$B$2:$B$12</c:f>
              <c:numCache>
                <c:formatCode>General</c:formatCode>
                <c:ptCount val="11"/>
                <c:pt idx="0">
                  <c:v>38</c:v>
                </c:pt>
                <c:pt idx="1">
                  <c:v>23</c:v>
                </c:pt>
                <c:pt idx="2">
                  <c:v>45</c:v>
                </c:pt>
                <c:pt idx="3">
                  <c:v>43</c:v>
                </c:pt>
                <c:pt idx="4">
                  <c:v>50</c:v>
                </c:pt>
                <c:pt idx="5">
                  <c:v>40</c:v>
                </c:pt>
                <c:pt idx="6">
                  <c:v>41</c:v>
                </c:pt>
                <c:pt idx="7">
                  <c:v>55</c:v>
                </c:pt>
                <c:pt idx="8">
                  <c:v>66</c:v>
                </c:pt>
                <c:pt idx="9">
                  <c:v>49</c:v>
                </c:pt>
                <c:pt idx="10">
                  <c:v>43</c:v>
                </c:pt>
              </c:numCache>
            </c:numRef>
          </c:val>
          <c:extLst>
            <c:ext xmlns:c16="http://schemas.microsoft.com/office/drawing/2014/chart" uri="{C3380CC4-5D6E-409C-BE32-E72D297353CC}">
              <c16:uniqueId val="{00000000-0E88-4AD0-860A-9CD2B513DF65}"/>
            </c:ext>
          </c:extLst>
        </c:ser>
        <c:ser>
          <c:idx val="1"/>
          <c:order val="1"/>
          <c:tx>
            <c:strRef>
              <c:f>Sheet1!$C$1</c:f>
              <c:strCache>
                <c:ptCount val="1"/>
                <c:pt idx="0">
                  <c:v>Covid-19 Related Fatalities</c:v>
                </c:pt>
              </c:strCache>
            </c:strRef>
          </c:tx>
          <c:spPr>
            <a:solidFill>
              <a:schemeClr val="accent2"/>
            </a:solidFill>
            <a:ln>
              <a:noFill/>
            </a:ln>
            <a:effectLst/>
          </c:spPr>
          <c:invertIfNegative val="0"/>
          <c:dLbls>
            <c:dLbl>
              <c:idx val="10"/>
              <c:layout>
                <c:manualLayout>
                  <c:x val="0"/>
                  <c:y val="-9.25925925925934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88-4AD0-860A-9CD2B513DF6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Sheet1!$C$2:$C$12</c:f>
              <c:numCache>
                <c:formatCode>General</c:formatCode>
                <c:ptCount val="11"/>
                <c:pt idx="8">
                  <c:v>28</c:v>
                </c:pt>
                <c:pt idx="9">
                  <c:v>28</c:v>
                </c:pt>
                <c:pt idx="10">
                  <c:v>3</c:v>
                </c:pt>
              </c:numCache>
            </c:numRef>
          </c:val>
          <c:extLst>
            <c:ext xmlns:c16="http://schemas.microsoft.com/office/drawing/2014/chart" uri="{C3380CC4-5D6E-409C-BE32-E72D297353CC}">
              <c16:uniqueId val="{00000002-0E88-4AD0-860A-9CD2B513DF65}"/>
            </c:ext>
          </c:extLst>
        </c:ser>
        <c:dLbls>
          <c:showLegendKey val="0"/>
          <c:showVal val="0"/>
          <c:showCatName val="0"/>
          <c:showSerName val="0"/>
          <c:showPercent val="0"/>
          <c:showBubbleSize val="0"/>
        </c:dLbls>
        <c:gapWidth val="150"/>
        <c:overlap val="100"/>
        <c:axId val="542779336"/>
        <c:axId val="542781304"/>
      </c:barChart>
      <c:catAx>
        <c:axId val="542779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781304"/>
        <c:crosses val="autoZero"/>
        <c:auto val="1"/>
        <c:lblAlgn val="ctr"/>
        <c:lblOffset val="100"/>
        <c:noMultiLvlLbl val="0"/>
      </c:catAx>
      <c:valAx>
        <c:axId val="542781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779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7" name="Rectangle 3"/>
          <p:cNvSpPr>
            <a:spLocks noGrp="1" noChangeArrowheads="1"/>
          </p:cNvSpPr>
          <p:nvPr>
            <p:ph type="dt" sz="quarter"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ChangeArrowheads="1"/>
          </p:cNvSpPr>
          <p:nvPr>
            <p:ph type="ftr" sz="quarter" idx="2"/>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9" name="Rectangle 5"/>
          <p:cNvSpPr>
            <a:spLocks noGrp="1" noChangeArrowheads="1"/>
          </p:cNvSpPr>
          <p:nvPr>
            <p:ph type="sldNum" sz="quarter" idx="3"/>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C94657F2-63DF-400C-8B7E-016257DFE58D}" type="slidenum">
              <a:rPr lang="en-US"/>
              <a:pPr>
                <a:defRPr/>
              </a:pPr>
              <a:t>‹#›</a:t>
            </a:fld>
            <a:endParaRPr lang="en-US"/>
          </a:p>
        </p:txBody>
      </p:sp>
    </p:spTree>
    <p:extLst>
      <p:ext uri="{BB962C8B-B14F-4D97-AF65-F5344CB8AC3E}">
        <p14:creationId xmlns:p14="http://schemas.microsoft.com/office/powerpoint/2010/main" val="565896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1" name="Rectangle 3"/>
          <p:cNvSpPr>
            <a:spLocks noGrp="1" noChangeArrowheads="1"/>
          </p:cNvSpPr>
          <p:nvPr>
            <p:ph type="dt"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4275" y="700088"/>
            <a:ext cx="4643438" cy="34829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4722" y="4414790"/>
            <a:ext cx="5140960" cy="4182177"/>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534" name="Rectangle 6"/>
          <p:cNvSpPr>
            <a:spLocks noGrp="1" noChangeArrowheads="1"/>
          </p:cNvSpPr>
          <p:nvPr>
            <p:ph type="ftr" sz="quarter" idx="4"/>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290B24BD-805B-4A7B-93D2-5ECEC31622AD}" type="slidenum">
              <a:rPr lang="en-US"/>
              <a:pPr>
                <a:defRPr/>
              </a:pPr>
              <a:t>‹#›</a:t>
            </a:fld>
            <a:endParaRPr lang="en-US"/>
          </a:p>
        </p:txBody>
      </p:sp>
    </p:spTree>
    <p:extLst>
      <p:ext uri="{BB962C8B-B14F-4D97-AF65-F5344CB8AC3E}">
        <p14:creationId xmlns:p14="http://schemas.microsoft.com/office/powerpoint/2010/main" val="1401428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C4DAC991-34A6-4E0A-A8C9-D841948E4A47}" type="slidenum">
              <a:rPr lang="en-US" smtClean="0">
                <a:cs typeface="Arial" charset="0"/>
              </a:rPr>
              <a:pPr/>
              <a:t>1</a:t>
            </a:fld>
            <a:endParaRPr lang="en-US">
              <a:cs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dirty="0"/>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p>
          <a:p>
            <a:r>
              <a:rPr lang="en-US" dirty="0"/>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p>
          <a:p>
            <a:r>
              <a:rPr lang="en-US" dirty="0"/>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p:txBody>
      </p:sp>
    </p:spTree>
    <p:extLst>
      <p:ext uri="{BB962C8B-B14F-4D97-AF65-F5344CB8AC3E}">
        <p14:creationId xmlns:p14="http://schemas.microsoft.com/office/powerpoint/2010/main" val="301417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23DA1932-307D-4331-A136-7478FA7F99E0}" type="slidenum">
              <a:rPr lang="en-US" smtClean="0">
                <a:cs typeface="Arial" charset="0"/>
              </a:rPr>
              <a:pPr/>
              <a:t>10</a:t>
            </a:fld>
            <a:endParaRPr lang="en-US">
              <a:cs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17304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72D06239-9FCE-4BB5-BF01-A48EDCF71C88}" type="slidenum">
              <a:rPr lang="en-US" smtClean="0">
                <a:cs typeface="Arial" charset="0"/>
              </a:rPr>
              <a:pPr/>
              <a:t>11</a:t>
            </a:fld>
            <a:endParaRPr lang="en-US">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a:p>
            <a:r>
              <a:rPr lang="en-US" b="1" dirty="0"/>
              <a:t>ETTA</a:t>
            </a:r>
            <a:r>
              <a:rPr lang="en-US" dirty="0"/>
              <a:t> Events Total: 9 (4 Labor One, 4 Webinars, 1 Speaker Bureau )</a:t>
            </a:r>
          </a:p>
          <a:p>
            <a:r>
              <a:rPr lang="en-US" dirty="0"/>
              <a:t> Total Trained: 305</a:t>
            </a:r>
          </a:p>
          <a:p>
            <a:r>
              <a:rPr lang="en-US" dirty="0"/>
              <a:t> </a:t>
            </a:r>
            <a:r>
              <a:rPr lang="en-US" b="1" dirty="0"/>
              <a:t>Consultation </a:t>
            </a:r>
            <a:r>
              <a:rPr lang="en-US" dirty="0"/>
              <a:t>Events: 16</a:t>
            </a:r>
          </a:p>
          <a:p>
            <a:r>
              <a:rPr lang="en-US" dirty="0"/>
              <a:t> Total Trained: 1400</a:t>
            </a:r>
          </a:p>
          <a:p>
            <a:r>
              <a:rPr lang="en-US" dirty="0"/>
              <a:t> </a:t>
            </a:r>
          </a:p>
          <a:p>
            <a:r>
              <a:rPr lang="en-US" dirty="0"/>
              <a:t>A total of 16 events were served by Rod Wilce. Activities included but are not limited to; event speakers, vendor demonstrations, fall protection training sessions, equipment inspections, distribution of Fed provided resource material, meals i.e. 700 Chic Filet sandwiches, countless doughnuts, full catered lunches. These 16 events provided the intended distribution of information and training to in excess 1400 employees within a 50 mile radius of Raleigh.</a:t>
            </a:r>
          </a:p>
          <a:p>
            <a:endParaRPr lang="en-US" dirty="0"/>
          </a:p>
          <a:p>
            <a:r>
              <a:rPr lang="en-US" dirty="0"/>
              <a:t>Used Billboards for Fall Stand Down, Safe and Sound Week, and Heat Stress. </a:t>
            </a:r>
          </a:p>
          <a:p>
            <a:pPr eaLnBrk="1" hangingPunct="1"/>
            <a:endParaRPr lang="en-US" dirty="0"/>
          </a:p>
        </p:txBody>
      </p:sp>
    </p:spTree>
    <p:extLst>
      <p:ext uri="{BB962C8B-B14F-4D97-AF65-F5344CB8AC3E}">
        <p14:creationId xmlns:p14="http://schemas.microsoft.com/office/powerpoint/2010/main" val="2997735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96858854-0C49-4BDD-A0D2-625FE62D13FC}" type="slidenum">
              <a:rPr lang="en-US" smtClean="0">
                <a:cs typeface="Arial" charset="0"/>
              </a:rPr>
              <a:pPr/>
              <a:t>12</a:t>
            </a:fld>
            <a:endParaRPr lang="en-US">
              <a:cs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defTabSz="920618" eaLnBrk="1" hangingPunct="1">
              <a:defRPr/>
            </a:pPr>
            <a:r>
              <a:rPr lang="en-US" dirty="0"/>
              <a:t>NC TRC/DART rate not available for the 5 digit NAICS code </a:t>
            </a:r>
          </a:p>
          <a:p>
            <a:pPr defTabSz="920618" eaLnBrk="1" hangingPunct="1">
              <a:defRPr/>
            </a:pPr>
            <a:r>
              <a:rPr lang="en-US" dirty="0"/>
              <a:t>Logging fatalities went down but arboriculture went up. </a:t>
            </a:r>
          </a:p>
          <a:p>
            <a:pPr defTabSz="920618" eaLnBrk="1" hangingPunct="1">
              <a:defRPr/>
            </a:pPr>
            <a:r>
              <a:rPr lang="en-US" dirty="0"/>
              <a:t>Meeting minutes: Looking at alliances within the arboriculture industry. Encourage increased inspections in the SEP. Take a less experienced/confident CSHO out for familiarization. Continue to offer assistance and guidance where you/we can and provide referrals to Consultative or Compliance where appropriate. When conducting inspections on construction sites, public sector, or other activities where the employer/employees are conducting tree trimming/removal operations, please continue to mark the Emphasis/Initiatives blocks according to OPN 88I. </a:t>
            </a:r>
          </a:p>
          <a:p>
            <a:pPr eaLnBrk="1" hangingPunct="1"/>
            <a:endParaRPr lang="en-US" dirty="0"/>
          </a:p>
        </p:txBody>
      </p:sp>
    </p:spTree>
    <p:extLst>
      <p:ext uri="{BB962C8B-B14F-4D97-AF65-F5344CB8AC3E}">
        <p14:creationId xmlns:p14="http://schemas.microsoft.com/office/powerpoint/2010/main" val="2297377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395AC99C-D195-4E45-B376-29A0AB002F68}" type="slidenum">
              <a:rPr lang="en-US" smtClean="0">
                <a:cs typeface="Arial" charset="0"/>
              </a:rPr>
              <a:pPr/>
              <a:t>13</a:t>
            </a:fld>
            <a:endParaRPr lang="en-US">
              <a:cs typeface="Arial" charset="0"/>
            </a:endParaRPr>
          </a:p>
        </p:txBody>
      </p:sp>
      <p:sp>
        <p:nvSpPr>
          <p:cNvPr id="61442" name="Rectangle 2"/>
          <p:cNvSpPr>
            <a:spLocks noGrp="1" noRot="1" noChangeAspect="1" noChangeArrowheads="1" noTextEdit="1"/>
          </p:cNvSpPr>
          <p:nvPr>
            <p:ph type="sldImg"/>
          </p:nvPr>
        </p:nvSpPr>
        <p:spPr>
          <a:xfrm>
            <a:off x="1184275" y="698500"/>
            <a:ext cx="4643438" cy="3482975"/>
          </a:xfrm>
          <a:ln/>
        </p:spPr>
      </p:sp>
      <p:sp>
        <p:nvSpPr>
          <p:cNvPr id="6144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89034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B675FAAD-1A02-43BF-8E1E-6BA4F771BD8C}" type="slidenum">
              <a:rPr lang="en-US" smtClean="0">
                <a:cs typeface="Arial" charset="0"/>
              </a:rPr>
              <a:pPr/>
              <a:t>14</a:t>
            </a:fld>
            <a:endParaRPr lang="en-US">
              <a:cs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63939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C67075FB-443E-4A40-BC66-9B149674B840}" type="slidenum">
              <a:rPr lang="en-US" smtClean="0">
                <a:cs typeface="Arial" charset="0"/>
              </a:rPr>
              <a:pPr/>
              <a:t>15</a:t>
            </a:fld>
            <a:endParaRPr lang="en-US">
              <a:cs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p:txBody>
      </p:sp>
    </p:spTree>
    <p:extLst>
      <p:ext uri="{BB962C8B-B14F-4D97-AF65-F5344CB8AC3E}">
        <p14:creationId xmlns:p14="http://schemas.microsoft.com/office/powerpoint/2010/main" val="96889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D2FE669A-BA03-4B0B-94E2-3C3132642EF8}" type="slidenum">
              <a:rPr lang="en-US" smtClean="0">
                <a:cs typeface="Arial" charset="0"/>
              </a:rPr>
              <a:pPr/>
              <a:t>16</a:t>
            </a:fld>
            <a:endParaRPr lang="en-US">
              <a:cs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40766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1AAFA0E-489E-4790-A009-46A674307774}" type="slidenum">
              <a:rPr lang="en-US" smtClean="0">
                <a:cs typeface="Arial" charset="0"/>
              </a:rPr>
              <a:pPr/>
              <a:t>17</a:t>
            </a:fld>
            <a:endParaRPr lang="en-US">
              <a:cs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923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2424" y="4414790"/>
            <a:ext cx="6605553" cy="4182177"/>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18</a:t>
            </a:fld>
            <a:endParaRPr lang="en-US"/>
          </a:p>
        </p:txBody>
      </p:sp>
    </p:spTree>
    <p:extLst>
      <p:ext uri="{BB962C8B-B14F-4D97-AF65-F5344CB8AC3E}">
        <p14:creationId xmlns:p14="http://schemas.microsoft.com/office/powerpoint/2010/main" val="1503815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F89D05B3-E21A-4B6A-90ED-4C75033F7269}" type="slidenum">
              <a:rPr lang="en-US" smtClean="0">
                <a:cs typeface="Arial" charset="0"/>
              </a:rPr>
              <a:pPr/>
              <a:t>19</a:t>
            </a:fld>
            <a:endParaRPr lang="en-US">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8523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9C04E28-086C-4D0A-8694-6886FBE4A781}" type="slidenum">
              <a:rPr lang="en-US" smtClean="0"/>
              <a:pPr/>
              <a:t>2</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dirty="0"/>
              <a:t>North Carolina’s Total Recordable cases and DART rate continue to be lower that the National Average. </a:t>
            </a:r>
          </a:p>
          <a:p>
            <a:pPr eaLnBrk="1" hangingPunct="1"/>
            <a:endParaRPr lang="en-US" dirty="0"/>
          </a:p>
          <a:p>
            <a:pPr eaLnBrk="1" hangingPunct="1"/>
            <a:r>
              <a:rPr lang="en-US" dirty="0"/>
              <a:t>The DART rate stands for "Days Away, Restrictions and Transfers". This number is also based on trending over 200,000 hours but its not based on total injuries. Its based only on those injuries and illnesses severe enough to warrant "Days Away, Restrictions and Transfers".</a:t>
            </a:r>
          </a:p>
          <a:p>
            <a:pPr eaLnBrk="1" hangingPunct="1"/>
            <a:endParaRPr lang="en-US" dirty="0"/>
          </a:p>
          <a:p>
            <a:pPr eaLnBrk="1" hangingPunct="1"/>
            <a:r>
              <a:rPr lang="en-US" dirty="0"/>
              <a:t>The Total Recordable Case Rate (TRC) equals the division of all recordable cases by the hours worked, multiplied by 200'000 for standardization.</a:t>
            </a:r>
          </a:p>
        </p:txBody>
      </p:sp>
    </p:spTree>
    <p:extLst>
      <p:ext uri="{BB962C8B-B14F-4D97-AF65-F5344CB8AC3E}">
        <p14:creationId xmlns:p14="http://schemas.microsoft.com/office/powerpoint/2010/main" val="2390406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20</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586467" y="4414790"/>
            <a:ext cx="5489215" cy="4182177"/>
          </a:xfrm>
          <a:noFill/>
          <a:ln/>
        </p:spPr>
        <p:txBody>
          <a:bodyPr/>
          <a:lstStyle/>
          <a:p>
            <a:pPr eaLnBrk="1" hangingPunct="1"/>
            <a:endParaRPr lang="en-US" dirty="0"/>
          </a:p>
        </p:txBody>
      </p:sp>
    </p:spTree>
    <p:extLst>
      <p:ext uri="{BB962C8B-B14F-4D97-AF65-F5344CB8AC3E}">
        <p14:creationId xmlns:p14="http://schemas.microsoft.com/office/powerpoint/2010/main" val="3411961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21</a:t>
            </a:fld>
            <a:endParaRPr lang="en-US" dirty="0">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279232" y="4414790"/>
            <a:ext cx="6375127" cy="4182177"/>
          </a:xfrm>
          <a:noFill/>
          <a:ln/>
        </p:spPr>
        <p:txBody>
          <a:bodyPr/>
          <a:lstStyle/>
          <a:p>
            <a:pPr eaLnBrk="1" hangingPunct="1"/>
            <a:endParaRPr lang="en-US" sz="1000" dirty="0"/>
          </a:p>
        </p:txBody>
      </p:sp>
    </p:spTree>
    <p:extLst>
      <p:ext uri="{BB962C8B-B14F-4D97-AF65-F5344CB8AC3E}">
        <p14:creationId xmlns:p14="http://schemas.microsoft.com/office/powerpoint/2010/main" val="99288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22</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18292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23</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19402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132DB3F9-F131-4009-8142-55396C678C43}" type="slidenum">
              <a:rPr lang="en-US" smtClean="0">
                <a:cs typeface="Arial" charset="0"/>
              </a:rPr>
              <a:pPr/>
              <a:t>24</a:t>
            </a:fld>
            <a:endParaRPr lang="en-US">
              <a:cs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39701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6041" y="4414790"/>
            <a:ext cx="6221510" cy="4182177"/>
          </a:xfrm>
        </p:spPr>
        <p:txBody>
          <a:bodyPr/>
          <a:lstStyle/>
          <a:p>
            <a:pPr fontAlgn="base"/>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25</a:t>
            </a:fld>
            <a:endParaRPr lang="en-US" dirty="0"/>
          </a:p>
        </p:txBody>
      </p:sp>
    </p:spTree>
    <p:extLst>
      <p:ext uri="{BB962C8B-B14F-4D97-AF65-F5344CB8AC3E}">
        <p14:creationId xmlns:p14="http://schemas.microsoft.com/office/powerpoint/2010/main" val="4223527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26</a:t>
            </a:fld>
            <a:endParaRPr lang="en-US"/>
          </a:p>
        </p:txBody>
      </p:sp>
    </p:spTree>
    <p:extLst>
      <p:ext uri="{BB962C8B-B14F-4D97-AF65-F5344CB8AC3E}">
        <p14:creationId xmlns:p14="http://schemas.microsoft.com/office/powerpoint/2010/main" val="3768825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27</a:t>
            </a:fld>
            <a:endParaRPr lang="en-US"/>
          </a:p>
        </p:txBody>
      </p:sp>
    </p:spTree>
    <p:extLst>
      <p:ext uri="{BB962C8B-B14F-4D97-AF65-F5344CB8AC3E}">
        <p14:creationId xmlns:p14="http://schemas.microsoft.com/office/powerpoint/2010/main" val="815756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28</a:t>
            </a:fld>
            <a:endParaRPr lang="en-US"/>
          </a:p>
        </p:txBody>
      </p:sp>
    </p:spTree>
    <p:extLst>
      <p:ext uri="{BB962C8B-B14F-4D97-AF65-F5344CB8AC3E}">
        <p14:creationId xmlns:p14="http://schemas.microsoft.com/office/powerpoint/2010/main" val="3445959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Complaints, referrals, fatality and catastrophe inspections account for a significant amount of inspections that compliance does every year. This slide puts that into perspective.</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29</a:t>
            </a:fld>
            <a:endParaRPr lang="en-US"/>
          </a:p>
        </p:txBody>
      </p:sp>
    </p:spTree>
    <p:extLst>
      <p:ext uri="{BB962C8B-B14F-4D97-AF65-F5344CB8AC3E}">
        <p14:creationId xmlns:p14="http://schemas.microsoft.com/office/powerpoint/2010/main" val="2268145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39E50ACA-DCEA-4FD4-BDBC-31BB36F89356}" type="slidenum">
              <a:rPr lang="en-US" smtClean="0"/>
              <a:pPr>
                <a:defRPr/>
              </a:pPr>
              <a:t>3</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97097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30</a:t>
            </a:fld>
            <a:endParaRPr lang="en-US"/>
          </a:p>
        </p:txBody>
      </p:sp>
    </p:spTree>
    <p:extLst>
      <p:ext uri="{BB962C8B-B14F-4D97-AF65-F5344CB8AC3E}">
        <p14:creationId xmlns:p14="http://schemas.microsoft.com/office/powerpoint/2010/main" val="426936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31</a:t>
            </a:fld>
            <a:endParaRPr lang="en-US"/>
          </a:p>
        </p:txBody>
      </p:sp>
    </p:spTree>
    <p:extLst>
      <p:ext uri="{BB962C8B-B14F-4D97-AF65-F5344CB8AC3E}">
        <p14:creationId xmlns:p14="http://schemas.microsoft.com/office/powerpoint/2010/main" val="2954605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D8B199BB-D040-4686-A662-AD6B166ECAF3}" type="slidenum">
              <a:rPr lang="en-US" smtClean="0">
                <a:cs typeface="Arial" charset="0"/>
              </a:rPr>
              <a:pPr/>
              <a:t>32</a:t>
            </a:fld>
            <a:endParaRPr lang="en-US">
              <a:cs typeface="Arial" charset="0"/>
            </a:endParaRPr>
          </a:p>
        </p:txBody>
      </p:sp>
      <p:sp>
        <p:nvSpPr>
          <p:cNvPr id="122882" name="Rectangle 5"/>
          <p:cNvSpPr txBox="1">
            <a:spLocks noGrp="1" noChangeArrowheads="1"/>
          </p:cNvSpPr>
          <p:nvPr/>
        </p:nvSpPr>
        <p:spPr bwMode="auto">
          <a:xfrm>
            <a:off x="3972563" y="8831182"/>
            <a:ext cx="3037840" cy="465221"/>
          </a:xfrm>
          <a:prstGeom prst="rect">
            <a:avLst/>
          </a:prstGeom>
          <a:noFill/>
          <a:ln w="9525">
            <a:noFill/>
            <a:miter lim="800000"/>
            <a:headEnd/>
            <a:tailEnd/>
          </a:ln>
        </p:spPr>
        <p:txBody>
          <a:bodyPr lIns="19306" tIns="0" rIns="19306" bIns="0" anchor="b"/>
          <a:lstStyle/>
          <a:p>
            <a:pPr algn="r" defTabSz="926788" eaLnBrk="0" hangingPunct="0"/>
            <a:fld id="{EACC6B61-ECF7-4C12-87ED-8B424323FADE}" type="slidenum">
              <a:rPr lang="en-US" sz="1000" i="1">
                <a:latin typeface="Times New Roman" pitchFamily="18" charset="0"/>
              </a:rPr>
              <a:pPr algn="r" defTabSz="926788" eaLnBrk="0" hangingPunct="0"/>
              <a:t>32</a:t>
            </a:fld>
            <a:endParaRPr lang="en-US" sz="1000" i="1" dirty="0">
              <a:latin typeface="Times New Roman" pitchFamily="18" charset="0"/>
            </a:endParaRPr>
          </a:p>
        </p:txBody>
      </p:sp>
      <p:sp>
        <p:nvSpPr>
          <p:cNvPr id="122883" name="Rectangle 2"/>
          <p:cNvSpPr>
            <a:spLocks noGrp="1" noRot="1" noChangeAspect="1" noChangeArrowheads="1" noTextEdit="1"/>
          </p:cNvSpPr>
          <p:nvPr>
            <p:ph type="sldImg"/>
          </p:nvPr>
        </p:nvSpPr>
        <p:spPr>
          <a:xfrm>
            <a:off x="1190625" y="703263"/>
            <a:ext cx="4630738" cy="3473450"/>
          </a:xfrm>
          <a:ln/>
        </p:spPr>
      </p:sp>
      <p:sp>
        <p:nvSpPr>
          <p:cNvPr id="122884" name="Rectangle 3"/>
          <p:cNvSpPr>
            <a:spLocks noGrp="1" noChangeArrowheads="1"/>
          </p:cNvSpPr>
          <p:nvPr>
            <p:ph type="body" idx="1"/>
          </p:nvPr>
        </p:nvSpPr>
        <p:spPr>
          <a:xfrm>
            <a:off x="934722" y="4416391"/>
            <a:ext cx="5140960" cy="4182176"/>
          </a:xfrm>
          <a:noFill/>
          <a:ln/>
        </p:spPr>
        <p:txBody>
          <a:bodyPr lIns="93308" tIns="46654" rIns="93308" bIns="46654"/>
          <a:lstStyle/>
          <a:p>
            <a:pPr eaLnBrk="1" hangingPunct="1"/>
            <a:endParaRPr lang="en-US" dirty="0"/>
          </a:p>
        </p:txBody>
      </p:sp>
    </p:spTree>
    <p:extLst>
      <p:ext uri="{BB962C8B-B14F-4D97-AF65-F5344CB8AC3E}">
        <p14:creationId xmlns:p14="http://schemas.microsoft.com/office/powerpoint/2010/main" val="3372058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85D39A47-32F8-4B3D-96B7-3D04E806AABF}" type="slidenum">
              <a:rPr lang="en-US" smtClean="0"/>
              <a:pPr>
                <a:defRPr/>
              </a:pPr>
              <a:t>4</a:t>
            </a:fld>
            <a:endParaRPr lang="en-US"/>
          </a:p>
        </p:txBody>
      </p:sp>
    </p:spTree>
    <p:extLst>
      <p:ext uri="{BB962C8B-B14F-4D97-AF65-F5344CB8AC3E}">
        <p14:creationId xmlns:p14="http://schemas.microsoft.com/office/powerpoint/2010/main" val="1142996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5</a:t>
            </a:fld>
            <a:endParaRPr lang="en-US"/>
          </a:p>
        </p:txBody>
      </p:sp>
    </p:spTree>
    <p:extLst>
      <p:ext uri="{BB962C8B-B14F-4D97-AF65-F5344CB8AC3E}">
        <p14:creationId xmlns:p14="http://schemas.microsoft.com/office/powerpoint/2010/main" val="4002681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6</a:t>
            </a:fld>
            <a:endParaRPr lang="en-US"/>
          </a:p>
        </p:txBody>
      </p:sp>
    </p:spTree>
    <p:extLst>
      <p:ext uri="{BB962C8B-B14F-4D97-AF65-F5344CB8AC3E}">
        <p14:creationId xmlns:p14="http://schemas.microsoft.com/office/powerpoint/2010/main" val="912969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89537231-A53D-4DBF-8CE8-44F36EEDA8B4}" type="slidenum">
              <a:rPr lang="en-US" smtClean="0">
                <a:cs typeface="Arial" charset="0"/>
              </a:rPr>
              <a:pPr/>
              <a:t>7</a:t>
            </a:fld>
            <a:endParaRPr lang="en-US">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93050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D333BB2D-EAF7-4FEE-ABC7-A3234B315041}" type="slidenum">
              <a:rPr lang="en-US" smtClean="0">
                <a:cs typeface="Arial" charset="0"/>
              </a:rPr>
              <a:pPr/>
              <a:t>8</a:t>
            </a:fld>
            <a:endParaRPr lang="en-US">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31503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9</a:t>
            </a:fld>
            <a:endParaRPr lang="en-US">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r>
              <a:rPr lang="en-US" dirty="0"/>
              <a:t>FFY 2019 - 2023</a:t>
            </a:r>
          </a:p>
          <a:p>
            <a:pPr eaLnBrk="1" hangingPunct="1"/>
            <a:endParaRPr lang="en-US" dirty="0"/>
          </a:p>
          <a:p>
            <a:pPr eaLnBrk="1" hangingPunct="1"/>
            <a:r>
              <a:rPr lang="en-US" dirty="0"/>
              <a:t>OSHNC Outcome Goal #1 By the end of FY 2023, reduce the rate of workplace fatalities by 2% OSHNC Outcome Goal #2 By the end of FY 2023, reduce the rate of workplace injuries and illnesses by 5%</a:t>
            </a:r>
          </a:p>
        </p:txBody>
      </p:sp>
    </p:spTree>
    <p:extLst>
      <p:ext uri="{BB962C8B-B14F-4D97-AF65-F5344CB8AC3E}">
        <p14:creationId xmlns:p14="http://schemas.microsoft.com/office/powerpoint/2010/main" val="373445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Box 3"/>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9243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633788"/>
            <a:ext cx="39243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lipArt Placeholder 2"/>
          <p:cNvSpPr>
            <a:spLocks noGrp="1"/>
          </p:cNvSpPr>
          <p:nvPr>
            <p:ph type="clipArt" sz="half" idx="1"/>
          </p:nvPr>
        </p:nvSpPr>
        <p:spPr>
          <a:xfrm>
            <a:off x="609600" y="1295400"/>
            <a:ext cx="3924300" cy="4525963"/>
          </a:xfrm>
        </p:spPr>
        <p:txBody>
          <a:bodyPr/>
          <a:lstStyle/>
          <a:p>
            <a:pPr lvl="0"/>
            <a:endParaRPr lang="en-US" noProof="0"/>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295400"/>
            <a:ext cx="3924300" cy="4525963"/>
          </a:xfrm>
        </p:spPr>
        <p:txBody>
          <a:bodyPr/>
          <a:lstStyle/>
          <a:p>
            <a:pPr lvl="0"/>
            <a:endParaRPr lang="en-US" noProof="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able Placeholder 2"/>
          <p:cNvSpPr>
            <a:spLocks noGrp="1"/>
          </p:cNvSpPr>
          <p:nvPr>
            <p:ph type="tbl" idx="1"/>
          </p:nvPr>
        </p:nvSpPr>
        <p:spPr>
          <a:xfrm>
            <a:off x="609600" y="1295400"/>
            <a:ext cx="8001000" cy="4525963"/>
          </a:xfrm>
        </p:spPr>
        <p:txBody>
          <a:bodyPr/>
          <a:lstStyle/>
          <a:p>
            <a:pPr lvl="0"/>
            <a:endParaRPr lang="en-US" noProof="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048" name="Line 24"/>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49" name="Line 25"/>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29"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pic>
        <p:nvPicPr>
          <p:cNvPr id="9" name="Picture 8" descr="A picture containing company name&#10;&#10;Description automatically generated">
            <a:extLst>
              <a:ext uri="{FF2B5EF4-FFF2-40B4-BE49-F238E27FC236}">
                <a16:creationId xmlns:a16="http://schemas.microsoft.com/office/drawing/2014/main" id="{B2D13A4D-4E00-4447-A940-4F4AE0EA6A0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52399" y="6092276"/>
            <a:ext cx="1676401" cy="765725"/>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fontAlgn="base">
        <a:spcBef>
          <a:spcPct val="0"/>
        </a:spcBef>
        <a:spcAft>
          <a:spcPct val="0"/>
        </a:spcAft>
        <a:defRPr sz="3600" b="1">
          <a:solidFill>
            <a:srgbClr val="012D9A"/>
          </a:solidFill>
          <a:latin typeface="Arial" charset="0"/>
        </a:defRPr>
      </a:lvl6pPr>
      <a:lvl7pPr marL="914400" algn="l" rtl="0" fontAlgn="base">
        <a:spcBef>
          <a:spcPct val="0"/>
        </a:spcBef>
        <a:spcAft>
          <a:spcPct val="0"/>
        </a:spcAft>
        <a:defRPr sz="3600" b="1">
          <a:solidFill>
            <a:srgbClr val="012D9A"/>
          </a:solidFill>
          <a:latin typeface="Arial" charset="0"/>
        </a:defRPr>
      </a:lvl7pPr>
      <a:lvl8pPr marL="1371600" algn="l" rtl="0" fontAlgn="base">
        <a:spcBef>
          <a:spcPct val="0"/>
        </a:spcBef>
        <a:spcAft>
          <a:spcPct val="0"/>
        </a:spcAft>
        <a:defRPr sz="3600" b="1">
          <a:solidFill>
            <a:srgbClr val="012D9A"/>
          </a:solidFill>
          <a:latin typeface="Arial" charset="0"/>
        </a:defRPr>
      </a:lvl8pPr>
      <a:lvl9pPr marL="1828800" algn="l" rtl="0" fontAlgn="base">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Line 22"/>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9" name="Line 24"/>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9461"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9462"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company name&#10;&#10;Description automatically generated">
            <a:extLst>
              <a:ext uri="{FF2B5EF4-FFF2-40B4-BE49-F238E27FC236}">
                <a16:creationId xmlns:a16="http://schemas.microsoft.com/office/drawing/2014/main" id="{0461AC43-76E1-4C53-BEA8-290CCDF698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399" y="6092276"/>
            <a:ext cx="1676401" cy="765725"/>
          </a:xfrm>
          <a:prstGeom prst="rect">
            <a:avLst/>
          </a:prstGeom>
        </p:spPr>
      </p:pic>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eaLnBrk="0" fontAlgn="base" hangingPunct="0">
        <a:spcBef>
          <a:spcPct val="0"/>
        </a:spcBef>
        <a:spcAft>
          <a:spcPct val="0"/>
        </a:spcAft>
        <a:buClr>
          <a:srgbClr val="012D9A"/>
        </a:buClr>
        <a:buChar char="–"/>
        <a:defRPr sz="1600">
          <a:solidFill>
            <a:schemeClr val="tx1"/>
          </a:solidFill>
          <a:latin typeface="+mn-lt"/>
        </a:defRPr>
      </a:lvl6pPr>
      <a:lvl7pPr marL="2690813" indent="-234950" algn="l" rtl="0" eaLnBrk="0" fontAlgn="base" hangingPunct="0">
        <a:spcBef>
          <a:spcPct val="0"/>
        </a:spcBef>
        <a:spcAft>
          <a:spcPct val="0"/>
        </a:spcAft>
        <a:buClr>
          <a:srgbClr val="012D9A"/>
        </a:buClr>
        <a:buChar char="–"/>
        <a:defRPr sz="1600">
          <a:solidFill>
            <a:schemeClr val="tx1"/>
          </a:solidFill>
          <a:latin typeface="+mn-lt"/>
        </a:defRPr>
      </a:lvl7pPr>
      <a:lvl8pPr marL="3148013" indent="-234950" algn="l" rtl="0" eaLnBrk="0" fontAlgn="base" hangingPunct="0">
        <a:spcBef>
          <a:spcPct val="0"/>
        </a:spcBef>
        <a:spcAft>
          <a:spcPct val="0"/>
        </a:spcAft>
        <a:buClr>
          <a:srgbClr val="012D9A"/>
        </a:buClr>
        <a:buChar char="–"/>
        <a:defRPr sz="1600">
          <a:solidFill>
            <a:schemeClr val="tx1"/>
          </a:solidFill>
          <a:latin typeface="+mn-lt"/>
        </a:defRPr>
      </a:lvl8pPr>
      <a:lvl9pPr marL="3605213" indent="-23495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48.jpeg"/><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a:xfrm>
            <a:off x="609600" y="1219202"/>
            <a:ext cx="8153400" cy="6032421"/>
          </a:xfrm>
        </p:spPr>
        <p:txBody>
          <a:bodyPr/>
          <a:lstStyle/>
          <a:p>
            <a:pPr eaLnBrk="1" hangingPunct="1"/>
            <a:r>
              <a:rPr lang="en-US" sz="2400" i="1" dirty="0">
                <a:solidFill>
                  <a:schemeClr val="bg2"/>
                </a:solidFill>
              </a:rPr>
              <a:t>North Carolina Department of Labor</a:t>
            </a:r>
            <a:br>
              <a:rPr lang="en-US" sz="2800" dirty="0">
                <a:solidFill>
                  <a:schemeClr val="bg2"/>
                </a:solidFill>
              </a:rPr>
            </a:br>
            <a:r>
              <a:rPr lang="en-US" dirty="0">
                <a:solidFill>
                  <a:schemeClr val="bg2"/>
                </a:solidFill>
              </a:rPr>
              <a:t>Occupational Safety &amp; Health Division</a:t>
            </a:r>
            <a:br>
              <a:rPr lang="en-US" sz="4000" dirty="0">
                <a:solidFill>
                  <a:schemeClr val="bg2"/>
                </a:solidFill>
              </a:rPr>
            </a:br>
            <a:br>
              <a:rPr lang="en-US" sz="4000" dirty="0">
                <a:solidFill>
                  <a:schemeClr val="bg2"/>
                </a:solidFill>
              </a:rPr>
            </a:br>
            <a:r>
              <a:rPr lang="en-US" dirty="0">
                <a:solidFill>
                  <a:schemeClr val="bg2"/>
                </a:solidFill>
              </a:rPr>
              <a:t>OSH Advisory Council</a:t>
            </a:r>
            <a:br>
              <a:rPr lang="en-US" dirty="0">
                <a:solidFill>
                  <a:schemeClr val="bg2"/>
                </a:solidFill>
              </a:rPr>
            </a:br>
            <a:r>
              <a:rPr lang="en-US" sz="2400" dirty="0">
                <a:solidFill>
                  <a:schemeClr val="bg2"/>
                </a:solidFill>
              </a:rPr>
              <a:t>Fall 2022</a:t>
            </a:r>
            <a:br>
              <a:rPr lang="en-US" dirty="0">
                <a:solidFill>
                  <a:schemeClr val="bg2"/>
                </a:solidFill>
              </a:rPr>
            </a:br>
            <a:br>
              <a:rPr lang="en-US" sz="2800" i="1" dirty="0">
                <a:solidFill>
                  <a:schemeClr val="bg2"/>
                </a:solidFill>
              </a:rPr>
            </a:br>
            <a:br>
              <a:rPr lang="en-US" sz="4000" dirty="0">
                <a:solidFill>
                  <a:schemeClr val="bg2"/>
                </a:solidFill>
              </a:rPr>
            </a:br>
            <a:br>
              <a:rPr lang="en-US" sz="4000" dirty="0">
                <a:solidFill>
                  <a:schemeClr val="bg2"/>
                </a:solidFill>
              </a:rPr>
            </a:br>
            <a:br>
              <a:rPr lang="en-US" sz="2400" i="1" dirty="0">
                <a:solidFill>
                  <a:schemeClr val="bg2"/>
                </a:solidFill>
              </a:rPr>
            </a:br>
            <a:br>
              <a:rPr lang="en-US" sz="3200" dirty="0">
                <a:solidFill>
                  <a:schemeClr val="bg2"/>
                </a:solidFill>
              </a:rPr>
            </a:br>
            <a:endParaRPr lang="en-US" sz="3200" dirty="0">
              <a:solidFill>
                <a:schemeClr val="bg2"/>
              </a:solidFill>
            </a:endParaRPr>
          </a:p>
        </p:txBody>
      </p:sp>
      <p:sp>
        <p:nvSpPr>
          <p:cNvPr id="33794" name="Rectangle 4"/>
          <p:cNvSpPr>
            <a:spLocks noChangeArrowheads="1"/>
          </p:cNvSpPr>
          <p:nvPr/>
        </p:nvSpPr>
        <p:spPr bwMode="auto">
          <a:xfrm>
            <a:off x="685800" y="4541283"/>
            <a:ext cx="7162800" cy="1145698"/>
          </a:xfrm>
          <a:prstGeom prst="rect">
            <a:avLst/>
          </a:prstGeom>
          <a:noFill/>
          <a:ln w="9525">
            <a:noFill/>
            <a:miter lim="800000"/>
            <a:headEnd/>
            <a:tailEnd/>
          </a:ln>
        </p:spPr>
        <p:txBody>
          <a:bodyPr lIns="82550" tIns="41275" rIns="82550" bIns="41275" anchor="ctr">
            <a:spAutoFit/>
          </a:bodyPr>
          <a:lstStyle/>
          <a:p>
            <a:pPr eaLnBrk="0" hangingPunct="0">
              <a:lnSpc>
                <a:spcPct val="110000"/>
              </a:lnSpc>
              <a:buClr>
                <a:srgbClr val="910046"/>
              </a:buClr>
              <a:buSzPct val="84000"/>
              <a:buFont typeface="Wingdings" pitchFamily="2" charset="2"/>
              <a:buNone/>
            </a:pPr>
            <a:r>
              <a:rPr lang="en-US" sz="1600" b="1" dirty="0">
                <a:solidFill>
                  <a:schemeClr val="bg2"/>
                </a:solidFill>
              </a:rPr>
              <a:t>Presented by</a:t>
            </a:r>
            <a:r>
              <a:rPr lang="en-US" sz="1600" dirty="0">
                <a:solidFill>
                  <a:schemeClr val="bg2"/>
                </a:solidFill>
              </a:rPr>
              <a:t>:</a:t>
            </a:r>
          </a:p>
          <a:p>
            <a:pPr eaLnBrk="0" hangingPunct="0">
              <a:lnSpc>
                <a:spcPct val="110000"/>
              </a:lnSpc>
              <a:buClr>
                <a:srgbClr val="910046"/>
              </a:buClr>
              <a:buSzPct val="84000"/>
              <a:buFont typeface="Wingdings" pitchFamily="2" charset="2"/>
              <a:buNone/>
            </a:pPr>
            <a:r>
              <a:rPr lang="en-US" sz="1600" dirty="0">
                <a:solidFill>
                  <a:schemeClr val="bg1">
                    <a:lumMod val="50000"/>
                  </a:schemeClr>
                </a:solidFill>
              </a:rPr>
              <a:t>Wanda Lagoe CSP ARM CPM</a:t>
            </a:r>
          </a:p>
          <a:p>
            <a:pPr eaLnBrk="0" hangingPunct="0">
              <a:lnSpc>
                <a:spcPct val="110000"/>
              </a:lnSpc>
              <a:buClr>
                <a:srgbClr val="910046"/>
              </a:buClr>
              <a:buSzPct val="84000"/>
              <a:buFont typeface="Wingdings" pitchFamily="2" charset="2"/>
              <a:buNone/>
            </a:pPr>
            <a:r>
              <a:rPr lang="en-US" sz="1600" dirty="0">
                <a:solidFill>
                  <a:schemeClr val="bg1">
                    <a:lumMod val="50000"/>
                  </a:schemeClr>
                </a:solidFill>
              </a:rPr>
              <a:t>Education, Training and Technical Assistance</a:t>
            </a:r>
          </a:p>
          <a:p>
            <a:pPr eaLnBrk="0" hangingPunct="0">
              <a:lnSpc>
                <a:spcPct val="110000"/>
              </a:lnSpc>
              <a:buClr>
                <a:srgbClr val="910046"/>
              </a:buClr>
              <a:buSzPct val="84000"/>
              <a:buFont typeface="Wingdings" pitchFamily="2" charset="2"/>
              <a:buNone/>
            </a:pPr>
            <a:r>
              <a:rPr lang="en-US" sz="1600" dirty="0">
                <a:solidFill>
                  <a:srgbClr val="777777"/>
                </a:solidFill>
              </a:rPr>
              <a:t>Occupational Safety and Health Division of North Carolina </a:t>
            </a:r>
          </a:p>
        </p:txBody>
      </p:sp>
      <p:sp>
        <p:nvSpPr>
          <p:cNvPr id="2" name="TextBox 1"/>
          <p:cNvSpPr txBox="1"/>
          <p:nvPr/>
        </p:nvSpPr>
        <p:spPr>
          <a:xfrm>
            <a:off x="7258665" y="5709807"/>
            <a:ext cx="1905000" cy="246221"/>
          </a:xfrm>
          <a:prstGeom prst="rect">
            <a:avLst/>
          </a:prstGeom>
          <a:noFill/>
        </p:spPr>
        <p:txBody>
          <a:bodyPr wrap="square" rtlCol="0">
            <a:spAutoFit/>
          </a:bodyPr>
          <a:lstStyle/>
          <a:p>
            <a:r>
              <a:rPr lang="en-US" sz="1000" i="1" dirty="0"/>
              <a:t>*Preliminary Data</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7" name="Group 22">
            <a:extLst>
              <a:ext uri="{FF2B5EF4-FFF2-40B4-BE49-F238E27FC236}">
                <a16:creationId xmlns:a16="http://schemas.microsoft.com/office/drawing/2014/main" id="{C44D24E8-1176-4C67-9E08-326EA26D433E}"/>
              </a:ext>
            </a:extLst>
          </p:cNvPr>
          <p:cNvGraphicFramePr>
            <a:graphicFrameLocks noGrp="1"/>
          </p:cNvGraphicFramePr>
          <p:nvPr>
            <p:extLst>
              <p:ext uri="{D42A27DB-BD31-4B8C-83A1-F6EECF244321}">
                <p14:modId xmlns:p14="http://schemas.microsoft.com/office/powerpoint/2010/main" val="1814200956"/>
              </p:ext>
            </p:extLst>
          </p:nvPr>
        </p:nvGraphicFramePr>
        <p:xfrm>
          <a:off x="609600" y="3657600"/>
          <a:ext cx="7929233" cy="2285998"/>
        </p:xfrm>
        <a:graphic>
          <a:graphicData uri="http://schemas.openxmlformats.org/drawingml/2006/table">
            <a:tbl>
              <a:tblPr>
                <a:tableStyleId>{00A15C55-8517-42AA-B614-E9B94910E393}</a:tableStyleId>
              </a:tblPr>
              <a:tblGrid>
                <a:gridCol w="60198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2"/>
                    </a:ext>
                  </a:extLst>
                </a:gridCol>
                <a:gridCol w="1147433">
                  <a:extLst>
                    <a:ext uri="{9D8B030D-6E8A-4147-A177-3AD203B41FA5}">
                      <a16:colId xmlns:a16="http://schemas.microsoft.com/office/drawing/2014/main" val="20003"/>
                    </a:ext>
                  </a:extLst>
                </a:gridCol>
              </a:tblGrid>
              <a:tr h="62673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SEP ACTIVITY</a:t>
                      </a: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FFY Goal</a:t>
                      </a:r>
                      <a:endParaRPr kumimoji="0" lang="en-US" sz="16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5099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effectLst/>
                        </a:rPr>
                        <a:t>Compliance Inspections</a:t>
                      </a:r>
                      <a:endParaRPr kumimoji="0" lang="en-US" sz="16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959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1,050</a:t>
                      </a:r>
                    </a:p>
                  </a:txBody>
                  <a:tcPr anchor="ctr" horzOverflow="overflow">
                    <a:solidFill>
                      <a:schemeClr val="bg1">
                        <a:lumMod val="95000"/>
                      </a:schemeClr>
                    </a:solidFill>
                  </a:tcPr>
                </a:tc>
                <a:extLst>
                  <a:ext uri="{0D108BD9-81ED-4DB2-BD59-A6C34878D82A}">
                    <a16:rowId xmlns:a16="http://schemas.microsoft.com/office/drawing/2014/main" val="10001"/>
                  </a:ext>
                </a:extLst>
              </a:tr>
              <a:tr h="35099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effectLst/>
                        </a:rPr>
                        <a:t>Consultative Visits</a:t>
                      </a:r>
                      <a:endParaRPr kumimoji="0" lang="en-US" sz="16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435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250</a:t>
                      </a:r>
                    </a:p>
                  </a:txBody>
                  <a:tcPr anchor="ctr" horzOverflow="overflow">
                    <a:solidFill>
                      <a:schemeClr val="bg1">
                        <a:lumMod val="85000"/>
                      </a:schemeClr>
                    </a:solidFill>
                  </a:tcPr>
                </a:tc>
                <a:extLst>
                  <a:ext uri="{0D108BD9-81ED-4DB2-BD59-A6C34878D82A}">
                    <a16:rowId xmlns:a16="http://schemas.microsoft.com/office/drawing/2014/main" val="10002"/>
                  </a:ext>
                </a:extLst>
              </a:tr>
              <a:tr h="60627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effectLst/>
                        </a:rPr>
                        <a:t>OSH Outreach Events (10- and 30- Hour Construction Courses)</a:t>
                      </a:r>
                      <a:endParaRPr kumimoji="0" lang="en-US" sz="16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6</a:t>
                      </a:r>
                    </a:p>
                  </a:txBody>
                  <a:tcPr anchor="ctr" horzOverflow="overflow">
                    <a:solidFill>
                      <a:schemeClr val="bg1">
                        <a:lumMod val="95000"/>
                      </a:schemeClr>
                    </a:solidFill>
                  </a:tcPr>
                </a:tc>
                <a:extLst>
                  <a:ext uri="{0D108BD9-81ED-4DB2-BD59-A6C34878D82A}">
                    <a16:rowId xmlns:a16="http://schemas.microsoft.com/office/drawing/2014/main" val="10003"/>
                  </a:ext>
                </a:extLst>
              </a:tr>
              <a:tr h="35099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effectLst/>
                        </a:rPr>
                        <a:t>People Trained</a:t>
                      </a:r>
                      <a:endParaRPr kumimoji="0" lang="en-US" sz="16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802</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1,000</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pic>
        <p:nvPicPr>
          <p:cNvPr id="12" name="Picture 1">
            <a:extLst>
              <a:ext uri="{FF2B5EF4-FFF2-40B4-BE49-F238E27FC236}">
                <a16:creationId xmlns:a16="http://schemas.microsoft.com/office/drawing/2014/main" id="{1FD0D6F5-4893-43DD-BEB6-0BE83CE1D048}"/>
              </a:ext>
            </a:extLst>
          </p:cNvPr>
          <p:cNvPicPr>
            <a:picLocks noChangeAspect="1" noChangeArrowheads="1"/>
          </p:cNvPicPr>
          <p:nvPr/>
        </p:nvPicPr>
        <p:blipFill>
          <a:blip r:embed="rId3" cstate="print"/>
          <a:srcRect/>
          <a:stretch>
            <a:fillRect/>
          </a:stretch>
        </p:blipFill>
        <p:spPr bwMode="auto">
          <a:xfrm>
            <a:off x="6638266" y="2919370"/>
            <a:ext cx="1043429" cy="620018"/>
          </a:xfrm>
          <a:prstGeom prst="rect">
            <a:avLst/>
          </a:prstGeom>
          <a:noFill/>
          <a:ln w="9525">
            <a:noFill/>
            <a:miter lim="800000"/>
            <a:headEnd/>
            <a:tailEnd/>
          </a:ln>
        </p:spPr>
      </p:pic>
      <p:pic>
        <p:nvPicPr>
          <p:cNvPr id="15" name="Picture 14" descr="C:\Documents and Settings\Wanda Lagoe\My Documents\My Pictures\Logging\Water quality discussion with NCDENR.JPG">
            <a:extLst>
              <a:ext uri="{FF2B5EF4-FFF2-40B4-BE49-F238E27FC236}">
                <a16:creationId xmlns:a16="http://schemas.microsoft.com/office/drawing/2014/main" id="{CC42F86F-AD59-4C16-AC2B-B4F47BCC9977}"/>
              </a:ext>
            </a:extLst>
          </p:cNvPr>
          <p:cNvPicPr/>
          <p:nvPr/>
        </p:nvPicPr>
        <p:blipFill>
          <a:blip r:embed="rId4" cstate="print"/>
          <a:srcRect/>
          <a:stretch>
            <a:fillRect/>
          </a:stretch>
        </p:blipFill>
        <p:spPr bwMode="auto">
          <a:xfrm>
            <a:off x="5334000" y="2922161"/>
            <a:ext cx="1472692" cy="620992"/>
          </a:xfrm>
          <a:prstGeom prst="rect">
            <a:avLst/>
          </a:prstGeom>
          <a:noFill/>
          <a:ln w="9525">
            <a:noFill/>
            <a:miter lim="800000"/>
            <a:headEnd/>
            <a:tailEnd/>
          </a:ln>
        </p:spPr>
      </p:pic>
      <p:pic>
        <p:nvPicPr>
          <p:cNvPr id="16" name="Picture 15" descr="C:\Documents and Settings\Wanda Lagoe\My Documents\My Pictures\Logging\Picture 087.jpg">
            <a:extLst>
              <a:ext uri="{FF2B5EF4-FFF2-40B4-BE49-F238E27FC236}">
                <a16:creationId xmlns:a16="http://schemas.microsoft.com/office/drawing/2014/main" id="{8A4721B4-F25C-4D64-A918-DDDDBFAC70B5}"/>
              </a:ext>
            </a:extLst>
          </p:cNvPr>
          <p:cNvPicPr/>
          <p:nvPr/>
        </p:nvPicPr>
        <p:blipFill>
          <a:blip r:embed="rId5" cstate="print"/>
          <a:srcRect/>
          <a:stretch>
            <a:fillRect/>
          </a:stretch>
        </p:blipFill>
        <p:spPr bwMode="auto">
          <a:xfrm>
            <a:off x="3886199" y="2939258"/>
            <a:ext cx="1002061" cy="603895"/>
          </a:xfrm>
          <a:prstGeom prst="rect">
            <a:avLst/>
          </a:prstGeom>
          <a:noFill/>
          <a:ln w="9525">
            <a:noFill/>
            <a:miter lim="800000"/>
            <a:headEnd/>
            <a:tailEnd/>
          </a:ln>
        </p:spPr>
      </p:pic>
      <p:pic>
        <p:nvPicPr>
          <p:cNvPr id="17" name="Picture 16" descr="C:\Documents and Settings\Wanda Lagoe\My Documents\My Pictures\Logging\ProLogger LD.JPG">
            <a:extLst>
              <a:ext uri="{FF2B5EF4-FFF2-40B4-BE49-F238E27FC236}">
                <a16:creationId xmlns:a16="http://schemas.microsoft.com/office/drawing/2014/main" id="{3BD0B42F-FAA2-4393-8B59-570C7E7EC970}"/>
              </a:ext>
            </a:extLst>
          </p:cNvPr>
          <p:cNvPicPr/>
          <p:nvPr/>
        </p:nvPicPr>
        <p:blipFill>
          <a:blip r:embed="rId6" cstate="print"/>
          <a:srcRect/>
          <a:stretch>
            <a:fillRect/>
          </a:stretch>
        </p:blipFill>
        <p:spPr bwMode="auto">
          <a:xfrm>
            <a:off x="1219200" y="2907268"/>
            <a:ext cx="1002061" cy="624493"/>
          </a:xfrm>
          <a:prstGeom prst="rect">
            <a:avLst/>
          </a:prstGeom>
          <a:noFill/>
          <a:ln w="9525">
            <a:noFill/>
            <a:miter lim="800000"/>
            <a:headEnd/>
            <a:tailEnd/>
          </a:ln>
        </p:spPr>
      </p:pic>
      <p:pic>
        <p:nvPicPr>
          <p:cNvPr id="18" name="Picture 17" descr="C:\Documents and Settings\Wanda Lagoe\My Documents\My Pictures\Construction\IMAG0614 (2).JPG">
            <a:extLst>
              <a:ext uri="{FF2B5EF4-FFF2-40B4-BE49-F238E27FC236}">
                <a16:creationId xmlns:a16="http://schemas.microsoft.com/office/drawing/2014/main" id="{888C826E-1D8B-43D5-9DC6-8E8862F9226A}"/>
              </a:ext>
            </a:extLst>
          </p:cNvPr>
          <p:cNvPicPr/>
          <p:nvPr/>
        </p:nvPicPr>
        <p:blipFill>
          <a:blip r:embed="rId7" cstate="print"/>
          <a:srcRect/>
          <a:stretch>
            <a:fillRect/>
          </a:stretch>
        </p:blipFill>
        <p:spPr bwMode="auto">
          <a:xfrm>
            <a:off x="2145060" y="2929817"/>
            <a:ext cx="1817340" cy="620992"/>
          </a:xfrm>
          <a:prstGeom prst="rect">
            <a:avLst/>
          </a:prstGeom>
          <a:noFill/>
          <a:ln w="9525">
            <a:noFill/>
            <a:miter lim="800000"/>
            <a:headEnd/>
            <a:tailEnd/>
          </a:ln>
        </p:spPr>
      </p:pic>
      <p:pic>
        <p:nvPicPr>
          <p:cNvPr id="19" name="Picture 18" descr="DSC_1210-2">
            <a:extLst>
              <a:ext uri="{FF2B5EF4-FFF2-40B4-BE49-F238E27FC236}">
                <a16:creationId xmlns:a16="http://schemas.microsoft.com/office/drawing/2014/main" id="{B6C60D99-5E99-414B-8DD5-45C39208D544}"/>
              </a:ext>
            </a:extLst>
          </p:cNvPr>
          <p:cNvPicPr>
            <a:picLocks noGrp="1" noChangeAspect="1"/>
          </p:cNvPicPr>
          <p:nvPr isPhoto="1"/>
        </p:nvPicPr>
        <p:blipFill>
          <a:blip r:embed="rId8" cstate="email">
            <a:lum/>
            <a:extLst>
              <a:ext uri="{28A0092B-C50C-407E-A947-70E740481C1C}">
                <a14:useLocalDpi xmlns:a14="http://schemas.microsoft.com/office/drawing/2010/main"/>
              </a:ext>
            </a:extLst>
          </a:blip>
          <a:stretch>
            <a:fillRect/>
          </a:stretch>
        </p:blipFill>
        <p:spPr>
          <a:xfrm>
            <a:off x="610900" y="2895600"/>
            <a:ext cx="607004" cy="636161"/>
          </a:xfrm>
          <a:prstGeom prst="rect">
            <a:avLst/>
          </a:prstGeom>
        </p:spPr>
      </p:pic>
      <p:pic>
        <p:nvPicPr>
          <p:cNvPr id="21" name="Picture 20" descr="A boy wearing a hat&#10;&#10;Description automatically generated">
            <a:extLst>
              <a:ext uri="{FF2B5EF4-FFF2-40B4-BE49-F238E27FC236}">
                <a16:creationId xmlns:a16="http://schemas.microsoft.com/office/drawing/2014/main" id="{E4A37C99-1363-4B0F-A732-BA083A5D918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82991" y="2939258"/>
            <a:ext cx="850109" cy="609953"/>
          </a:xfrm>
          <a:prstGeom prst="rect">
            <a:avLst/>
          </a:prstGeom>
        </p:spPr>
      </p:pic>
      <p:pic>
        <p:nvPicPr>
          <p:cNvPr id="22" name="Picture 21" descr="A picture containing person, indoor&#10;&#10;Description automatically generated">
            <a:extLst>
              <a:ext uri="{FF2B5EF4-FFF2-40B4-BE49-F238E27FC236}">
                <a16:creationId xmlns:a16="http://schemas.microsoft.com/office/drawing/2014/main" id="{BF8FBAB0-92CC-4E09-81B1-D1D2E1AEED4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88260" y="2922248"/>
            <a:ext cx="537712" cy="609953"/>
          </a:xfrm>
          <a:prstGeom prst="rect">
            <a:avLst/>
          </a:prstGeom>
        </p:spPr>
      </p:pic>
      <p:graphicFrame>
        <p:nvGraphicFramePr>
          <p:cNvPr id="14" name="Group 128">
            <a:extLst>
              <a:ext uri="{FF2B5EF4-FFF2-40B4-BE49-F238E27FC236}">
                <a16:creationId xmlns:a16="http://schemas.microsoft.com/office/drawing/2014/main" id="{C794109B-C122-415B-99AB-A82DB462D2F2}"/>
              </a:ext>
            </a:extLst>
          </p:cNvPr>
          <p:cNvGraphicFramePr>
            <a:graphicFrameLocks noGrp="1"/>
          </p:cNvGraphicFramePr>
          <p:nvPr>
            <p:extLst>
              <p:ext uri="{D42A27DB-BD31-4B8C-83A1-F6EECF244321}">
                <p14:modId xmlns:p14="http://schemas.microsoft.com/office/powerpoint/2010/main" val="1067962486"/>
              </p:ext>
            </p:extLst>
          </p:nvPr>
        </p:nvGraphicFramePr>
        <p:xfrm>
          <a:off x="609600" y="1143000"/>
          <a:ext cx="7929234" cy="1676400"/>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5068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75000"/>
                      </a:schemeClr>
                    </a:solidFill>
                  </a:tcPr>
                </a:tc>
                <a:extLst>
                  <a:ext uri="{0D108BD9-81ED-4DB2-BD59-A6C34878D82A}">
                    <a16:rowId xmlns:a16="http://schemas.microsoft.com/office/drawing/2014/main" val="10001"/>
                  </a:ext>
                </a:extLst>
              </a:tr>
              <a:tr h="4678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95000"/>
                      </a:schemeClr>
                    </a:solidFill>
                  </a:tcPr>
                </a:tc>
                <a:extLst>
                  <a:ext uri="{0D108BD9-81ED-4DB2-BD59-A6C34878D82A}">
                    <a16:rowId xmlns:a16="http://schemas.microsoft.com/office/drawing/2014/main" val="10002"/>
                  </a:ext>
                </a:extLst>
              </a:tr>
              <a:tr h="35087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1.6</a:t>
                      </a:r>
                    </a:p>
                  </a:txBody>
                  <a:tcPr anchor="ctr" horzOverflow="overflow">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20% Increase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2.8</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11% Decrease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2.5</a:t>
                      </a:r>
                    </a:p>
                  </a:txBody>
                  <a:tcPr anchor="ctr" horzOverflow="overflow">
                    <a:solidFill>
                      <a:schemeClr val="bg1">
                        <a:lumMod val="85000"/>
                      </a:schemeClr>
                    </a:solidFill>
                  </a:tcPr>
                </a:tc>
                <a:tc>
                  <a:txBody>
                    <a:bodyPr/>
                    <a:lstStyle/>
                    <a:p>
                      <a:pPr algn="ctr"/>
                      <a:r>
                        <a:rPr lang="en-US" sz="1200" b="1" i="1" dirty="0"/>
                        <a:t>20% Lower</a:t>
                      </a:r>
                    </a:p>
                  </a:txBody>
                  <a:tcPr anchor="ctr" horzOverflow="overflow">
                    <a:solidFill>
                      <a:schemeClr val="bg1">
                        <a:lumMod val="85000"/>
                      </a:schemeClr>
                    </a:solidFill>
                  </a:tcPr>
                </a:tc>
                <a:extLst>
                  <a:ext uri="{0D108BD9-81ED-4DB2-BD59-A6C34878D82A}">
                    <a16:rowId xmlns:a16="http://schemas.microsoft.com/office/drawing/2014/main" val="10003"/>
                  </a:ext>
                </a:extLst>
              </a:tr>
              <a:tr h="35087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200" i="1" dirty="0"/>
                        <a:t>0.8</a:t>
                      </a:r>
                    </a:p>
                  </a:txBody>
                  <a:tcPr anchor="ctr" horzOverflow="overflow">
                    <a:solidFill>
                      <a:schemeClr val="bg1">
                        <a:lumMod val="9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20% Increase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1.0</a:t>
                      </a:r>
                    </a:p>
                  </a:txBody>
                  <a:tcPr anchor="ctr" horzOverflow="overflow">
                    <a:solidFill>
                      <a:schemeClr val="bg1">
                        <a:lumMod val="95000"/>
                      </a:schemeClr>
                    </a:solidFill>
                  </a:tcPr>
                </a:tc>
                <a:tc>
                  <a:txBody>
                    <a:bodyPr/>
                    <a:lstStyle/>
                    <a:p>
                      <a:pPr algn="ctr"/>
                      <a:r>
                        <a:rPr lang="en-US" sz="1200" i="1" dirty="0"/>
                        <a:t>1.7</a:t>
                      </a:r>
                    </a:p>
                  </a:txBody>
                  <a:tcPr anchor="ctr" horzOverflow="overflow">
                    <a:solidFill>
                      <a:schemeClr val="bg1">
                        <a:lumMod val="95000"/>
                      </a:schemeClr>
                    </a:solidFill>
                  </a:tcPr>
                </a:tc>
                <a:tc gridSpan="2">
                  <a:txBody>
                    <a:bodyPr/>
                    <a:lstStyle/>
                    <a:p>
                      <a:pPr algn="ctr"/>
                      <a:r>
                        <a:rPr lang="en-US" sz="1200" b="1" i="1" dirty="0"/>
                        <a:t>6% Decrease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1.6</a:t>
                      </a:r>
                    </a:p>
                  </a:txBody>
                  <a:tcPr anchor="ctr" horzOverflow="overflow">
                    <a:solidFill>
                      <a:schemeClr val="bg1">
                        <a:lumMod val="95000"/>
                      </a:schemeClr>
                    </a:solidFill>
                  </a:tcPr>
                </a:tc>
                <a:tc>
                  <a:txBody>
                    <a:bodyPr/>
                    <a:lstStyle/>
                    <a:p>
                      <a:pPr algn="ctr"/>
                      <a:r>
                        <a:rPr lang="en-US" sz="1200" b="1" i="1" dirty="0"/>
                        <a:t>37% Lower</a:t>
                      </a:r>
                    </a:p>
                  </a:txBody>
                  <a:tcPr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8D8B7678-8E1D-DC12-95E6-BE998DD88630}"/>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1221225810"/>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497895276"/>
              </p:ext>
            </p:extLst>
          </p:nvPr>
        </p:nvGraphicFramePr>
        <p:xfrm>
          <a:off x="609600" y="1143000"/>
          <a:ext cx="7924800" cy="914399"/>
        </p:xfrm>
        <a:graphic>
          <a:graphicData uri="http://schemas.openxmlformats.org/drawingml/2006/table">
            <a:tbl>
              <a:tblPr>
                <a:tableStyleId>{00A15C55-8517-42AA-B614-E9B94910E393}</a:tableStyleId>
              </a:tblPr>
              <a:tblGrid>
                <a:gridCol w="4267200">
                  <a:extLst>
                    <a:ext uri="{9D8B030D-6E8A-4147-A177-3AD203B41FA5}">
                      <a16:colId xmlns:a16="http://schemas.microsoft.com/office/drawing/2014/main" val="20000"/>
                    </a:ext>
                  </a:extLst>
                </a:gridCol>
                <a:gridCol w="1467060">
                  <a:extLst>
                    <a:ext uri="{9D8B030D-6E8A-4147-A177-3AD203B41FA5}">
                      <a16:colId xmlns:a16="http://schemas.microsoft.com/office/drawing/2014/main" val="20001"/>
                    </a:ext>
                  </a:extLst>
                </a:gridCol>
                <a:gridCol w="74274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4"/>
                    </a:ext>
                  </a:extLst>
                </a:gridCol>
              </a:tblGrid>
              <a:tr h="52753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NAICS 23</a:t>
                      </a:r>
                      <a:r>
                        <a:rPr lang="en-US" sz="1400" b="1" dirty="0"/>
                        <a:t>—CONSTRUCTION</a:t>
                      </a: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FFY 2021</a:t>
                      </a:r>
                    </a:p>
                  </a:txBody>
                  <a:tcPr anchor="ctr" horzOverflow="overflow">
                    <a:solidFill>
                      <a:schemeClr val="bg1">
                        <a:lumMod val="75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mn-ea"/>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cs typeface="Arial" charset="0"/>
                        </a:rPr>
                        <a:t>FFY 2022 Total</a:t>
                      </a:r>
                    </a:p>
                  </a:txBody>
                  <a:tcPr anchor="ctr" horzOverflow="overflow">
                    <a:solidFill>
                      <a:schemeClr val="bg1">
                        <a:lumMod val="75000"/>
                      </a:schemeClr>
                    </a:solidFill>
                  </a:tcPr>
                </a:tc>
                <a:extLst>
                  <a:ext uri="{0D108BD9-81ED-4DB2-BD59-A6C34878D82A}">
                    <a16:rowId xmlns:a16="http://schemas.microsoft.com/office/drawing/2014/main" val="10000"/>
                  </a:ext>
                </a:extLst>
              </a:tr>
              <a:tr h="386861">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cap="none" normalizeH="0" baseline="0" dirty="0">
                          <a:ln>
                            <a:noFill/>
                          </a:ln>
                          <a:solidFill>
                            <a:schemeClr val="tx1"/>
                          </a:solidFill>
                          <a:effectLst/>
                          <a:latin typeface="Arial" charset="0"/>
                          <a:cs typeface="Arial" charset="0"/>
                        </a:rPr>
                        <a:t>Total Fatalities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i="1" u="none" strike="noStrike" cap="none" normalizeH="0" baseline="0" dirty="0">
                          <a:ln>
                            <a:noFill/>
                          </a:ln>
                          <a:effectLst/>
                        </a:rPr>
                        <a:t>18</a:t>
                      </a:r>
                    </a:p>
                  </a:txBody>
                  <a:tcPr anchor="ctr" horzOverflow="overflow">
                    <a:solidFill>
                      <a:schemeClr val="bg1">
                        <a:lumMod val="9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i="1" u="none" strike="noStrike" cap="none" normalizeH="0" baseline="0" dirty="0">
                        <a:ln>
                          <a:noFill/>
                        </a:ln>
                        <a:effectLst/>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22</a:t>
                      </a:r>
                    </a:p>
                  </a:txBody>
                  <a:tcPr anchor="ctr" horzOverflow="overflow">
                    <a:solidFill>
                      <a:schemeClr val="bg1">
                        <a:lumMod val="95000"/>
                      </a:schemeClr>
                    </a:solidFill>
                  </a:tcPr>
                </a:tc>
                <a:extLst>
                  <a:ext uri="{0D108BD9-81ED-4DB2-BD59-A6C34878D82A}">
                    <a16:rowId xmlns:a16="http://schemas.microsoft.com/office/drawing/2014/main" val="10001"/>
                  </a:ext>
                </a:extLst>
              </a:tr>
            </a:tbl>
          </a:graphicData>
        </a:graphic>
      </p:graphicFrame>
      <p:pic>
        <p:nvPicPr>
          <p:cNvPr id="11" name="Picture 10" descr="DSC_1195">
            <a:extLst>
              <a:ext uri="{FF2B5EF4-FFF2-40B4-BE49-F238E27FC236}">
                <a16:creationId xmlns:a16="http://schemas.microsoft.com/office/drawing/2014/main" id="{BC16E84A-9CE4-49D4-888A-1CF38EADB4F3}"/>
              </a:ext>
            </a:extLst>
          </p:cNvPr>
          <p:cNvPicPr>
            <a:picLocks noGrp="1" noChangeAspect="1"/>
          </p:cNvPicPr>
          <p:nvPr isPhoto="1"/>
        </p:nvPicPr>
        <p:blipFill>
          <a:blip r:embed="rId3" cstate="email">
            <a:extLst>
              <a:ext uri="{28A0092B-C50C-407E-A947-70E740481C1C}">
                <a14:useLocalDpi xmlns:a14="http://schemas.microsoft.com/office/drawing/2010/main"/>
              </a:ext>
            </a:extLst>
          </a:blip>
          <a:stretch>
            <a:fillRect/>
          </a:stretch>
        </p:blipFill>
        <p:spPr>
          <a:xfrm>
            <a:off x="530942" y="4520386"/>
            <a:ext cx="2171534" cy="1423213"/>
          </a:xfrm>
          <a:prstGeom prst="rect">
            <a:avLst/>
          </a:prstGeom>
        </p:spPr>
      </p:pic>
      <p:pic>
        <p:nvPicPr>
          <p:cNvPr id="14" name="Picture 13">
            <a:extLst>
              <a:ext uri="{FF2B5EF4-FFF2-40B4-BE49-F238E27FC236}">
                <a16:creationId xmlns:a16="http://schemas.microsoft.com/office/drawing/2014/main" id="{61D79114-0056-4062-8E8F-697528CFAE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400" y="4495799"/>
            <a:ext cx="2294964" cy="1447800"/>
          </a:xfrm>
          <a:prstGeom prst="rect">
            <a:avLst/>
          </a:prstGeom>
        </p:spPr>
      </p:pic>
      <p:pic>
        <p:nvPicPr>
          <p:cNvPr id="15" name="Picture 14" descr="DSC_1217">
            <a:extLst>
              <a:ext uri="{FF2B5EF4-FFF2-40B4-BE49-F238E27FC236}">
                <a16:creationId xmlns:a16="http://schemas.microsoft.com/office/drawing/2014/main" id="{56D0A689-EDB0-4E51-A95B-BA3DE420918B}"/>
              </a:ext>
            </a:extLst>
          </p:cNvPr>
          <p:cNvPicPr>
            <a:picLocks noGrp="1" noChangeAspect="1"/>
          </p:cNvPicPr>
          <p:nvPr isPhoto="1"/>
        </p:nvPicPr>
        <p:blipFill>
          <a:blip r:embed="rId5" cstate="email">
            <a:extLst>
              <a:ext uri="{28A0092B-C50C-407E-A947-70E740481C1C}">
                <a14:useLocalDpi xmlns:a14="http://schemas.microsoft.com/office/drawing/2010/main"/>
              </a:ext>
            </a:extLst>
          </a:blip>
          <a:stretch>
            <a:fillRect/>
          </a:stretch>
        </p:blipFill>
        <p:spPr>
          <a:xfrm>
            <a:off x="2590799" y="4509248"/>
            <a:ext cx="2438401" cy="1434352"/>
          </a:xfrm>
          <a:prstGeom prst="rect">
            <a:avLst/>
          </a:prstGeom>
        </p:spPr>
      </p:pic>
      <p:graphicFrame>
        <p:nvGraphicFramePr>
          <p:cNvPr id="16" name="Table 15">
            <a:extLst>
              <a:ext uri="{FF2B5EF4-FFF2-40B4-BE49-F238E27FC236}">
                <a16:creationId xmlns:a16="http://schemas.microsoft.com/office/drawing/2014/main" id="{EBDBFB19-4ED1-42CE-A016-E37DAC9E33AF}"/>
              </a:ext>
            </a:extLst>
          </p:cNvPr>
          <p:cNvGraphicFramePr>
            <a:graphicFrameLocks noGrp="1"/>
          </p:cNvGraphicFramePr>
          <p:nvPr>
            <p:extLst>
              <p:ext uri="{D42A27DB-BD31-4B8C-83A1-F6EECF244321}">
                <p14:modId xmlns:p14="http://schemas.microsoft.com/office/powerpoint/2010/main" val="2708312908"/>
              </p:ext>
            </p:extLst>
          </p:nvPr>
        </p:nvGraphicFramePr>
        <p:xfrm>
          <a:off x="609600" y="2209800"/>
          <a:ext cx="7924799" cy="2438400"/>
        </p:xfrm>
        <a:graphic>
          <a:graphicData uri="http://schemas.openxmlformats.org/drawingml/2006/table">
            <a:tbl>
              <a:tblPr firstRow="1" bandRow="1">
                <a:tableStyleId>{00A15C55-8517-42AA-B614-E9B94910E393}</a:tableStyleId>
              </a:tblPr>
              <a:tblGrid>
                <a:gridCol w="3033070">
                  <a:extLst>
                    <a:ext uri="{9D8B030D-6E8A-4147-A177-3AD203B41FA5}">
                      <a16:colId xmlns:a16="http://schemas.microsoft.com/office/drawing/2014/main" val="20000"/>
                    </a:ext>
                  </a:extLst>
                </a:gridCol>
                <a:gridCol w="1234132">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066797">
                  <a:extLst>
                    <a:ext uri="{9D8B030D-6E8A-4147-A177-3AD203B41FA5}">
                      <a16:colId xmlns:a16="http://schemas.microsoft.com/office/drawing/2014/main" val="20005"/>
                    </a:ext>
                  </a:extLst>
                </a:gridCol>
              </a:tblGrid>
              <a:tr h="273098">
                <a:tc>
                  <a:txBody>
                    <a:bodyPr/>
                    <a:lstStyle/>
                    <a:p>
                      <a:pPr algn="r"/>
                      <a:r>
                        <a:rPr lang="en-US" sz="1400" b="1" dirty="0">
                          <a:solidFill>
                            <a:schemeClr val="tx1"/>
                          </a:solidFill>
                        </a:rPr>
                        <a:t>Fatality Type</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r"/>
                      <a:r>
                        <a:rPr lang="en-US" sz="1400" b="1" dirty="0">
                          <a:solidFill>
                            <a:schemeClr val="tx1"/>
                          </a:solidFill>
                        </a:rPr>
                        <a:t>Fatality Type</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59443">
                <a:tc>
                  <a:txBody>
                    <a:bodyPr/>
                    <a:lstStyle/>
                    <a:p>
                      <a:pPr algn="r"/>
                      <a:r>
                        <a:rPr lang="en-US" sz="1400" b="0" i="1" dirty="0">
                          <a:solidFill>
                            <a:schemeClr val="tx1"/>
                          </a:solidFill>
                        </a:rPr>
                        <a:t>Struck By</a:t>
                      </a:r>
                    </a:p>
                  </a:txBody>
                  <a:tcPr anchor="ctr">
                    <a:solidFill>
                      <a:schemeClr val="bg1">
                        <a:lumMod val="95000"/>
                      </a:schemeClr>
                    </a:solidFill>
                  </a:tcPr>
                </a:tc>
                <a:tc>
                  <a:txBody>
                    <a:bodyPr/>
                    <a:lstStyle/>
                    <a:p>
                      <a:pPr algn="ctr"/>
                      <a:r>
                        <a:rPr lang="en-US" sz="1400" b="1" i="1" dirty="0"/>
                        <a:t>5</a:t>
                      </a:r>
                    </a:p>
                  </a:txBody>
                  <a:tcPr anchor="ctr">
                    <a:solidFill>
                      <a:schemeClr val="bg1">
                        <a:lumMod val="95000"/>
                      </a:schemeClr>
                    </a:solidFill>
                  </a:tcPr>
                </a:tc>
                <a:tc>
                  <a:txBody>
                    <a:bodyPr/>
                    <a:lstStyle/>
                    <a:p>
                      <a:pPr algn="r"/>
                      <a:r>
                        <a:rPr lang="en-US" sz="1400" b="0" i="1" dirty="0">
                          <a:solidFill>
                            <a:schemeClr val="tx1"/>
                          </a:solidFill>
                        </a:rPr>
                        <a:t>Inhalation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1"/>
                  </a:ext>
                </a:extLst>
              </a:tr>
              <a:tr h="259443">
                <a:tc>
                  <a:txBody>
                    <a:bodyPr/>
                    <a:lstStyle/>
                    <a:p>
                      <a:pPr algn="r"/>
                      <a:r>
                        <a:rPr lang="en-US" sz="1400" b="0" i="1" dirty="0"/>
                        <a:t>Caught In/Between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2</a:t>
                      </a:r>
                    </a:p>
                  </a:txBody>
                  <a:tcPr anchor="ctr">
                    <a:solidFill>
                      <a:schemeClr val="bg1">
                        <a:lumMod val="85000"/>
                      </a:schemeClr>
                    </a:solidFill>
                  </a:tcPr>
                </a:tc>
                <a:tc>
                  <a:txBody>
                    <a:bodyPr/>
                    <a:lstStyle/>
                    <a:p>
                      <a:pPr algn="r"/>
                      <a:r>
                        <a:rPr lang="en-US" sz="14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259443">
                <a:tc>
                  <a:txBody>
                    <a:bodyPr/>
                    <a:lstStyle/>
                    <a:p>
                      <a:pPr algn="r"/>
                      <a:r>
                        <a:rPr lang="en-US" sz="1400" b="0" i="1" dirty="0"/>
                        <a:t>Bite/Sting/Scratch</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4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269458">
                <a:tc>
                  <a:txBody>
                    <a:bodyPr/>
                    <a:lstStyle/>
                    <a:p>
                      <a:pPr algn="r"/>
                      <a:r>
                        <a:rPr lang="en-US" sz="1400" b="0" i="1" dirty="0"/>
                        <a:t>Fall (Same</a:t>
                      </a:r>
                      <a:r>
                        <a:rPr lang="en-US" sz="1400" b="0" i="1" baseline="0" dirty="0"/>
                        <a:t> Level)</a:t>
                      </a:r>
                      <a:endParaRPr lang="en-US" sz="1400" b="0" i="1" dirty="0"/>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tc>
                  <a:txBody>
                    <a:bodyPr/>
                    <a:lstStyle/>
                    <a:p>
                      <a:pPr algn="r"/>
                      <a:r>
                        <a:rPr lang="en-US" sz="14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259443">
                <a:tc>
                  <a:txBody>
                    <a:bodyPr/>
                    <a:lstStyle/>
                    <a:p>
                      <a:pPr algn="r"/>
                      <a:r>
                        <a:rPr lang="en-US" sz="1400" b="0" i="1" dirty="0"/>
                        <a:t>Fall (From Elevation)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8</a:t>
                      </a:r>
                    </a:p>
                  </a:txBody>
                  <a:tcPr anchor="ctr">
                    <a:solidFill>
                      <a:schemeClr val="bg1">
                        <a:lumMod val="95000"/>
                      </a:schemeClr>
                    </a:solidFill>
                  </a:tcPr>
                </a:tc>
                <a:tc>
                  <a:txBody>
                    <a:bodyPr/>
                    <a:lstStyle/>
                    <a:p>
                      <a:pPr algn="r"/>
                      <a:r>
                        <a:rPr lang="en-US" sz="14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259443">
                <a:tc>
                  <a:txBody>
                    <a:bodyPr/>
                    <a:lstStyle/>
                    <a:p>
                      <a:pPr algn="r"/>
                      <a:r>
                        <a:rPr lang="en-US" sz="1400" b="0" i="1" dirty="0"/>
                        <a:t>Struck Against</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85000"/>
                      </a:schemeClr>
                    </a:solidFill>
                  </a:tcPr>
                </a:tc>
                <a:tc>
                  <a:txBody>
                    <a:bodyPr/>
                    <a:lstStyle/>
                    <a:p>
                      <a:pPr algn="r"/>
                      <a:r>
                        <a:rPr lang="en-US" sz="14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5</a:t>
                      </a:r>
                    </a:p>
                  </a:txBody>
                  <a:tcPr anchor="ctr">
                    <a:solidFill>
                      <a:schemeClr val="bg1">
                        <a:lumMod val="85000"/>
                      </a:schemeClr>
                    </a:solidFill>
                  </a:tcPr>
                </a:tc>
                <a:extLst>
                  <a:ext uri="{0D108BD9-81ED-4DB2-BD59-A6C34878D82A}">
                    <a16:rowId xmlns:a16="http://schemas.microsoft.com/office/drawing/2014/main" val="10006"/>
                  </a:ext>
                </a:extLst>
              </a:tr>
              <a:tr h="0">
                <a:tc>
                  <a:txBody>
                    <a:bodyPr/>
                    <a:lstStyle/>
                    <a:p>
                      <a:pPr algn="r"/>
                      <a:r>
                        <a:rPr lang="en-US" sz="1400" b="0" i="1" dirty="0"/>
                        <a:t>Rubbed/Abraded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tc>
                  <a:txBody>
                    <a:bodyPr/>
                    <a:lstStyle/>
                    <a:p>
                      <a:pPr algn="r"/>
                      <a:r>
                        <a:rPr lang="en-US" sz="1400" b="0" i="1" u="none" dirty="0"/>
                        <a:t>Other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1</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pic>
        <p:nvPicPr>
          <p:cNvPr id="17" name="Picture 16" descr="C:\Documents and Settings\Wanda Lagoe\My Documents\My Pictures\Trench\Trenchmodule1208 023.jpg">
            <a:extLst>
              <a:ext uri="{FF2B5EF4-FFF2-40B4-BE49-F238E27FC236}">
                <a16:creationId xmlns:a16="http://schemas.microsoft.com/office/drawing/2014/main" id="{CF8912B3-43C5-4DE5-9F8B-91C7FA08F4E8}"/>
              </a:ext>
            </a:extLst>
          </p:cNvPr>
          <p:cNvPicPr/>
          <p:nvPr/>
        </p:nvPicPr>
        <p:blipFill>
          <a:blip r:embed="rId6" cstate="print"/>
          <a:srcRect/>
          <a:stretch>
            <a:fillRect/>
          </a:stretch>
        </p:blipFill>
        <p:spPr bwMode="auto">
          <a:xfrm>
            <a:off x="6960712" y="4648200"/>
            <a:ext cx="1676400" cy="1295399"/>
          </a:xfrm>
          <a:prstGeom prst="rect">
            <a:avLst/>
          </a:prstGeom>
          <a:noFill/>
          <a:ln w="9525">
            <a:noFill/>
            <a:miter lim="800000"/>
            <a:headEnd/>
            <a:tailEnd/>
          </a:ln>
        </p:spPr>
      </p:pic>
      <p:sp>
        <p:nvSpPr>
          <p:cNvPr id="2" name="TextBox 1">
            <a:extLst>
              <a:ext uri="{FF2B5EF4-FFF2-40B4-BE49-F238E27FC236}">
                <a16:creationId xmlns:a16="http://schemas.microsoft.com/office/drawing/2014/main" id="{7A341824-5042-5DB1-0CB6-69DD946E4939}"/>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476130495"/>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Logging and Arboriculture</a:t>
            </a:r>
            <a:endParaRPr lang="en-US" sz="2400" b="1" i="1" dirty="0">
              <a:solidFill>
                <a:schemeClr val="bg2"/>
              </a:solidFill>
            </a:endParaRPr>
          </a:p>
        </p:txBody>
      </p:sp>
      <p:graphicFrame>
        <p:nvGraphicFramePr>
          <p:cNvPr id="13" name="Table 12">
            <a:extLst>
              <a:ext uri="{FF2B5EF4-FFF2-40B4-BE49-F238E27FC236}">
                <a16:creationId xmlns:a16="http://schemas.microsoft.com/office/drawing/2014/main" id="{EF97276C-2D2F-447A-AFA2-B5D3CBF142E5}"/>
              </a:ext>
            </a:extLst>
          </p:cNvPr>
          <p:cNvGraphicFramePr>
            <a:graphicFrameLocks noGrp="1"/>
          </p:cNvGraphicFramePr>
          <p:nvPr>
            <p:extLst>
              <p:ext uri="{D42A27DB-BD31-4B8C-83A1-F6EECF244321}">
                <p14:modId xmlns:p14="http://schemas.microsoft.com/office/powerpoint/2010/main" val="3021864679"/>
              </p:ext>
            </p:extLst>
          </p:nvPr>
        </p:nvGraphicFramePr>
        <p:xfrm>
          <a:off x="605170" y="2590800"/>
          <a:ext cx="7896725" cy="1636012"/>
        </p:xfrm>
        <a:graphic>
          <a:graphicData uri="http://schemas.openxmlformats.org/drawingml/2006/table">
            <a:tbl>
              <a:tblPr firstRow="1" bandRow="1">
                <a:tableStyleId>{00A15C55-8517-42AA-B614-E9B94910E393}</a:tableStyleId>
              </a:tblPr>
              <a:tblGrid>
                <a:gridCol w="5245598">
                  <a:extLst>
                    <a:ext uri="{9D8B030D-6E8A-4147-A177-3AD203B41FA5}">
                      <a16:colId xmlns:a16="http://schemas.microsoft.com/office/drawing/2014/main" val="20000"/>
                    </a:ext>
                  </a:extLst>
                </a:gridCol>
                <a:gridCol w="1164875">
                  <a:extLst>
                    <a:ext uri="{9D8B030D-6E8A-4147-A177-3AD203B41FA5}">
                      <a16:colId xmlns:a16="http://schemas.microsoft.com/office/drawing/2014/main" val="20002"/>
                    </a:ext>
                  </a:extLst>
                </a:gridCol>
                <a:gridCol w="1486252">
                  <a:extLst>
                    <a:ext uri="{9D8B030D-6E8A-4147-A177-3AD203B41FA5}">
                      <a16:colId xmlns:a16="http://schemas.microsoft.com/office/drawing/2014/main" val="20003"/>
                    </a:ext>
                  </a:extLst>
                </a:gridCol>
              </a:tblGrid>
              <a:tr h="416812">
                <a:tc>
                  <a:txBody>
                    <a:bodyPr/>
                    <a:lstStyle/>
                    <a:p>
                      <a:pPr algn="r"/>
                      <a:r>
                        <a:rPr lang="en-US" sz="1400" dirty="0">
                          <a:solidFill>
                            <a:schemeClr val="tx1"/>
                          </a:solidFill>
                        </a:rPr>
                        <a:t>SEP ACTIVITY</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95847">
                <a:tc>
                  <a:txBody>
                    <a:bodyPr/>
                    <a:lstStyle/>
                    <a:p>
                      <a:pPr algn="r"/>
                      <a:r>
                        <a:rPr lang="en-US" sz="1400" i="1" dirty="0"/>
                        <a:t>Compliance Inspections</a:t>
                      </a:r>
                    </a:p>
                  </a:txBody>
                  <a:tcPr anchor="ctr">
                    <a:solidFill>
                      <a:schemeClr val="bg1">
                        <a:lumMod val="85000"/>
                      </a:schemeClr>
                    </a:solidFill>
                  </a:tcPr>
                </a:tc>
                <a:tc>
                  <a:txBody>
                    <a:bodyPr/>
                    <a:lstStyle/>
                    <a:p>
                      <a:pPr algn="ctr"/>
                      <a:r>
                        <a:rPr lang="en-US" sz="1400" b="1" i="1" u="none" dirty="0"/>
                        <a:t>29</a:t>
                      </a:r>
                    </a:p>
                  </a:txBody>
                  <a:tcPr anchor="ctr">
                    <a:solidFill>
                      <a:schemeClr val="bg1">
                        <a:lumMod val="85000"/>
                      </a:schemeClr>
                    </a:solidFill>
                  </a:tcPr>
                </a:tc>
                <a:tc>
                  <a:txBody>
                    <a:bodyPr/>
                    <a:lstStyle/>
                    <a:p>
                      <a:pPr algn="ctr"/>
                      <a:r>
                        <a:rPr lang="en-US" sz="1400" i="0" dirty="0"/>
                        <a:t>25</a:t>
                      </a:r>
                    </a:p>
                  </a:txBody>
                  <a:tcPr anchor="ctr">
                    <a:solidFill>
                      <a:schemeClr val="bg1">
                        <a:lumMod val="85000"/>
                      </a:schemeClr>
                    </a:solidFill>
                  </a:tcPr>
                </a:tc>
                <a:extLst>
                  <a:ext uri="{0D108BD9-81ED-4DB2-BD59-A6C34878D82A}">
                    <a16:rowId xmlns:a16="http://schemas.microsoft.com/office/drawing/2014/main" val="10001"/>
                  </a:ext>
                </a:extLst>
              </a:tr>
              <a:tr h="295847">
                <a:tc>
                  <a:txBody>
                    <a:bodyPr/>
                    <a:lstStyle/>
                    <a:p>
                      <a:pPr algn="r"/>
                      <a:r>
                        <a:rPr lang="en-US" sz="1400" i="1" dirty="0"/>
                        <a:t>Consultative Visits</a:t>
                      </a:r>
                    </a:p>
                  </a:txBody>
                  <a:tcPr anchor="ctr">
                    <a:solidFill>
                      <a:schemeClr val="bg1">
                        <a:lumMod val="95000"/>
                      </a:schemeClr>
                    </a:solidFill>
                  </a:tcPr>
                </a:tc>
                <a:tc>
                  <a:txBody>
                    <a:bodyPr/>
                    <a:lstStyle/>
                    <a:p>
                      <a:pPr algn="ctr"/>
                      <a:r>
                        <a:rPr lang="en-US" sz="1400" b="1" i="1" u="none" dirty="0"/>
                        <a:t>17</a:t>
                      </a:r>
                    </a:p>
                  </a:txBody>
                  <a:tcPr anchor="ctr">
                    <a:solidFill>
                      <a:schemeClr val="bg1">
                        <a:lumMod val="95000"/>
                      </a:schemeClr>
                    </a:solidFill>
                  </a:tcPr>
                </a:tc>
                <a:tc>
                  <a:txBody>
                    <a:bodyPr/>
                    <a:lstStyle/>
                    <a:p>
                      <a:pPr algn="ctr"/>
                      <a:r>
                        <a:rPr lang="en-US" sz="1400" i="0" dirty="0"/>
                        <a:t>15</a:t>
                      </a:r>
                    </a:p>
                  </a:txBody>
                  <a:tcPr anchor="ctr">
                    <a:solidFill>
                      <a:schemeClr val="bg1">
                        <a:lumMod val="95000"/>
                      </a:schemeClr>
                    </a:solidFill>
                  </a:tcPr>
                </a:tc>
                <a:extLst>
                  <a:ext uri="{0D108BD9-81ED-4DB2-BD59-A6C34878D82A}">
                    <a16:rowId xmlns:a16="http://schemas.microsoft.com/office/drawing/2014/main" val="10002"/>
                  </a:ext>
                </a:extLst>
              </a:tr>
              <a:tr h="295847">
                <a:tc>
                  <a:txBody>
                    <a:bodyPr/>
                    <a:lstStyle/>
                    <a:p>
                      <a:pPr algn="r"/>
                      <a:r>
                        <a:rPr lang="en-US" sz="1400" i="1" dirty="0"/>
                        <a:t>OSH Training and Outreach Events</a:t>
                      </a:r>
                    </a:p>
                  </a:txBody>
                  <a:tcPr anchor="ctr">
                    <a:solidFill>
                      <a:schemeClr val="bg1">
                        <a:lumMod val="85000"/>
                      </a:schemeClr>
                    </a:solidFill>
                  </a:tcPr>
                </a:tc>
                <a:tc>
                  <a:txBody>
                    <a:bodyPr/>
                    <a:lstStyle/>
                    <a:p>
                      <a:pPr algn="ctr"/>
                      <a:r>
                        <a:rPr lang="en-US" sz="1400" b="1" i="1" u="none" dirty="0"/>
                        <a:t>11</a:t>
                      </a:r>
                    </a:p>
                  </a:txBody>
                  <a:tcPr anchor="ctr">
                    <a:solidFill>
                      <a:schemeClr val="bg1">
                        <a:lumMod val="85000"/>
                      </a:schemeClr>
                    </a:solidFill>
                  </a:tcPr>
                </a:tc>
                <a:tc>
                  <a:txBody>
                    <a:bodyPr/>
                    <a:lstStyle/>
                    <a:p>
                      <a:pPr algn="ctr"/>
                      <a:r>
                        <a:rPr lang="en-US" sz="1400" i="0" dirty="0"/>
                        <a:t>3</a:t>
                      </a:r>
                    </a:p>
                  </a:txBody>
                  <a:tcPr anchor="ctr">
                    <a:solidFill>
                      <a:schemeClr val="bg1">
                        <a:lumMod val="85000"/>
                      </a:schemeClr>
                    </a:solidFill>
                  </a:tcPr>
                </a:tc>
                <a:extLst>
                  <a:ext uri="{0D108BD9-81ED-4DB2-BD59-A6C34878D82A}">
                    <a16:rowId xmlns:a16="http://schemas.microsoft.com/office/drawing/2014/main" val="10003"/>
                  </a:ext>
                </a:extLst>
              </a:tr>
              <a:tr h="295847">
                <a:tc>
                  <a:txBody>
                    <a:bodyPr/>
                    <a:lstStyle/>
                    <a:p>
                      <a:pPr algn="r"/>
                      <a:r>
                        <a:rPr lang="en-US" sz="1400" i="1" dirty="0"/>
                        <a:t>People </a:t>
                      </a:r>
                      <a:r>
                        <a:rPr lang="en-US" sz="1400" i="1" baseline="0" dirty="0"/>
                        <a:t>Trained</a:t>
                      </a:r>
                      <a:endParaRPr lang="en-US" sz="1400" i="1" dirty="0"/>
                    </a:p>
                  </a:txBody>
                  <a:tcPr anchor="ctr">
                    <a:solidFill>
                      <a:schemeClr val="bg1">
                        <a:lumMod val="95000"/>
                      </a:schemeClr>
                    </a:solidFill>
                  </a:tcPr>
                </a:tc>
                <a:tc>
                  <a:txBody>
                    <a:bodyPr/>
                    <a:lstStyle/>
                    <a:p>
                      <a:pPr algn="ctr"/>
                      <a:r>
                        <a:rPr lang="en-US" sz="1400" b="1" i="1" u="none" dirty="0"/>
                        <a:t>264</a:t>
                      </a:r>
                    </a:p>
                  </a:txBody>
                  <a:tcPr anchor="ctr">
                    <a:solidFill>
                      <a:schemeClr val="bg1">
                        <a:lumMod val="95000"/>
                      </a:schemeClr>
                    </a:solidFill>
                  </a:tcPr>
                </a:tc>
                <a:tc>
                  <a:txBody>
                    <a:bodyPr/>
                    <a:lstStyle/>
                    <a:p>
                      <a:pPr algn="ctr"/>
                      <a:r>
                        <a:rPr lang="en-US" sz="1400" i="0" dirty="0"/>
                        <a:t>75</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4" name="Table 13">
            <a:extLst>
              <a:ext uri="{FF2B5EF4-FFF2-40B4-BE49-F238E27FC236}">
                <a16:creationId xmlns:a16="http://schemas.microsoft.com/office/drawing/2014/main" id="{B13F91D7-1719-4D29-9068-9619DD16BA2D}"/>
              </a:ext>
            </a:extLst>
          </p:cNvPr>
          <p:cNvGraphicFramePr>
            <a:graphicFrameLocks noGrp="1"/>
          </p:cNvGraphicFramePr>
          <p:nvPr>
            <p:extLst>
              <p:ext uri="{D42A27DB-BD31-4B8C-83A1-F6EECF244321}">
                <p14:modId xmlns:p14="http://schemas.microsoft.com/office/powerpoint/2010/main" val="1913464096"/>
              </p:ext>
            </p:extLst>
          </p:nvPr>
        </p:nvGraphicFramePr>
        <p:xfrm>
          <a:off x="609595" y="4343400"/>
          <a:ext cx="7896726" cy="1524000"/>
        </p:xfrm>
        <a:graphic>
          <a:graphicData uri="http://schemas.openxmlformats.org/drawingml/2006/table">
            <a:tbl>
              <a:tblPr>
                <a:tableStyleId>{00A15C55-8517-42AA-B614-E9B94910E393}</a:tableStyleId>
              </a:tblPr>
              <a:tblGrid>
                <a:gridCol w="3947261">
                  <a:extLst>
                    <a:ext uri="{9D8B030D-6E8A-4147-A177-3AD203B41FA5}">
                      <a16:colId xmlns:a16="http://schemas.microsoft.com/office/drawing/2014/main" val="20000"/>
                    </a:ext>
                  </a:extLst>
                </a:gridCol>
                <a:gridCol w="1277996">
                  <a:extLst>
                    <a:ext uri="{9D8B030D-6E8A-4147-A177-3AD203B41FA5}">
                      <a16:colId xmlns:a16="http://schemas.microsoft.com/office/drawing/2014/main" val="20001"/>
                    </a:ext>
                  </a:extLst>
                </a:gridCol>
                <a:gridCol w="1183077">
                  <a:extLst>
                    <a:ext uri="{9D8B030D-6E8A-4147-A177-3AD203B41FA5}">
                      <a16:colId xmlns:a16="http://schemas.microsoft.com/office/drawing/2014/main" val="20002"/>
                    </a:ext>
                  </a:extLst>
                </a:gridCol>
                <a:gridCol w="1488392">
                  <a:extLst>
                    <a:ext uri="{9D8B030D-6E8A-4147-A177-3AD203B41FA5}">
                      <a16:colId xmlns:a16="http://schemas.microsoft.com/office/drawing/2014/main" val="20004"/>
                    </a:ext>
                  </a:extLst>
                </a:gridCol>
              </a:tblGrid>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effectLst/>
                        </a:rPr>
                        <a:t>NAICS 11331*</a:t>
                      </a:r>
                      <a:r>
                        <a:rPr lang="en-US" sz="1400" b="1" dirty="0"/>
                        <a:t>—</a:t>
                      </a:r>
                      <a:r>
                        <a:rPr kumimoji="0" lang="en-US" sz="1400" b="1" i="0" u="none" strike="noStrike" cap="none" normalizeH="0" baseline="0" dirty="0">
                          <a:ln>
                            <a:noFill/>
                          </a:ln>
                          <a:solidFill>
                            <a:schemeClr val="tx1"/>
                          </a:solidFill>
                          <a:effectLst/>
                          <a:latin typeface="Arial" charset="0"/>
                          <a:cs typeface="Arial" charset="0"/>
                        </a:rPr>
                        <a:t>LOGGING</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FFY 2021</a:t>
                      </a:r>
                    </a:p>
                  </a:txBody>
                  <a:tcPr anchor="ctr" horzOverflow="overflow">
                    <a:solidFill>
                      <a:schemeClr val="bg1">
                        <a:lumMod val="75000"/>
                      </a:schemeClr>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FFY 2022</a:t>
                      </a:r>
                    </a:p>
                  </a:txBody>
                  <a:tcPr anchor="ctr" horzOverflow="overflow">
                    <a:solidFill>
                      <a:schemeClr val="bg1">
                        <a:lumMod val="75000"/>
                      </a:schemeClr>
                    </a:solidFill>
                  </a:tcPr>
                </a:tc>
                <a:extLst>
                  <a:ext uri="{0D108BD9-81ED-4DB2-BD59-A6C34878D82A}">
                    <a16:rowId xmlns:a16="http://schemas.microsoft.com/office/drawing/2014/main" val="10000"/>
                  </a:ext>
                </a:extLst>
              </a:tr>
              <a:tr h="38100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Total Fatalities</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95000"/>
                      </a:schemeClr>
                    </a:solidFill>
                  </a:tcPr>
                </a:tc>
                <a:tc>
                  <a:txBody>
                    <a:bodyPr/>
                    <a:lstStyle/>
                    <a:p>
                      <a:pPr algn="ctr"/>
                      <a:r>
                        <a:rPr lang="en-US" sz="1400" i="0" dirty="0"/>
                        <a:t>1</a:t>
                      </a:r>
                    </a:p>
                  </a:txBody>
                  <a:tcPr horzOverflow="overflow">
                    <a:solidFill>
                      <a:schemeClr val="bg1">
                        <a:lumMod val="95000"/>
                      </a:schemeClr>
                    </a:solidFill>
                  </a:tcPr>
                </a:tc>
                <a:tc vMerge="1">
                  <a:txBody>
                    <a:bodyPr/>
                    <a:lstStyle/>
                    <a:p>
                      <a:pPr algn="ctr"/>
                      <a:endParaRPr lang="en-US" sz="1400" i="1" dirty="0"/>
                    </a:p>
                  </a:txBody>
                  <a:tcPr horzOverflow="overflow">
                    <a:solidFill>
                      <a:schemeClr val="bg1">
                        <a:lumMod val="95000"/>
                      </a:schemeClr>
                    </a:solidFill>
                  </a:tcPr>
                </a:tc>
                <a:tc>
                  <a:txBody>
                    <a:bodyPr/>
                    <a:lstStyle/>
                    <a:p>
                      <a:pPr algn="ctr"/>
                      <a:r>
                        <a:rPr lang="en-US" sz="1400" b="1" i="1" dirty="0"/>
                        <a:t>1</a:t>
                      </a:r>
                    </a:p>
                  </a:txBody>
                  <a:tcPr horzOverflow="overflow">
                    <a:solidFill>
                      <a:schemeClr val="bg1">
                        <a:lumMod val="95000"/>
                      </a:schemeClr>
                    </a:solidFill>
                  </a:tcPr>
                </a:tc>
                <a:extLst>
                  <a:ext uri="{0D108BD9-81ED-4DB2-BD59-A6C34878D82A}">
                    <a16:rowId xmlns:a16="http://schemas.microsoft.com/office/drawing/2014/main" val="10001"/>
                  </a:ext>
                </a:extLst>
              </a:tr>
              <a:tr h="381000">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effectLst/>
                          <a:latin typeface="+mn-lt"/>
                        </a:rPr>
                        <a:t>NAICS 56173</a:t>
                      </a:r>
                      <a:r>
                        <a:rPr lang="en-US" sz="1400" b="1" dirty="0">
                          <a:latin typeface="+mn-lt"/>
                        </a:rPr>
                        <a:t>—</a:t>
                      </a:r>
                      <a:r>
                        <a:rPr kumimoji="0" lang="en-US" sz="1400" b="1" i="0" u="none" strike="noStrike" cap="none" normalizeH="0" baseline="0" dirty="0">
                          <a:ln>
                            <a:noFill/>
                          </a:ln>
                          <a:solidFill>
                            <a:schemeClr val="tx1"/>
                          </a:solidFill>
                          <a:effectLst/>
                          <a:latin typeface="+mn-lt"/>
                          <a:cs typeface="Arial" charset="0"/>
                        </a:rPr>
                        <a:t>ARBORICULTURE</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mn-lt"/>
                          <a:cs typeface="Arial" charset="0"/>
                        </a:rPr>
                        <a:t>FFY 2021</a:t>
                      </a:r>
                    </a:p>
                  </a:txBody>
                  <a:tcPr anchor="ctr" horzOverflow="overflow">
                    <a:solidFill>
                      <a:schemeClr val="bg1">
                        <a:lumMod val="75000"/>
                      </a:schemeClr>
                    </a:solidFill>
                  </a:tcPr>
                </a:tc>
                <a:tc vMerge="1">
                  <a:txBody>
                    <a:bodyPr/>
                    <a:lstStyle/>
                    <a:p>
                      <a:pPr algn="ctr"/>
                      <a:endParaRPr lang="en-US" sz="14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mn-lt"/>
                          <a:cs typeface="Arial" charset="0"/>
                        </a:rPr>
                        <a:t>FFY 2022</a:t>
                      </a:r>
                    </a:p>
                  </a:txBody>
                  <a:tcPr anchor="ctr" horzOverflow="overflow">
                    <a:solidFill>
                      <a:schemeClr val="bg1">
                        <a:lumMod val="75000"/>
                      </a:schemeClr>
                    </a:solidFill>
                  </a:tcPr>
                </a:tc>
                <a:extLst>
                  <a:ext uri="{0D108BD9-81ED-4DB2-BD59-A6C34878D82A}">
                    <a16:rowId xmlns:a16="http://schemas.microsoft.com/office/drawing/2014/main" val="10002"/>
                  </a:ext>
                </a:extLst>
              </a:tr>
              <a:tr h="38100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latin typeface="+mn-lt"/>
                        </a:rPr>
                        <a:t>Total Fatalities</a:t>
                      </a:r>
                      <a:endParaRPr kumimoji="0" lang="en-US" sz="1400" b="0" i="1" u="none" strike="noStrike" cap="none" normalizeH="0" baseline="0" dirty="0">
                        <a:ln>
                          <a:noFill/>
                        </a:ln>
                        <a:solidFill>
                          <a:schemeClr val="tx1"/>
                        </a:solidFill>
                        <a:effectLst/>
                        <a:latin typeface="+mn-lt"/>
                        <a:cs typeface="Arial" charset="0"/>
                      </a:endParaRPr>
                    </a:p>
                  </a:txBody>
                  <a:tcPr horzOverflow="overflow">
                    <a:solidFill>
                      <a:schemeClr val="bg1">
                        <a:lumMod val="85000"/>
                      </a:schemeClr>
                    </a:solidFill>
                  </a:tcPr>
                </a:tc>
                <a:tc>
                  <a:txBody>
                    <a:bodyPr/>
                    <a:lstStyle/>
                    <a:p>
                      <a:pPr algn="ctr"/>
                      <a:r>
                        <a:rPr lang="en-US" sz="1400" i="0" dirty="0">
                          <a:latin typeface="+mn-lt"/>
                        </a:rPr>
                        <a:t>5</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algn="ctr"/>
                      <a:r>
                        <a:rPr lang="en-US" sz="1400" b="1" i="1" dirty="0">
                          <a:latin typeface="+mn-lt"/>
                        </a:rPr>
                        <a:t>4</a:t>
                      </a:r>
                    </a:p>
                  </a:txBody>
                  <a:tcPr anchor="ctr" horzOverflow="overflow">
                    <a:solidFill>
                      <a:schemeClr val="bg1">
                        <a:lumMod val="85000"/>
                      </a:schemeClr>
                    </a:solidFill>
                  </a:tcPr>
                </a:tc>
                <a:extLst>
                  <a:ext uri="{0D108BD9-81ED-4DB2-BD59-A6C34878D82A}">
                    <a16:rowId xmlns:a16="http://schemas.microsoft.com/office/drawing/2014/main" val="10003"/>
                  </a:ext>
                </a:extLst>
              </a:tr>
            </a:tbl>
          </a:graphicData>
        </a:graphic>
      </p:graphicFrame>
      <p:graphicFrame>
        <p:nvGraphicFramePr>
          <p:cNvPr id="15" name="Group 128">
            <a:extLst>
              <a:ext uri="{FF2B5EF4-FFF2-40B4-BE49-F238E27FC236}">
                <a16:creationId xmlns:a16="http://schemas.microsoft.com/office/drawing/2014/main" id="{FC75630E-AE8D-4099-AC60-21F42E61F86B}"/>
              </a:ext>
            </a:extLst>
          </p:cNvPr>
          <p:cNvGraphicFramePr>
            <a:graphicFrameLocks noGrp="1"/>
          </p:cNvGraphicFramePr>
          <p:nvPr>
            <p:extLst>
              <p:ext uri="{D42A27DB-BD31-4B8C-83A1-F6EECF244321}">
                <p14:modId xmlns:p14="http://schemas.microsoft.com/office/powerpoint/2010/main" val="1275596251"/>
              </p:ext>
            </p:extLst>
          </p:nvPr>
        </p:nvGraphicFramePr>
        <p:xfrm>
          <a:off x="605170" y="1143000"/>
          <a:ext cx="7896723" cy="1371600"/>
        </p:xfrm>
        <a:graphic>
          <a:graphicData uri="http://schemas.openxmlformats.org/drawingml/2006/table">
            <a:tbl>
              <a:tblPr>
                <a:tableStyleId>{00A15C55-8517-42AA-B614-E9B94910E393}</a:tableStyleId>
              </a:tblPr>
              <a:tblGrid>
                <a:gridCol w="615586">
                  <a:extLst>
                    <a:ext uri="{9D8B030D-6E8A-4147-A177-3AD203B41FA5}">
                      <a16:colId xmlns:a16="http://schemas.microsoft.com/office/drawing/2014/main" val="20000"/>
                    </a:ext>
                  </a:extLst>
                </a:gridCol>
                <a:gridCol w="769483">
                  <a:extLst>
                    <a:ext uri="{9D8B030D-6E8A-4147-A177-3AD203B41FA5}">
                      <a16:colId xmlns:a16="http://schemas.microsoft.com/office/drawing/2014/main" val="20001"/>
                    </a:ext>
                  </a:extLst>
                </a:gridCol>
                <a:gridCol w="654060">
                  <a:extLst>
                    <a:ext uri="{9D8B030D-6E8A-4147-A177-3AD203B41FA5}">
                      <a16:colId xmlns:a16="http://schemas.microsoft.com/office/drawing/2014/main" val="20002"/>
                    </a:ext>
                  </a:extLst>
                </a:gridCol>
                <a:gridCol w="577112">
                  <a:extLst>
                    <a:ext uri="{9D8B030D-6E8A-4147-A177-3AD203B41FA5}">
                      <a16:colId xmlns:a16="http://schemas.microsoft.com/office/drawing/2014/main" val="20003"/>
                    </a:ext>
                  </a:extLst>
                </a:gridCol>
                <a:gridCol w="846430">
                  <a:extLst>
                    <a:ext uri="{9D8B030D-6E8A-4147-A177-3AD203B41FA5}">
                      <a16:colId xmlns:a16="http://schemas.microsoft.com/office/drawing/2014/main" val="20004"/>
                    </a:ext>
                  </a:extLst>
                </a:gridCol>
                <a:gridCol w="846430">
                  <a:extLst>
                    <a:ext uri="{9D8B030D-6E8A-4147-A177-3AD203B41FA5}">
                      <a16:colId xmlns:a16="http://schemas.microsoft.com/office/drawing/2014/main" val="20005"/>
                    </a:ext>
                  </a:extLst>
                </a:gridCol>
                <a:gridCol w="692534">
                  <a:extLst>
                    <a:ext uri="{9D8B030D-6E8A-4147-A177-3AD203B41FA5}">
                      <a16:colId xmlns:a16="http://schemas.microsoft.com/office/drawing/2014/main" val="20006"/>
                    </a:ext>
                  </a:extLst>
                </a:gridCol>
                <a:gridCol w="692534">
                  <a:extLst>
                    <a:ext uri="{9D8B030D-6E8A-4147-A177-3AD203B41FA5}">
                      <a16:colId xmlns:a16="http://schemas.microsoft.com/office/drawing/2014/main" val="20007"/>
                    </a:ext>
                  </a:extLst>
                </a:gridCol>
                <a:gridCol w="538640">
                  <a:extLst>
                    <a:ext uri="{9D8B030D-6E8A-4147-A177-3AD203B41FA5}">
                      <a16:colId xmlns:a16="http://schemas.microsoft.com/office/drawing/2014/main" val="20008"/>
                    </a:ext>
                  </a:extLst>
                </a:gridCol>
                <a:gridCol w="1663914">
                  <a:extLst>
                    <a:ext uri="{9D8B030D-6E8A-4147-A177-3AD203B41FA5}">
                      <a16:colId xmlns:a16="http://schemas.microsoft.com/office/drawing/2014/main" val="20009"/>
                    </a:ext>
                  </a:extLst>
                </a:gridCol>
              </a:tblGrid>
              <a:tr h="3437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56173</a:t>
                      </a:r>
                    </a:p>
                  </a:txBody>
                  <a:tcPr anchor="ctr" horzOverflow="overflow">
                    <a:solidFill>
                      <a:schemeClr val="bg1">
                        <a:lumMod val="7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75000"/>
                      </a:schemeClr>
                    </a:solidFill>
                  </a:tcPr>
                </a:tc>
                <a:extLst>
                  <a:ext uri="{0D108BD9-81ED-4DB2-BD59-A6C34878D82A}">
                    <a16:rowId xmlns:a16="http://schemas.microsoft.com/office/drawing/2014/main" val="10001"/>
                  </a:ext>
                </a:extLst>
              </a:tr>
              <a:tr h="3173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95000"/>
                      </a:schemeClr>
                    </a:solidFill>
                  </a:tcPr>
                </a:tc>
                <a:extLst>
                  <a:ext uri="{0D108BD9-81ED-4DB2-BD59-A6C34878D82A}">
                    <a16:rowId xmlns:a16="http://schemas.microsoft.com/office/drawing/2014/main" val="10002"/>
                  </a:ext>
                </a:extLst>
              </a:tr>
              <a:tr h="2380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3.9</a:t>
                      </a:r>
                    </a:p>
                  </a:txBody>
                  <a:tcPr anchor="ctr" horzOverflow="overflow">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36% Decrease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3.9</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23% Decrease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3.0</a:t>
                      </a:r>
                    </a:p>
                  </a:txBody>
                  <a:tcPr anchor="ctr" horzOverflow="overflow">
                    <a:solidFill>
                      <a:schemeClr val="bg1">
                        <a:lumMod val="85000"/>
                      </a:schemeClr>
                    </a:solidFill>
                  </a:tcPr>
                </a:tc>
                <a:tc>
                  <a:txBody>
                    <a:bodyPr/>
                    <a:lstStyle/>
                    <a:p>
                      <a:pPr algn="ctr"/>
                      <a:r>
                        <a:rPr lang="en-US" sz="1200" b="1" i="1" dirty="0"/>
                        <a:t>17% Lower</a:t>
                      </a:r>
                    </a:p>
                  </a:txBody>
                  <a:tcPr anchor="ctr" horzOverflow="overflow">
                    <a:solidFill>
                      <a:schemeClr val="bg1">
                        <a:lumMod val="85000"/>
                      </a:schemeClr>
                    </a:solidFill>
                  </a:tcPr>
                </a:tc>
                <a:extLst>
                  <a:ext uri="{0D108BD9-81ED-4DB2-BD59-A6C34878D82A}">
                    <a16:rowId xmlns:a16="http://schemas.microsoft.com/office/drawing/2014/main" val="10003"/>
                  </a:ext>
                </a:extLst>
              </a:tr>
              <a:tr h="23800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200" i="1" dirty="0"/>
                        <a:t>1.6</a:t>
                      </a:r>
                    </a:p>
                  </a:txBody>
                  <a:tcPr anchor="ctr" horzOverflow="overflow">
                    <a:solidFill>
                      <a:schemeClr val="bg1">
                        <a:lumMod val="9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No Change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1.6</a:t>
                      </a:r>
                    </a:p>
                  </a:txBody>
                  <a:tcPr anchor="ctr" horzOverflow="overflow">
                    <a:solidFill>
                      <a:schemeClr val="bg1">
                        <a:lumMod val="95000"/>
                      </a:schemeClr>
                    </a:solidFill>
                  </a:tcPr>
                </a:tc>
                <a:tc>
                  <a:txBody>
                    <a:bodyPr/>
                    <a:lstStyle/>
                    <a:p>
                      <a:pPr algn="ctr"/>
                      <a:r>
                        <a:rPr lang="en-US" sz="1200" i="1" dirty="0"/>
                        <a:t>2.5</a:t>
                      </a:r>
                    </a:p>
                  </a:txBody>
                  <a:tcPr anchor="ctr" horzOverflow="overflow">
                    <a:solidFill>
                      <a:schemeClr val="bg1">
                        <a:lumMod val="95000"/>
                      </a:schemeClr>
                    </a:solidFill>
                  </a:tcPr>
                </a:tc>
                <a:tc gridSpan="2">
                  <a:txBody>
                    <a:bodyPr/>
                    <a:lstStyle/>
                    <a:p>
                      <a:pPr algn="ctr"/>
                      <a:r>
                        <a:rPr lang="en-US" sz="1200" b="1" i="1" dirty="0"/>
                        <a:t>20% Decrease</a:t>
                      </a:r>
                    </a:p>
                  </a:txBody>
                  <a:tcPr anchor="ctr" horzOverflow="overflow">
                    <a:solidFill>
                      <a:schemeClr val="bg1">
                        <a:lumMod val="95000"/>
                      </a:schemeClr>
                    </a:solidFill>
                  </a:tcPr>
                </a:tc>
                <a:tc hMerge="1">
                  <a:txBody>
                    <a:bodyPr/>
                    <a:lstStyle/>
                    <a:p>
                      <a:endParaRPr lang="en-US"/>
                    </a:p>
                  </a:txBody>
                  <a:tcPr/>
                </a:tc>
                <a:tc>
                  <a:txBody>
                    <a:bodyPr/>
                    <a:lstStyle/>
                    <a:p>
                      <a:pPr algn="ctr"/>
                      <a:r>
                        <a:rPr lang="en-US" sz="1200" i="1" dirty="0"/>
                        <a:t>2.0</a:t>
                      </a:r>
                    </a:p>
                  </a:txBody>
                  <a:tcPr anchor="ctr" horzOverflow="overflow">
                    <a:solidFill>
                      <a:schemeClr val="bg1">
                        <a:lumMod val="95000"/>
                      </a:schemeClr>
                    </a:solidFill>
                  </a:tcPr>
                </a:tc>
                <a:tc>
                  <a:txBody>
                    <a:bodyPr/>
                    <a:lstStyle/>
                    <a:p>
                      <a:pPr algn="ctr"/>
                      <a:r>
                        <a:rPr lang="en-US" sz="1200" b="1" i="1" dirty="0"/>
                        <a:t>20% Lower</a:t>
                      </a:r>
                    </a:p>
                  </a:txBody>
                  <a:tcPr anchor="ct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sp>
        <p:nvSpPr>
          <p:cNvPr id="18" name="TextBox 17">
            <a:extLst>
              <a:ext uri="{FF2B5EF4-FFF2-40B4-BE49-F238E27FC236}">
                <a16:creationId xmlns:a16="http://schemas.microsoft.com/office/drawing/2014/main" id="{828E432C-D312-4E86-80FB-7CD8506BEBBD}"/>
              </a:ext>
            </a:extLst>
          </p:cNvPr>
          <p:cNvSpPr txBox="1"/>
          <p:nvPr/>
        </p:nvSpPr>
        <p:spPr>
          <a:xfrm>
            <a:off x="533400" y="4724400"/>
            <a:ext cx="1627369" cy="215444"/>
          </a:xfrm>
          <a:prstGeom prst="rect">
            <a:avLst/>
          </a:prstGeom>
          <a:noFill/>
        </p:spPr>
        <p:txBody>
          <a:bodyPr wrap="none" rtlCol="0">
            <a:spAutoFit/>
          </a:bodyPr>
          <a:lstStyle/>
          <a:p>
            <a:r>
              <a:rPr lang="en-US" sz="800" i="1" dirty="0"/>
              <a:t>* TRC/DART Data not available</a:t>
            </a:r>
          </a:p>
        </p:txBody>
      </p:sp>
      <p:sp>
        <p:nvSpPr>
          <p:cNvPr id="2" name="TextBox 1">
            <a:extLst>
              <a:ext uri="{FF2B5EF4-FFF2-40B4-BE49-F238E27FC236}">
                <a16:creationId xmlns:a16="http://schemas.microsoft.com/office/drawing/2014/main" id="{574AECA3-28F5-674F-45E2-6B735839144C}"/>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3510899892"/>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19800" y="5334000"/>
            <a:ext cx="2286000" cy="609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Long Term Care Facilities</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DCEDFD60-19F1-4AA2-A4E8-10E8A2BA5F46}"/>
              </a:ext>
            </a:extLst>
          </p:cNvPr>
          <p:cNvGraphicFramePr>
            <a:graphicFrameLocks noGrp="1"/>
          </p:cNvGraphicFramePr>
          <p:nvPr>
            <p:extLst>
              <p:ext uri="{D42A27DB-BD31-4B8C-83A1-F6EECF244321}">
                <p14:modId xmlns:p14="http://schemas.microsoft.com/office/powerpoint/2010/main" val="420337886"/>
              </p:ext>
            </p:extLst>
          </p:nvPr>
        </p:nvGraphicFramePr>
        <p:xfrm>
          <a:off x="609600" y="3733799"/>
          <a:ext cx="7929235" cy="2208523"/>
        </p:xfrm>
        <a:graphic>
          <a:graphicData uri="http://schemas.openxmlformats.org/drawingml/2006/table">
            <a:tbl>
              <a:tblPr firstRow="1" bandRow="1">
                <a:tableStyleId>{073A0DAA-6AF3-43AB-8588-CEC1D06C72B9}</a:tableStyleId>
              </a:tblPr>
              <a:tblGrid>
                <a:gridCol w="4942195">
                  <a:extLst>
                    <a:ext uri="{9D8B030D-6E8A-4147-A177-3AD203B41FA5}">
                      <a16:colId xmlns:a16="http://schemas.microsoft.com/office/drawing/2014/main" val="20000"/>
                    </a:ext>
                  </a:extLst>
                </a:gridCol>
                <a:gridCol w="1534805">
                  <a:extLst>
                    <a:ext uri="{9D8B030D-6E8A-4147-A177-3AD203B41FA5}">
                      <a16:colId xmlns:a16="http://schemas.microsoft.com/office/drawing/2014/main" val="20002"/>
                    </a:ext>
                  </a:extLst>
                </a:gridCol>
                <a:gridCol w="1452235">
                  <a:extLst>
                    <a:ext uri="{9D8B030D-6E8A-4147-A177-3AD203B41FA5}">
                      <a16:colId xmlns:a16="http://schemas.microsoft.com/office/drawing/2014/main" val="20003"/>
                    </a:ext>
                  </a:extLst>
                </a:gridCol>
              </a:tblGrid>
              <a:tr h="643661">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73471">
                <a:tc>
                  <a:txBody>
                    <a:bodyPr/>
                    <a:lstStyle/>
                    <a:p>
                      <a:pPr algn="r"/>
                      <a:r>
                        <a:rPr lang="en-US" sz="1600" i="1" dirty="0"/>
                        <a:t>Compliance Inspections</a:t>
                      </a:r>
                    </a:p>
                  </a:txBody>
                  <a:tcPr anchor="ctr">
                    <a:solidFill>
                      <a:schemeClr val="bg1">
                        <a:lumMod val="85000"/>
                      </a:schemeClr>
                    </a:solidFill>
                  </a:tcPr>
                </a:tc>
                <a:tc>
                  <a:txBody>
                    <a:bodyPr/>
                    <a:lstStyle/>
                    <a:p>
                      <a:pPr algn="ctr"/>
                      <a:r>
                        <a:rPr lang="en-US" sz="1600" b="1" i="1" dirty="0"/>
                        <a:t>29</a:t>
                      </a:r>
                    </a:p>
                  </a:txBody>
                  <a:tcPr>
                    <a:solidFill>
                      <a:schemeClr val="bg1">
                        <a:lumMod val="85000"/>
                      </a:schemeClr>
                    </a:solidFill>
                  </a:tcPr>
                </a:tc>
                <a:tc>
                  <a:txBody>
                    <a:bodyPr/>
                    <a:lstStyle/>
                    <a:p>
                      <a:pPr algn="ctr"/>
                      <a:r>
                        <a:rPr lang="en-US" sz="1600" i="0" dirty="0"/>
                        <a:t>24</a:t>
                      </a:r>
                    </a:p>
                  </a:txBody>
                  <a:tcPr>
                    <a:solidFill>
                      <a:schemeClr val="bg1">
                        <a:lumMod val="85000"/>
                      </a:schemeClr>
                    </a:solidFill>
                  </a:tcPr>
                </a:tc>
                <a:extLst>
                  <a:ext uri="{0D108BD9-81ED-4DB2-BD59-A6C34878D82A}">
                    <a16:rowId xmlns:a16="http://schemas.microsoft.com/office/drawing/2014/main" val="10001"/>
                  </a:ext>
                </a:extLst>
              </a:tr>
              <a:tr h="410794">
                <a:tc>
                  <a:txBody>
                    <a:bodyPr/>
                    <a:lstStyle/>
                    <a:p>
                      <a:pPr algn="r"/>
                      <a:r>
                        <a:rPr lang="en-US" sz="1600" i="1" dirty="0"/>
                        <a:t>Consultative Visits</a:t>
                      </a:r>
                    </a:p>
                  </a:txBody>
                  <a:tcPr anchor="ctr">
                    <a:solidFill>
                      <a:schemeClr val="bg1">
                        <a:lumMod val="95000"/>
                      </a:schemeClr>
                    </a:solidFill>
                  </a:tcPr>
                </a:tc>
                <a:tc>
                  <a:txBody>
                    <a:bodyPr/>
                    <a:lstStyle/>
                    <a:p>
                      <a:pPr algn="ctr"/>
                      <a:r>
                        <a:rPr lang="en-US" sz="1600" b="1" i="1" dirty="0"/>
                        <a:t>41</a:t>
                      </a:r>
                    </a:p>
                  </a:txBody>
                  <a:tcPr>
                    <a:solidFill>
                      <a:schemeClr val="bg1">
                        <a:lumMod val="95000"/>
                      </a:schemeClr>
                    </a:solidFill>
                  </a:tcPr>
                </a:tc>
                <a:tc>
                  <a:txBody>
                    <a:bodyPr/>
                    <a:lstStyle/>
                    <a:p>
                      <a:pPr algn="ctr"/>
                      <a:r>
                        <a:rPr lang="en-US" sz="1600" i="0" dirty="0"/>
                        <a:t>35</a:t>
                      </a:r>
                    </a:p>
                  </a:txBody>
                  <a:tcPr>
                    <a:solidFill>
                      <a:schemeClr val="bg1">
                        <a:lumMod val="95000"/>
                      </a:schemeClr>
                    </a:solidFill>
                  </a:tcPr>
                </a:tc>
                <a:extLst>
                  <a:ext uri="{0D108BD9-81ED-4DB2-BD59-A6C34878D82A}">
                    <a16:rowId xmlns:a16="http://schemas.microsoft.com/office/drawing/2014/main" val="10002"/>
                  </a:ext>
                </a:extLst>
              </a:tr>
              <a:tr h="407126">
                <a:tc>
                  <a:txBody>
                    <a:bodyPr/>
                    <a:lstStyle/>
                    <a:p>
                      <a:pPr algn="r"/>
                      <a:r>
                        <a:rPr lang="en-US" sz="1600" i="1" dirty="0"/>
                        <a:t>OSH Outreach Events</a:t>
                      </a:r>
                    </a:p>
                  </a:txBody>
                  <a:tcPr anchor="ctr">
                    <a:solidFill>
                      <a:schemeClr val="bg1">
                        <a:lumMod val="85000"/>
                      </a:schemeClr>
                    </a:solidFill>
                  </a:tcPr>
                </a:tc>
                <a:tc>
                  <a:txBody>
                    <a:bodyPr/>
                    <a:lstStyle/>
                    <a:p>
                      <a:pPr algn="ctr"/>
                      <a:r>
                        <a:rPr lang="en-US" sz="1600" b="1" i="1" dirty="0"/>
                        <a:t>3</a:t>
                      </a:r>
                    </a:p>
                  </a:txBody>
                  <a:tcPr>
                    <a:solidFill>
                      <a:schemeClr val="bg1">
                        <a:lumMod val="85000"/>
                      </a:schemeClr>
                    </a:solidFill>
                  </a:tcPr>
                </a:tc>
                <a:tc>
                  <a:txBody>
                    <a:bodyPr/>
                    <a:lstStyle/>
                    <a:p>
                      <a:pPr algn="ctr"/>
                      <a:r>
                        <a:rPr lang="en-US" sz="1600" i="0" dirty="0"/>
                        <a:t>2</a:t>
                      </a:r>
                    </a:p>
                  </a:txBody>
                  <a:tcPr>
                    <a:solidFill>
                      <a:schemeClr val="bg1">
                        <a:lumMod val="85000"/>
                      </a:schemeClr>
                    </a:solidFill>
                  </a:tcPr>
                </a:tc>
                <a:extLst>
                  <a:ext uri="{0D108BD9-81ED-4DB2-BD59-A6C34878D82A}">
                    <a16:rowId xmlns:a16="http://schemas.microsoft.com/office/drawing/2014/main" val="10003"/>
                  </a:ext>
                </a:extLst>
              </a:tr>
              <a:tr h="373471">
                <a:tc>
                  <a:txBody>
                    <a:bodyPr/>
                    <a:lstStyle/>
                    <a:p>
                      <a:pPr algn="r"/>
                      <a:r>
                        <a:rPr lang="en-US" sz="1600" i="1" dirty="0"/>
                        <a:t>People Trained</a:t>
                      </a:r>
                    </a:p>
                  </a:txBody>
                  <a:tcPr anchor="ctr">
                    <a:solidFill>
                      <a:schemeClr val="bg1">
                        <a:lumMod val="95000"/>
                      </a:schemeClr>
                    </a:solidFill>
                  </a:tcPr>
                </a:tc>
                <a:tc>
                  <a:txBody>
                    <a:bodyPr/>
                    <a:lstStyle/>
                    <a:p>
                      <a:pPr algn="ctr"/>
                      <a:r>
                        <a:rPr lang="en-US" sz="1600" b="1" i="1" dirty="0"/>
                        <a:t>27</a:t>
                      </a:r>
                    </a:p>
                  </a:txBody>
                  <a:tcPr>
                    <a:solidFill>
                      <a:schemeClr val="bg1">
                        <a:lumMod val="95000"/>
                      </a:schemeClr>
                    </a:solidFill>
                  </a:tcPr>
                </a:tc>
                <a:tc>
                  <a:txBody>
                    <a:bodyPr/>
                    <a:lstStyle/>
                    <a:p>
                      <a:pPr algn="ctr"/>
                      <a:r>
                        <a:rPr lang="en-US" sz="1600" i="0" dirty="0"/>
                        <a:t>40</a:t>
                      </a:r>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7" name="Group 128">
            <a:extLst>
              <a:ext uri="{FF2B5EF4-FFF2-40B4-BE49-F238E27FC236}">
                <a16:creationId xmlns:a16="http://schemas.microsoft.com/office/drawing/2014/main" id="{B768053A-9187-45F7-B6CB-94E487B03F1A}"/>
              </a:ext>
            </a:extLst>
          </p:cNvPr>
          <p:cNvGraphicFramePr>
            <a:graphicFrameLocks noGrp="1"/>
          </p:cNvGraphicFramePr>
          <p:nvPr>
            <p:extLst>
              <p:ext uri="{D42A27DB-BD31-4B8C-83A1-F6EECF244321}">
                <p14:modId xmlns:p14="http://schemas.microsoft.com/office/powerpoint/2010/main" val="1436505301"/>
              </p:ext>
            </p:extLst>
          </p:nvPr>
        </p:nvGraphicFramePr>
        <p:xfrm>
          <a:off x="609600" y="1219200"/>
          <a:ext cx="7929234" cy="2362199"/>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748019">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623*</a:t>
                      </a:r>
                      <a:r>
                        <a:rPr lang="en-US" sz="1800" b="1" dirty="0"/>
                        <a:t>—</a:t>
                      </a:r>
                      <a:r>
                        <a:rPr kumimoji="0" lang="en-US" sz="1800" b="1" i="0" u="none" strike="noStrike" cap="none" normalizeH="0" baseline="0" dirty="0">
                          <a:ln>
                            <a:noFill/>
                          </a:ln>
                          <a:solidFill>
                            <a:schemeClr val="tx1"/>
                          </a:solidFill>
                          <a:effectLst/>
                          <a:latin typeface="Arial" charset="0"/>
                          <a:cs typeface="Arial" charset="0"/>
                        </a:rPr>
                        <a:t>LONG TERM CARE</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986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603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452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5.0</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46% Increase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9.3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5.9</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49% Increase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11.5</a:t>
                      </a:r>
                    </a:p>
                  </a:txBody>
                  <a:tcPr anchor="ctr" horzOverflow="overflow">
                    <a:solidFill>
                      <a:schemeClr val="bg1">
                        <a:lumMod val="95000"/>
                      </a:schemeClr>
                    </a:solidFill>
                  </a:tcPr>
                </a:tc>
                <a:tc>
                  <a:txBody>
                    <a:bodyPr/>
                    <a:lstStyle/>
                    <a:p>
                      <a:pPr algn="ctr"/>
                      <a:r>
                        <a:rPr lang="en-US" sz="1200" b="1" i="1" dirty="0"/>
                        <a:t>29% Lower</a:t>
                      </a:r>
                    </a:p>
                  </a:txBody>
                  <a:tcPr anchor="ctr" horzOverflow="overflow">
                    <a:solidFill>
                      <a:schemeClr val="bg1">
                        <a:lumMod val="95000"/>
                      </a:schemeClr>
                    </a:solidFill>
                  </a:tcPr>
                </a:tc>
                <a:extLst>
                  <a:ext uri="{0D108BD9-81ED-4DB2-BD59-A6C34878D82A}">
                    <a16:rowId xmlns:a16="http://schemas.microsoft.com/office/drawing/2014/main" val="10003"/>
                  </a:ext>
                </a:extLst>
              </a:tr>
              <a:tr h="309944">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algn="ctr"/>
                      <a:r>
                        <a:rPr lang="en-US" sz="1200" i="1" dirty="0"/>
                        <a:t>3.4</a:t>
                      </a:r>
                    </a:p>
                  </a:txBody>
                  <a:tcPr anchor="ct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53% Increase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7.2</a:t>
                      </a:r>
                    </a:p>
                  </a:txBody>
                  <a:tcPr anchor="ctr" horzOverflow="overflow">
                    <a:solidFill>
                      <a:schemeClr val="bg1">
                        <a:lumMod val="85000"/>
                      </a:schemeClr>
                    </a:solidFill>
                  </a:tcPr>
                </a:tc>
                <a:tc>
                  <a:txBody>
                    <a:bodyPr/>
                    <a:lstStyle/>
                    <a:p>
                      <a:pPr algn="ctr"/>
                      <a:r>
                        <a:rPr lang="en-US" sz="1200" i="1" dirty="0"/>
                        <a:t>3.5</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62% Increase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9.3</a:t>
                      </a:r>
                    </a:p>
                  </a:txBody>
                  <a:tcPr anchor="ctr" horzOverflow="overflow">
                    <a:solidFill>
                      <a:schemeClr val="bg1">
                        <a:lumMod val="85000"/>
                      </a:schemeClr>
                    </a:solidFill>
                  </a:tcPr>
                </a:tc>
                <a:tc>
                  <a:txBody>
                    <a:bodyPr/>
                    <a:lstStyle/>
                    <a:p>
                      <a:pPr algn="ctr"/>
                      <a:r>
                        <a:rPr lang="en-US" sz="1200" b="1" i="1" dirty="0"/>
                        <a:t>23% Lower</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10" name="TextBox 9">
            <a:extLst>
              <a:ext uri="{FF2B5EF4-FFF2-40B4-BE49-F238E27FC236}">
                <a16:creationId xmlns:a16="http://schemas.microsoft.com/office/drawing/2014/main" id="{635BE77D-77F3-4263-A06B-8E44AB1AE578}"/>
              </a:ext>
            </a:extLst>
          </p:cNvPr>
          <p:cNvSpPr txBox="1"/>
          <p:nvPr/>
        </p:nvSpPr>
        <p:spPr>
          <a:xfrm>
            <a:off x="533400" y="3534489"/>
            <a:ext cx="3090911" cy="246221"/>
          </a:xfrm>
          <a:prstGeom prst="rect">
            <a:avLst/>
          </a:prstGeom>
          <a:noFill/>
        </p:spPr>
        <p:txBody>
          <a:bodyPr wrap="none" rtlCol="0">
            <a:spAutoFit/>
          </a:bodyPr>
          <a:lstStyle/>
          <a:p>
            <a:r>
              <a:rPr lang="en-US" sz="1000" i="1" dirty="0"/>
              <a:t>*TRC/DART rate based on the 3-digit NAICS code </a:t>
            </a:r>
          </a:p>
        </p:txBody>
      </p:sp>
      <p:sp>
        <p:nvSpPr>
          <p:cNvPr id="2" name="TextBox 1">
            <a:extLst>
              <a:ext uri="{FF2B5EF4-FFF2-40B4-BE49-F238E27FC236}">
                <a16:creationId xmlns:a16="http://schemas.microsoft.com/office/drawing/2014/main" id="{E29DBB6B-3F05-266D-D8AF-71C6F8DA11AC}"/>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3228733189"/>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529" y="4343400"/>
            <a:ext cx="6263253" cy="246221"/>
          </a:xfrm>
          <a:prstGeom prst="rect">
            <a:avLst/>
          </a:prstGeom>
          <a:noFill/>
        </p:spPr>
        <p:txBody>
          <a:bodyPr wrap="none" rtlCol="0">
            <a:spAutoFit/>
          </a:bodyPr>
          <a:lstStyle/>
          <a:p>
            <a:r>
              <a:rPr lang="en-US" sz="1000" b="1" i="1" dirty="0"/>
              <a:t>*</a:t>
            </a:r>
            <a:r>
              <a:rPr lang="en-US" sz="1000" i="1" dirty="0"/>
              <a:t>Some inspections involved more than one health hazard and generally included a program improvement</a:t>
            </a:r>
          </a:p>
        </p:txBody>
      </p:sp>
      <p:pic>
        <p:nvPicPr>
          <p:cNvPr id="20" name="Picture 19" descr="C:\Users\wllagoe.EADS\Pictures\Construction\IMAG0613.jpg"/>
          <p:cNvPicPr/>
          <p:nvPr/>
        </p:nvPicPr>
        <p:blipFill>
          <a:blip r:embed="rId3" cstate="print"/>
          <a:srcRect/>
          <a:stretch>
            <a:fillRect/>
          </a:stretch>
        </p:blipFill>
        <p:spPr bwMode="auto">
          <a:xfrm>
            <a:off x="3276600" y="4601289"/>
            <a:ext cx="2590800" cy="1342311"/>
          </a:xfrm>
          <a:prstGeom prst="rect">
            <a:avLst/>
          </a:prstGeom>
          <a:noFill/>
          <a:ln w="9525">
            <a:noFill/>
            <a:miter lim="800000"/>
            <a:headEnd/>
            <a:tailEnd/>
          </a:ln>
        </p:spPr>
      </p:pic>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graphicFrame>
        <p:nvGraphicFramePr>
          <p:cNvPr id="13" name="Table 12">
            <a:extLst>
              <a:ext uri="{FF2B5EF4-FFF2-40B4-BE49-F238E27FC236}">
                <a16:creationId xmlns:a16="http://schemas.microsoft.com/office/drawing/2014/main" id="{B0E6CC80-FA95-4163-8796-312043431F91}"/>
              </a:ext>
            </a:extLst>
          </p:cNvPr>
          <p:cNvGraphicFramePr>
            <a:graphicFrameLocks noGrp="1"/>
          </p:cNvGraphicFramePr>
          <p:nvPr>
            <p:extLst>
              <p:ext uri="{D42A27DB-BD31-4B8C-83A1-F6EECF244321}">
                <p14:modId xmlns:p14="http://schemas.microsoft.com/office/powerpoint/2010/main" val="624830042"/>
              </p:ext>
            </p:extLst>
          </p:nvPr>
        </p:nvGraphicFramePr>
        <p:xfrm>
          <a:off x="609598" y="1143000"/>
          <a:ext cx="7924802" cy="3200401"/>
        </p:xfrm>
        <a:graphic>
          <a:graphicData uri="http://schemas.openxmlformats.org/drawingml/2006/table">
            <a:tbl>
              <a:tblPr firstRow="1" bandRow="1">
                <a:tableStyleId>{073A0DAA-6AF3-43AB-8588-CEC1D06C72B9}</a:tableStyleId>
              </a:tblPr>
              <a:tblGrid>
                <a:gridCol w="4125240">
                  <a:extLst>
                    <a:ext uri="{9D8B030D-6E8A-4147-A177-3AD203B41FA5}">
                      <a16:colId xmlns:a16="http://schemas.microsoft.com/office/drawing/2014/main" val="20000"/>
                    </a:ext>
                  </a:extLst>
                </a:gridCol>
                <a:gridCol w="1628382">
                  <a:extLst>
                    <a:ext uri="{9D8B030D-6E8A-4147-A177-3AD203B41FA5}">
                      <a16:colId xmlns:a16="http://schemas.microsoft.com/office/drawing/2014/main" val="20002"/>
                    </a:ext>
                  </a:extLst>
                </a:gridCol>
                <a:gridCol w="2171180">
                  <a:extLst>
                    <a:ext uri="{9D8B030D-6E8A-4147-A177-3AD203B41FA5}">
                      <a16:colId xmlns:a16="http://schemas.microsoft.com/office/drawing/2014/main" val="20003"/>
                    </a:ext>
                  </a:extLst>
                </a:gridCol>
              </a:tblGrid>
              <a:tr h="540240">
                <a:tc>
                  <a:txBody>
                    <a:bodyPr/>
                    <a:lstStyle/>
                    <a:p>
                      <a:pPr algn="r"/>
                      <a:r>
                        <a:rPr lang="en-US" sz="1600" dirty="0">
                          <a:solidFill>
                            <a:schemeClr val="tx1"/>
                          </a:solidFill>
                        </a:rPr>
                        <a:t>COMPLIANCE INSPECTIONS</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80023">
                <a:tc>
                  <a:txBody>
                    <a:bodyPr/>
                    <a:lstStyle/>
                    <a:p>
                      <a:pPr algn="r"/>
                      <a:r>
                        <a:rPr lang="en-US" sz="1600" i="1" dirty="0"/>
                        <a:t>Silica</a:t>
                      </a:r>
                    </a:p>
                  </a:txBody>
                  <a:tcPr anchor="ctr">
                    <a:solidFill>
                      <a:schemeClr val="bg1">
                        <a:lumMod val="85000"/>
                      </a:schemeClr>
                    </a:solidFill>
                  </a:tcPr>
                </a:tc>
                <a:tc>
                  <a:txBody>
                    <a:bodyPr/>
                    <a:lstStyle/>
                    <a:p>
                      <a:pPr algn="ctr"/>
                      <a:r>
                        <a:rPr lang="en-US" sz="1600" b="1" i="1" dirty="0"/>
                        <a:t>54</a:t>
                      </a:r>
                    </a:p>
                  </a:txBody>
                  <a:tcPr anchor="ctr">
                    <a:solidFill>
                      <a:schemeClr val="bg1">
                        <a:lumMod val="85000"/>
                      </a:schemeClr>
                    </a:solidFill>
                  </a:tcPr>
                </a:tc>
                <a:tc rowSpan="6">
                  <a:txBody>
                    <a:bodyPr/>
                    <a:lstStyle/>
                    <a:p>
                      <a:pPr algn="ctr"/>
                      <a:r>
                        <a:rPr lang="en-US" sz="1600" b="0" i="0" dirty="0"/>
                        <a:t>60</a:t>
                      </a:r>
                    </a:p>
                  </a:txBody>
                  <a:tcPr anchor="b">
                    <a:solidFill>
                      <a:schemeClr val="bg1">
                        <a:lumMod val="85000"/>
                      </a:schemeClr>
                    </a:solidFill>
                  </a:tcPr>
                </a:tc>
                <a:extLst>
                  <a:ext uri="{0D108BD9-81ED-4DB2-BD59-A6C34878D82A}">
                    <a16:rowId xmlns:a16="http://schemas.microsoft.com/office/drawing/2014/main" val="10001"/>
                  </a:ext>
                </a:extLst>
              </a:tr>
              <a:tr h="380023">
                <a:tc>
                  <a:txBody>
                    <a:bodyPr/>
                    <a:lstStyle/>
                    <a:p>
                      <a:pPr algn="r"/>
                      <a:r>
                        <a:rPr lang="en-US" sz="1600" i="1" dirty="0"/>
                        <a:t>Asbestos</a:t>
                      </a:r>
                    </a:p>
                  </a:txBody>
                  <a:tcPr anchor="ctr">
                    <a:solidFill>
                      <a:schemeClr val="bg1">
                        <a:lumMod val="95000"/>
                      </a:schemeClr>
                    </a:solidFill>
                  </a:tcPr>
                </a:tc>
                <a:tc>
                  <a:txBody>
                    <a:bodyPr/>
                    <a:lstStyle/>
                    <a:p>
                      <a:pPr algn="ctr"/>
                      <a:r>
                        <a:rPr lang="en-US" sz="1600" b="1" i="1" dirty="0"/>
                        <a:t>19</a:t>
                      </a:r>
                    </a:p>
                  </a:txBody>
                  <a:tcPr anchor="ct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2"/>
                  </a:ext>
                </a:extLst>
              </a:tr>
              <a:tr h="380023">
                <a:tc>
                  <a:txBody>
                    <a:bodyPr/>
                    <a:lstStyle/>
                    <a:p>
                      <a:pPr algn="r"/>
                      <a:r>
                        <a:rPr lang="en-US" sz="1600" i="1" dirty="0" err="1"/>
                        <a:t>Isocyanates</a:t>
                      </a:r>
                      <a:endParaRPr lang="en-US" sz="1600" i="1" dirty="0"/>
                    </a:p>
                  </a:txBody>
                  <a:tcPr anchor="ctr">
                    <a:solidFill>
                      <a:schemeClr val="bg1">
                        <a:lumMod val="85000"/>
                      </a:schemeClr>
                    </a:solidFill>
                  </a:tcPr>
                </a:tc>
                <a:tc>
                  <a:txBody>
                    <a:bodyPr/>
                    <a:lstStyle/>
                    <a:p>
                      <a:pPr algn="ctr"/>
                      <a:r>
                        <a:rPr lang="en-US" sz="1600" b="1" i="1" dirty="0"/>
                        <a:t>18</a:t>
                      </a:r>
                    </a:p>
                  </a:txBody>
                  <a:tcPr anchor="ct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3"/>
                  </a:ext>
                </a:extLst>
              </a:tr>
              <a:tr h="380023">
                <a:tc>
                  <a:txBody>
                    <a:bodyPr/>
                    <a:lstStyle/>
                    <a:p>
                      <a:pPr algn="r"/>
                      <a:r>
                        <a:rPr lang="en-US" sz="1600" i="1" dirty="0"/>
                        <a:t>Lead</a:t>
                      </a:r>
                    </a:p>
                  </a:txBody>
                  <a:tcPr anchor="ctr">
                    <a:solidFill>
                      <a:schemeClr val="bg1">
                        <a:lumMod val="95000"/>
                      </a:schemeClr>
                    </a:solidFill>
                  </a:tcPr>
                </a:tc>
                <a:tc>
                  <a:txBody>
                    <a:bodyPr/>
                    <a:lstStyle/>
                    <a:p>
                      <a:pPr algn="ctr"/>
                      <a:r>
                        <a:rPr lang="en-US" sz="1600" b="1" i="1" dirty="0"/>
                        <a:t>10</a:t>
                      </a:r>
                    </a:p>
                  </a:txBody>
                  <a:tcPr anchor="ctr">
                    <a:solidFill>
                      <a:schemeClr val="bg1">
                        <a:lumMod val="95000"/>
                      </a:schemeClr>
                    </a:solidFill>
                  </a:tcPr>
                </a:tc>
                <a:tc vMerge="1">
                  <a:txBody>
                    <a:bodyPr/>
                    <a:lstStyle/>
                    <a:p>
                      <a:pPr algn="ctr"/>
                      <a:endParaRPr lang="en-US" sz="1600" i="1" dirty="0"/>
                    </a:p>
                  </a:txBody>
                  <a:tcPr>
                    <a:solidFill>
                      <a:schemeClr val="bg1">
                        <a:lumMod val="95000"/>
                      </a:schemeClr>
                    </a:solidFill>
                  </a:tcPr>
                </a:tc>
                <a:extLst>
                  <a:ext uri="{0D108BD9-81ED-4DB2-BD59-A6C34878D82A}">
                    <a16:rowId xmlns:a16="http://schemas.microsoft.com/office/drawing/2014/main" val="10004"/>
                  </a:ext>
                </a:extLst>
              </a:tr>
              <a:tr h="380023">
                <a:tc>
                  <a:txBody>
                    <a:bodyPr/>
                    <a:lstStyle/>
                    <a:p>
                      <a:pPr algn="r"/>
                      <a:r>
                        <a:rPr lang="en-US" sz="1600" i="1" dirty="0" err="1"/>
                        <a:t>Hexavalent</a:t>
                      </a:r>
                      <a:r>
                        <a:rPr lang="en-US" sz="1600" i="1" dirty="0"/>
                        <a:t> Chromium</a:t>
                      </a:r>
                    </a:p>
                  </a:txBody>
                  <a:tcPr anchor="ctr">
                    <a:solidFill>
                      <a:schemeClr val="bg1">
                        <a:lumMod val="85000"/>
                      </a:schemeClr>
                    </a:solidFill>
                  </a:tcPr>
                </a:tc>
                <a:tc>
                  <a:txBody>
                    <a:bodyPr/>
                    <a:lstStyle/>
                    <a:p>
                      <a:pPr algn="ctr"/>
                      <a:r>
                        <a:rPr lang="en-US" sz="1600" b="1" i="1" dirty="0"/>
                        <a:t>4</a:t>
                      </a:r>
                    </a:p>
                  </a:txBody>
                  <a:tcPr anchor="ctr">
                    <a:solidFill>
                      <a:schemeClr val="bg1">
                        <a:lumMod val="85000"/>
                      </a:schemeClr>
                    </a:solidFill>
                  </a:tcPr>
                </a:tc>
                <a:tc vMerge="1">
                  <a:txBody>
                    <a:bodyPr/>
                    <a:lstStyle/>
                    <a:p>
                      <a:pPr algn="ctr"/>
                      <a:endParaRPr lang="en-US" sz="1600" i="1" dirty="0"/>
                    </a:p>
                  </a:txBody>
                  <a:tcPr>
                    <a:solidFill>
                      <a:schemeClr val="bg1">
                        <a:lumMod val="85000"/>
                      </a:schemeClr>
                    </a:solidFill>
                  </a:tcPr>
                </a:tc>
                <a:extLst>
                  <a:ext uri="{0D108BD9-81ED-4DB2-BD59-A6C34878D82A}">
                    <a16:rowId xmlns:a16="http://schemas.microsoft.com/office/drawing/2014/main" val="10005"/>
                  </a:ext>
                </a:extLst>
              </a:tr>
              <a:tr h="380023">
                <a:tc>
                  <a:txBody>
                    <a:bodyPr/>
                    <a:lstStyle/>
                    <a:p>
                      <a:pPr algn="r"/>
                      <a:r>
                        <a:rPr lang="en-US" sz="1600" b="1" i="1" dirty="0"/>
                        <a:t>Total</a:t>
                      </a:r>
                    </a:p>
                  </a:txBody>
                  <a:tcPr anchor="ctr">
                    <a:solidFill>
                      <a:schemeClr val="bg1">
                        <a:lumMod val="95000"/>
                      </a:schemeClr>
                    </a:solidFill>
                  </a:tcPr>
                </a:tc>
                <a:tc>
                  <a:txBody>
                    <a:bodyPr/>
                    <a:lstStyle/>
                    <a:p>
                      <a:pPr algn="ctr"/>
                      <a:r>
                        <a:rPr lang="en-US" sz="1600" b="1" i="1" dirty="0"/>
                        <a:t>105</a:t>
                      </a:r>
                    </a:p>
                  </a:txBody>
                  <a:tcPr anchor="ctr">
                    <a:solidFill>
                      <a:schemeClr val="bg1">
                        <a:lumMod val="95000"/>
                      </a:schemeClr>
                    </a:solidFill>
                  </a:tcPr>
                </a:tc>
                <a:tc vMerge="1">
                  <a:txBody>
                    <a:bodyPr/>
                    <a:lstStyle/>
                    <a:p>
                      <a:pPr algn="ctr"/>
                      <a:endParaRPr lang="en-US" sz="1600" b="1" i="0" dirty="0"/>
                    </a:p>
                  </a:txBody>
                  <a:tcPr>
                    <a:solidFill>
                      <a:schemeClr val="bg1">
                        <a:lumMod val="95000"/>
                      </a:schemeClr>
                    </a:solidFill>
                  </a:tcPr>
                </a:tc>
                <a:extLst>
                  <a:ext uri="{0D108BD9-81ED-4DB2-BD59-A6C34878D82A}">
                    <a16:rowId xmlns:a16="http://schemas.microsoft.com/office/drawing/2014/main" val="10006"/>
                  </a:ext>
                </a:extLst>
              </a:tr>
              <a:tr h="380023">
                <a:tc>
                  <a:txBody>
                    <a:bodyPr/>
                    <a:lstStyle/>
                    <a:p>
                      <a:pPr algn="r"/>
                      <a:r>
                        <a:rPr lang="en-US" sz="1600" b="0" i="1" dirty="0"/>
                        <a:t>Program Improvements</a:t>
                      </a:r>
                    </a:p>
                  </a:txBody>
                  <a:tcPr anchor="ctr">
                    <a:solidFill>
                      <a:schemeClr val="bg1">
                        <a:lumMod val="85000"/>
                      </a:schemeClr>
                    </a:solidFill>
                  </a:tcPr>
                </a:tc>
                <a:tc>
                  <a:txBody>
                    <a:bodyPr/>
                    <a:lstStyle/>
                    <a:p>
                      <a:pPr algn="ctr"/>
                      <a:r>
                        <a:rPr lang="en-US" sz="1600" b="1" i="1"/>
                        <a:t>41</a:t>
                      </a:r>
                      <a:endParaRPr lang="en-US" sz="1600" b="1" i="1" dirty="0"/>
                    </a:p>
                  </a:txBody>
                  <a:tcPr anchor="ctr">
                    <a:solidFill>
                      <a:schemeClr val="bg1">
                        <a:lumMod val="85000"/>
                      </a:schemeClr>
                    </a:solidFill>
                  </a:tcPr>
                </a:tc>
                <a:tc>
                  <a:txBody>
                    <a:bodyPr/>
                    <a:lstStyle/>
                    <a:p>
                      <a:pPr algn="ctr"/>
                      <a:r>
                        <a:rPr lang="en-US" sz="1600" b="0" i="0" dirty="0"/>
                        <a:t>20</a:t>
                      </a:r>
                    </a:p>
                  </a:txBody>
                  <a:tcPr anchor="c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14" name="Picture 13">
            <a:extLst>
              <a:ext uri="{FF2B5EF4-FFF2-40B4-BE49-F238E27FC236}">
                <a16:creationId xmlns:a16="http://schemas.microsoft.com/office/drawing/2014/main" id="{1CEE5941-0688-4023-BFB1-7A438CCB9B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4780" r="1" b="17105"/>
          <a:stretch/>
        </p:blipFill>
        <p:spPr>
          <a:xfrm>
            <a:off x="5867400" y="4601289"/>
            <a:ext cx="2667000" cy="1336629"/>
          </a:xfrm>
          <a:prstGeom prst="rect">
            <a:avLst/>
          </a:prstGeom>
        </p:spPr>
      </p:pic>
      <p:pic>
        <p:nvPicPr>
          <p:cNvPr id="15" name="Picture 14" descr="A group of people standing in front of a crowd&#10;&#10;Description automatically generated">
            <a:extLst>
              <a:ext uri="{FF2B5EF4-FFF2-40B4-BE49-F238E27FC236}">
                <a16:creationId xmlns:a16="http://schemas.microsoft.com/office/drawing/2014/main" id="{989B7E2F-FC8E-4E3E-93EF-3C1B34F8575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997" r="1" b="34600"/>
          <a:stretch/>
        </p:blipFill>
        <p:spPr>
          <a:xfrm>
            <a:off x="609599" y="4589621"/>
            <a:ext cx="2665542" cy="1361744"/>
          </a:xfrm>
          <a:prstGeom prst="rect">
            <a:avLst/>
          </a:prstGeom>
        </p:spPr>
      </p:pic>
      <p:sp>
        <p:nvSpPr>
          <p:cNvPr id="2" name="TextBox 1">
            <a:extLst>
              <a:ext uri="{FF2B5EF4-FFF2-40B4-BE49-F238E27FC236}">
                <a16:creationId xmlns:a16="http://schemas.microsoft.com/office/drawing/2014/main" id="{FCA3B474-6CE5-B889-49EA-C2DFDC89912E}"/>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3205323740"/>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cstate="print"/>
          <a:srcRect/>
          <a:stretch>
            <a:fillRect/>
          </a:stretch>
        </p:blipFill>
        <p:spPr bwMode="auto">
          <a:xfrm>
            <a:off x="6638266" y="4211981"/>
            <a:ext cx="1043429" cy="596245"/>
          </a:xfrm>
          <a:prstGeom prst="rect">
            <a:avLst/>
          </a:prstGeom>
          <a:noFill/>
          <a:ln w="9525">
            <a:noFill/>
            <a:miter lim="800000"/>
            <a:headEnd/>
            <a:tailEnd/>
          </a:ln>
        </p:spPr>
      </p:pic>
      <p:pic>
        <p:nvPicPr>
          <p:cNvPr id="17" name="Picture 16" descr="C:\Documents and Settings\Wanda Lagoe\My Documents\My Pictures\Logging\Water quality discussion with NCDENR.JPG"/>
          <p:cNvPicPr/>
          <p:nvPr/>
        </p:nvPicPr>
        <p:blipFill>
          <a:blip r:embed="rId4" cstate="print"/>
          <a:srcRect/>
          <a:stretch>
            <a:fillRect/>
          </a:stretch>
        </p:blipFill>
        <p:spPr bwMode="auto">
          <a:xfrm>
            <a:off x="5334000" y="4191000"/>
            <a:ext cx="1472692" cy="620992"/>
          </a:xfrm>
          <a:prstGeom prst="rect">
            <a:avLst/>
          </a:prstGeom>
          <a:noFill/>
          <a:ln w="9525">
            <a:noFill/>
            <a:miter lim="800000"/>
            <a:headEnd/>
            <a:tailEnd/>
          </a:ln>
        </p:spPr>
      </p:pic>
      <p:pic>
        <p:nvPicPr>
          <p:cNvPr id="18" name="Picture 17" descr="C:\Documents and Settings\Wanda Lagoe\My Documents\My Pictures\Logging\Picture 087.jpg"/>
          <p:cNvPicPr/>
          <p:nvPr/>
        </p:nvPicPr>
        <p:blipFill>
          <a:blip r:embed="rId5" cstate="print"/>
          <a:srcRect/>
          <a:stretch>
            <a:fillRect/>
          </a:stretch>
        </p:blipFill>
        <p:spPr bwMode="auto">
          <a:xfrm>
            <a:off x="3886199" y="4208097"/>
            <a:ext cx="1002061" cy="603895"/>
          </a:xfrm>
          <a:prstGeom prst="rect">
            <a:avLst/>
          </a:prstGeom>
          <a:noFill/>
          <a:ln w="9525">
            <a:noFill/>
            <a:miter lim="800000"/>
            <a:headEnd/>
            <a:tailEnd/>
          </a:ln>
        </p:spPr>
      </p:pic>
      <p:pic>
        <p:nvPicPr>
          <p:cNvPr id="19" name="Picture 18" descr="C:\Documents and Settings\Wanda Lagoe\My Documents\My Pictures\Logging\ProLogger LD.JPG"/>
          <p:cNvPicPr/>
          <p:nvPr/>
        </p:nvPicPr>
        <p:blipFill>
          <a:blip r:embed="rId6" cstate="print"/>
          <a:srcRect/>
          <a:stretch>
            <a:fillRect/>
          </a:stretch>
        </p:blipFill>
        <p:spPr bwMode="auto">
          <a:xfrm>
            <a:off x="1219200" y="4179609"/>
            <a:ext cx="1002061" cy="620991"/>
          </a:xfrm>
          <a:prstGeom prst="rect">
            <a:avLst/>
          </a:prstGeom>
          <a:noFill/>
          <a:ln w="9525">
            <a:noFill/>
            <a:miter lim="800000"/>
            <a:headEnd/>
            <a:tailEnd/>
          </a:ln>
        </p:spPr>
      </p:pic>
      <p:pic>
        <p:nvPicPr>
          <p:cNvPr id="23" name="Picture 22" descr="C:\Documents and Settings\Wanda Lagoe\My Documents\My Pictures\Construction\IMAG0614 (2).JPG"/>
          <p:cNvPicPr/>
          <p:nvPr/>
        </p:nvPicPr>
        <p:blipFill>
          <a:blip r:embed="rId7" cstate="print"/>
          <a:srcRect/>
          <a:stretch>
            <a:fillRect/>
          </a:stretch>
        </p:blipFill>
        <p:spPr bwMode="auto">
          <a:xfrm>
            <a:off x="2145060" y="4198656"/>
            <a:ext cx="1817340" cy="620992"/>
          </a:xfrm>
          <a:prstGeom prst="rect">
            <a:avLst/>
          </a:prstGeom>
          <a:noFill/>
          <a:ln w="9525">
            <a:noFill/>
            <a:miter lim="800000"/>
            <a:headEnd/>
            <a:tailEnd/>
          </a:ln>
        </p:spPr>
      </p:pic>
      <p:sp>
        <p:nvSpPr>
          <p:cNvPr id="25" name="TextBox 24"/>
          <p:cNvSpPr txBox="1"/>
          <p:nvPr/>
        </p:nvSpPr>
        <p:spPr>
          <a:xfrm>
            <a:off x="580768" y="3983212"/>
            <a:ext cx="1186543" cy="215444"/>
          </a:xfrm>
          <a:prstGeom prst="rect">
            <a:avLst/>
          </a:prstGeom>
          <a:noFill/>
        </p:spPr>
        <p:txBody>
          <a:bodyPr wrap="none" rtlCol="0">
            <a:spAutoFit/>
          </a:bodyPr>
          <a:lstStyle/>
          <a:p>
            <a:r>
              <a:rPr lang="en-US" sz="800" dirty="0"/>
              <a:t>NCDOL Photo Library</a:t>
            </a:r>
          </a:p>
        </p:txBody>
      </p:sp>
      <p:sp>
        <p:nvSpPr>
          <p:cNvPr id="22"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Health Hazards</a:t>
            </a:r>
            <a:endParaRPr lang="en-US" sz="2400" b="1" i="1" dirty="0">
              <a:solidFill>
                <a:schemeClr val="bg2"/>
              </a:solidFill>
            </a:endParaRPr>
          </a:p>
        </p:txBody>
      </p:sp>
      <p:sp>
        <p:nvSpPr>
          <p:cNvPr id="16" name="TextBox 15"/>
          <p:cNvSpPr txBox="1"/>
          <p:nvPr/>
        </p:nvSpPr>
        <p:spPr>
          <a:xfrm>
            <a:off x="567913" y="4670001"/>
            <a:ext cx="1186543" cy="215444"/>
          </a:xfrm>
          <a:prstGeom prst="rect">
            <a:avLst/>
          </a:prstGeom>
          <a:noFill/>
        </p:spPr>
        <p:txBody>
          <a:bodyPr wrap="none" rtlCol="0">
            <a:spAutoFit/>
          </a:bodyPr>
          <a:lstStyle/>
          <a:p>
            <a:r>
              <a:rPr lang="en-US" sz="800" dirty="0"/>
              <a:t>NCDOL Photo Library</a:t>
            </a:r>
          </a:p>
        </p:txBody>
      </p:sp>
      <p:pic>
        <p:nvPicPr>
          <p:cNvPr id="21" name="Picture 20" descr="DSC_1210-2">
            <a:extLst>
              <a:ext uri="{FF2B5EF4-FFF2-40B4-BE49-F238E27FC236}">
                <a16:creationId xmlns:a16="http://schemas.microsoft.com/office/drawing/2014/main" id="{79C92099-C002-4055-9F34-148EFB675541}"/>
              </a:ext>
            </a:extLst>
          </p:cNvPr>
          <p:cNvPicPr>
            <a:picLocks noGrp="1" noChangeAspect="1"/>
          </p:cNvPicPr>
          <p:nvPr isPhoto="1"/>
        </p:nvPicPr>
        <p:blipFill>
          <a:blip r:embed="rId8" cstate="email">
            <a:lum/>
            <a:extLst>
              <a:ext uri="{28A0092B-C50C-407E-A947-70E740481C1C}">
                <a14:useLocalDpi xmlns:a14="http://schemas.microsoft.com/office/drawing/2010/main"/>
              </a:ext>
            </a:extLst>
          </a:blip>
          <a:stretch>
            <a:fillRect/>
          </a:stretch>
        </p:blipFill>
        <p:spPr>
          <a:xfrm>
            <a:off x="610900" y="4164439"/>
            <a:ext cx="607004" cy="636161"/>
          </a:xfrm>
          <a:prstGeom prst="rect">
            <a:avLst/>
          </a:prstGeom>
        </p:spPr>
      </p:pic>
      <p:pic>
        <p:nvPicPr>
          <p:cNvPr id="24" name="Picture 23" descr="A boy wearing a hat&#10;&#10;Description automatically generated">
            <a:extLst>
              <a:ext uri="{FF2B5EF4-FFF2-40B4-BE49-F238E27FC236}">
                <a16:creationId xmlns:a16="http://schemas.microsoft.com/office/drawing/2014/main" id="{C4AC0F3E-869F-4ABD-9E69-9D7989F2A1E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82991" y="4208097"/>
            <a:ext cx="850109" cy="609953"/>
          </a:xfrm>
          <a:prstGeom prst="rect">
            <a:avLst/>
          </a:prstGeom>
        </p:spPr>
      </p:pic>
      <p:graphicFrame>
        <p:nvGraphicFramePr>
          <p:cNvPr id="30" name="Table 29">
            <a:extLst>
              <a:ext uri="{FF2B5EF4-FFF2-40B4-BE49-F238E27FC236}">
                <a16:creationId xmlns:a16="http://schemas.microsoft.com/office/drawing/2014/main" id="{7ACC92F5-35E2-44ED-9BDE-63FD79F8996F}"/>
              </a:ext>
            </a:extLst>
          </p:cNvPr>
          <p:cNvGraphicFramePr>
            <a:graphicFrameLocks noGrp="1"/>
          </p:cNvGraphicFramePr>
          <p:nvPr>
            <p:extLst>
              <p:ext uri="{D42A27DB-BD31-4B8C-83A1-F6EECF244321}">
                <p14:modId xmlns:p14="http://schemas.microsoft.com/office/powerpoint/2010/main" val="2863703382"/>
              </p:ext>
            </p:extLst>
          </p:nvPr>
        </p:nvGraphicFramePr>
        <p:xfrm>
          <a:off x="609600" y="1123675"/>
          <a:ext cx="7924796" cy="3067381"/>
        </p:xfrm>
        <a:graphic>
          <a:graphicData uri="http://schemas.openxmlformats.org/drawingml/2006/table">
            <a:tbl>
              <a:tblPr/>
              <a:tblGrid>
                <a:gridCol w="5410200">
                  <a:extLst>
                    <a:ext uri="{9D8B030D-6E8A-4147-A177-3AD203B41FA5}">
                      <a16:colId xmlns:a16="http://schemas.microsoft.com/office/drawing/2014/main" val="20000"/>
                    </a:ext>
                  </a:extLst>
                </a:gridCol>
                <a:gridCol w="2514596">
                  <a:extLst>
                    <a:ext uri="{9D8B030D-6E8A-4147-A177-3AD203B41FA5}">
                      <a16:colId xmlns:a16="http://schemas.microsoft.com/office/drawing/2014/main" val="20001"/>
                    </a:ext>
                  </a:extLst>
                </a:gridCol>
              </a:tblGrid>
              <a:tr h="385512">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HEALTH HAZARDS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Arial" charset="0"/>
                          <a:cs typeface="Arial" charset="0"/>
                        </a:rPr>
                        <a:t>Consultative Surveys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335227">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cs typeface="Arial" charset="0"/>
                        </a:rPr>
                        <a:t>Total</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16:rowId xmlns:a16="http://schemas.microsoft.com/office/drawing/2014/main" val="10001"/>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Silica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Asbestos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err="1">
                          <a:ln>
                            <a:noFill/>
                          </a:ln>
                          <a:solidFill>
                            <a:srgbClr val="000000"/>
                          </a:solidFill>
                          <a:effectLst/>
                          <a:latin typeface="Arial" charset="0"/>
                          <a:cs typeface="Arial" charset="0"/>
                        </a:rPr>
                        <a:t>Isocyanates</a:t>
                      </a:r>
                      <a:endParaRPr kumimoji="0" lang="en-US" sz="1500" b="0" i="1" u="none" strike="noStrike" cap="none" normalizeH="0" baseline="0" dirty="0">
                        <a:ln>
                          <a:noFill/>
                        </a:ln>
                        <a:solidFill>
                          <a:srgbClr val="000000"/>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Lead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0" i="1" u="none" strike="noStrike" cap="none" normalizeH="0" baseline="0" dirty="0">
                          <a:ln>
                            <a:noFill/>
                          </a:ln>
                          <a:solidFill>
                            <a:srgbClr val="000000"/>
                          </a:solidFill>
                          <a:effectLst/>
                          <a:latin typeface="Arial" charset="0"/>
                          <a:cs typeface="Arial" charset="0"/>
                        </a:rPr>
                        <a:t>Hexavalent  Chromium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1" u="none" strike="noStrike" cap="none" normalizeH="0" baseline="0" dirty="0">
                          <a:ln>
                            <a:noFill/>
                          </a:ln>
                          <a:solidFill>
                            <a:srgbClr val="000000"/>
                          </a:solidFill>
                          <a:effectLst/>
                          <a:latin typeface="Arial" charset="0"/>
                          <a:cs typeface="Arial" charset="0"/>
                        </a:rPr>
                        <a:t>185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33522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000000"/>
                          </a:solidFill>
                          <a:effectLst/>
                          <a:latin typeface="Arial" charset="0"/>
                          <a:cs typeface="Arial" charset="0"/>
                        </a:rPr>
                        <a:t>FFY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charset="0"/>
                          <a:cs typeface="Arial" charset="0"/>
                        </a:rPr>
                        <a:t>135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8"/>
                  </a:ext>
                </a:extLst>
              </a:tr>
            </a:tbl>
          </a:graphicData>
        </a:graphic>
      </p:graphicFrame>
      <p:graphicFrame>
        <p:nvGraphicFramePr>
          <p:cNvPr id="31" name="Table 30">
            <a:extLst>
              <a:ext uri="{FF2B5EF4-FFF2-40B4-BE49-F238E27FC236}">
                <a16:creationId xmlns:a16="http://schemas.microsoft.com/office/drawing/2014/main" id="{AFE96FC6-427C-4F7A-9D4D-B129FAEC7B9C}"/>
              </a:ext>
            </a:extLst>
          </p:cNvPr>
          <p:cNvGraphicFramePr>
            <a:graphicFrameLocks noGrp="1"/>
          </p:cNvGraphicFramePr>
          <p:nvPr>
            <p:extLst>
              <p:ext uri="{D42A27DB-BD31-4B8C-83A1-F6EECF244321}">
                <p14:modId xmlns:p14="http://schemas.microsoft.com/office/powerpoint/2010/main" val="3741821346"/>
              </p:ext>
            </p:extLst>
          </p:nvPr>
        </p:nvGraphicFramePr>
        <p:xfrm>
          <a:off x="609600" y="4811995"/>
          <a:ext cx="7924796" cy="1162360"/>
        </p:xfrm>
        <a:graphic>
          <a:graphicData uri="http://schemas.openxmlformats.org/drawingml/2006/table">
            <a:tbl>
              <a:tblPr firstRow="1" bandRow="1">
                <a:tableStyleId>{00A15C55-8517-42AA-B614-E9B94910E393}</a:tableStyleId>
              </a:tblPr>
              <a:tblGrid>
                <a:gridCol w="54102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2"/>
                    </a:ext>
                  </a:extLst>
                </a:gridCol>
                <a:gridCol w="1371596">
                  <a:extLst>
                    <a:ext uri="{9D8B030D-6E8A-4147-A177-3AD203B41FA5}">
                      <a16:colId xmlns:a16="http://schemas.microsoft.com/office/drawing/2014/main" val="20003"/>
                    </a:ext>
                  </a:extLst>
                </a:gridCol>
              </a:tblGrid>
              <a:tr h="522280">
                <a:tc>
                  <a:txBody>
                    <a:bodyPr/>
                    <a:lstStyle/>
                    <a:p>
                      <a:pPr algn="r"/>
                      <a:r>
                        <a:rPr lang="en-US" sz="1800" b="1" dirty="0">
                          <a:solidFill>
                            <a:schemeClr val="tx1"/>
                          </a:solidFill>
                        </a:rPr>
                        <a:t>SEP ACTIVITY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a:solidFill>
                            <a:schemeClr val="tx1"/>
                          </a:solidFill>
                        </a:rPr>
                        <a:t>Total</a:t>
                      </a:r>
                    </a:p>
                  </a:txBody>
                  <a:tcPr anchor="ctr">
                    <a:solidFill>
                      <a:schemeClr val="bg1">
                        <a:lumMod val="75000"/>
                      </a:schemeClr>
                    </a:solidFill>
                  </a:tcPr>
                </a:tc>
                <a:tc>
                  <a:txBody>
                    <a:bodyPr/>
                    <a:lstStyle/>
                    <a:p>
                      <a:pPr algn="ctr"/>
                      <a:r>
                        <a:rPr lang="en-US" sz="1600" b="1"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04663">
                <a:tc>
                  <a:txBody>
                    <a:bodyPr/>
                    <a:lstStyle/>
                    <a:p>
                      <a:pPr algn="r"/>
                      <a:r>
                        <a:rPr lang="en-US" sz="1500" b="0" i="1" dirty="0"/>
                        <a:t>OSH Outreach Events</a:t>
                      </a:r>
                    </a:p>
                  </a:txBody>
                  <a:tcPr>
                    <a:solidFill>
                      <a:schemeClr val="bg1">
                        <a:lumMod val="85000"/>
                      </a:schemeClr>
                    </a:solidFill>
                  </a:tcPr>
                </a:tc>
                <a:tc>
                  <a:txBody>
                    <a:bodyPr/>
                    <a:lstStyle/>
                    <a:p>
                      <a:pPr algn="ctr"/>
                      <a:r>
                        <a:rPr lang="en-US" sz="1500" b="1" i="1" dirty="0"/>
                        <a:t>26</a:t>
                      </a:r>
                    </a:p>
                  </a:txBody>
                  <a:tcPr>
                    <a:solidFill>
                      <a:schemeClr val="bg1">
                        <a:lumMod val="85000"/>
                      </a:schemeClr>
                    </a:solidFill>
                  </a:tcPr>
                </a:tc>
                <a:tc>
                  <a:txBody>
                    <a:bodyPr/>
                    <a:lstStyle/>
                    <a:p>
                      <a:pPr algn="ctr"/>
                      <a:r>
                        <a:rPr lang="en-US" sz="1500" i="0" dirty="0"/>
                        <a:t>20</a:t>
                      </a:r>
                    </a:p>
                  </a:txBody>
                  <a:tcPr>
                    <a:solidFill>
                      <a:schemeClr val="bg1">
                        <a:lumMod val="85000"/>
                      </a:schemeClr>
                    </a:solidFill>
                  </a:tcPr>
                </a:tc>
                <a:extLst>
                  <a:ext uri="{0D108BD9-81ED-4DB2-BD59-A6C34878D82A}">
                    <a16:rowId xmlns:a16="http://schemas.microsoft.com/office/drawing/2014/main" val="10001"/>
                  </a:ext>
                </a:extLst>
              </a:tr>
              <a:tr h="304663">
                <a:tc>
                  <a:txBody>
                    <a:bodyPr/>
                    <a:lstStyle/>
                    <a:p>
                      <a:pPr algn="r"/>
                      <a:r>
                        <a:rPr lang="en-US" sz="1500" b="0" i="1" dirty="0"/>
                        <a:t>People </a:t>
                      </a:r>
                      <a:r>
                        <a:rPr lang="en-US" sz="1500" b="0" i="1" baseline="0" dirty="0"/>
                        <a:t>Trained</a:t>
                      </a:r>
                      <a:endParaRPr lang="en-US" sz="1500" b="0" i="1" dirty="0"/>
                    </a:p>
                  </a:txBody>
                  <a:tcPr>
                    <a:solidFill>
                      <a:schemeClr val="bg1">
                        <a:lumMod val="95000"/>
                      </a:schemeClr>
                    </a:solidFill>
                  </a:tcPr>
                </a:tc>
                <a:tc>
                  <a:txBody>
                    <a:bodyPr/>
                    <a:lstStyle/>
                    <a:p>
                      <a:pPr algn="ctr"/>
                      <a:r>
                        <a:rPr lang="en-US" sz="1500" b="1" i="1" dirty="0"/>
                        <a:t>400</a:t>
                      </a:r>
                    </a:p>
                  </a:txBody>
                  <a:tcPr>
                    <a:solidFill>
                      <a:schemeClr val="bg1">
                        <a:lumMod val="95000"/>
                      </a:schemeClr>
                    </a:solidFill>
                  </a:tcPr>
                </a:tc>
                <a:tc>
                  <a:txBody>
                    <a:bodyPr/>
                    <a:lstStyle/>
                    <a:p>
                      <a:pPr algn="ctr"/>
                      <a:r>
                        <a:rPr lang="en-US" sz="1500" i="0" dirty="0"/>
                        <a:t>300</a:t>
                      </a:r>
                    </a:p>
                  </a:txBody>
                  <a:tcPr>
                    <a:solidFill>
                      <a:schemeClr val="bg1">
                        <a:lumMod val="95000"/>
                      </a:schemeClr>
                    </a:solidFill>
                  </a:tcPr>
                </a:tc>
                <a:extLst>
                  <a:ext uri="{0D108BD9-81ED-4DB2-BD59-A6C34878D82A}">
                    <a16:rowId xmlns:a16="http://schemas.microsoft.com/office/drawing/2014/main" val="10002"/>
                  </a:ext>
                </a:extLst>
              </a:tr>
            </a:tbl>
          </a:graphicData>
        </a:graphic>
      </p:graphicFrame>
      <p:pic>
        <p:nvPicPr>
          <p:cNvPr id="32" name="Picture 31" descr="A picture containing person, indoor&#10;&#10;Description automatically generated">
            <a:extLst>
              <a:ext uri="{FF2B5EF4-FFF2-40B4-BE49-F238E27FC236}">
                <a16:creationId xmlns:a16="http://schemas.microsoft.com/office/drawing/2014/main" id="{FE83D61D-A038-45D3-B8CC-C7341FF1D89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88260" y="4191087"/>
            <a:ext cx="537712" cy="609953"/>
          </a:xfrm>
          <a:prstGeom prst="rect">
            <a:avLst/>
          </a:prstGeom>
        </p:spPr>
      </p:pic>
      <p:sp>
        <p:nvSpPr>
          <p:cNvPr id="2" name="TextBox 1">
            <a:extLst>
              <a:ext uri="{FF2B5EF4-FFF2-40B4-BE49-F238E27FC236}">
                <a16:creationId xmlns:a16="http://schemas.microsoft.com/office/drawing/2014/main" id="{81272AC5-0D38-1DF3-4B92-FB08BD5937BB}"/>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2137920218"/>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5"/>
          <p:cNvSpPr>
            <a:spLocks noChangeArrowheads="1"/>
          </p:cNvSpPr>
          <p:nvPr/>
        </p:nvSpPr>
        <p:spPr bwMode="auto">
          <a:xfrm>
            <a:off x="457200" y="228600"/>
            <a:ext cx="8229600" cy="685800"/>
          </a:xfrm>
          <a:prstGeom prst="rect">
            <a:avLst/>
          </a:prstGeom>
          <a:noFill/>
          <a:ln w="9525">
            <a:noFill/>
            <a:miter lim="800000"/>
            <a:headEnd/>
            <a:tailEnd/>
          </a:ln>
        </p:spPr>
        <p:txBody>
          <a:bodyPr anchor="ctr"/>
          <a:lstStyle/>
          <a:p>
            <a:pPr algn="ctr"/>
            <a:endParaRPr lang="en-US" sz="3600" b="1">
              <a:solidFill>
                <a:schemeClr val="bg2"/>
              </a:solidFill>
            </a:endParaRPr>
          </a:p>
        </p:txBody>
      </p:sp>
      <p:sp>
        <p:nvSpPr>
          <p:cNvPr id="70658" name="Rectangle 7"/>
          <p:cNvSpPr>
            <a:spLocks noChangeArrowheads="1"/>
          </p:cNvSpPr>
          <p:nvPr/>
        </p:nvSpPr>
        <p:spPr bwMode="auto">
          <a:xfrm>
            <a:off x="533400" y="1143000"/>
            <a:ext cx="8229600" cy="4114800"/>
          </a:xfrm>
          <a:prstGeom prst="rect">
            <a:avLst/>
          </a:prstGeom>
          <a:noFill/>
          <a:ln w="9525">
            <a:noFill/>
            <a:miter lim="800000"/>
            <a:headEnd/>
            <a:tailEnd/>
          </a:ln>
        </p:spPr>
        <p:txBody>
          <a:bodyPr/>
          <a:lstStyle/>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233363" indent="-233363">
              <a:lnSpc>
                <a:spcPct val="130000"/>
              </a:lnSpc>
              <a:buClr>
                <a:srgbClr val="012D9A"/>
              </a:buClr>
              <a:buFont typeface="Arial" pitchFamily="34" charset="0"/>
              <a:buChar char="•"/>
            </a:pPr>
            <a:endParaRPr lang="en-US" sz="2000" dirty="0"/>
          </a:p>
          <a:p>
            <a:pPr marL="342900" indent="-342900">
              <a:buClr>
                <a:srgbClr val="910046"/>
              </a:buClr>
              <a:buSzPct val="84000"/>
              <a:buFont typeface="Wingdings" pitchFamily="2" charset="2"/>
              <a:buChar char="l"/>
            </a:pPr>
            <a:endParaRPr lang="en-US" sz="2000" dirty="0"/>
          </a:p>
          <a:p>
            <a:pPr marL="690563" lvl="1" indent="-233363">
              <a:buClr>
                <a:srgbClr val="910046"/>
              </a:buClr>
              <a:buSzPct val="84000"/>
              <a:buFont typeface="Wingdings" pitchFamily="2" charset="2"/>
              <a:buChar char="l"/>
            </a:pPr>
            <a:endParaRPr lang="en-US" sz="2400" dirty="0"/>
          </a:p>
          <a:p>
            <a:pPr marL="342900" indent="-342900">
              <a:buClr>
                <a:srgbClr val="910046"/>
              </a:buClr>
              <a:buSzPct val="84000"/>
              <a:buFont typeface="Wingdings" pitchFamily="2" charset="2"/>
              <a:buChar char="l"/>
            </a:pPr>
            <a:endParaRPr lang="en-US" sz="500" dirty="0"/>
          </a:p>
        </p:txBody>
      </p:sp>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Food Manufacturing</a:t>
            </a:r>
            <a:endParaRPr lang="en-US" sz="2400" b="1" i="1" dirty="0">
              <a:solidFill>
                <a:schemeClr val="bg2"/>
              </a:solidFill>
            </a:endParaRPr>
          </a:p>
        </p:txBody>
      </p:sp>
      <p:graphicFrame>
        <p:nvGraphicFramePr>
          <p:cNvPr id="12" name="Table 11">
            <a:extLst>
              <a:ext uri="{FF2B5EF4-FFF2-40B4-BE49-F238E27FC236}">
                <a16:creationId xmlns:a16="http://schemas.microsoft.com/office/drawing/2014/main" id="{935A1DDF-1BBA-4954-A225-6EE19DDCD6CB}"/>
              </a:ext>
            </a:extLst>
          </p:cNvPr>
          <p:cNvGraphicFramePr>
            <a:graphicFrameLocks noGrp="1"/>
          </p:cNvGraphicFramePr>
          <p:nvPr>
            <p:extLst>
              <p:ext uri="{D42A27DB-BD31-4B8C-83A1-F6EECF244321}">
                <p14:modId xmlns:p14="http://schemas.microsoft.com/office/powerpoint/2010/main" val="2307526211"/>
              </p:ext>
            </p:extLst>
          </p:nvPr>
        </p:nvGraphicFramePr>
        <p:xfrm>
          <a:off x="609600" y="3429000"/>
          <a:ext cx="7929233" cy="2514600"/>
        </p:xfrm>
        <a:graphic>
          <a:graphicData uri="http://schemas.openxmlformats.org/drawingml/2006/table">
            <a:tbl>
              <a:tblPr firstRow="1" bandRow="1">
                <a:tableStyleId>{073A0DAA-6AF3-43AB-8588-CEC1D06C72B9}</a:tableStyleId>
              </a:tblPr>
              <a:tblGrid>
                <a:gridCol w="5410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2"/>
                    </a:ext>
                  </a:extLst>
                </a:gridCol>
                <a:gridCol w="1604633">
                  <a:extLst>
                    <a:ext uri="{9D8B030D-6E8A-4147-A177-3AD203B41FA5}">
                      <a16:colId xmlns:a16="http://schemas.microsoft.com/office/drawing/2014/main" val="20003"/>
                    </a:ext>
                  </a:extLst>
                </a:gridCol>
              </a:tblGrid>
              <a:tr h="568338">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73616">
                <a:tc>
                  <a:txBody>
                    <a:bodyPr/>
                    <a:lstStyle/>
                    <a:p>
                      <a:pPr algn="r"/>
                      <a:r>
                        <a:rPr lang="en-US" sz="1600" i="1" dirty="0"/>
                        <a:t>Compliance Inspections</a:t>
                      </a:r>
                    </a:p>
                  </a:txBody>
                  <a:tcPr anchor="ctr">
                    <a:solidFill>
                      <a:schemeClr val="bg1">
                        <a:lumMod val="95000"/>
                      </a:schemeClr>
                    </a:solidFill>
                  </a:tcPr>
                </a:tc>
                <a:tc>
                  <a:txBody>
                    <a:bodyPr/>
                    <a:lstStyle/>
                    <a:p>
                      <a:pPr algn="ctr"/>
                      <a:r>
                        <a:rPr lang="en-US" sz="1600" b="1" i="1" dirty="0"/>
                        <a:t>39</a:t>
                      </a:r>
                    </a:p>
                  </a:txBody>
                  <a:tcPr anchor="ctr">
                    <a:solidFill>
                      <a:schemeClr val="bg1">
                        <a:lumMod val="95000"/>
                      </a:schemeClr>
                    </a:solidFill>
                  </a:tcPr>
                </a:tc>
                <a:tc>
                  <a:txBody>
                    <a:bodyPr/>
                    <a:lstStyle/>
                    <a:p>
                      <a:pPr algn="ctr"/>
                      <a:r>
                        <a:rPr lang="en-US" sz="1600" i="0" dirty="0"/>
                        <a:t>25</a:t>
                      </a:r>
                    </a:p>
                  </a:txBody>
                  <a:tcPr anchor="ctr">
                    <a:solidFill>
                      <a:schemeClr val="bg1">
                        <a:lumMod val="95000"/>
                      </a:schemeClr>
                    </a:solidFill>
                  </a:tcPr>
                </a:tc>
                <a:extLst>
                  <a:ext uri="{0D108BD9-81ED-4DB2-BD59-A6C34878D82A}">
                    <a16:rowId xmlns:a16="http://schemas.microsoft.com/office/drawing/2014/main" val="10001"/>
                  </a:ext>
                </a:extLst>
              </a:tr>
              <a:tr h="473616">
                <a:tc>
                  <a:txBody>
                    <a:bodyPr/>
                    <a:lstStyle/>
                    <a:p>
                      <a:pPr algn="r"/>
                      <a:r>
                        <a:rPr lang="en-US" sz="1600" i="1" dirty="0"/>
                        <a:t>Consultative Visits</a:t>
                      </a:r>
                    </a:p>
                  </a:txBody>
                  <a:tcPr anchor="ctr">
                    <a:solidFill>
                      <a:schemeClr val="bg1">
                        <a:lumMod val="85000"/>
                      </a:schemeClr>
                    </a:solidFill>
                  </a:tcPr>
                </a:tc>
                <a:tc>
                  <a:txBody>
                    <a:bodyPr/>
                    <a:lstStyle/>
                    <a:p>
                      <a:pPr algn="ctr"/>
                      <a:r>
                        <a:rPr lang="en-US" sz="1600" b="1" i="1" dirty="0"/>
                        <a:t>24</a:t>
                      </a:r>
                    </a:p>
                  </a:txBody>
                  <a:tcPr anchor="ctr">
                    <a:solidFill>
                      <a:schemeClr val="bg1">
                        <a:lumMod val="85000"/>
                      </a:schemeClr>
                    </a:solidFill>
                  </a:tcPr>
                </a:tc>
                <a:tc>
                  <a:txBody>
                    <a:bodyPr/>
                    <a:lstStyle/>
                    <a:p>
                      <a:pPr algn="ctr"/>
                      <a:r>
                        <a:rPr lang="en-US" sz="1600" i="0" dirty="0"/>
                        <a:t>12</a:t>
                      </a:r>
                    </a:p>
                  </a:txBody>
                  <a:tcPr anchor="ctr">
                    <a:solidFill>
                      <a:schemeClr val="bg1">
                        <a:lumMod val="85000"/>
                      </a:schemeClr>
                    </a:solidFill>
                  </a:tcPr>
                </a:tc>
                <a:extLst>
                  <a:ext uri="{0D108BD9-81ED-4DB2-BD59-A6C34878D82A}">
                    <a16:rowId xmlns:a16="http://schemas.microsoft.com/office/drawing/2014/main" val="10002"/>
                  </a:ext>
                </a:extLst>
              </a:tr>
              <a:tr h="525414">
                <a:tc>
                  <a:txBody>
                    <a:bodyPr/>
                    <a:lstStyle/>
                    <a:p>
                      <a:pPr algn="r"/>
                      <a:r>
                        <a:rPr lang="en-US" sz="1600" i="1" dirty="0"/>
                        <a:t>OSH Outreach Events</a:t>
                      </a:r>
                    </a:p>
                  </a:txBody>
                  <a:tcPr anchor="ctr">
                    <a:solidFill>
                      <a:schemeClr val="bg1">
                        <a:lumMod val="95000"/>
                      </a:schemeClr>
                    </a:solidFill>
                  </a:tcPr>
                </a:tc>
                <a:tc>
                  <a:txBody>
                    <a:bodyPr/>
                    <a:lstStyle/>
                    <a:p>
                      <a:pPr algn="ctr"/>
                      <a:r>
                        <a:rPr lang="en-US" sz="1600" b="1" i="1" dirty="0"/>
                        <a:t>2</a:t>
                      </a:r>
                    </a:p>
                  </a:txBody>
                  <a:tcPr anchor="ctr">
                    <a:solidFill>
                      <a:schemeClr val="bg1">
                        <a:lumMod val="95000"/>
                      </a:schemeClr>
                    </a:solidFill>
                  </a:tcPr>
                </a:tc>
                <a:tc>
                  <a:txBody>
                    <a:bodyPr/>
                    <a:lstStyle/>
                    <a:p>
                      <a:pPr algn="ctr"/>
                      <a:r>
                        <a:rPr lang="en-US" sz="1600" i="0" dirty="0"/>
                        <a:t>2</a:t>
                      </a:r>
                    </a:p>
                  </a:txBody>
                  <a:tcPr anchor="ctr">
                    <a:solidFill>
                      <a:schemeClr val="bg1">
                        <a:lumMod val="95000"/>
                      </a:schemeClr>
                    </a:solidFill>
                  </a:tcPr>
                </a:tc>
                <a:extLst>
                  <a:ext uri="{0D108BD9-81ED-4DB2-BD59-A6C34878D82A}">
                    <a16:rowId xmlns:a16="http://schemas.microsoft.com/office/drawing/2014/main" val="10003"/>
                  </a:ext>
                </a:extLst>
              </a:tr>
              <a:tr h="473616">
                <a:tc>
                  <a:txBody>
                    <a:bodyPr/>
                    <a:lstStyle/>
                    <a:p>
                      <a:pPr algn="r"/>
                      <a:r>
                        <a:rPr lang="en-US" sz="1600" i="1" dirty="0"/>
                        <a:t>People Trained</a:t>
                      </a:r>
                    </a:p>
                  </a:txBody>
                  <a:tcPr anchor="ctr">
                    <a:solidFill>
                      <a:schemeClr val="bg1">
                        <a:lumMod val="85000"/>
                      </a:schemeClr>
                    </a:solidFill>
                  </a:tcPr>
                </a:tc>
                <a:tc>
                  <a:txBody>
                    <a:bodyPr/>
                    <a:lstStyle/>
                    <a:p>
                      <a:pPr algn="ctr"/>
                      <a:r>
                        <a:rPr lang="en-US" sz="1600" b="1" i="1" dirty="0"/>
                        <a:t>61</a:t>
                      </a:r>
                    </a:p>
                  </a:txBody>
                  <a:tcPr anchor="ctr">
                    <a:solidFill>
                      <a:schemeClr val="bg1">
                        <a:lumMod val="85000"/>
                      </a:schemeClr>
                    </a:solidFill>
                  </a:tcPr>
                </a:tc>
                <a:tc>
                  <a:txBody>
                    <a:bodyPr/>
                    <a:lstStyle/>
                    <a:p>
                      <a:pPr algn="ctr"/>
                      <a:r>
                        <a:rPr lang="en-US" sz="1600" i="0" dirty="0"/>
                        <a:t>40</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7" name="TextBox 16">
            <a:extLst>
              <a:ext uri="{FF2B5EF4-FFF2-40B4-BE49-F238E27FC236}">
                <a16:creationId xmlns:a16="http://schemas.microsoft.com/office/drawing/2014/main" id="{9A54B515-053E-4449-BD81-8DD3E9297452}"/>
              </a:ext>
            </a:extLst>
          </p:cNvPr>
          <p:cNvSpPr txBox="1"/>
          <p:nvPr/>
        </p:nvSpPr>
        <p:spPr>
          <a:xfrm>
            <a:off x="488659" y="3195506"/>
            <a:ext cx="3090911" cy="246221"/>
          </a:xfrm>
          <a:prstGeom prst="rect">
            <a:avLst/>
          </a:prstGeom>
          <a:noFill/>
        </p:spPr>
        <p:txBody>
          <a:bodyPr wrap="none" rtlCol="0">
            <a:spAutoFit/>
          </a:bodyPr>
          <a:lstStyle/>
          <a:p>
            <a:r>
              <a:rPr lang="en-US" sz="1000" i="1" dirty="0"/>
              <a:t>*TRC/DART rate based on the 3-digit NAICS code </a:t>
            </a:r>
          </a:p>
        </p:txBody>
      </p:sp>
      <p:graphicFrame>
        <p:nvGraphicFramePr>
          <p:cNvPr id="9" name="Group 128">
            <a:extLst>
              <a:ext uri="{FF2B5EF4-FFF2-40B4-BE49-F238E27FC236}">
                <a16:creationId xmlns:a16="http://schemas.microsoft.com/office/drawing/2014/main" id="{576100AB-DBDE-4B64-80C4-431F87E63530}"/>
              </a:ext>
            </a:extLst>
          </p:cNvPr>
          <p:cNvGraphicFramePr>
            <a:graphicFrameLocks noGrp="1"/>
          </p:cNvGraphicFramePr>
          <p:nvPr>
            <p:extLst>
              <p:ext uri="{D42A27DB-BD31-4B8C-83A1-F6EECF244321}">
                <p14:modId xmlns:p14="http://schemas.microsoft.com/office/powerpoint/2010/main" val="1993681820"/>
              </p:ext>
            </p:extLst>
          </p:nvPr>
        </p:nvGraphicFramePr>
        <p:xfrm>
          <a:off x="609599" y="1143000"/>
          <a:ext cx="7924800" cy="1976306"/>
        </p:xfrm>
        <a:graphic>
          <a:graphicData uri="http://schemas.openxmlformats.org/drawingml/2006/table">
            <a:tbl>
              <a:tblPr>
                <a:tableStyleId>{00A15C55-8517-42AA-B614-E9B94910E393}</a:tableStyleId>
              </a:tblPr>
              <a:tblGrid>
                <a:gridCol w="609259">
                  <a:extLst>
                    <a:ext uri="{9D8B030D-6E8A-4147-A177-3AD203B41FA5}">
                      <a16:colId xmlns:a16="http://schemas.microsoft.com/office/drawing/2014/main" val="20000"/>
                    </a:ext>
                  </a:extLst>
                </a:gridCol>
                <a:gridCol w="761574">
                  <a:extLst>
                    <a:ext uri="{9D8B030D-6E8A-4147-A177-3AD203B41FA5}">
                      <a16:colId xmlns:a16="http://schemas.microsoft.com/office/drawing/2014/main" val="20001"/>
                    </a:ext>
                  </a:extLst>
                </a:gridCol>
                <a:gridCol w="647338">
                  <a:extLst>
                    <a:ext uri="{9D8B030D-6E8A-4147-A177-3AD203B41FA5}">
                      <a16:colId xmlns:a16="http://schemas.microsoft.com/office/drawing/2014/main" val="20002"/>
                    </a:ext>
                  </a:extLst>
                </a:gridCol>
                <a:gridCol w="571180">
                  <a:extLst>
                    <a:ext uri="{9D8B030D-6E8A-4147-A177-3AD203B41FA5}">
                      <a16:colId xmlns:a16="http://schemas.microsoft.com/office/drawing/2014/main" val="20003"/>
                    </a:ext>
                  </a:extLst>
                </a:gridCol>
                <a:gridCol w="837731">
                  <a:extLst>
                    <a:ext uri="{9D8B030D-6E8A-4147-A177-3AD203B41FA5}">
                      <a16:colId xmlns:a16="http://schemas.microsoft.com/office/drawing/2014/main" val="20004"/>
                    </a:ext>
                  </a:extLst>
                </a:gridCol>
                <a:gridCol w="837731">
                  <a:extLst>
                    <a:ext uri="{9D8B030D-6E8A-4147-A177-3AD203B41FA5}">
                      <a16:colId xmlns:a16="http://schemas.microsoft.com/office/drawing/2014/main" val="20005"/>
                    </a:ext>
                  </a:extLst>
                </a:gridCol>
                <a:gridCol w="685417">
                  <a:extLst>
                    <a:ext uri="{9D8B030D-6E8A-4147-A177-3AD203B41FA5}">
                      <a16:colId xmlns:a16="http://schemas.microsoft.com/office/drawing/2014/main" val="20006"/>
                    </a:ext>
                  </a:extLst>
                </a:gridCol>
                <a:gridCol w="761574">
                  <a:extLst>
                    <a:ext uri="{9D8B030D-6E8A-4147-A177-3AD203B41FA5}">
                      <a16:colId xmlns:a16="http://schemas.microsoft.com/office/drawing/2014/main" val="20007"/>
                    </a:ext>
                  </a:extLst>
                </a:gridCol>
                <a:gridCol w="761574">
                  <a:extLst>
                    <a:ext uri="{9D8B030D-6E8A-4147-A177-3AD203B41FA5}">
                      <a16:colId xmlns:a16="http://schemas.microsoft.com/office/drawing/2014/main" val="20008"/>
                    </a:ext>
                  </a:extLst>
                </a:gridCol>
                <a:gridCol w="1451422">
                  <a:extLst>
                    <a:ext uri="{9D8B030D-6E8A-4147-A177-3AD203B41FA5}">
                      <a16:colId xmlns:a16="http://schemas.microsoft.com/office/drawing/2014/main" val="20009"/>
                    </a:ext>
                  </a:extLst>
                </a:gridCol>
              </a:tblGrid>
              <a:tr h="538497">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311*</a:t>
                      </a:r>
                      <a:r>
                        <a:rPr lang="en-US" sz="1800" b="1" dirty="0"/>
                        <a:t>—</a:t>
                      </a:r>
                      <a:r>
                        <a:rPr kumimoji="0" lang="en-US" sz="1800" b="1" i="0" u="none" strike="noStrike" cap="none" normalizeH="0" baseline="0" dirty="0">
                          <a:ln>
                            <a:noFill/>
                          </a:ln>
                          <a:solidFill>
                            <a:schemeClr val="tx1"/>
                          </a:solidFill>
                          <a:effectLst/>
                          <a:latin typeface="Arial" charset="0"/>
                          <a:cs typeface="Arial" charset="0"/>
                        </a:rPr>
                        <a:t>FOOD MANUFACTURING</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346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012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009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2.9</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24%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3.8</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4.0</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22%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5.1</a:t>
                      </a:r>
                    </a:p>
                  </a:txBody>
                  <a:tcPr horzOverflow="overflow">
                    <a:solidFill>
                      <a:schemeClr val="bg1">
                        <a:lumMod val="95000"/>
                      </a:schemeClr>
                    </a:solidFill>
                  </a:tcPr>
                </a:tc>
                <a:tc>
                  <a:txBody>
                    <a:bodyPr/>
                    <a:lstStyle/>
                    <a:p>
                      <a:pPr algn="ctr"/>
                      <a:r>
                        <a:rPr lang="en-US" sz="1200" b="1" i="1" dirty="0"/>
                        <a:t>25% Lower</a:t>
                      </a:r>
                    </a:p>
                  </a:txBody>
                  <a:tcPr horzOverflow="overflow">
                    <a:solidFill>
                      <a:schemeClr val="bg1">
                        <a:lumMod val="95000"/>
                      </a:schemeClr>
                    </a:solidFill>
                  </a:tcPr>
                </a:tc>
                <a:extLst>
                  <a:ext uri="{0D108BD9-81ED-4DB2-BD59-A6C34878D82A}">
                    <a16:rowId xmlns:a16="http://schemas.microsoft.com/office/drawing/2014/main" val="10003"/>
                  </a:ext>
                </a:extLst>
              </a:tr>
              <a:tr h="300937">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2.1</a:t>
                      </a:r>
                    </a:p>
                  </a:txBody>
                  <a:tcP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30%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3.0</a:t>
                      </a:r>
                    </a:p>
                  </a:txBody>
                  <a:tcPr horzOverflow="overflow">
                    <a:solidFill>
                      <a:schemeClr val="bg1">
                        <a:lumMod val="85000"/>
                      </a:schemeClr>
                    </a:solidFill>
                  </a:tcPr>
                </a:tc>
                <a:tc>
                  <a:txBody>
                    <a:bodyPr/>
                    <a:lstStyle/>
                    <a:p>
                      <a:pPr algn="ctr"/>
                      <a:r>
                        <a:rPr lang="en-US" sz="1200" i="1" dirty="0"/>
                        <a:t>2.8</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28%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3.9</a:t>
                      </a:r>
                    </a:p>
                  </a:txBody>
                  <a:tcPr horzOverflow="overflow">
                    <a:solidFill>
                      <a:schemeClr val="bg1">
                        <a:lumMod val="85000"/>
                      </a:schemeClr>
                    </a:solidFill>
                  </a:tcPr>
                </a:tc>
                <a:tc>
                  <a:txBody>
                    <a:bodyPr/>
                    <a:lstStyle/>
                    <a:p>
                      <a:pPr algn="ctr"/>
                      <a:r>
                        <a:rPr lang="en-US" sz="1200" b="1" i="1" dirty="0"/>
                        <a:t>23%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3BBE120C-4A5D-78BA-2E27-916EFD22AD0A}"/>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40353659"/>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Grocery and Related Product Wholesalers</a:t>
            </a:r>
            <a:endParaRPr lang="en-US" sz="2400" b="1" i="1" dirty="0">
              <a:solidFill>
                <a:schemeClr val="bg2"/>
              </a:solidFill>
            </a:endParaRPr>
          </a:p>
        </p:txBody>
      </p:sp>
      <p:graphicFrame>
        <p:nvGraphicFramePr>
          <p:cNvPr id="8" name="Table 7">
            <a:extLst>
              <a:ext uri="{FF2B5EF4-FFF2-40B4-BE49-F238E27FC236}">
                <a16:creationId xmlns:a16="http://schemas.microsoft.com/office/drawing/2014/main" id="{F352BD74-B986-4D8C-BBF3-E1F4206EFB77}"/>
              </a:ext>
            </a:extLst>
          </p:cNvPr>
          <p:cNvGraphicFramePr>
            <a:graphicFrameLocks noGrp="1"/>
          </p:cNvGraphicFramePr>
          <p:nvPr>
            <p:extLst>
              <p:ext uri="{D42A27DB-BD31-4B8C-83A1-F6EECF244321}">
                <p14:modId xmlns:p14="http://schemas.microsoft.com/office/powerpoint/2010/main" val="2933897195"/>
              </p:ext>
            </p:extLst>
          </p:nvPr>
        </p:nvGraphicFramePr>
        <p:xfrm>
          <a:off x="609597" y="3652887"/>
          <a:ext cx="7924800" cy="2214513"/>
        </p:xfrm>
        <a:graphic>
          <a:graphicData uri="http://schemas.openxmlformats.org/drawingml/2006/table">
            <a:tbl>
              <a:tblPr firstRow="1" bandRow="1">
                <a:tableStyleId>{073A0DAA-6AF3-43AB-8588-CEC1D06C72B9}</a:tableStyleId>
              </a:tblPr>
              <a:tblGrid>
                <a:gridCol w="5257803">
                  <a:extLst>
                    <a:ext uri="{9D8B030D-6E8A-4147-A177-3AD203B41FA5}">
                      <a16:colId xmlns:a16="http://schemas.microsoft.com/office/drawing/2014/main" val="20000"/>
                    </a:ext>
                  </a:extLst>
                </a:gridCol>
                <a:gridCol w="914400">
                  <a:extLst>
                    <a:ext uri="{9D8B030D-6E8A-4147-A177-3AD203B41FA5}">
                      <a16:colId xmlns:a16="http://schemas.microsoft.com/office/drawing/2014/main" val="20002"/>
                    </a:ext>
                  </a:extLst>
                </a:gridCol>
                <a:gridCol w="1752597">
                  <a:extLst>
                    <a:ext uri="{9D8B030D-6E8A-4147-A177-3AD203B41FA5}">
                      <a16:colId xmlns:a16="http://schemas.microsoft.com/office/drawing/2014/main" val="20003"/>
                    </a:ext>
                  </a:extLst>
                </a:gridCol>
              </a:tblGrid>
              <a:tr h="533401">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20278">
                <a:tc>
                  <a:txBody>
                    <a:bodyPr/>
                    <a:lstStyle/>
                    <a:p>
                      <a:pPr algn="r"/>
                      <a:r>
                        <a:rPr lang="en-US" sz="1600" i="1" dirty="0"/>
                        <a:t>Compliance Inspections</a:t>
                      </a:r>
                    </a:p>
                  </a:txBody>
                  <a:tcPr anchor="ctr">
                    <a:solidFill>
                      <a:schemeClr val="bg1">
                        <a:lumMod val="95000"/>
                      </a:schemeClr>
                    </a:solidFill>
                  </a:tcPr>
                </a:tc>
                <a:tc>
                  <a:txBody>
                    <a:bodyPr/>
                    <a:lstStyle/>
                    <a:p>
                      <a:pPr algn="ctr"/>
                      <a:r>
                        <a:rPr lang="en-US" sz="1400" b="1" i="1" dirty="0"/>
                        <a:t>21</a:t>
                      </a:r>
                    </a:p>
                  </a:txBody>
                  <a:tcPr anchor="ctr">
                    <a:solidFill>
                      <a:schemeClr val="bg1">
                        <a:lumMod val="95000"/>
                      </a:schemeClr>
                    </a:solidFill>
                  </a:tcPr>
                </a:tc>
                <a:tc>
                  <a:txBody>
                    <a:bodyPr/>
                    <a:lstStyle/>
                    <a:p>
                      <a:pPr algn="ctr"/>
                      <a:r>
                        <a:rPr lang="en-US" sz="1400" i="0" dirty="0"/>
                        <a:t>20</a:t>
                      </a:r>
                    </a:p>
                  </a:txBody>
                  <a:tcPr anchor="ctr">
                    <a:solidFill>
                      <a:schemeClr val="bg1">
                        <a:lumMod val="95000"/>
                      </a:schemeClr>
                    </a:solidFill>
                  </a:tcPr>
                </a:tc>
                <a:extLst>
                  <a:ext uri="{0D108BD9-81ED-4DB2-BD59-A6C34878D82A}">
                    <a16:rowId xmlns:a16="http://schemas.microsoft.com/office/drawing/2014/main" val="10001"/>
                  </a:ext>
                </a:extLst>
              </a:tr>
              <a:tr h="420278">
                <a:tc>
                  <a:txBody>
                    <a:bodyPr/>
                    <a:lstStyle/>
                    <a:p>
                      <a:pPr algn="r"/>
                      <a:r>
                        <a:rPr lang="en-US" sz="1600" i="1" dirty="0"/>
                        <a:t>Consultative Visits</a:t>
                      </a:r>
                    </a:p>
                  </a:txBody>
                  <a:tcPr anchor="ctr">
                    <a:solidFill>
                      <a:schemeClr val="bg1">
                        <a:lumMod val="85000"/>
                      </a:schemeClr>
                    </a:solidFill>
                  </a:tcPr>
                </a:tc>
                <a:tc>
                  <a:txBody>
                    <a:bodyPr/>
                    <a:lstStyle/>
                    <a:p>
                      <a:pPr algn="ctr"/>
                      <a:r>
                        <a:rPr lang="en-US" sz="1400" b="1" i="1" dirty="0"/>
                        <a:t>3</a:t>
                      </a:r>
                    </a:p>
                  </a:txBody>
                  <a:tcPr anchor="ctr">
                    <a:solidFill>
                      <a:schemeClr val="bg1">
                        <a:lumMod val="85000"/>
                      </a:schemeClr>
                    </a:solidFill>
                  </a:tcPr>
                </a:tc>
                <a:tc>
                  <a:txBody>
                    <a:bodyPr/>
                    <a:lstStyle/>
                    <a:p>
                      <a:pPr algn="ctr"/>
                      <a:r>
                        <a:rPr lang="en-US" sz="1400" i="0" dirty="0"/>
                        <a:t>3</a:t>
                      </a:r>
                    </a:p>
                  </a:txBody>
                  <a:tcPr anchor="ctr">
                    <a:solidFill>
                      <a:schemeClr val="bg1">
                        <a:lumMod val="85000"/>
                      </a:schemeClr>
                    </a:solidFill>
                  </a:tcPr>
                </a:tc>
                <a:extLst>
                  <a:ext uri="{0D108BD9-81ED-4DB2-BD59-A6C34878D82A}">
                    <a16:rowId xmlns:a16="http://schemas.microsoft.com/office/drawing/2014/main" val="10002"/>
                  </a:ext>
                </a:extLst>
              </a:tr>
              <a:tr h="420278">
                <a:tc>
                  <a:txBody>
                    <a:bodyPr/>
                    <a:lstStyle/>
                    <a:p>
                      <a:pPr algn="r"/>
                      <a:r>
                        <a:rPr lang="en-US" sz="1600" i="1" dirty="0"/>
                        <a:t>OSH Outreach Events</a:t>
                      </a:r>
                    </a:p>
                  </a:txBody>
                  <a:tcPr anchor="ctr">
                    <a:solidFill>
                      <a:schemeClr val="bg1">
                        <a:lumMod val="95000"/>
                      </a:schemeClr>
                    </a:solidFill>
                  </a:tcPr>
                </a:tc>
                <a:tc>
                  <a:txBody>
                    <a:bodyPr/>
                    <a:lstStyle/>
                    <a:p>
                      <a:pPr algn="ctr"/>
                      <a:r>
                        <a:rPr lang="en-US" sz="1400" b="1" i="1" dirty="0"/>
                        <a:t>3</a:t>
                      </a:r>
                    </a:p>
                  </a:txBody>
                  <a:tcPr anchor="ctr">
                    <a:solidFill>
                      <a:schemeClr val="bg1">
                        <a:lumMod val="95000"/>
                      </a:schemeClr>
                    </a:solidFill>
                  </a:tcPr>
                </a:tc>
                <a:tc>
                  <a:txBody>
                    <a:bodyPr/>
                    <a:lstStyle/>
                    <a:p>
                      <a:pPr algn="ctr"/>
                      <a:r>
                        <a:rPr lang="en-US" sz="1400" i="0" dirty="0"/>
                        <a:t>2</a:t>
                      </a:r>
                    </a:p>
                  </a:txBody>
                  <a:tcPr anchor="ctr">
                    <a:solidFill>
                      <a:schemeClr val="bg1">
                        <a:lumMod val="95000"/>
                      </a:schemeClr>
                    </a:solidFill>
                  </a:tcPr>
                </a:tc>
                <a:extLst>
                  <a:ext uri="{0D108BD9-81ED-4DB2-BD59-A6C34878D82A}">
                    <a16:rowId xmlns:a16="http://schemas.microsoft.com/office/drawing/2014/main" val="10003"/>
                  </a:ext>
                </a:extLst>
              </a:tr>
              <a:tr h="420278">
                <a:tc>
                  <a:txBody>
                    <a:bodyPr/>
                    <a:lstStyle/>
                    <a:p>
                      <a:pPr algn="r"/>
                      <a:r>
                        <a:rPr lang="en-US" sz="1600" i="1" dirty="0"/>
                        <a:t>People Trained</a:t>
                      </a:r>
                    </a:p>
                  </a:txBody>
                  <a:tcPr anchor="ctr">
                    <a:solidFill>
                      <a:schemeClr val="bg1">
                        <a:lumMod val="85000"/>
                      </a:schemeClr>
                    </a:solidFill>
                  </a:tcPr>
                </a:tc>
                <a:tc>
                  <a:txBody>
                    <a:bodyPr/>
                    <a:lstStyle/>
                    <a:p>
                      <a:pPr algn="ctr"/>
                      <a:r>
                        <a:rPr lang="en-US" sz="1400" b="1" i="1" dirty="0"/>
                        <a:t>15</a:t>
                      </a:r>
                    </a:p>
                  </a:txBody>
                  <a:tcPr anchor="ctr">
                    <a:solidFill>
                      <a:schemeClr val="bg1">
                        <a:lumMod val="85000"/>
                      </a:schemeClr>
                    </a:solidFill>
                  </a:tcPr>
                </a:tc>
                <a:tc>
                  <a:txBody>
                    <a:bodyPr/>
                    <a:lstStyle/>
                    <a:p>
                      <a:pPr algn="ctr"/>
                      <a:r>
                        <a:rPr lang="en-US" sz="1400" i="0" dirty="0"/>
                        <a:t>40</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sp>
        <p:nvSpPr>
          <p:cNvPr id="16" name="TextBox 15">
            <a:extLst>
              <a:ext uri="{FF2B5EF4-FFF2-40B4-BE49-F238E27FC236}">
                <a16:creationId xmlns:a16="http://schemas.microsoft.com/office/drawing/2014/main" id="{326D1D6D-8C6A-465C-BBCE-210FA703BD6D}"/>
              </a:ext>
            </a:extLst>
          </p:cNvPr>
          <p:cNvSpPr txBox="1"/>
          <p:nvPr/>
        </p:nvSpPr>
        <p:spPr>
          <a:xfrm>
            <a:off x="503903" y="3411379"/>
            <a:ext cx="3077497" cy="246221"/>
          </a:xfrm>
          <a:prstGeom prst="rect">
            <a:avLst/>
          </a:prstGeom>
          <a:noFill/>
        </p:spPr>
        <p:txBody>
          <a:bodyPr wrap="square" rtlCol="0">
            <a:spAutoFit/>
          </a:bodyPr>
          <a:lstStyle/>
          <a:p>
            <a:r>
              <a:rPr lang="en-US" sz="1000" i="1" dirty="0"/>
              <a:t>*DART/TRC rate based on the 4-digit NAICS code </a:t>
            </a:r>
          </a:p>
        </p:txBody>
      </p:sp>
      <p:graphicFrame>
        <p:nvGraphicFramePr>
          <p:cNvPr id="7" name="Table 6">
            <a:extLst>
              <a:ext uri="{FF2B5EF4-FFF2-40B4-BE49-F238E27FC236}">
                <a16:creationId xmlns:a16="http://schemas.microsoft.com/office/drawing/2014/main" id="{D3E58CA4-4B5F-41E1-B7F7-A976F75B2EAD}"/>
              </a:ext>
            </a:extLst>
          </p:cNvPr>
          <p:cNvGraphicFramePr>
            <a:graphicFrameLocks noGrp="1"/>
          </p:cNvGraphicFramePr>
          <p:nvPr>
            <p:extLst>
              <p:ext uri="{D42A27DB-BD31-4B8C-83A1-F6EECF244321}">
                <p14:modId xmlns:p14="http://schemas.microsoft.com/office/powerpoint/2010/main" val="16071794"/>
              </p:ext>
            </p:extLst>
          </p:nvPr>
        </p:nvGraphicFramePr>
        <p:xfrm>
          <a:off x="609600" y="1143001"/>
          <a:ext cx="7929234" cy="2214514"/>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522028">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4244*</a:t>
                      </a:r>
                      <a:r>
                        <a:rPr lang="en-US" sz="1800" b="1" dirty="0"/>
                        <a:t>—GROCERY AND RELATED WHOLESALERS</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5116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723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2020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5424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5.2</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23% Decrease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4.8</a:t>
                      </a:r>
                    </a:p>
                  </a:txBody>
                  <a:tcPr anchor="ct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2% Increase</a:t>
                      </a:r>
                    </a:p>
                  </a:txBody>
                  <a:tcPr anchor="ct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4.9</a:t>
                      </a:r>
                    </a:p>
                  </a:txBody>
                  <a:tcPr anchor="ctr" horzOverflow="overflow">
                    <a:solidFill>
                      <a:schemeClr val="bg1">
                        <a:lumMod val="95000"/>
                      </a:schemeClr>
                    </a:solidFill>
                  </a:tcPr>
                </a:tc>
                <a:tc>
                  <a:txBody>
                    <a:bodyPr/>
                    <a:lstStyle/>
                    <a:p>
                      <a:pPr algn="ctr"/>
                      <a:r>
                        <a:rPr lang="en-US" sz="1200" b="1" i="1" dirty="0"/>
                        <a:t>16% Lower</a:t>
                      </a:r>
                    </a:p>
                  </a:txBody>
                  <a:tcPr anchor="ctr" horzOverflow="overflow">
                    <a:solidFill>
                      <a:schemeClr val="bg1">
                        <a:lumMod val="95000"/>
                      </a:schemeClr>
                    </a:solidFill>
                  </a:tcPr>
                </a:tc>
                <a:extLst>
                  <a:ext uri="{0D108BD9-81ED-4DB2-BD59-A6C34878D82A}">
                    <a16:rowId xmlns:a16="http://schemas.microsoft.com/office/drawing/2014/main" val="10003"/>
                  </a:ext>
                </a:extLst>
              </a:tr>
              <a:tr h="35424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4.0</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22% Decrease</a:t>
                      </a:r>
                    </a:p>
                  </a:txBody>
                  <a:tcPr anchor="ctr" horzOverflow="overflow">
                    <a:solidFill>
                      <a:schemeClr val="bg1">
                        <a:lumMod val="85000"/>
                      </a:schemeClr>
                    </a:solidFill>
                  </a:tcPr>
                </a:tc>
                <a:tc hMerge="1">
                  <a:txBody>
                    <a:bodyPr/>
                    <a:lstStyle/>
                    <a:p>
                      <a:endParaRPr lang="en-US"/>
                    </a:p>
                  </a:txBody>
                  <a:tcPr/>
                </a:tc>
                <a:tc>
                  <a:txBody>
                    <a:bodyPr/>
                    <a:lstStyle/>
                    <a:p>
                      <a:pPr algn="ctr"/>
                      <a:r>
                        <a:rPr lang="en-US" sz="1200" i="1" dirty="0"/>
                        <a:t>3.1</a:t>
                      </a:r>
                    </a:p>
                  </a:txBody>
                  <a:tcPr anchor="ct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3.7</a:t>
                      </a:r>
                    </a:p>
                  </a:txBody>
                  <a:tcPr anchor="ct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7% Increase</a:t>
                      </a:r>
                    </a:p>
                  </a:txBody>
                  <a:tcPr anchor="ct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4.0</a:t>
                      </a:r>
                    </a:p>
                  </a:txBody>
                  <a:tcPr anchor="ctr" horzOverflow="overflow">
                    <a:solidFill>
                      <a:schemeClr val="bg1">
                        <a:lumMod val="85000"/>
                      </a:schemeClr>
                    </a:solidFill>
                  </a:tcPr>
                </a:tc>
                <a:tc>
                  <a:txBody>
                    <a:bodyPr/>
                    <a:lstStyle/>
                    <a:p>
                      <a:pPr algn="ctr"/>
                      <a:r>
                        <a:rPr lang="en-US" sz="1200" b="1" i="1" dirty="0"/>
                        <a:t>22% Lower</a:t>
                      </a:r>
                    </a:p>
                  </a:txBody>
                  <a:tcPr anchor="ct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EF53423F-5B6D-9023-43E4-F7C855977AAE}"/>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3209446707"/>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09F850-6080-44A2-B43F-C585B7F9C897}"/>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Amputations</a:t>
            </a:r>
            <a:endParaRPr lang="en-US" sz="2400" b="1" i="1" dirty="0">
              <a:solidFill>
                <a:schemeClr val="bg2"/>
              </a:solidFill>
            </a:endParaRPr>
          </a:p>
        </p:txBody>
      </p:sp>
      <p:pic>
        <p:nvPicPr>
          <p:cNvPr id="10" name="Picture 9" descr="C:\Users\wllagoe.EADS\Pictures\Construction\IMAG0613.jpg">
            <a:extLst>
              <a:ext uri="{FF2B5EF4-FFF2-40B4-BE49-F238E27FC236}">
                <a16:creationId xmlns:a16="http://schemas.microsoft.com/office/drawing/2014/main" id="{F6232905-8848-4D25-8F3F-9555722F9D82}"/>
              </a:ext>
            </a:extLst>
          </p:cNvPr>
          <p:cNvPicPr/>
          <p:nvPr/>
        </p:nvPicPr>
        <p:blipFill>
          <a:blip r:embed="rId3" cstate="print"/>
          <a:srcRect t="22143"/>
          <a:stretch>
            <a:fillRect/>
          </a:stretch>
        </p:blipFill>
        <p:spPr bwMode="auto">
          <a:xfrm>
            <a:off x="647700" y="4633987"/>
            <a:ext cx="3009900" cy="1117747"/>
          </a:xfrm>
          <a:prstGeom prst="rect">
            <a:avLst/>
          </a:prstGeom>
          <a:noFill/>
          <a:ln w="9525">
            <a:noFill/>
            <a:miter lim="800000"/>
            <a:headEnd/>
            <a:tailEnd/>
          </a:ln>
        </p:spPr>
      </p:pic>
      <p:pic>
        <p:nvPicPr>
          <p:cNvPr id="11" name="Picture 10" descr="C:\Documents and Settings\Wanda Lagoe\My Documents\My Pictures\Partnerships\Crane 178.jpg">
            <a:extLst>
              <a:ext uri="{FF2B5EF4-FFF2-40B4-BE49-F238E27FC236}">
                <a16:creationId xmlns:a16="http://schemas.microsoft.com/office/drawing/2014/main" id="{4D944904-5B56-47B9-9D27-16BFC07AC08C}"/>
              </a:ext>
            </a:extLst>
          </p:cNvPr>
          <p:cNvPicPr/>
          <p:nvPr/>
        </p:nvPicPr>
        <p:blipFill>
          <a:blip r:embed="rId4" cstate="print"/>
          <a:srcRect l="49448" t="20285"/>
          <a:stretch>
            <a:fillRect/>
          </a:stretch>
        </p:blipFill>
        <p:spPr bwMode="auto">
          <a:xfrm>
            <a:off x="6781800" y="4622324"/>
            <a:ext cx="1725561" cy="1129412"/>
          </a:xfrm>
          <a:prstGeom prst="rect">
            <a:avLst/>
          </a:prstGeom>
          <a:noFill/>
          <a:ln w="9525">
            <a:noFill/>
            <a:miter lim="800000"/>
            <a:headEnd/>
            <a:tailEnd/>
          </a:ln>
        </p:spPr>
      </p:pic>
      <p:pic>
        <p:nvPicPr>
          <p:cNvPr id="12" name="Picture 11" descr="C:\Documents and Settings\Wanda Lagoe\My Documents\My Pictures\PSM\IMG_1928.JPG">
            <a:extLst>
              <a:ext uri="{FF2B5EF4-FFF2-40B4-BE49-F238E27FC236}">
                <a16:creationId xmlns:a16="http://schemas.microsoft.com/office/drawing/2014/main" id="{CB03CA10-BB10-486D-A385-4C518D487C5F}"/>
              </a:ext>
            </a:extLst>
          </p:cNvPr>
          <p:cNvPicPr/>
          <p:nvPr/>
        </p:nvPicPr>
        <p:blipFill>
          <a:blip r:embed="rId5" cstate="print"/>
          <a:srcRect/>
          <a:stretch>
            <a:fillRect/>
          </a:stretch>
        </p:blipFill>
        <p:spPr bwMode="auto">
          <a:xfrm>
            <a:off x="3657600" y="4633987"/>
            <a:ext cx="1428135" cy="1117744"/>
          </a:xfrm>
          <a:prstGeom prst="rect">
            <a:avLst/>
          </a:prstGeom>
          <a:noFill/>
          <a:ln w="9525">
            <a:noFill/>
            <a:miter lim="800000"/>
            <a:headEnd/>
            <a:tailEnd/>
          </a:ln>
        </p:spPr>
      </p:pic>
      <p:graphicFrame>
        <p:nvGraphicFramePr>
          <p:cNvPr id="14" name="Table 13">
            <a:extLst>
              <a:ext uri="{FF2B5EF4-FFF2-40B4-BE49-F238E27FC236}">
                <a16:creationId xmlns:a16="http://schemas.microsoft.com/office/drawing/2014/main" id="{A4D9DECF-1EFF-4A72-907E-AE08BDA18A22}"/>
              </a:ext>
            </a:extLst>
          </p:cNvPr>
          <p:cNvGraphicFramePr>
            <a:graphicFrameLocks noGrp="1"/>
          </p:cNvGraphicFramePr>
          <p:nvPr>
            <p:extLst>
              <p:ext uri="{D42A27DB-BD31-4B8C-83A1-F6EECF244321}">
                <p14:modId xmlns:p14="http://schemas.microsoft.com/office/powerpoint/2010/main" val="771125309"/>
              </p:ext>
            </p:extLst>
          </p:nvPr>
        </p:nvGraphicFramePr>
        <p:xfrm>
          <a:off x="647699" y="1237720"/>
          <a:ext cx="7859661" cy="3213684"/>
        </p:xfrm>
        <a:graphic>
          <a:graphicData uri="http://schemas.openxmlformats.org/drawingml/2006/table">
            <a:tbl>
              <a:tblPr firstRow="1" bandRow="1">
                <a:tableStyleId>{073A0DAA-6AF3-43AB-8588-CEC1D06C72B9}</a:tableStyleId>
              </a:tblPr>
              <a:tblGrid>
                <a:gridCol w="5033696">
                  <a:extLst>
                    <a:ext uri="{9D8B030D-6E8A-4147-A177-3AD203B41FA5}">
                      <a16:colId xmlns:a16="http://schemas.microsoft.com/office/drawing/2014/main" val="20000"/>
                    </a:ext>
                  </a:extLst>
                </a:gridCol>
                <a:gridCol w="1036186">
                  <a:extLst>
                    <a:ext uri="{9D8B030D-6E8A-4147-A177-3AD203B41FA5}">
                      <a16:colId xmlns:a16="http://schemas.microsoft.com/office/drawing/2014/main" val="20002"/>
                    </a:ext>
                  </a:extLst>
                </a:gridCol>
                <a:gridCol w="1789779">
                  <a:extLst>
                    <a:ext uri="{9D8B030D-6E8A-4147-A177-3AD203B41FA5}">
                      <a16:colId xmlns:a16="http://schemas.microsoft.com/office/drawing/2014/main" val="20003"/>
                    </a:ext>
                  </a:extLst>
                </a:gridCol>
              </a:tblGrid>
              <a:tr h="939388">
                <a:tc>
                  <a:txBody>
                    <a:bodyPr/>
                    <a:lstStyle/>
                    <a:p>
                      <a:pPr algn="r"/>
                      <a:r>
                        <a:rPr lang="en-US" sz="1800" dirty="0">
                          <a:solidFill>
                            <a:schemeClr val="tx1"/>
                          </a:solidFill>
                        </a:rPr>
                        <a:t>SEP ACTIVITY</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568574">
                <a:tc>
                  <a:txBody>
                    <a:bodyPr/>
                    <a:lstStyle/>
                    <a:p>
                      <a:pPr algn="r"/>
                      <a:r>
                        <a:rPr lang="en-US" sz="1600" i="1" dirty="0"/>
                        <a:t>Compliance Inspections</a:t>
                      </a:r>
                    </a:p>
                  </a:txBody>
                  <a:tcPr anchor="ctr">
                    <a:solidFill>
                      <a:schemeClr val="bg1">
                        <a:lumMod val="95000"/>
                      </a:schemeClr>
                    </a:solidFill>
                  </a:tcPr>
                </a:tc>
                <a:tc>
                  <a:txBody>
                    <a:bodyPr/>
                    <a:lstStyle/>
                    <a:p>
                      <a:pPr algn="ctr"/>
                      <a:r>
                        <a:rPr lang="en-US" sz="1600" b="1" i="1" dirty="0"/>
                        <a:t>169</a:t>
                      </a:r>
                    </a:p>
                  </a:txBody>
                  <a:tcPr anchor="ctr">
                    <a:solidFill>
                      <a:schemeClr val="bg1">
                        <a:lumMod val="95000"/>
                      </a:schemeClr>
                    </a:solidFill>
                  </a:tcPr>
                </a:tc>
                <a:tc>
                  <a:txBody>
                    <a:bodyPr/>
                    <a:lstStyle/>
                    <a:p>
                      <a:pPr algn="ctr"/>
                      <a:r>
                        <a:rPr lang="en-US" sz="1600" i="0" dirty="0"/>
                        <a:t>150</a:t>
                      </a:r>
                    </a:p>
                  </a:txBody>
                  <a:tcPr anchor="ctr">
                    <a:solidFill>
                      <a:schemeClr val="bg1">
                        <a:lumMod val="95000"/>
                      </a:schemeClr>
                    </a:solidFill>
                  </a:tcPr>
                </a:tc>
                <a:extLst>
                  <a:ext uri="{0D108BD9-81ED-4DB2-BD59-A6C34878D82A}">
                    <a16:rowId xmlns:a16="http://schemas.microsoft.com/office/drawing/2014/main" val="10001"/>
                  </a:ext>
                </a:extLst>
              </a:tr>
              <a:tr h="568574">
                <a:tc>
                  <a:txBody>
                    <a:bodyPr/>
                    <a:lstStyle/>
                    <a:p>
                      <a:pPr algn="r"/>
                      <a:r>
                        <a:rPr lang="en-US" sz="1600" i="1" dirty="0"/>
                        <a:t>Consultative Visits</a:t>
                      </a:r>
                    </a:p>
                  </a:txBody>
                  <a:tcPr anchor="ctr">
                    <a:solidFill>
                      <a:schemeClr val="bg1">
                        <a:lumMod val="85000"/>
                      </a:schemeClr>
                    </a:solidFill>
                  </a:tcPr>
                </a:tc>
                <a:tc>
                  <a:txBody>
                    <a:bodyPr/>
                    <a:lstStyle/>
                    <a:p>
                      <a:pPr algn="ctr"/>
                      <a:r>
                        <a:rPr lang="en-US" sz="1600" b="1" i="1" dirty="0"/>
                        <a:t>173</a:t>
                      </a:r>
                    </a:p>
                  </a:txBody>
                  <a:tcPr anchor="ctr">
                    <a:solidFill>
                      <a:schemeClr val="bg1">
                        <a:lumMod val="85000"/>
                      </a:schemeClr>
                    </a:solidFill>
                  </a:tcPr>
                </a:tc>
                <a:tc>
                  <a:txBody>
                    <a:bodyPr/>
                    <a:lstStyle/>
                    <a:p>
                      <a:pPr algn="ctr"/>
                      <a:r>
                        <a:rPr lang="en-US" sz="1600" i="0" dirty="0"/>
                        <a:t>100</a:t>
                      </a:r>
                    </a:p>
                  </a:txBody>
                  <a:tcPr anchor="ctr">
                    <a:solidFill>
                      <a:schemeClr val="bg1">
                        <a:lumMod val="85000"/>
                      </a:schemeClr>
                    </a:solidFill>
                  </a:tcPr>
                </a:tc>
                <a:extLst>
                  <a:ext uri="{0D108BD9-81ED-4DB2-BD59-A6C34878D82A}">
                    <a16:rowId xmlns:a16="http://schemas.microsoft.com/office/drawing/2014/main" val="10002"/>
                  </a:ext>
                </a:extLst>
              </a:tr>
              <a:tr h="568574">
                <a:tc>
                  <a:txBody>
                    <a:bodyPr/>
                    <a:lstStyle/>
                    <a:p>
                      <a:pPr algn="r"/>
                      <a:r>
                        <a:rPr lang="en-US" sz="1600" i="1" dirty="0"/>
                        <a:t>OSH Outreach Events</a:t>
                      </a:r>
                    </a:p>
                  </a:txBody>
                  <a:tcPr anchor="ctr">
                    <a:solidFill>
                      <a:schemeClr val="bg1">
                        <a:lumMod val="95000"/>
                      </a:schemeClr>
                    </a:solidFill>
                  </a:tcPr>
                </a:tc>
                <a:tc>
                  <a:txBody>
                    <a:bodyPr/>
                    <a:lstStyle/>
                    <a:p>
                      <a:pPr algn="ctr"/>
                      <a:r>
                        <a:rPr lang="en-US" sz="1600" b="1" i="1" dirty="0"/>
                        <a:t>39</a:t>
                      </a:r>
                    </a:p>
                  </a:txBody>
                  <a:tcPr anchor="ctr">
                    <a:solidFill>
                      <a:schemeClr val="bg1">
                        <a:lumMod val="95000"/>
                      </a:schemeClr>
                    </a:solidFill>
                  </a:tcPr>
                </a:tc>
                <a:tc>
                  <a:txBody>
                    <a:bodyPr/>
                    <a:lstStyle/>
                    <a:p>
                      <a:pPr algn="ctr"/>
                      <a:r>
                        <a:rPr lang="en-US" sz="1600" i="0" dirty="0"/>
                        <a:t>15</a:t>
                      </a:r>
                    </a:p>
                  </a:txBody>
                  <a:tcPr anchor="ctr">
                    <a:solidFill>
                      <a:schemeClr val="bg1">
                        <a:lumMod val="95000"/>
                      </a:schemeClr>
                    </a:solidFill>
                  </a:tcPr>
                </a:tc>
                <a:extLst>
                  <a:ext uri="{0D108BD9-81ED-4DB2-BD59-A6C34878D82A}">
                    <a16:rowId xmlns:a16="http://schemas.microsoft.com/office/drawing/2014/main" val="10003"/>
                  </a:ext>
                </a:extLst>
              </a:tr>
              <a:tr h="568574">
                <a:tc>
                  <a:txBody>
                    <a:bodyPr/>
                    <a:lstStyle/>
                    <a:p>
                      <a:pPr algn="r"/>
                      <a:r>
                        <a:rPr lang="en-US" sz="1600" i="1" dirty="0"/>
                        <a:t>People Trained</a:t>
                      </a:r>
                    </a:p>
                  </a:txBody>
                  <a:tcPr anchor="ctr">
                    <a:solidFill>
                      <a:schemeClr val="bg1">
                        <a:lumMod val="85000"/>
                      </a:schemeClr>
                    </a:solidFill>
                  </a:tcPr>
                </a:tc>
                <a:tc>
                  <a:txBody>
                    <a:bodyPr/>
                    <a:lstStyle/>
                    <a:p>
                      <a:pPr algn="ctr"/>
                      <a:r>
                        <a:rPr lang="en-US" sz="1600" b="1" i="1" dirty="0"/>
                        <a:t>681</a:t>
                      </a:r>
                    </a:p>
                  </a:txBody>
                  <a:tcPr anchor="ctr">
                    <a:solidFill>
                      <a:schemeClr val="bg1">
                        <a:lumMod val="85000"/>
                      </a:schemeClr>
                    </a:solidFill>
                  </a:tcPr>
                </a:tc>
                <a:tc>
                  <a:txBody>
                    <a:bodyPr/>
                    <a:lstStyle/>
                    <a:p>
                      <a:pPr algn="ctr"/>
                      <a:r>
                        <a:rPr lang="en-US" sz="1600" i="0" dirty="0"/>
                        <a:t>400</a:t>
                      </a:r>
                    </a:p>
                  </a:txBody>
                  <a:tcPr anchor="ctr">
                    <a:solidFill>
                      <a:schemeClr val="bg1">
                        <a:lumMod val="85000"/>
                      </a:schemeClr>
                    </a:solidFill>
                  </a:tcPr>
                </a:tc>
                <a:extLst>
                  <a:ext uri="{0D108BD9-81ED-4DB2-BD59-A6C34878D82A}">
                    <a16:rowId xmlns:a16="http://schemas.microsoft.com/office/drawing/2014/main" val="10004"/>
                  </a:ext>
                </a:extLst>
              </a:tr>
            </a:tbl>
          </a:graphicData>
        </a:graphic>
      </p:graphicFrame>
      <p:pic>
        <p:nvPicPr>
          <p:cNvPr id="2050" name="70FA83CD-2A9C-4DF8-AB39-A51002336445">
            <a:extLst>
              <a:ext uri="{FF2B5EF4-FFF2-40B4-BE49-F238E27FC236}">
                <a16:creationId xmlns:a16="http://schemas.microsoft.com/office/drawing/2014/main" id="{EEEC3971-6E34-4A41-A3C2-A94D90DE3E4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500" t="19884" b="20184"/>
          <a:stretch/>
        </p:blipFill>
        <p:spPr bwMode="auto">
          <a:xfrm>
            <a:off x="5085734" y="4622318"/>
            <a:ext cx="1696065" cy="11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432F085-354C-D876-297F-E5C33A6EEA98}"/>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2842978312"/>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sz="half" idx="2"/>
          </p:nvPr>
        </p:nvSpPr>
        <p:spPr>
          <a:xfrm>
            <a:off x="457200" y="1143000"/>
            <a:ext cx="8153400" cy="4724400"/>
          </a:xfrm>
        </p:spPr>
        <p:txBody>
          <a:bodyPr/>
          <a:lstStyle/>
          <a:p>
            <a:pPr lvl="2" eaLnBrk="1" hangingPunct="1"/>
            <a:endParaRPr lang="en-US" sz="1000" dirty="0"/>
          </a:p>
          <a:p>
            <a:pPr eaLnBrk="1" hangingPunct="1">
              <a:lnSpc>
                <a:spcPct val="130000"/>
              </a:lnSpc>
            </a:pPr>
            <a:endParaRPr lang="en-US" dirty="0"/>
          </a:p>
          <a:p>
            <a:pPr lvl="1" eaLnBrk="1" hangingPunct="1">
              <a:lnSpc>
                <a:spcPct val="130000"/>
              </a:lnSpc>
            </a:pPr>
            <a:endParaRPr lang="en-US" dirty="0"/>
          </a:p>
        </p:txBody>
      </p:sp>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Public Sector</a:t>
            </a:r>
            <a:endParaRPr lang="en-US" sz="2400" b="1" i="1" dirty="0">
              <a:solidFill>
                <a:schemeClr val="bg2"/>
              </a:solidFill>
            </a:endParaRPr>
          </a:p>
        </p:txBody>
      </p:sp>
      <p:pic>
        <p:nvPicPr>
          <p:cNvPr id="8" name="Picture 7">
            <a:extLst>
              <a:ext uri="{FF2B5EF4-FFF2-40B4-BE49-F238E27FC236}">
                <a16:creationId xmlns:a16="http://schemas.microsoft.com/office/drawing/2014/main" id="{0366CC54-3BAA-40FB-B263-B85A1F4DA4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1447800"/>
            <a:ext cx="3174146" cy="2116099"/>
          </a:xfrm>
          <a:prstGeom prst="rect">
            <a:avLst/>
          </a:prstGeom>
        </p:spPr>
      </p:pic>
      <p:pic>
        <p:nvPicPr>
          <p:cNvPr id="10" name="Picture 9">
            <a:extLst>
              <a:ext uri="{FF2B5EF4-FFF2-40B4-BE49-F238E27FC236}">
                <a16:creationId xmlns:a16="http://schemas.microsoft.com/office/drawing/2014/main" id="{75999921-3D95-4C5A-B86F-810C05E361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0466" y="1828800"/>
            <a:ext cx="2283935" cy="2192299"/>
          </a:xfrm>
          <a:prstGeom prst="rect">
            <a:avLst/>
          </a:prstGeom>
        </p:spPr>
      </p:pic>
      <p:pic>
        <p:nvPicPr>
          <p:cNvPr id="3074" name="D8F1B152-ECCC-4526-96CC-CB41BB035581">
            <a:extLst>
              <a:ext uri="{FF2B5EF4-FFF2-40B4-BE49-F238E27FC236}">
                <a16:creationId xmlns:a16="http://schemas.microsoft.com/office/drawing/2014/main" id="{2656F84E-9FAA-4AE8-8CFA-69D7162EAD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344" b="15156"/>
          <a:stretch/>
        </p:blipFill>
        <p:spPr bwMode="auto">
          <a:xfrm>
            <a:off x="618785" y="2035944"/>
            <a:ext cx="3048000"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13">
            <a:extLst>
              <a:ext uri="{FF2B5EF4-FFF2-40B4-BE49-F238E27FC236}">
                <a16:creationId xmlns:a16="http://schemas.microsoft.com/office/drawing/2014/main" id="{A1FE8E8A-40F9-4E64-AA5C-617A45CDF818}"/>
              </a:ext>
            </a:extLst>
          </p:cNvPr>
          <p:cNvGraphicFramePr>
            <a:graphicFrameLocks noGrp="1"/>
          </p:cNvGraphicFramePr>
          <p:nvPr>
            <p:extLst>
              <p:ext uri="{D42A27DB-BD31-4B8C-83A1-F6EECF244321}">
                <p14:modId xmlns:p14="http://schemas.microsoft.com/office/powerpoint/2010/main" val="1166498178"/>
              </p:ext>
            </p:extLst>
          </p:nvPr>
        </p:nvGraphicFramePr>
        <p:xfrm>
          <a:off x="620225" y="3352799"/>
          <a:ext cx="7914174" cy="2514601"/>
        </p:xfrm>
        <a:graphic>
          <a:graphicData uri="http://schemas.openxmlformats.org/drawingml/2006/table">
            <a:tbl>
              <a:tblPr firstRow="1" bandRow="1">
                <a:tableStyleId>{073A0DAA-6AF3-43AB-8588-CEC1D06C72B9}</a:tableStyleId>
              </a:tblPr>
              <a:tblGrid>
                <a:gridCol w="5301714">
                  <a:extLst>
                    <a:ext uri="{9D8B030D-6E8A-4147-A177-3AD203B41FA5}">
                      <a16:colId xmlns:a16="http://schemas.microsoft.com/office/drawing/2014/main" val="20000"/>
                    </a:ext>
                  </a:extLst>
                </a:gridCol>
                <a:gridCol w="956047">
                  <a:extLst>
                    <a:ext uri="{9D8B030D-6E8A-4147-A177-3AD203B41FA5}">
                      <a16:colId xmlns:a16="http://schemas.microsoft.com/office/drawing/2014/main" val="20002"/>
                    </a:ext>
                  </a:extLst>
                </a:gridCol>
                <a:gridCol w="1656413">
                  <a:extLst>
                    <a:ext uri="{9D8B030D-6E8A-4147-A177-3AD203B41FA5}">
                      <a16:colId xmlns:a16="http://schemas.microsoft.com/office/drawing/2014/main" val="20003"/>
                    </a:ext>
                  </a:extLst>
                </a:gridCol>
              </a:tblGrid>
              <a:tr h="798060">
                <a:tc>
                  <a:txBody>
                    <a:bodyPr/>
                    <a:lstStyle/>
                    <a:p>
                      <a:pPr algn="r"/>
                      <a:r>
                        <a:rPr lang="en-US" sz="1800" dirty="0">
                          <a:solidFill>
                            <a:schemeClr val="tx1"/>
                          </a:solidFill>
                        </a:rPr>
                        <a:t>ACTIVITY</a:t>
                      </a:r>
                    </a:p>
                  </a:txBody>
                  <a:tcPr anchor="ctr">
                    <a:solidFill>
                      <a:schemeClr val="bg1">
                        <a:lumMod val="75000"/>
                      </a:schemeClr>
                    </a:solidFill>
                  </a:tcPr>
                </a:tc>
                <a:tc>
                  <a:txBody>
                    <a:bodyPr/>
                    <a:lstStyle/>
                    <a:p>
                      <a:pPr algn="ctr"/>
                      <a:r>
                        <a:rPr lang="en-US" sz="1600" b="1" i="1" dirty="0">
                          <a:solidFill>
                            <a:schemeClr val="tx1"/>
                          </a:solidFill>
                        </a:rPr>
                        <a:t>Total</a:t>
                      </a:r>
                    </a:p>
                  </a:txBody>
                  <a:tcPr anchor="ctr">
                    <a:solidFill>
                      <a:schemeClr val="bg1">
                        <a:lumMod val="75000"/>
                      </a:schemeClr>
                    </a:solidFill>
                  </a:tcPr>
                </a:tc>
                <a:tc>
                  <a:txBody>
                    <a:bodyPr/>
                    <a:lstStyle/>
                    <a:p>
                      <a:pPr algn="ctr"/>
                      <a:r>
                        <a:rPr lang="en-US" sz="16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439252">
                <a:tc>
                  <a:txBody>
                    <a:bodyPr/>
                    <a:lstStyle/>
                    <a:p>
                      <a:pPr algn="r"/>
                      <a:r>
                        <a:rPr lang="en-US" sz="1600" b="0" i="1" dirty="0"/>
                        <a:t>Compliance</a:t>
                      </a:r>
                      <a:r>
                        <a:rPr lang="en-US" sz="1600" b="0" i="1" baseline="0" dirty="0"/>
                        <a:t> Inspections</a:t>
                      </a:r>
                      <a:endParaRPr lang="en-US" sz="1600" b="0" i="1" dirty="0"/>
                    </a:p>
                  </a:txBody>
                  <a:tcPr anchor="ctr">
                    <a:solidFill>
                      <a:schemeClr val="bg1">
                        <a:lumMod val="85000"/>
                      </a:schemeClr>
                    </a:solidFill>
                  </a:tcPr>
                </a:tc>
                <a:tc>
                  <a:txBody>
                    <a:bodyPr/>
                    <a:lstStyle/>
                    <a:p>
                      <a:pPr algn="ctr"/>
                      <a:r>
                        <a:rPr lang="en-US" sz="1600" b="1" i="1" dirty="0"/>
                        <a:t>94</a:t>
                      </a:r>
                    </a:p>
                  </a:txBody>
                  <a:tcPr anchor="ctr">
                    <a:solidFill>
                      <a:schemeClr val="bg1">
                        <a:lumMod val="85000"/>
                      </a:schemeClr>
                    </a:solidFill>
                  </a:tcPr>
                </a:tc>
                <a:tc>
                  <a:txBody>
                    <a:bodyPr/>
                    <a:lstStyle/>
                    <a:p>
                      <a:pPr algn="ctr"/>
                      <a:r>
                        <a:rPr lang="en-US" sz="1600" b="0" i="0" dirty="0"/>
                        <a:t>100</a:t>
                      </a:r>
                    </a:p>
                  </a:txBody>
                  <a:tcPr anchor="ctr">
                    <a:solidFill>
                      <a:schemeClr val="bg1">
                        <a:lumMod val="85000"/>
                      </a:schemeClr>
                    </a:solidFill>
                  </a:tcPr>
                </a:tc>
                <a:extLst>
                  <a:ext uri="{0D108BD9-81ED-4DB2-BD59-A6C34878D82A}">
                    <a16:rowId xmlns:a16="http://schemas.microsoft.com/office/drawing/2014/main" val="10001"/>
                  </a:ext>
                </a:extLst>
              </a:tr>
              <a:tr h="425763">
                <a:tc>
                  <a:txBody>
                    <a:bodyPr/>
                    <a:lstStyle/>
                    <a:p>
                      <a:pPr algn="r"/>
                      <a:r>
                        <a:rPr lang="en-US" sz="1600" b="0" i="1" dirty="0"/>
                        <a:t>Consultative Visits</a:t>
                      </a:r>
                    </a:p>
                  </a:txBody>
                  <a:tcPr anchor="ctr">
                    <a:solidFill>
                      <a:schemeClr val="bg1">
                        <a:lumMod val="95000"/>
                      </a:schemeClr>
                    </a:solidFill>
                  </a:tcPr>
                </a:tc>
                <a:tc>
                  <a:txBody>
                    <a:bodyPr/>
                    <a:lstStyle/>
                    <a:p>
                      <a:pPr algn="ctr"/>
                      <a:r>
                        <a:rPr lang="en-US" sz="1600" b="1" i="1" dirty="0"/>
                        <a:t>248</a:t>
                      </a:r>
                    </a:p>
                  </a:txBody>
                  <a:tcPr anchor="ctr">
                    <a:solidFill>
                      <a:schemeClr val="bg1">
                        <a:lumMod val="95000"/>
                      </a:schemeClr>
                    </a:solidFill>
                  </a:tcPr>
                </a:tc>
                <a:tc>
                  <a:txBody>
                    <a:bodyPr/>
                    <a:lstStyle/>
                    <a:p>
                      <a:pPr algn="ctr"/>
                      <a:r>
                        <a:rPr lang="en-US" sz="1600" b="0" i="0" dirty="0"/>
                        <a:t>210</a:t>
                      </a:r>
                    </a:p>
                  </a:txBody>
                  <a:tcPr anchor="ctr">
                    <a:solidFill>
                      <a:schemeClr val="bg1">
                        <a:lumMod val="95000"/>
                      </a:schemeClr>
                    </a:solidFill>
                  </a:tcPr>
                </a:tc>
                <a:extLst>
                  <a:ext uri="{0D108BD9-81ED-4DB2-BD59-A6C34878D82A}">
                    <a16:rowId xmlns:a16="http://schemas.microsoft.com/office/drawing/2014/main" val="10002"/>
                  </a:ext>
                </a:extLst>
              </a:tr>
              <a:tr h="425763">
                <a:tc>
                  <a:txBody>
                    <a:bodyPr/>
                    <a:lstStyle/>
                    <a:p>
                      <a:pPr algn="r"/>
                      <a:r>
                        <a:rPr lang="en-US" sz="1600" i="1" dirty="0"/>
                        <a:t>OSH Outreach </a:t>
                      </a:r>
                      <a:r>
                        <a:rPr lang="en-US" sz="1600" b="0" i="1" dirty="0"/>
                        <a:t>Events/Booths</a:t>
                      </a:r>
                    </a:p>
                  </a:txBody>
                  <a:tcPr anchor="ctr">
                    <a:solidFill>
                      <a:schemeClr val="bg1">
                        <a:lumMod val="85000"/>
                      </a:schemeClr>
                    </a:solidFill>
                  </a:tcPr>
                </a:tc>
                <a:tc>
                  <a:txBody>
                    <a:bodyPr/>
                    <a:lstStyle/>
                    <a:p>
                      <a:pPr algn="ctr"/>
                      <a:r>
                        <a:rPr lang="en-US" sz="1600" b="1" i="1" dirty="0"/>
                        <a:t>26</a:t>
                      </a:r>
                    </a:p>
                  </a:txBody>
                  <a:tcPr anchor="ctr">
                    <a:solidFill>
                      <a:schemeClr val="bg1">
                        <a:lumMod val="85000"/>
                      </a:schemeClr>
                    </a:solidFill>
                  </a:tcPr>
                </a:tc>
                <a:tc>
                  <a:txBody>
                    <a:bodyPr/>
                    <a:lstStyle/>
                    <a:p>
                      <a:pPr algn="ctr"/>
                      <a:r>
                        <a:rPr lang="en-US" sz="1600" b="0" i="0" dirty="0"/>
                        <a:t>6</a:t>
                      </a:r>
                    </a:p>
                  </a:txBody>
                  <a:tcPr anchor="ctr">
                    <a:solidFill>
                      <a:schemeClr val="bg1">
                        <a:lumMod val="85000"/>
                      </a:schemeClr>
                    </a:solidFill>
                  </a:tcPr>
                </a:tc>
                <a:extLst>
                  <a:ext uri="{0D108BD9-81ED-4DB2-BD59-A6C34878D82A}">
                    <a16:rowId xmlns:a16="http://schemas.microsoft.com/office/drawing/2014/main" val="10003"/>
                  </a:ext>
                </a:extLst>
              </a:tr>
              <a:tr h="425763">
                <a:tc>
                  <a:txBody>
                    <a:bodyPr/>
                    <a:lstStyle/>
                    <a:p>
                      <a:pPr algn="r"/>
                      <a:r>
                        <a:rPr lang="en-US" sz="1600" b="0" i="1" dirty="0"/>
                        <a:t>Trained</a:t>
                      </a:r>
                    </a:p>
                  </a:txBody>
                  <a:tcPr anchor="ctr">
                    <a:solidFill>
                      <a:schemeClr val="bg1">
                        <a:lumMod val="95000"/>
                      </a:schemeClr>
                    </a:solidFill>
                  </a:tcPr>
                </a:tc>
                <a:tc>
                  <a:txBody>
                    <a:bodyPr/>
                    <a:lstStyle/>
                    <a:p>
                      <a:pPr algn="ctr"/>
                      <a:r>
                        <a:rPr lang="en-US" sz="1600" b="1" i="1" dirty="0"/>
                        <a:t>944</a:t>
                      </a:r>
                    </a:p>
                  </a:txBody>
                  <a:tcPr anchor="ctr">
                    <a:solidFill>
                      <a:schemeClr val="bg1">
                        <a:lumMod val="95000"/>
                      </a:schemeClr>
                    </a:solidFill>
                  </a:tcPr>
                </a:tc>
                <a:tc>
                  <a:txBody>
                    <a:bodyPr/>
                    <a:lstStyle/>
                    <a:p>
                      <a:pPr algn="ctr"/>
                      <a:r>
                        <a:rPr lang="en-US" sz="1600" b="0" i="0" dirty="0"/>
                        <a:t>600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7" name="Table 16">
            <a:extLst>
              <a:ext uri="{FF2B5EF4-FFF2-40B4-BE49-F238E27FC236}">
                <a16:creationId xmlns:a16="http://schemas.microsoft.com/office/drawing/2014/main" id="{34C87249-9152-407C-867C-715B997A7A66}"/>
              </a:ext>
            </a:extLst>
          </p:cNvPr>
          <p:cNvGraphicFramePr>
            <a:graphicFrameLocks noGrp="1"/>
          </p:cNvGraphicFramePr>
          <p:nvPr>
            <p:extLst>
              <p:ext uri="{D42A27DB-BD31-4B8C-83A1-F6EECF244321}">
                <p14:modId xmlns:p14="http://schemas.microsoft.com/office/powerpoint/2010/main" val="858515992"/>
              </p:ext>
            </p:extLst>
          </p:nvPr>
        </p:nvGraphicFramePr>
        <p:xfrm>
          <a:off x="622006" y="1142282"/>
          <a:ext cx="7928344" cy="914400"/>
        </p:xfrm>
        <a:graphic>
          <a:graphicData uri="http://schemas.openxmlformats.org/drawingml/2006/table">
            <a:tbl>
              <a:tblPr>
                <a:tableStyleId>{00A15C55-8517-42AA-B614-E9B94910E393}</a:tableStyleId>
              </a:tblPr>
              <a:tblGrid>
                <a:gridCol w="1378842">
                  <a:extLst>
                    <a:ext uri="{9D8B030D-6E8A-4147-A177-3AD203B41FA5}">
                      <a16:colId xmlns:a16="http://schemas.microsoft.com/office/drawing/2014/main" val="2905845199"/>
                    </a:ext>
                  </a:extLst>
                </a:gridCol>
                <a:gridCol w="1723553">
                  <a:extLst>
                    <a:ext uri="{9D8B030D-6E8A-4147-A177-3AD203B41FA5}">
                      <a16:colId xmlns:a16="http://schemas.microsoft.com/office/drawing/2014/main" val="2304304097"/>
                    </a:ext>
                  </a:extLst>
                </a:gridCol>
                <a:gridCol w="1465020">
                  <a:extLst>
                    <a:ext uri="{9D8B030D-6E8A-4147-A177-3AD203B41FA5}">
                      <a16:colId xmlns:a16="http://schemas.microsoft.com/office/drawing/2014/main" val="3480243544"/>
                    </a:ext>
                  </a:extLst>
                </a:gridCol>
                <a:gridCol w="1465020">
                  <a:extLst>
                    <a:ext uri="{9D8B030D-6E8A-4147-A177-3AD203B41FA5}">
                      <a16:colId xmlns:a16="http://schemas.microsoft.com/office/drawing/2014/main" val="1664255718"/>
                    </a:ext>
                  </a:extLst>
                </a:gridCol>
                <a:gridCol w="1895909">
                  <a:extLst>
                    <a:ext uri="{9D8B030D-6E8A-4147-A177-3AD203B41FA5}">
                      <a16:colId xmlns:a16="http://schemas.microsoft.com/office/drawing/2014/main" val="1770119636"/>
                    </a:ext>
                  </a:extLst>
                </a:gridCol>
              </a:tblGrid>
              <a:tr h="31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2019</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2020</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2351168724"/>
                  </a:ext>
                </a:extLst>
              </a:tr>
              <a:tr h="2338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3.6</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14%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4.2</a:t>
                      </a:r>
                    </a:p>
                  </a:txBody>
                  <a:tcPr horzOverflow="overflow">
                    <a:solidFill>
                      <a:schemeClr val="bg1">
                        <a:lumMod val="95000"/>
                      </a:schemeClr>
                    </a:solidFill>
                  </a:tcPr>
                </a:tc>
                <a:extLst>
                  <a:ext uri="{0D108BD9-81ED-4DB2-BD59-A6C34878D82A}">
                    <a16:rowId xmlns:a16="http://schemas.microsoft.com/office/drawing/2014/main" val="1436359459"/>
                  </a:ext>
                </a:extLst>
              </a:tr>
              <a:tr h="23385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2.1</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16%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2.5</a:t>
                      </a:r>
                    </a:p>
                  </a:txBody>
                  <a:tcPr horzOverflow="overflow">
                    <a:solidFill>
                      <a:schemeClr val="bg1">
                        <a:lumMod val="85000"/>
                      </a:schemeClr>
                    </a:solidFill>
                  </a:tcPr>
                </a:tc>
                <a:extLst>
                  <a:ext uri="{0D108BD9-81ED-4DB2-BD59-A6C34878D82A}">
                    <a16:rowId xmlns:a16="http://schemas.microsoft.com/office/drawing/2014/main" val="1217531349"/>
                  </a:ext>
                </a:extLst>
              </a:tr>
            </a:tbl>
          </a:graphicData>
        </a:graphic>
      </p:graphicFrame>
      <p:sp>
        <p:nvSpPr>
          <p:cNvPr id="2" name="TextBox 1">
            <a:extLst>
              <a:ext uri="{FF2B5EF4-FFF2-40B4-BE49-F238E27FC236}">
                <a16:creationId xmlns:a16="http://schemas.microsoft.com/office/drawing/2014/main" id="{E94E12B3-0E20-A232-2466-A61D3F71F2D8}"/>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911191379"/>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5"/>
          <p:cNvSpPr>
            <a:spLocks noGrp="1"/>
          </p:cNvSpPr>
          <p:nvPr>
            <p:ph idx="1"/>
          </p:nvPr>
        </p:nvSpPr>
        <p:spPr>
          <a:xfrm>
            <a:off x="440966" y="3124200"/>
            <a:ext cx="8001000" cy="304800"/>
          </a:xfrm>
        </p:spPr>
        <p:txBody>
          <a:bodyPr/>
          <a:lstStyle/>
          <a:p>
            <a:pPr algn="r">
              <a:buFont typeface="Symbol" pitchFamily="18" charset="2"/>
              <a:buNone/>
            </a:pPr>
            <a:r>
              <a:rPr lang="en-US" sz="1000" dirty="0"/>
              <a:t>*</a:t>
            </a:r>
            <a:r>
              <a:rPr lang="en-US" sz="1000" i="1" dirty="0"/>
              <a:t>All industries including state and local government    CY = Calendar Year</a:t>
            </a:r>
          </a:p>
        </p:txBody>
      </p:sp>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rgbClr val="000080"/>
                </a:solidFill>
              </a:rPr>
              <a:t>TRC and DART Rate Comparison</a:t>
            </a:r>
          </a:p>
        </p:txBody>
      </p:sp>
      <p:graphicFrame>
        <p:nvGraphicFramePr>
          <p:cNvPr id="15" name="Table 14"/>
          <p:cNvGraphicFramePr>
            <a:graphicFrameLocks noGrp="1"/>
          </p:cNvGraphicFramePr>
          <p:nvPr/>
        </p:nvGraphicFramePr>
        <p:xfrm>
          <a:off x="609600" y="1143000"/>
          <a:ext cx="7841510" cy="1981200"/>
        </p:xfrm>
        <a:graphic>
          <a:graphicData uri="http://schemas.openxmlformats.org/drawingml/2006/table">
            <a:tbl>
              <a:tblPr firstRow="1" bandRow="1">
                <a:tableStyleId>{00A15C55-8517-42AA-B614-E9B94910E393}</a:tableStyleId>
              </a:tblPr>
              <a:tblGrid>
                <a:gridCol w="1357184">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2355110">
                  <a:extLst>
                    <a:ext uri="{9D8B030D-6E8A-4147-A177-3AD203B41FA5}">
                      <a16:colId xmlns:a16="http://schemas.microsoft.com/office/drawing/2014/main" val="20005"/>
                    </a:ext>
                  </a:extLst>
                </a:gridCol>
              </a:tblGrid>
              <a:tr h="640080">
                <a:tc>
                  <a:txBody>
                    <a:bodyPr/>
                    <a:lstStyle/>
                    <a:p>
                      <a:pPr algn="ctr"/>
                      <a:r>
                        <a:rPr lang="en-US" sz="1500" dirty="0">
                          <a:solidFill>
                            <a:schemeClr val="tx1"/>
                          </a:solidFill>
                        </a:rPr>
                        <a:t>CY 2020</a:t>
                      </a:r>
                    </a:p>
                  </a:txBody>
                  <a:tcPr anchor="ctr">
                    <a:solidFill>
                      <a:schemeClr val="bg1">
                        <a:lumMod val="75000"/>
                      </a:schemeClr>
                    </a:solidFill>
                  </a:tcPr>
                </a:tc>
                <a:tc gridSpan="2">
                  <a:txBody>
                    <a:bodyPr/>
                    <a:lstStyle/>
                    <a:p>
                      <a:pPr algn="ctr"/>
                      <a:r>
                        <a:rPr lang="en-US" sz="1500" b="1" dirty="0">
                          <a:solidFill>
                            <a:schemeClr val="tx1"/>
                          </a:solidFill>
                        </a:rPr>
                        <a:t>North Carolina</a:t>
                      </a:r>
                    </a:p>
                  </a:txBody>
                  <a:tcPr anchor="ctr">
                    <a:solidFill>
                      <a:schemeClr val="bg1">
                        <a:lumMod val="75000"/>
                      </a:schemeClr>
                    </a:solidFill>
                  </a:tcPr>
                </a:tc>
                <a:tc hMerge="1">
                  <a:txBody>
                    <a:bodyPr/>
                    <a:lstStyle/>
                    <a:p>
                      <a:endParaRPr lang="en-US"/>
                    </a:p>
                  </a:txBody>
                  <a:tcPr/>
                </a:tc>
                <a:tc gridSpan="2">
                  <a:txBody>
                    <a:bodyPr/>
                    <a:lstStyle/>
                    <a:p>
                      <a:pPr algn="ctr"/>
                      <a:r>
                        <a:rPr lang="en-US" sz="1500" b="1" dirty="0">
                          <a:solidFill>
                            <a:schemeClr val="tx1"/>
                          </a:solidFill>
                        </a:rPr>
                        <a:t>National Average</a:t>
                      </a:r>
                    </a:p>
                  </a:txBody>
                  <a:tcPr anchor="ctr">
                    <a:solidFill>
                      <a:schemeClr val="bg1">
                        <a:lumMod val="75000"/>
                      </a:schemeClr>
                    </a:solidFill>
                  </a:tcPr>
                </a:tc>
                <a:tc hMerge="1">
                  <a:txBody>
                    <a:bodyPr/>
                    <a:lstStyle/>
                    <a:p>
                      <a:endParaRPr lang="en-US"/>
                    </a:p>
                  </a:txBody>
                  <a:tcPr/>
                </a:tc>
                <a:tc>
                  <a:txBody>
                    <a:bodyPr/>
                    <a:lstStyle/>
                    <a:p>
                      <a:pPr algn="ctr"/>
                      <a:r>
                        <a:rPr lang="en-US" sz="1500" b="1" dirty="0">
                          <a:solidFill>
                            <a:schemeClr val="tx1"/>
                          </a:solidFill>
                        </a:rPr>
                        <a:t>Comparison</a:t>
                      </a:r>
                    </a:p>
                  </a:txBody>
                  <a:tcPr anchor="ctr">
                    <a:solidFill>
                      <a:schemeClr val="bg1">
                        <a:lumMod val="75000"/>
                      </a:schemeClr>
                    </a:solidFill>
                  </a:tcPr>
                </a:tc>
                <a:extLst>
                  <a:ext uri="{0D108BD9-81ED-4DB2-BD59-A6C34878D82A}">
                    <a16:rowId xmlns:a16="http://schemas.microsoft.com/office/drawing/2014/main" val="10000"/>
                  </a:ext>
                </a:extLst>
              </a:tr>
              <a:tr h="609600">
                <a:tc>
                  <a:txBody>
                    <a:bodyPr/>
                    <a:lstStyle/>
                    <a:p>
                      <a:pPr algn="r"/>
                      <a:r>
                        <a:rPr lang="en-US" sz="1400" i="1" dirty="0"/>
                        <a:t>TRC Rate</a:t>
                      </a:r>
                    </a:p>
                  </a:txBody>
                  <a:tcPr anchor="ctr">
                    <a:solidFill>
                      <a:schemeClr val="bg1">
                        <a:lumMod val="95000"/>
                      </a:schemeClr>
                    </a:solidFill>
                  </a:tcPr>
                </a:tc>
                <a:tc>
                  <a:txBody>
                    <a:bodyPr/>
                    <a:lstStyle/>
                    <a:p>
                      <a:pPr algn="ctr"/>
                      <a:r>
                        <a:rPr lang="en-US" sz="1400" i="1" dirty="0"/>
                        <a:t>2.1</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t>2.2*</a:t>
                      </a:r>
                    </a:p>
                  </a:txBody>
                  <a:tcPr anchor="ctr">
                    <a:solidFill>
                      <a:schemeClr val="bg1">
                        <a:lumMod val="95000"/>
                      </a:schemeClr>
                    </a:solidFill>
                  </a:tcPr>
                </a:tc>
                <a:tc>
                  <a:txBody>
                    <a:bodyPr/>
                    <a:lstStyle/>
                    <a:p>
                      <a:pPr algn="ctr"/>
                      <a:r>
                        <a:rPr lang="en-US" sz="1400" i="1" dirty="0"/>
                        <a:t>2.7</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t>2.9*</a:t>
                      </a:r>
                    </a:p>
                  </a:txBody>
                  <a:tcPr anchor="ctr">
                    <a:solidFill>
                      <a:schemeClr val="bg1">
                        <a:lumMod val="95000"/>
                      </a:schemeClr>
                    </a:solidFill>
                  </a:tcPr>
                </a:tc>
                <a:tc>
                  <a:txBody>
                    <a:bodyPr/>
                    <a:lstStyle/>
                    <a:p>
                      <a:pPr algn="ctr"/>
                      <a:r>
                        <a:rPr lang="en-US" sz="1400" b="0" i="1" dirty="0"/>
                        <a:t>22% Lower/24% Lower*</a:t>
                      </a:r>
                    </a:p>
                  </a:txBody>
                  <a:tcPr anchor="ctr">
                    <a:solidFill>
                      <a:schemeClr val="bg1">
                        <a:lumMod val="95000"/>
                      </a:schemeClr>
                    </a:solidFill>
                  </a:tcPr>
                </a:tc>
                <a:extLst>
                  <a:ext uri="{0D108BD9-81ED-4DB2-BD59-A6C34878D82A}">
                    <a16:rowId xmlns:a16="http://schemas.microsoft.com/office/drawing/2014/main" val="10001"/>
                  </a:ext>
                </a:extLst>
              </a:tr>
              <a:tr h="731520">
                <a:tc>
                  <a:txBody>
                    <a:bodyPr/>
                    <a:lstStyle/>
                    <a:p>
                      <a:pPr algn="r"/>
                      <a:r>
                        <a:rPr lang="en-US" sz="1400" i="1" dirty="0"/>
                        <a:t>DART Rate</a:t>
                      </a:r>
                    </a:p>
                  </a:txBody>
                  <a:tcPr anchor="ctr">
                    <a:solidFill>
                      <a:schemeClr val="bg1">
                        <a:lumMod val="85000"/>
                      </a:schemeClr>
                    </a:solidFill>
                  </a:tcPr>
                </a:tc>
                <a:tc>
                  <a:txBody>
                    <a:bodyPr/>
                    <a:lstStyle/>
                    <a:p>
                      <a:pPr algn="ctr"/>
                      <a:r>
                        <a:rPr lang="en-US" sz="1400" i="1" dirty="0"/>
                        <a:t>1.3</a:t>
                      </a:r>
                    </a:p>
                  </a:txBody>
                  <a:tcPr anchor="ctr">
                    <a:solidFill>
                      <a:schemeClr val="bg1">
                        <a:lumMod val="85000"/>
                      </a:schemeClr>
                    </a:solidFill>
                  </a:tcPr>
                </a:tc>
                <a:tc>
                  <a:txBody>
                    <a:bodyPr/>
                    <a:lstStyle/>
                    <a:p>
                      <a:pPr algn="ctr"/>
                      <a:r>
                        <a:rPr lang="en-US" sz="1400" i="1" dirty="0"/>
                        <a:t>1.3*</a:t>
                      </a:r>
                    </a:p>
                  </a:txBody>
                  <a:tcPr anchor="ctr">
                    <a:solidFill>
                      <a:schemeClr val="bg1">
                        <a:lumMod val="85000"/>
                      </a:schemeClr>
                    </a:solidFill>
                  </a:tcPr>
                </a:tc>
                <a:tc>
                  <a:txBody>
                    <a:bodyPr/>
                    <a:lstStyle/>
                    <a:p>
                      <a:pPr algn="ctr"/>
                      <a:r>
                        <a:rPr lang="en-US" sz="1400" i="1" dirty="0"/>
                        <a:t>1.7</a:t>
                      </a:r>
                    </a:p>
                  </a:txBody>
                  <a:tcPr anchor="ctr">
                    <a:solidFill>
                      <a:schemeClr val="bg1">
                        <a:lumMod val="85000"/>
                      </a:schemeClr>
                    </a:solidFill>
                  </a:tcPr>
                </a:tc>
                <a:tc>
                  <a:txBody>
                    <a:bodyPr/>
                    <a:lstStyle/>
                    <a:p>
                      <a:pPr algn="ctr"/>
                      <a:r>
                        <a:rPr lang="en-US" sz="1400" i="1" dirty="0"/>
                        <a:t>1.8*</a:t>
                      </a:r>
                    </a:p>
                  </a:txBody>
                  <a:tcPr anchor="ctr">
                    <a:solidFill>
                      <a:schemeClr val="bg1">
                        <a:lumMod val="85000"/>
                      </a:schemeClr>
                    </a:solidFill>
                  </a:tcPr>
                </a:tc>
                <a:tc>
                  <a:txBody>
                    <a:bodyPr/>
                    <a:lstStyle/>
                    <a:p>
                      <a:pPr algn="ctr"/>
                      <a:r>
                        <a:rPr lang="en-US" sz="1400" b="0" i="1" dirty="0"/>
                        <a:t>24% Lower/28% Lower*</a:t>
                      </a:r>
                    </a:p>
                  </a:txBody>
                  <a:tcPr anchor="ctr">
                    <a:solidFill>
                      <a:schemeClr val="bg1">
                        <a:lumMod val="85000"/>
                      </a:schemeClr>
                    </a:solidFill>
                  </a:tcPr>
                </a:tc>
                <a:extLst>
                  <a:ext uri="{0D108BD9-81ED-4DB2-BD59-A6C34878D82A}">
                    <a16:rowId xmlns:a16="http://schemas.microsoft.com/office/drawing/2014/main" val="10002"/>
                  </a:ext>
                </a:extLst>
              </a:tr>
            </a:tbl>
          </a:graphicData>
        </a:graphic>
      </p:graphicFrame>
      <p:pic>
        <p:nvPicPr>
          <p:cNvPr id="3" name="Picture 2" descr="A group of people wearing safety vests&#10;&#10;Description automatically generated with medium confidence">
            <a:extLst>
              <a:ext uri="{FF2B5EF4-FFF2-40B4-BE49-F238E27FC236}">
                <a16:creationId xmlns:a16="http://schemas.microsoft.com/office/drawing/2014/main" id="{FAC75DAA-B82B-4026-8598-A4BEFD1DB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533" y="3570509"/>
            <a:ext cx="3564949" cy="2376633"/>
          </a:xfrm>
          <a:prstGeom prst="rect">
            <a:avLst/>
          </a:prstGeom>
        </p:spPr>
      </p:pic>
      <p:pic>
        <p:nvPicPr>
          <p:cNvPr id="7" name="Picture 6" descr="A group of people posing for a photo&#10;&#10;Description automatically generated with medium confidence">
            <a:extLst>
              <a:ext uri="{FF2B5EF4-FFF2-40B4-BE49-F238E27FC236}">
                <a16:creationId xmlns:a16="http://schemas.microsoft.com/office/drawing/2014/main" id="{99AF6198-5277-4474-AC35-26572364AA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6" r="10831"/>
          <a:stretch/>
        </p:blipFill>
        <p:spPr>
          <a:xfrm>
            <a:off x="5562600" y="3570509"/>
            <a:ext cx="2895600" cy="2376633"/>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7F63F4D0-34E3-4F01-8B54-60929084B5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227" y="3567744"/>
            <a:ext cx="1589373" cy="2376633"/>
          </a:xfrm>
          <a:prstGeom prst="rect">
            <a:avLst/>
          </a:prstGeom>
        </p:spPr>
      </p:pic>
      <p:sp>
        <p:nvSpPr>
          <p:cNvPr id="10" name="TextBox 9">
            <a:extLst>
              <a:ext uri="{FF2B5EF4-FFF2-40B4-BE49-F238E27FC236}">
                <a16:creationId xmlns:a16="http://schemas.microsoft.com/office/drawing/2014/main" id="{DA53F9A2-82BD-49EC-8BCD-4A8BDBFC46F7}"/>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1598596112"/>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20" name="TextBox 19"/>
          <p:cNvSpPr txBox="1"/>
          <p:nvPr/>
        </p:nvSpPr>
        <p:spPr>
          <a:xfrm>
            <a:off x="7568883" y="3469915"/>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3435787"/>
            <a:ext cx="880068" cy="660051"/>
          </a:xfrm>
          <a:prstGeom prst="rect">
            <a:avLst/>
          </a:prstGeom>
        </p:spPr>
      </p:pic>
      <p:sp>
        <p:nvSpPr>
          <p:cNvPr id="15" name="TextBox 14"/>
          <p:cNvSpPr txBox="1"/>
          <p:nvPr/>
        </p:nvSpPr>
        <p:spPr>
          <a:xfrm>
            <a:off x="7467600" y="3732061"/>
            <a:ext cx="1186543" cy="215444"/>
          </a:xfrm>
          <a:prstGeom prst="rect">
            <a:avLst/>
          </a:prstGeom>
          <a:noFill/>
        </p:spPr>
        <p:txBody>
          <a:bodyPr wrap="none" rtlCol="0">
            <a:spAutoFit/>
          </a:bodyPr>
          <a:lstStyle/>
          <a:p>
            <a:r>
              <a:rPr lang="en-US" sz="800" dirty="0"/>
              <a:t>NCDOL Photo Library</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3442575"/>
            <a:ext cx="874335" cy="655751"/>
          </a:xfrm>
          <a:prstGeom prst="rect">
            <a:avLst/>
          </a:prstGeom>
        </p:spPr>
      </p:pic>
      <p:pic>
        <p:nvPicPr>
          <p:cNvPr id="3" name="Picture 2" descr="A group of people holding certificates&#10;&#10;Description automatically generated">
            <a:extLst>
              <a:ext uri="{FF2B5EF4-FFF2-40B4-BE49-F238E27FC236}">
                <a16:creationId xmlns:a16="http://schemas.microsoft.com/office/drawing/2014/main" id="{655DED0C-3391-4C66-B15D-32A0C12F23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8" y="3341061"/>
            <a:ext cx="1132673" cy="849505"/>
          </a:xfrm>
          <a:prstGeom prst="rect">
            <a:avLst/>
          </a:prstGeom>
        </p:spPr>
      </p:pic>
      <p:pic>
        <p:nvPicPr>
          <p:cNvPr id="11" name="Picture 10">
            <a:extLst>
              <a:ext uri="{FF2B5EF4-FFF2-40B4-BE49-F238E27FC236}">
                <a16:creationId xmlns:a16="http://schemas.microsoft.com/office/drawing/2014/main" id="{AC7C69D7-C058-4E7C-9539-4B8F7764AD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9190" y="3442575"/>
            <a:ext cx="1050217" cy="67117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9A81850-0626-4D39-B778-5E4C0D8C7A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354684" y="3316585"/>
            <a:ext cx="1066800" cy="834432"/>
          </a:xfrm>
          <a:prstGeom prst="rect">
            <a:avLst/>
          </a:prstGeom>
        </p:spPr>
      </p:pic>
      <p:pic>
        <p:nvPicPr>
          <p:cNvPr id="13" name="Picture 12">
            <a:extLst>
              <a:ext uri="{FF2B5EF4-FFF2-40B4-BE49-F238E27FC236}">
                <a16:creationId xmlns:a16="http://schemas.microsoft.com/office/drawing/2014/main" id="{DFDE3186-F1BA-46BB-B771-414C0B9BD660}"/>
              </a:ext>
            </a:extLst>
          </p:cNvPr>
          <p:cNvPicPr/>
          <p:nvPr/>
        </p:nvPicPr>
        <p:blipFill rotWithShape="1">
          <a:blip r:embed="rId8" cstate="print">
            <a:extLst>
              <a:ext uri="{28A0092B-C50C-407E-A947-70E740481C1C}">
                <a14:useLocalDpi xmlns:a14="http://schemas.microsoft.com/office/drawing/2010/main" val="0"/>
              </a:ext>
            </a:extLst>
          </a:blip>
          <a:srcRect t="31035"/>
          <a:stretch/>
        </p:blipFill>
        <p:spPr bwMode="auto">
          <a:xfrm>
            <a:off x="4648200" y="3442576"/>
            <a:ext cx="934310" cy="684748"/>
          </a:xfrm>
          <a:prstGeom prst="rect">
            <a:avLst/>
          </a:prstGeom>
          <a:ln>
            <a:noFill/>
          </a:ln>
          <a:extLst>
            <a:ext uri="{53640926-AAD7-44D8-BBD7-CCE9431645EC}">
              <a14:shadowObscured xmlns:a14="http://schemas.microsoft.com/office/drawing/2010/main"/>
            </a:ext>
          </a:extLst>
        </p:spPr>
      </p:pic>
      <p:pic>
        <p:nvPicPr>
          <p:cNvPr id="21" name="Picture 20" descr="C:\Users\wllagoe.EADS\Pictures\Picture 028.jpg">
            <a:extLst>
              <a:ext uri="{FF2B5EF4-FFF2-40B4-BE49-F238E27FC236}">
                <a16:creationId xmlns:a16="http://schemas.microsoft.com/office/drawing/2014/main" id="{226B7FFD-76A9-4E70-9992-F8F53B0D0022}"/>
              </a:ext>
            </a:extLst>
          </p:cNvPr>
          <p:cNvPicPr/>
          <p:nvPr/>
        </p:nvPicPr>
        <p:blipFill>
          <a:blip r:embed="rId9" cstate="print"/>
          <a:srcRect t="36156" r="23415"/>
          <a:stretch>
            <a:fillRect/>
          </a:stretch>
        </p:blipFill>
        <p:spPr bwMode="auto">
          <a:xfrm>
            <a:off x="6553200" y="3429000"/>
            <a:ext cx="978074" cy="673628"/>
          </a:xfrm>
          <a:prstGeom prst="rect">
            <a:avLst/>
          </a:prstGeom>
          <a:noFill/>
          <a:ln w="9525">
            <a:noFill/>
            <a:miter lim="800000"/>
            <a:headEnd/>
            <a:tailEnd/>
          </a:ln>
        </p:spPr>
      </p:pic>
      <p:pic>
        <p:nvPicPr>
          <p:cNvPr id="16" name="Picture 15" descr="A picture containing person, indoor, wall, kitchen&#10;&#10;Description automatically generated">
            <a:extLst>
              <a:ext uri="{FF2B5EF4-FFF2-40B4-BE49-F238E27FC236}">
                <a16:creationId xmlns:a16="http://schemas.microsoft.com/office/drawing/2014/main" id="{C96E7F1C-AF26-4585-BD12-60D553B442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62600" y="3324644"/>
            <a:ext cx="992667" cy="1323556"/>
          </a:xfrm>
          <a:prstGeom prst="rect">
            <a:avLst/>
          </a:prstGeom>
        </p:spPr>
      </p:pic>
      <p:graphicFrame>
        <p:nvGraphicFramePr>
          <p:cNvPr id="22" name="Table 21">
            <a:extLst>
              <a:ext uri="{FF2B5EF4-FFF2-40B4-BE49-F238E27FC236}">
                <a16:creationId xmlns:a16="http://schemas.microsoft.com/office/drawing/2014/main" id="{B865C6F8-9882-4142-9550-9B2FA54FEEC3}"/>
              </a:ext>
            </a:extLst>
          </p:cNvPr>
          <p:cNvGraphicFramePr>
            <a:graphicFrameLocks noGrp="1"/>
          </p:cNvGraphicFramePr>
          <p:nvPr>
            <p:extLst>
              <p:ext uri="{D42A27DB-BD31-4B8C-83A1-F6EECF244321}">
                <p14:modId xmlns:p14="http://schemas.microsoft.com/office/powerpoint/2010/main" val="82787228"/>
              </p:ext>
            </p:extLst>
          </p:nvPr>
        </p:nvGraphicFramePr>
        <p:xfrm>
          <a:off x="609600" y="1130183"/>
          <a:ext cx="7924800" cy="2298817"/>
        </p:xfrm>
        <a:graphic>
          <a:graphicData uri="http://schemas.openxmlformats.org/drawingml/2006/table">
            <a:tbl>
              <a:tblPr firstRow="1" bandRow="1">
                <a:tableStyleId>{00A15C55-8517-42AA-B614-E9B94910E393}</a:tableStyleId>
              </a:tblPr>
              <a:tblGrid>
                <a:gridCol w="37338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774817">
                <a:tc>
                  <a:txBody>
                    <a:bodyPr/>
                    <a:lstStyle/>
                    <a:p>
                      <a:pPr algn="r"/>
                      <a:r>
                        <a:rPr lang="en-US" sz="1500" b="1" dirty="0">
                          <a:solidFill>
                            <a:schemeClr val="tx1"/>
                          </a:solidFill>
                        </a:rPr>
                        <a:t>STAR SITES</a:t>
                      </a:r>
                      <a:r>
                        <a:rPr lang="en-US" sz="1500" b="1" i="1" dirty="0">
                          <a:solidFill>
                            <a:schemeClr val="tx1"/>
                          </a:solidFill>
                        </a:rPr>
                        <a:t>—</a:t>
                      </a:r>
                      <a:r>
                        <a:rPr lang="en-US" sz="1500" b="1" dirty="0">
                          <a:solidFill>
                            <a:schemeClr val="tx1"/>
                          </a:solidFill>
                        </a:rPr>
                        <a:t>New, </a:t>
                      </a:r>
                    </a:p>
                    <a:p>
                      <a:pPr algn="r"/>
                      <a:r>
                        <a:rPr lang="en-US" sz="1500" b="1" dirty="0">
                          <a:solidFill>
                            <a:schemeClr val="tx1"/>
                          </a:solidFill>
                        </a:rPr>
                        <a:t>Recertification, Promotion</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tx1"/>
                          </a:solidFill>
                        </a:rPr>
                        <a:t>FFY Goal</a:t>
                      </a:r>
                    </a:p>
                  </a:txBody>
                  <a:tcPr anchor="ctr">
                    <a:solidFill>
                      <a:schemeClr val="bg1">
                        <a:lumMod val="75000"/>
                      </a:schemeClr>
                    </a:solidFill>
                  </a:tcPr>
                </a:tc>
                <a:tc>
                  <a:txBody>
                    <a:bodyPr/>
                    <a:lstStyle/>
                    <a:p>
                      <a:pPr algn="ctr"/>
                      <a:r>
                        <a:rPr lang="en-US" sz="1300" b="1" dirty="0">
                          <a:solidFill>
                            <a:schemeClr val="tx1"/>
                          </a:solidFill>
                        </a:rPr>
                        <a:t>Approved Star Sites*</a:t>
                      </a:r>
                    </a:p>
                  </a:txBody>
                  <a:tcPr anchor="ctr">
                    <a:solidFill>
                      <a:schemeClr val="bg1">
                        <a:lumMod val="75000"/>
                      </a:schemeClr>
                    </a:solidFill>
                  </a:tcPr>
                </a:tc>
                <a:extLst>
                  <a:ext uri="{0D108BD9-81ED-4DB2-BD59-A6C34878D82A}">
                    <a16:rowId xmlns:a16="http://schemas.microsoft.com/office/drawing/2014/main" val="10000"/>
                  </a:ext>
                </a:extLst>
              </a:tr>
              <a:tr h="292494">
                <a:tc>
                  <a:txBody>
                    <a:bodyPr/>
                    <a:lstStyle/>
                    <a:p>
                      <a:pPr algn="r"/>
                      <a:r>
                        <a:rPr lang="en-US" sz="1400" i="1" dirty="0"/>
                        <a:t>Carolina Star</a:t>
                      </a:r>
                      <a:endParaRPr lang="en-US" sz="1400" b="0" i="1" dirty="0"/>
                    </a:p>
                  </a:txBody>
                  <a:tcPr>
                    <a:solidFill>
                      <a:schemeClr val="bg1">
                        <a:lumMod val="85000"/>
                      </a:schemeClr>
                    </a:solidFill>
                  </a:tcPr>
                </a:tc>
                <a:tc>
                  <a:txBody>
                    <a:bodyPr/>
                    <a:lstStyle/>
                    <a:p>
                      <a:pPr algn="ctr"/>
                      <a:r>
                        <a:rPr lang="en-US" sz="1400" b="1" i="1" dirty="0"/>
                        <a:t>23</a:t>
                      </a:r>
                    </a:p>
                  </a:txBody>
                  <a:tcPr>
                    <a:solidFill>
                      <a:schemeClr val="bg1">
                        <a:lumMod val="85000"/>
                      </a:schemeClr>
                    </a:solidFill>
                  </a:tcPr>
                </a:tc>
                <a:tc rowSpan="4">
                  <a:txBody>
                    <a:bodyPr/>
                    <a:lstStyle/>
                    <a:p>
                      <a:pPr algn="ctr"/>
                      <a:endParaRPr lang="en-US" sz="1300" b="1" i="0" dirty="0"/>
                    </a:p>
                  </a:txBody>
                  <a:tcPr>
                    <a:solidFill>
                      <a:schemeClr val="bg1">
                        <a:lumMod val="85000"/>
                      </a:schemeClr>
                    </a:solidFill>
                  </a:tcPr>
                </a:tc>
                <a:tc>
                  <a:txBody>
                    <a:bodyPr/>
                    <a:lstStyle/>
                    <a:p>
                      <a:pPr algn="ctr"/>
                      <a:r>
                        <a:rPr lang="en-US" sz="1400" b="0" i="0" dirty="0"/>
                        <a:t>102</a:t>
                      </a:r>
                    </a:p>
                  </a:txBody>
                  <a:tcPr>
                    <a:solidFill>
                      <a:schemeClr val="bg1">
                        <a:lumMod val="85000"/>
                      </a:schemeClr>
                    </a:solidFill>
                  </a:tcPr>
                </a:tc>
                <a:extLst>
                  <a:ext uri="{0D108BD9-81ED-4DB2-BD59-A6C34878D82A}">
                    <a16:rowId xmlns:a16="http://schemas.microsoft.com/office/drawing/2014/main" val="10001"/>
                  </a:ext>
                </a:extLst>
              </a:tr>
              <a:tr h="292494">
                <a:tc>
                  <a:txBody>
                    <a:bodyPr/>
                    <a:lstStyle/>
                    <a:p>
                      <a:pPr algn="r"/>
                      <a:r>
                        <a:rPr lang="en-US" sz="1400" i="1" dirty="0"/>
                        <a:t>Building Star</a:t>
                      </a:r>
                      <a:endParaRPr lang="en-US" sz="1400" b="0" i="1" dirty="0"/>
                    </a:p>
                  </a:txBody>
                  <a:tcPr>
                    <a:solidFill>
                      <a:schemeClr val="bg1">
                        <a:lumMod val="95000"/>
                      </a:schemeClr>
                    </a:solidFill>
                  </a:tcPr>
                </a:tc>
                <a:tc>
                  <a:txBody>
                    <a:bodyPr/>
                    <a:lstStyle/>
                    <a:p>
                      <a:pPr algn="ctr"/>
                      <a:r>
                        <a:rPr lang="en-US" sz="1400" b="1" i="1" dirty="0"/>
                        <a:t>8</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dirty="0"/>
                        <a:t>23</a:t>
                      </a:r>
                    </a:p>
                  </a:txBody>
                  <a:tcPr>
                    <a:solidFill>
                      <a:schemeClr val="bg1">
                        <a:lumMod val="95000"/>
                      </a:schemeClr>
                    </a:solidFill>
                  </a:tcPr>
                </a:tc>
                <a:extLst>
                  <a:ext uri="{0D108BD9-81ED-4DB2-BD59-A6C34878D82A}">
                    <a16:rowId xmlns:a16="http://schemas.microsoft.com/office/drawing/2014/main" val="10002"/>
                  </a:ext>
                </a:extLst>
              </a:tr>
              <a:tr h="292494">
                <a:tc>
                  <a:txBody>
                    <a:bodyPr/>
                    <a:lstStyle/>
                    <a:p>
                      <a:pPr algn="r"/>
                      <a:r>
                        <a:rPr lang="en-US" sz="1400" i="1" dirty="0"/>
                        <a:t>Rising Star</a:t>
                      </a:r>
                      <a:endParaRPr lang="en-US" sz="1400" b="0" i="1" dirty="0"/>
                    </a:p>
                  </a:txBody>
                  <a:tcPr>
                    <a:solidFill>
                      <a:schemeClr val="bg1">
                        <a:lumMod val="85000"/>
                      </a:schemeClr>
                    </a:solidFill>
                  </a:tcPr>
                </a:tc>
                <a:tc>
                  <a:txBody>
                    <a:bodyPr/>
                    <a:lstStyle/>
                    <a:p>
                      <a:pPr algn="ctr"/>
                      <a:r>
                        <a:rPr lang="en-US" sz="1400" b="1" i="1" dirty="0"/>
                        <a:t>1</a:t>
                      </a:r>
                    </a:p>
                  </a:txBody>
                  <a:tcPr>
                    <a:solidFill>
                      <a:schemeClr val="bg1">
                        <a:lumMod val="85000"/>
                      </a:schemeClr>
                    </a:solidFill>
                  </a:tcPr>
                </a:tc>
                <a:tc vMerge="1">
                  <a:txBody>
                    <a:bodyPr/>
                    <a:lstStyle/>
                    <a:p>
                      <a:pPr algn="ctr"/>
                      <a:endParaRPr lang="en-US" sz="1300" b="1" i="0" dirty="0"/>
                    </a:p>
                  </a:txBody>
                  <a:tcPr>
                    <a:solidFill>
                      <a:schemeClr val="bg1">
                        <a:lumMod val="85000"/>
                      </a:schemeClr>
                    </a:solidFill>
                  </a:tcPr>
                </a:tc>
                <a:tc>
                  <a:txBody>
                    <a:bodyPr/>
                    <a:lstStyle/>
                    <a:p>
                      <a:pPr algn="ctr"/>
                      <a:r>
                        <a:rPr lang="en-US" sz="1400" b="0" i="0" dirty="0"/>
                        <a:t>4</a:t>
                      </a:r>
                    </a:p>
                  </a:txBody>
                  <a:tcPr>
                    <a:solidFill>
                      <a:schemeClr val="bg1">
                        <a:lumMod val="85000"/>
                      </a:schemeClr>
                    </a:solidFill>
                  </a:tcPr>
                </a:tc>
                <a:extLst>
                  <a:ext uri="{0D108BD9-81ED-4DB2-BD59-A6C34878D82A}">
                    <a16:rowId xmlns:a16="http://schemas.microsoft.com/office/drawing/2014/main" val="10003"/>
                  </a:ext>
                </a:extLst>
              </a:tr>
              <a:tr h="292494">
                <a:tc>
                  <a:txBody>
                    <a:bodyPr/>
                    <a:lstStyle/>
                    <a:p>
                      <a:pPr algn="r"/>
                      <a:r>
                        <a:rPr lang="en-US" sz="1400" i="1" dirty="0"/>
                        <a:t>Public Sector Star</a:t>
                      </a:r>
                      <a:endParaRPr lang="en-US" sz="1400" b="0" i="1" dirty="0"/>
                    </a:p>
                  </a:txBody>
                  <a:tcPr>
                    <a:solidFill>
                      <a:schemeClr val="bg1">
                        <a:lumMod val="95000"/>
                      </a:schemeClr>
                    </a:solidFill>
                  </a:tcPr>
                </a:tc>
                <a:tc>
                  <a:txBody>
                    <a:bodyPr/>
                    <a:lstStyle/>
                    <a:p>
                      <a:pPr algn="ctr"/>
                      <a:r>
                        <a:rPr lang="en-US" sz="1400" b="1" i="1" dirty="0"/>
                        <a:t>7</a:t>
                      </a:r>
                    </a:p>
                  </a:txBody>
                  <a:tcPr>
                    <a:solidFill>
                      <a:schemeClr val="bg1">
                        <a:lumMod val="95000"/>
                      </a:schemeClr>
                    </a:solidFill>
                  </a:tcPr>
                </a:tc>
                <a:tc vMerge="1">
                  <a:txBody>
                    <a:bodyPr/>
                    <a:lstStyle/>
                    <a:p>
                      <a:pPr algn="ctr"/>
                      <a:endParaRPr lang="en-US" sz="1300" b="1" i="0" dirty="0"/>
                    </a:p>
                  </a:txBody>
                  <a:tcPr>
                    <a:solidFill>
                      <a:schemeClr val="bg1">
                        <a:lumMod val="95000"/>
                      </a:schemeClr>
                    </a:solidFill>
                  </a:tcPr>
                </a:tc>
                <a:tc>
                  <a:txBody>
                    <a:bodyPr/>
                    <a:lstStyle/>
                    <a:p>
                      <a:pPr algn="ctr"/>
                      <a:r>
                        <a:rPr lang="en-US" sz="1400" b="0" i="0" dirty="0"/>
                        <a:t>18</a:t>
                      </a:r>
                    </a:p>
                  </a:txBody>
                  <a:tcPr>
                    <a:solidFill>
                      <a:schemeClr val="bg1">
                        <a:lumMod val="95000"/>
                      </a:schemeClr>
                    </a:solidFill>
                  </a:tcPr>
                </a:tc>
                <a:extLst>
                  <a:ext uri="{0D108BD9-81ED-4DB2-BD59-A6C34878D82A}">
                    <a16:rowId xmlns:a16="http://schemas.microsoft.com/office/drawing/2014/main" val="10004"/>
                  </a:ext>
                </a:extLst>
              </a:tr>
              <a:tr h="214021">
                <a:tc>
                  <a:txBody>
                    <a:bodyPr/>
                    <a:lstStyle/>
                    <a:p>
                      <a:pPr algn="r"/>
                      <a:r>
                        <a:rPr lang="en-US" sz="1400" b="1" i="1" dirty="0"/>
                        <a:t>Total</a:t>
                      </a:r>
                    </a:p>
                  </a:txBody>
                  <a:tcPr anchor="ctr">
                    <a:solidFill>
                      <a:schemeClr val="bg1">
                        <a:lumMod val="85000"/>
                      </a:schemeClr>
                    </a:solidFill>
                  </a:tcPr>
                </a:tc>
                <a:tc>
                  <a:txBody>
                    <a:bodyPr/>
                    <a:lstStyle/>
                    <a:p>
                      <a:pPr algn="ctr"/>
                      <a:r>
                        <a:rPr lang="en-US" sz="1400" b="1" i="1" dirty="0"/>
                        <a:t>39</a:t>
                      </a:r>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0" i="0" dirty="0"/>
                        <a:t>20</a:t>
                      </a:r>
                    </a:p>
                  </a:txBody>
                  <a:tcPr anchor="ctr">
                    <a:solidFill>
                      <a:schemeClr val="bg1">
                        <a:lumMod val="85000"/>
                      </a:schemeClr>
                    </a:solidFill>
                  </a:tcPr>
                </a:tc>
                <a:tc>
                  <a:txBody>
                    <a:bodyPr/>
                    <a:lstStyle/>
                    <a:p>
                      <a:pPr algn="ctr"/>
                      <a:r>
                        <a:rPr lang="en-US" sz="1400" b="1" i="1"/>
                        <a:t>147</a:t>
                      </a:r>
                      <a:endParaRPr lang="en-US" sz="1400" b="1" i="1" dirty="0"/>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graphicFrame>
        <p:nvGraphicFramePr>
          <p:cNvPr id="25" name="Table 24">
            <a:extLst>
              <a:ext uri="{FF2B5EF4-FFF2-40B4-BE49-F238E27FC236}">
                <a16:creationId xmlns:a16="http://schemas.microsoft.com/office/drawing/2014/main" id="{32960641-33F2-436B-999E-C48886D956B5}"/>
              </a:ext>
            </a:extLst>
          </p:cNvPr>
          <p:cNvGraphicFramePr>
            <a:graphicFrameLocks noGrp="1"/>
          </p:cNvGraphicFramePr>
          <p:nvPr>
            <p:extLst>
              <p:ext uri="{D42A27DB-BD31-4B8C-83A1-F6EECF244321}">
                <p14:modId xmlns:p14="http://schemas.microsoft.com/office/powerpoint/2010/main" val="3416826399"/>
              </p:ext>
            </p:extLst>
          </p:nvPr>
        </p:nvGraphicFramePr>
        <p:xfrm>
          <a:off x="609598" y="4102627"/>
          <a:ext cx="7924800" cy="1741154"/>
        </p:xfrm>
        <a:graphic>
          <a:graphicData uri="http://schemas.openxmlformats.org/drawingml/2006/table">
            <a:tbl>
              <a:tblPr firstRow="1" bandRow="1">
                <a:tableStyleId>{00A15C55-8517-42AA-B614-E9B94910E393}</a:tableStyleId>
              </a:tblPr>
              <a:tblGrid>
                <a:gridCol w="533400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2"/>
                    </a:ext>
                  </a:extLst>
                </a:gridCol>
                <a:gridCol w="1447798">
                  <a:extLst>
                    <a:ext uri="{9D8B030D-6E8A-4147-A177-3AD203B41FA5}">
                      <a16:colId xmlns:a16="http://schemas.microsoft.com/office/drawing/2014/main" val="20003"/>
                    </a:ext>
                  </a:extLst>
                </a:gridCol>
              </a:tblGrid>
              <a:tr h="3457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dirty="0">
                        <a:solidFill>
                          <a:schemeClr val="tx1"/>
                        </a:solidFill>
                      </a:endParaRPr>
                    </a:p>
                  </a:txBody>
                  <a:tcP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366048">
                <a:tc>
                  <a:txBody>
                    <a:bodyPr/>
                    <a:lstStyle/>
                    <a:p>
                      <a:pPr algn="r"/>
                      <a:r>
                        <a:rPr lang="en-US" sz="1400" i="1" dirty="0"/>
                        <a:t>Star</a:t>
                      </a:r>
                      <a:r>
                        <a:rPr lang="en-US" sz="1400" i="1" baseline="0" dirty="0"/>
                        <a:t> Sites</a:t>
                      </a:r>
                      <a:r>
                        <a:rPr lang="en-US" sz="1400" i="1" dirty="0"/>
                        <a:t>—Termination/Withdrawn</a:t>
                      </a:r>
                      <a:endParaRPr lang="en-US" sz="1400" b="0" i="1" dirty="0"/>
                    </a:p>
                  </a:txBody>
                  <a:tcPr>
                    <a:solidFill>
                      <a:schemeClr val="bg1">
                        <a:lumMod val="95000"/>
                      </a:schemeClr>
                    </a:solidFill>
                  </a:tcPr>
                </a:tc>
                <a:tc>
                  <a:txBody>
                    <a:bodyPr/>
                    <a:lstStyle/>
                    <a:p>
                      <a:pPr algn="ctr"/>
                      <a:r>
                        <a:rPr lang="en-US" sz="1400" b="1" i="1" dirty="0"/>
                        <a:t>4</a:t>
                      </a:r>
                    </a:p>
                  </a:txBody>
                  <a:tcPr>
                    <a:solidFill>
                      <a:schemeClr val="bg1">
                        <a:lumMod val="95000"/>
                      </a:schemeClr>
                    </a:solidFill>
                  </a:tcPr>
                </a:tc>
                <a:tc>
                  <a:txBody>
                    <a:bodyPr/>
                    <a:lstStyle/>
                    <a:p>
                      <a:pPr algn="ctr"/>
                      <a:r>
                        <a:rPr lang="en-US" sz="1400" b="0" i="0" dirty="0"/>
                        <a:t>NA</a:t>
                      </a:r>
                    </a:p>
                  </a:txBody>
                  <a:tcPr>
                    <a:solidFill>
                      <a:schemeClr val="bg1">
                        <a:lumMod val="95000"/>
                      </a:schemeClr>
                    </a:solidFill>
                  </a:tcPr>
                </a:tc>
                <a:extLst>
                  <a:ext uri="{0D108BD9-81ED-4DB2-BD59-A6C34878D82A}">
                    <a16:rowId xmlns:a16="http://schemas.microsoft.com/office/drawing/2014/main" val="10001"/>
                  </a:ext>
                </a:extLst>
              </a:tr>
              <a:tr h="343135">
                <a:tc>
                  <a:txBody>
                    <a:bodyPr/>
                    <a:lstStyle/>
                    <a:p>
                      <a:pPr algn="r"/>
                      <a:r>
                        <a:rPr lang="en-US" sz="1400" i="1" dirty="0"/>
                        <a:t>Star Presentations</a:t>
                      </a:r>
                      <a:endParaRPr lang="en-US" sz="1400" b="0" i="1" dirty="0"/>
                    </a:p>
                  </a:txBody>
                  <a:tcPr>
                    <a:solidFill>
                      <a:schemeClr val="bg1">
                        <a:lumMod val="85000"/>
                      </a:schemeClr>
                    </a:solidFill>
                  </a:tcPr>
                </a:tc>
                <a:tc>
                  <a:txBody>
                    <a:bodyPr/>
                    <a:lstStyle/>
                    <a:p>
                      <a:pPr algn="ctr"/>
                      <a:r>
                        <a:rPr lang="en-US" sz="1400" b="1" i="1" dirty="0"/>
                        <a:t>24</a:t>
                      </a:r>
                    </a:p>
                  </a:txBody>
                  <a:tcPr>
                    <a:solidFill>
                      <a:schemeClr val="bg1">
                        <a:lumMod val="85000"/>
                      </a:schemeClr>
                    </a:solidFill>
                  </a:tcPr>
                </a:tc>
                <a:tc>
                  <a:txBody>
                    <a:bodyPr/>
                    <a:lstStyle/>
                    <a:p>
                      <a:pPr algn="ctr"/>
                      <a:r>
                        <a:rPr lang="en-US" sz="1400" b="0" i="0" dirty="0"/>
                        <a:t>10</a:t>
                      </a:r>
                    </a:p>
                  </a:txBody>
                  <a:tcPr>
                    <a:solidFill>
                      <a:schemeClr val="bg1">
                        <a:lumMod val="85000"/>
                      </a:schemeClr>
                    </a:solidFill>
                  </a:tcPr>
                </a:tc>
                <a:extLst>
                  <a:ext uri="{0D108BD9-81ED-4DB2-BD59-A6C34878D82A}">
                    <a16:rowId xmlns:a16="http://schemas.microsoft.com/office/drawing/2014/main" val="10003"/>
                  </a:ext>
                </a:extLst>
              </a:tr>
              <a:tr h="343135">
                <a:tc>
                  <a:txBody>
                    <a:bodyPr/>
                    <a:lstStyle/>
                    <a:p>
                      <a:pPr algn="r"/>
                      <a:r>
                        <a:rPr lang="en-US" sz="1400" i="1" dirty="0"/>
                        <a:t>Star Program Interventions</a:t>
                      </a:r>
                      <a:endParaRPr lang="en-US" sz="1400" b="0" i="1" dirty="0"/>
                    </a:p>
                  </a:txBody>
                  <a:tcPr>
                    <a:solidFill>
                      <a:schemeClr val="bg1">
                        <a:lumMod val="95000"/>
                      </a:schemeClr>
                    </a:solidFill>
                  </a:tcPr>
                </a:tc>
                <a:tc>
                  <a:txBody>
                    <a:bodyPr/>
                    <a:lstStyle/>
                    <a:p>
                      <a:pPr algn="ctr"/>
                      <a:r>
                        <a:rPr lang="en-US" sz="1400" b="1" i="1" dirty="0"/>
                        <a:t>166</a:t>
                      </a:r>
                    </a:p>
                  </a:txBody>
                  <a:tcPr>
                    <a:solidFill>
                      <a:schemeClr val="bg1">
                        <a:lumMod val="95000"/>
                      </a:schemeClr>
                    </a:solidFill>
                  </a:tcPr>
                </a:tc>
                <a:tc>
                  <a:txBody>
                    <a:bodyPr/>
                    <a:lstStyle/>
                    <a:p>
                      <a:pPr algn="ctr"/>
                      <a:r>
                        <a:rPr lang="en-US" sz="1400" b="0" i="0" dirty="0"/>
                        <a:t>100</a:t>
                      </a:r>
                    </a:p>
                  </a:txBody>
                  <a:tcPr>
                    <a:solidFill>
                      <a:schemeClr val="bg1">
                        <a:lumMod val="95000"/>
                      </a:schemeClr>
                    </a:solidFill>
                  </a:tcPr>
                </a:tc>
                <a:extLst>
                  <a:ext uri="{0D108BD9-81ED-4DB2-BD59-A6C34878D82A}">
                    <a16:rowId xmlns:a16="http://schemas.microsoft.com/office/drawing/2014/main" val="10004"/>
                  </a:ext>
                </a:extLst>
              </a:tr>
              <a:tr h="343135">
                <a:tc>
                  <a:txBody>
                    <a:bodyPr/>
                    <a:lstStyle/>
                    <a:p>
                      <a:pPr algn="r"/>
                      <a:r>
                        <a:rPr lang="en-US" sz="1400" b="0" i="1" dirty="0"/>
                        <a:t>Star Booths</a:t>
                      </a:r>
                    </a:p>
                  </a:txBody>
                  <a:tcPr>
                    <a:solidFill>
                      <a:schemeClr val="bg1">
                        <a:lumMod val="85000"/>
                      </a:schemeClr>
                    </a:solidFill>
                  </a:tcPr>
                </a:tc>
                <a:tc>
                  <a:txBody>
                    <a:bodyPr/>
                    <a:lstStyle/>
                    <a:p>
                      <a:pPr algn="ctr"/>
                      <a:r>
                        <a:rPr lang="en-US" sz="1300" b="1" i="1" dirty="0"/>
                        <a:t>7</a:t>
                      </a:r>
                    </a:p>
                  </a:txBody>
                  <a:tcPr>
                    <a:solidFill>
                      <a:schemeClr val="bg1">
                        <a:lumMod val="85000"/>
                      </a:schemeClr>
                    </a:solidFill>
                  </a:tcPr>
                </a:tc>
                <a:tc>
                  <a:txBody>
                    <a:bodyPr/>
                    <a:lstStyle/>
                    <a:p>
                      <a:pPr algn="ctr"/>
                      <a:r>
                        <a:rPr lang="en-US" sz="1400" b="0" i="0" dirty="0"/>
                        <a:t>NA</a:t>
                      </a:r>
                    </a:p>
                  </a:txBody>
                  <a:tcPr>
                    <a:solidFill>
                      <a:schemeClr val="bg1">
                        <a:lumMod val="85000"/>
                      </a:schemeClr>
                    </a:solidFill>
                  </a:tcPr>
                </a:tc>
                <a:extLst>
                  <a:ext uri="{0D108BD9-81ED-4DB2-BD59-A6C34878D82A}">
                    <a16:rowId xmlns:a16="http://schemas.microsoft.com/office/drawing/2014/main" val="3165065554"/>
                  </a:ext>
                </a:extLst>
              </a:tr>
            </a:tbl>
          </a:graphicData>
        </a:graphic>
      </p:graphicFrame>
      <p:sp>
        <p:nvSpPr>
          <p:cNvPr id="2" name="TextBox 1">
            <a:extLst>
              <a:ext uri="{FF2B5EF4-FFF2-40B4-BE49-F238E27FC236}">
                <a16:creationId xmlns:a16="http://schemas.microsoft.com/office/drawing/2014/main" id="{01604573-9B76-BD0E-D44D-F8B546486A3D}"/>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717973296"/>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sp>
        <p:nvSpPr>
          <p:cNvPr id="11" name="TextBox 10"/>
          <p:cNvSpPr txBox="1"/>
          <p:nvPr/>
        </p:nvSpPr>
        <p:spPr>
          <a:xfrm>
            <a:off x="7620000" y="3228945"/>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graphicFrame>
        <p:nvGraphicFramePr>
          <p:cNvPr id="14" name="Table 13">
            <a:extLst>
              <a:ext uri="{FF2B5EF4-FFF2-40B4-BE49-F238E27FC236}">
                <a16:creationId xmlns:a16="http://schemas.microsoft.com/office/drawing/2014/main" id="{FAEEDE5F-4EB3-4ECA-B4BF-B727E806A00C}"/>
              </a:ext>
            </a:extLst>
          </p:cNvPr>
          <p:cNvGraphicFramePr>
            <a:graphicFrameLocks noGrp="1"/>
          </p:cNvGraphicFramePr>
          <p:nvPr>
            <p:extLst>
              <p:ext uri="{D42A27DB-BD31-4B8C-83A1-F6EECF244321}">
                <p14:modId xmlns:p14="http://schemas.microsoft.com/office/powerpoint/2010/main" val="2264048862"/>
              </p:ext>
            </p:extLst>
          </p:nvPr>
        </p:nvGraphicFramePr>
        <p:xfrm>
          <a:off x="609600" y="4571999"/>
          <a:ext cx="7910946" cy="1259458"/>
        </p:xfrm>
        <a:graphic>
          <a:graphicData uri="http://schemas.openxmlformats.org/drawingml/2006/table">
            <a:tbl>
              <a:tblPr firstRow="1" bandRow="1">
                <a:tableStyleId>{00A15C55-8517-42AA-B614-E9B94910E393}</a:tableStyleId>
              </a:tblPr>
              <a:tblGrid>
                <a:gridCol w="6172200">
                  <a:extLst>
                    <a:ext uri="{9D8B030D-6E8A-4147-A177-3AD203B41FA5}">
                      <a16:colId xmlns:a16="http://schemas.microsoft.com/office/drawing/2014/main" val="20000"/>
                    </a:ext>
                  </a:extLst>
                </a:gridCol>
                <a:gridCol w="1738746">
                  <a:extLst>
                    <a:ext uri="{9D8B030D-6E8A-4147-A177-3AD203B41FA5}">
                      <a16:colId xmlns:a16="http://schemas.microsoft.com/office/drawing/2014/main" val="20002"/>
                    </a:ext>
                  </a:extLst>
                </a:gridCol>
              </a:tblGrid>
              <a:tr h="337903">
                <a:tc>
                  <a:txBody>
                    <a:bodyPr/>
                    <a:lstStyle/>
                    <a:p>
                      <a:pPr algn="r"/>
                      <a:r>
                        <a:rPr lang="en-US" sz="1600" b="1" dirty="0">
                          <a:solidFill>
                            <a:schemeClr val="tx1"/>
                          </a:solidFill>
                        </a:rPr>
                        <a:t>SAFETY AWARDS</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307185">
                <a:tc>
                  <a:txBody>
                    <a:bodyPr/>
                    <a:lstStyle/>
                    <a:p>
                      <a:pPr algn="r"/>
                      <a:r>
                        <a:rPr lang="en-US" sz="1400" i="1" dirty="0"/>
                        <a:t>CY 2022 Safety Awards Season (Silver, Gold, Million Hour)</a:t>
                      </a:r>
                      <a:endParaRPr lang="en-US" sz="1400" b="0" i="1" dirty="0"/>
                    </a:p>
                  </a:txBody>
                  <a:tcPr anchor="ctr">
                    <a:solidFill>
                      <a:schemeClr val="bg1">
                        <a:lumMod val="95000"/>
                      </a:schemeClr>
                    </a:solidFill>
                  </a:tcPr>
                </a:tc>
                <a:tc>
                  <a:txBody>
                    <a:bodyPr/>
                    <a:lstStyle/>
                    <a:p>
                      <a:pPr algn="ctr"/>
                      <a:r>
                        <a:rPr lang="en-US" sz="1400" b="1" i="1" dirty="0"/>
                        <a:t>2,132</a:t>
                      </a:r>
                    </a:p>
                  </a:txBody>
                  <a:tcPr anchor="ctr">
                    <a:solidFill>
                      <a:schemeClr val="bg1">
                        <a:lumMod val="95000"/>
                      </a:schemeClr>
                    </a:solidFill>
                  </a:tcPr>
                </a:tc>
                <a:extLst>
                  <a:ext uri="{0D108BD9-81ED-4DB2-BD59-A6C34878D82A}">
                    <a16:rowId xmlns:a16="http://schemas.microsoft.com/office/drawing/2014/main" val="10001"/>
                  </a:ext>
                </a:extLst>
              </a:tr>
              <a:tr h="307185">
                <a:tc>
                  <a:txBody>
                    <a:bodyPr/>
                    <a:lstStyle/>
                    <a:p>
                      <a:endParaRPr lang="en-US" sz="1400" b="0" i="1" dirty="0"/>
                    </a:p>
                  </a:txBody>
                  <a:tcPr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tx1"/>
                          </a:solidFill>
                        </a:rPr>
                        <a:t>Total</a:t>
                      </a:r>
                    </a:p>
                  </a:txBody>
                  <a:tcPr anchor="ctr">
                    <a:solidFill>
                      <a:schemeClr val="bg1">
                        <a:lumMod val="85000"/>
                      </a:schemeClr>
                    </a:solidFill>
                  </a:tcPr>
                </a:tc>
                <a:extLst>
                  <a:ext uri="{0D108BD9-81ED-4DB2-BD59-A6C34878D82A}">
                    <a16:rowId xmlns:a16="http://schemas.microsoft.com/office/drawing/2014/main" val="10002"/>
                  </a:ext>
                </a:extLst>
              </a:tr>
              <a:tr h="307185">
                <a:tc>
                  <a:txBody>
                    <a:bodyPr/>
                    <a:lstStyle/>
                    <a:p>
                      <a:pPr algn="r"/>
                      <a:r>
                        <a:rPr lang="en-US" sz="1400" i="1" dirty="0"/>
                        <a:t>Million </a:t>
                      </a:r>
                      <a:r>
                        <a:rPr lang="en-US" sz="1400" i="1" baseline="0" dirty="0"/>
                        <a:t>Hour Awards</a:t>
                      </a:r>
                      <a:endParaRPr lang="en-US" sz="1400" b="0" i="1" dirty="0"/>
                    </a:p>
                  </a:txBody>
                  <a:tcPr anchor="ctr">
                    <a:solidFill>
                      <a:schemeClr val="bg1">
                        <a:lumMod val="95000"/>
                      </a:schemeClr>
                    </a:solidFill>
                  </a:tcPr>
                </a:tc>
                <a:tc>
                  <a:txBody>
                    <a:bodyPr/>
                    <a:lstStyle/>
                    <a:p>
                      <a:pPr algn="ctr"/>
                      <a:r>
                        <a:rPr lang="en-US" sz="1400" b="1" i="1" dirty="0"/>
                        <a:t>50</a:t>
                      </a:r>
                    </a:p>
                  </a:txBody>
                  <a:tcPr anchor="ctr">
                    <a:solidFill>
                      <a:schemeClr val="bg1">
                        <a:lumMod val="95000"/>
                      </a:schemeClr>
                    </a:solidFill>
                  </a:tcPr>
                </a:tc>
                <a:extLst>
                  <a:ext uri="{0D108BD9-81ED-4DB2-BD59-A6C34878D82A}">
                    <a16:rowId xmlns:a16="http://schemas.microsoft.com/office/drawing/2014/main" val="10003"/>
                  </a:ext>
                </a:extLst>
              </a:tr>
            </a:tbl>
          </a:graphicData>
        </a:graphic>
      </p:graphicFrame>
      <p:pic>
        <p:nvPicPr>
          <p:cNvPr id="12" name="Picture 11">
            <a:extLst>
              <a:ext uri="{FF2B5EF4-FFF2-40B4-BE49-F238E27FC236}">
                <a16:creationId xmlns:a16="http://schemas.microsoft.com/office/drawing/2014/main" id="{2C40FBAC-1936-4EBC-BF9D-FA994EB849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568348"/>
            <a:ext cx="1896153" cy="1264103"/>
          </a:xfrm>
          <a:prstGeom prst="rect">
            <a:avLst/>
          </a:prstGeom>
        </p:spPr>
      </p:pic>
      <p:pic>
        <p:nvPicPr>
          <p:cNvPr id="15" name="Picture 14" descr="A picture containing text, person, outdoor, group&#10;&#10;Description automatically generated">
            <a:extLst>
              <a:ext uri="{FF2B5EF4-FFF2-40B4-BE49-F238E27FC236}">
                <a16:creationId xmlns:a16="http://schemas.microsoft.com/office/drawing/2014/main" id="{63D2AD30-EAF7-417C-99D0-7FA8C2478287}"/>
              </a:ext>
            </a:extLst>
          </p:cNvPr>
          <p:cNvPicPr/>
          <p:nvPr/>
        </p:nvPicPr>
        <p:blipFill rotWithShape="1">
          <a:blip r:embed="rId4" cstate="print">
            <a:extLst>
              <a:ext uri="{28A0092B-C50C-407E-A947-70E740481C1C}">
                <a14:useLocalDpi xmlns:a14="http://schemas.microsoft.com/office/drawing/2010/main" val="0"/>
              </a:ext>
            </a:extLst>
          </a:blip>
          <a:srcRect t="29183"/>
          <a:stretch/>
        </p:blipFill>
        <p:spPr bwMode="auto">
          <a:xfrm>
            <a:off x="634848" y="2915434"/>
            <a:ext cx="2870352" cy="917018"/>
          </a:xfrm>
          <a:prstGeom prst="rect">
            <a:avLst/>
          </a:prstGeom>
          <a:ln>
            <a:noFill/>
          </a:ln>
          <a:extLst>
            <a:ext uri="{53640926-AAD7-44D8-BBD7-CCE9431645EC}">
              <a14:shadowObscured xmlns:a14="http://schemas.microsoft.com/office/drawing/2010/main"/>
            </a:ext>
          </a:extLst>
        </p:spPr>
      </p:pic>
      <p:pic>
        <p:nvPicPr>
          <p:cNvPr id="16" name="Picture 15" descr="A group of people posing for a photo&#10;&#10;Description automatically generated">
            <a:extLst>
              <a:ext uri="{FF2B5EF4-FFF2-40B4-BE49-F238E27FC236}">
                <a16:creationId xmlns:a16="http://schemas.microsoft.com/office/drawing/2014/main" id="{5BCF740D-1685-418B-8AA7-6DB82AAE7A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66" t="13750" r="6942" b="22500"/>
          <a:stretch/>
        </p:blipFill>
        <p:spPr>
          <a:xfrm rot="10800000" flipH="1" flipV="1">
            <a:off x="5370873" y="2724439"/>
            <a:ext cx="2249127" cy="1085561"/>
          </a:xfrm>
          <a:prstGeom prst="rect">
            <a:avLst/>
          </a:prstGeom>
        </p:spPr>
      </p:pic>
      <p:graphicFrame>
        <p:nvGraphicFramePr>
          <p:cNvPr id="17" name="Table 16">
            <a:extLst>
              <a:ext uri="{FF2B5EF4-FFF2-40B4-BE49-F238E27FC236}">
                <a16:creationId xmlns:a16="http://schemas.microsoft.com/office/drawing/2014/main" id="{9CB6ED83-B86E-4582-82B4-D73CAEFBD383}"/>
              </a:ext>
            </a:extLst>
          </p:cNvPr>
          <p:cNvGraphicFramePr>
            <a:graphicFrameLocks noGrp="1"/>
          </p:cNvGraphicFramePr>
          <p:nvPr>
            <p:extLst>
              <p:ext uri="{D42A27DB-BD31-4B8C-83A1-F6EECF244321}">
                <p14:modId xmlns:p14="http://schemas.microsoft.com/office/powerpoint/2010/main" val="1907715667"/>
              </p:ext>
            </p:extLst>
          </p:nvPr>
        </p:nvGraphicFramePr>
        <p:xfrm>
          <a:off x="609600" y="1143000"/>
          <a:ext cx="7910946" cy="1770827"/>
        </p:xfrm>
        <a:graphic>
          <a:graphicData uri="http://schemas.openxmlformats.org/drawingml/2006/table">
            <a:tbl>
              <a:tblPr firstRow="1" bandRow="1">
                <a:tableStyleId>{00A15C55-8517-42AA-B614-E9B94910E393}</a:tableStyleId>
              </a:tblPr>
              <a:tblGrid>
                <a:gridCol w="4168136">
                  <a:extLst>
                    <a:ext uri="{9D8B030D-6E8A-4147-A177-3AD203B41FA5}">
                      <a16:colId xmlns:a16="http://schemas.microsoft.com/office/drawing/2014/main" val="20000"/>
                    </a:ext>
                  </a:extLst>
                </a:gridCol>
                <a:gridCol w="935704">
                  <a:extLst>
                    <a:ext uri="{9D8B030D-6E8A-4147-A177-3AD203B41FA5}">
                      <a16:colId xmlns:a16="http://schemas.microsoft.com/office/drawing/2014/main" val="20002"/>
                    </a:ext>
                  </a:extLst>
                </a:gridCol>
                <a:gridCol w="1105832">
                  <a:extLst>
                    <a:ext uri="{9D8B030D-6E8A-4147-A177-3AD203B41FA5}">
                      <a16:colId xmlns:a16="http://schemas.microsoft.com/office/drawing/2014/main" val="20003"/>
                    </a:ext>
                  </a:extLst>
                </a:gridCol>
                <a:gridCol w="1701274">
                  <a:extLst>
                    <a:ext uri="{9D8B030D-6E8A-4147-A177-3AD203B41FA5}">
                      <a16:colId xmlns:a16="http://schemas.microsoft.com/office/drawing/2014/main" val="20004"/>
                    </a:ext>
                  </a:extLst>
                </a:gridCol>
              </a:tblGrid>
              <a:tr h="401255">
                <a:tc>
                  <a:txBody>
                    <a:bodyPr/>
                    <a:lstStyle/>
                    <a:p>
                      <a:pPr algn="r"/>
                      <a:r>
                        <a:rPr lang="en-US" sz="1600" b="1" dirty="0">
                          <a:solidFill>
                            <a:schemeClr val="tx1"/>
                          </a:solidFill>
                        </a:rPr>
                        <a:t>SHARP SITES</a:t>
                      </a:r>
                      <a:r>
                        <a:rPr lang="en-US" sz="1600" b="1" i="0" dirty="0">
                          <a:solidFill>
                            <a:schemeClr val="tx1"/>
                          </a:solidFill>
                        </a:rPr>
                        <a:t>—New/Renewals</a:t>
                      </a:r>
                    </a:p>
                  </a:txBody>
                  <a:tcPr anchor="ctr">
                    <a:solidFill>
                      <a:schemeClr val="bg1">
                        <a:lumMod val="75000"/>
                      </a:schemeClr>
                    </a:solidFill>
                  </a:tcPr>
                </a:tc>
                <a:tc>
                  <a:txBody>
                    <a:bodyPr/>
                    <a:lstStyle/>
                    <a:p>
                      <a:pPr algn="ctr"/>
                      <a:r>
                        <a:rPr lang="en-US" sz="1200" b="1" i="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FFY Goal</a:t>
                      </a:r>
                      <a:endParaRPr lang="en-US" sz="1200" b="1" dirty="0">
                        <a:solidFill>
                          <a:schemeClr val="tx1"/>
                        </a:solidFill>
                      </a:endParaRPr>
                    </a:p>
                  </a:txBody>
                  <a:tcPr anchor="ctr">
                    <a:solidFill>
                      <a:schemeClr val="bg1">
                        <a:lumMod val="75000"/>
                      </a:schemeClr>
                    </a:solidFill>
                  </a:tcPr>
                </a:tc>
                <a:tc>
                  <a:txBody>
                    <a:bodyPr/>
                    <a:lstStyle/>
                    <a:p>
                      <a:pPr algn="ctr"/>
                      <a:r>
                        <a:rPr lang="en-US" sz="1200" dirty="0">
                          <a:solidFill>
                            <a:schemeClr val="tx1"/>
                          </a:solidFill>
                        </a:rPr>
                        <a:t>Approved</a:t>
                      </a:r>
                    </a:p>
                    <a:p>
                      <a:pPr algn="ctr"/>
                      <a:r>
                        <a:rPr lang="en-US" sz="1200" dirty="0">
                          <a:solidFill>
                            <a:schemeClr val="tx1"/>
                          </a:solidFill>
                        </a:rPr>
                        <a:t>SHARP Sites*</a:t>
                      </a:r>
                    </a:p>
                  </a:txBody>
                  <a:tcPr anchor="ctr">
                    <a:solidFill>
                      <a:schemeClr val="bg1">
                        <a:lumMod val="75000"/>
                      </a:schemeClr>
                    </a:solidFill>
                  </a:tcPr>
                </a:tc>
                <a:extLst>
                  <a:ext uri="{0D108BD9-81ED-4DB2-BD59-A6C34878D82A}">
                    <a16:rowId xmlns:a16="http://schemas.microsoft.com/office/drawing/2014/main" val="10000"/>
                  </a:ext>
                </a:extLst>
              </a:tr>
              <a:tr h="267503">
                <a:tc>
                  <a:txBody>
                    <a:bodyPr/>
                    <a:lstStyle/>
                    <a:p>
                      <a:pPr algn="r"/>
                      <a:r>
                        <a:rPr lang="en-US" sz="1400" i="1" dirty="0"/>
                        <a:t>SHARP—Construction</a:t>
                      </a:r>
                      <a:endParaRPr lang="en-US" sz="1400" b="0" i="1" dirty="0"/>
                    </a:p>
                  </a:txBody>
                  <a:tcPr anchor="ctr">
                    <a:solidFill>
                      <a:schemeClr val="bg1">
                        <a:lumMod val="85000"/>
                      </a:schemeClr>
                    </a:solidFill>
                  </a:tcPr>
                </a:tc>
                <a:tc>
                  <a:txBody>
                    <a:bodyPr/>
                    <a:lstStyle/>
                    <a:p>
                      <a:pPr algn="ctr"/>
                      <a:r>
                        <a:rPr lang="en-US" sz="1400" b="1" i="1" dirty="0"/>
                        <a:t>3</a:t>
                      </a:r>
                    </a:p>
                  </a:txBody>
                  <a:tcPr anchor="ctr">
                    <a:solidFill>
                      <a:schemeClr val="bg1">
                        <a:lumMod val="85000"/>
                      </a:schemeClr>
                    </a:solidFill>
                  </a:tcPr>
                </a:tc>
                <a:tc rowSpan="3">
                  <a:txBody>
                    <a:bodyPr/>
                    <a:lstStyle/>
                    <a:p>
                      <a:pPr algn="ctr"/>
                      <a:endParaRPr lang="en-US" sz="1400" b="0" i="0" dirty="0"/>
                    </a:p>
                  </a:txBody>
                  <a:tcPr anchor="b">
                    <a:solidFill>
                      <a:schemeClr val="bg1">
                        <a:lumMod val="85000"/>
                      </a:schemeClr>
                    </a:solidFill>
                  </a:tcPr>
                </a:tc>
                <a:tc>
                  <a:txBody>
                    <a:bodyPr/>
                    <a:lstStyle/>
                    <a:p>
                      <a:pPr algn="ctr"/>
                      <a:r>
                        <a:rPr lang="en-US" sz="1400" b="0" i="0" dirty="0"/>
                        <a:t>6</a:t>
                      </a:r>
                    </a:p>
                  </a:txBody>
                  <a:tcPr anchor="ctr">
                    <a:solidFill>
                      <a:schemeClr val="bg1">
                        <a:lumMod val="85000"/>
                      </a:schemeClr>
                    </a:solidFill>
                  </a:tcPr>
                </a:tc>
                <a:extLst>
                  <a:ext uri="{0D108BD9-81ED-4DB2-BD59-A6C34878D82A}">
                    <a16:rowId xmlns:a16="http://schemas.microsoft.com/office/drawing/2014/main" val="10001"/>
                  </a:ext>
                </a:extLst>
              </a:tr>
              <a:tr h="387100">
                <a:tc>
                  <a:txBody>
                    <a:bodyPr/>
                    <a:lstStyle/>
                    <a:p>
                      <a:pPr algn="r"/>
                      <a:r>
                        <a:rPr lang="en-US" sz="1400" i="1" dirty="0"/>
                        <a:t>SHARP—General Industry</a:t>
                      </a:r>
                      <a:endParaRPr lang="en-US" sz="1400" b="0" i="1" dirty="0"/>
                    </a:p>
                  </a:txBody>
                  <a:tcPr anchor="ctr">
                    <a:solidFill>
                      <a:schemeClr val="bg1">
                        <a:lumMod val="95000"/>
                      </a:schemeClr>
                    </a:solidFill>
                  </a:tcPr>
                </a:tc>
                <a:tc>
                  <a:txBody>
                    <a:bodyPr/>
                    <a:lstStyle/>
                    <a:p>
                      <a:pPr algn="ctr"/>
                      <a:r>
                        <a:rPr lang="en-US" sz="1400" b="1" i="1" dirty="0"/>
                        <a:t>64</a:t>
                      </a:r>
                    </a:p>
                  </a:txBody>
                  <a:tcPr anchor="ctr">
                    <a:solidFill>
                      <a:schemeClr val="bg1">
                        <a:lumMod val="95000"/>
                      </a:schemeClr>
                    </a:solidFill>
                  </a:tcPr>
                </a:tc>
                <a:tc vMerge="1">
                  <a:txBody>
                    <a:bodyPr/>
                    <a:lstStyle/>
                    <a:p>
                      <a:endParaRPr lang="en-US" dirty="0"/>
                    </a:p>
                  </a:txBody>
                  <a:tcPr anchor="b">
                    <a:solidFill>
                      <a:schemeClr val="bg1">
                        <a:lumMod val="85000"/>
                      </a:schemeClr>
                    </a:solidFill>
                  </a:tcPr>
                </a:tc>
                <a:tc>
                  <a:txBody>
                    <a:bodyPr/>
                    <a:lstStyle/>
                    <a:p>
                      <a:pPr algn="ctr"/>
                      <a:r>
                        <a:rPr lang="en-US" sz="1400" b="0" i="0" dirty="0"/>
                        <a:t>105</a:t>
                      </a:r>
                    </a:p>
                  </a:txBody>
                  <a:tcPr anchor="ctr">
                    <a:solidFill>
                      <a:schemeClr val="bg1">
                        <a:lumMod val="95000"/>
                      </a:schemeClr>
                    </a:solidFill>
                  </a:tcPr>
                </a:tc>
                <a:extLst>
                  <a:ext uri="{0D108BD9-81ED-4DB2-BD59-A6C34878D82A}">
                    <a16:rowId xmlns:a16="http://schemas.microsoft.com/office/drawing/2014/main" val="10002"/>
                  </a:ext>
                </a:extLst>
              </a:tr>
              <a:tr h="316927">
                <a:tc>
                  <a:txBody>
                    <a:bodyPr/>
                    <a:lstStyle/>
                    <a:p>
                      <a:pPr algn="r"/>
                      <a:r>
                        <a:rPr lang="en-US" sz="1400" i="1" dirty="0"/>
                        <a:t>SHARP—Public Sector</a:t>
                      </a:r>
                      <a:endParaRPr lang="en-US" sz="1400" b="0" i="1" dirty="0"/>
                    </a:p>
                  </a:txBody>
                  <a:tcPr anchor="ctr">
                    <a:solidFill>
                      <a:schemeClr val="bg1">
                        <a:lumMod val="85000"/>
                      </a:schemeClr>
                    </a:solidFill>
                  </a:tcPr>
                </a:tc>
                <a:tc>
                  <a:txBody>
                    <a:bodyPr/>
                    <a:lstStyle/>
                    <a:p>
                      <a:pPr algn="ctr"/>
                      <a:r>
                        <a:rPr lang="en-US" sz="1400" b="1" i="1" dirty="0"/>
                        <a:t>18</a:t>
                      </a:r>
                    </a:p>
                  </a:txBody>
                  <a:tcPr anchor="ctr">
                    <a:solidFill>
                      <a:schemeClr val="bg1">
                        <a:lumMod val="85000"/>
                      </a:schemeClr>
                    </a:solidFill>
                  </a:tcPr>
                </a:tc>
                <a:tc vMerge="1">
                  <a:txBody>
                    <a:bodyPr/>
                    <a:lstStyle/>
                    <a:p>
                      <a:pPr algn="ctr"/>
                      <a:endParaRPr lang="en-US" sz="1200" b="1" i="0" dirty="0"/>
                    </a:p>
                  </a:txBody>
                  <a:tcPr anchor="b">
                    <a:solidFill>
                      <a:schemeClr val="bg1">
                        <a:lumMod val="85000"/>
                      </a:schemeClr>
                    </a:solidFill>
                  </a:tcPr>
                </a:tc>
                <a:tc>
                  <a:txBody>
                    <a:bodyPr/>
                    <a:lstStyle/>
                    <a:p>
                      <a:pPr algn="ctr"/>
                      <a:r>
                        <a:rPr lang="en-US" sz="1400" b="0" i="0" dirty="0"/>
                        <a:t>49</a:t>
                      </a:r>
                    </a:p>
                  </a:txBody>
                  <a:tcPr anchor="ctr">
                    <a:solidFill>
                      <a:schemeClr val="bg1">
                        <a:lumMod val="85000"/>
                      </a:schemeClr>
                    </a:solidFill>
                  </a:tcPr>
                </a:tc>
                <a:extLst>
                  <a:ext uri="{0D108BD9-81ED-4DB2-BD59-A6C34878D82A}">
                    <a16:rowId xmlns:a16="http://schemas.microsoft.com/office/drawing/2014/main" val="10003"/>
                  </a:ext>
                </a:extLst>
              </a:tr>
              <a:tr h="267503">
                <a:tc>
                  <a:txBody>
                    <a:bodyPr/>
                    <a:lstStyle/>
                    <a:p>
                      <a:pPr algn="r"/>
                      <a:r>
                        <a:rPr lang="en-US" sz="1400" b="1" i="1" dirty="0"/>
                        <a:t>Total</a:t>
                      </a:r>
                    </a:p>
                  </a:txBody>
                  <a:tcPr anchor="ctr">
                    <a:solidFill>
                      <a:schemeClr val="bg1">
                        <a:lumMod val="95000"/>
                      </a:schemeClr>
                    </a:solidFill>
                  </a:tcPr>
                </a:tc>
                <a:tc>
                  <a:txBody>
                    <a:bodyPr/>
                    <a:lstStyle/>
                    <a:p>
                      <a:pPr algn="ctr"/>
                      <a:r>
                        <a:rPr lang="en-US" sz="1400" b="1" i="1" dirty="0"/>
                        <a:t>85</a:t>
                      </a:r>
                    </a:p>
                  </a:txBody>
                  <a:tcPr anchor="ctr">
                    <a:solidFill>
                      <a:schemeClr val="bg1">
                        <a:lumMod val="95000"/>
                      </a:schemeClr>
                    </a:solidFill>
                  </a:tcPr>
                </a:tc>
                <a:tc>
                  <a:txBody>
                    <a:bodyPr/>
                    <a:lstStyle/>
                    <a:p>
                      <a:pPr algn="ctr"/>
                      <a:r>
                        <a:rPr lang="en-US" sz="1400" b="0" i="0" dirty="0"/>
                        <a:t>60</a:t>
                      </a:r>
                      <a:endParaRPr lang="en-US" dirty="0"/>
                    </a:p>
                  </a:txBody>
                  <a:tcPr anchor="b">
                    <a:solidFill>
                      <a:schemeClr val="bg1">
                        <a:lumMod val="95000"/>
                      </a:schemeClr>
                    </a:solidFill>
                  </a:tcPr>
                </a:tc>
                <a:tc>
                  <a:txBody>
                    <a:bodyPr/>
                    <a:lstStyle/>
                    <a:p>
                      <a:pPr algn="ctr"/>
                      <a:r>
                        <a:rPr lang="en-US" sz="1400" b="1" i="1" dirty="0"/>
                        <a:t>160</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8" name="Table 17">
            <a:extLst>
              <a:ext uri="{FF2B5EF4-FFF2-40B4-BE49-F238E27FC236}">
                <a16:creationId xmlns:a16="http://schemas.microsoft.com/office/drawing/2014/main" id="{472E4B50-8DBD-44B1-834D-2588A6A48679}"/>
              </a:ext>
            </a:extLst>
          </p:cNvPr>
          <p:cNvGraphicFramePr>
            <a:graphicFrameLocks noGrp="1"/>
          </p:cNvGraphicFramePr>
          <p:nvPr>
            <p:extLst>
              <p:ext uri="{D42A27DB-BD31-4B8C-83A1-F6EECF244321}">
                <p14:modId xmlns:p14="http://schemas.microsoft.com/office/powerpoint/2010/main" val="2079400266"/>
              </p:ext>
            </p:extLst>
          </p:nvPr>
        </p:nvGraphicFramePr>
        <p:xfrm>
          <a:off x="623454" y="3761202"/>
          <a:ext cx="7897092" cy="810798"/>
        </p:xfrm>
        <a:graphic>
          <a:graphicData uri="http://schemas.openxmlformats.org/drawingml/2006/table">
            <a:tbl>
              <a:tblPr firstRow="1" bandRow="1">
                <a:tableStyleId>{00A15C55-8517-42AA-B614-E9B94910E393}</a:tableStyleId>
              </a:tblPr>
              <a:tblGrid>
                <a:gridCol w="6157993">
                  <a:extLst>
                    <a:ext uri="{9D8B030D-6E8A-4147-A177-3AD203B41FA5}">
                      <a16:colId xmlns:a16="http://schemas.microsoft.com/office/drawing/2014/main" val="20000"/>
                    </a:ext>
                  </a:extLst>
                </a:gridCol>
                <a:gridCol w="1739099">
                  <a:extLst>
                    <a:ext uri="{9D8B030D-6E8A-4147-A177-3AD203B41FA5}">
                      <a16:colId xmlns:a16="http://schemas.microsoft.com/office/drawing/2014/main" val="20002"/>
                    </a:ext>
                  </a:extLst>
                </a:gridCol>
              </a:tblGrid>
              <a:tr h="475518">
                <a:tc>
                  <a:txBody>
                    <a:bodyPr/>
                    <a:lstStyle/>
                    <a:p>
                      <a:pPr algn="r"/>
                      <a:r>
                        <a:rPr lang="en-US" sz="1600" b="1" dirty="0">
                          <a:solidFill>
                            <a:schemeClr val="tx1"/>
                          </a:solidFill>
                        </a:rPr>
                        <a:t>GOLD STAR GROWERS</a:t>
                      </a:r>
                      <a:r>
                        <a:rPr lang="en-US" sz="1600" b="1" i="0" dirty="0">
                          <a:solidFill>
                            <a:schemeClr val="tx1"/>
                          </a:solidFill>
                        </a:rPr>
                        <a:t>—New</a:t>
                      </a:r>
                    </a:p>
                  </a:txBody>
                  <a:tcPr anchor="ctr">
                    <a:solidFill>
                      <a:schemeClr val="bg1">
                        <a:lumMod val="75000"/>
                      </a:schemeClr>
                    </a:solidFill>
                  </a:tcPr>
                </a:tc>
                <a:tc>
                  <a:txBody>
                    <a:bodyPr/>
                    <a:lstStyle/>
                    <a:p>
                      <a:pPr algn="ctr"/>
                      <a:r>
                        <a:rPr lang="en-US" sz="13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134082">
                <a:tc>
                  <a:txBody>
                    <a:bodyPr/>
                    <a:lstStyle/>
                    <a:p>
                      <a:pPr algn="r"/>
                      <a:endParaRPr lang="en-US" sz="1600" b="0" i="1" dirty="0"/>
                    </a:p>
                  </a:txBody>
                  <a:tcPr anchor="ctr">
                    <a:solidFill>
                      <a:schemeClr val="bg1">
                        <a:lumMod val="95000"/>
                      </a:schemeClr>
                    </a:solidFill>
                  </a:tcPr>
                </a:tc>
                <a:tc>
                  <a:txBody>
                    <a:bodyPr/>
                    <a:lstStyle/>
                    <a:p>
                      <a:pPr algn="ctr"/>
                      <a:r>
                        <a:rPr lang="en-US" sz="1300" b="1" i="1" dirty="0"/>
                        <a:t>283</a:t>
                      </a:r>
                    </a:p>
                  </a:txBody>
                  <a:tcPr anchor="c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CE3FAA0F-7A05-E678-F1B0-6C3FEF318D1E}"/>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1337360634"/>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524000"/>
            <a:ext cx="1996113" cy="94815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6681" y="2734809"/>
            <a:ext cx="926432" cy="905845"/>
          </a:xfrm>
          <a:prstGeom prst="rect">
            <a:avLst/>
          </a:prstGeom>
        </p:spPr>
      </p:pic>
      <p:sp>
        <p:nvSpPr>
          <p:cNvPr id="12" name="Content Placeholder 8"/>
          <p:cNvSpPr>
            <a:spLocks noGrp="1"/>
          </p:cNvSpPr>
          <p:nvPr>
            <p:ph idx="1"/>
          </p:nvPr>
        </p:nvSpPr>
        <p:spPr>
          <a:xfrm>
            <a:off x="533400" y="1295400"/>
            <a:ext cx="7511014" cy="4419600"/>
          </a:xfrm>
        </p:spPr>
        <p:txBody>
          <a:bodyPr/>
          <a:lstStyle/>
          <a:p>
            <a:r>
              <a:rPr lang="en-US" b="1" dirty="0"/>
              <a:t>Alliances</a:t>
            </a:r>
          </a:p>
          <a:p>
            <a:pPr lvl="1">
              <a:spcBef>
                <a:spcPts val="600"/>
              </a:spcBef>
            </a:pPr>
            <a:r>
              <a:rPr lang="en-US" i="1" dirty="0"/>
              <a:t>Carolinas AGC</a:t>
            </a:r>
          </a:p>
          <a:p>
            <a:pPr lvl="1">
              <a:spcBef>
                <a:spcPts val="600"/>
              </a:spcBef>
            </a:pPr>
            <a:r>
              <a:rPr lang="en-US" i="1" dirty="0"/>
              <a:t>Lamar Advertising Company</a:t>
            </a:r>
          </a:p>
          <a:p>
            <a:pPr lvl="1">
              <a:spcBef>
                <a:spcPts val="600"/>
              </a:spcBef>
            </a:pPr>
            <a:r>
              <a:rPr lang="en-US" i="1" dirty="0"/>
              <a:t>Mexican Consulate</a:t>
            </a:r>
          </a:p>
          <a:p>
            <a:pPr lvl="1">
              <a:spcBef>
                <a:spcPts val="600"/>
              </a:spcBef>
            </a:pPr>
            <a:r>
              <a:rPr lang="en-US" i="1" dirty="0"/>
              <a:t>N.C. State – Industry Expansion Solutions</a:t>
            </a:r>
          </a:p>
          <a:p>
            <a:pPr lvl="1">
              <a:spcBef>
                <a:spcPts val="600"/>
              </a:spcBef>
            </a:pPr>
            <a:r>
              <a:rPr lang="en-US" i="1" dirty="0"/>
              <a:t>Safety and Health Council of NC</a:t>
            </a:r>
          </a:p>
          <a:p>
            <a:pPr lvl="1">
              <a:spcBef>
                <a:spcPts val="600"/>
              </a:spcBef>
            </a:pPr>
            <a:r>
              <a:rPr lang="en-US" i="1" dirty="0"/>
              <a:t>NUCA of the Carolinas</a:t>
            </a:r>
          </a:p>
          <a:p>
            <a:pPr lvl="1">
              <a:spcBef>
                <a:spcPts val="600"/>
              </a:spcBef>
            </a:pPr>
            <a:r>
              <a:rPr lang="en-US" i="1" dirty="0"/>
              <a:t>NCALGESO</a:t>
            </a:r>
          </a:p>
          <a:p>
            <a:pPr lvl="1">
              <a:spcBef>
                <a:spcPts val="600"/>
              </a:spcBef>
            </a:pPr>
            <a:r>
              <a:rPr lang="en-US" i="1" dirty="0"/>
              <a:t>Tree Care Industry Association </a:t>
            </a:r>
            <a:r>
              <a:rPr lang="en-US" sz="1000" i="1" dirty="0"/>
              <a:t>(Signing 11/10/2022)</a:t>
            </a:r>
            <a:endParaRPr lang="en-US" sz="1000" dirty="0"/>
          </a:p>
          <a:p>
            <a:pPr lvl="1">
              <a:spcBef>
                <a:spcPts val="600"/>
              </a:spcBef>
            </a:pPr>
            <a:endParaRPr lang="en-US" dirty="0"/>
          </a:p>
        </p:txBody>
      </p:sp>
      <p:sp>
        <p:nvSpPr>
          <p:cNvPr id="4" name="TextBox 3">
            <a:extLst>
              <a:ext uri="{FF2B5EF4-FFF2-40B4-BE49-F238E27FC236}">
                <a16:creationId xmlns:a16="http://schemas.microsoft.com/office/drawing/2014/main" id="{195E2C68-1D1C-A7A9-D1E9-56580BE8316E}"/>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1379393225"/>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Alliances and Partnerships</a:t>
            </a:r>
            <a:endParaRPr lang="en-US" sz="2400" b="1" i="1" dirty="0">
              <a:solidFill>
                <a:schemeClr val="bg2"/>
              </a:solidFill>
            </a:endParaRPr>
          </a:p>
        </p:txBody>
      </p:sp>
      <p:sp>
        <p:nvSpPr>
          <p:cNvPr id="12" name="Content Placeholder 8"/>
          <p:cNvSpPr>
            <a:spLocks noGrp="1"/>
          </p:cNvSpPr>
          <p:nvPr>
            <p:ph idx="1"/>
          </p:nvPr>
        </p:nvSpPr>
        <p:spPr>
          <a:xfrm>
            <a:off x="533400" y="1219200"/>
            <a:ext cx="7924800" cy="4373563"/>
          </a:xfrm>
        </p:spPr>
        <p:txBody>
          <a:bodyPr/>
          <a:lstStyle/>
          <a:p>
            <a:r>
              <a:rPr lang="en-US" b="1" dirty="0"/>
              <a:t>Partnerships</a:t>
            </a:r>
          </a:p>
          <a:p>
            <a:endParaRPr lang="en-US" sz="1000" b="1" dirty="0"/>
          </a:p>
          <a:p>
            <a:pPr lvl="1"/>
            <a:r>
              <a:rPr lang="en-US" i="1" dirty="0"/>
              <a:t>Barringer Construction</a:t>
            </a:r>
          </a:p>
          <a:p>
            <a:pPr lvl="1"/>
            <a:endParaRPr lang="en-US" sz="1000" i="1" dirty="0"/>
          </a:p>
          <a:p>
            <a:pPr lvl="2"/>
            <a:r>
              <a:rPr lang="en-US" dirty="0"/>
              <a:t>Charlotte - Foundry Building Including Ancillary Buildings </a:t>
            </a:r>
            <a:r>
              <a:rPr lang="en-US" sz="1600" dirty="0"/>
              <a:t>(2020 – 2023)</a:t>
            </a:r>
            <a:endParaRPr lang="en-US" sz="1600" i="1" dirty="0"/>
          </a:p>
          <a:p>
            <a:pPr lvl="2"/>
            <a:endParaRPr lang="en-US" i="1" dirty="0"/>
          </a:p>
          <a:p>
            <a:pPr lvl="1"/>
            <a:r>
              <a:rPr lang="en-US" i="1" dirty="0"/>
              <a:t>Holder – Edison Foard – Leeper, A Joint Venture</a:t>
            </a:r>
          </a:p>
          <a:p>
            <a:pPr lvl="1"/>
            <a:endParaRPr lang="en-US" sz="1000" i="1" dirty="0"/>
          </a:p>
          <a:p>
            <a:pPr lvl="2"/>
            <a:r>
              <a:rPr lang="en-US" dirty="0"/>
              <a:t>Charlotte - Charlotte Douglas International Airport – Terminal Lobby Expansion </a:t>
            </a:r>
            <a:r>
              <a:rPr lang="en-US" sz="1600" dirty="0"/>
              <a:t>(2021 – 2023)</a:t>
            </a:r>
          </a:p>
          <a:p>
            <a:pPr lvl="1"/>
            <a:endParaRPr lang="en-US" dirty="0"/>
          </a:p>
          <a:p>
            <a:pPr lvl="1"/>
            <a:r>
              <a:rPr lang="en-US" i="1" dirty="0"/>
              <a:t>Jacobs Engineering Group</a:t>
            </a:r>
          </a:p>
          <a:p>
            <a:pPr lvl="1"/>
            <a:endParaRPr lang="en-US" sz="1000" i="1" dirty="0"/>
          </a:p>
          <a:p>
            <a:pPr lvl="2"/>
            <a:r>
              <a:rPr lang="en-US" dirty="0"/>
              <a:t>Holly Springs - Biotech Manufacturing Facility and Campus </a:t>
            </a:r>
            <a:r>
              <a:rPr lang="en-US" sz="1600" dirty="0"/>
              <a:t>(2022 – 2024)</a:t>
            </a:r>
          </a:p>
        </p:txBody>
      </p:sp>
      <p:sp>
        <p:nvSpPr>
          <p:cNvPr id="2" name="TextBox 1">
            <a:extLst>
              <a:ext uri="{FF2B5EF4-FFF2-40B4-BE49-F238E27FC236}">
                <a16:creationId xmlns:a16="http://schemas.microsoft.com/office/drawing/2014/main" id="{5EFDE682-0936-15A1-4F82-68D16D434D36}"/>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22663205"/>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D7F8EC9-D451-409A-AECF-7760EE711B1E}"/>
              </a:ext>
            </a:extLst>
          </p:cNvPr>
          <p:cNvGraphicFramePr>
            <a:graphicFrameLocks noGrp="1"/>
          </p:cNvGraphicFramePr>
          <p:nvPr>
            <p:extLst>
              <p:ext uri="{D42A27DB-BD31-4B8C-83A1-F6EECF244321}">
                <p14:modId xmlns:p14="http://schemas.microsoft.com/office/powerpoint/2010/main" val="3954786403"/>
              </p:ext>
            </p:extLst>
          </p:nvPr>
        </p:nvGraphicFramePr>
        <p:xfrm>
          <a:off x="609600" y="1171966"/>
          <a:ext cx="7924800" cy="4711632"/>
        </p:xfrm>
        <a:graphic>
          <a:graphicData uri="http://schemas.openxmlformats.org/drawingml/2006/table">
            <a:tbl>
              <a:tblPr firstRow="1" bandRow="1">
                <a:tableStyleId>{073A0DAA-6AF3-43AB-8588-CEC1D06C72B9}</a:tableStyleId>
              </a:tblPr>
              <a:tblGrid>
                <a:gridCol w="61722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tblGrid>
              <a:tr h="396508">
                <a:tc>
                  <a:txBody>
                    <a:bodyPr/>
                    <a:lstStyle/>
                    <a:p>
                      <a:pPr algn="ctr"/>
                      <a:r>
                        <a:rPr lang="en-US" sz="1800" dirty="0">
                          <a:solidFill>
                            <a:schemeClr val="tx1"/>
                          </a:solidFill>
                        </a:rPr>
                        <a:t>OUTREACH EVENT</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ctr"/>
                      <a:r>
                        <a:rPr lang="en-US" sz="140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64339">
                <a:tc>
                  <a:txBody>
                    <a:bodyPr/>
                    <a:lstStyle/>
                    <a:p>
                      <a:pPr algn="r"/>
                      <a:r>
                        <a:rPr lang="en-US" sz="1400" b="0" i="1" dirty="0"/>
                        <a:t>General Industry</a:t>
                      </a:r>
                      <a:r>
                        <a:rPr lang="en-US" sz="1400" i="1" dirty="0"/>
                        <a:t>—</a:t>
                      </a:r>
                      <a:r>
                        <a:rPr lang="en-US" sz="1400" b="0" i="1" dirty="0"/>
                        <a:t>10 Hour Course</a:t>
                      </a:r>
                    </a:p>
                  </a:txBody>
                  <a:tcPr anchor="ctr">
                    <a:solidFill>
                      <a:schemeClr val="bg1">
                        <a:lumMod val="95000"/>
                      </a:schemeClr>
                    </a:solidFill>
                  </a:tcPr>
                </a:tc>
                <a:tc>
                  <a:txBody>
                    <a:bodyPr/>
                    <a:lstStyle/>
                    <a:p>
                      <a:pPr algn="ctr"/>
                      <a:r>
                        <a:rPr lang="en-US" sz="1400" b="1" i="1" dirty="0"/>
                        <a:t>4</a:t>
                      </a:r>
                    </a:p>
                  </a:txBody>
                  <a:tcPr anchor="ctr">
                    <a:solidFill>
                      <a:schemeClr val="bg1">
                        <a:lumMod val="95000"/>
                      </a:schemeClr>
                    </a:solidFill>
                  </a:tcPr>
                </a:tc>
                <a:tc>
                  <a:txBody>
                    <a:bodyPr/>
                    <a:lstStyle/>
                    <a:p>
                      <a:pPr algn="ctr"/>
                      <a:r>
                        <a:rPr lang="en-US" sz="1400" i="0" dirty="0"/>
                        <a:t>4</a:t>
                      </a:r>
                    </a:p>
                  </a:txBody>
                  <a:tcPr anchor="ctr">
                    <a:solidFill>
                      <a:schemeClr val="bg1">
                        <a:lumMod val="95000"/>
                      </a:schemeClr>
                    </a:solidFill>
                  </a:tcPr>
                </a:tc>
                <a:extLst>
                  <a:ext uri="{0D108BD9-81ED-4DB2-BD59-A6C34878D82A}">
                    <a16:rowId xmlns:a16="http://schemas.microsoft.com/office/drawing/2014/main" val="10001"/>
                  </a:ext>
                </a:extLst>
              </a:tr>
              <a:tr h="264339">
                <a:tc>
                  <a:txBody>
                    <a:bodyPr/>
                    <a:lstStyle/>
                    <a:p>
                      <a:pPr algn="r"/>
                      <a:r>
                        <a:rPr lang="en-US" sz="1400" b="0" i="1" dirty="0"/>
                        <a:t>General Industry</a:t>
                      </a:r>
                      <a:r>
                        <a:rPr lang="en-US" sz="1400" i="1" dirty="0"/>
                        <a:t>—</a:t>
                      </a:r>
                      <a:r>
                        <a:rPr lang="en-US" sz="1400" b="0" i="1" dirty="0"/>
                        <a:t>30 Hour Course</a:t>
                      </a:r>
                    </a:p>
                  </a:txBody>
                  <a:tcPr anchor="ctr">
                    <a:solidFill>
                      <a:schemeClr val="bg1">
                        <a:lumMod val="85000"/>
                      </a:schemeClr>
                    </a:solidFill>
                  </a:tcPr>
                </a:tc>
                <a:tc>
                  <a:txBody>
                    <a:bodyPr/>
                    <a:lstStyle/>
                    <a:p>
                      <a:pPr algn="ctr"/>
                      <a:r>
                        <a:rPr lang="en-US" sz="1400" b="1" i="1" dirty="0"/>
                        <a:t>2</a:t>
                      </a:r>
                    </a:p>
                  </a:txBody>
                  <a:tcPr anchor="ctr">
                    <a:solidFill>
                      <a:schemeClr val="bg1">
                        <a:lumMod val="85000"/>
                      </a:schemeClr>
                    </a:solidFill>
                  </a:tcPr>
                </a:tc>
                <a:tc>
                  <a:txBody>
                    <a:bodyPr/>
                    <a:lstStyle/>
                    <a:p>
                      <a:pPr algn="ctr"/>
                      <a:r>
                        <a:rPr lang="en-US" sz="1400" i="0" dirty="0"/>
                        <a:t>1</a:t>
                      </a:r>
                    </a:p>
                  </a:txBody>
                  <a:tcPr anchor="ctr">
                    <a:solidFill>
                      <a:schemeClr val="bg1">
                        <a:lumMod val="85000"/>
                      </a:schemeClr>
                    </a:solidFill>
                  </a:tcPr>
                </a:tc>
                <a:extLst>
                  <a:ext uri="{0D108BD9-81ED-4DB2-BD59-A6C34878D82A}">
                    <a16:rowId xmlns:a16="http://schemas.microsoft.com/office/drawing/2014/main" val="10002"/>
                  </a:ext>
                </a:extLst>
              </a:tr>
              <a:tr h="449376">
                <a:tc>
                  <a:txBody>
                    <a:bodyPr/>
                    <a:lstStyle/>
                    <a:p>
                      <a:pPr algn="r"/>
                      <a:r>
                        <a:rPr lang="en-US" sz="1400" b="0" i="1" dirty="0"/>
                        <a:t>NC #500/502</a:t>
                      </a:r>
                      <a:r>
                        <a:rPr lang="en-US" sz="1400" i="1" dirty="0"/>
                        <a:t>—</a:t>
                      </a:r>
                      <a:r>
                        <a:rPr lang="en-US" sz="1400" b="0" i="1" dirty="0"/>
                        <a:t>Construction Train the Trainer Course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1" dirty="0"/>
                        <a:t>NC</a:t>
                      </a:r>
                      <a:r>
                        <a:rPr lang="en-US" sz="1400" b="0" i="1" baseline="0" dirty="0"/>
                        <a:t> #501/503</a:t>
                      </a:r>
                      <a:r>
                        <a:rPr lang="en-US" sz="1400" i="1" dirty="0"/>
                        <a:t>—</a:t>
                      </a:r>
                      <a:r>
                        <a:rPr lang="en-US" sz="1400" b="0" i="1" baseline="0" dirty="0"/>
                        <a:t>General Industry Train the Trainer Course</a:t>
                      </a:r>
                      <a:endParaRPr lang="en-US" sz="1400" b="0" i="1" dirty="0"/>
                    </a:p>
                  </a:txBody>
                  <a:tcPr anchor="ctr">
                    <a:solidFill>
                      <a:schemeClr val="bg1">
                        <a:lumMod val="95000"/>
                      </a:schemeClr>
                    </a:solidFill>
                  </a:tcPr>
                </a:tc>
                <a:tc>
                  <a:txBody>
                    <a:bodyPr/>
                    <a:lstStyle/>
                    <a:p>
                      <a:pPr algn="ctr"/>
                      <a:r>
                        <a:rPr lang="en-US" sz="1400" b="1" i="1" dirty="0"/>
                        <a:t>1</a:t>
                      </a:r>
                    </a:p>
                  </a:txBody>
                  <a:tcPr anchor="ctr">
                    <a:solidFill>
                      <a:schemeClr val="bg1">
                        <a:lumMod val="95000"/>
                      </a:schemeClr>
                    </a:solidFill>
                  </a:tcPr>
                </a:tc>
                <a:tc>
                  <a:txBody>
                    <a:bodyPr/>
                    <a:lstStyle/>
                    <a:p>
                      <a:pPr algn="ctr"/>
                      <a:r>
                        <a:rPr lang="en-US" sz="1400" i="0" dirty="0"/>
                        <a:t>1</a:t>
                      </a:r>
                    </a:p>
                  </a:txBody>
                  <a:tcPr anchor="ctr">
                    <a:solidFill>
                      <a:schemeClr val="bg1">
                        <a:lumMod val="95000"/>
                      </a:schemeClr>
                    </a:solidFill>
                  </a:tcPr>
                </a:tc>
                <a:extLst>
                  <a:ext uri="{0D108BD9-81ED-4DB2-BD59-A6C34878D82A}">
                    <a16:rowId xmlns:a16="http://schemas.microsoft.com/office/drawing/2014/main" val="10003"/>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Construction</a:t>
                      </a:r>
                      <a:r>
                        <a:rPr lang="en-US" sz="1400" i="1" dirty="0"/>
                        <a:t>—</a:t>
                      </a:r>
                      <a:r>
                        <a:rPr kumimoji="0" lang="en-US" sz="1400" b="0" i="1" u="none" strike="noStrike" cap="none" normalizeH="0" baseline="0" dirty="0">
                          <a:ln>
                            <a:noFill/>
                          </a:ln>
                          <a:effectLst/>
                        </a:rPr>
                        <a:t>10 Hour Course</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5</a:t>
                      </a:r>
                    </a:p>
                  </a:txBody>
                  <a:tcPr anchor="ctr" horzOverflow="overflow">
                    <a:solidFill>
                      <a:schemeClr val="bg1">
                        <a:lumMod val="85000"/>
                      </a:schemeClr>
                    </a:solidFill>
                  </a:tcPr>
                </a:tc>
                <a:extLst>
                  <a:ext uri="{0D108BD9-81ED-4DB2-BD59-A6C34878D82A}">
                    <a16:rowId xmlns:a16="http://schemas.microsoft.com/office/drawing/2014/main" val="10004"/>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effectLst/>
                        </a:rPr>
                        <a:t>Construction</a:t>
                      </a:r>
                      <a:r>
                        <a:rPr lang="en-US" sz="1400" i="1" dirty="0"/>
                        <a:t>—</a:t>
                      </a:r>
                      <a:r>
                        <a:rPr kumimoji="0" lang="en-US" sz="1400" b="0" i="1" u="none" strike="noStrike" cap="none" normalizeH="0" baseline="0" dirty="0">
                          <a:ln>
                            <a:noFill/>
                          </a:ln>
                          <a:effectLst/>
                        </a:rPr>
                        <a:t>30 Hour Course </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extLst>
                  <a:ext uri="{0D108BD9-81ED-4DB2-BD59-A6C34878D82A}">
                    <a16:rowId xmlns:a16="http://schemas.microsoft.com/office/drawing/2014/main" val="10005"/>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Labor One/Booth 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mj-lt"/>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6"/>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Speaker’s Bureau </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84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07"/>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Webinars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86</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08"/>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OSH Workshops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09"/>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Technical Assistance</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4</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charset="0"/>
                        </a:rPr>
                        <a:t>NA</a:t>
                      </a:r>
                      <a:endParaRPr kumimoji="0" lang="en-US" sz="1400" b="0" i="0" u="none" strike="noStrike" kern="1200" cap="none" spc="0" normalizeH="0" baseline="0" noProof="0" dirty="0">
                        <a:ln>
                          <a:noFill/>
                        </a:ln>
                        <a:solidFill>
                          <a:srgbClr val="000000"/>
                        </a:solidFill>
                        <a:effectLst/>
                        <a:uLnTx/>
                        <a:uFillTx/>
                        <a:latin typeface="Arial"/>
                        <a:ea typeface="+mn-ea"/>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10"/>
                  </a:ext>
                </a:extLst>
              </a:tr>
              <a:tr h="26433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Spanish Training and Outreach Events</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1</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11"/>
                  </a:ext>
                </a:extLst>
              </a:tr>
              <a:tr h="37448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Train the Trainer Program (Construction/General Industry)</a:t>
                      </a:r>
                      <a:r>
                        <a:rPr lang="en-US" sz="1400" i="1" dirty="0"/>
                        <a:t>—</a:t>
                      </a:r>
                      <a:r>
                        <a:rPr kumimoji="0" lang="en-US" sz="1400" b="0" i="1" u="none" strike="noStrike" cap="none" normalizeH="0" baseline="0" dirty="0">
                          <a:ln>
                            <a:noFill/>
                          </a:ln>
                          <a:solidFill>
                            <a:srgbClr val="000000"/>
                          </a:solidFill>
                          <a:effectLst/>
                          <a:latin typeface="Arial" charset="0"/>
                          <a:cs typeface="Arial" charset="0"/>
                        </a:rPr>
                        <a:t>Events</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85000"/>
                      </a:schemeClr>
                    </a:solidFill>
                  </a:tcPr>
                </a:tc>
                <a:extLst>
                  <a:ext uri="{0D108BD9-81ED-4DB2-BD59-A6C34878D82A}">
                    <a16:rowId xmlns:a16="http://schemas.microsoft.com/office/drawing/2014/main" val="10012"/>
                  </a:ext>
                </a:extLst>
              </a:tr>
              <a:tr h="374482">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Arial" charset="0"/>
                          <a:cs typeface="Arial" charset="0"/>
                        </a:rPr>
                        <a:t>Train the Trainer Program (Construction/General Industry)</a:t>
                      </a:r>
                      <a:r>
                        <a:rPr lang="en-US" sz="1400" i="1" dirty="0"/>
                        <a:t>—Trained</a:t>
                      </a:r>
                      <a:r>
                        <a:rPr kumimoji="0" lang="en-US" sz="1400" b="0" i="1" u="none" strike="noStrike" cap="none" normalizeH="0" baseline="0" dirty="0">
                          <a:ln>
                            <a:noFill/>
                          </a:ln>
                          <a:solidFill>
                            <a:srgbClr val="000000"/>
                          </a:solidFill>
                          <a:effectLst/>
                          <a:latin typeface="Arial" charset="0"/>
                          <a:cs typeface="Arial" charset="0"/>
                        </a:rPr>
                        <a:t> </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mj-lt"/>
                          <a:cs typeface="Arial" charset="0"/>
                        </a:rPr>
                        <a:t>77</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charset="0"/>
                        </a:rPr>
                        <a:t>NA</a:t>
                      </a:r>
                    </a:p>
                  </a:txBody>
                  <a:tcPr anchor="ctr" horzOverflow="overflow">
                    <a:solidFill>
                      <a:schemeClr val="bg1">
                        <a:lumMod val="95000"/>
                      </a:schemeClr>
                    </a:solidFill>
                  </a:tcPr>
                </a:tc>
                <a:extLst>
                  <a:ext uri="{0D108BD9-81ED-4DB2-BD59-A6C34878D82A}">
                    <a16:rowId xmlns:a16="http://schemas.microsoft.com/office/drawing/2014/main" val="10013"/>
                  </a:ext>
                </a:extLst>
              </a:tr>
            </a:tbl>
          </a:graphicData>
        </a:graphic>
      </p:graphicFrame>
      <p:sp>
        <p:nvSpPr>
          <p:cNvPr id="6" name="Text Box 3">
            <a:extLst>
              <a:ext uri="{FF2B5EF4-FFF2-40B4-BE49-F238E27FC236}">
                <a16:creationId xmlns:a16="http://schemas.microsoft.com/office/drawing/2014/main" id="{9F4BA611-4213-410D-80D1-BFA551556C14}"/>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Education and Training Outreach</a:t>
            </a:r>
            <a:endParaRPr lang="en-US" sz="2400" b="1" i="1" dirty="0">
              <a:solidFill>
                <a:schemeClr val="bg2"/>
              </a:solidFill>
            </a:endParaRPr>
          </a:p>
        </p:txBody>
      </p:sp>
      <p:sp>
        <p:nvSpPr>
          <p:cNvPr id="2" name="TextBox 1">
            <a:extLst>
              <a:ext uri="{FF2B5EF4-FFF2-40B4-BE49-F238E27FC236}">
                <a16:creationId xmlns:a16="http://schemas.microsoft.com/office/drawing/2014/main" id="{E682104D-8B92-AC60-E4F4-3ACC9B2ADC8C}"/>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1770775044"/>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Education and Training Outreach</a:t>
            </a:r>
            <a:endParaRPr lang="en-US" sz="2400" b="1" i="1" dirty="0">
              <a:solidFill>
                <a:srgbClr val="000080"/>
              </a:solidFill>
            </a:endParaRPr>
          </a:p>
        </p:txBody>
      </p:sp>
      <p:sp>
        <p:nvSpPr>
          <p:cNvPr id="6" name="Rectangle 7"/>
          <p:cNvSpPr txBox="1">
            <a:spLocks noChangeArrowheads="1"/>
          </p:cNvSpPr>
          <p:nvPr/>
        </p:nvSpPr>
        <p:spPr bwMode="auto">
          <a:xfrm>
            <a:off x="533400" y="12192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r>
              <a:rPr lang="en-US" b="1" kern="0" dirty="0"/>
              <a:t>Stand Downs/Forums</a:t>
            </a:r>
            <a:endParaRPr lang="en-US" sz="800" b="1" kern="0" dirty="0"/>
          </a:p>
          <a:p>
            <a:pPr lvl="1" eaLnBrk="1" hangingPunct="1">
              <a:spcBef>
                <a:spcPts val="600"/>
              </a:spcBef>
              <a:spcAft>
                <a:spcPts val="600"/>
              </a:spcAft>
            </a:pPr>
            <a:r>
              <a:rPr lang="en-US" i="1" dirty="0"/>
              <a:t>Stand Up 4 Grain Safety Week (April 4 </a:t>
            </a:r>
            <a:r>
              <a:rPr lang="en-US" i="1" kern="0" dirty="0"/>
              <a:t>-</a:t>
            </a:r>
            <a:r>
              <a:rPr lang="en-US" i="1" dirty="0"/>
              <a:t> 8)</a:t>
            </a:r>
          </a:p>
          <a:p>
            <a:pPr lvl="1" eaLnBrk="1" hangingPunct="1">
              <a:spcBef>
                <a:spcPts val="600"/>
              </a:spcBef>
              <a:spcAft>
                <a:spcPts val="600"/>
              </a:spcAft>
            </a:pPr>
            <a:r>
              <a:rPr lang="en-US" i="1" kern="0" dirty="0"/>
              <a:t>Fall Prevention Stand-Down (May 2 - 6) – 452 Attendees </a:t>
            </a:r>
            <a:r>
              <a:rPr lang="en-US" sz="1000" i="1" kern="0" dirty="0"/>
              <a:t>(Webinars and Labor One Events)</a:t>
            </a:r>
          </a:p>
          <a:p>
            <a:pPr lvl="1" eaLnBrk="1" hangingPunct="1">
              <a:spcBef>
                <a:spcPts val="600"/>
              </a:spcBef>
              <a:spcAft>
                <a:spcPts val="600"/>
              </a:spcAft>
            </a:pPr>
            <a:r>
              <a:rPr lang="en-US" i="1" kern="0" dirty="0"/>
              <a:t>Construction Forum (May 18) – 25 Attendees</a:t>
            </a:r>
          </a:p>
          <a:p>
            <a:pPr lvl="1" eaLnBrk="1" hangingPunct="1">
              <a:spcBef>
                <a:spcPts val="600"/>
              </a:spcBef>
              <a:spcAft>
                <a:spcPts val="600"/>
              </a:spcAft>
            </a:pPr>
            <a:r>
              <a:rPr lang="en-US" i="1" kern="0" dirty="0"/>
              <a:t>Heat Illness Prevention (All Summer)</a:t>
            </a:r>
          </a:p>
          <a:p>
            <a:pPr lvl="1" eaLnBrk="1" hangingPunct="1">
              <a:spcBef>
                <a:spcPts val="600"/>
              </a:spcBef>
              <a:spcAft>
                <a:spcPts val="600"/>
              </a:spcAft>
            </a:pPr>
            <a:r>
              <a:rPr lang="en-US" i="1" kern="0" dirty="0"/>
              <a:t>Trench Safety Stand-Down (June 13 - 17) – 15 Attendees </a:t>
            </a:r>
            <a:r>
              <a:rPr lang="en-US" sz="1000" i="1" kern="0" dirty="0"/>
              <a:t>(Webinars)</a:t>
            </a:r>
          </a:p>
          <a:p>
            <a:pPr lvl="1" eaLnBrk="1" hangingPunct="1">
              <a:spcBef>
                <a:spcPts val="600"/>
              </a:spcBef>
              <a:spcAft>
                <a:spcPts val="600"/>
              </a:spcAft>
            </a:pPr>
            <a:r>
              <a:rPr lang="en-US" i="1" kern="0" dirty="0"/>
              <a:t>Safe + Sound (August 15 - 21) – 19 Attendees </a:t>
            </a:r>
            <a:r>
              <a:rPr lang="en-US" sz="1100" i="1" kern="0" dirty="0"/>
              <a:t>(Webinars)</a:t>
            </a:r>
            <a:endParaRPr lang="en-US" i="1" kern="0" dirty="0"/>
          </a:p>
          <a:p>
            <a:pPr eaLnBrk="1" hangingPunct="1"/>
            <a:endParaRPr lang="en-US" sz="500" b="1" i="1" kern="0" dirty="0"/>
          </a:p>
          <a:p>
            <a:pPr lvl="1" eaLnBrk="1" hangingPunct="1"/>
            <a:endParaRPr lang="en-US" sz="600" b="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2" name="TextBox 1">
            <a:extLst>
              <a:ext uri="{FF2B5EF4-FFF2-40B4-BE49-F238E27FC236}">
                <a16:creationId xmlns:a16="http://schemas.microsoft.com/office/drawing/2014/main" id="{429FB2F6-8B9D-A2C9-41B7-8984A4754CAB}"/>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22931416"/>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258DF-F69B-4605-B0D6-DD812AD28109}"/>
              </a:ext>
            </a:extLst>
          </p:cNvPr>
          <p:cNvSpPr>
            <a:spLocks noGrp="1"/>
          </p:cNvSpPr>
          <p:nvPr>
            <p:ph idx="1"/>
          </p:nvPr>
        </p:nvSpPr>
        <p:spPr>
          <a:xfrm>
            <a:off x="533400" y="1143000"/>
            <a:ext cx="8001000" cy="4525963"/>
          </a:xfrm>
        </p:spPr>
        <p:txBody>
          <a:bodyPr/>
          <a:lstStyle/>
          <a:p>
            <a:r>
              <a:rPr lang="en-US" b="1" dirty="0"/>
              <a:t>Inside NC Labor Podcasts</a:t>
            </a:r>
          </a:p>
          <a:p>
            <a:endParaRPr lang="en-US" sz="800" b="1" dirty="0"/>
          </a:p>
          <a:p>
            <a:pPr lvl="1"/>
            <a:r>
              <a:rPr lang="en-US" i="1" dirty="0"/>
              <a:t>57 episodes</a:t>
            </a:r>
          </a:p>
          <a:p>
            <a:endParaRPr lang="en-US" sz="2000" b="1" dirty="0"/>
          </a:p>
          <a:p>
            <a:r>
              <a:rPr lang="en-US" b="1" dirty="0"/>
              <a:t>Facebook </a:t>
            </a:r>
          </a:p>
          <a:p>
            <a:endParaRPr lang="en-US" sz="800" b="1" dirty="0"/>
          </a:p>
          <a:p>
            <a:pPr lvl="1"/>
            <a:r>
              <a:rPr lang="en-US" i="1" dirty="0"/>
              <a:t>2,176 followers</a:t>
            </a:r>
          </a:p>
          <a:p>
            <a:pPr lvl="2"/>
            <a:endParaRPr lang="en-US" i="1" dirty="0"/>
          </a:p>
          <a:p>
            <a:r>
              <a:rPr lang="en-US" b="1" dirty="0"/>
              <a:t>Instagram</a:t>
            </a:r>
          </a:p>
          <a:p>
            <a:endParaRPr lang="en-US" sz="800" i="1" dirty="0"/>
          </a:p>
          <a:p>
            <a:pPr lvl="1"/>
            <a:r>
              <a:rPr lang="en-US" i="1" dirty="0"/>
              <a:t>707 followers</a:t>
            </a:r>
          </a:p>
          <a:p>
            <a:pPr lvl="1"/>
            <a:endParaRPr lang="en-US" sz="2000" i="1" dirty="0"/>
          </a:p>
          <a:p>
            <a:r>
              <a:rPr lang="en-US" b="1" dirty="0"/>
              <a:t>Twitter</a:t>
            </a:r>
          </a:p>
          <a:p>
            <a:pPr lvl="1"/>
            <a:r>
              <a:rPr lang="en-US" i="1" dirty="0"/>
              <a:t>2,177 followers</a:t>
            </a:r>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a:p>
            <a:pPr lvl="1">
              <a:lnSpc>
                <a:spcPct val="150000"/>
              </a:lnSpc>
            </a:pPr>
            <a:endParaRPr lang="en-US" i="1" dirty="0"/>
          </a:p>
        </p:txBody>
      </p:sp>
      <p:sp>
        <p:nvSpPr>
          <p:cNvPr id="5" name="Text Box 3">
            <a:extLst>
              <a:ext uri="{FF2B5EF4-FFF2-40B4-BE49-F238E27FC236}">
                <a16:creationId xmlns:a16="http://schemas.microsoft.com/office/drawing/2014/main" id="{7D99C59F-5D1A-4D26-9F91-D75F890FB16D}"/>
              </a:ext>
            </a:extLst>
          </p:cNvPr>
          <p:cNvSpPr txBox="1">
            <a:spLocks noChangeArrowheads="1"/>
          </p:cNvSpPr>
          <p:nvPr/>
        </p:nvSpPr>
        <p:spPr bwMode="auto">
          <a:xfrm>
            <a:off x="533400" y="51137"/>
            <a:ext cx="7924800" cy="1015663"/>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a:t>
            </a:r>
          </a:p>
          <a:p>
            <a:pPr eaLnBrk="0" hangingPunct="0"/>
            <a:r>
              <a:rPr lang="en-US" sz="2400" i="1" dirty="0">
                <a:solidFill>
                  <a:schemeClr val="bg2"/>
                </a:solidFill>
              </a:rPr>
              <a:t>Social Media</a:t>
            </a:r>
            <a:endParaRPr lang="en-US" sz="2400" b="1" i="1" dirty="0">
              <a:solidFill>
                <a:schemeClr val="bg2"/>
              </a:solidFill>
            </a:endParaRPr>
          </a:p>
        </p:txBody>
      </p:sp>
      <p:sp>
        <p:nvSpPr>
          <p:cNvPr id="2" name="TextBox 1">
            <a:extLst>
              <a:ext uri="{FF2B5EF4-FFF2-40B4-BE49-F238E27FC236}">
                <a16:creationId xmlns:a16="http://schemas.microsoft.com/office/drawing/2014/main" id="{9AEDC940-913B-735B-4C8B-5FBCE061044B}"/>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pic>
        <p:nvPicPr>
          <p:cNvPr id="4" name="Picture 3">
            <a:extLst>
              <a:ext uri="{FF2B5EF4-FFF2-40B4-BE49-F238E27FC236}">
                <a16:creationId xmlns:a16="http://schemas.microsoft.com/office/drawing/2014/main" id="{95C4DCCE-E58C-A8AE-ED99-8A54734E13E8}"/>
              </a:ext>
            </a:extLst>
          </p:cNvPr>
          <p:cNvPicPr>
            <a:picLocks noChangeAspect="1"/>
          </p:cNvPicPr>
          <p:nvPr/>
        </p:nvPicPr>
        <p:blipFill rotWithShape="1">
          <a:blip r:embed="rId3"/>
          <a:srcRect l="46627" t="31867" r="40296" b="23115"/>
          <a:stretch/>
        </p:blipFill>
        <p:spPr bwMode="auto">
          <a:xfrm>
            <a:off x="5181600" y="1601463"/>
            <a:ext cx="3200400" cy="2295525"/>
          </a:xfrm>
          <a:prstGeom prst="rect">
            <a:avLst/>
          </a:prstGeom>
          <a:ln>
            <a:noFill/>
          </a:ln>
          <a:extLst>
            <a:ext uri="{53640926-AAD7-44D8-BBD7-CCE9431645EC}">
              <a14:shadowObscured xmlns:a14="http://schemas.microsoft.com/office/drawing/2010/main"/>
            </a:ext>
          </a:extLst>
        </p:spPr>
      </p:pic>
      <p:pic>
        <p:nvPicPr>
          <p:cNvPr id="7" name="Picture 6" descr="A group of computer screens&#10;&#10;Description automatically generated with low confidence">
            <a:extLst>
              <a:ext uri="{FF2B5EF4-FFF2-40B4-BE49-F238E27FC236}">
                <a16:creationId xmlns:a16="http://schemas.microsoft.com/office/drawing/2014/main" id="{55322020-7B81-A0A8-F636-22E53FA63997}"/>
              </a:ext>
            </a:extLst>
          </p:cNvPr>
          <p:cNvPicPr>
            <a:picLocks noChangeAspect="1"/>
          </p:cNvPicPr>
          <p:nvPr/>
        </p:nvPicPr>
        <p:blipFill rotWithShape="1">
          <a:blip r:embed="rId4"/>
          <a:srcRect l="84529" t="41452" r="2564" b="23976"/>
          <a:stretch/>
        </p:blipFill>
        <p:spPr bwMode="auto">
          <a:xfrm>
            <a:off x="4541336" y="3851831"/>
            <a:ext cx="3413760" cy="1905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270493"/>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Update</a:t>
            </a:r>
            <a:endParaRPr lang="en-US" sz="2400" b="1" i="1" dirty="0">
              <a:solidFill>
                <a:srgbClr val="000080"/>
              </a:solidFill>
            </a:endParaRPr>
          </a:p>
        </p:txBody>
      </p:sp>
      <p:sp>
        <p:nvSpPr>
          <p:cNvPr id="6" name="Rectangle 7"/>
          <p:cNvSpPr txBox="1">
            <a:spLocks noChangeArrowheads="1"/>
          </p:cNvSpPr>
          <p:nvPr/>
        </p:nvSpPr>
        <p:spPr bwMode="auto">
          <a:xfrm>
            <a:off x="533400" y="1219200"/>
            <a:ext cx="8001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r>
              <a:rPr lang="en-US" sz="2400" b="1" dirty="0">
                <a:latin typeface="+mj-lt"/>
              </a:rPr>
              <a:t>Code of Federal Regulation</a:t>
            </a:r>
          </a:p>
          <a:p>
            <a:endParaRPr lang="en-US" sz="800" b="1" dirty="0">
              <a:latin typeface="+mj-lt"/>
            </a:endParaRPr>
          </a:p>
          <a:p>
            <a:pPr lvl="1"/>
            <a:r>
              <a:rPr lang="en-US" sz="2000" i="1" dirty="0">
                <a:latin typeface="+mj-lt"/>
              </a:rPr>
              <a:t>CFR 192—CFR Correction: Occupational Safety and Health Standards – Occupational Noise</a:t>
            </a:r>
          </a:p>
          <a:p>
            <a:pPr lvl="1"/>
            <a:endParaRPr lang="en-US" sz="800" i="1" dirty="0">
              <a:latin typeface="+mj-lt"/>
            </a:endParaRPr>
          </a:p>
          <a:p>
            <a:pPr lvl="2"/>
            <a:r>
              <a:rPr lang="en-US" sz="1800" dirty="0">
                <a:effectLst/>
                <a:latin typeface="+mj-lt"/>
                <a:ea typeface="Calibri" panose="020F0502020204030204" pitchFamily="34" charset="0"/>
              </a:rPr>
              <a:t>Amendment corrects an equation in Appendix A, 29 CFR 1910.95.</a:t>
            </a:r>
            <a:endParaRPr lang="en-US" sz="1800" b="1" i="1" kern="0" dirty="0">
              <a:latin typeface="+mj-lt"/>
            </a:endParaRPr>
          </a:p>
          <a:p>
            <a:pPr lvl="1"/>
            <a:endParaRPr lang="en-US" sz="2000" i="1" dirty="0">
              <a:latin typeface="+mj-lt"/>
            </a:endParaRPr>
          </a:p>
          <a:p>
            <a:pPr lvl="1"/>
            <a:r>
              <a:rPr lang="en-US" sz="2000" i="1" dirty="0">
                <a:latin typeface="+mj-lt"/>
              </a:rPr>
              <a:t>CFR 193—CFR Correction: Safety and Health Regulations for Construction – Lead</a:t>
            </a:r>
          </a:p>
          <a:p>
            <a:pPr lvl="1"/>
            <a:endParaRPr lang="en-US" sz="800" i="1" dirty="0">
              <a:latin typeface="+mj-lt"/>
            </a:endParaRPr>
          </a:p>
          <a:p>
            <a:pPr lvl="2"/>
            <a:r>
              <a:rPr lang="en-US" sz="1800" dirty="0">
                <a:effectLst/>
                <a:latin typeface="+mj-lt"/>
                <a:ea typeface="Calibri" panose="020F0502020204030204" pitchFamily="34" charset="0"/>
              </a:rPr>
              <a:t>Amendment corrects 29 CFR 1926.62(d)(4)(ii) – Referenced paragraph (d)(10) </a:t>
            </a:r>
            <a:r>
              <a:rPr lang="en-US" sz="1800">
                <a:effectLst/>
                <a:latin typeface="+mj-lt"/>
                <a:ea typeface="Calibri" panose="020F0502020204030204" pitchFamily="34" charset="0"/>
              </a:rPr>
              <a:t>instead of (d)(9).</a:t>
            </a:r>
            <a:endParaRPr lang="en-US" sz="1800" b="1" i="1" kern="0" dirty="0">
              <a:latin typeface="+mj-lt"/>
            </a:endParaRPr>
          </a:p>
          <a:p>
            <a:pPr lvl="1"/>
            <a:endParaRPr lang="en-US" sz="2000" i="1" dirty="0">
              <a:latin typeface="+mj-lt"/>
            </a:endParaRPr>
          </a:p>
          <a:p>
            <a:pPr lvl="1"/>
            <a:r>
              <a:rPr lang="en-US" sz="2000" i="1" dirty="0">
                <a:latin typeface="+mj-lt"/>
              </a:rPr>
              <a:t>CFR 194—Correcting Amendment: Safety and Health Regulations for Construction – Lead</a:t>
            </a:r>
          </a:p>
          <a:p>
            <a:pPr lvl="1"/>
            <a:endParaRPr lang="en-US" sz="800" i="1" dirty="0">
              <a:latin typeface="+mj-lt"/>
            </a:endParaRPr>
          </a:p>
          <a:p>
            <a:pPr lvl="2"/>
            <a:r>
              <a:rPr lang="en-US" sz="1800" dirty="0">
                <a:effectLst/>
                <a:latin typeface="+mj-lt"/>
                <a:ea typeface="Calibri" panose="020F0502020204030204" pitchFamily="34" charset="0"/>
              </a:rPr>
              <a:t>Amendment corrects 29 CFR 1926.62(d)(2)(iv) – List of tasks had been removed.</a:t>
            </a:r>
            <a:endParaRPr lang="en-US" sz="1800" b="1" i="1" kern="0" dirty="0">
              <a:latin typeface="+mj-lt"/>
            </a:endParaRPr>
          </a:p>
          <a:p>
            <a:pPr eaLnBrk="1" hangingPunct="1"/>
            <a:endParaRPr lang="en-US" sz="800" b="1" dirty="0"/>
          </a:p>
          <a:p>
            <a:pPr eaLnBrk="1" hangingPunct="1"/>
            <a:endParaRPr lang="en-US" sz="800" b="1" dirty="0"/>
          </a:p>
          <a:p>
            <a:pPr eaLnBrk="1" hangingPunct="1"/>
            <a:endParaRPr lang="en-US" sz="900" b="1" kern="0" dirty="0"/>
          </a:p>
          <a:p>
            <a:pPr eaLnBrk="1" hangingPunct="1"/>
            <a:endParaRPr lang="en-US" sz="2400" b="1" kern="0" dirty="0"/>
          </a:p>
          <a:p>
            <a:pPr lvl="1" eaLnBrk="1" hangingPunct="1"/>
            <a:endParaRPr lang="en-US" i="1" kern="0" dirty="0"/>
          </a:p>
          <a:p>
            <a:pPr eaLnBrk="1" hangingPunct="1"/>
            <a:endParaRPr lang="en-US" sz="500" b="1" i="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2" name="TextBox 1">
            <a:extLst>
              <a:ext uri="{FF2B5EF4-FFF2-40B4-BE49-F238E27FC236}">
                <a16:creationId xmlns:a16="http://schemas.microsoft.com/office/drawing/2014/main" id="{A12F882A-3718-9A07-9C08-C3776B948761}"/>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1405505209"/>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Update</a:t>
            </a:r>
            <a:endParaRPr lang="en-US" sz="2400" b="1" i="1" dirty="0">
              <a:solidFill>
                <a:srgbClr val="000080"/>
              </a:solidFill>
            </a:endParaRPr>
          </a:p>
        </p:txBody>
      </p:sp>
      <p:sp>
        <p:nvSpPr>
          <p:cNvPr id="6" name="Rectangle 7"/>
          <p:cNvSpPr txBox="1">
            <a:spLocks noChangeArrowheads="1"/>
          </p:cNvSpPr>
          <p:nvPr/>
        </p:nvSpPr>
        <p:spPr bwMode="auto">
          <a:xfrm>
            <a:off x="533400" y="1219200"/>
            <a:ext cx="8001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endParaRPr lang="en-US" sz="800" b="1" dirty="0"/>
          </a:p>
          <a:p>
            <a:pPr eaLnBrk="1" hangingPunct="1"/>
            <a:endParaRPr lang="en-US" sz="800" b="1" dirty="0"/>
          </a:p>
          <a:p>
            <a:pPr eaLnBrk="1" hangingPunct="1"/>
            <a:endParaRPr lang="en-US" sz="900" b="1" kern="0" dirty="0"/>
          </a:p>
          <a:p>
            <a:pPr eaLnBrk="1" hangingPunct="1"/>
            <a:endParaRPr lang="en-US" sz="2400" b="1" kern="0" dirty="0"/>
          </a:p>
          <a:p>
            <a:pPr lvl="1" eaLnBrk="1" hangingPunct="1"/>
            <a:endParaRPr lang="en-US" i="1" kern="0" dirty="0"/>
          </a:p>
          <a:p>
            <a:pPr eaLnBrk="1" hangingPunct="1"/>
            <a:endParaRPr lang="en-US" sz="500" b="1" i="1" kern="0" dirty="0"/>
          </a:p>
          <a:p>
            <a:pPr lvl="1" eaLnBrk="1" hangingPunct="1"/>
            <a:endParaRPr lang="en-US" sz="800" i="1" dirty="0"/>
          </a:p>
          <a:p>
            <a:pPr lvl="1" eaLnBrk="1" hangingPunct="1"/>
            <a:endParaRPr lang="en-US" sz="2000" i="1" kern="0" dirty="0"/>
          </a:p>
          <a:p>
            <a:pPr lvl="1" eaLnBrk="1" hangingPunct="1"/>
            <a:endParaRPr lang="en-US" sz="2000" kern="0" dirty="0"/>
          </a:p>
          <a:p>
            <a:pPr eaLnBrk="1" hangingPunct="1">
              <a:buFont typeface="Wingdings" pitchFamily="2" charset="2"/>
              <a:buNone/>
            </a:pPr>
            <a:endParaRPr lang="en-US" sz="2000" kern="0" dirty="0"/>
          </a:p>
        </p:txBody>
      </p:sp>
      <p:sp>
        <p:nvSpPr>
          <p:cNvPr id="2" name="TextBox 1">
            <a:extLst>
              <a:ext uri="{FF2B5EF4-FFF2-40B4-BE49-F238E27FC236}">
                <a16:creationId xmlns:a16="http://schemas.microsoft.com/office/drawing/2014/main" id="{A12F882A-3718-9A07-9C08-C3776B948761}"/>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
        <p:nvSpPr>
          <p:cNvPr id="7" name="Rectangle 7">
            <a:extLst>
              <a:ext uri="{FF2B5EF4-FFF2-40B4-BE49-F238E27FC236}">
                <a16:creationId xmlns:a16="http://schemas.microsoft.com/office/drawing/2014/main" id="{FC9A7757-5B68-5D63-D7C0-BF27FAF4A931}"/>
              </a:ext>
            </a:extLst>
          </p:cNvPr>
          <p:cNvSpPr txBox="1">
            <a:spLocks noChangeArrowheads="1"/>
          </p:cNvSpPr>
          <p:nvPr/>
        </p:nvSpPr>
        <p:spPr bwMode="auto">
          <a:xfrm>
            <a:off x="533400" y="1143000"/>
            <a:ext cx="80010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r>
              <a:rPr lang="en-US" sz="2400" b="1" dirty="0">
                <a:latin typeface="+mj-lt"/>
              </a:rPr>
              <a:t>Alerts</a:t>
            </a:r>
          </a:p>
          <a:p>
            <a:endParaRPr lang="en-US" sz="800" b="1" dirty="0">
              <a:latin typeface="+mj-lt"/>
            </a:endParaRPr>
          </a:p>
          <a:p>
            <a:pPr lvl="1"/>
            <a:r>
              <a:rPr lang="en-US" sz="2000" i="1" dirty="0">
                <a:latin typeface="+mj-lt"/>
              </a:rPr>
              <a:t>UV 1—Ultraviolet Wands</a:t>
            </a:r>
          </a:p>
          <a:p>
            <a:pPr lvl="1"/>
            <a:endParaRPr lang="en-US" sz="800" i="1" dirty="0">
              <a:latin typeface="+mj-lt"/>
            </a:endParaRPr>
          </a:p>
          <a:p>
            <a:pPr lvl="2"/>
            <a:r>
              <a:rPr lang="en-US" sz="1800" dirty="0">
                <a:effectLst/>
                <a:latin typeface="+mj-lt"/>
                <a:ea typeface="Calibri" panose="020F0502020204030204" pitchFamily="34" charset="0"/>
              </a:rPr>
              <a:t>FDA alert warning consumers about unsafe UV wands advertised to disinfect surfaces and kill germs. W</a:t>
            </a:r>
            <a:r>
              <a:rPr lang="en-US" sz="1800" b="0" i="0" dirty="0">
                <a:effectLst/>
                <a:latin typeface="+mj-lt"/>
              </a:rPr>
              <a:t>ands may expose users and those nearby to unsafe levels of UV-C that may cause injury after a few seconds of use.</a:t>
            </a:r>
            <a:endParaRPr lang="en-US" sz="1800" b="1" i="1" kern="0" dirty="0">
              <a:latin typeface="+mj-lt"/>
            </a:endParaRPr>
          </a:p>
          <a:p>
            <a:pPr lvl="1" eaLnBrk="1" hangingPunct="1"/>
            <a:endParaRPr lang="en-US" sz="800" i="1" dirty="0">
              <a:latin typeface="+mj-lt"/>
            </a:endParaRPr>
          </a:p>
          <a:p>
            <a:pPr lvl="1" eaLnBrk="1" hangingPunct="1"/>
            <a:endParaRPr lang="en-US" sz="1800" i="1" kern="0" dirty="0">
              <a:latin typeface="+mj-lt"/>
            </a:endParaRPr>
          </a:p>
          <a:p>
            <a:r>
              <a:rPr lang="en-US" sz="2400" b="1" dirty="0">
                <a:latin typeface="+mj-lt"/>
              </a:rPr>
              <a:t>Compliance Directive</a:t>
            </a:r>
          </a:p>
          <a:p>
            <a:endParaRPr lang="en-US" sz="800" b="1" dirty="0">
              <a:latin typeface="+mj-lt"/>
            </a:endParaRPr>
          </a:p>
          <a:p>
            <a:pPr lvl="1"/>
            <a:r>
              <a:rPr lang="en-US" sz="2000" i="1" dirty="0">
                <a:latin typeface="+mj-lt"/>
              </a:rPr>
              <a:t>CPL 02-00-042—Interagency Agreement Between MSHA and OSHA</a:t>
            </a:r>
          </a:p>
          <a:p>
            <a:pPr lvl="1"/>
            <a:endParaRPr lang="en-US" sz="800" i="1" dirty="0">
              <a:latin typeface="+mj-lt"/>
            </a:endParaRPr>
          </a:p>
          <a:p>
            <a:pPr lvl="2"/>
            <a:r>
              <a:rPr lang="en-US" sz="1800" dirty="0">
                <a:solidFill>
                  <a:srgbClr val="000000"/>
                </a:solidFill>
                <a:effectLst/>
                <a:latin typeface="+mj-lt"/>
                <a:ea typeface="Calibri" panose="020F0502020204030204" pitchFamily="34" charset="0"/>
              </a:rPr>
              <a:t>Provides guidelines for implementing the Interagency Agreement between the Mine Safety and Health Administration and the Occupational Safety and Health Administration</a:t>
            </a:r>
            <a:r>
              <a:rPr lang="en-US" sz="1800" dirty="0">
                <a:solidFill>
                  <a:srgbClr val="000000"/>
                </a:solidFill>
                <a:latin typeface="+mj-lt"/>
                <a:ea typeface="Calibri" panose="020F0502020204030204" pitchFamily="34" charset="0"/>
              </a:rPr>
              <a:t> – Jurisdictional issues.</a:t>
            </a:r>
            <a:endParaRPr lang="en-US" sz="1800" b="1" i="1" kern="0" dirty="0">
              <a:latin typeface="+mj-lt"/>
            </a:endParaRPr>
          </a:p>
          <a:p>
            <a:pPr eaLnBrk="1" hangingPunct="1">
              <a:buFont typeface="Wingdings" pitchFamily="2" charset="2"/>
              <a:buNone/>
            </a:pPr>
            <a:endParaRPr lang="en-US" sz="2000" kern="0" dirty="0"/>
          </a:p>
        </p:txBody>
      </p:sp>
    </p:spTree>
    <p:extLst>
      <p:ext uri="{BB962C8B-B14F-4D97-AF65-F5344CB8AC3E}">
        <p14:creationId xmlns:p14="http://schemas.microsoft.com/office/powerpoint/2010/main" val="2589343911"/>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9" y="4142601"/>
            <a:ext cx="8077200" cy="276999"/>
          </a:xfrm>
          <a:prstGeom prst="rect">
            <a:avLst/>
          </a:prstGeom>
        </p:spPr>
        <p:txBody>
          <a:bodyPr wrap="square">
            <a:spAutoFit/>
          </a:bodyPr>
          <a:lstStyle/>
          <a:p>
            <a:r>
              <a:rPr lang="en-US" sz="1000" i="1" dirty="0"/>
              <a:t>Includes calls that were processed but not necessarily inspected. Fat/Cat includes calls regarding heart attacks and other natural causes</a:t>
            </a:r>
            <a:r>
              <a:rPr lang="en-US" sz="1200" i="1" dirty="0"/>
              <a:t>. </a:t>
            </a:r>
          </a:p>
        </p:txBody>
      </p:sp>
      <p:graphicFrame>
        <p:nvGraphicFramePr>
          <p:cNvPr id="11" name="Table 10"/>
          <p:cNvGraphicFramePr>
            <a:graphicFrameLocks noGrp="1"/>
          </p:cNvGraphicFramePr>
          <p:nvPr/>
        </p:nvGraphicFramePr>
        <p:xfrm>
          <a:off x="1828800" y="1188720"/>
          <a:ext cx="4648200" cy="868680"/>
        </p:xfrm>
        <a:graphic>
          <a:graphicData uri="http://schemas.openxmlformats.org/drawingml/2006/table">
            <a:tbl>
              <a:tblPr firstRow="1" bandRow="1">
                <a:tableStyleId>{00A15C55-8517-42AA-B614-E9B94910E393}</a:tableStyleId>
              </a:tblPr>
              <a:tblGrid>
                <a:gridCol w="1447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868680">
                <a:tc>
                  <a:txBody>
                    <a:bodyPr/>
                    <a:lstStyle/>
                    <a:p>
                      <a:pPr algn="ctr"/>
                      <a:r>
                        <a:rPr lang="en-US" sz="1200" dirty="0">
                          <a:solidFill>
                            <a:schemeClr val="tx1"/>
                          </a:solidFill>
                        </a:rPr>
                        <a:t>East Compliance</a:t>
                      </a:r>
                    </a:p>
                  </a:txBody>
                  <a:tcPr anchor="ctr">
                    <a:solidFill>
                      <a:schemeClr val="bg1">
                        <a:lumMod val="85000"/>
                      </a:schemeClr>
                    </a:solidFill>
                  </a:tcPr>
                </a:tc>
                <a:tc>
                  <a:txBody>
                    <a:bodyPr/>
                    <a:lstStyle/>
                    <a:p>
                      <a:pPr algn="ctr"/>
                      <a:r>
                        <a:rPr lang="en-US" sz="1200" dirty="0">
                          <a:solidFill>
                            <a:schemeClr val="tx1"/>
                          </a:solidFill>
                        </a:rPr>
                        <a:t>West Compliance</a:t>
                      </a:r>
                    </a:p>
                  </a:txBody>
                  <a:tcPr anchor="ctr">
                    <a:solidFill>
                      <a:schemeClr val="bg1">
                        <a:lumMod val="85000"/>
                      </a:schemeClr>
                    </a:solidFill>
                  </a:tcPr>
                </a:tc>
                <a:tc>
                  <a:txBody>
                    <a:bodyPr/>
                    <a:lstStyle/>
                    <a:p>
                      <a:pPr algn="ctr"/>
                      <a:r>
                        <a:rPr lang="en-US" sz="1200" dirty="0">
                          <a:solidFill>
                            <a:schemeClr val="tx1"/>
                          </a:solidFill>
                        </a:rPr>
                        <a:t>Agricultural Safety and Health</a:t>
                      </a:r>
                    </a:p>
                  </a:txBody>
                  <a:tcPr anchor="ctr">
                    <a:solidFill>
                      <a:schemeClr val="bg1">
                        <a:lumMod val="85000"/>
                      </a:schemeClr>
                    </a:solidFill>
                  </a:tcPr>
                </a:tc>
                <a:extLst>
                  <a:ext uri="{0D108BD9-81ED-4DB2-BD59-A6C34878D82A}">
                    <a16:rowId xmlns:a16="http://schemas.microsoft.com/office/drawing/2014/main" val="10000"/>
                  </a:ext>
                </a:extLst>
              </a:tr>
            </a:tbl>
          </a:graphicData>
        </a:graphic>
      </p:graphicFrame>
      <p:sp>
        <p:nvSpPr>
          <p:cNvPr id="2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Complaint Desk</a:t>
            </a:r>
            <a:endParaRPr lang="en-US" sz="2400" b="1" i="1" dirty="0">
              <a:solidFill>
                <a:schemeClr val="bg2"/>
              </a:solidFill>
            </a:endParaRPr>
          </a:p>
        </p:txBody>
      </p:sp>
      <p:graphicFrame>
        <p:nvGraphicFramePr>
          <p:cNvPr id="18" name="Content Placeholder 5">
            <a:extLst>
              <a:ext uri="{FF2B5EF4-FFF2-40B4-BE49-F238E27FC236}">
                <a16:creationId xmlns:a16="http://schemas.microsoft.com/office/drawing/2014/main" id="{23841E39-BA6F-43DF-BAE7-2234A21217B4}"/>
              </a:ext>
            </a:extLst>
          </p:cNvPr>
          <p:cNvGraphicFramePr>
            <a:graphicFrameLocks/>
          </p:cNvGraphicFramePr>
          <p:nvPr>
            <p:extLst>
              <p:ext uri="{D42A27DB-BD31-4B8C-83A1-F6EECF244321}">
                <p14:modId xmlns:p14="http://schemas.microsoft.com/office/powerpoint/2010/main" val="711290727"/>
              </p:ext>
            </p:extLst>
          </p:nvPr>
        </p:nvGraphicFramePr>
        <p:xfrm>
          <a:off x="533398" y="1904999"/>
          <a:ext cx="8120745" cy="2133601"/>
        </p:xfrm>
        <a:graphic>
          <a:graphicData uri="http://schemas.openxmlformats.org/drawingml/2006/table">
            <a:tbl>
              <a:tblPr firstRow="1" bandRow="1">
                <a:tableStyleId>{00A15C55-8517-42AA-B614-E9B94910E393}</a:tableStyleId>
              </a:tblPr>
              <a:tblGrid>
                <a:gridCol w="1295402">
                  <a:extLst>
                    <a:ext uri="{9D8B030D-6E8A-4147-A177-3AD203B41FA5}">
                      <a16:colId xmlns:a16="http://schemas.microsoft.com/office/drawing/2014/main" val="20000"/>
                    </a:ext>
                  </a:extLst>
                </a:gridCol>
                <a:gridCol w="1447800">
                  <a:extLst>
                    <a:ext uri="{9D8B030D-6E8A-4147-A177-3AD203B41FA5}">
                      <a16:colId xmlns:a16="http://schemas.microsoft.com/office/drawing/2014/main" val="1120228738"/>
                    </a:ext>
                  </a:extLst>
                </a:gridCol>
                <a:gridCol w="1524000">
                  <a:extLst>
                    <a:ext uri="{9D8B030D-6E8A-4147-A177-3AD203B41FA5}">
                      <a16:colId xmlns:a16="http://schemas.microsoft.com/office/drawing/2014/main" val="20003"/>
                    </a:ext>
                  </a:extLst>
                </a:gridCol>
                <a:gridCol w="1676400">
                  <a:extLst>
                    <a:ext uri="{9D8B030D-6E8A-4147-A177-3AD203B41FA5}">
                      <a16:colId xmlns:a16="http://schemas.microsoft.com/office/drawing/2014/main" val="2849088036"/>
                    </a:ext>
                  </a:extLst>
                </a:gridCol>
                <a:gridCol w="1066800">
                  <a:extLst>
                    <a:ext uri="{9D8B030D-6E8A-4147-A177-3AD203B41FA5}">
                      <a16:colId xmlns:a16="http://schemas.microsoft.com/office/drawing/2014/main" val="20004"/>
                    </a:ext>
                  </a:extLst>
                </a:gridCol>
                <a:gridCol w="1110343">
                  <a:extLst>
                    <a:ext uri="{9D8B030D-6E8A-4147-A177-3AD203B41FA5}">
                      <a16:colId xmlns:a16="http://schemas.microsoft.com/office/drawing/2014/main" val="2129303459"/>
                    </a:ext>
                  </a:extLst>
                </a:gridCol>
              </a:tblGrid>
              <a:tr h="588773">
                <a:tc>
                  <a:txBody>
                    <a:bodyPr/>
                    <a:lstStyle/>
                    <a:p>
                      <a:pPr algn="r"/>
                      <a:r>
                        <a:rPr lang="en-US" sz="1800" b="1" dirty="0">
                          <a:solidFill>
                            <a:schemeClr val="tx1"/>
                          </a:solidFill>
                        </a:rPr>
                        <a:t>ACTIVITY</a:t>
                      </a:r>
                    </a:p>
                  </a:txBody>
                  <a:tcPr anchor="ctr">
                    <a:solidFill>
                      <a:schemeClr val="bg1">
                        <a:lumMod val="75000"/>
                      </a:schemeClr>
                    </a:solidFill>
                  </a:tcPr>
                </a:tc>
                <a:tc>
                  <a:txBody>
                    <a:bodyPr/>
                    <a:lstStyle/>
                    <a:p>
                      <a:pPr algn="ctr"/>
                      <a:r>
                        <a:rPr lang="en-US" sz="1600" b="1" dirty="0">
                          <a:solidFill>
                            <a:schemeClr val="tx1"/>
                          </a:solidFill>
                        </a:rPr>
                        <a:t>Total</a:t>
                      </a: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Total</a:t>
                      </a:r>
                    </a:p>
                  </a:txBody>
                  <a:tcPr anchor="c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Total</a:t>
                      </a:r>
                    </a:p>
                  </a:txBody>
                  <a:tcPr anchor="ctr">
                    <a:solidFill>
                      <a:schemeClr val="bg1">
                        <a:lumMod val="75000"/>
                      </a:schemeClr>
                    </a:solidFill>
                  </a:tcPr>
                </a:tc>
                <a:tc>
                  <a:txBody>
                    <a:bodyPr/>
                    <a:lstStyle/>
                    <a:p>
                      <a:pPr algn="ctr"/>
                      <a:r>
                        <a:rPr lang="en-US" sz="1200" b="1" i="1" dirty="0">
                          <a:solidFill>
                            <a:schemeClr val="tx1"/>
                          </a:solidFill>
                        </a:rPr>
                        <a:t>Cumulative Total</a:t>
                      </a:r>
                    </a:p>
                  </a:txBody>
                  <a:tcPr anchor="ctr">
                    <a:solidFill>
                      <a:schemeClr val="bg1">
                        <a:lumMod val="75000"/>
                      </a:schemeClr>
                    </a:solidFill>
                  </a:tcPr>
                </a:tc>
                <a:tc>
                  <a:txBody>
                    <a:bodyPr/>
                    <a:lstStyle/>
                    <a:p>
                      <a:pPr algn="ctr"/>
                      <a:r>
                        <a:rPr lang="en-US" sz="1400" b="1" i="0" dirty="0">
                          <a:solidFill>
                            <a:schemeClr val="tx1"/>
                          </a:solidFill>
                        </a:rPr>
                        <a:t>FFY 2021</a:t>
                      </a:r>
                    </a:p>
                  </a:txBody>
                  <a:tcPr anchor="ctr">
                    <a:solidFill>
                      <a:schemeClr val="bg1">
                        <a:lumMod val="75000"/>
                      </a:schemeClr>
                    </a:solidFill>
                  </a:tcPr>
                </a:tc>
                <a:extLst>
                  <a:ext uri="{0D108BD9-81ED-4DB2-BD59-A6C34878D82A}">
                    <a16:rowId xmlns:a16="http://schemas.microsoft.com/office/drawing/2014/main" val="10000"/>
                  </a:ext>
                </a:extLst>
              </a:tr>
              <a:tr h="367283">
                <a:tc>
                  <a:txBody>
                    <a:bodyPr/>
                    <a:lstStyle/>
                    <a:p>
                      <a:pPr algn="r"/>
                      <a:r>
                        <a:rPr lang="en-US" sz="1400" b="0" i="1" dirty="0"/>
                        <a:t>Complaints</a:t>
                      </a:r>
                    </a:p>
                  </a:txBody>
                  <a:tcPr anchor="ctr">
                    <a:solidFill>
                      <a:schemeClr val="bg1">
                        <a:lumMod val="85000"/>
                      </a:schemeClr>
                    </a:solidFill>
                  </a:tcPr>
                </a:tc>
                <a:tc>
                  <a:txBody>
                    <a:bodyPr/>
                    <a:lstStyle/>
                    <a:p>
                      <a:pPr algn="ctr"/>
                      <a:r>
                        <a:rPr lang="en-US" sz="1400" i="0" dirty="0"/>
                        <a:t>1,639</a:t>
                      </a:r>
                    </a:p>
                  </a:txBody>
                  <a:tcPr anchor="ctr">
                    <a:solidFill>
                      <a:schemeClr val="bg1">
                        <a:lumMod val="85000"/>
                      </a:schemeClr>
                    </a:solidFill>
                  </a:tcPr>
                </a:tc>
                <a:tc>
                  <a:txBody>
                    <a:bodyPr/>
                    <a:lstStyle/>
                    <a:p>
                      <a:pPr algn="ctr"/>
                      <a:r>
                        <a:rPr lang="en-US" sz="1400" i="0" dirty="0"/>
                        <a:t>1,913</a:t>
                      </a:r>
                    </a:p>
                  </a:txBody>
                  <a:tcPr anchor="ctr">
                    <a:solidFill>
                      <a:schemeClr val="bg1">
                        <a:lumMod val="85000"/>
                      </a:schemeClr>
                    </a:solidFill>
                  </a:tcPr>
                </a:tc>
                <a:tc>
                  <a:txBody>
                    <a:bodyPr/>
                    <a:lstStyle/>
                    <a:p>
                      <a:pPr algn="ctr"/>
                      <a:r>
                        <a:rPr lang="en-US" sz="1400" i="0" dirty="0"/>
                        <a:t>23</a:t>
                      </a:r>
                    </a:p>
                  </a:txBody>
                  <a:tcPr anchor="ctr">
                    <a:solidFill>
                      <a:schemeClr val="bg1">
                        <a:lumMod val="85000"/>
                      </a:schemeClr>
                    </a:solidFill>
                  </a:tcPr>
                </a:tc>
                <a:tc>
                  <a:txBody>
                    <a:bodyPr/>
                    <a:lstStyle/>
                    <a:p>
                      <a:pPr algn="ctr"/>
                      <a:r>
                        <a:rPr lang="en-US" sz="1400" b="1" i="1" dirty="0"/>
                        <a:t>3,575</a:t>
                      </a:r>
                    </a:p>
                  </a:txBody>
                  <a:tcPr anchor="ctr">
                    <a:solidFill>
                      <a:schemeClr val="bg1">
                        <a:lumMod val="85000"/>
                      </a:schemeClr>
                    </a:solidFill>
                  </a:tcPr>
                </a:tc>
                <a:tc>
                  <a:txBody>
                    <a:bodyPr/>
                    <a:lstStyle/>
                    <a:p>
                      <a:pPr algn="ctr"/>
                      <a:r>
                        <a:rPr lang="en-US" sz="1400" b="0" i="0" dirty="0"/>
                        <a:t>4,321</a:t>
                      </a:r>
                    </a:p>
                  </a:txBody>
                  <a:tcPr anchor="ctr">
                    <a:solidFill>
                      <a:schemeClr val="bg1">
                        <a:lumMod val="85000"/>
                      </a:schemeClr>
                    </a:solidFill>
                  </a:tcPr>
                </a:tc>
                <a:extLst>
                  <a:ext uri="{0D108BD9-81ED-4DB2-BD59-A6C34878D82A}">
                    <a16:rowId xmlns:a16="http://schemas.microsoft.com/office/drawing/2014/main" val="10001"/>
                  </a:ext>
                </a:extLst>
              </a:tr>
              <a:tr h="392515">
                <a:tc>
                  <a:txBody>
                    <a:bodyPr/>
                    <a:lstStyle/>
                    <a:p>
                      <a:pPr algn="r"/>
                      <a:r>
                        <a:rPr lang="en-US" sz="1400" b="0" i="1" dirty="0"/>
                        <a:t>Referrals</a:t>
                      </a:r>
                    </a:p>
                  </a:txBody>
                  <a:tcPr anchor="ctr">
                    <a:solidFill>
                      <a:schemeClr val="bg1">
                        <a:lumMod val="95000"/>
                      </a:schemeClr>
                    </a:solidFill>
                  </a:tcPr>
                </a:tc>
                <a:tc>
                  <a:txBody>
                    <a:bodyPr/>
                    <a:lstStyle/>
                    <a:p>
                      <a:pPr algn="ctr"/>
                      <a:r>
                        <a:rPr lang="en-US" sz="1400" i="0" dirty="0"/>
                        <a:t>324</a:t>
                      </a:r>
                    </a:p>
                  </a:txBody>
                  <a:tcPr anchor="ctr">
                    <a:solidFill>
                      <a:schemeClr val="bg1">
                        <a:lumMod val="95000"/>
                      </a:schemeClr>
                    </a:solidFill>
                  </a:tcPr>
                </a:tc>
                <a:tc>
                  <a:txBody>
                    <a:bodyPr/>
                    <a:lstStyle/>
                    <a:p>
                      <a:pPr algn="ctr"/>
                      <a:r>
                        <a:rPr lang="en-US" sz="1400" i="0" dirty="0"/>
                        <a:t>426</a:t>
                      </a:r>
                    </a:p>
                  </a:txBody>
                  <a:tcPr anchor="ctr">
                    <a:solidFill>
                      <a:schemeClr val="bg1">
                        <a:lumMod val="95000"/>
                      </a:schemeClr>
                    </a:solidFill>
                  </a:tcPr>
                </a:tc>
                <a:tc>
                  <a:txBody>
                    <a:bodyPr/>
                    <a:lstStyle/>
                    <a:p>
                      <a:pPr algn="ctr"/>
                      <a:r>
                        <a:rPr lang="en-US" sz="1400" i="0" dirty="0"/>
                        <a:t>27</a:t>
                      </a:r>
                    </a:p>
                  </a:txBody>
                  <a:tcPr anchor="ctr">
                    <a:solidFill>
                      <a:schemeClr val="bg1">
                        <a:lumMod val="95000"/>
                      </a:schemeClr>
                    </a:solidFill>
                  </a:tcPr>
                </a:tc>
                <a:tc>
                  <a:txBody>
                    <a:bodyPr/>
                    <a:lstStyle/>
                    <a:p>
                      <a:pPr algn="ctr"/>
                      <a:r>
                        <a:rPr lang="en-US" sz="1400" b="1" i="1" dirty="0"/>
                        <a:t>777</a:t>
                      </a:r>
                    </a:p>
                  </a:txBody>
                  <a:tcPr anchor="ctr">
                    <a:solidFill>
                      <a:schemeClr val="bg1">
                        <a:lumMod val="95000"/>
                      </a:schemeClr>
                    </a:solidFill>
                  </a:tcPr>
                </a:tc>
                <a:tc>
                  <a:txBody>
                    <a:bodyPr/>
                    <a:lstStyle/>
                    <a:p>
                      <a:pPr algn="ctr"/>
                      <a:r>
                        <a:rPr lang="en-US" sz="1400" b="0" i="0" dirty="0"/>
                        <a:t>743</a:t>
                      </a:r>
                    </a:p>
                  </a:txBody>
                  <a:tcPr anchor="ctr">
                    <a:solidFill>
                      <a:schemeClr val="bg1">
                        <a:lumMod val="95000"/>
                      </a:schemeClr>
                    </a:solidFill>
                  </a:tcPr>
                </a:tc>
                <a:extLst>
                  <a:ext uri="{0D108BD9-81ED-4DB2-BD59-A6C34878D82A}">
                    <a16:rowId xmlns:a16="http://schemas.microsoft.com/office/drawing/2014/main" val="10002"/>
                  </a:ext>
                </a:extLst>
              </a:tr>
              <a:tr h="392515">
                <a:tc>
                  <a:txBody>
                    <a:bodyPr/>
                    <a:lstStyle/>
                    <a:p>
                      <a:pPr algn="r"/>
                      <a:r>
                        <a:rPr lang="en-US" sz="1400" b="0" i="1" dirty="0"/>
                        <a:t>Fat/Cat</a:t>
                      </a:r>
                    </a:p>
                  </a:txBody>
                  <a:tcPr anchor="ctr">
                    <a:solidFill>
                      <a:schemeClr val="bg1">
                        <a:lumMod val="85000"/>
                      </a:schemeClr>
                    </a:solidFill>
                  </a:tcPr>
                </a:tc>
                <a:tc>
                  <a:txBody>
                    <a:bodyPr/>
                    <a:lstStyle/>
                    <a:p>
                      <a:pPr algn="ctr"/>
                      <a:r>
                        <a:rPr lang="en-US" sz="1400" i="0" dirty="0"/>
                        <a:t>118</a:t>
                      </a:r>
                    </a:p>
                  </a:txBody>
                  <a:tcPr anchor="ctr">
                    <a:solidFill>
                      <a:schemeClr val="bg1">
                        <a:lumMod val="85000"/>
                      </a:schemeClr>
                    </a:solidFill>
                  </a:tcPr>
                </a:tc>
                <a:tc>
                  <a:txBody>
                    <a:bodyPr/>
                    <a:lstStyle/>
                    <a:p>
                      <a:pPr algn="ctr"/>
                      <a:r>
                        <a:rPr lang="en-US" sz="1400" i="0" dirty="0"/>
                        <a:t>100</a:t>
                      </a:r>
                    </a:p>
                  </a:txBody>
                  <a:tcPr anchor="ctr">
                    <a:solidFill>
                      <a:schemeClr val="bg1">
                        <a:lumMod val="85000"/>
                      </a:schemeClr>
                    </a:solidFill>
                  </a:tcPr>
                </a:tc>
                <a:tc>
                  <a:txBody>
                    <a:bodyPr/>
                    <a:lstStyle/>
                    <a:p>
                      <a:pPr algn="ctr"/>
                      <a:r>
                        <a:rPr lang="en-US" sz="1400" i="0" dirty="0"/>
                        <a:t>10</a:t>
                      </a:r>
                    </a:p>
                  </a:txBody>
                  <a:tcPr anchor="ctr">
                    <a:solidFill>
                      <a:schemeClr val="bg1">
                        <a:lumMod val="85000"/>
                      </a:schemeClr>
                    </a:solidFill>
                  </a:tcPr>
                </a:tc>
                <a:tc>
                  <a:txBody>
                    <a:bodyPr/>
                    <a:lstStyle/>
                    <a:p>
                      <a:pPr algn="ctr"/>
                      <a:r>
                        <a:rPr lang="en-US" sz="1400" b="1" i="1" dirty="0"/>
                        <a:t>228</a:t>
                      </a:r>
                    </a:p>
                  </a:txBody>
                  <a:tcPr anchor="ctr">
                    <a:solidFill>
                      <a:schemeClr val="bg1">
                        <a:lumMod val="85000"/>
                      </a:schemeClr>
                    </a:solidFill>
                  </a:tcPr>
                </a:tc>
                <a:tc>
                  <a:txBody>
                    <a:bodyPr/>
                    <a:lstStyle/>
                    <a:p>
                      <a:pPr algn="ctr"/>
                      <a:r>
                        <a:rPr lang="en-US" sz="1400" b="0" i="0" dirty="0"/>
                        <a:t>227</a:t>
                      </a:r>
                    </a:p>
                  </a:txBody>
                  <a:tcPr anchor="ctr">
                    <a:solidFill>
                      <a:schemeClr val="bg1">
                        <a:lumMod val="85000"/>
                      </a:schemeClr>
                    </a:solidFill>
                  </a:tcPr>
                </a:tc>
                <a:extLst>
                  <a:ext uri="{0D108BD9-81ED-4DB2-BD59-A6C34878D82A}">
                    <a16:rowId xmlns:a16="http://schemas.microsoft.com/office/drawing/2014/main" val="10003"/>
                  </a:ext>
                </a:extLst>
              </a:tr>
              <a:tr h="392515">
                <a:tc>
                  <a:txBody>
                    <a:bodyPr/>
                    <a:lstStyle/>
                    <a:p>
                      <a:pPr algn="r"/>
                      <a:r>
                        <a:rPr lang="en-US" sz="1400" b="1" i="1" dirty="0"/>
                        <a:t>Totals</a:t>
                      </a:r>
                    </a:p>
                  </a:txBody>
                  <a:tcPr anchor="ctr">
                    <a:solidFill>
                      <a:schemeClr val="bg1">
                        <a:lumMod val="95000"/>
                      </a:schemeClr>
                    </a:solidFill>
                  </a:tcPr>
                </a:tc>
                <a:tc>
                  <a:txBody>
                    <a:bodyPr/>
                    <a:lstStyle/>
                    <a:p>
                      <a:pPr algn="ctr"/>
                      <a:r>
                        <a:rPr lang="en-US" sz="1400" b="1" i="1" dirty="0"/>
                        <a:t>2,081</a:t>
                      </a:r>
                    </a:p>
                  </a:txBody>
                  <a:tcPr anchor="ctr">
                    <a:solidFill>
                      <a:schemeClr val="bg1">
                        <a:lumMod val="95000"/>
                      </a:schemeClr>
                    </a:solidFill>
                  </a:tcPr>
                </a:tc>
                <a:tc>
                  <a:txBody>
                    <a:bodyPr/>
                    <a:lstStyle/>
                    <a:p>
                      <a:pPr algn="ctr"/>
                      <a:r>
                        <a:rPr lang="en-US" sz="1400" b="1" i="1" dirty="0"/>
                        <a:t>2,439</a:t>
                      </a:r>
                    </a:p>
                  </a:txBody>
                  <a:tcPr anchor="ctr">
                    <a:solidFill>
                      <a:schemeClr val="bg1">
                        <a:lumMod val="95000"/>
                      </a:schemeClr>
                    </a:solidFill>
                  </a:tcPr>
                </a:tc>
                <a:tc>
                  <a:txBody>
                    <a:bodyPr/>
                    <a:lstStyle/>
                    <a:p>
                      <a:pPr algn="ctr"/>
                      <a:r>
                        <a:rPr lang="en-US" sz="1400" b="1" i="1" dirty="0"/>
                        <a:t>60</a:t>
                      </a:r>
                    </a:p>
                  </a:txBody>
                  <a:tcPr anchor="ctr">
                    <a:solidFill>
                      <a:schemeClr val="bg1">
                        <a:lumMod val="95000"/>
                      </a:schemeClr>
                    </a:solidFill>
                  </a:tcPr>
                </a:tc>
                <a:tc>
                  <a:txBody>
                    <a:bodyPr/>
                    <a:lstStyle/>
                    <a:p>
                      <a:pPr algn="ctr"/>
                      <a:r>
                        <a:rPr lang="en-US" sz="1400" b="1" i="1" dirty="0"/>
                        <a:t>4,580*</a:t>
                      </a:r>
                    </a:p>
                  </a:txBody>
                  <a:tcPr anchor="ctr">
                    <a:solidFill>
                      <a:schemeClr val="bg1">
                        <a:lumMod val="95000"/>
                      </a:schemeClr>
                    </a:solidFill>
                  </a:tcPr>
                </a:tc>
                <a:tc>
                  <a:txBody>
                    <a:bodyPr/>
                    <a:lstStyle/>
                    <a:p>
                      <a:pPr algn="ctr"/>
                      <a:r>
                        <a:rPr lang="en-US" sz="1400" b="0" i="0" dirty="0"/>
                        <a:t>5,291</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4" name="Content Placeholder 5">
            <a:extLst>
              <a:ext uri="{FF2B5EF4-FFF2-40B4-BE49-F238E27FC236}">
                <a16:creationId xmlns:a16="http://schemas.microsoft.com/office/drawing/2014/main" id="{76361554-47FB-428A-80DF-F3322824F4CE}"/>
              </a:ext>
            </a:extLst>
          </p:cNvPr>
          <p:cNvGraphicFramePr>
            <a:graphicFrameLocks/>
          </p:cNvGraphicFramePr>
          <p:nvPr>
            <p:extLst>
              <p:ext uri="{D42A27DB-BD31-4B8C-83A1-F6EECF244321}">
                <p14:modId xmlns:p14="http://schemas.microsoft.com/office/powerpoint/2010/main" val="2344150941"/>
              </p:ext>
            </p:extLst>
          </p:nvPr>
        </p:nvGraphicFramePr>
        <p:xfrm>
          <a:off x="533397" y="4800600"/>
          <a:ext cx="8120745" cy="697315"/>
        </p:xfrm>
        <a:graphic>
          <a:graphicData uri="http://schemas.openxmlformats.org/drawingml/2006/table">
            <a:tbl>
              <a:tblPr firstRow="1" bandRow="1">
                <a:tableStyleId>{00A15C55-8517-42AA-B614-E9B94910E393}</a:tableStyleId>
              </a:tblPr>
              <a:tblGrid>
                <a:gridCol w="6629403">
                  <a:extLst>
                    <a:ext uri="{9D8B030D-6E8A-4147-A177-3AD203B41FA5}">
                      <a16:colId xmlns:a16="http://schemas.microsoft.com/office/drawing/2014/main" val="20000"/>
                    </a:ext>
                  </a:extLst>
                </a:gridCol>
                <a:gridCol w="1491342">
                  <a:extLst>
                    <a:ext uri="{9D8B030D-6E8A-4147-A177-3AD203B41FA5}">
                      <a16:colId xmlns:a16="http://schemas.microsoft.com/office/drawing/2014/main" val="20004"/>
                    </a:ext>
                  </a:extLst>
                </a:gridCol>
              </a:tblGrid>
              <a:tr h="392515">
                <a:tc>
                  <a:txBody>
                    <a:bodyPr/>
                    <a:lstStyle/>
                    <a:p>
                      <a:pPr algn="ctr"/>
                      <a:r>
                        <a:rPr lang="en-US" sz="1200" b="1" dirty="0">
                          <a:solidFill>
                            <a:schemeClr val="tx1"/>
                          </a:solidFill>
                        </a:rPr>
                        <a:t>ACTIVITY</a:t>
                      </a:r>
                    </a:p>
                  </a:txBody>
                  <a:tcPr anchor="ctr">
                    <a:solidFill>
                      <a:schemeClr val="bg1">
                        <a:lumMod val="85000"/>
                      </a:schemeClr>
                    </a:solidFill>
                  </a:tcPr>
                </a:tc>
                <a:tc>
                  <a:txBody>
                    <a:bodyPr/>
                    <a:lstStyle/>
                    <a:p>
                      <a:pPr algn="ctr"/>
                      <a:r>
                        <a:rPr lang="en-US" sz="1200" b="1" i="1" dirty="0">
                          <a:solidFill>
                            <a:schemeClr val="tx1"/>
                          </a:solidFill>
                        </a:rPr>
                        <a:t>Cumulative Total</a:t>
                      </a:r>
                    </a:p>
                  </a:txBody>
                  <a:tcPr anchor="ctr">
                    <a:solidFill>
                      <a:schemeClr val="bg1">
                        <a:lumMod val="85000"/>
                      </a:schemeClr>
                    </a:solidFill>
                  </a:tcPr>
                </a:tc>
                <a:extLst>
                  <a:ext uri="{0D108BD9-81ED-4DB2-BD59-A6C34878D82A}">
                    <a16:rowId xmlns:a16="http://schemas.microsoft.com/office/drawing/2014/main" val="10003"/>
                  </a:ext>
                </a:extLst>
              </a:tr>
              <a:tr h="0">
                <a:tc>
                  <a:txBody>
                    <a:bodyPr/>
                    <a:lstStyle/>
                    <a:p>
                      <a:pPr algn="r"/>
                      <a:r>
                        <a:rPr lang="en-US" sz="1400" b="0" i="1" dirty="0"/>
                        <a:t>Complaints Not in OSH Jurisdiction</a:t>
                      </a:r>
                    </a:p>
                  </a:txBody>
                  <a:tcPr anchor="ctr">
                    <a:solidFill>
                      <a:schemeClr val="bg1">
                        <a:lumMod val="95000"/>
                      </a:schemeClr>
                    </a:solidFill>
                  </a:tcPr>
                </a:tc>
                <a:tc>
                  <a:txBody>
                    <a:bodyPr/>
                    <a:lstStyle/>
                    <a:p>
                      <a:pPr algn="ctr"/>
                      <a:r>
                        <a:rPr lang="en-US" sz="1400" b="1" i="1" dirty="0"/>
                        <a:t>4,122**</a:t>
                      </a:r>
                    </a:p>
                  </a:txBody>
                  <a:tcPr anchor="c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16" name="Rectangle 15">
            <a:extLst>
              <a:ext uri="{FF2B5EF4-FFF2-40B4-BE49-F238E27FC236}">
                <a16:creationId xmlns:a16="http://schemas.microsoft.com/office/drawing/2014/main" id="{BC9CCB03-25D2-4BC4-9360-C19E31749F2C}"/>
              </a:ext>
            </a:extLst>
          </p:cNvPr>
          <p:cNvSpPr/>
          <p:nvPr/>
        </p:nvSpPr>
        <p:spPr>
          <a:xfrm>
            <a:off x="457200" y="5562600"/>
            <a:ext cx="8153400" cy="246221"/>
          </a:xfrm>
          <a:prstGeom prst="rect">
            <a:avLst/>
          </a:prstGeom>
        </p:spPr>
        <p:txBody>
          <a:bodyPr wrap="square">
            <a:spAutoFit/>
          </a:bodyPr>
          <a:lstStyle/>
          <a:p>
            <a:r>
              <a:rPr lang="en-US" sz="1000" i="1" dirty="0"/>
              <a:t>Includes complaints related to wage and hour, discrimination, worker's compensation questions, beyond statute of limitation time frame, etc.</a:t>
            </a:r>
            <a:endParaRPr lang="en-US" sz="1200" i="1" dirty="0"/>
          </a:p>
        </p:txBody>
      </p:sp>
      <p:sp>
        <p:nvSpPr>
          <p:cNvPr id="9" name="Rectangle 8">
            <a:extLst>
              <a:ext uri="{FF2B5EF4-FFF2-40B4-BE49-F238E27FC236}">
                <a16:creationId xmlns:a16="http://schemas.microsoft.com/office/drawing/2014/main" id="{85B86C9C-CC2C-4792-B27B-49AD46F5E3DB}"/>
              </a:ext>
            </a:extLst>
          </p:cNvPr>
          <p:cNvSpPr/>
          <p:nvPr/>
        </p:nvSpPr>
        <p:spPr>
          <a:xfrm>
            <a:off x="457199" y="4343400"/>
            <a:ext cx="8077200" cy="276999"/>
          </a:xfrm>
          <a:prstGeom prst="rect">
            <a:avLst/>
          </a:prstGeom>
        </p:spPr>
        <p:txBody>
          <a:bodyPr wrap="square">
            <a:spAutoFit/>
          </a:bodyPr>
          <a:lstStyle/>
          <a:p>
            <a:r>
              <a:rPr lang="en-US" sz="1000" i="1" dirty="0"/>
              <a:t>*712 were COVID-19 related</a:t>
            </a:r>
            <a:r>
              <a:rPr lang="en-US" sz="1200" i="1" dirty="0"/>
              <a:t>. </a:t>
            </a:r>
          </a:p>
        </p:txBody>
      </p:sp>
      <p:sp>
        <p:nvSpPr>
          <p:cNvPr id="2" name="TextBox 1">
            <a:extLst>
              <a:ext uri="{FF2B5EF4-FFF2-40B4-BE49-F238E27FC236}">
                <a16:creationId xmlns:a16="http://schemas.microsoft.com/office/drawing/2014/main" id="{6CC5060D-E20C-BAA2-0663-5F1A168F5A15}"/>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
        <p:nvSpPr>
          <p:cNvPr id="3" name="Rectangle 2">
            <a:extLst>
              <a:ext uri="{FF2B5EF4-FFF2-40B4-BE49-F238E27FC236}">
                <a16:creationId xmlns:a16="http://schemas.microsoft.com/office/drawing/2014/main" id="{59F49AE4-0A20-4D9F-B854-1973A15CD6A0}"/>
              </a:ext>
            </a:extLst>
          </p:cNvPr>
          <p:cNvSpPr/>
          <p:nvPr/>
        </p:nvSpPr>
        <p:spPr>
          <a:xfrm>
            <a:off x="441592" y="5735006"/>
            <a:ext cx="8077200" cy="276999"/>
          </a:xfrm>
          <a:prstGeom prst="rect">
            <a:avLst/>
          </a:prstGeom>
        </p:spPr>
        <p:txBody>
          <a:bodyPr wrap="square">
            <a:spAutoFit/>
          </a:bodyPr>
          <a:lstStyle/>
          <a:p>
            <a:r>
              <a:rPr lang="en-US" sz="1000" i="1" dirty="0"/>
              <a:t>**172 were COVID-19 related</a:t>
            </a:r>
            <a:r>
              <a:rPr lang="en-US" sz="1200" i="1" dirty="0"/>
              <a:t>. </a:t>
            </a:r>
          </a:p>
        </p:txBody>
      </p:sp>
    </p:spTree>
    <p:extLst>
      <p:ext uri="{BB962C8B-B14F-4D97-AF65-F5344CB8AC3E}">
        <p14:creationId xmlns:p14="http://schemas.microsoft.com/office/powerpoint/2010/main" val="3535652268"/>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Total Recordable Cases (TRC)</a:t>
            </a:r>
          </a:p>
        </p:txBody>
      </p:sp>
      <p:sp>
        <p:nvSpPr>
          <p:cNvPr id="1028" name="TextBox 3"/>
          <p:cNvSpPr txBox="1">
            <a:spLocks noChangeArrowheads="1"/>
          </p:cNvSpPr>
          <p:nvPr/>
        </p:nvSpPr>
        <p:spPr bwMode="auto">
          <a:xfrm>
            <a:off x="5482935" y="5588913"/>
            <a:ext cx="3280065" cy="430887"/>
          </a:xfrm>
          <a:prstGeom prst="rect">
            <a:avLst/>
          </a:prstGeom>
          <a:noFill/>
          <a:ln w="9525">
            <a:noFill/>
            <a:miter lim="800000"/>
            <a:headEnd/>
            <a:tailEnd/>
          </a:ln>
        </p:spPr>
        <p:txBody>
          <a:bodyPr wrap="none">
            <a:spAutoFit/>
          </a:bodyPr>
          <a:lstStyle/>
          <a:p>
            <a:r>
              <a:rPr lang="en-US" sz="1200" dirty="0"/>
              <a:t> </a:t>
            </a:r>
            <a:r>
              <a:rPr lang="en-US" sz="1000" i="1" dirty="0"/>
              <a:t> All Industries Including State and Local Government</a:t>
            </a:r>
          </a:p>
          <a:p>
            <a:r>
              <a:rPr lang="en-US" sz="1000" i="1" dirty="0"/>
              <a:t>  Based on Calendar Year</a:t>
            </a:r>
          </a:p>
        </p:txBody>
      </p:sp>
      <p:graphicFrame>
        <p:nvGraphicFramePr>
          <p:cNvPr id="15" name="Content Placeholder 6">
            <a:extLst>
              <a:ext uri="{FF2B5EF4-FFF2-40B4-BE49-F238E27FC236}">
                <a16:creationId xmlns:a16="http://schemas.microsoft.com/office/drawing/2014/main" id="{3349F1BC-BE90-4CEA-8CF6-27E946EF6801}"/>
              </a:ext>
            </a:extLst>
          </p:cNvPr>
          <p:cNvGraphicFramePr>
            <a:graphicFrameLocks noGrp="1"/>
          </p:cNvGraphicFramePr>
          <p:nvPr>
            <p:ph idx="1"/>
          </p:nvPr>
        </p:nvGraphicFramePr>
        <p:xfrm>
          <a:off x="920750" y="1219200"/>
          <a:ext cx="7380288" cy="4234480"/>
        </p:xfrm>
        <a:graphic>
          <a:graphicData uri="http://schemas.openxmlformats.org/presentationml/2006/ole">
            <mc:AlternateContent xmlns:mc="http://schemas.openxmlformats.org/markup-compatibility/2006">
              <mc:Choice xmlns:v="urn:schemas-microsoft-com:vml" Requires="v">
                <p:oleObj name="Worksheet" r:id="rId3" imgW="6362523" imgH="2712799" progId="Excel.Sheet.8">
                  <p:embed/>
                </p:oleObj>
              </mc:Choice>
              <mc:Fallback>
                <p:oleObj name="Worksheet" r:id="rId3" imgW="6362523" imgH="2712799" progId="Excel.Sheet.8">
                  <p:embed/>
                  <p:pic>
                    <p:nvPicPr>
                      <p:cNvPr id="15" name="Content Placeholder 6">
                        <a:extLst>
                          <a:ext uri="{FF2B5EF4-FFF2-40B4-BE49-F238E27FC236}">
                            <a16:creationId xmlns:a16="http://schemas.microsoft.com/office/drawing/2014/main" id="{3349F1BC-BE90-4CEA-8CF6-27E946EF6801}"/>
                          </a:ext>
                        </a:extLst>
                      </p:cNvPr>
                      <p:cNvPicPr>
                        <a:picLocks noGrp="1" noChangeArrowheads="1"/>
                      </p:cNvPicPr>
                      <p:nvPr/>
                    </p:nvPicPr>
                    <p:blipFill>
                      <a:blip r:embed="rId4"/>
                      <a:srcRect/>
                      <a:stretch>
                        <a:fillRect/>
                      </a:stretch>
                    </p:blipFill>
                    <p:spPr bwMode="auto">
                      <a:xfrm>
                        <a:off x="920750" y="1219200"/>
                        <a:ext cx="7380288" cy="4234480"/>
                      </a:xfrm>
                      <a:prstGeom prst="rect">
                        <a:avLst/>
                      </a:prstGeom>
                      <a:noFill/>
                    </p:spPr>
                  </p:pic>
                </p:oleObj>
              </mc:Fallback>
            </mc:AlternateContent>
          </a:graphicData>
        </a:graphic>
      </p:graphicFrame>
      <p:sp>
        <p:nvSpPr>
          <p:cNvPr id="16" name="TextBox 15">
            <a:extLst>
              <a:ext uri="{FF2B5EF4-FFF2-40B4-BE49-F238E27FC236}">
                <a16:creationId xmlns:a16="http://schemas.microsoft.com/office/drawing/2014/main" id="{D88DB867-EE1F-4646-9FB7-6F2FDBC032B3}"/>
              </a:ext>
            </a:extLst>
          </p:cNvPr>
          <p:cNvSpPr txBox="1"/>
          <p:nvPr/>
        </p:nvSpPr>
        <p:spPr>
          <a:xfrm>
            <a:off x="1752600" y="1125684"/>
            <a:ext cx="1600200" cy="784830"/>
          </a:xfrm>
          <a:prstGeom prst="rect">
            <a:avLst/>
          </a:prstGeom>
          <a:noFill/>
        </p:spPr>
        <p:txBody>
          <a:bodyPr wrap="square" rtlCol="0">
            <a:spAutoFit/>
          </a:bodyPr>
          <a:lstStyle/>
          <a:p>
            <a:endParaRPr lang="en-US" sz="900" b="1" i="1" dirty="0"/>
          </a:p>
          <a:p>
            <a:r>
              <a:rPr lang="en-US" sz="900" b="1" i="1" dirty="0"/>
              <a:t>4% Decrease</a:t>
            </a:r>
          </a:p>
          <a:p>
            <a:endParaRPr lang="en-US" sz="900" b="1" i="1" dirty="0"/>
          </a:p>
          <a:p>
            <a:endParaRPr lang="en-US" sz="900" b="1" i="1" dirty="0"/>
          </a:p>
          <a:p>
            <a:endParaRPr lang="en-US" sz="900" b="1" i="1" dirty="0"/>
          </a:p>
        </p:txBody>
      </p:sp>
      <p:sp>
        <p:nvSpPr>
          <p:cNvPr id="17" name="TextBox 16">
            <a:extLst>
              <a:ext uri="{FF2B5EF4-FFF2-40B4-BE49-F238E27FC236}">
                <a16:creationId xmlns:a16="http://schemas.microsoft.com/office/drawing/2014/main" id="{2A41B990-DC58-4A92-ABF0-71F2CAB5258E}"/>
              </a:ext>
            </a:extLst>
          </p:cNvPr>
          <p:cNvSpPr txBox="1"/>
          <p:nvPr/>
        </p:nvSpPr>
        <p:spPr>
          <a:xfrm>
            <a:off x="3048000" y="2128002"/>
            <a:ext cx="896399" cy="230832"/>
          </a:xfrm>
          <a:prstGeom prst="rect">
            <a:avLst/>
          </a:prstGeom>
          <a:noFill/>
        </p:spPr>
        <p:txBody>
          <a:bodyPr wrap="none" rtlCol="0">
            <a:spAutoFit/>
          </a:bodyPr>
          <a:lstStyle/>
          <a:p>
            <a:r>
              <a:rPr lang="en-US" sz="900" b="1" i="1" dirty="0"/>
              <a:t>7% Decrease</a:t>
            </a:r>
          </a:p>
        </p:txBody>
      </p:sp>
      <p:sp>
        <p:nvSpPr>
          <p:cNvPr id="21" name="TextBox 20">
            <a:extLst>
              <a:ext uri="{FF2B5EF4-FFF2-40B4-BE49-F238E27FC236}">
                <a16:creationId xmlns:a16="http://schemas.microsoft.com/office/drawing/2014/main" id="{2E01CB30-42D7-47A2-B12E-629B48CCC9D9}"/>
              </a:ext>
            </a:extLst>
          </p:cNvPr>
          <p:cNvSpPr txBox="1"/>
          <p:nvPr/>
        </p:nvSpPr>
        <p:spPr>
          <a:xfrm>
            <a:off x="4411837" y="1795098"/>
            <a:ext cx="851515" cy="230832"/>
          </a:xfrm>
          <a:prstGeom prst="rect">
            <a:avLst/>
          </a:prstGeom>
          <a:noFill/>
        </p:spPr>
        <p:txBody>
          <a:bodyPr wrap="none" rtlCol="0">
            <a:spAutoFit/>
          </a:bodyPr>
          <a:lstStyle/>
          <a:p>
            <a:r>
              <a:rPr lang="en-US" sz="900" b="1" i="1" dirty="0"/>
              <a:t>4% Increase</a:t>
            </a:r>
          </a:p>
        </p:txBody>
      </p:sp>
      <p:sp>
        <p:nvSpPr>
          <p:cNvPr id="23" name="TextBox 22">
            <a:extLst>
              <a:ext uri="{FF2B5EF4-FFF2-40B4-BE49-F238E27FC236}">
                <a16:creationId xmlns:a16="http://schemas.microsoft.com/office/drawing/2014/main" id="{B5451823-1050-4475-8921-11E3E1C5A1BE}"/>
              </a:ext>
            </a:extLst>
          </p:cNvPr>
          <p:cNvSpPr txBox="1"/>
          <p:nvPr/>
        </p:nvSpPr>
        <p:spPr>
          <a:xfrm flipH="1">
            <a:off x="5795341" y="2128002"/>
            <a:ext cx="1112919" cy="230832"/>
          </a:xfrm>
          <a:prstGeom prst="rect">
            <a:avLst/>
          </a:prstGeom>
          <a:noFill/>
        </p:spPr>
        <p:txBody>
          <a:bodyPr wrap="square" rtlCol="0">
            <a:spAutoFit/>
          </a:bodyPr>
          <a:lstStyle/>
          <a:p>
            <a:r>
              <a:rPr lang="en-US" sz="900" b="1" i="1" dirty="0"/>
              <a:t>4% Decrease</a:t>
            </a:r>
          </a:p>
        </p:txBody>
      </p:sp>
      <p:sp>
        <p:nvSpPr>
          <p:cNvPr id="24" name="TextBox 23">
            <a:extLst>
              <a:ext uri="{FF2B5EF4-FFF2-40B4-BE49-F238E27FC236}">
                <a16:creationId xmlns:a16="http://schemas.microsoft.com/office/drawing/2014/main" id="{4932F7FC-A684-4ACB-AA7C-F0EAE89E820B}"/>
              </a:ext>
            </a:extLst>
          </p:cNvPr>
          <p:cNvSpPr txBox="1"/>
          <p:nvPr/>
        </p:nvSpPr>
        <p:spPr>
          <a:xfrm>
            <a:off x="6934200" y="3380214"/>
            <a:ext cx="960519" cy="230832"/>
          </a:xfrm>
          <a:prstGeom prst="rect">
            <a:avLst/>
          </a:prstGeom>
          <a:noFill/>
        </p:spPr>
        <p:txBody>
          <a:bodyPr wrap="none" rtlCol="0">
            <a:spAutoFit/>
          </a:bodyPr>
          <a:lstStyle/>
          <a:p>
            <a:r>
              <a:rPr lang="en-US" sz="900" b="1" i="1" dirty="0"/>
              <a:t>12% Decrease</a:t>
            </a:r>
          </a:p>
        </p:txBody>
      </p:sp>
      <p:sp>
        <p:nvSpPr>
          <p:cNvPr id="2" name="TextBox 1">
            <a:extLst>
              <a:ext uri="{FF2B5EF4-FFF2-40B4-BE49-F238E27FC236}">
                <a16:creationId xmlns:a16="http://schemas.microsoft.com/office/drawing/2014/main" id="{D5157B34-C68F-F892-BFA8-71C447541A12}"/>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3021145584"/>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9" name="Table 8">
            <a:extLst>
              <a:ext uri="{FF2B5EF4-FFF2-40B4-BE49-F238E27FC236}">
                <a16:creationId xmlns:a16="http://schemas.microsoft.com/office/drawing/2014/main" id="{E26544CB-A5D8-45C3-BF7F-C58A1B733AAF}"/>
              </a:ext>
            </a:extLst>
          </p:cNvPr>
          <p:cNvGraphicFramePr>
            <a:graphicFrameLocks noGrp="1"/>
          </p:cNvGraphicFramePr>
          <p:nvPr>
            <p:extLst>
              <p:ext uri="{D42A27DB-BD31-4B8C-83A1-F6EECF244321}">
                <p14:modId xmlns:p14="http://schemas.microsoft.com/office/powerpoint/2010/main" val="2646016119"/>
              </p:ext>
            </p:extLst>
          </p:nvPr>
        </p:nvGraphicFramePr>
        <p:xfrm>
          <a:off x="609600" y="2983470"/>
          <a:ext cx="8001000" cy="1653063"/>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56543">
                <a:tc>
                  <a:txBody>
                    <a:bodyPr/>
                    <a:lstStyle/>
                    <a:p>
                      <a:pPr algn="ctr"/>
                      <a:r>
                        <a:rPr lang="en-US" sz="1600" b="1" dirty="0">
                          <a:solidFill>
                            <a:schemeClr val="tx1"/>
                          </a:solidFill>
                        </a:rPr>
                        <a:t>East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24130">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10</a:t>
                      </a:r>
                    </a:p>
                  </a:txBody>
                  <a:tcPr anchor="ctr">
                    <a:solidFill>
                      <a:schemeClr val="bg1">
                        <a:lumMod val="95000"/>
                      </a:schemeClr>
                    </a:solidFill>
                  </a:tcPr>
                </a:tc>
                <a:tc>
                  <a:txBody>
                    <a:bodyPr/>
                    <a:lstStyle/>
                    <a:p>
                      <a:pPr algn="ctr"/>
                      <a:r>
                        <a:rPr lang="en-US" sz="1400" b="0" i="1" dirty="0"/>
                        <a:t>43%</a:t>
                      </a:r>
                    </a:p>
                  </a:txBody>
                  <a:tcPr anchor="ctr">
                    <a:solidFill>
                      <a:schemeClr val="bg1">
                        <a:lumMod val="95000"/>
                      </a:schemeClr>
                    </a:solidFill>
                  </a:tcPr>
                </a:tc>
                <a:tc>
                  <a:txBody>
                    <a:bodyPr/>
                    <a:lstStyle/>
                    <a:p>
                      <a:pPr algn="ctr"/>
                      <a:r>
                        <a:rPr lang="en-US" sz="1400" b="0" i="1" dirty="0"/>
                        <a:t>3</a:t>
                      </a:r>
                    </a:p>
                  </a:txBody>
                  <a:tcPr anchor="ctr">
                    <a:solidFill>
                      <a:schemeClr val="bg1">
                        <a:lumMod val="95000"/>
                      </a:schemeClr>
                    </a:solidFill>
                  </a:tcPr>
                </a:tc>
                <a:tc>
                  <a:txBody>
                    <a:bodyPr/>
                    <a:lstStyle/>
                    <a:p>
                      <a:pPr algn="ctr"/>
                      <a:r>
                        <a:rPr lang="en-US" sz="1400" b="0" i="1" dirty="0"/>
                        <a:t>17%</a:t>
                      </a:r>
                    </a:p>
                  </a:txBody>
                  <a:tcPr anchor="ctr">
                    <a:solidFill>
                      <a:schemeClr val="bg1">
                        <a:lumMod val="95000"/>
                      </a:schemeClr>
                    </a:solidFill>
                  </a:tcPr>
                </a:tc>
                <a:extLst>
                  <a:ext uri="{0D108BD9-81ED-4DB2-BD59-A6C34878D82A}">
                    <a16:rowId xmlns:a16="http://schemas.microsoft.com/office/drawing/2014/main" val="10001"/>
                  </a:ext>
                </a:extLst>
              </a:tr>
              <a:tr h="324130">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4</a:t>
                      </a:r>
                    </a:p>
                  </a:txBody>
                  <a:tcPr anchor="ctr">
                    <a:solidFill>
                      <a:schemeClr val="bg1">
                        <a:lumMod val="85000"/>
                      </a:schemeClr>
                    </a:solidFill>
                  </a:tcPr>
                </a:tc>
                <a:tc>
                  <a:txBody>
                    <a:bodyPr/>
                    <a:lstStyle/>
                    <a:p>
                      <a:pPr algn="ctr"/>
                      <a:r>
                        <a:rPr lang="en-US" sz="1400" b="0" i="1" dirty="0"/>
                        <a:t>17%</a:t>
                      </a:r>
                    </a:p>
                  </a:txBody>
                  <a:tcPr anchor="ctr">
                    <a:solidFill>
                      <a:schemeClr val="bg1">
                        <a:lumMod val="85000"/>
                      </a:schemeClr>
                    </a:solidFill>
                  </a:tcPr>
                </a:tc>
                <a:tc>
                  <a:txBody>
                    <a:bodyPr/>
                    <a:lstStyle/>
                    <a:p>
                      <a:pPr algn="ctr"/>
                      <a:r>
                        <a:rPr lang="en-US" sz="1400" b="0" i="1" dirty="0"/>
                        <a:t>2</a:t>
                      </a:r>
                    </a:p>
                  </a:txBody>
                  <a:tcPr anchor="ctr">
                    <a:solidFill>
                      <a:schemeClr val="bg1">
                        <a:lumMod val="85000"/>
                      </a:schemeClr>
                    </a:solidFill>
                  </a:tcPr>
                </a:tc>
                <a:tc>
                  <a:txBody>
                    <a:bodyPr/>
                    <a:lstStyle/>
                    <a:p>
                      <a:pPr algn="ctr"/>
                      <a:r>
                        <a:rPr lang="en-US" sz="1400" b="0" i="1" dirty="0"/>
                        <a:t>18%</a:t>
                      </a:r>
                    </a:p>
                  </a:txBody>
                  <a:tcPr anchor="ctr">
                    <a:solidFill>
                      <a:schemeClr val="bg1">
                        <a:lumMod val="85000"/>
                      </a:schemeClr>
                    </a:solidFill>
                  </a:tcPr>
                </a:tc>
                <a:extLst>
                  <a:ext uri="{0D108BD9-81ED-4DB2-BD59-A6C34878D82A}">
                    <a16:rowId xmlns:a16="http://schemas.microsoft.com/office/drawing/2014/main" val="10002"/>
                  </a:ext>
                </a:extLst>
              </a:tr>
              <a:tr h="324130">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9</a:t>
                      </a:r>
                    </a:p>
                  </a:txBody>
                  <a:tcPr anchor="ctr">
                    <a:solidFill>
                      <a:schemeClr val="bg1">
                        <a:lumMod val="95000"/>
                      </a:schemeClr>
                    </a:solidFill>
                  </a:tcPr>
                </a:tc>
                <a:tc>
                  <a:txBody>
                    <a:bodyPr/>
                    <a:lstStyle/>
                    <a:p>
                      <a:pPr algn="ctr"/>
                      <a:r>
                        <a:rPr lang="en-US" sz="1400" b="0" i="1" dirty="0"/>
                        <a:t>39%</a:t>
                      </a:r>
                    </a:p>
                  </a:txBody>
                  <a:tcPr anchor="ctr">
                    <a:solidFill>
                      <a:schemeClr val="bg1">
                        <a:lumMod val="95000"/>
                      </a:schemeClr>
                    </a:solidFill>
                  </a:tcPr>
                </a:tc>
                <a:tc>
                  <a:txBody>
                    <a:bodyPr/>
                    <a:lstStyle/>
                    <a:p>
                      <a:pPr algn="ctr"/>
                      <a:r>
                        <a:rPr lang="en-US" sz="1400" b="0" i="1" dirty="0"/>
                        <a:t>12</a:t>
                      </a:r>
                    </a:p>
                  </a:txBody>
                  <a:tcPr anchor="ctr">
                    <a:solidFill>
                      <a:schemeClr val="bg1">
                        <a:lumMod val="95000"/>
                      </a:schemeClr>
                    </a:solidFill>
                  </a:tcPr>
                </a:tc>
                <a:tc>
                  <a:txBody>
                    <a:bodyPr/>
                    <a:lstStyle/>
                    <a:p>
                      <a:pPr algn="ctr"/>
                      <a:r>
                        <a:rPr lang="en-US" sz="1400" b="0" i="1" dirty="0"/>
                        <a:t>71%</a:t>
                      </a:r>
                    </a:p>
                  </a:txBody>
                  <a:tcPr anchor="ctr">
                    <a:solidFill>
                      <a:schemeClr val="bg1">
                        <a:lumMod val="95000"/>
                      </a:schemeClr>
                    </a:solidFill>
                  </a:tcPr>
                </a:tc>
                <a:extLst>
                  <a:ext uri="{0D108BD9-81ED-4DB2-BD59-A6C34878D82A}">
                    <a16:rowId xmlns:a16="http://schemas.microsoft.com/office/drawing/2014/main" val="10003"/>
                  </a:ext>
                </a:extLst>
              </a:tr>
              <a:tr h="324130">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23</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17</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99F4014E-B50E-8146-A461-9DC721C9F001}"/>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graphicFrame>
        <p:nvGraphicFramePr>
          <p:cNvPr id="3" name="Table 2">
            <a:extLst>
              <a:ext uri="{FF2B5EF4-FFF2-40B4-BE49-F238E27FC236}">
                <a16:creationId xmlns:a16="http://schemas.microsoft.com/office/drawing/2014/main" id="{2DA77724-136A-B0BD-CFB3-415C5BB6ADFF}"/>
              </a:ext>
            </a:extLst>
          </p:cNvPr>
          <p:cNvGraphicFramePr>
            <a:graphicFrameLocks noGrp="1"/>
          </p:cNvGraphicFramePr>
          <p:nvPr>
            <p:extLst>
              <p:ext uri="{D42A27DB-BD31-4B8C-83A1-F6EECF244321}">
                <p14:modId xmlns:p14="http://schemas.microsoft.com/office/powerpoint/2010/main" val="712230646"/>
              </p:ext>
            </p:extLst>
          </p:nvPr>
        </p:nvGraphicFramePr>
        <p:xfrm>
          <a:off x="609600" y="1143001"/>
          <a:ext cx="8001000" cy="175260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20000"/>
                    </a:ext>
                  </a:extLst>
                </a:gridCol>
                <a:gridCol w="1145236">
                  <a:extLst>
                    <a:ext uri="{9D8B030D-6E8A-4147-A177-3AD203B41FA5}">
                      <a16:colId xmlns:a16="http://schemas.microsoft.com/office/drawing/2014/main" val="20001"/>
                    </a:ext>
                  </a:extLst>
                </a:gridCol>
                <a:gridCol w="959035">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tblGrid>
              <a:tr h="381901">
                <a:tc>
                  <a:txBody>
                    <a:bodyPr/>
                    <a:lstStyle/>
                    <a:p>
                      <a:pPr algn="ctr"/>
                      <a:r>
                        <a:rPr lang="en-US" sz="1600" b="1" dirty="0">
                          <a:solidFill>
                            <a:schemeClr val="tx1"/>
                          </a:solidFill>
                        </a:rPr>
                        <a:t>West Compliance</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355442">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17</a:t>
                      </a:r>
                    </a:p>
                  </a:txBody>
                  <a:tcPr anchor="ctr">
                    <a:solidFill>
                      <a:schemeClr val="bg1">
                        <a:lumMod val="95000"/>
                      </a:schemeClr>
                    </a:solidFill>
                  </a:tcPr>
                </a:tc>
                <a:tc>
                  <a:txBody>
                    <a:bodyPr/>
                    <a:lstStyle/>
                    <a:p>
                      <a:pPr algn="ctr"/>
                      <a:r>
                        <a:rPr lang="en-US" sz="1400" b="0" i="1" dirty="0"/>
                        <a:t>58%</a:t>
                      </a:r>
                    </a:p>
                  </a:txBody>
                  <a:tcPr anchor="ctr">
                    <a:solidFill>
                      <a:schemeClr val="bg1">
                        <a:lumMod val="95000"/>
                      </a:schemeClr>
                    </a:solidFill>
                  </a:tcPr>
                </a:tc>
                <a:tc>
                  <a:txBody>
                    <a:bodyPr/>
                    <a:lstStyle/>
                    <a:p>
                      <a:pPr algn="ctr"/>
                      <a:r>
                        <a:rPr lang="en-US" sz="1400" b="0" i="1" dirty="0"/>
                        <a:t>20</a:t>
                      </a:r>
                    </a:p>
                  </a:txBody>
                  <a:tcPr anchor="ctr">
                    <a:solidFill>
                      <a:schemeClr val="bg1">
                        <a:lumMod val="95000"/>
                      </a:schemeClr>
                    </a:solidFill>
                  </a:tcPr>
                </a:tc>
                <a:tc>
                  <a:txBody>
                    <a:bodyPr/>
                    <a:lstStyle/>
                    <a:p>
                      <a:pPr algn="ctr"/>
                      <a:r>
                        <a:rPr lang="en-US" sz="1400" b="0" i="1" dirty="0"/>
                        <a:t>77%</a:t>
                      </a:r>
                    </a:p>
                  </a:txBody>
                  <a:tcPr anchor="ctr">
                    <a:solidFill>
                      <a:schemeClr val="bg1">
                        <a:lumMod val="95000"/>
                      </a:schemeClr>
                    </a:solidFill>
                  </a:tcPr>
                </a:tc>
                <a:extLst>
                  <a:ext uri="{0D108BD9-81ED-4DB2-BD59-A6C34878D82A}">
                    <a16:rowId xmlns:a16="http://schemas.microsoft.com/office/drawing/2014/main" val="10001"/>
                  </a:ext>
                </a:extLst>
              </a:tr>
              <a:tr h="338419">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8</a:t>
                      </a:r>
                    </a:p>
                  </a:txBody>
                  <a:tcPr anchor="ctr">
                    <a:solidFill>
                      <a:schemeClr val="bg1">
                        <a:lumMod val="85000"/>
                      </a:schemeClr>
                    </a:solidFill>
                  </a:tcPr>
                </a:tc>
                <a:tc>
                  <a:txBody>
                    <a:bodyPr/>
                    <a:lstStyle/>
                    <a:p>
                      <a:pPr algn="ctr"/>
                      <a:r>
                        <a:rPr lang="en-US" sz="1400" b="0" i="1" dirty="0"/>
                        <a:t>28%</a:t>
                      </a:r>
                    </a:p>
                  </a:txBody>
                  <a:tcPr anchor="ctr">
                    <a:solidFill>
                      <a:schemeClr val="bg1">
                        <a:lumMod val="85000"/>
                      </a:schemeClr>
                    </a:solidFill>
                  </a:tcPr>
                </a:tc>
                <a:tc>
                  <a:txBody>
                    <a:bodyPr/>
                    <a:lstStyle/>
                    <a:p>
                      <a:pPr algn="ctr"/>
                      <a:r>
                        <a:rPr lang="en-US" sz="1400" b="0" i="1" dirty="0"/>
                        <a:t>1</a:t>
                      </a:r>
                    </a:p>
                  </a:txBody>
                  <a:tcPr anchor="ctr">
                    <a:solidFill>
                      <a:schemeClr val="bg1">
                        <a:lumMod val="85000"/>
                      </a:schemeClr>
                    </a:solidFill>
                  </a:tcPr>
                </a:tc>
                <a:tc>
                  <a:txBody>
                    <a:bodyPr/>
                    <a:lstStyle/>
                    <a:p>
                      <a:pPr algn="ctr"/>
                      <a:r>
                        <a:rPr lang="en-US" sz="1400" b="0" i="1" dirty="0"/>
                        <a:t>4%</a:t>
                      </a:r>
                    </a:p>
                  </a:txBody>
                  <a:tcPr anchor="ctr">
                    <a:solidFill>
                      <a:schemeClr val="bg1">
                        <a:lumMod val="85000"/>
                      </a:schemeClr>
                    </a:solidFill>
                  </a:tcPr>
                </a:tc>
                <a:extLst>
                  <a:ext uri="{0D108BD9-81ED-4DB2-BD59-A6C34878D82A}">
                    <a16:rowId xmlns:a16="http://schemas.microsoft.com/office/drawing/2014/main" val="10002"/>
                  </a:ext>
                </a:extLst>
              </a:tr>
              <a:tr h="338419">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4</a:t>
                      </a:r>
                    </a:p>
                  </a:txBody>
                  <a:tcPr anchor="ctr">
                    <a:solidFill>
                      <a:schemeClr val="bg1">
                        <a:lumMod val="95000"/>
                      </a:schemeClr>
                    </a:solidFill>
                  </a:tcPr>
                </a:tc>
                <a:tc>
                  <a:txBody>
                    <a:bodyPr/>
                    <a:lstStyle/>
                    <a:p>
                      <a:pPr algn="ctr"/>
                      <a:r>
                        <a:rPr lang="en-US" sz="1400" b="0" i="1" dirty="0"/>
                        <a:t>4%</a:t>
                      </a:r>
                    </a:p>
                  </a:txBody>
                  <a:tcPr anchor="ctr">
                    <a:solidFill>
                      <a:schemeClr val="bg1">
                        <a:lumMod val="95000"/>
                      </a:schemeClr>
                    </a:solidFill>
                  </a:tcPr>
                </a:tc>
                <a:tc>
                  <a:txBody>
                    <a:bodyPr/>
                    <a:lstStyle/>
                    <a:p>
                      <a:pPr algn="ctr"/>
                      <a:r>
                        <a:rPr lang="en-US" sz="1400" b="0" i="1" dirty="0"/>
                        <a:t>5</a:t>
                      </a:r>
                    </a:p>
                  </a:txBody>
                  <a:tcPr anchor="ctr">
                    <a:solidFill>
                      <a:schemeClr val="bg1">
                        <a:lumMod val="95000"/>
                      </a:schemeClr>
                    </a:solidFill>
                  </a:tcPr>
                </a:tc>
                <a:tc>
                  <a:txBody>
                    <a:bodyPr/>
                    <a:lstStyle/>
                    <a:p>
                      <a:pPr algn="ctr"/>
                      <a:r>
                        <a:rPr lang="en-US" sz="1400" b="0" i="1" dirty="0"/>
                        <a:t>19%</a:t>
                      </a:r>
                    </a:p>
                  </a:txBody>
                  <a:tcPr anchor="ctr">
                    <a:solidFill>
                      <a:schemeClr val="bg1">
                        <a:lumMod val="95000"/>
                      </a:schemeClr>
                    </a:solidFill>
                  </a:tcPr>
                </a:tc>
                <a:extLst>
                  <a:ext uri="{0D108BD9-81ED-4DB2-BD59-A6C34878D82A}">
                    <a16:rowId xmlns:a16="http://schemas.microsoft.com/office/drawing/2014/main" val="10003"/>
                  </a:ext>
                </a:extLst>
              </a:tr>
              <a:tr h="338419">
                <a:tc>
                  <a:txBody>
                    <a:bodyPr/>
                    <a:lstStyle/>
                    <a:p>
                      <a:pPr algn="r"/>
                      <a:r>
                        <a:rPr lang="en-US" sz="1400" b="1" i="1" dirty="0"/>
                        <a:t>Total</a:t>
                      </a:r>
                    </a:p>
                  </a:txBody>
                  <a:tcPr anchor="ctr">
                    <a:solidFill>
                      <a:schemeClr val="bg1">
                        <a:lumMod val="85000"/>
                      </a:schemeClr>
                    </a:solidFill>
                  </a:tcPr>
                </a:tc>
                <a:tc gridSpan="2">
                  <a:txBody>
                    <a:bodyPr/>
                    <a:lstStyle/>
                    <a:p>
                      <a:pPr algn="l"/>
                      <a:r>
                        <a:rPr lang="en-US" sz="1400" b="1" i="1" dirty="0"/>
                        <a:t>        29*</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26</a:t>
                      </a:r>
                    </a:p>
                  </a:txBody>
                  <a:tcPr anchor="ct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5" name="Table 4">
            <a:extLst>
              <a:ext uri="{FF2B5EF4-FFF2-40B4-BE49-F238E27FC236}">
                <a16:creationId xmlns:a16="http://schemas.microsoft.com/office/drawing/2014/main" id="{7BC05BA0-081E-BE70-3094-1FA02F887EE5}"/>
              </a:ext>
            </a:extLst>
          </p:cNvPr>
          <p:cNvGraphicFramePr>
            <a:graphicFrameLocks noGrp="1"/>
          </p:cNvGraphicFramePr>
          <p:nvPr>
            <p:extLst>
              <p:ext uri="{D42A27DB-BD31-4B8C-83A1-F6EECF244321}">
                <p14:modId xmlns:p14="http://schemas.microsoft.com/office/powerpoint/2010/main" val="2793412335"/>
              </p:ext>
            </p:extLst>
          </p:nvPr>
        </p:nvGraphicFramePr>
        <p:xfrm>
          <a:off x="609600" y="4800600"/>
          <a:ext cx="8001000" cy="1147680"/>
        </p:xfrm>
        <a:graphic>
          <a:graphicData uri="http://schemas.openxmlformats.org/drawingml/2006/table">
            <a:tbl>
              <a:tblPr firstRow="1" bandRow="1">
                <a:tableStyleId>{00A15C55-8517-42AA-B614-E9B94910E393}</a:tableStyleId>
              </a:tblPr>
              <a:tblGrid>
                <a:gridCol w="2543929">
                  <a:extLst>
                    <a:ext uri="{9D8B030D-6E8A-4147-A177-3AD203B41FA5}">
                      <a16:colId xmlns:a16="http://schemas.microsoft.com/office/drawing/2014/main" val="3918188784"/>
                    </a:ext>
                  </a:extLst>
                </a:gridCol>
                <a:gridCol w="2104271">
                  <a:extLst>
                    <a:ext uri="{9D8B030D-6E8A-4147-A177-3AD203B41FA5}">
                      <a16:colId xmlns:a16="http://schemas.microsoft.com/office/drawing/2014/main" val="2078124518"/>
                    </a:ext>
                  </a:extLst>
                </a:gridCol>
                <a:gridCol w="2209800">
                  <a:extLst>
                    <a:ext uri="{9D8B030D-6E8A-4147-A177-3AD203B41FA5}">
                      <a16:colId xmlns:a16="http://schemas.microsoft.com/office/drawing/2014/main" val="2215104882"/>
                    </a:ext>
                  </a:extLst>
                </a:gridCol>
                <a:gridCol w="1143000">
                  <a:extLst>
                    <a:ext uri="{9D8B030D-6E8A-4147-A177-3AD203B41FA5}">
                      <a16:colId xmlns:a16="http://schemas.microsoft.com/office/drawing/2014/main" val="3474622292"/>
                    </a:ext>
                  </a:extLst>
                </a:gridCol>
              </a:tblGrid>
              <a:tr h="382560">
                <a:tc>
                  <a:txBody>
                    <a:bodyPr/>
                    <a:lstStyle/>
                    <a:p>
                      <a:pPr algn="r"/>
                      <a:r>
                        <a:rPr lang="en-US" sz="1400" b="1" i="0" dirty="0">
                          <a:solidFill>
                            <a:schemeClr val="tx1"/>
                          </a:solidFill>
                        </a:rPr>
                        <a:t>Safety Cut Loose</a:t>
                      </a:r>
                    </a:p>
                  </a:txBody>
                  <a:tcPr anchor="ctr">
                    <a:solidFill>
                      <a:schemeClr val="bg1">
                        <a:lumMod val="95000"/>
                      </a:schemeClr>
                    </a:solidFill>
                  </a:tcPr>
                </a:tc>
                <a:tc>
                  <a:txBody>
                    <a:bodyPr/>
                    <a:lstStyle/>
                    <a:p>
                      <a:pPr algn="ctr"/>
                      <a:r>
                        <a:rPr lang="en-US" sz="1400" b="0" i="1" dirty="0">
                          <a:solidFill>
                            <a:schemeClr val="tx1"/>
                          </a:solidFill>
                        </a:rPr>
                        <a:t>52%</a:t>
                      </a:r>
                    </a:p>
                  </a:txBody>
                  <a:tcPr anchor="ctr">
                    <a:solidFill>
                      <a:schemeClr val="bg1">
                        <a:lumMod val="95000"/>
                      </a:schemeClr>
                    </a:solidFill>
                  </a:tcPr>
                </a:tc>
                <a:tc>
                  <a:txBody>
                    <a:bodyPr/>
                    <a:lstStyle/>
                    <a:p>
                      <a:pPr algn="ctr"/>
                      <a:r>
                        <a:rPr lang="en-US" sz="1400" b="1" i="0" dirty="0">
                          <a:solidFill>
                            <a:schemeClr val="tx1"/>
                          </a:solidFill>
                        </a:rPr>
                        <a:t>Health Cut Loose</a:t>
                      </a:r>
                    </a:p>
                  </a:txBody>
                  <a:tcPr anchor="ctr">
                    <a:solidFill>
                      <a:schemeClr val="bg1">
                        <a:lumMod val="95000"/>
                      </a:schemeClr>
                    </a:solidFill>
                  </a:tcPr>
                </a:tc>
                <a:tc>
                  <a:txBody>
                    <a:bodyPr/>
                    <a:lstStyle/>
                    <a:p>
                      <a:r>
                        <a:rPr lang="en-US" sz="1400" b="0" i="1" dirty="0">
                          <a:solidFill>
                            <a:schemeClr val="tx1"/>
                          </a:solidFill>
                        </a:rPr>
                        <a:t>53%</a:t>
                      </a:r>
                    </a:p>
                  </a:txBody>
                  <a:tcPr anchor="ctr">
                    <a:solidFill>
                      <a:schemeClr val="bg1">
                        <a:lumMod val="95000"/>
                      </a:schemeClr>
                    </a:solidFill>
                  </a:tcPr>
                </a:tc>
                <a:extLst>
                  <a:ext uri="{0D108BD9-81ED-4DB2-BD59-A6C34878D82A}">
                    <a16:rowId xmlns:a16="http://schemas.microsoft.com/office/drawing/2014/main" val="32463149"/>
                  </a:ext>
                </a:extLst>
              </a:tr>
              <a:tr h="382560">
                <a:tc>
                  <a:txBody>
                    <a:bodyPr/>
                    <a:lstStyle/>
                    <a:p>
                      <a:pPr algn="r"/>
                      <a:r>
                        <a:rPr lang="en-US" sz="1400" b="1" i="0" dirty="0">
                          <a:solidFill>
                            <a:schemeClr val="tx1"/>
                          </a:solidFill>
                        </a:rPr>
                        <a:t>Safety In-Training</a:t>
                      </a:r>
                    </a:p>
                  </a:txBody>
                  <a:tcPr anchor="ctr">
                    <a:solidFill>
                      <a:schemeClr val="bg1">
                        <a:lumMod val="85000"/>
                      </a:schemeClr>
                    </a:solidFill>
                  </a:tcPr>
                </a:tc>
                <a:tc>
                  <a:txBody>
                    <a:bodyPr/>
                    <a:lstStyle/>
                    <a:p>
                      <a:pPr algn="ctr"/>
                      <a:r>
                        <a:rPr lang="en-US" sz="1400" b="0" i="1" dirty="0">
                          <a:solidFill>
                            <a:schemeClr val="tx1"/>
                          </a:solidFill>
                        </a:rPr>
                        <a:t>23%</a:t>
                      </a:r>
                    </a:p>
                  </a:txBody>
                  <a:tcPr anchor="ctr">
                    <a:solidFill>
                      <a:schemeClr val="bg1">
                        <a:lumMod val="85000"/>
                      </a:schemeClr>
                    </a:solidFill>
                  </a:tcPr>
                </a:tc>
                <a:tc>
                  <a:txBody>
                    <a:bodyPr/>
                    <a:lstStyle/>
                    <a:p>
                      <a:pPr algn="ctr"/>
                      <a:r>
                        <a:rPr lang="en-US" sz="1400" b="1" i="0" dirty="0">
                          <a:solidFill>
                            <a:schemeClr val="tx1"/>
                          </a:solidFill>
                        </a:rPr>
                        <a:t>Health in-Training</a:t>
                      </a:r>
                    </a:p>
                  </a:txBody>
                  <a:tcPr anchor="ctr">
                    <a:solidFill>
                      <a:schemeClr val="bg1">
                        <a:lumMod val="85000"/>
                      </a:schemeClr>
                    </a:solidFill>
                  </a:tcPr>
                </a:tc>
                <a:tc>
                  <a:txBody>
                    <a:bodyPr/>
                    <a:lstStyle/>
                    <a:p>
                      <a:r>
                        <a:rPr lang="en-US" sz="1400" b="0" i="1" dirty="0">
                          <a:solidFill>
                            <a:schemeClr val="tx1"/>
                          </a:solidFill>
                        </a:rPr>
                        <a:t>7%</a:t>
                      </a:r>
                    </a:p>
                  </a:txBody>
                  <a:tcPr anchor="ctr">
                    <a:solidFill>
                      <a:schemeClr val="bg1">
                        <a:lumMod val="85000"/>
                      </a:schemeClr>
                    </a:solidFill>
                  </a:tcPr>
                </a:tc>
                <a:extLst>
                  <a:ext uri="{0D108BD9-81ED-4DB2-BD59-A6C34878D82A}">
                    <a16:rowId xmlns:a16="http://schemas.microsoft.com/office/drawing/2014/main" val="3066847203"/>
                  </a:ext>
                </a:extLst>
              </a:tr>
              <a:tr h="382560">
                <a:tc>
                  <a:txBody>
                    <a:bodyPr/>
                    <a:lstStyle/>
                    <a:p>
                      <a:pPr algn="r"/>
                      <a:r>
                        <a:rPr lang="en-US" sz="1400" b="1" i="0" dirty="0">
                          <a:solidFill>
                            <a:schemeClr val="tx1"/>
                          </a:solidFill>
                        </a:rPr>
                        <a:t>Safety Vacant</a:t>
                      </a:r>
                    </a:p>
                  </a:txBody>
                  <a:tcPr anchor="ctr">
                    <a:solidFill>
                      <a:schemeClr val="bg1">
                        <a:lumMod val="95000"/>
                      </a:schemeClr>
                    </a:solidFill>
                  </a:tcPr>
                </a:tc>
                <a:tc>
                  <a:txBody>
                    <a:bodyPr/>
                    <a:lstStyle/>
                    <a:p>
                      <a:pPr algn="ctr"/>
                      <a:r>
                        <a:rPr lang="en-US" sz="1400" b="0" i="1" dirty="0">
                          <a:solidFill>
                            <a:schemeClr val="tx1"/>
                          </a:solidFill>
                        </a:rPr>
                        <a:t>25%</a:t>
                      </a:r>
                    </a:p>
                  </a:txBody>
                  <a:tcPr anchor="ctr">
                    <a:solidFill>
                      <a:schemeClr val="bg1">
                        <a:lumMod val="95000"/>
                      </a:schemeClr>
                    </a:solidFill>
                  </a:tcPr>
                </a:tc>
                <a:tc>
                  <a:txBody>
                    <a:bodyPr/>
                    <a:lstStyle/>
                    <a:p>
                      <a:pPr algn="ctr"/>
                      <a:r>
                        <a:rPr lang="en-US" sz="1400" b="1" i="0" dirty="0">
                          <a:solidFill>
                            <a:schemeClr val="tx1"/>
                          </a:solidFill>
                        </a:rPr>
                        <a:t>Health Vacant</a:t>
                      </a:r>
                    </a:p>
                  </a:txBody>
                  <a:tcPr anchor="ctr">
                    <a:solidFill>
                      <a:schemeClr val="bg1">
                        <a:lumMod val="95000"/>
                      </a:schemeClr>
                    </a:solidFill>
                  </a:tcPr>
                </a:tc>
                <a:tc>
                  <a:txBody>
                    <a:bodyPr/>
                    <a:lstStyle/>
                    <a:p>
                      <a:r>
                        <a:rPr lang="en-US" sz="1400" b="0" i="1" dirty="0">
                          <a:solidFill>
                            <a:schemeClr val="tx1"/>
                          </a:solidFill>
                        </a:rPr>
                        <a:t>40%</a:t>
                      </a:r>
                    </a:p>
                  </a:txBody>
                  <a:tcPr anchor="ctr">
                    <a:solidFill>
                      <a:schemeClr val="bg1">
                        <a:lumMod val="95000"/>
                      </a:schemeClr>
                    </a:solidFill>
                  </a:tcPr>
                </a:tc>
                <a:extLst>
                  <a:ext uri="{0D108BD9-81ED-4DB2-BD59-A6C34878D82A}">
                    <a16:rowId xmlns:a16="http://schemas.microsoft.com/office/drawing/2014/main" val="407156720"/>
                  </a:ext>
                </a:extLst>
              </a:tr>
            </a:tbl>
          </a:graphicData>
        </a:graphic>
      </p:graphicFrame>
    </p:spTree>
    <p:extLst>
      <p:ext uri="{BB962C8B-B14F-4D97-AF65-F5344CB8AC3E}">
        <p14:creationId xmlns:p14="http://schemas.microsoft.com/office/powerpoint/2010/main" val="1281301439"/>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Cut-Loose, In-Training, Vacant</a:t>
            </a:r>
            <a:endParaRPr lang="en-US" sz="2400" b="1" i="1" dirty="0">
              <a:solidFill>
                <a:schemeClr val="bg2"/>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76268583"/>
              </p:ext>
            </p:extLst>
          </p:nvPr>
        </p:nvGraphicFramePr>
        <p:xfrm>
          <a:off x="609600" y="1112520"/>
          <a:ext cx="7908756" cy="1554480"/>
        </p:xfrm>
        <a:graphic>
          <a:graphicData uri="http://schemas.openxmlformats.org/drawingml/2006/table">
            <a:tbl>
              <a:tblPr firstRow="1" bandRow="1">
                <a:tableStyleId>{00A15C55-8517-42AA-B614-E9B94910E393}</a:tableStyleId>
              </a:tblPr>
              <a:tblGrid>
                <a:gridCol w="2514600">
                  <a:extLst>
                    <a:ext uri="{9D8B030D-6E8A-4147-A177-3AD203B41FA5}">
                      <a16:colId xmlns:a16="http://schemas.microsoft.com/office/drawing/2014/main" val="20000"/>
                    </a:ext>
                  </a:extLst>
                </a:gridCol>
                <a:gridCol w="1132032">
                  <a:extLst>
                    <a:ext uri="{9D8B030D-6E8A-4147-A177-3AD203B41FA5}">
                      <a16:colId xmlns:a16="http://schemas.microsoft.com/office/drawing/2014/main" val="20001"/>
                    </a:ext>
                  </a:extLst>
                </a:gridCol>
                <a:gridCol w="849168">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322902">
                <a:tc>
                  <a:txBody>
                    <a:bodyPr/>
                    <a:lstStyle/>
                    <a:p>
                      <a:pPr algn="ctr"/>
                      <a:r>
                        <a:rPr lang="en-US" sz="1600" b="1" dirty="0">
                          <a:solidFill>
                            <a:schemeClr val="tx1"/>
                          </a:solidFill>
                        </a:rPr>
                        <a:t>Consultative Services</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93547">
                <a:tc>
                  <a:txBody>
                    <a:bodyPr/>
                    <a:lstStyle/>
                    <a:p>
                      <a:pPr algn="r"/>
                      <a:r>
                        <a:rPr lang="en-US" sz="1400" b="0" i="1" dirty="0"/>
                        <a:t>Cut Loose</a:t>
                      </a:r>
                    </a:p>
                  </a:txBody>
                  <a:tcPr>
                    <a:solidFill>
                      <a:schemeClr val="bg1">
                        <a:lumMod val="95000"/>
                      </a:schemeClr>
                    </a:solidFill>
                  </a:tcPr>
                </a:tc>
                <a:tc>
                  <a:txBody>
                    <a:bodyPr/>
                    <a:lstStyle/>
                    <a:p>
                      <a:pPr algn="ctr"/>
                      <a:r>
                        <a:rPr lang="en-US" sz="1400" b="0" i="1" dirty="0"/>
                        <a:t>9</a:t>
                      </a:r>
                    </a:p>
                  </a:txBody>
                  <a:tcPr>
                    <a:solidFill>
                      <a:schemeClr val="bg1">
                        <a:lumMod val="95000"/>
                      </a:schemeClr>
                    </a:solidFill>
                  </a:tcPr>
                </a:tc>
                <a:tc>
                  <a:txBody>
                    <a:bodyPr/>
                    <a:lstStyle/>
                    <a:p>
                      <a:pPr algn="ctr"/>
                      <a:r>
                        <a:rPr lang="en-US" sz="1400" b="0" i="1" dirty="0"/>
                        <a:t>82%</a:t>
                      </a:r>
                    </a:p>
                  </a:txBody>
                  <a:tcPr>
                    <a:solidFill>
                      <a:schemeClr val="bg1">
                        <a:lumMod val="95000"/>
                      </a:schemeClr>
                    </a:solidFill>
                  </a:tcPr>
                </a:tc>
                <a:tc>
                  <a:txBody>
                    <a:bodyPr/>
                    <a:lstStyle/>
                    <a:p>
                      <a:pPr algn="ctr"/>
                      <a:r>
                        <a:rPr lang="en-US" sz="1400" b="0" i="1" dirty="0"/>
                        <a:t>8</a:t>
                      </a:r>
                    </a:p>
                  </a:txBody>
                  <a:tcPr>
                    <a:solidFill>
                      <a:schemeClr val="bg1">
                        <a:lumMod val="95000"/>
                      </a:schemeClr>
                    </a:solidFill>
                  </a:tcPr>
                </a:tc>
                <a:tc>
                  <a:txBody>
                    <a:bodyPr/>
                    <a:lstStyle/>
                    <a:p>
                      <a:pPr algn="ctr"/>
                      <a:r>
                        <a:rPr lang="en-US" sz="1400" b="0" i="1" dirty="0"/>
                        <a:t>100%</a:t>
                      </a:r>
                    </a:p>
                  </a:txBody>
                  <a:tcPr>
                    <a:solidFill>
                      <a:schemeClr val="bg1">
                        <a:lumMod val="95000"/>
                      </a:schemeClr>
                    </a:solidFill>
                  </a:tcPr>
                </a:tc>
                <a:extLst>
                  <a:ext uri="{0D108BD9-81ED-4DB2-BD59-A6C34878D82A}">
                    <a16:rowId xmlns:a16="http://schemas.microsoft.com/office/drawing/2014/main" val="10001"/>
                  </a:ext>
                </a:extLst>
              </a:tr>
              <a:tr h="29354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dirty="0"/>
                        <a:t>In-Training</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extLst>
                  <a:ext uri="{0D108BD9-81ED-4DB2-BD59-A6C34878D82A}">
                    <a16:rowId xmlns:a16="http://schemas.microsoft.com/office/drawing/2014/main" val="10002"/>
                  </a:ext>
                </a:extLst>
              </a:tr>
              <a:tr h="29354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dirty="0"/>
                        <a:t>Vacant</a:t>
                      </a:r>
                      <a:r>
                        <a:rPr lang="en-US" sz="1400" b="0" i="1" baseline="0" dirty="0"/>
                        <a:t> </a:t>
                      </a:r>
                      <a:endParaRPr lang="en-US" sz="1400" b="0" i="1" dirty="0"/>
                    </a:p>
                  </a:txBody>
                  <a:tcPr>
                    <a:solidFill>
                      <a:schemeClr val="bg1">
                        <a:lumMod val="95000"/>
                      </a:schemeClr>
                    </a:solidFill>
                  </a:tcPr>
                </a:tc>
                <a:tc>
                  <a:txBody>
                    <a:bodyPr/>
                    <a:lstStyle/>
                    <a:p>
                      <a:pPr algn="ctr"/>
                      <a:r>
                        <a:rPr lang="en-US" sz="1400" b="0" i="1" dirty="0"/>
                        <a:t>2</a:t>
                      </a:r>
                    </a:p>
                  </a:txBody>
                  <a:tcPr>
                    <a:solidFill>
                      <a:schemeClr val="bg1">
                        <a:lumMod val="95000"/>
                      </a:schemeClr>
                    </a:solidFill>
                  </a:tcPr>
                </a:tc>
                <a:tc>
                  <a:txBody>
                    <a:bodyPr/>
                    <a:lstStyle/>
                    <a:p>
                      <a:pPr algn="ctr"/>
                      <a:r>
                        <a:rPr lang="en-US" sz="1400" b="0" i="1" dirty="0"/>
                        <a:t>18%</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extLst>
                  <a:ext uri="{0D108BD9-81ED-4DB2-BD59-A6C34878D82A}">
                    <a16:rowId xmlns:a16="http://schemas.microsoft.com/office/drawing/2014/main" val="10003"/>
                  </a:ext>
                </a:extLst>
              </a:tr>
              <a:tr h="293547">
                <a:tc>
                  <a:txBody>
                    <a:bodyPr/>
                    <a:lstStyle/>
                    <a:p>
                      <a:pPr algn="r"/>
                      <a:r>
                        <a:rPr lang="en-US" sz="1400" b="1" i="1" dirty="0"/>
                        <a:t>Total</a:t>
                      </a:r>
                    </a:p>
                  </a:txBody>
                  <a:tcPr>
                    <a:solidFill>
                      <a:schemeClr val="bg1">
                        <a:lumMod val="85000"/>
                      </a:schemeClr>
                    </a:solidFill>
                  </a:tcPr>
                </a:tc>
                <a:tc gridSpan="2">
                  <a:txBody>
                    <a:bodyPr/>
                    <a:lstStyle/>
                    <a:p>
                      <a:pPr algn="l"/>
                      <a:r>
                        <a:rPr lang="en-US" sz="1400" b="1" i="1" dirty="0"/>
                        <a:t>        11</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tc gridSpan="2">
                  <a:txBody>
                    <a:bodyPr/>
                    <a:lstStyle/>
                    <a:p>
                      <a:pPr algn="l"/>
                      <a:r>
                        <a:rPr lang="en-US" sz="1400" b="1" i="1" dirty="0"/>
                        <a:t>                       8</a:t>
                      </a:r>
                    </a:p>
                  </a:txBody>
                  <a:tcPr>
                    <a:solidFill>
                      <a:schemeClr val="bg1">
                        <a:lumMod val="85000"/>
                      </a:schemeClr>
                    </a:solidFill>
                  </a:tcPr>
                </a:tc>
                <a:tc hMerge="1">
                  <a:txBody>
                    <a:bodyPr/>
                    <a:lstStyle/>
                    <a:p>
                      <a:pPr algn="ctr"/>
                      <a:endParaRPr lang="en-US" sz="1400" b="0" i="1"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13" name="Table 12"/>
          <p:cNvGraphicFramePr>
            <a:graphicFrameLocks noGrp="1"/>
          </p:cNvGraphicFramePr>
          <p:nvPr/>
        </p:nvGraphicFramePr>
        <p:xfrm>
          <a:off x="602391" y="4389120"/>
          <a:ext cx="7915966" cy="1554480"/>
        </p:xfrm>
        <a:graphic>
          <a:graphicData uri="http://schemas.openxmlformats.org/drawingml/2006/table">
            <a:tbl>
              <a:tblPr firstRow="1" bandRow="1">
                <a:tableStyleId>{00A15C55-8517-42AA-B614-E9B94910E393}</a:tableStyleId>
              </a:tblPr>
              <a:tblGrid>
                <a:gridCol w="3217655">
                  <a:extLst>
                    <a:ext uri="{9D8B030D-6E8A-4147-A177-3AD203B41FA5}">
                      <a16:colId xmlns:a16="http://schemas.microsoft.com/office/drawing/2014/main" val="20000"/>
                    </a:ext>
                  </a:extLst>
                </a:gridCol>
                <a:gridCol w="1070141">
                  <a:extLst>
                    <a:ext uri="{9D8B030D-6E8A-4147-A177-3AD203B41FA5}">
                      <a16:colId xmlns:a16="http://schemas.microsoft.com/office/drawing/2014/main" val="20001"/>
                    </a:ext>
                  </a:extLst>
                </a:gridCol>
                <a:gridCol w="917264">
                  <a:extLst>
                    <a:ext uri="{9D8B030D-6E8A-4147-A177-3AD203B41FA5}">
                      <a16:colId xmlns:a16="http://schemas.microsoft.com/office/drawing/2014/main" val="20002"/>
                    </a:ext>
                  </a:extLst>
                </a:gridCol>
                <a:gridCol w="2710906">
                  <a:extLst>
                    <a:ext uri="{9D8B030D-6E8A-4147-A177-3AD203B41FA5}">
                      <a16:colId xmlns:a16="http://schemas.microsoft.com/office/drawing/2014/main" val="20003"/>
                    </a:ext>
                  </a:extLst>
                </a:gridCol>
              </a:tblGrid>
              <a:tr h="312271">
                <a:tc>
                  <a:txBody>
                    <a:bodyPr/>
                    <a:lstStyle/>
                    <a:p>
                      <a:pPr algn="ctr"/>
                      <a:r>
                        <a:rPr lang="en-US" sz="1600" b="1" dirty="0">
                          <a:solidFill>
                            <a:schemeClr val="tx1"/>
                          </a:solidFill>
                        </a:rPr>
                        <a:t>Agricultural Safety and Health</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extLst>
                  <a:ext uri="{0D108BD9-81ED-4DB2-BD59-A6C34878D82A}">
                    <a16:rowId xmlns:a16="http://schemas.microsoft.com/office/drawing/2014/main" val="10000"/>
                  </a:ext>
                </a:extLst>
              </a:tr>
              <a:tr h="283882">
                <a:tc>
                  <a:txBody>
                    <a:bodyPr/>
                    <a:lstStyle/>
                    <a:p>
                      <a:pPr algn="r"/>
                      <a:r>
                        <a:rPr lang="en-US" sz="1400" b="0" i="1" dirty="0"/>
                        <a:t>Cut Loose</a:t>
                      </a:r>
                    </a:p>
                  </a:txBody>
                  <a:tcPr anchor="ctr">
                    <a:solidFill>
                      <a:schemeClr val="bg1">
                        <a:lumMod val="95000"/>
                      </a:schemeClr>
                    </a:solidFill>
                  </a:tcPr>
                </a:tc>
                <a:tc>
                  <a:txBody>
                    <a:bodyPr/>
                    <a:lstStyle/>
                    <a:p>
                      <a:pPr algn="ctr"/>
                      <a:r>
                        <a:rPr lang="en-US" sz="1400" b="0" i="1" dirty="0"/>
                        <a:t>5</a:t>
                      </a:r>
                    </a:p>
                  </a:txBody>
                  <a:tcPr anchor="ctr">
                    <a:solidFill>
                      <a:schemeClr val="bg1">
                        <a:lumMod val="95000"/>
                      </a:schemeClr>
                    </a:solidFill>
                  </a:tcPr>
                </a:tc>
                <a:tc>
                  <a:txBody>
                    <a:bodyPr/>
                    <a:lstStyle/>
                    <a:p>
                      <a:pPr algn="ctr"/>
                      <a:r>
                        <a:rPr lang="en-US" sz="1400" b="0" i="1" dirty="0"/>
                        <a:t>63%</a:t>
                      </a:r>
                    </a:p>
                  </a:txBody>
                  <a:tcPr anchor="ctr">
                    <a:solidFill>
                      <a:schemeClr val="bg1">
                        <a:lumMod val="95000"/>
                      </a:schemeClr>
                    </a:solidFill>
                  </a:tcPr>
                </a:tc>
                <a:tc>
                  <a:txBody>
                    <a:bodyPr/>
                    <a:lstStyle/>
                    <a:p>
                      <a:pPr algn="ctr"/>
                      <a:r>
                        <a:rPr lang="en-US" sz="1400" b="0" i="1" dirty="0"/>
                        <a:t>NA</a:t>
                      </a:r>
                    </a:p>
                  </a:txBody>
                  <a:tcPr anchor="ctr">
                    <a:solidFill>
                      <a:schemeClr val="bg1">
                        <a:lumMod val="95000"/>
                      </a:schemeClr>
                    </a:solidFill>
                  </a:tcPr>
                </a:tc>
                <a:extLst>
                  <a:ext uri="{0D108BD9-81ED-4DB2-BD59-A6C34878D82A}">
                    <a16:rowId xmlns:a16="http://schemas.microsoft.com/office/drawing/2014/main" val="10001"/>
                  </a:ext>
                </a:extLst>
              </a:tr>
              <a:tr h="283882">
                <a:tc>
                  <a:txBody>
                    <a:bodyPr/>
                    <a:lstStyle/>
                    <a:p>
                      <a:pPr algn="r"/>
                      <a:r>
                        <a:rPr lang="en-US" sz="1400" b="0" i="1" dirty="0"/>
                        <a:t>In-Training</a:t>
                      </a:r>
                    </a:p>
                  </a:txBody>
                  <a:tcPr anchor="ctr">
                    <a:solidFill>
                      <a:schemeClr val="bg1">
                        <a:lumMod val="85000"/>
                      </a:schemeClr>
                    </a:solidFill>
                  </a:tcPr>
                </a:tc>
                <a:tc>
                  <a:txBody>
                    <a:bodyPr/>
                    <a:lstStyle/>
                    <a:p>
                      <a:pPr algn="ctr"/>
                      <a:r>
                        <a:rPr lang="en-US" sz="1400" b="0" i="1" dirty="0"/>
                        <a:t>1</a:t>
                      </a:r>
                    </a:p>
                  </a:txBody>
                  <a:tcPr anchor="ctr">
                    <a:solidFill>
                      <a:schemeClr val="bg1">
                        <a:lumMod val="85000"/>
                      </a:schemeClr>
                    </a:solidFill>
                  </a:tcPr>
                </a:tc>
                <a:tc>
                  <a:txBody>
                    <a:bodyPr/>
                    <a:lstStyle/>
                    <a:p>
                      <a:pPr algn="ctr"/>
                      <a:r>
                        <a:rPr lang="en-US" sz="1400" b="0" i="1" dirty="0"/>
                        <a:t>13%</a:t>
                      </a:r>
                    </a:p>
                  </a:txBody>
                  <a:tcPr anchor="ctr">
                    <a:solidFill>
                      <a:schemeClr val="bg1">
                        <a:lumMod val="85000"/>
                      </a:schemeClr>
                    </a:solidFill>
                  </a:tcPr>
                </a:tc>
                <a:tc>
                  <a:txBody>
                    <a:bodyPr/>
                    <a:lstStyle/>
                    <a:p>
                      <a:pPr algn="ctr"/>
                      <a:r>
                        <a:rPr lang="en-US" sz="1400" b="0" i="1" dirty="0"/>
                        <a:t>NA</a:t>
                      </a:r>
                    </a:p>
                  </a:txBody>
                  <a:tcPr anchor="ctr">
                    <a:solidFill>
                      <a:schemeClr val="bg1">
                        <a:lumMod val="85000"/>
                      </a:schemeClr>
                    </a:solidFill>
                  </a:tcPr>
                </a:tc>
                <a:extLst>
                  <a:ext uri="{0D108BD9-81ED-4DB2-BD59-A6C34878D82A}">
                    <a16:rowId xmlns:a16="http://schemas.microsoft.com/office/drawing/2014/main" val="10002"/>
                  </a:ext>
                </a:extLst>
              </a:tr>
              <a:tr h="283882">
                <a:tc>
                  <a:txBody>
                    <a:bodyPr/>
                    <a:lstStyle/>
                    <a:p>
                      <a:pPr algn="r"/>
                      <a:r>
                        <a:rPr lang="en-US" sz="1400" b="0" i="1" dirty="0"/>
                        <a:t>Vacant</a:t>
                      </a:r>
                      <a:r>
                        <a:rPr lang="en-US" sz="1400" b="0" i="1" baseline="0" dirty="0"/>
                        <a:t> </a:t>
                      </a:r>
                      <a:endParaRPr lang="en-US" sz="1400" b="0" i="1" dirty="0"/>
                    </a:p>
                  </a:txBody>
                  <a:tcPr anchor="ctr">
                    <a:solidFill>
                      <a:schemeClr val="bg1">
                        <a:lumMod val="95000"/>
                      </a:schemeClr>
                    </a:solidFill>
                  </a:tcPr>
                </a:tc>
                <a:tc>
                  <a:txBody>
                    <a:bodyPr/>
                    <a:lstStyle/>
                    <a:p>
                      <a:pPr algn="ctr"/>
                      <a:r>
                        <a:rPr lang="en-US" sz="1400" b="0" i="1" dirty="0"/>
                        <a:t>2</a:t>
                      </a:r>
                    </a:p>
                  </a:txBody>
                  <a:tcPr anchor="ctr">
                    <a:solidFill>
                      <a:schemeClr val="bg1">
                        <a:lumMod val="95000"/>
                      </a:schemeClr>
                    </a:solidFill>
                  </a:tcPr>
                </a:tc>
                <a:tc>
                  <a:txBody>
                    <a:bodyPr/>
                    <a:lstStyle/>
                    <a:p>
                      <a:pPr algn="ctr"/>
                      <a:r>
                        <a:rPr lang="en-US" sz="1400" b="0" i="1" dirty="0"/>
                        <a:t>25%</a:t>
                      </a:r>
                    </a:p>
                  </a:txBody>
                  <a:tcPr anchor="ctr">
                    <a:solidFill>
                      <a:schemeClr val="bg1">
                        <a:lumMod val="95000"/>
                      </a:schemeClr>
                    </a:solidFill>
                  </a:tcPr>
                </a:tc>
                <a:tc>
                  <a:txBody>
                    <a:bodyPr/>
                    <a:lstStyle/>
                    <a:p>
                      <a:pPr algn="ctr"/>
                      <a:r>
                        <a:rPr lang="en-US" sz="1400" b="0" i="1" dirty="0"/>
                        <a:t>NA</a:t>
                      </a:r>
                    </a:p>
                  </a:txBody>
                  <a:tcPr anchor="ctr">
                    <a:solidFill>
                      <a:schemeClr val="bg1">
                        <a:lumMod val="95000"/>
                      </a:schemeClr>
                    </a:solidFill>
                  </a:tcPr>
                </a:tc>
                <a:extLst>
                  <a:ext uri="{0D108BD9-81ED-4DB2-BD59-A6C34878D82A}">
                    <a16:rowId xmlns:a16="http://schemas.microsoft.com/office/drawing/2014/main" val="10003"/>
                  </a:ext>
                </a:extLst>
              </a:tr>
              <a:tr h="283882">
                <a:tc>
                  <a:txBody>
                    <a:bodyPr/>
                    <a:lstStyle/>
                    <a:p>
                      <a:pPr algn="r"/>
                      <a:r>
                        <a:rPr lang="en-US" sz="1400" b="1" i="1" dirty="0"/>
                        <a:t>Total</a:t>
                      </a:r>
                    </a:p>
                  </a:txBody>
                  <a:tcPr anchor="ctr">
                    <a:solidFill>
                      <a:schemeClr val="bg1">
                        <a:lumMod val="85000"/>
                      </a:schemeClr>
                    </a:solidFill>
                  </a:tcPr>
                </a:tc>
                <a:tc gridSpan="3">
                  <a:txBody>
                    <a:bodyPr/>
                    <a:lstStyle/>
                    <a:p>
                      <a:pPr algn="l"/>
                      <a:r>
                        <a:rPr lang="en-US" sz="1400" b="1" i="1" dirty="0"/>
                        <a:t>        8</a:t>
                      </a:r>
                    </a:p>
                  </a:txBody>
                  <a:tcPr anchor="ctr">
                    <a:solidFill>
                      <a:schemeClr val="bg1">
                        <a:lumMod val="85000"/>
                      </a:schemeClr>
                    </a:solidFill>
                  </a:tcPr>
                </a:tc>
                <a:tc hMerge="1">
                  <a:txBody>
                    <a:bodyPr/>
                    <a:lstStyle/>
                    <a:p>
                      <a:pPr algn="ctr"/>
                      <a:endParaRPr lang="en-US" sz="1400" b="1" i="1" dirty="0"/>
                    </a:p>
                  </a:txBody>
                  <a:tcPr>
                    <a:solidFill>
                      <a:schemeClr val="bg1">
                        <a:lumMod val="85000"/>
                      </a:schemeClr>
                    </a:solidFill>
                  </a:tcPr>
                </a:tc>
                <a:tc hMerge="1">
                  <a:txBody>
                    <a:bodyPr/>
                    <a:lstStyle/>
                    <a:p>
                      <a:pPr algn="ctr"/>
                      <a:endParaRPr lang="en-US" sz="1400" b="1"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graphicFrame>
        <p:nvGraphicFramePr>
          <p:cNvPr id="10" name="Table 9">
            <a:extLst>
              <a:ext uri="{FF2B5EF4-FFF2-40B4-BE49-F238E27FC236}">
                <a16:creationId xmlns:a16="http://schemas.microsoft.com/office/drawing/2014/main" id="{EB11F83B-DDB9-4AEC-A321-7C7F317083D6}"/>
              </a:ext>
            </a:extLst>
          </p:cNvPr>
          <p:cNvGraphicFramePr>
            <a:graphicFrameLocks noGrp="1"/>
          </p:cNvGraphicFramePr>
          <p:nvPr>
            <p:extLst>
              <p:ext uri="{D42A27DB-BD31-4B8C-83A1-F6EECF244321}">
                <p14:modId xmlns:p14="http://schemas.microsoft.com/office/powerpoint/2010/main" val="1163661086"/>
              </p:ext>
            </p:extLst>
          </p:nvPr>
        </p:nvGraphicFramePr>
        <p:xfrm>
          <a:off x="609600" y="2621280"/>
          <a:ext cx="7908756" cy="1798320"/>
        </p:xfrm>
        <a:graphic>
          <a:graphicData uri="http://schemas.openxmlformats.org/drawingml/2006/table">
            <a:tbl>
              <a:tblPr firstRow="1" bandRow="1">
                <a:tableStyleId>{00A15C55-8517-42AA-B614-E9B94910E393}</a:tableStyleId>
              </a:tblPr>
              <a:tblGrid>
                <a:gridCol w="2514600">
                  <a:extLst>
                    <a:ext uri="{9D8B030D-6E8A-4147-A177-3AD203B41FA5}">
                      <a16:colId xmlns:a16="http://schemas.microsoft.com/office/drawing/2014/main" val="20000"/>
                    </a:ext>
                  </a:extLst>
                </a:gridCol>
                <a:gridCol w="1132032">
                  <a:extLst>
                    <a:ext uri="{9D8B030D-6E8A-4147-A177-3AD203B41FA5}">
                      <a16:colId xmlns:a16="http://schemas.microsoft.com/office/drawing/2014/main" val="20001"/>
                    </a:ext>
                  </a:extLst>
                </a:gridCol>
                <a:gridCol w="849168">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gridCol w="898356">
                  <a:extLst>
                    <a:ext uri="{9D8B030D-6E8A-4147-A177-3AD203B41FA5}">
                      <a16:colId xmlns:a16="http://schemas.microsoft.com/office/drawing/2014/main" val="20004"/>
                    </a:ext>
                  </a:extLst>
                </a:gridCol>
              </a:tblGrid>
              <a:tr h="545916">
                <a:tc>
                  <a:txBody>
                    <a:bodyPr/>
                    <a:lstStyle/>
                    <a:p>
                      <a:pPr algn="ctr"/>
                      <a:r>
                        <a:rPr lang="en-US" sz="1600" b="1" dirty="0">
                          <a:solidFill>
                            <a:schemeClr val="tx1"/>
                          </a:solidFill>
                        </a:rPr>
                        <a:t>Education,</a:t>
                      </a:r>
                      <a:r>
                        <a:rPr lang="en-US" sz="1600" b="1" baseline="0" dirty="0">
                          <a:solidFill>
                            <a:schemeClr val="tx1"/>
                          </a:solidFill>
                        </a:rPr>
                        <a:t> Training and Technical Assistance</a:t>
                      </a:r>
                      <a:endParaRPr lang="en-US" sz="16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Safety</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Industrial Hygienist</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t>
                      </a:r>
                    </a:p>
                  </a:txBody>
                  <a:tcPr anchor="ctr">
                    <a:solidFill>
                      <a:schemeClr val="bg1">
                        <a:lumMod val="75000"/>
                      </a:schemeClr>
                    </a:solidFill>
                  </a:tcPr>
                </a:tc>
                <a:extLst>
                  <a:ext uri="{0D108BD9-81ED-4DB2-BD59-A6C34878D82A}">
                    <a16:rowId xmlns:a16="http://schemas.microsoft.com/office/drawing/2014/main" val="10000"/>
                  </a:ext>
                </a:extLst>
              </a:tr>
              <a:tr h="287324">
                <a:tc>
                  <a:txBody>
                    <a:bodyPr/>
                    <a:lstStyle/>
                    <a:p>
                      <a:pPr algn="r"/>
                      <a:r>
                        <a:rPr lang="en-US" sz="1400" b="0" i="1" dirty="0"/>
                        <a:t>Cut Loose</a:t>
                      </a:r>
                    </a:p>
                  </a:txBody>
                  <a:tcPr>
                    <a:solidFill>
                      <a:schemeClr val="bg1">
                        <a:lumMod val="95000"/>
                      </a:schemeClr>
                    </a:solidFill>
                  </a:tcPr>
                </a:tc>
                <a:tc>
                  <a:txBody>
                    <a:bodyPr/>
                    <a:lstStyle/>
                    <a:p>
                      <a:pPr algn="ctr"/>
                      <a:r>
                        <a:rPr lang="en-US" sz="1400" b="0" i="1" dirty="0"/>
                        <a:t>10</a:t>
                      </a:r>
                    </a:p>
                  </a:txBody>
                  <a:tcPr>
                    <a:solidFill>
                      <a:schemeClr val="bg1">
                        <a:lumMod val="95000"/>
                      </a:schemeClr>
                    </a:solidFill>
                  </a:tcPr>
                </a:tc>
                <a:tc>
                  <a:txBody>
                    <a:bodyPr/>
                    <a:lstStyle/>
                    <a:p>
                      <a:pPr algn="ctr"/>
                      <a:r>
                        <a:rPr lang="en-US" sz="1400" b="0" i="1" dirty="0"/>
                        <a:t>91%</a:t>
                      </a:r>
                    </a:p>
                  </a:txBody>
                  <a:tcPr>
                    <a:solidFill>
                      <a:schemeClr val="bg1">
                        <a:lumMod val="95000"/>
                      </a:schemeClr>
                    </a:solidFill>
                  </a:tcPr>
                </a:tc>
                <a:tc>
                  <a:txBody>
                    <a:bodyPr/>
                    <a:lstStyle/>
                    <a:p>
                      <a:pPr algn="ctr"/>
                      <a:r>
                        <a:rPr lang="en-US" sz="1400" b="0" i="1" dirty="0"/>
                        <a:t>6</a:t>
                      </a:r>
                    </a:p>
                  </a:txBody>
                  <a:tcPr>
                    <a:solidFill>
                      <a:schemeClr val="bg1">
                        <a:lumMod val="95000"/>
                      </a:schemeClr>
                    </a:solidFill>
                  </a:tcPr>
                </a:tc>
                <a:tc>
                  <a:txBody>
                    <a:bodyPr/>
                    <a:lstStyle/>
                    <a:p>
                      <a:pPr algn="ctr"/>
                      <a:r>
                        <a:rPr lang="en-US" sz="1400" b="0" i="1" dirty="0"/>
                        <a:t>91%</a:t>
                      </a:r>
                    </a:p>
                  </a:txBody>
                  <a:tcPr>
                    <a:solidFill>
                      <a:schemeClr val="bg1">
                        <a:lumMod val="95000"/>
                      </a:schemeClr>
                    </a:solidFill>
                  </a:tcPr>
                </a:tc>
                <a:extLst>
                  <a:ext uri="{0D108BD9-81ED-4DB2-BD59-A6C34878D82A}">
                    <a16:rowId xmlns:a16="http://schemas.microsoft.com/office/drawing/2014/main" val="10001"/>
                  </a:ext>
                </a:extLst>
              </a:tr>
              <a:tr h="287324">
                <a:tc>
                  <a:txBody>
                    <a:bodyPr/>
                    <a:lstStyle/>
                    <a:p>
                      <a:pPr algn="r"/>
                      <a:r>
                        <a:rPr lang="en-US" sz="1400" b="0" i="1" dirty="0"/>
                        <a:t>In-Training</a:t>
                      </a:r>
                    </a:p>
                  </a:txBody>
                  <a:tcPr>
                    <a:solidFill>
                      <a:schemeClr val="bg1">
                        <a:lumMod val="85000"/>
                      </a:schemeClr>
                    </a:solidFill>
                  </a:tcPr>
                </a:tc>
                <a:tc>
                  <a:txBody>
                    <a:bodyPr/>
                    <a:lstStyle/>
                    <a:p>
                      <a:pPr algn="ctr"/>
                      <a:r>
                        <a:rPr lang="en-US" sz="1400" b="0" i="1" dirty="0"/>
                        <a:t>1</a:t>
                      </a:r>
                    </a:p>
                  </a:txBody>
                  <a:tcPr>
                    <a:solidFill>
                      <a:schemeClr val="bg1">
                        <a:lumMod val="85000"/>
                      </a:schemeClr>
                    </a:solidFill>
                  </a:tcPr>
                </a:tc>
                <a:tc>
                  <a:txBody>
                    <a:bodyPr/>
                    <a:lstStyle/>
                    <a:p>
                      <a:pPr algn="ctr"/>
                      <a:r>
                        <a:rPr lang="en-US" sz="1400" b="0" i="1" dirty="0"/>
                        <a:t>9%</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tc>
                  <a:txBody>
                    <a:bodyPr/>
                    <a:lstStyle/>
                    <a:p>
                      <a:pPr algn="ctr"/>
                      <a:r>
                        <a:rPr lang="en-US" sz="1400" b="0" i="1" dirty="0"/>
                        <a:t>0%</a:t>
                      </a:r>
                    </a:p>
                  </a:txBody>
                  <a:tcPr>
                    <a:solidFill>
                      <a:schemeClr val="bg1">
                        <a:lumMod val="85000"/>
                      </a:schemeClr>
                    </a:solidFill>
                  </a:tcPr>
                </a:tc>
                <a:extLst>
                  <a:ext uri="{0D108BD9-81ED-4DB2-BD59-A6C34878D82A}">
                    <a16:rowId xmlns:a16="http://schemas.microsoft.com/office/drawing/2014/main" val="10002"/>
                  </a:ext>
                </a:extLst>
              </a:tr>
              <a:tr h="287324">
                <a:tc>
                  <a:txBody>
                    <a:bodyPr/>
                    <a:lstStyle/>
                    <a:p>
                      <a:pPr algn="r"/>
                      <a:r>
                        <a:rPr lang="en-US" sz="1400" b="0" i="1" dirty="0"/>
                        <a:t>Vacant</a:t>
                      </a:r>
                      <a:r>
                        <a:rPr lang="en-US" sz="1400" b="0" i="1" baseline="0" dirty="0"/>
                        <a:t> </a:t>
                      </a:r>
                      <a:endParaRPr lang="en-US" sz="1400" b="0" i="1" dirty="0"/>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0%</a:t>
                      </a:r>
                    </a:p>
                  </a:txBody>
                  <a:tcPr>
                    <a:solidFill>
                      <a:schemeClr val="bg1">
                        <a:lumMod val="95000"/>
                      </a:schemeClr>
                    </a:solidFill>
                  </a:tcPr>
                </a:tc>
                <a:tc>
                  <a:txBody>
                    <a:bodyPr/>
                    <a:lstStyle/>
                    <a:p>
                      <a:pPr algn="ctr"/>
                      <a:r>
                        <a:rPr lang="en-US" sz="1400" b="0" i="1" dirty="0"/>
                        <a:t>1</a:t>
                      </a:r>
                    </a:p>
                  </a:txBody>
                  <a:tcPr>
                    <a:solidFill>
                      <a:schemeClr val="bg1">
                        <a:lumMod val="95000"/>
                      </a:schemeClr>
                    </a:solidFill>
                  </a:tcPr>
                </a:tc>
                <a:tc>
                  <a:txBody>
                    <a:bodyPr/>
                    <a:lstStyle/>
                    <a:p>
                      <a:pPr algn="ctr"/>
                      <a:r>
                        <a:rPr lang="en-US" sz="1400" b="0" i="1" dirty="0"/>
                        <a:t>9%</a:t>
                      </a:r>
                    </a:p>
                  </a:txBody>
                  <a:tcPr>
                    <a:solidFill>
                      <a:schemeClr val="bg1">
                        <a:lumMod val="95000"/>
                      </a:schemeClr>
                    </a:solidFill>
                  </a:tcPr>
                </a:tc>
                <a:extLst>
                  <a:ext uri="{0D108BD9-81ED-4DB2-BD59-A6C34878D82A}">
                    <a16:rowId xmlns:a16="http://schemas.microsoft.com/office/drawing/2014/main" val="10003"/>
                  </a:ext>
                </a:extLst>
              </a:tr>
              <a:tr h="287324">
                <a:tc>
                  <a:txBody>
                    <a:bodyPr/>
                    <a:lstStyle/>
                    <a:p>
                      <a:pPr algn="r"/>
                      <a:r>
                        <a:rPr lang="en-US" sz="1400" b="1" i="1" dirty="0"/>
                        <a:t>Total</a:t>
                      </a:r>
                    </a:p>
                  </a:txBody>
                  <a:tcPr>
                    <a:solidFill>
                      <a:schemeClr val="bg1">
                        <a:lumMod val="85000"/>
                      </a:schemeClr>
                    </a:solidFill>
                  </a:tcPr>
                </a:tc>
                <a:tc gridSpan="2">
                  <a:txBody>
                    <a:bodyPr/>
                    <a:lstStyle/>
                    <a:p>
                      <a:pPr algn="l"/>
                      <a:r>
                        <a:rPr lang="en-US" sz="1400" b="1" i="1" dirty="0"/>
                        <a:t>        11</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tc gridSpan="2">
                  <a:txBody>
                    <a:bodyPr/>
                    <a:lstStyle/>
                    <a:p>
                      <a:pPr algn="l"/>
                      <a:r>
                        <a:rPr lang="en-US" sz="1400" b="1" i="1" dirty="0"/>
                        <a:t>                       6</a:t>
                      </a:r>
                    </a:p>
                  </a:txBody>
                  <a:tcPr>
                    <a:solidFill>
                      <a:schemeClr val="bg1">
                        <a:lumMod val="85000"/>
                      </a:schemeClr>
                    </a:solidFill>
                  </a:tcPr>
                </a:tc>
                <a:tc hMerge="1">
                  <a:txBody>
                    <a:bodyPr/>
                    <a:lstStyle/>
                    <a:p>
                      <a:pPr algn="ctr"/>
                      <a:endParaRPr lang="en-US" sz="1400" b="0" i="1"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18DE1AEE-D541-5CE5-C6E7-7EF30F669C3A}"/>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4232101863"/>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533400" y="457200"/>
            <a:ext cx="8305800" cy="549275"/>
          </a:xfrm>
        </p:spPr>
        <p:txBody>
          <a:bodyPr/>
          <a:lstStyle/>
          <a:p>
            <a:pPr eaLnBrk="1" hangingPunct="1"/>
            <a:r>
              <a:rPr lang="en-US" dirty="0">
                <a:solidFill>
                  <a:schemeClr val="bg2"/>
                </a:solidFill>
              </a:rPr>
              <a:t>Thank You For Attending!</a:t>
            </a:r>
          </a:p>
        </p:txBody>
      </p:sp>
      <p:sp>
        <p:nvSpPr>
          <p:cNvPr id="121858" name="Rectangle 3"/>
          <p:cNvSpPr>
            <a:spLocks noGrp="1" noChangeArrowheads="1"/>
          </p:cNvSpPr>
          <p:nvPr>
            <p:ph type="body" idx="4294967295"/>
          </p:nvPr>
        </p:nvSpPr>
        <p:spPr>
          <a:xfrm>
            <a:off x="1219200" y="1143000"/>
            <a:ext cx="6705600" cy="838200"/>
          </a:xfrm>
        </p:spPr>
        <p:txBody>
          <a:bodyPr/>
          <a:lstStyle/>
          <a:p>
            <a:pPr algn="ctr" eaLnBrk="1" hangingPunct="1">
              <a:buFont typeface="Wingdings" pitchFamily="2" charset="2"/>
              <a:buNone/>
            </a:pPr>
            <a:r>
              <a:rPr lang="en-US" sz="4000">
                <a:solidFill>
                  <a:srgbClr val="000000"/>
                </a:solidFill>
              </a:rPr>
              <a:t>Questions?</a:t>
            </a:r>
            <a:endParaRPr lang="en-US" sz="4000"/>
          </a:p>
        </p:txBody>
      </p:sp>
      <p:sp>
        <p:nvSpPr>
          <p:cNvPr id="121859" name="Text Box 5"/>
          <p:cNvSpPr txBox="1">
            <a:spLocks noChangeArrowheads="1"/>
          </p:cNvSpPr>
          <p:nvPr/>
        </p:nvSpPr>
        <p:spPr bwMode="auto">
          <a:xfrm>
            <a:off x="1371600" y="1905000"/>
            <a:ext cx="6477000" cy="1373188"/>
          </a:xfrm>
          <a:prstGeom prst="rect">
            <a:avLst/>
          </a:prstGeom>
          <a:noFill/>
          <a:ln w="12700">
            <a:noFill/>
            <a:miter lim="800000"/>
            <a:headEnd type="none" w="sm" len="sm"/>
            <a:tailEnd type="none" w="sm" len="sm"/>
          </a:ln>
        </p:spPr>
        <p:txBody>
          <a:bodyPr>
            <a:spAutoFit/>
          </a:bodyPr>
          <a:lstStyle/>
          <a:p>
            <a:pPr algn="ctr" eaLnBrk="0" hangingPunct="0"/>
            <a:r>
              <a:rPr lang="en-US" sz="2800" b="1" dirty="0">
                <a:solidFill>
                  <a:srgbClr val="FF0000"/>
                </a:solidFill>
              </a:rPr>
              <a:t>1-800-NC-LABOR</a:t>
            </a:r>
          </a:p>
          <a:p>
            <a:pPr algn="ctr" eaLnBrk="0" hangingPunct="0"/>
            <a:r>
              <a:rPr lang="en-US" sz="2800" i="1" dirty="0"/>
              <a:t>(1-800-625-2267)</a:t>
            </a:r>
            <a:endParaRPr lang="en-US" sz="2800" b="1" dirty="0"/>
          </a:p>
          <a:p>
            <a:pPr algn="ctr" eaLnBrk="0" hangingPunct="0"/>
            <a:r>
              <a:rPr lang="en-US" sz="2800" b="1" i="1" dirty="0">
                <a:solidFill>
                  <a:srgbClr val="0033CC"/>
                </a:solidFill>
              </a:rPr>
              <a:t>www.labor.nc.gov</a:t>
            </a:r>
            <a:endParaRPr lang="en-US" sz="2800" dirty="0"/>
          </a:p>
        </p:txBody>
      </p:sp>
      <p:pic>
        <p:nvPicPr>
          <p:cNvPr id="121860" name="Picture 6" descr="New DOL Logo (Color)"/>
          <p:cNvPicPr>
            <a:picLocks noChangeAspect="1" noChangeArrowheads="1"/>
          </p:cNvPicPr>
          <p:nvPr/>
        </p:nvPicPr>
        <p:blipFill>
          <a:blip r:embed="rId3" cstate="print"/>
          <a:srcRect/>
          <a:stretch>
            <a:fillRect/>
          </a:stretch>
        </p:blipFill>
        <p:spPr bwMode="auto">
          <a:xfrm>
            <a:off x="1981200" y="3429000"/>
            <a:ext cx="5181600" cy="1990725"/>
          </a:xfrm>
          <a:prstGeom prst="rect">
            <a:avLst/>
          </a:prstGeom>
          <a:noFill/>
          <a:ln w="9525">
            <a:noFill/>
            <a:miter lim="800000"/>
            <a:headEnd/>
            <a:tailEnd/>
          </a:ln>
        </p:spPr>
      </p:pic>
      <p:sp>
        <p:nvSpPr>
          <p:cNvPr id="2" name="TextBox 1">
            <a:extLst>
              <a:ext uri="{FF2B5EF4-FFF2-40B4-BE49-F238E27FC236}">
                <a16:creationId xmlns:a16="http://schemas.microsoft.com/office/drawing/2014/main" id="{CBBEDBBA-03A8-E388-81B6-DFF1F76952EC}"/>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856285380"/>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Content Placeholder 6"/>
          <p:cNvGraphicFramePr>
            <a:graphicFrameLocks noGrp="1"/>
          </p:cNvGraphicFramePr>
          <p:nvPr>
            <p:ph idx="1"/>
          </p:nvPr>
        </p:nvGraphicFramePr>
        <p:xfrm>
          <a:off x="838200" y="1295400"/>
          <a:ext cx="7620000" cy="4140993"/>
        </p:xfrm>
        <a:graphic>
          <a:graphicData uri="http://schemas.openxmlformats.org/presentationml/2006/ole">
            <mc:AlternateContent xmlns:mc="http://schemas.openxmlformats.org/markup-compatibility/2006">
              <mc:Choice xmlns:v="urn:schemas-microsoft-com:vml" Requires="v">
                <p:oleObj name="Worksheet" r:id="rId3" imgW="5800592" imgH="3028832" progId="Excel.Sheet.8">
                  <p:embed/>
                </p:oleObj>
              </mc:Choice>
              <mc:Fallback>
                <p:oleObj name="Worksheet" r:id="rId3" imgW="5800592" imgH="3028832" progId="Excel.Sheet.8">
                  <p:embed/>
                  <p:pic>
                    <p:nvPicPr>
                      <p:cNvPr id="2050" name="Content Placeholder 6"/>
                      <p:cNvPicPr>
                        <a:picLocks noGrp="1" noChangeArrowheads="1"/>
                      </p:cNvPicPr>
                      <p:nvPr/>
                    </p:nvPicPr>
                    <p:blipFill>
                      <a:blip r:embed="rId4"/>
                      <a:srcRect/>
                      <a:stretch>
                        <a:fillRect/>
                      </a:stretch>
                    </p:blipFill>
                    <p:spPr bwMode="auto">
                      <a:xfrm>
                        <a:off x="838200" y="1295400"/>
                        <a:ext cx="7620000" cy="4140993"/>
                      </a:xfrm>
                      <a:prstGeom prst="rect">
                        <a:avLst/>
                      </a:prstGeom>
                      <a:noFill/>
                    </p:spPr>
                  </p:pic>
                </p:oleObj>
              </mc:Fallback>
            </mc:AlternateContent>
          </a:graphicData>
        </a:graphic>
      </p:graphicFrame>
      <p:sp>
        <p:nvSpPr>
          <p:cNvPr id="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300" i="1" dirty="0">
                <a:solidFill>
                  <a:schemeClr val="bg2"/>
                </a:solidFill>
              </a:rPr>
              <a:t>Days Away, Restricted or Transferred (DART)</a:t>
            </a:r>
          </a:p>
        </p:txBody>
      </p:sp>
      <p:sp>
        <p:nvSpPr>
          <p:cNvPr id="7" name="TextBox 3"/>
          <p:cNvSpPr txBox="1">
            <a:spLocks noChangeArrowheads="1"/>
          </p:cNvSpPr>
          <p:nvPr/>
        </p:nvSpPr>
        <p:spPr bwMode="auto">
          <a:xfrm>
            <a:off x="5482935" y="5588913"/>
            <a:ext cx="3280065" cy="430887"/>
          </a:xfrm>
          <a:prstGeom prst="rect">
            <a:avLst/>
          </a:prstGeom>
          <a:noFill/>
          <a:ln w="9525">
            <a:noFill/>
            <a:miter lim="800000"/>
            <a:headEnd/>
            <a:tailEnd/>
          </a:ln>
        </p:spPr>
        <p:txBody>
          <a:bodyPr wrap="none">
            <a:spAutoFit/>
          </a:bodyPr>
          <a:lstStyle/>
          <a:p>
            <a:r>
              <a:rPr lang="en-US" sz="1200" dirty="0"/>
              <a:t> </a:t>
            </a:r>
            <a:r>
              <a:rPr lang="en-US" sz="1000" i="1" dirty="0"/>
              <a:t> All Industries Including State and Local Government</a:t>
            </a:r>
          </a:p>
          <a:p>
            <a:r>
              <a:rPr lang="en-US" sz="1000" i="1" dirty="0"/>
              <a:t>  Based on Calendar Year</a:t>
            </a:r>
          </a:p>
        </p:txBody>
      </p:sp>
      <p:sp>
        <p:nvSpPr>
          <p:cNvPr id="16" name="TextBox 15">
            <a:extLst>
              <a:ext uri="{FF2B5EF4-FFF2-40B4-BE49-F238E27FC236}">
                <a16:creationId xmlns:a16="http://schemas.microsoft.com/office/drawing/2014/main" id="{986CF405-0BF2-492F-BFBD-AC8F9740E87B}"/>
              </a:ext>
            </a:extLst>
          </p:cNvPr>
          <p:cNvSpPr txBox="1"/>
          <p:nvPr/>
        </p:nvSpPr>
        <p:spPr>
          <a:xfrm>
            <a:off x="4495800" y="1308776"/>
            <a:ext cx="851515" cy="230832"/>
          </a:xfrm>
          <a:prstGeom prst="rect">
            <a:avLst/>
          </a:prstGeom>
          <a:noFill/>
        </p:spPr>
        <p:txBody>
          <a:bodyPr wrap="none" rtlCol="0">
            <a:spAutoFit/>
          </a:bodyPr>
          <a:lstStyle/>
          <a:p>
            <a:r>
              <a:rPr lang="en-US" sz="900" b="1" i="1" dirty="0"/>
              <a:t>7% Increase</a:t>
            </a:r>
          </a:p>
        </p:txBody>
      </p:sp>
      <p:sp>
        <p:nvSpPr>
          <p:cNvPr id="17" name="TextBox 16">
            <a:extLst>
              <a:ext uri="{FF2B5EF4-FFF2-40B4-BE49-F238E27FC236}">
                <a16:creationId xmlns:a16="http://schemas.microsoft.com/office/drawing/2014/main" id="{09C998B5-1FC4-4DAE-9D39-559B62EAF539}"/>
              </a:ext>
            </a:extLst>
          </p:cNvPr>
          <p:cNvSpPr txBox="1"/>
          <p:nvPr/>
        </p:nvSpPr>
        <p:spPr>
          <a:xfrm>
            <a:off x="3124200" y="3250480"/>
            <a:ext cx="896399" cy="230832"/>
          </a:xfrm>
          <a:prstGeom prst="rect">
            <a:avLst/>
          </a:prstGeom>
          <a:noFill/>
        </p:spPr>
        <p:txBody>
          <a:bodyPr wrap="none" rtlCol="0">
            <a:spAutoFit/>
          </a:bodyPr>
          <a:lstStyle/>
          <a:p>
            <a:r>
              <a:rPr lang="en-US" sz="900" b="1" i="1" dirty="0"/>
              <a:t>7% Decrease</a:t>
            </a:r>
          </a:p>
        </p:txBody>
      </p:sp>
      <p:sp>
        <p:nvSpPr>
          <p:cNvPr id="20" name="TextBox 19">
            <a:extLst>
              <a:ext uri="{FF2B5EF4-FFF2-40B4-BE49-F238E27FC236}">
                <a16:creationId xmlns:a16="http://schemas.microsoft.com/office/drawing/2014/main" id="{CD6C47D6-CF19-4D94-AA22-38577D6CAFBC}"/>
              </a:ext>
            </a:extLst>
          </p:cNvPr>
          <p:cNvSpPr txBox="1"/>
          <p:nvPr/>
        </p:nvSpPr>
        <p:spPr>
          <a:xfrm>
            <a:off x="7283393" y="3250480"/>
            <a:ext cx="793807" cy="230832"/>
          </a:xfrm>
          <a:prstGeom prst="rect">
            <a:avLst/>
          </a:prstGeom>
          <a:noFill/>
        </p:spPr>
        <p:txBody>
          <a:bodyPr wrap="none" rtlCol="0">
            <a:spAutoFit/>
          </a:bodyPr>
          <a:lstStyle/>
          <a:p>
            <a:r>
              <a:rPr lang="en-US" sz="900" b="1" i="1" dirty="0"/>
              <a:t>No Change</a:t>
            </a:r>
          </a:p>
        </p:txBody>
      </p:sp>
      <p:sp>
        <p:nvSpPr>
          <p:cNvPr id="11" name="TextBox 10">
            <a:extLst>
              <a:ext uri="{FF2B5EF4-FFF2-40B4-BE49-F238E27FC236}">
                <a16:creationId xmlns:a16="http://schemas.microsoft.com/office/drawing/2014/main" id="{D227533F-6105-4A50-9E37-9827B00F31CD}"/>
              </a:ext>
            </a:extLst>
          </p:cNvPr>
          <p:cNvSpPr txBox="1"/>
          <p:nvPr/>
        </p:nvSpPr>
        <p:spPr>
          <a:xfrm>
            <a:off x="1810307" y="1307068"/>
            <a:ext cx="793808" cy="230832"/>
          </a:xfrm>
          <a:prstGeom prst="rect">
            <a:avLst/>
          </a:prstGeom>
          <a:noFill/>
        </p:spPr>
        <p:txBody>
          <a:bodyPr wrap="square" rtlCol="0">
            <a:spAutoFit/>
          </a:bodyPr>
          <a:lstStyle/>
          <a:p>
            <a:r>
              <a:rPr lang="en-US" sz="900" b="1" i="1" dirty="0"/>
              <a:t>No Change</a:t>
            </a:r>
          </a:p>
        </p:txBody>
      </p:sp>
      <p:sp>
        <p:nvSpPr>
          <p:cNvPr id="13" name="TextBox 12">
            <a:extLst>
              <a:ext uri="{FF2B5EF4-FFF2-40B4-BE49-F238E27FC236}">
                <a16:creationId xmlns:a16="http://schemas.microsoft.com/office/drawing/2014/main" id="{182219C7-1CD7-4717-9939-D5EC48E9BC66}"/>
              </a:ext>
            </a:extLst>
          </p:cNvPr>
          <p:cNvSpPr txBox="1"/>
          <p:nvPr/>
        </p:nvSpPr>
        <p:spPr>
          <a:xfrm>
            <a:off x="5858399" y="3182134"/>
            <a:ext cx="896399" cy="230832"/>
          </a:xfrm>
          <a:prstGeom prst="rect">
            <a:avLst/>
          </a:prstGeom>
          <a:noFill/>
        </p:spPr>
        <p:txBody>
          <a:bodyPr wrap="none" rtlCol="0">
            <a:spAutoFit/>
          </a:bodyPr>
          <a:lstStyle/>
          <a:p>
            <a:r>
              <a:rPr lang="en-US" sz="900" b="1" i="1" dirty="0"/>
              <a:t>7% Decrease</a:t>
            </a:r>
          </a:p>
        </p:txBody>
      </p:sp>
      <p:sp>
        <p:nvSpPr>
          <p:cNvPr id="2" name="TextBox 1">
            <a:extLst>
              <a:ext uri="{FF2B5EF4-FFF2-40B4-BE49-F238E27FC236}">
                <a16:creationId xmlns:a16="http://schemas.microsoft.com/office/drawing/2014/main" id="{2CAE8BC8-FDE8-3081-46BE-9B0A8EDB58AD}"/>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673867967"/>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a:extLst>
              <a:ext uri="{FF2B5EF4-FFF2-40B4-BE49-F238E27FC236}">
                <a16:creationId xmlns:a16="http://schemas.microsoft.com/office/drawing/2014/main" id="{23867ABB-BA8D-43BB-A1FD-072C832271F5}"/>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300" i="1" dirty="0">
                <a:solidFill>
                  <a:schemeClr val="bg2"/>
                </a:solidFill>
              </a:rPr>
              <a:t>Work-Related Fatalities in North Carolina</a:t>
            </a:r>
          </a:p>
        </p:txBody>
      </p:sp>
      <p:sp>
        <p:nvSpPr>
          <p:cNvPr id="2" name="TextBox 1">
            <a:extLst>
              <a:ext uri="{FF2B5EF4-FFF2-40B4-BE49-F238E27FC236}">
                <a16:creationId xmlns:a16="http://schemas.microsoft.com/office/drawing/2014/main" id="{6EB9B955-716F-C2A8-F541-0CEFD3D461A8}"/>
              </a:ext>
            </a:extLst>
          </p:cNvPr>
          <p:cNvSpPr txBox="1"/>
          <p:nvPr/>
        </p:nvSpPr>
        <p:spPr>
          <a:xfrm>
            <a:off x="7684487" y="5728156"/>
            <a:ext cx="849913" cy="215444"/>
          </a:xfrm>
          <a:prstGeom prst="rect">
            <a:avLst/>
          </a:prstGeom>
          <a:noFill/>
        </p:spPr>
        <p:txBody>
          <a:bodyPr wrap="none" rtlCol="0">
            <a:spAutoFit/>
          </a:bodyPr>
          <a:lstStyle/>
          <a:p>
            <a:r>
              <a:rPr lang="en-US" sz="800" i="1" dirty="0"/>
              <a:t>Calendar Year</a:t>
            </a:r>
          </a:p>
        </p:txBody>
      </p:sp>
      <p:graphicFrame>
        <p:nvGraphicFramePr>
          <p:cNvPr id="4" name="Chart 3">
            <a:extLst>
              <a:ext uri="{FF2B5EF4-FFF2-40B4-BE49-F238E27FC236}">
                <a16:creationId xmlns:a16="http://schemas.microsoft.com/office/drawing/2014/main" id="{6B224A51-E17C-86A7-E17C-A3ED0CD86D64}"/>
              </a:ext>
            </a:extLst>
          </p:cNvPr>
          <p:cNvGraphicFramePr>
            <a:graphicFrameLocks/>
          </p:cNvGraphicFramePr>
          <p:nvPr>
            <p:extLst>
              <p:ext uri="{D42A27DB-BD31-4B8C-83A1-F6EECF244321}">
                <p14:modId xmlns:p14="http://schemas.microsoft.com/office/powerpoint/2010/main" val="615030032"/>
              </p:ext>
            </p:extLst>
          </p:nvPr>
        </p:nvGraphicFramePr>
        <p:xfrm>
          <a:off x="609600" y="1219200"/>
          <a:ext cx="8001000" cy="448413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9EBBE99-A2A4-A06B-1AFA-690E82368DE3}"/>
              </a:ext>
            </a:extLst>
          </p:cNvPr>
          <p:cNvSpPr txBox="1"/>
          <p:nvPr/>
        </p:nvSpPr>
        <p:spPr>
          <a:xfrm>
            <a:off x="609600" y="5715000"/>
            <a:ext cx="2933816" cy="215444"/>
          </a:xfrm>
          <a:prstGeom prst="rect">
            <a:avLst/>
          </a:prstGeom>
          <a:noFill/>
        </p:spPr>
        <p:txBody>
          <a:bodyPr wrap="none" rtlCol="0">
            <a:spAutoFit/>
          </a:bodyPr>
          <a:lstStyle/>
          <a:p>
            <a:r>
              <a:rPr lang="en-US" sz="800" b="1" i="1" dirty="0">
                <a:effectLst/>
                <a:latin typeface="+mj-lt"/>
                <a:ea typeface="Calibri" panose="020F0502020204030204" pitchFamily="34" charset="0"/>
              </a:rPr>
              <a:t>Note:</a:t>
            </a:r>
            <a:r>
              <a:rPr lang="en-US" sz="800" i="1" dirty="0">
                <a:effectLst/>
                <a:latin typeface="+mj-lt"/>
                <a:ea typeface="Calibri" panose="020F0502020204030204" pitchFamily="34" charset="0"/>
              </a:rPr>
              <a:t> CY 2022 is preliminary data through August 31, 2022.</a:t>
            </a:r>
            <a:endParaRPr lang="en-US" sz="800" i="1" dirty="0">
              <a:latin typeface="+mj-lt"/>
            </a:endParaRPr>
          </a:p>
        </p:txBody>
      </p:sp>
      <p:sp>
        <p:nvSpPr>
          <p:cNvPr id="6" name="TextBox 5">
            <a:extLst>
              <a:ext uri="{FF2B5EF4-FFF2-40B4-BE49-F238E27FC236}">
                <a16:creationId xmlns:a16="http://schemas.microsoft.com/office/drawing/2014/main" id="{35CEF95A-CA8B-45BD-60BB-23385A9F2D6F}"/>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847385289"/>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Fatalities Inspected</a:t>
            </a:r>
            <a:endParaRPr lang="en-US" sz="2400" b="1" i="1" dirty="0">
              <a:solidFill>
                <a:schemeClr val="bg2"/>
              </a:solidFill>
            </a:endParaRPr>
          </a:p>
        </p:txBody>
      </p:sp>
      <p:pic>
        <p:nvPicPr>
          <p:cNvPr id="21" name="Picture 20" descr="C:\Users\wllagoe.EADS\AppData\Local\Microsoft\Windows\Temporary Internet Files\Content.Outlook\PMWK0L31\SCBA trainig raleigh.jpg"/>
          <p:cNvPicPr/>
          <p:nvPr/>
        </p:nvPicPr>
        <p:blipFill>
          <a:blip r:embed="rId3" cstate="print"/>
          <a:srcRect/>
          <a:stretch>
            <a:fillRect/>
          </a:stretch>
        </p:blipFill>
        <p:spPr bwMode="auto">
          <a:xfrm rot="5400000">
            <a:off x="537884" y="4419602"/>
            <a:ext cx="990596" cy="838200"/>
          </a:xfrm>
          <a:prstGeom prst="rect">
            <a:avLst/>
          </a:prstGeom>
          <a:noFill/>
          <a:ln w="9525">
            <a:noFill/>
            <a:miter lim="800000"/>
            <a:headEnd/>
            <a:tailEnd/>
          </a:ln>
        </p:spPr>
      </p:pic>
      <p:pic>
        <p:nvPicPr>
          <p:cNvPr id="23" name="Picture 22" descr="C:\Users\wllagoe.EADS\Pictures\Trench\Trenchmodule1208 033.jpg"/>
          <p:cNvPicPr/>
          <p:nvPr/>
        </p:nvPicPr>
        <p:blipFill>
          <a:blip r:embed="rId4" cstate="print"/>
          <a:srcRect l="7038" r="10850" b="19922"/>
          <a:stretch>
            <a:fillRect/>
          </a:stretch>
        </p:blipFill>
        <p:spPr bwMode="auto">
          <a:xfrm>
            <a:off x="6172200" y="4343404"/>
            <a:ext cx="1676400" cy="914400"/>
          </a:xfrm>
          <a:prstGeom prst="rect">
            <a:avLst/>
          </a:prstGeom>
          <a:noFill/>
          <a:ln w="9525">
            <a:noFill/>
            <a:miter lim="800000"/>
            <a:headEnd/>
            <a:tailEnd/>
          </a:ln>
        </p:spPr>
      </p:pic>
      <p:pic>
        <p:nvPicPr>
          <p:cNvPr id="24" name="Picture 23" descr="C:\Users\wllagoe.EADS\Pictures\Trench\Trenchmodule1208 026.jpg"/>
          <p:cNvPicPr/>
          <p:nvPr/>
        </p:nvPicPr>
        <p:blipFill>
          <a:blip r:embed="rId5" cstate="print"/>
          <a:srcRect t="9766"/>
          <a:stretch>
            <a:fillRect/>
          </a:stretch>
        </p:blipFill>
        <p:spPr bwMode="auto">
          <a:xfrm>
            <a:off x="4648200" y="4343405"/>
            <a:ext cx="1524000" cy="914400"/>
          </a:xfrm>
          <a:prstGeom prst="rect">
            <a:avLst/>
          </a:prstGeom>
          <a:noFill/>
          <a:ln w="9525">
            <a:noFill/>
            <a:miter lim="800000"/>
            <a:headEnd/>
            <a:tailEnd/>
          </a:ln>
        </p:spPr>
      </p:pic>
      <p:pic>
        <p:nvPicPr>
          <p:cNvPr id="25" name="Picture 24" descr="C:\Users\wllagoe.EADS\Pictures\Construction\IMAG0613.jpg"/>
          <p:cNvPicPr/>
          <p:nvPr/>
        </p:nvPicPr>
        <p:blipFill>
          <a:blip r:embed="rId6" cstate="print"/>
          <a:srcRect t="22143"/>
          <a:stretch>
            <a:fillRect/>
          </a:stretch>
        </p:blipFill>
        <p:spPr bwMode="auto">
          <a:xfrm>
            <a:off x="1371600" y="4343404"/>
            <a:ext cx="1828800" cy="914399"/>
          </a:xfrm>
          <a:prstGeom prst="rect">
            <a:avLst/>
          </a:prstGeom>
          <a:noFill/>
          <a:ln w="9525">
            <a:noFill/>
            <a:miter lim="800000"/>
            <a:headEnd/>
            <a:tailEnd/>
          </a:ln>
        </p:spPr>
      </p:pic>
      <p:sp>
        <p:nvSpPr>
          <p:cNvPr id="2" name="TextBox 1"/>
          <p:cNvSpPr txBox="1"/>
          <p:nvPr/>
        </p:nvSpPr>
        <p:spPr>
          <a:xfrm>
            <a:off x="6100483" y="4114800"/>
            <a:ext cx="2550698" cy="246221"/>
          </a:xfrm>
          <a:prstGeom prst="rect">
            <a:avLst/>
          </a:prstGeom>
          <a:noFill/>
        </p:spPr>
        <p:txBody>
          <a:bodyPr wrap="none" rtlCol="0">
            <a:spAutoFit/>
          </a:bodyPr>
          <a:lstStyle/>
          <a:p>
            <a:r>
              <a:rPr lang="en-US" sz="1000" i="1" dirty="0">
                <a:latin typeface="+mn-lt"/>
                <a:cs typeface="Times New Roman" panose="02020603050405020304" pitchFamily="18" charset="0"/>
              </a:rPr>
              <a:t>Fatalities Under OSH Division Jurisdiction</a:t>
            </a:r>
          </a:p>
        </p:txBody>
      </p:sp>
      <p:sp>
        <p:nvSpPr>
          <p:cNvPr id="19" name="TextBox 18"/>
          <p:cNvSpPr txBox="1"/>
          <p:nvPr/>
        </p:nvSpPr>
        <p:spPr>
          <a:xfrm>
            <a:off x="557690" y="5333999"/>
            <a:ext cx="1186543" cy="215444"/>
          </a:xfrm>
          <a:prstGeom prst="rect">
            <a:avLst/>
          </a:prstGeom>
          <a:noFill/>
        </p:spPr>
        <p:txBody>
          <a:bodyPr wrap="none" rtlCol="0">
            <a:spAutoFit/>
          </a:bodyPr>
          <a:lstStyle/>
          <a:p>
            <a:r>
              <a:rPr lang="en-US" sz="800" dirty="0"/>
              <a:t>NCDOL Photo Library</a:t>
            </a:r>
          </a:p>
        </p:txBody>
      </p:sp>
      <p:graphicFrame>
        <p:nvGraphicFramePr>
          <p:cNvPr id="26" name="Content Placeholder 4">
            <a:extLst>
              <a:ext uri="{FF2B5EF4-FFF2-40B4-BE49-F238E27FC236}">
                <a16:creationId xmlns:a16="http://schemas.microsoft.com/office/drawing/2014/main" id="{B45739B5-B77A-45DB-8C57-76F6080B773E}"/>
              </a:ext>
            </a:extLst>
          </p:cNvPr>
          <p:cNvGraphicFramePr>
            <a:graphicFrameLocks/>
          </p:cNvGraphicFramePr>
          <p:nvPr>
            <p:extLst>
              <p:ext uri="{D42A27DB-BD31-4B8C-83A1-F6EECF244321}">
                <p14:modId xmlns:p14="http://schemas.microsoft.com/office/powerpoint/2010/main" val="680262737"/>
              </p:ext>
            </p:extLst>
          </p:nvPr>
        </p:nvGraphicFramePr>
        <p:xfrm>
          <a:off x="609600" y="1143000"/>
          <a:ext cx="7924800" cy="2962603"/>
        </p:xfrm>
        <a:graphic>
          <a:graphicData uri="http://schemas.openxmlformats.org/drawingml/2006/table">
            <a:tbl>
              <a:tblPr firstRow="1" bandRow="1">
                <a:tableStyleId>{00A15C55-8517-42AA-B614-E9B94910E393}</a:tableStyleId>
              </a:tblPr>
              <a:tblGrid>
                <a:gridCol w="3124200">
                  <a:extLst>
                    <a:ext uri="{9D8B030D-6E8A-4147-A177-3AD203B41FA5}">
                      <a16:colId xmlns:a16="http://schemas.microsoft.com/office/drawing/2014/main" val="20000"/>
                    </a:ext>
                  </a:extLst>
                </a:gridCol>
                <a:gridCol w="1000146">
                  <a:extLst>
                    <a:ext uri="{9D8B030D-6E8A-4147-A177-3AD203B41FA5}">
                      <a16:colId xmlns:a16="http://schemas.microsoft.com/office/drawing/2014/main" val="20002"/>
                    </a:ext>
                  </a:extLst>
                </a:gridCol>
                <a:gridCol w="2854206">
                  <a:extLst>
                    <a:ext uri="{9D8B030D-6E8A-4147-A177-3AD203B41FA5}">
                      <a16:colId xmlns:a16="http://schemas.microsoft.com/office/drawing/2014/main" val="20003"/>
                    </a:ext>
                  </a:extLst>
                </a:gridCol>
                <a:gridCol w="946248">
                  <a:extLst>
                    <a:ext uri="{9D8B030D-6E8A-4147-A177-3AD203B41FA5}">
                      <a16:colId xmlns:a16="http://schemas.microsoft.com/office/drawing/2014/main" val="20005"/>
                    </a:ext>
                  </a:extLst>
                </a:gridCol>
              </a:tblGrid>
              <a:tr h="389753">
                <a:tc>
                  <a:txBody>
                    <a:bodyPr/>
                    <a:lstStyle/>
                    <a:p>
                      <a:pPr algn="ctr"/>
                      <a:r>
                        <a:rPr lang="en-US" sz="1400" b="1" baseline="0" dirty="0">
                          <a:solidFill>
                            <a:schemeClr val="tx1"/>
                          </a:solidFill>
                        </a:rPr>
                        <a:t>FATALITY TYPE</a:t>
                      </a:r>
                      <a:endParaRPr lang="en-US" sz="14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tx1"/>
                          </a:solidFill>
                        </a:rPr>
                        <a:t>Total</a:t>
                      </a:r>
                    </a:p>
                  </a:txBody>
                  <a:tcPr anchor="ctr">
                    <a:solidFill>
                      <a:schemeClr val="bg1">
                        <a:lumMod val="75000"/>
                      </a:schemeClr>
                    </a:solidFill>
                  </a:tcPr>
                </a:tc>
                <a:tc>
                  <a:txBody>
                    <a:bodyPr/>
                    <a:lstStyle/>
                    <a:p>
                      <a:pPr algn="ctr"/>
                      <a:r>
                        <a:rPr lang="en-US" sz="1400" b="1" baseline="0" dirty="0">
                          <a:solidFill>
                            <a:schemeClr val="tx1"/>
                          </a:solidFill>
                        </a:rPr>
                        <a:t>FATALITY TYPE</a:t>
                      </a:r>
                      <a:endParaRPr lang="en-US" sz="14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98753">
                <a:tc>
                  <a:txBody>
                    <a:bodyPr/>
                    <a:lstStyle/>
                    <a:p>
                      <a:pPr algn="r"/>
                      <a:r>
                        <a:rPr lang="en-US" sz="1400" b="0" i="1" dirty="0"/>
                        <a:t>Struck By</a:t>
                      </a:r>
                    </a:p>
                  </a:txBody>
                  <a:tcPr anchor="ctr">
                    <a:solidFill>
                      <a:schemeClr val="bg1">
                        <a:lumMod val="95000"/>
                      </a:schemeClr>
                    </a:solidFill>
                  </a:tcPr>
                </a:tc>
                <a:tc>
                  <a:txBody>
                    <a:bodyPr/>
                    <a:lstStyle/>
                    <a:p>
                      <a:pPr algn="ctr"/>
                      <a:r>
                        <a:rPr lang="en-US" sz="1400" b="1" i="1" u="none" dirty="0"/>
                        <a:t>15</a:t>
                      </a:r>
                    </a:p>
                  </a:txBody>
                  <a:tcPr anchor="ctr">
                    <a:solidFill>
                      <a:schemeClr val="bg1">
                        <a:lumMod val="95000"/>
                      </a:schemeClr>
                    </a:solidFill>
                  </a:tcPr>
                </a:tc>
                <a:tc>
                  <a:txBody>
                    <a:bodyPr/>
                    <a:lstStyle/>
                    <a:p>
                      <a:pPr algn="r"/>
                      <a:r>
                        <a:rPr lang="en-US" sz="1400" i="1" dirty="0"/>
                        <a:t>Inhalation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1"/>
                  </a:ext>
                </a:extLst>
              </a:tr>
              <a:tr h="298753">
                <a:tc>
                  <a:txBody>
                    <a:bodyPr/>
                    <a:lstStyle/>
                    <a:p>
                      <a:pPr algn="r"/>
                      <a:r>
                        <a:rPr lang="en-US" sz="1400" b="0" i="1" dirty="0"/>
                        <a:t>Caught In/Between</a:t>
                      </a:r>
                    </a:p>
                  </a:txBody>
                  <a:tcPr anchor="ctr">
                    <a:solidFill>
                      <a:schemeClr val="bg1">
                        <a:lumMod val="85000"/>
                      </a:schemeClr>
                    </a:solidFill>
                  </a:tcPr>
                </a:tc>
                <a:tc>
                  <a:txBody>
                    <a:bodyPr/>
                    <a:lstStyle/>
                    <a:p>
                      <a:pPr algn="ctr"/>
                      <a:r>
                        <a:rPr lang="en-US" sz="1400" b="1" i="1" u="none" dirty="0"/>
                        <a:t>9</a:t>
                      </a:r>
                    </a:p>
                  </a:txBody>
                  <a:tcPr anchor="ctr">
                    <a:solidFill>
                      <a:schemeClr val="bg1">
                        <a:lumMod val="85000"/>
                      </a:schemeClr>
                    </a:solidFill>
                  </a:tcPr>
                </a:tc>
                <a:tc>
                  <a:txBody>
                    <a:bodyPr/>
                    <a:lstStyle/>
                    <a:p>
                      <a:pPr algn="r"/>
                      <a:r>
                        <a:rPr lang="en-US" sz="1400" i="1" dirty="0"/>
                        <a:t>Ingestion</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2"/>
                  </a:ext>
                </a:extLst>
              </a:tr>
              <a:tr h="298753">
                <a:tc>
                  <a:txBody>
                    <a:bodyPr/>
                    <a:lstStyle/>
                    <a:p>
                      <a:pPr algn="r"/>
                      <a:r>
                        <a:rPr lang="en-US" sz="1400" b="0" i="1" dirty="0"/>
                        <a:t>Bite/Sting/Scratch</a:t>
                      </a:r>
                    </a:p>
                  </a:txBody>
                  <a:tcPr anchor="ctr">
                    <a:solidFill>
                      <a:schemeClr val="bg1">
                        <a:lumMod val="95000"/>
                      </a:schemeClr>
                    </a:solidFill>
                  </a:tcPr>
                </a:tc>
                <a:tc>
                  <a:txBody>
                    <a:bodyPr/>
                    <a:lstStyle/>
                    <a:p>
                      <a:pPr algn="ctr"/>
                      <a:r>
                        <a:rPr lang="en-US" sz="1400" b="1" i="1" u="none" dirty="0"/>
                        <a:t>0</a:t>
                      </a:r>
                    </a:p>
                  </a:txBody>
                  <a:tcPr anchor="ctr">
                    <a:solidFill>
                      <a:schemeClr val="bg1">
                        <a:lumMod val="95000"/>
                      </a:schemeClr>
                    </a:solidFill>
                  </a:tcPr>
                </a:tc>
                <a:tc>
                  <a:txBody>
                    <a:bodyPr/>
                    <a:lstStyle/>
                    <a:p>
                      <a:pPr algn="r"/>
                      <a:r>
                        <a:rPr lang="en-US" sz="1400" i="1" dirty="0"/>
                        <a:t>Absorption</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3"/>
                  </a:ext>
                </a:extLst>
              </a:tr>
              <a:tr h="375749">
                <a:tc>
                  <a:txBody>
                    <a:bodyPr/>
                    <a:lstStyle/>
                    <a:p>
                      <a:pPr algn="r"/>
                      <a:r>
                        <a:rPr lang="en-US" sz="1400" b="0" i="1" dirty="0"/>
                        <a:t>Fall (Same</a:t>
                      </a:r>
                      <a:r>
                        <a:rPr lang="en-US" sz="1400" b="0" i="1" baseline="0" dirty="0"/>
                        <a:t> Level)</a:t>
                      </a:r>
                      <a:endParaRPr lang="en-US" sz="1400" b="0" i="1" dirty="0"/>
                    </a:p>
                  </a:txBody>
                  <a:tcPr anchor="ctr">
                    <a:solidFill>
                      <a:schemeClr val="bg1">
                        <a:lumMod val="85000"/>
                      </a:schemeClr>
                    </a:solidFill>
                  </a:tcPr>
                </a:tc>
                <a:tc>
                  <a:txBody>
                    <a:bodyPr/>
                    <a:lstStyle/>
                    <a:p>
                      <a:pPr algn="ctr"/>
                      <a:r>
                        <a:rPr lang="en-US" sz="1400" b="1" i="1" u="none" dirty="0"/>
                        <a:t>0</a:t>
                      </a:r>
                    </a:p>
                  </a:txBody>
                  <a:tcPr anchor="ctr">
                    <a:solidFill>
                      <a:schemeClr val="bg1">
                        <a:lumMod val="85000"/>
                      </a:schemeClr>
                    </a:solidFill>
                  </a:tcPr>
                </a:tc>
                <a:tc>
                  <a:txBody>
                    <a:bodyPr/>
                    <a:lstStyle/>
                    <a:p>
                      <a:pPr algn="r"/>
                      <a:r>
                        <a:rPr lang="en-US" sz="1400" i="1" dirty="0"/>
                        <a:t>Repeated Motion/Pressure</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85000"/>
                      </a:schemeClr>
                    </a:solidFill>
                  </a:tcPr>
                </a:tc>
                <a:extLst>
                  <a:ext uri="{0D108BD9-81ED-4DB2-BD59-A6C34878D82A}">
                    <a16:rowId xmlns:a16="http://schemas.microsoft.com/office/drawing/2014/main" val="10004"/>
                  </a:ext>
                </a:extLst>
              </a:tr>
              <a:tr h="368301">
                <a:tc>
                  <a:txBody>
                    <a:bodyPr/>
                    <a:lstStyle/>
                    <a:p>
                      <a:pPr algn="r"/>
                      <a:r>
                        <a:rPr lang="en-US" sz="1400" b="0" i="1" dirty="0"/>
                        <a:t>Fall (From Elevation)</a:t>
                      </a:r>
                    </a:p>
                  </a:txBody>
                  <a:tcPr anchor="ctr">
                    <a:solidFill>
                      <a:schemeClr val="bg1">
                        <a:lumMod val="95000"/>
                      </a:schemeClr>
                    </a:solidFill>
                  </a:tcPr>
                </a:tc>
                <a:tc>
                  <a:txBody>
                    <a:bodyPr/>
                    <a:lstStyle/>
                    <a:p>
                      <a:pPr algn="ctr"/>
                      <a:r>
                        <a:rPr lang="en-US" sz="1400" b="1" i="1" u="none" dirty="0"/>
                        <a:t>15</a:t>
                      </a:r>
                    </a:p>
                  </a:txBody>
                  <a:tcPr anchor="ctr">
                    <a:solidFill>
                      <a:schemeClr val="bg1">
                        <a:lumMod val="95000"/>
                      </a:schemeClr>
                    </a:solidFill>
                  </a:tcPr>
                </a:tc>
                <a:tc>
                  <a:txBody>
                    <a:bodyPr/>
                    <a:lstStyle/>
                    <a:p>
                      <a:pPr algn="r"/>
                      <a:r>
                        <a:rPr lang="en-US" sz="1400" i="1" dirty="0"/>
                        <a:t>Cardio/Respiratory</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0</a:t>
                      </a:r>
                    </a:p>
                  </a:txBody>
                  <a:tcPr anchor="ctr">
                    <a:solidFill>
                      <a:schemeClr val="bg1">
                        <a:lumMod val="95000"/>
                      </a:schemeClr>
                    </a:solidFill>
                  </a:tcPr>
                </a:tc>
                <a:extLst>
                  <a:ext uri="{0D108BD9-81ED-4DB2-BD59-A6C34878D82A}">
                    <a16:rowId xmlns:a16="http://schemas.microsoft.com/office/drawing/2014/main" val="10005"/>
                  </a:ext>
                </a:extLst>
              </a:tr>
              <a:tr h="298753">
                <a:tc>
                  <a:txBody>
                    <a:bodyPr/>
                    <a:lstStyle/>
                    <a:p>
                      <a:pPr algn="r"/>
                      <a:r>
                        <a:rPr lang="en-US" sz="1400" b="0" i="1" dirty="0"/>
                        <a:t>Struck Against</a:t>
                      </a:r>
                    </a:p>
                  </a:txBody>
                  <a:tcPr anchor="ctr">
                    <a:solidFill>
                      <a:schemeClr val="bg1">
                        <a:lumMod val="85000"/>
                      </a:schemeClr>
                    </a:solidFill>
                  </a:tcPr>
                </a:tc>
                <a:tc>
                  <a:txBody>
                    <a:bodyPr/>
                    <a:lstStyle/>
                    <a:p>
                      <a:pPr algn="ctr"/>
                      <a:r>
                        <a:rPr lang="en-US" sz="1400" b="1" i="1" u="none" dirty="0"/>
                        <a:t>1</a:t>
                      </a:r>
                    </a:p>
                  </a:txBody>
                  <a:tcPr anchor="ctr">
                    <a:solidFill>
                      <a:schemeClr val="bg1">
                        <a:lumMod val="85000"/>
                      </a:schemeClr>
                    </a:solidFill>
                  </a:tcPr>
                </a:tc>
                <a:tc>
                  <a:txBody>
                    <a:bodyPr/>
                    <a:lstStyle/>
                    <a:p>
                      <a:pPr algn="r"/>
                      <a:r>
                        <a:rPr lang="en-US" sz="1400" i="1" u="none" dirty="0"/>
                        <a:t>Shock</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a:ea typeface="+mn-ea"/>
                          <a:cs typeface="+mn-cs"/>
                        </a:rPr>
                        <a:t>6</a:t>
                      </a:r>
                    </a:p>
                  </a:txBody>
                  <a:tcPr anchor="ctr">
                    <a:solidFill>
                      <a:schemeClr val="bg1">
                        <a:lumMod val="85000"/>
                      </a:schemeClr>
                    </a:solidFill>
                  </a:tcPr>
                </a:tc>
                <a:extLst>
                  <a:ext uri="{0D108BD9-81ED-4DB2-BD59-A6C34878D82A}">
                    <a16:rowId xmlns:a16="http://schemas.microsoft.com/office/drawing/2014/main" val="10006"/>
                  </a:ext>
                </a:extLst>
              </a:tr>
              <a:tr h="298753">
                <a:tc>
                  <a:txBody>
                    <a:bodyPr/>
                    <a:lstStyle/>
                    <a:p>
                      <a:pPr algn="r"/>
                      <a:r>
                        <a:rPr lang="en-US" sz="1400" b="0" i="1" dirty="0"/>
                        <a:t>Rubbed/Abraded</a:t>
                      </a:r>
                    </a:p>
                  </a:txBody>
                  <a:tcPr anchor="ctr">
                    <a:solidFill>
                      <a:schemeClr val="bg1">
                        <a:lumMod val="95000"/>
                      </a:schemeClr>
                    </a:solidFill>
                  </a:tcPr>
                </a:tc>
                <a:tc>
                  <a:txBody>
                    <a:bodyPr/>
                    <a:lstStyle/>
                    <a:p>
                      <a:pPr algn="ctr"/>
                      <a:r>
                        <a:rPr lang="en-US" sz="1400" b="1" i="1" u="none" dirty="0"/>
                        <a:t>0</a:t>
                      </a:r>
                    </a:p>
                  </a:txBody>
                  <a:tcPr anchor="ctr">
                    <a:solidFill>
                      <a:schemeClr val="bg1">
                        <a:lumMod val="95000"/>
                      </a:schemeClr>
                    </a:solidFill>
                  </a:tcPr>
                </a:tc>
                <a:tc>
                  <a:txBody>
                    <a:bodyPr/>
                    <a:lstStyle/>
                    <a:p>
                      <a:pPr algn="r"/>
                      <a:r>
                        <a:rPr lang="en-US" sz="1400" b="0" i="1" u="none" dirty="0"/>
                        <a:t>Other</a:t>
                      </a:r>
                    </a:p>
                  </a:txBody>
                  <a:tcPr anchor="ctr">
                    <a:solidFill>
                      <a:schemeClr val="bg1">
                        <a:lumMod val="95000"/>
                      </a:schemeClr>
                    </a:solidFill>
                  </a:tcPr>
                </a:tc>
                <a:tc>
                  <a:txBody>
                    <a:bodyPr/>
                    <a:lstStyle/>
                    <a:p>
                      <a:pPr algn="ctr"/>
                      <a:r>
                        <a:rPr lang="en-US" sz="1400" b="1" i="1" u="none" dirty="0"/>
                        <a:t>7</a:t>
                      </a:r>
                    </a:p>
                  </a:txBody>
                  <a:tcPr anchor="ctr">
                    <a:solidFill>
                      <a:schemeClr val="bg1">
                        <a:lumMod val="95000"/>
                      </a:schemeClr>
                    </a:solidFill>
                  </a:tcPr>
                </a:tc>
                <a:extLst>
                  <a:ext uri="{0D108BD9-81ED-4DB2-BD59-A6C34878D82A}">
                    <a16:rowId xmlns:a16="http://schemas.microsoft.com/office/drawing/2014/main" val="10007"/>
                  </a:ext>
                </a:extLst>
              </a:tr>
              <a:tr h="298753">
                <a:tc>
                  <a:txBody>
                    <a:bodyPr/>
                    <a:lstStyle/>
                    <a:p>
                      <a:pPr algn="r"/>
                      <a:r>
                        <a:rPr lang="en-US" sz="1400" b="0" i="1" dirty="0"/>
                        <a:t>COVID-19</a:t>
                      </a:r>
                    </a:p>
                  </a:txBody>
                  <a:tcPr anchor="ctr">
                    <a:solidFill>
                      <a:schemeClr val="bg1">
                        <a:lumMod val="85000"/>
                      </a:schemeClr>
                    </a:solidFill>
                  </a:tcPr>
                </a:tc>
                <a:tc>
                  <a:txBody>
                    <a:bodyPr/>
                    <a:lstStyle/>
                    <a:p>
                      <a:pPr algn="ctr"/>
                      <a:r>
                        <a:rPr lang="en-US" sz="1400" b="1" i="1" u="none" dirty="0"/>
                        <a:t>6</a:t>
                      </a:r>
                    </a:p>
                  </a:txBody>
                  <a:tcPr anchor="ctr">
                    <a:solidFill>
                      <a:schemeClr val="bg1">
                        <a:lumMod val="85000"/>
                      </a:schemeClr>
                    </a:solidFill>
                  </a:tcPr>
                </a:tc>
                <a:tc>
                  <a:txBody>
                    <a:bodyPr/>
                    <a:lstStyle/>
                    <a:p>
                      <a:pPr algn="r"/>
                      <a:r>
                        <a:rPr lang="en-US" sz="1400" b="0" i="1" u="none" dirty="0">
                          <a:solidFill>
                            <a:schemeClr val="tx1"/>
                          </a:solidFill>
                        </a:rPr>
                        <a:t>Criminal Activity</a:t>
                      </a:r>
                    </a:p>
                  </a:txBody>
                  <a:tcPr anchor="ctr">
                    <a:solidFill>
                      <a:schemeClr val="bg1">
                        <a:lumMod val="85000"/>
                      </a:schemeClr>
                    </a:solidFill>
                  </a:tcPr>
                </a:tc>
                <a:tc>
                  <a:txBody>
                    <a:bodyPr/>
                    <a:lstStyle/>
                    <a:p>
                      <a:pPr algn="ctr"/>
                      <a:r>
                        <a:rPr lang="en-US" sz="1400" b="1" i="1" u="none" dirty="0"/>
                        <a:t>2*</a:t>
                      </a:r>
                    </a:p>
                  </a:txBody>
                  <a:tcPr anchor="ctr">
                    <a:solidFill>
                      <a:schemeClr val="bg1">
                        <a:lumMod val="85000"/>
                      </a:schemeClr>
                    </a:solidFill>
                  </a:tcPr>
                </a:tc>
                <a:extLst>
                  <a:ext uri="{0D108BD9-81ED-4DB2-BD59-A6C34878D82A}">
                    <a16:rowId xmlns:a16="http://schemas.microsoft.com/office/drawing/2014/main" val="220172206"/>
                  </a:ext>
                </a:extLst>
              </a:tr>
            </a:tbl>
          </a:graphicData>
        </a:graphic>
      </p:graphicFrame>
      <p:pic>
        <p:nvPicPr>
          <p:cNvPr id="16" name="Picture 15" descr="A person wearing a hat&#10;&#10;Description automatically generated">
            <a:extLst>
              <a:ext uri="{FF2B5EF4-FFF2-40B4-BE49-F238E27FC236}">
                <a16:creationId xmlns:a16="http://schemas.microsoft.com/office/drawing/2014/main" id="{DECBA5E6-E37C-4D88-89C5-F5C6384A5853}"/>
              </a:ext>
            </a:extLst>
          </p:cNvPr>
          <p:cNvPicPr/>
          <p:nvPr/>
        </p:nvPicPr>
        <p:blipFill rotWithShape="1">
          <a:blip r:embed="rId7" cstate="email">
            <a:extLst>
              <a:ext uri="{28A0092B-C50C-407E-A947-70E740481C1C}">
                <a14:useLocalDpi xmlns:a14="http://schemas.microsoft.com/office/drawing/2010/main"/>
              </a:ext>
            </a:extLst>
          </a:blip>
          <a:srcRect t="19626" r="1" b="16313"/>
          <a:stretch/>
        </p:blipFill>
        <p:spPr>
          <a:xfrm>
            <a:off x="3128682" y="4343400"/>
            <a:ext cx="1524001" cy="883919"/>
          </a:xfrm>
          <a:prstGeom prst="rect">
            <a:avLst/>
          </a:prstGeom>
        </p:spPr>
      </p:pic>
      <p:pic>
        <p:nvPicPr>
          <p:cNvPr id="28" name="Picture 27" descr="DSC_1215">
            <a:extLst>
              <a:ext uri="{FF2B5EF4-FFF2-40B4-BE49-F238E27FC236}">
                <a16:creationId xmlns:a16="http://schemas.microsoft.com/office/drawing/2014/main" id="{2346D3C3-917F-446B-9095-12EA325A5806}"/>
              </a:ext>
            </a:extLst>
          </p:cNvPr>
          <p:cNvPicPr>
            <a:picLocks noGrp="1" noChangeAspect="1"/>
          </p:cNvPicPr>
          <p:nvPr isPhoto="1"/>
        </p:nvPicPr>
        <p:blipFill>
          <a:blip r:embed="rId8" cstate="email">
            <a:extLst>
              <a:ext uri="{28A0092B-C50C-407E-A947-70E740481C1C}">
                <a14:useLocalDpi xmlns:a14="http://schemas.microsoft.com/office/drawing/2010/main"/>
              </a:ext>
            </a:extLst>
          </a:blip>
          <a:stretch>
            <a:fillRect/>
          </a:stretch>
        </p:blipFill>
        <p:spPr>
          <a:xfrm>
            <a:off x="7864523" y="4343400"/>
            <a:ext cx="669877" cy="908309"/>
          </a:xfrm>
          <a:prstGeom prst="rect">
            <a:avLst/>
          </a:prstGeom>
        </p:spPr>
      </p:pic>
      <p:graphicFrame>
        <p:nvGraphicFramePr>
          <p:cNvPr id="15" name="Table 14">
            <a:extLst>
              <a:ext uri="{FF2B5EF4-FFF2-40B4-BE49-F238E27FC236}">
                <a16:creationId xmlns:a16="http://schemas.microsoft.com/office/drawing/2014/main" id="{F96B286E-2454-491D-8904-26592763CDB0}"/>
              </a:ext>
            </a:extLst>
          </p:cNvPr>
          <p:cNvGraphicFramePr>
            <a:graphicFrameLocks noGrp="1"/>
          </p:cNvGraphicFramePr>
          <p:nvPr>
            <p:extLst>
              <p:ext uri="{D42A27DB-BD31-4B8C-83A1-F6EECF244321}">
                <p14:modId xmlns:p14="http://schemas.microsoft.com/office/powerpoint/2010/main" val="847416886"/>
              </p:ext>
            </p:extLst>
          </p:nvPr>
        </p:nvGraphicFramePr>
        <p:xfrm>
          <a:off x="609602" y="5181600"/>
          <a:ext cx="7924798" cy="609600"/>
        </p:xfrm>
        <a:graphic>
          <a:graphicData uri="http://schemas.openxmlformats.org/drawingml/2006/table">
            <a:tbl>
              <a:tblPr firstRow="1" bandRow="1">
                <a:tableStyleId>{00A15C55-8517-42AA-B614-E9B94910E393}</a:tableStyleId>
              </a:tblPr>
              <a:tblGrid>
                <a:gridCol w="2514598">
                  <a:extLst>
                    <a:ext uri="{9D8B030D-6E8A-4147-A177-3AD203B41FA5}">
                      <a16:colId xmlns:a16="http://schemas.microsoft.com/office/drawing/2014/main" val="20000"/>
                    </a:ext>
                  </a:extLst>
                </a:gridCol>
                <a:gridCol w="829303">
                  <a:extLst>
                    <a:ext uri="{9D8B030D-6E8A-4147-A177-3AD203B41FA5}">
                      <a16:colId xmlns:a16="http://schemas.microsoft.com/office/drawing/2014/main" val="20001"/>
                    </a:ext>
                  </a:extLst>
                </a:gridCol>
                <a:gridCol w="3534985">
                  <a:extLst>
                    <a:ext uri="{9D8B030D-6E8A-4147-A177-3AD203B41FA5}">
                      <a16:colId xmlns:a16="http://schemas.microsoft.com/office/drawing/2014/main" val="20002"/>
                    </a:ext>
                  </a:extLst>
                </a:gridCol>
                <a:gridCol w="1045912">
                  <a:extLst>
                    <a:ext uri="{9D8B030D-6E8A-4147-A177-3AD203B41FA5}">
                      <a16:colId xmlns:a16="http://schemas.microsoft.com/office/drawing/2014/main" val="20004"/>
                    </a:ext>
                  </a:extLst>
                </a:gridCol>
              </a:tblGrid>
              <a:tr h="267742">
                <a:tc gridSpan="2">
                  <a:txBody>
                    <a:bodyPr/>
                    <a:lstStyle/>
                    <a:p>
                      <a:pPr algn="r"/>
                      <a:r>
                        <a:rPr lang="en-US" sz="1400" b="1" i="0" dirty="0">
                          <a:solidFill>
                            <a:schemeClr val="tx1"/>
                          </a:solidFill>
                        </a:rPr>
                        <a:t>                       FFY 2021</a:t>
                      </a:r>
                      <a:endParaRPr lang="en-US" sz="1400" b="0" i="0" dirty="0">
                        <a:solidFill>
                          <a:schemeClr val="tx1"/>
                        </a:solidFill>
                      </a:endParaRPr>
                    </a:p>
                  </a:txBody>
                  <a:tcPr anchor="ctr">
                    <a:solidFill>
                      <a:schemeClr val="bg1">
                        <a:lumMod val="75000"/>
                      </a:schemeClr>
                    </a:solidFill>
                  </a:tcPr>
                </a:tc>
                <a:tc hMerge="1">
                  <a:txBody>
                    <a:bodyPr/>
                    <a:lstStyle/>
                    <a:p>
                      <a:pPr algn="ctr"/>
                      <a:endParaRPr lang="en-US" sz="1700" b="0" i="1" dirty="0">
                        <a:solidFill>
                          <a:schemeClr val="tx1"/>
                        </a:solidFill>
                      </a:endParaRPr>
                    </a:p>
                  </a:txBody>
                  <a:tcPr>
                    <a:solidFill>
                      <a:schemeClr val="bg1">
                        <a:lumMod val="75000"/>
                      </a:schemeClr>
                    </a:solidFill>
                  </a:tcPr>
                </a:tc>
                <a:tc>
                  <a:txBody>
                    <a:bodyPr/>
                    <a:lstStyle/>
                    <a:p>
                      <a:pPr algn="r"/>
                      <a:r>
                        <a:rPr lang="en-US" sz="1400" b="1" i="0" u="none" dirty="0">
                          <a:solidFill>
                            <a:schemeClr val="tx1"/>
                          </a:solidFill>
                        </a:rPr>
                        <a:t>FFY 2022</a:t>
                      </a:r>
                      <a:endParaRPr lang="en-US" sz="1400" b="0" i="0" u="none" dirty="0">
                        <a:solidFill>
                          <a:schemeClr val="tx1"/>
                        </a:solidFill>
                      </a:endParaRPr>
                    </a:p>
                  </a:txBody>
                  <a:tcPr anchor="ctr">
                    <a:solidFill>
                      <a:schemeClr val="bg1">
                        <a:lumMod val="75000"/>
                      </a:schemeClr>
                    </a:solidFill>
                  </a:tcPr>
                </a:tc>
                <a:tc>
                  <a:txBody>
                    <a:bodyPr/>
                    <a:lstStyle/>
                    <a:p>
                      <a:pPr algn="ctr"/>
                      <a:r>
                        <a:rPr lang="en-US" sz="1400" b="1" i="1" u="none"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7742">
                <a:tc>
                  <a:txBody>
                    <a:bodyPr/>
                    <a:lstStyle/>
                    <a:p>
                      <a:pPr algn="r"/>
                      <a:r>
                        <a:rPr lang="en-US" sz="1400" b="0" i="1" baseline="0" dirty="0">
                          <a:solidFill>
                            <a:schemeClr val="tx1"/>
                          </a:solidFill>
                        </a:rPr>
                        <a:t>Total Fatalities</a:t>
                      </a:r>
                      <a:endParaRPr lang="en-US" sz="1400" b="0" i="1" dirty="0">
                        <a:solidFill>
                          <a:schemeClr val="tx1"/>
                        </a:solidFill>
                      </a:endParaRPr>
                    </a:p>
                  </a:txBody>
                  <a:tcPr>
                    <a:solidFill>
                      <a:schemeClr val="bg1">
                        <a:lumMod val="85000"/>
                      </a:schemeClr>
                    </a:solidFill>
                  </a:tcPr>
                </a:tc>
                <a:tc>
                  <a:txBody>
                    <a:bodyPr/>
                    <a:lstStyle/>
                    <a:p>
                      <a:pPr algn="ctr"/>
                      <a:r>
                        <a:rPr lang="en-US" sz="1400" b="0" i="0" dirty="0">
                          <a:solidFill>
                            <a:schemeClr val="tx1"/>
                          </a:solidFill>
                        </a:rPr>
                        <a:t>90</a:t>
                      </a:r>
                    </a:p>
                  </a:txBody>
                  <a:tcP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0" i="1" baseline="0" dirty="0">
                          <a:solidFill>
                            <a:schemeClr val="tx1"/>
                          </a:solidFill>
                        </a:rPr>
                        <a:t>Total Fatalities</a:t>
                      </a:r>
                      <a:endParaRPr lang="en-US" sz="1400" b="0" i="1" dirty="0">
                        <a:solidFill>
                          <a:schemeClr val="tx1"/>
                        </a:solidFill>
                      </a:endParaRPr>
                    </a:p>
                  </a:txBody>
                  <a:tcPr>
                    <a:solidFill>
                      <a:schemeClr val="bg1">
                        <a:lumMod val="85000"/>
                      </a:schemeClr>
                    </a:solidFill>
                  </a:tcPr>
                </a:tc>
                <a:tc>
                  <a:txBody>
                    <a:bodyPr/>
                    <a:lstStyle/>
                    <a:p>
                      <a:pPr algn="ctr"/>
                      <a:r>
                        <a:rPr lang="en-US" sz="1400" b="1" i="1" u="none" dirty="0">
                          <a:solidFill>
                            <a:schemeClr val="tx1"/>
                          </a:solidFill>
                        </a:rPr>
                        <a:t>61</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26FEC827-BF5F-289F-6964-F3A1A01096D2}"/>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
        <p:nvSpPr>
          <p:cNvPr id="4" name="TextBox 3">
            <a:extLst>
              <a:ext uri="{FF2B5EF4-FFF2-40B4-BE49-F238E27FC236}">
                <a16:creationId xmlns:a16="http://schemas.microsoft.com/office/drawing/2014/main" id="{026820CB-B637-C2AB-DE25-7A6D1AC9B2C2}"/>
              </a:ext>
            </a:extLst>
          </p:cNvPr>
          <p:cNvSpPr txBox="1"/>
          <p:nvPr/>
        </p:nvSpPr>
        <p:spPr>
          <a:xfrm>
            <a:off x="533400" y="5773579"/>
            <a:ext cx="3368230" cy="246221"/>
          </a:xfrm>
          <a:prstGeom prst="rect">
            <a:avLst/>
          </a:prstGeom>
          <a:noFill/>
        </p:spPr>
        <p:txBody>
          <a:bodyPr wrap="none" rtlCol="0">
            <a:spAutoFit/>
          </a:bodyPr>
          <a:lstStyle/>
          <a:p>
            <a:r>
              <a:rPr lang="en-US" sz="1000" i="1" dirty="0"/>
              <a:t>* Criminal activity is also counted in another fatality type.</a:t>
            </a:r>
          </a:p>
        </p:txBody>
      </p:sp>
    </p:spTree>
    <p:extLst>
      <p:ext uri="{BB962C8B-B14F-4D97-AF65-F5344CB8AC3E}">
        <p14:creationId xmlns:p14="http://schemas.microsoft.com/office/powerpoint/2010/main" val="3532101452"/>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5" name="Rectangle 1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8086"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Strategic Plan Goals</a:t>
            </a:r>
            <a:endParaRPr lang="en-US" sz="2400" b="1" i="1" dirty="0">
              <a:solidFill>
                <a:schemeClr val="bg2"/>
              </a:solidFill>
            </a:endParaRPr>
          </a:p>
        </p:txBody>
      </p:sp>
      <p:graphicFrame>
        <p:nvGraphicFramePr>
          <p:cNvPr id="9" name="Group 28">
            <a:extLst>
              <a:ext uri="{FF2B5EF4-FFF2-40B4-BE49-F238E27FC236}">
                <a16:creationId xmlns:a16="http://schemas.microsoft.com/office/drawing/2014/main" id="{21EF636C-EEBA-4CA8-B56A-4A49C490414A}"/>
              </a:ext>
            </a:extLst>
          </p:cNvPr>
          <p:cNvGraphicFramePr>
            <a:graphicFrameLocks noGrp="1"/>
          </p:cNvGraphicFramePr>
          <p:nvPr>
            <p:extLst>
              <p:ext uri="{D42A27DB-BD31-4B8C-83A1-F6EECF244321}">
                <p14:modId xmlns:p14="http://schemas.microsoft.com/office/powerpoint/2010/main" val="2740201003"/>
              </p:ext>
            </p:extLst>
          </p:nvPr>
        </p:nvGraphicFramePr>
        <p:xfrm>
          <a:off x="609597" y="1117935"/>
          <a:ext cx="7848602" cy="4749466"/>
        </p:xfrm>
        <a:graphic>
          <a:graphicData uri="http://schemas.openxmlformats.org/drawingml/2006/table">
            <a:tbl>
              <a:tblPr>
                <a:tableStyleId>{00A15C55-8517-42AA-B614-E9B94910E393}</a:tableStyleId>
              </a:tblPr>
              <a:tblGrid>
                <a:gridCol w="5051976">
                  <a:extLst>
                    <a:ext uri="{9D8B030D-6E8A-4147-A177-3AD203B41FA5}">
                      <a16:colId xmlns:a16="http://schemas.microsoft.com/office/drawing/2014/main" val="20000"/>
                    </a:ext>
                  </a:extLst>
                </a:gridCol>
                <a:gridCol w="1353206">
                  <a:extLst>
                    <a:ext uri="{9D8B030D-6E8A-4147-A177-3AD203B41FA5}">
                      <a16:colId xmlns:a16="http://schemas.microsoft.com/office/drawing/2014/main" val="20002"/>
                    </a:ext>
                  </a:extLst>
                </a:gridCol>
                <a:gridCol w="1443420">
                  <a:extLst>
                    <a:ext uri="{9D8B030D-6E8A-4147-A177-3AD203B41FA5}">
                      <a16:colId xmlns:a16="http://schemas.microsoft.com/office/drawing/2014/main" val="20003"/>
                    </a:ext>
                  </a:extLst>
                </a:gridCol>
              </a:tblGrid>
              <a:tr h="5266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COMPLIANCE</a:t>
                      </a:r>
                      <a:endParaRPr kumimoji="0" lang="en-US" sz="1800" b="1" i="0" u="none" strike="noStrike" cap="none" normalizeH="0" baseline="0" dirty="0">
                        <a:ln>
                          <a:noFill/>
                        </a:ln>
                        <a:solidFill>
                          <a:schemeClr val="bg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cap="none" normalizeH="0" baseline="0" dirty="0">
                          <a:ln>
                            <a:noFill/>
                          </a:ln>
                          <a:solidFill>
                            <a:schemeClr val="tx1"/>
                          </a:solidFill>
                          <a:effectLst/>
                        </a:rPr>
                        <a:t>FFY Goal</a:t>
                      </a:r>
                      <a:endParaRPr kumimoji="0" lang="en-US" sz="16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0"/>
                  </a:ext>
                </a:extLst>
              </a:tr>
              <a:tr h="351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Safety Inspections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1,113</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a:ln>
                            <a:noFill/>
                          </a:ln>
                          <a:effectLst/>
                        </a:rPr>
                        <a:t>1,145</a:t>
                      </a:r>
                      <a:endParaRPr kumimoji="0" lang="en-US" sz="14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1"/>
                  </a:ext>
                </a:extLst>
              </a:tr>
              <a:tr h="351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Health Inspections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780</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a:ln>
                            <a:noFill/>
                          </a:ln>
                          <a:effectLst/>
                        </a:rPr>
                        <a:t>755</a:t>
                      </a:r>
                      <a:endParaRPr kumimoji="0" lang="en-US" sz="14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2"/>
                  </a:ext>
                </a:extLst>
              </a:tr>
              <a:tr h="351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Serious Hazards Eliminated</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3,472</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a:ln>
                            <a:noFill/>
                          </a:ln>
                          <a:effectLst/>
                        </a:rPr>
                        <a:t>4,100</a:t>
                      </a:r>
                      <a:endParaRPr kumimoji="0" lang="en-US" sz="14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3"/>
                  </a:ext>
                </a:extLst>
              </a:tr>
              <a:tr h="5266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CONSULTATION</a:t>
                      </a:r>
                      <a:endParaRPr kumimoji="0" lang="en-US" sz="18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effectLst/>
                        </a:rPr>
                        <a:t>FFY Goal</a:t>
                      </a:r>
                      <a:endParaRPr kumimoji="0" lang="en-US" sz="16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4"/>
                  </a:ext>
                </a:extLst>
              </a:tr>
              <a:tr h="351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Serious Hazards Eliminated</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5,839</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a:ln>
                            <a:noFill/>
                          </a:ln>
                          <a:effectLst/>
                        </a:rPr>
                        <a:t>4,800</a:t>
                      </a:r>
                      <a:endParaRPr kumimoji="0" lang="en-US" sz="14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5"/>
                  </a:ext>
                </a:extLst>
              </a:tr>
              <a:tr h="351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Private and Public Sector Visits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1,498</a:t>
                      </a: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dk1"/>
                          </a:solidFill>
                          <a:effectLst/>
                          <a:latin typeface="+mn-lt"/>
                          <a:cs typeface="+mn-cs"/>
                        </a:rPr>
                        <a:t>1,325</a:t>
                      </a:r>
                      <a:endParaRPr kumimoji="0" lang="en-US" sz="14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85000"/>
                      </a:schemeClr>
                    </a:solidFill>
                  </a:tcPr>
                </a:tc>
                <a:extLst>
                  <a:ext uri="{0D108BD9-81ED-4DB2-BD59-A6C34878D82A}">
                    <a16:rowId xmlns:a16="http://schemas.microsoft.com/office/drawing/2014/main" val="10006"/>
                  </a:ext>
                </a:extLst>
              </a:tr>
              <a:tr h="5266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rPr>
                        <a:t>OSH DIVISION</a:t>
                      </a:r>
                      <a:endParaRPr kumimoji="0" lang="en-US" sz="18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mn-lt"/>
                          <a:cs typeface="Arial" charset="0"/>
                        </a:rPr>
                        <a:t>Total </a:t>
                      </a: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effectLst/>
                        </a:rPr>
                        <a:t>FFY Goal</a:t>
                      </a:r>
                      <a:endParaRPr kumimoji="0" lang="en-US" sz="1600" b="1" i="0" u="none" strike="noStrike" cap="none" normalizeH="0" baseline="0" dirty="0">
                        <a:ln>
                          <a:noFill/>
                        </a:ln>
                        <a:solidFill>
                          <a:schemeClr val="tx1"/>
                        </a:solidFill>
                        <a:effectLst/>
                        <a:latin typeface="+mn-lt"/>
                        <a:cs typeface="Arial" charset="0"/>
                      </a:endParaRPr>
                    </a:p>
                  </a:txBody>
                  <a:tcPr anchor="ctr" horzOverflow="overflow">
                    <a:solidFill>
                      <a:schemeClr val="bg1">
                        <a:lumMod val="75000"/>
                      </a:schemeClr>
                    </a:solidFill>
                  </a:tcPr>
                </a:tc>
                <a:extLst>
                  <a:ext uri="{0D108BD9-81ED-4DB2-BD59-A6C34878D82A}">
                    <a16:rowId xmlns:a16="http://schemas.microsoft.com/office/drawing/2014/main" val="10008"/>
                  </a:ext>
                </a:extLst>
              </a:tr>
              <a:tr h="35150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Program Improvements</a:t>
                      </a:r>
                      <a:endParaRPr kumimoji="0" lang="en-US" sz="1400" b="0" i="1"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rgbClr val="000000"/>
                          </a:solidFill>
                          <a:effectLst/>
                          <a:latin typeface="Arial" charset="0"/>
                          <a:cs typeface="Arial" charset="0"/>
                        </a:rPr>
                        <a:t>2,154</a:t>
                      </a:r>
                    </a:p>
                  </a:txBody>
                  <a:tcPr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a:ln>
                            <a:noFill/>
                          </a:ln>
                          <a:effectLst/>
                        </a:rPr>
                        <a:t>2,060</a:t>
                      </a:r>
                      <a:endParaRPr kumimoji="0" lang="en-US" sz="1400" b="0"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9"/>
                  </a:ext>
                </a:extLst>
              </a:tr>
              <a:tr h="554989">
                <a:tc>
                  <a:txBody>
                    <a:bodyPr/>
                    <a:lstStyle/>
                    <a:p>
                      <a:pPr algn="r"/>
                      <a:r>
                        <a:rPr lang="en-US" sz="1400" i="1" dirty="0"/>
                        <a:t>People Trained in Special Emphasis Program Areas</a:t>
                      </a:r>
                      <a:endParaRPr lang="en-US" sz="1400" b="0" i="1" dirty="0"/>
                    </a:p>
                  </a:txBody>
                  <a:tcPr anchor="ctr">
                    <a:solidFill>
                      <a:schemeClr val="bg1">
                        <a:lumMod val="85000"/>
                      </a:schemeClr>
                    </a:solidFill>
                  </a:tcPr>
                </a:tc>
                <a:tc>
                  <a:txBody>
                    <a:bodyPr/>
                    <a:lstStyle/>
                    <a:p>
                      <a:pPr algn="ctr"/>
                      <a:r>
                        <a:rPr lang="en-US" sz="1400" b="1" i="1" dirty="0"/>
                        <a:t>5,633</a:t>
                      </a:r>
                    </a:p>
                  </a:txBody>
                  <a:tcPr anchor="ctr">
                    <a:solidFill>
                      <a:schemeClr val="bg1">
                        <a:lumMod val="85000"/>
                      </a:schemeClr>
                    </a:solidFill>
                  </a:tcPr>
                </a:tc>
                <a:tc>
                  <a:txBody>
                    <a:bodyPr/>
                    <a:lstStyle/>
                    <a:p>
                      <a:pPr algn="ctr"/>
                      <a:r>
                        <a:rPr lang="en-US" sz="1400" i="0" dirty="0"/>
                        <a:t>3,200</a:t>
                      </a:r>
                      <a:endParaRPr lang="en-US" sz="1400" b="0" i="0" dirty="0"/>
                    </a:p>
                  </a:txBody>
                  <a:tcPr anchor="ctr">
                    <a:solidFill>
                      <a:schemeClr val="bg1">
                        <a:lumMod val="85000"/>
                      </a:schemeClr>
                    </a:solidFill>
                  </a:tcPr>
                </a:tc>
                <a:extLst>
                  <a:ext uri="{0D108BD9-81ED-4DB2-BD59-A6C34878D82A}">
                    <a16:rowId xmlns:a16="http://schemas.microsoft.com/office/drawing/2014/main" val="10010"/>
                  </a:ext>
                </a:extLst>
              </a:tr>
              <a:tr h="505383">
                <a:tc>
                  <a:txBody>
                    <a:bodyPr/>
                    <a:lstStyle/>
                    <a:p>
                      <a:pPr algn="r"/>
                      <a:r>
                        <a:rPr lang="en-US" sz="1400" i="1" dirty="0"/>
                        <a:t>People Trained at OSH</a:t>
                      </a:r>
                      <a:r>
                        <a:rPr lang="en-US" sz="1400" i="1" baseline="0" dirty="0"/>
                        <a:t> </a:t>
                      </a:r>
                      <a:r>
                        <a:rPr lang="en-US" sz="1400" i="1" dirty="0"/>
                        <a:t>Division Sponsored Events</a:t>
                      </a:r>
                      <a:endParaRPr lang="en-US" sz="1400" b="0" i="1" dirty="0"/>
                    </a:p>
                  </a:txBody>
                  <a:tcPr anchor="ctr">
                    <a:solidFill>
                      <a:schemeClr val="bg1">
                        <a:lumMod val="95000"/>
                      </a:schemeClr>
                    </a:solidFill>
                  </a:tcPr>
                </a:tc>
                <a:tc>
                  <a:txBody>
                    <a:bodyPr/>
                    <a:lstStyle/>
                    <a:p>
                      <a:pPr algn="ctr"/>
                      <a:r>
                        <a:rPr lang="en-US" sz="1400" b="1" i="1" dirty="0"/>
                        <a:t>7,221</a:t>
                      </a:r>
                    </a:p>
                  </a:txBody>
                  <a:tcPr anchor="ctr">
                    <a:solidFill>
                      <a:schemeClr val="bg1">
                        <a:lumMod val="95000"/>
                      </a:schemeClr>
                    </a:solidFill>
                  </a:tcPr>
                </a:tc>
                <a:tc>
                  <a:txBody>
                    <a:bodyPr/>
                    <a:lstStyle/>
                    <a:p>
                      <a:pPr algn="ctr"/>
                      <a:r>
                        <a:rPr lang="en-US" sz="1400" i="0" dirty="0"/>
                        <a:t>5,350</a:t>
                      </a:r>
                      <a:endParaRPr lang="en-US" sz="1400" b="0" i="0" dirty="0"/>
                    </a:p>
                  </a:txBody>
                  <a:tcPr anchor="ctr">
                    <a:solidFill>
                      <a:schemeClr val="bg1">
                        <a:lumMod val="95000"/>
                      </a:schemeClr>
                    </a:solidFill>
                  </a:tcPr>
                </a:tc>
                <a:extLst>
                  <a:ext uri="{0D108BD9-81ED-4DB2-BD59-A6C34878D82A}">
                    <a16:rowId xmlns:a16="http://schemas.microsoft.com/office/drawing/2014/main" val="10011"/>
                  </a:ext>
                </a:extLst>
              </a:tr>
            </a:tbl>
          </a:graphicData>
        </a:graphic>
      </p:graphicFrame>
      <p:sp>
        <p:nvSpPr>
          <p:cNvPr id="2" name="TextBox 1">
            <a:extLst>
              <a:ext uri="{FF2B5EF4-FFF2-40B4-BE49-F238E27FC236}">
                <a16:creationId xmlns:a16="http://schemas.microsoft.com/office/drawing/2014/main" id="{7C171A29-3654-F783-44DE-4AED270EED29}"/>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1765714171"/>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wllagoe.EADS\Pictures\Construction\IMAG0613.jpg"/>
          <p:cNvPicPr/>
          <p:nvPr/>
        </p:nvPicPr>
        <p:blipFill>
          <a:blip r:embed="rId3" cstate="print"/>
          <a:srcRect t="22143"/>
          <a:stretch>
            <a:fillRect/>
          </a:stretch>
        </p:blipFill>
        <p:spPr bwMode="auto">
          <a:xfrm>
            <a:off x="609598" y="4356421"/>
            <a:ext cx="3200402" cy="1613354"/>
          </a:xfrm>
          <a:prstGeom prst="rect">
            <a:avLst/>
          </a:prstGeom>
          <a:noFill/>
          <a:ln w="9525">
            <a:noFill/>
            <a:miter lim="800000"/>
            <a:headEnd/>
            <a:tailEnd/>
          </a:ln>
        </p:spPr>
      </p:pic>
      <p:pic>
        <p:nvPicPr>
          <p:cNvPr id="18" name="Picture 17" descr="C:\Documents and Settings\Wanda Lagoe\My Documents\My Pictures\Partnerships\Crane 178.jpg"/>
          <p:cNvPicPr/>
          <p:nvPr/>
        </p:nvPicPr>
        <p:blipFill>
          <a:blip r:embed="rId4" cstate="print"/>
          <a:srcRect l="49448" t="20285"/>
          <a:stretch>
            <a:fillRect/>
          </a:stretch>
        </p:blipFill>
        <p:spPr bwMode="auto">
          <a:xfrm>
            <a:off x="6248400" y="4330242"/>
            <a:ext cx="2285999" cy="1613357"/>
          </a:xfrm>
          <a:prstGeom prst="rect">
            <a:avLst/>
          </a:prstGeom>
          <a:noFill/>
          <a:ln w="9525">
            <a:noFill/>
            <a:miter lim="800000"/>
            <a:headEnd/>
            <a:tailEnd/>
          </a:ln>
        </p:spPr>
      </p:pic>
      <p:pic>
        <p:nvPicPr>
          <p:cNvPr id="28" name="Picture 27" descr="C:\Documents and Settings\Wanda Lagoe\My Documents\My Pictures\PSM\IMG_1928.JPG"/>
          <p:cNvPicPr/>
          <p:nvPr/>
        </p:nvPicPr>
        <p:blipFill>
          <a:blip r:embed="rId5" cstate="print"/>
          <a:srcRect/>
          <a:stretch>
            <a:fillRect/>
          </a:stretch>
        </p:blipFill>
        <p:spPr bwMode="auto">
          <a:xfrm>
            <a:off x="4419601" y="4330243"/>
            <a:ext cx="1828800" cy="1613357"/>
          </a:xfrm>
          <a:prstGeom prst="rect">
            <a:avLst/>
          </a:prstGeom>
          <a:noFill/>
          <a:ln w="9525">
            <a:noFill/>
            <a:miter lim="800000"/>
            <a:headEnd/>
            <a:tailEnd/>
          </a:ln>
        </p:spPr>
      </p:pic>
      <p:sp>
        <p:nvSpPr>
          <p:cNvPr id="23" name="TextBox 22"/>
          <p:cNvSpPr txBox="1"/>
          <p:nvPr/>
        </p:nvSpPr>
        <p:spPr>
          <a:xfrm>
            <a:off x="533400" y="5715000"/>
            <a:ext cx="1186543" cy="215444"/>
          </a:xfrm>
          <a:prstGeom prst="rect">
            <a:avLst/>
          </a:prstGeom>
          <a:noFill/>
        </p:spPr>
        <p:txBody>
          <a:bodyPr wrap="none" rtlCol="0">
            <a:spAutoFit/>
          </a:bodyPr>
          <a:lstStyle/>
          <a:p>
            <a:r>
              <a:rPr lang="en-US" sz="800" dirty="0"/>
              <a:t>NCDOL Photo Library</a:t>
            </a:r>
          </a:p>
        </p:txBody>
      </p:sp>
      <p:graphicFrame>
        <p:nvGraphicFramePr>
          <p:cNvPr id="19" name="Table 18">
            <a:extLst>
              <a:ext uri="{FF2B5EF4-FFF2-40B4-BE49-F238E27FC236}">
                <a16:creationId xmlns:a16="http://schemas.microsoft.com/office/drawing/2014/main" id="{053F0C22-4AA4-4A42-B1A6-E38DB4C7ECE7}"/>
              </a:ext>
            </a:extLst>
          </p:cNvPr>
          <p:cNvGraphicFramePr>
            <a:graphicFrameLocks noGrp="1"/>
          </p:cNvGraphicFramePr>
          <p:nvPr>
            <p:extLst>
              <p:ext uri="{D42A27DB-BD31-4B8C-83A1-F6EECF244321}">
                <p14:modId xmlns:p14="http://schemas.microsoft.com/office/powerpoint/2010/main" val="217555909"/>
              </p:ext>
            </p:extLst>
          </p:nvPr>
        </p:nvGraphicFramePr>
        <p:xfrm>
          <a:off x="609599" y="1121656"/>
          <a:ext cx="7924800" cy="1406101"/>
        </p:xfrm>
        <a:graphic>
          <a:graphicData uri="http://schemas.openxmlformats.org/drawingml/2006/table">
            <a:tbl>
              <a:tblPr firstRow="1" bandRow="1">
                <a:tableStyleId>{00A15C55-8517-42AA-B614-E9B94910E393}</a:tableStyleId>
              </a:tblPr>
              <a:tblGrid>
                <a:gridCol w="4490392">
                  <a:extLst>
                    <a:ext uri="{9D8B030D-6E8A-4147-A177-3AD203B41FA5}">
                      <a16:colId xmlns:a16="http://schemas.microsoft.com/office/drawing/2014/main" val="20000"/>
                    </a:ext>
                  </a:extLst>
                </a:gridCol>
                <a:gridCol w="1574104">
                  <a:extLst>
                    <a:ext uri="{9D8B030D-6E8A-4147-A177-3AD203B41FA5}">
                      <a16:colId xmlns:a16="http://schemas.microsoft.com/office/drawing/2014/main" val="20002"/>
                    </a:ext>
                  </a:extLst>
                </a:gridCol>
                <a:gridCol w="1860304">
                  <a:extLst>
                    <a:ext uri="{9D8B030D-6E8A-4147-A177-3AD203B41FA5}">
                      <a16:colId xmlns:a16="http://schemas.microsoft.com/office/drawing/2014/main" val="20003"/>
                    </a:ext>
                  </a:extLst>
                </a:gridCol>
              </a:tblGrid>
              <a:tr h="762733">
                <a:tc>
                  <a:txBody>
                    <a:bodyPr/>
                    <a:lstStyle/>
                    <a:p>
                      <a:pPr algn="ctr"/>
                      <a:r>
                        <a:rPr lang="en-US" sz="1800" dirty="0">
                          <a:solidFill>
                            <a:schemeClr val="tx1"/>
                          </a:solidFill>
                        </a:rPr>
                        <a:t>Education, Training and Technical Assistance (ETTA)</a:t>
                      </a:r>
                      <a:endParaRPr lang="en-US" sz="1800" b="1" dirty="0">
                        <a:solidFill>
                          <a:schemeClr val="tx1"/>
                        </a:solidFill>
                      </a:endParaRPr>
                    </a:p>
                  </a:txBody>
                  <a:tcPr anchor="ctr">
                    <a:solidFill>
                      <a:schemeClr val="bg1">
                        <a:lumMod val="75000"/>
                      </a:schemeClr>
                    </a:solidFill>
                  </a:tcPr>
                </a:tc>
                <a:tc>
                  <a:txBody>
                    <a:bodyPr/>
                    <a:lstStyle/>
                    <a:p>
                      <a:pPr algn="ctr"/>
                      <a:r>
                        <a:rPr lang="en-US" sz="1800" b="1" i="1" dirty="0">
                          <a:solidFill>
                            <a:schemeClr val="tx1"/>
                          </a:solidFill>
                        </a:rPr>
                        <a:t>Total</a:t>
                      </a:r>
                    </a:p>
                  </a:txBody>
                  <a:tcPr anchor="ctr">
                    <a:solidFill>
                      <a:schemeClr val="bg1">
                        <a:lumMod val="75000"/>
                      </a:schemeClr>
                    </a:solidFill>
                  </a:tcPr>
                </a:tc>
                <a:tc>
                  <a:txBody>
                    <a:bodyPr/>
                    <a:lstStyle/>
                    <a:p>
                      <a:pPr algn="ctr"/>
                      <a:r>
                        <a:rPr lang="en-US" sz="1800" i="0" dirty="0">
                          <a:solidFill>
                            <a:schemeClr val="tx1"/>
                          </a:solidFill>
                        </a:rPr>
                        <a:t>FFY Goal</a:t>
                      </a:r>
                      <a:endParaRPr lang="en-US" sz="1800" b="1" i="0" dirty="0">
                        <a:solidFill>
                          <a:schemeClr val="tx1"/>
                        </a:solidFill>
                      </a:endParaRPr>
                    </a:p>
                  </a:txBody>
                  <a:tcPr anchor="ctr">
                    <a:solidFill>
                      <a:schemeClr val="bg1">
                        <a:lumMod val="75000"/>
                      </a:schemeClr>
                    </a:solidFill>
                  </a:tcPr>
                </a:tc>
                <a:extLst>
                  <a:ext uri="{0D108BD9-81ED-4DB2-BD59-A6C34878D82A}">
                    <a16:rowId xmlns:a16="http://schemas.microsoft.com/office/drawing/2014/main" val="10000"/>
                  </a:ext>
                </a:extLst>
              </a:tr>
              <a:tr h="321684">
                <a:tc>
                  <a:txBody>
                    <a:bodyPr/>
                    <a:lstStyle/>
                    <a:p>
                      <a:pPr algn="r"/>
                      <a:r>
                        <a:rPr lang="en-US" sz="1300" i="1" dirty="0"/>
                        <a:t>Publications Distributed</a:t>
                      </a:r>
                      <a:endParaRPr lang="en-US" sz="1300" b="0" i="1" dirty="0"/>
                    </a:p>
                  </a:txBody>
                  <a:tcPr>
                    <a:solidFill>
                      <a:schemeClr val="bg1">
                        <a:lumMod val="95000"/>
                      </a:schemeClr>
                    </a:solidFill>
                  </a:tcPr>
                </a:tc>
                <a:tc>
                  <a:txBody>
                    <a:bodyPr/>
                    <a:lstStyle/>
                    <a:p>
                      <a:pPr algn="ctr"/>
                      <a:r>
                        <a:rPr lang="en-US" sz="1300" b="1" i="1" dirty="0"/>
                        <a:t>38,806</a:t>
                      </a:r>
                    </a:p>
                  </a:txBody>
                  <a:tcPr anchor="ctr">
                    <a:solidFill>
                      <a:schemeClr val="bg1">
                        <a:lumMod val="95000"/>
                      </a:schemeClr>
                    </a:solidFill>
                  </a:tcPr>
                </a:tc>
                <a:tc>
                  <a:txBody>
                    <a:bodyPr/>
                    <a:lstStyle/>
                    <a:p>
                      <a:pPr algn="ctr"/>
                      <a:r>
                        <a:rPr lang="en-US" sz="1300" i="0" dirty="0"/>
                        <a:t>35,000</a:t>
                      </a:r>
                      <a:endParaRPr lang="en-US" sz="1300" b="0" i="0" dirty="0"/>
                    </a:p>
                  </a:txBody>
                  <a:tcPr anchor="ctr">
                    <a:solidFill>
                      <a:schemeClr val="bg1">
                        <a:lumMod val="95000"/>
                      </a:schemeClr>
                    </a:solidFill>
                  </a:tcPr>
                </a:tc>
                <a:extLst>
                  <a:ext uri="{0D108BD9-81ED-4DB2-BD59-A6C34878D82A}">
                    <a16:rowId xmlns:a16="http://schemas.microsoft.com/office/drawing/2014/main" val="10001"/>
                  </a:ext>
                </a:extLst>
              </a:tr>
              <a:tr h="321684">
                <a:tc>
                  <a:txBody>
                    <a:bodyPr/>
                    <a:lstStyle/>
                    <a:p>
                      <a:pPr algn="r"/>
                      <a:r>
                        <a:rPr lang="en-US" sz="1300" i="1" dirty="0"/>
                        <a:t>Standards Interpretations</a:t>
                      </a:r>
                      <a:endParaRPr lang="en-US" sz="1300" b="0" i="1" dirty="0"/>
                    </a:p>
                  </a:txBody>
                  <a:tcPr>
                    <a:solidFill>
                      <a:schemeClr val="bg1">
                        <a:lumMod val="85000"/>
                      </a:schemeClr>
                    </a:solidFill>
                  </a:tcPr>
                </a:tc>
                <a:tc>
                  <a:txBody>
                    <a:bodyPr/>
                    <a:lstStyle/>
                    <a:p>
                      <a:pPr algn="ctr"/>
                      <a:r>
                        <a:rPr lang="en-US" sz="1300" b="1" i="1" dirty="0"/>
                        <a:t>2,681</a:t>
                      </a:r>
                    </a:p>
                  </a:txBody>
                  <a:tcPr anchor="ctr">
                    <a:solidFill>
                      <a:schemeClr val="bg1">
                        <a:lumMod val="85000"/>
                      </a:schemeClr>
                    </a:solidFill>
                  </a:tcPr>
                </a:tc>
                <a:tc>
                  <a:txBody>
                    <a:bodyPr/>
                    <a:lstStyle/>
                    <a:p>
                      <a:pPr algn="ctr"/>
                      <a:r>
                        <a:rPr lang="en-US" sz="1300" i="0" dirty="0"/>
                        <a:t>NA</a:t>
                      </a:r>
                      <a:endParaRPr lang="en-US" sz="1300" b="0" i="0" dirty="0"/>
                    </a:p>
                  </a:txBody>
                  <a:tcPr anchor="c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12" name="Text Box 3">
            <a:extLst>
              <a:ext uri="{FF2B5EF4-FFF2-40B4-BE49-F238E27FC236}">
                <a16:creationId xmlns:a16="http://schemas.microsoft.com/office/drawing/2014/main" id="{84E88950-9836-4404-8B49-70E18F07766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Strategic Plan Goals</a:t>
            </a:r>
            <a:endParaRPr lang="en-US" sz="2400" b="1" i="1" dirty="0">
              <a:solidFill>
                <a:schemeClr val="bg2"/>
              </a:solidFill>
            </a:endParaRPr>
          </a:p>
        </p:txBody>
      </p:sp>
      <p:pic>
        <p:nvPicPr>
          <p:cNvPr id="21" name="Picture 20" descr="DSC_1171">
            <a:extLst>
              <a:ext uri="{FF2B5EF4-FFF2-40B4-BE49-F238E27FC236}">
                <a16:creationId xmlns:a16="http://schemas.microsoft.com/office/drawing/2014/main" id="{ADE4E2B7-DEE6-48BB-96D8-06C82EC939E2}"/>
              </a:ext>
            </a:extLst>
          </p:cNvPr>
          <p:cNvPicPr/>
          <p:nvPr/>
        </p:nvPicPr>
        <p:blipFill rotWithShape="1">
          <a:blip r:embed="rId6" cstate="email">
            <a:extLst>
              <a:ext uri="{28A0092B-C50C-407E-A947-70E740481C1C}">
                <a14:useLocalDpi xmlns:a14="http://schemas.microsoft.com/office/drawing/2010/main"/>
              </a:ext>
            </a:extLst>
          </a:blip>
          <a:srcRect l="18430" t="33212" r="15224" b="24037"/>
          <a:stretch/>
        </p:blipFill>
        <p:spPr bwMode="auto">
          <a:xfrm>
            <a:off x="4788601" y="4356421"/>
            <a:ext cx="1971675" cy="1613357"/>
          </a:xfrm>
          <a:prstGeom prst="rect">
            <a:avLst/>
          </a:prstGeom>
          <a:ln>
            <a:noFill/>
          </a:ln>
          <a:extLst>
            <a:ext uri="{53640926-AAD7-44D8-BBD7-CCE9431645EC}">
              <a14:shadowObscured xmlns:a14="http://schemas.microsoft.com/office/drawing/2010/main"/>
            </a:ext>
          </a:extLst>
        </p:spPr>
      </p:pic>
      <p:pic>
        <p:nvPicPr>
          <p:cNvPr id="22" name="Picture 21" descr="A group of people standing next to a person&#10;&#10;Description automatically generated">
            <a:extLst>
              <a:ext uri="{FF2B5EF4-FFF2-40B4-BE49-F238E27FC236}">
                <a16:creationId xmlns:a16="http://schemas.microsoft.com/office/drawing/2014/main" id="{6689F314-3A18-40A4-AA91-AAD005A863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45761" y="4346257"/>
            <a:ext cx="1368285" cy="1626940"/>
          </a:xfrm>
          <a:prstGeom prst="rect">
            <a:avLst/>
          </a:prstGeom>
        </p:spPr>
      </p:pic>
      <p:graphicFrame>
        <p:nvGraphicFramePr>
          <p:cNvPr id="13" name="Table 12">
            <a:extLst>
              <a:ext uri="{FF2B5EF4-FFF2-40B4-BE49-F238E27FC236}">
                <a16:creationId xmlns:a16="http://schemas.microsoft.com/office/drawing/2014/main" id="{54F87F26-F6C1-4C41-B57A-837A738B3A3A}"/>
              </a:ext>
            </a:extLst>
          </p:cNvPr>
          <p:cNvGraphicFramePr>
            <a:graphicFrameLocks noGrp="1"/>
          </p:cNvGraphicFramePr>
          <p:nvPr>
            <p:extLst>
              <p:ext uri="{D42A27DB-BD31-4B8C-83A1-F6EECF244321}">
                <p14:modId xmlns:p14="http://schemas.microsoft.com/office/powerpoint/2010/main" val="3592522540"/>
              </p:ext>
            </p:extLst>
          </p:nvPr>
        </p:nvGraphicFramePr>
        <p:xfrm>
          <a:off x="609598" y="2590800"/>
          <a:ext cx="7924798" cy="1626940"/>
        </p:xfrm>
        <a:graphic>
          <a:graphicData uri="http://schemas.openxmlformats.org/drawingml/2006/table">
            <a:tbl>
              <a:tblPr firstRow="1" bandRow="1">
                <a:tableStyleId>{00A15C55-8517-42AA-B614-E9B94910E393}</a:tableStyleId>
              </a:tblPr>
              <a:tblGrid>
                <a:gridCol w="4490394">
                  <a:extLst>
                    <a:ext uri="{9D8B030D-6E8A-4147-A177-3AD203B41FA5}">
                      <a16:colId xmlns:a16="http://schemas.microsoft.com/office/drawing/2014/main" val="20000"/>
                    </a:ext>
                  </a:extLst>
                </a:gridCol>
                <a:gridCol w="1574106">
                  <a:extLst>
                    <a:ext uri="{9D8B030D-6E8A-4147-A177-3AD203B41FA5}">
                      <a16:colId xmlns:a16="http://schemas.microsoft.com/office/drawing/2014/main" val="20002"/>
                    </a:ext>
                  </a:extLst>
                </a:gridCol>
                <a:gridCol w="1860298">
                  <a:extLst>
                    <a:ext uri="{9D8B030D-6E8A-4147-A177-3AD203B41FA5}">
                      <a16:colId xmlns:a16="http://schemas.microsoft.com/office/drawing/2014/main" val="20003"/>
                    </a:ext>
                  </a:extLst>
                </a:gridCol>
              </a:tblGrid>
              <a:tr h="468700">
                <a:tc>
                  <a:txBody>
                    <a:bodyPr/>
                    <a:lstStyle/>
                    <a:p>
                      <a:pPr algn="ctr"/>
                      <a:r>
                        <a:rPr lang="en-US" sz="1800" b="1" dirty="0">
                          <a:solidFill>
                            <a:schemeClr val="tx1"/>
                          </a:solidFill>
                        </a:rPr>
                        <a:t>Agricultural</a:t>
                      </a:r>
                      <a:r>
                        <a:rPr lang="en-US" sz="1800" b="1" baseline="0" dirty="0">
                          <a:solidFill>
                            <a:schemeClr val="tx1"/>
                          </a:solidFill>
                        </a:rPr>
                        <a:t> Safety and Health (</a:t>
                      </a:r>
                      <a:r>
                        <a:rPr lang="en-US" sz="1800" b="1" dirty="0">
                          <a:solidFill>
                            <a:schemeClr val="tx1"/>
                          </a:solidFill>
                        </a:rPr>
                        <a:t>ASH) </a:t>
                      </a:r>
                    </a:p>
                  </a:txBody>
                  <a:tcPr anchor="ctr">
                    <a:solidFill>
                      <a:schemeClr val="bg1">
                        <a:lumMod val="75000"/>
                      </a:schemeClr>
                    </a:solidFill>
                  </a:tcPr>
                </a:tc>
                <a:tc>
                  <a:txBody>
                    <a:bodyPr/>
                    <a:lstStyle/>
                    <a:p>
                      <a:pPr algn="ctr"/>
                      <a:r>
                        <a:rPr lang="en-US" sz="1800" b="1" i="1" dirty="0">
                          <a:solidFill>
                            <a:schemeClr val="tx1"/>
                          </a:solidFill>
                        </a:rPr>
                        <a:t>Total</a:t>
                      </a:r>
                    </a:p>
                  </a:txBody>
                  <a:tcPr anchor="ctr">
                    <a:solidFill>
                      <a:schemeClr val="bg1">
                        <a:lumMod val="75000"/>
                      </a:schemeClr>
                    </a:solidFill>
                  </a:tcPr>
                </a:tc>
                <a:tc>
                  <a:txBody>
                    <a:bodyPr/>
                    <a:lstStyle/>
                    <a:p>
                      <a:pPr algn="ctr"/>
                      <a:r>
                        <a:rPr lang="en-US" sz="1800" b="1" i="0" dirty="0">
                          <a:solidFill>
                            <a:schemeClr val="tx1"/>
                          </a:solidFill>
                        </a:rPr>
                        <a:t>FFY Goal</a:t>
                      </a:r>
                    </a:p>
                  </a:txBody>
                  <a:tcPr anchor="ctr">
                    <a:solidFill>
                      <a:schemeClr val="bg1">
                        <a:lumMod val="75000"/>
                      </a:schemeClr>
                    </a:solidFill>
                  </a:tcPr>
                </a:tc>
                <a:extLst>
                  <a:ext uri="{0D108BD9-81ED-4DB2-BD59-A6C34878D82A}">
                    <a16:rowId xmlns:a16="http://schemas.microsoft.com/office/drawing/2014/main" val="10000"/>
                  </a:ext>
                </a:extLst>
              </a:tr>
              <a:tr h="234350">
                <a:tc>
                  <a:txBody>
                    <a:bodyPr/>
                    <a:lstStyle/>
                    <a:p>
                      <a:pPr algn="r"/>
                      <a:r>
                        <a:rPr lang="en-US" sz="1300" i="1" dirty="0"/>
                        <a:t>Outreach</a:t>
                      </a:r>
                      <a:r>
                        <a:rPr lang="en-US" sz="1300" i="1" baseline="0" dirty="0"/>
                        <a:t> Materials Distributed</a:t>
                      </a:r>
                      <a:endParaRPr lang="en-US" sz="1300" b="0" i="1" dirty="0"/>
                    </a:p>
                  </a:txBody>
                  <a:tcPr>
                    <a:solidFill>
                      <a:schemeClr val="bg1">
                        <a:lumMod val="95000"/>
                      </a:schemeClr>
                    </a:solidFill>
                  </a:tcPr>
                </a:tc>
                <a:tc>
                  <a:txBody>
                    <a:bodyPr/>
                    <a:lstStyle/>
                    <a:p>
                      <a:pPr algn="ctr"/>
                      <a:r>
                        <a:rPr lang="en-US" sz="1300" b="1" i="1" dirty="0"/>
                        <a:t>6,752</a:t>
                      </a:r>
                    </a:p>
                  </a:txBody>
                  <a:tcPr>
                    <a:solidFill>
                      <a:schemeClr val="bg1">
                        <a:lumMod val="95000"/>
                      </a:schemeClr>
                    </a:solidFill>
                  </a:tcPr>
                </a:tc>
                <a:tc>
                  <a:txBody>
                    <a:bodyPr/>
                    <a:lstStyle/>
                    <a:p>
                      <a:pPr algn="ctr"/>
                      <a:r>
                        <a:rPr lang="en-US" sz="1300" i="0" dirty="0"/>
                        <a:t>2,400</a:t>
                      </a:r>
                      <a:endParaRPr lang="en-US" sz="1300" b="0" i="0" dirty="0"/>
                    </a:p>
                  </a:txBody>
                  <a:tcPr>
                    <a:solidFill>
                      <a:schemeClr val="bg1">
                        <a:lumMod val="95000"/>
                      </a:schemeClr>
                    </a:solidFill>
                  </a:tcPr>
                </a:tc>
                <a:extLst>
                  <a:ext uri="{0D108BD9-81ED-4DB2-BD59-A6C34878D82A}">
                    <a16:rowId xmlns:a16="http://schemas.microsoft.com/office/drawing/2014/main" val="10001"/>
                  </a:ext>
                </a:extLst>
              </a:tr>
              <a:tr h="234350">
                <a:tc>
                  <a:txBody>
                    <a:bodyPr/>
                    <a:lstStyle/>
                    <a:p>
                      <a:pPr algn="r"/>
                      <a:r>
                        <a:rPr lang="en-US" sz="1300" i="1" dirty="0"/>
                        <a:t>Compliance Inspections</a:t>
                      </a:r>
                      <a:endParaRPr lang="en-US" sz="1300" b="0" i="1" dirty="0"/>
                    </a:p>
                  </a:txBody>
                  <a:tcPr>
                    <a:solidFill>
                      <a:schemeClr val="bg1">
                        <a:lumMod val="85000"/>
                      </a:schemeClr>
                    </a:solidFill>
                  </a:tcPr>
                </a:tc>
                <a:tc>
                  <a:txBody>
                    <a:bodyPr/>
                    <a:lstStyle/>
                    <a:p>
                      <a:pPr algn="ctr"/>
                      <a:r>
                        <a:rPr lang="en-US" sz="1300" b="1" i="1" dirty="0"/>
                        <a:t>52</a:t>
                      </a:r>
                    </a:p>
                  </a:txBody>
                  <a:tcPr>
                    <a:solidFill>
                      <a:schemeClr val="bg1">
                        <a:lumMod val="85000"/>
                      </a:schemeClr>
                    </a:solidFill>
                  </a:tcPr>
                </a:tc>
                <a:tc>
                  <a:txBody>
                    <a:bodyPr/>
                    <a:lstStyle/>
                    <a:p>
                      <a:pPr algn="ctr"/>
                      <a:r>
                        <a:rPr lang="en-US" sz="1300" i="0" dirty="0"/>
                        <a:t>50</a:t>
                      </a:r>
                      <a:endParaRPr lang="en-US" sz="1300" b="0" i="0" dirty="0"/>
                    </a:p>
                  </a:txBody>
                  <a:tcPr>
                    <a:solidFill>
                      <a:schemeClr val="bg1">
                        <a:lumMod val="85000"/>
                      </a:schemeClr>
                    </a:solidFill>
                  </a:tcPr>
                </a:tc>
                <a:extLst>
                  <a:ext uri="{0D108BD9-81ED-4DB2-BD59-A6C34878D82A}">
                    <a16:rowId xmlns:a16="http://schemas.microsoft.com/office/drawing/2014/main" val="10002"/>
                  </a:ext>
                </a:extLst>
              </a:tr>
              <a:tr h="234350">
                <a:tc>
                  <a:txBody>
                    <a:bodyPr/>
                    <a:lstStyle/>
                    <a:p>
                      <a:pPr algn="r"/>
                      <a:r>
                        <a:rPr lang="en-US" sz="1300" i="1" dirty="0"/>
                        <a:t>Certificates Issued</a:t>
                      </a:r>
                      <a:endParaRPr lang="en-US" sz="1300" b="0" i="1" dirty="0"/>
                    </a:p>
                  </a:txBody>
                  <a:tcPr>
                    <a:solidFill>
                      <a:schemeClr val="bg1">
                        <a:lumMod val="95000"/>
                      </a:schemeClr>
                    </a:solidFill>
                  </a:tcPr>
                </a:tc>
                <a:tc>
                  <a:txBody>
                    <a:bodyPr/>
                    <a:lstStyle/>
                    <a:p>
                      <a:pPr algn="ctr"/>
                      <a:r>
                        <a:rPr lang="en-US" sz="1300" b="1" i="1" dirty="0"/>
                        <a:t>1,952</a:t>
                      </a:r>
                    </a:p>
                  </a:txBody>
                  <a:tcPr>
                    <a:solidFill>
                      <a:schemeClr val="bg1">
                        <a:lumMod val="95000"/>
                      </a:schemeClr>
                    </a:solidFill>
                  </a:tcPr>
                </a:tc>
                <a:tc>
                  <a:txBody>
                    <a:bodyPr/>
                    <a:lstStyle/>
                    <a:p>
                      <a:pPr algn="ctr"/>
                      <a:r>
                        <a:rPr lang="en-US" sz="1300" i="0" dirty="0"/>
                        <a:t>1,600</a:t>
                      </a:r>
                      <a:endParaRPr lang="en-US" sz="1300" b="0" i="0" dirty="0"/>
                    </a:p>
                  </a:txBody>
                  <a:tcPr>
                    <a:solidFill>
                      <a:schemeClr val="bg1">
                        <a:lumMod val="95000"/>
                      </a:schemeClr>
                    </a:solidFill>
                  </a:tcPr>
                </a:tc>
                <a:extLst>
                  <a:ext uri="{0D108BD9-81ED-4DB2-BD59-A6C34878D82A}">
                    <a16:rowId xmlns:a16="http://schemas.microsoft.com/office/drawing/2014/main" val="10003"/>
                  </a:ext>
                </a:extLst>
              </a:tr>
              <a:tr h="234350">
                <a:tc>
                  <a:txBody>
                    <a:bodyPr/>
                    <a:lstStyle/>
                    <a:p>
                      <a:pPr algn="r"/>
                      <a:r>
                        <a:rPr lang="en-US" sz="1300" i="1" dirty="0"/>
                        <a:t>Preoccupancy Inspections</a:t>
                      </a:r>
                      <a:endParaRPr lang="en-US" sz="1300" b="0" i="1" dirty="0"/>
                    </a:p>
                  </a:txBody>
                  <a:tcPr>
                    <a:solidFill>
                      <a:schemeClr val="bg1">
                        <a:lumMod val="85000"/>
                      </a:schemeClr>
                    </a:solidFill>
                  </a:tcPr>
                </a:tc>
                <a:tc>
                  <a:txBody>
                    <a:bodyPr/>
                    <a:lstStyle/>
                    <a:p>
                      <a:pPr algn="ctr"/>
                      <a:r>
                        <a:rPr lang="en-US" sz="1300" b="1" i="1" dirty="0"/>
                        <a:t>2,037</a:t>
                      </a:r>
                    </a:p>
                  </a:txBody>
                  <a:tcPr>
                    <a:solidFill>
                      <a:schemeClr val="bg1">
                        <a:lumMod val="85000"/>
                      </a:schemeClr>
                    </a:solidFill>
                  </a:tcPr>
                </a:tc>
                <a:tc>
                  <a:txBody>
                    <a:bodyPr/>
                    <a:lstStyle/>
                    <a:p>
                      <a:pPr algn="ctr"/>
                      <a:r>
                        <a:rPr lang="en-US" sz="1300" i="0" dirty="0"/>
                        <a:t>1,800</a:t>
                      </a:r>
                      <a:endParaRPr lang="en-US" sz="1300" b="0" i="0" dirty="0"/>
                    </a:p>
                  </a:txBody>
                  <a:tcPr>
                    <a:solidFill>
                      <a:schemeClr val="bg1">
                        <a:lumMod val="85000"/>
                      </a:schemeClr>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128C7E8B-9297-A9B7-3733-85D89F1DDCC8}"/>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789503030"/>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609600" y="1417637"/>
            <a:ext cx="7924800" cy="4525963"/>
          </a:xfrm>
        </p:spPr>
        <p:txBody>
          <a:bodyPr/>
          <a:lstStyle/>
          <a:p>
            <a:pPr eaLnBrk="1" hangingPunct="1"/>
            <a:r>
              <a:rPr lang="en-US" sz="2400" i="1" dirty="0"/>
              <a:t>Construction</a:t>
            </a:r>
          </a:p>
          <a:p>
            <a:pPr eaLnBrk="1" hangingPunct="1"/>
            <a:endParaRPr lang="en-US" sz="1600" i="1" dirty="0"/>
          </a:p>
          <a:p>
            <a:pPr eaLnBrk="1" hangingPunct="1"/>
            <a:r>
              <a:rPr lang="en-US" sz="2400" i="1" dirty="0"/>
              <a:t>Logging and Arboriculture</a:t>
            </a:r>
          </a:p>
          <a:p>
            <a:pPr eaLnBrk="1" hangingPunct="1"/>
            <a:endParaRPr lang="en-US" sz="1600" i="1" dirty="0"/>
          </a:p>
          <a:p>
            <a:pPr eaLnBrk="1" hangingPunct="1"/>
            <a:r>
              <a:rPr lang="en-US" sz="2400" i="1" dirty="0"/>
              <a:t>Long Term Care Facilities</a:t>
            </a:r>
          </a:p>
          <a:p>
            <a:pPr eaLnBrk="1" hangingPunct="1"/>
            <a:endParaRPr lang="en-US" sz="1600" i="1" dirty="0"/>
          </a:p>
          <a:p>
            <a:pPr eaLnBrk="1" hangingPunct="1"/>
            <a:r>
              <a:rPr lang="en-US" sz="2400" i="1" dirty="0"/>
              <a:t>Health Hazards</a:t>
            </a:r>
          </a:p>
          <a:p>
            <a:pPr eaLnBrk="1" hangingPunct="1"/>
            <a:endParaRPr lang="en-US" sz="1600" i="1" dirty="0"/>
          </a:p>
          <a:p>
            <a:pPr eaLnBrk="1" hangingPunct="1"/>
            <a:r>
              <a:rPr lang="en-US" sz="2400" i="1" dirty="0"/>
              <a:t>Food Manufacturing</a:t>
            </a:r>
          </a:p>
          <a:p>
            <a:pPr eaLnBrk="1" hangingPunct="1"/>
            <a:endParaRPr lang="en-US" sz="1600" i="1" dirty="0"/>
          </a:p>
          <a:p>
            <a:pPr eaLnBrk="1" hangingPunct="1"/>
            <a:r>
              <a:rPr lang="en-US" sz="2400" i="1" dirty="0"/>
              <a:t>Grocery and Related Product Wholesalers</a:t>
            </a:r>
          </a:p>
          <a:p>
            <a:pPr eaLnBrk="1" hangingPunct="1"/>
            <a:endParaRPr lang="en-US" sz="1600" i="1" dirty="0"/>
          </a:p>
          <a:p>
            <a:pPr eaLnBrk="1" hangingPunct="1"/>
            <a:r>
              <a:rPr lang="en-US" sz="2400" i="1" dirty="0"/>
              <a:t>Amputations </a:t>
            </a:r>
          </a:p>
          <a:p>
            <a:pPr eaLnBrk="1" hangingPunct="1"/>
            <a:endParaRPr lang="en-US" sz="2400" i="1" dirty="0"/>
          </a:p>
          <a:p>
            <a:pPr eaLnBrk="1" hangingPunct="1"/>
            <a:endParaRPr lang="en-US" sz="2400" i="1" dirty="0"/>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sp>
        <p:nvSpPr>
          <p:cNvPr id="1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Strategic Plan</a:t>
            </a:r>
          </a:p>
          <a:p>
            <a:pPr eaLnBrk="0" hangingPunct="0"/>
            <a:r>
              <a:rPr lang="en-US" sz="2400" i="1" dirty="0">
                <a:solidFill>
                  <a:schemeClr val="bg2"/>
                </a:solidFill>
              </a:rPr>
              <a:t>Special Emphasis Programs (SEP)</a:t>
            </a:r>
            <a:endParaRPr lang="en-US" sz="2400" b="1" i="1" dirty="0">
              <a:solidFill>
                <a:schemeClr val="bg2"/>
              </a:solidFill>
            </a:endParaRPr>
          </a:p>
        </p:txBody>
      </p:sp>
      <p:sp>
        <p:nvSpPr>
          <p:cNvPr id="2" name="TextBox 1">
            <a:extLst>
              <a:ext uri="{FF2B5EF4-FFF2-40B4-BE49-F238E27FC236}">
                <a16:creationId xmlns:a16="http://schemas.microsoft.com/office/drawing/2014/main" id="{5F68E256-868C-4196-AD9E-2E2E7FF5B56C}"/>
              </a:ext>
            </a:extLst>
          </p:cNvPr>
          <p:cNvSpPr txBox="1"/>
          <p:nvPr/>
        </p:nvSpPr>
        <p:spPr>
          <a:xfrm>
            <a:off x="5105400" y="5410200"/>
            <a:ext cx="2813591" cy="553998"/>
          </a:xfrm>
          <a:prstGeom prst="rect">
            <a:avLst/>
          </a:prstGeom>
          <a:noFill/>
        </p:spPr>
        <p:txBody>
          <a:bodyPr wrap="none" rtlCol="0">
            <a:spAutoFit/>
          </a:bodyPr>
          <a:lstStyle/>
          <a:p>
            <a:r>
              <a:rPr lang="en-US" sz="1000" b="1" dirty="0"/>
              <a:t>2019 – 2023 Strategic Management Plan</a:t>
            </a:r>
          </a:p>
          <a:p>
            <a:r>
              <a:rPr lang="en-US" sz="1000" i="1" dirty="0"/>
              <a:t>Goal #1 – Reduce fatalities by 2%</a:t>
            </a:r>
          </a:p>
          <a:p>
            <a:r>
              <a:rPr lang="en-US" sz="1000" i="1" dirty="0"/>
              <a:t>Goal #2 – Reduce injuries and illnesses by 5%</a:t>
            </a:r>
          </a:p>
        </p:txBody>
      </p:sp>
      <p:pic>
        <p:nvPicPr>
          <p:cNvPr id="4" name="Picture 3" descr="A picture containing sky, outdoor, road, people&#10;&#10;Description automatically generated">
            <a:extLst>
              <a:ext uri="{FF2B5EF4-FFF2-40B4-BE49-F238E27FC236}">
                <a16:creationId xmlns:a16="http://schemas.microsoft.com/office/drawing/2014/main" id="{2A63A73B-7751-481C-905D-725FCEEB16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19" t="18889" b="13033"/>
          <a:stretch/>
        </p:blipFill>
        <p:spPr>
          <a:xfrm>
            <a:off x="5264290" y="1429305"/>
            <a:ext cx="2791344" cy="2769660"/>
          </a:xfrm>
          <a:prstGeom prst="rect">
            <a:avLst/>
          </a:prstGeom>
        </p:spPr>
      </p:pic>
      <p:pic>
        <p:nvPicPr>
          <p:cNvPr id="1026" name="4720B3CC-1855-4662-8F19-3F136855D639">
            <a:extLst>
              <a:ext uri="{FF2B5EF4-FFF2-40B4-BE49-F238E27FC236}">
                <a16:creationId xmlns:a16="http://schemas.microsoft.com/office/drawing/2014/main" id="{ECF85AFB-E26D-4B44-BE31-2D9AEBAB9A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2800" y="3048000"/>
            <a:ext cx="1552972" cy="207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313FA1B-D4F3-06E3-C768-4EE50CE5F5F0}"/>
              </a:ext>
            </a:extLst>
          </p:cNvPr>
          <p:cNvSpPr txBox="1"/>
          <p:nvPr/>
        </p:nvSpPr>
        <p:spPr>
          <a:xfrm>
            <a:off x="6781800" y="685800"/>
            <a:ext cx="2286000" cy="369332"/>
          </a:xfrm>
          <a:prstGeom prst="rect">
            <a:avLst/>
          </a:prstGeom>
          <a:noFill/>
        </p:spPr>
        <p:txBody>
          <a:bodyPr wrap="square" rtlCol="0">
            <a:spAutoFit/>
          </a:bodyPr>
          <a:lstStyle/>
          <a:p>
            <a:r>
              <a:rPr lang="en-US" i="1" dirty="0"/>
              <a:t>FFY 2022—Fall</a:t>
            </a:r>
          </a:p>
        </p:txBody>
      </p:sp>
    </p:spTree>
    <p:extLst>
      <p:ext uri="{BB962C8B-B14F-4D97-AF65-F5344CB8AC3E}">
        <p14:creationId xmlns:p14="http://schemas.microsoft.com/office/powerpoint/2010/main" val="3792614395"/>
      </p:ext>
    </p:extLst>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2/12/2008 9:58:15 AM&quot;&gt;&lt;Slide id=&quot;459&quot; dur=&quot;3.46875&quot;/&gt;&lt;/Timings&gt;&lt;/WMTools&gt;"/>
</p:tagLst>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DOL  Standard">
  <a:themeElements>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1_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Capsules</Template>
  <TotalTime>50311</TotalTime>
  <Words>2980</Words>
  <Application>Microsoft Office PowerPoint</Application>
  <PresentationFormat>On-screen Show (4:3)</PresentationFormat>
  <Paragraphs>1056</Paragraphs>
  <Slides>32</Slides>
  <Notes>32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39" baseType="lpstr">
      <vt:lpstr>Arial</vt:lpstr>
      <vt:lpstr>Symbol</vt:lpstr>
      <vt:lpstr>Times New Roman</vt:lpstr>
      <vt:lpstr>Wingdings</vt:lpstr>
      <vt:lpstr>NCDOL  Standard</vt:lpstr>
      <vt:lpstr>1_NCDOL  Standard</vt:lpstr>
      <vt:lpstr>Worksheet</vt:lpstr>
      <vt:lpstr>North Carolina Department of Labor Occupational Safety &amp; Health Division  OSH Advisory Council Fall 2022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Update</dc:title>
  <dc:creator>Wanda Lagoe</dc:creator>
  <cp:lastModifiedBy>Lagoe, Wanda</cp:lastModifiedBy>
  <cp:revision>3350</cp:revision>
  <cp:lastPrinted>2019-02-22T12:54:39Z</cp:lastPrinted>
  <dcterms:created xsi:type="dcterms:W3CDTF">2000-08-10T17:22:10Z</dcterms:created>
  <dcterms:modified xsi:type="dcterms:W3CDTF">2022-11-07T14:34:03Z</dcterms:modified>
</cp:coreProperties>
</file>