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47"/>
  </p:notesMasterIdLst>
  <p:handoutMasterIdLst>
    <p:handoutMasterId r:id="rId48"/>
  </p:handoutMasterIdLst>
  <p:sldIdLst>
    <p:sldId id="593" r:id="rId3"/>
    <p:sldId id="666" r:id="rId4"/>
    <p:sldId id="758" r:id="rId5"/>
    <p:sldId id="757" r:id="rId6"/>
    <p:sldId id="640" r:id="rId7"/>
    <p:sldId id="601" r:id="rId8"/>
    <p:sldId id="602" r:id="rId9"/>
    <p:sldId id="603" r:id="rId10"/>
    <p:sldId id="605" r:id="rId11"/>
    <p:sldId id="606" r:id="rId12"/>
    <p:sldId id="759" r:id="rId13"/>
    <p:sldId id="611" r:id="rId14"/>
    <p:sldId id="613" r:id="rId15"/>
    <p:sldId id="679" r:id="rId16"/>
    <p:sldId id="615" r:id="rId17"/>
    <p:sldId id="617" r:id="rId18"/>
    <p:sldId id="619" r:id="rId19"/>
    <p:sldId id="687" r:id="rId20"/>
    <p:sldId id="624" r:id="rId21"/>
    <p:sldId id="625" r:id="rId22"/>
    <p:sldId id="626" r:id="rId23"/>
    <p:sldId id="627" r:id="rId24"/>
    <p:sldId id="691" r:id="rId25"/>
    <p:sldId id="754" r:id="rId26"/>
    <p:sldId id="651" r:id="rId27"/>
    <p:sldId id="652" r:id="rId28"/>
    <p:sldId id="639" r:id="rId29"/>
    <p:sldId id="739" r:id="rId30"/>
    <p:sldId id="746" r:id="rId31"/>
    <p:sldId id="751" r:id="rId32"/>
    <p:sldId id="633" r:id="rId33"/>
    <p:sldId id="747" r:id="rId34"/>
    <p:sldId id="740" r:id="rId35"/>
    <p:sldId id="752" r:id="rId36"/>
    <p:sldId id="753" r:id="rId37"/>
    <p:sldId id="692" r:id="rId38"/>
    <p:sldId id="689" r:id="rId39"/>
    <p:sldId id="649" r:id="rId40"/>
    <p:sldId id="733" r:id="rId41"/>
    <p:sldId id="743" r:id="rId42"/>
    <p:sldId id="736" r:id="rId43"/>
    <p:sldId id="737" r:id="rId44"/>
    <p:sldId id="745" r:id="rId45"/>
    <p:sldId id="637" r:id="rId46"/>
  </p:sldIdLst>
  <p:sldSz cx="9144000" cy="6858000" type="screen4x3"/>
  <p:notesSz cx="7010400" cy="9296400"/>
  <p:custDataLst>
    <p:tags r:id="rId4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000080"/>
    <a:srgbClr val="DDDDDD"/>
    <a:srgbClr val="E7E7E7"/>
    <a:srgbClr val="012D9A"/>
    <a:srgbClr val="010101"/>
    <a:srgbClr val="012D9E"/>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3374F-8632-4A35-93CC-BF6A2E9BE58D}" v="39" dt="2021-11-05T11:57:43.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802" autoAdjust="0"/>
  </p:normalViewPr>
  <p:slideViewPr>
    <p:cSldViewPr>
      <p:cViewPr varScale="1">
        <p:scale>
          <a:sx n="105" d="100"/>
          <a:sy n="105" d="100"/>
        </p:scale>
        <p:origin x="1104"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80" d="100"/>
          <a:sy n="80" d="100"/>
        </p:scale>
        <p:origin x="1747" y="-173"/>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oe, Wanda" userId="2d4a1ad1-61eb-4762-a917-567052f6c7c6" providerId="ADAL" clId="{2343374F-8632-4A35-93CC-BF6A2E9BE58D}"/>
    <pc:docChg chg="undo custSel modSld">
      <pc:chgData name="Lagoe, Wanda" userId="2d4a1ad1-61eb-4762-a917-567052f6c7c6" providerId="ADAL" clId="{2343374F-8632-4A35-93CC-BF6A2E9BE58D}" dt="2021-11-05T11:58:44.720" v="69" actId="6549"/>
      <pc:docMkLst>
        <pc:docMk/>
      </pc:docMkLst>
      <pc:sldChg chg="modSp mod">
        <pc:chgData name="Lagoe, Wanda" userId="2d4a1ad1-61eb-4762-a917-567052f6c7c6" providerId="ADAL" clId="{2343374F-8632-4A35-93CC-BF6A2E9BE58D}" dt="2021-11-05T11:57:32.718" v="47"/>
        <pc:sldMkLst>
          <pc:docMk/>
          <pc:sldMk cId="1765714171" sldId="601"/>
        </pc:sldMkLst>
        <pc:graphicFrameChg chg="mod modGraphic">
          <ac:chgData name="Lagoe, Wanda" userId="2d4a1ad1-61eb-4762-a917-567052f6c7c6" providerId="ADAL" clId="{2343374F-8632-4A35-93CC-BF6A2E9BE58D}" dt="2021-11-05T11:57:32.718" v="47"/>
          <ac:graphicFrameMkLst>
            <pc:docMk/>
            <pc:sldMk cId="1765714171" sldId="601"/>
            <ac:graphicFrameMk id="9" creationId="{21EF636C-EEBA-4CA8-B56A-4A49C490414A}"/>
          </ac:graphicFrameMkLst>
        </pc:graphicFrameChg>
      </pc:sldChg>
      <pc:sldChg chg="modSp mod">
        <pc:chgData name="Lagoe, Wanda" userId="2d4a1ad1-61eb-4762-a917-567052f6c7c6" providerId="ADAL" clId="{2343374F-8632-4A35-93CC-BF6A2E9BE58D}" dt="2021-11-05T11:57:58.580" v="62" actId="6549"/>
        <pc:sldMkLst>
          <pc:docMk/>
          <pc:sldMk cId="789503030" sldId="602"/>
        </pc:sldMkLst>
        <pc:graphicFrameChg chg="modGraphic">
          <ac:chgData name="Lagoe, Wanda" userId="2d4a1ad1-61eb-4762-a917-567052f6c7c6" providerId="ADAL" clId="{2343374F-8632-4A35-93CC-BF6A2E9BE58D}" dt="2021-11-05T11:57:58.580" v="62" actId="6549"/>
          <ac:graphicFrameMkLst>
            <pc:docMk/>
            <pc:sldMk cId="789503030" sldId="602"/>
            <ac:graphicFrameMk id="12" creationId="{C8F0C54A-8378-43A9-A7DD-1783CEE5F220}"/>
          </ac:graphicFrameMkLst>
        </pc:graphicFrameChg>
        <pc:graphicFrameChg chg="mod modGraphic">
          <ac:chgData name="Lagoe, Wanda" userId="2d4a1ad1-61eb-4762-a917-567052f6c7c6" providerId="ADAL" clId="{2343374F-8632-4A35-93CC-BF6A2E9BE58D}" dt="2021-11-05T11:57:50.613" v="55" actId="6549"/>
          <ac:graphicFrameMkLst>
            <pc:docMk/>
            <pc:sldMk cId="789503030" sldId="602"/>
            <ac:graphicFrameMk id="19" creationId="{053F0C22-4AA4-4A42-B1A6-E38DB4C7ECE7}"/>
          </ac:graphicFrameMkLst>
        </pc:graphicFrameChg>
      </pc:sldChg>
      <pc:sldChg chg="modSp mod">
        <pc:chgData name="Lagoe, Wanda" userId="2d4a1ad1-61eb-4762-a917-567052f6c7c6" providerId="ADAL" clId="{2343374F-8632-4A35-93CC-BF6A2E9BE58D}" dt="2021-11-05T11:56:08.663" v="23" actId="5793"/>
        <pc:sldMkLst>
          <pc:docMk/>
          <pc:sldMk cId="1221225810" sldId="606"/>
        </pc:sldMkLst>
        <pc:graphicFrameChg chg="modGraphic">
          <ac:chgData name="Lagoe, Wanda" userId="2d4a1ad1-61eb-4762-a917-567052f6c7c6" providerId="ADAL" clId="{2343374F-8632-4A35-93CC-BF6A2E9BE58D}" dt="2021-11-05T11:56:08.663" v="23" actId="5793"/>
          <ac:graphicFrameMkLst>
            <pc:docMk/>
            <pc:sldMk cId="1221225810" sldId="606"/>
            <ac:graphicFrameMk id="7" creationId="{C44D24E8-1176-4C67-9E08-326EA26D433E}"/>
          </ac:graphicFrameMkLst>
        </pc:graphicFrameChg>
      </pc:sldChg>
      <pc:sldChg chg="modSp mod">
        <pc:chgData name="Lagoe, Wanda" userId="2d4a1ad1-61eb-4762-a917-567052f6c7c6" providerId="ADAL" clId="{2343374F-8632-4A35-93CC-BF6A2E9BE58D}" dt="2021-11-05T11:55:52.779" v="17" actId="122"/>
        <pc:sldMkLst>
          <pc:docMk/>
          <pc:sldMk cId="3228733189" sldId="611"/>
        </pc:sldMkLst>
        <pc:graphicFrameChg chg="modGraphic">
          <ac:chgData name="Lagoe, Wanda" userId="2d4a1ad1-61eb-4762-a917-567052f6c7c6" providerId="ADAL" clId="{2343374F-8632-4A35-93CC-BF6A2E9BE58D}" dt="2021-11-05T11:55:52.779" v="17" actId="122"/>
          <ac:graphicFrameMkLst>
            <pc:docMk/>
            <pc:sldMk cId="3228733189" sldId="611"/>
            <ac:graphicFrameMk id="8" creationId="{DCEDFD60-19F1-4AA2-A4E8-10E8A2BA5F46}"/>
          </ac:graphicFrameMkLst>
        </pc:graphicFrameChg>
      </pc:sldChg>
      <pc:sldChg chg="modSp mod">
        <pc:chgData name="Lagoe, Wanda" userId="2d4a1ad1-61eb-4762-a917-567052f6c7c6" providerId="ADAL" clId="{2343374F-8632-4A35-93CC-BF6A2E9BE58D}" dt="2021-11-05T11:55:23.830" v="8" actId="6549"/>
        <pc:sldMkLst>
          <pc:docMk/>
          <pc:sldMk cId="3205323740" sldId="613"/>
        </pc:sldMkLst>
        <pc:graphicFrameChg chg="modGraphic">
          <ac:chgData name="Lagoe, Wanda" userId="2d4a1ad1-61eb-4762-a917-567052f6c7c6" providerId="ADAL" clId="{2343374F-8632-4A35-93CC-BF6A2E9BE58D}" dt="2021-11-05T11:55:23.830" v="8" actId="6549"/>
          <ac:graphicFrameMkLst>
            <pc:docMk/>
            <pc:sldMk cId="3205323740" sldId="613"/>
            <ac:graphicFrameMk id="13" creationId="{B0E6CC80-FA95-4163-8796-312043431F91}"/>
          </ac:graphicFrameMkLst>
        </pc:graphicFrameChg>
      </pc:sldChg>
      <pc:sldChg chg="modSp mod">
        <pc:chgData name="Lagoe, Wanda" userId="2d4a1ad1-61eb-4762-a917-567052f6c7c6" providerId="ADAL" clId="{2343374F-8632-4A35-93CC-BF6A2E9BE58D}" dt="2021-11-05T11:58:44.720" v="69" actId="6549"/>
        <pc:sldMkLst>
          <pc:docMk/>
          <pc:sldMk cId="911191379" sldId="624"/>
        </pc:sldMkLst>
        <pc:graphicFrameChg chg="modGraphic">
          <ac:chgData name="Lagoe, Wanda" userId="2d4a1ad1-61eb-4762-a917-567052f6c7c6" providerId="ADAL" clId="{2343374F-8632-4A35-93CC-BF6A2E9BE58D}" dt="2021-11-05T11:58:44.720" v="69" actId="6549"/>
          <ac:graphicFrameMkLst>
            <pc:docMk/>
            <pc:sldMk cId="911191379" sldId="624"/>
            <ac:graphicFrameMk id="15" creationId="{99A5D6F9-4B36-4324-BFAB-1A818AB4F113}"/>
          </ac:graphicFrameMkLst>
        </pc:graphicFrameChg>
      </pc:sldChg>
      <pc:sldChg chg="modSp mod">
        <pc:chgData name="Lagoe, Wanda" userId="2d4a1ad1-61eb-4762-a917-567052f6c7c6" providerId="ADAL" clId="{2343374F-8632-4A35-93CC-BF6A2E9BE58D}" dt="2021-11-05T11:56:47.117" v="36" actId="6549"/>
        <pc:sldMkLst>
          <pc:docMk/>
          <pc:sldMk cId="3532101452" sldId="640"/>
        </pc:sldMkLst>
        <pc:graphicFrameChg chg="modGraphic">
          <ac:chgData name="Lagoe, Wanda" userId="2d4a1ad1-61eb-4762-a917-567052f6c7c6" providerId="ADAL" clId="{2343374F-8632-4A35-93CC-BF6A2E9BE58D}" dt="2021-11-05T11:56:47.117" v="36" actId="6549"/>
          <ac:graphicFrameMkLst>
            <pc:docMk/>
            <pc:sldMk cId="3532101452" sldId="640"/>
            <ac:graphicFrameMk id="27" creationId="{AAD3E768-7072-47CB-9788-28C3F0D4C743}"/>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10</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11</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5517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12</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13</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07E484AA-AFFC-45C6-8E9D-24DE805D3E04}" type="slidenum">
              <a:rPr lang="en-US" smtClean="0">
                <a:cs typeface="Arial" charset="0"/>
              </a:rPr>
              <a:pPr/>
              <a:t>14</a:t>
            </a:fld>
            <a:endParaRPr lang="en-US">
              <a:cs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42932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15</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16</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17</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18</a:t>
            </a:fld>
            <a:endParaRPr lang="en-US"/>
          </a:p>
        </p:txBody>
      </p:sp>
    </p:spTree>
    <p:extLst>
      <p:ext uri="{BB962C8B-B14F-4D97-AF65-F5344CB8AC3E}">
        <p14:creationId xmlns:p14="http://schemas.microsoft.com/office/powerpoint/2010/main" val="150381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19</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9C04E28-086C-4D0A-8694-6886FBE4A781}" type="slidenum">
              <a:rPr lang="en-US" smtClean="0"/>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a:t>North Carolina’s Total Recordable cases and DART rate continue to be lower that the National Average. </a:t>
            </a:r>
          </a:p>
          <a:p>
            <a:pPr eaLnBrk="1" hangingPunct="1"/>
            <a:endParaRPr lang="en-US" dirty="0"/>
          </a:p>
          <a:p>
            <a:pPr eaLnBrk="1" hangingPunct="1"/>
            <a:r>
              <a:rPr lang="en-US" dirty="0"/>
              <a:t>The DART rate stands for "Days Away, Restrictions and Transfers". This number is also based on trending over 200,000 hours but its not based on total injuries. Its based only on those injuries and illnesses severe enough to warrant "Days Away, Restrictions and Transfers".</a:t>
            </a:r>
          </a:p>
          <a:p>
            <a:pPr eaLnBrk="1" hangingPunct="1"/>
            <a:endParaRPr lang="en-US" dirty="0"/>
          </a:p>
          <a:p>
            <a:pPr eaLnBrk="1" hangingPunct="1"/>
            <a:r>
              <a:rPr lang="en-US" dirty="0"/>
              <a:t>The Total Recordable Case Rate (TRC) equals the division of all recordable cases by the hours worked, multiplied by 200'000 for standardization.</a:t>
            </a:r>
          </a:p>
        </p:txBody>
      </p:sp>
    </p:spTree>
    <p:extLst>
      <p:ext uri="{BB962C8B-B14F-4D97-AF65-F5344CB8AC3E}">
        <p14:creationId xmlns:p14="http://schemas.microsoft.com/office/powerpoint/2010/main" val="239040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20</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endParaRPr lang="en-US" dirty="0"/>
          </a:p>
        </p:txBody>
      </p:sp>
    </p:spTree>
    <p:extLst>
      <p:ext uri="{BB962C8B-B14F-4D97-AF65-F5344CB8AC3E}">
        <p14:creationId xmlns:p14="http://schemas.microsoft.com/office/powerpoint/2010/main" val="341196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21</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endParaRPr lang="en-US" sz="1000" dirty="0"/>
          </a:p>
        </p:txBody>
      </p:sp>
    </p:spTree>
    <p:extLst>
      <p:ext uri="{BB962C8B-B14F-4D97-AF65-F5344CB8AC3E}">
        <p14:creationId xmlns:p14="http://schemas.microsoft.com/office/powerpoint/2010/main" val="992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22</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829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23</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940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24</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25</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26</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27</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92655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28</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0304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29</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2444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9E50ACA-DCEA-4FD4-BDBC-31BB36F89356}" type="slidenum">
              <a:rPr lang="en-US" smtClean="0"/>
              <a:pPr>
                <a:defRPr/>
              </a:pPr>
              <a:t>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97097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30</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859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31</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32</a:t>
            </a:fld>
            <a:endParaRPr lang="en-US" dirty="0"/>
          </a:p>
        </p:txBody>
      </p:sp>
    </p:spTree>
    <p:extLst>
      <p:ext uri="{BB962C8B-B14F-4D97-AF65-F5344CB8AC3E}">
        <p14:creationId xmlns:p14="http://schemas.microsoft.com/office/powerpoint/2010/main" val="1804856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33</a:t>
            </a:fld>
            <a:endParaRPr lang="en-US" dirty="0"/>
          </a:p>
        </p:txBody>
      </p:sp>
    </p:spTree>
    <p:extLst>
      <p:ext uri="{BB962C8B-B14F-4D97-AF65-F5344CB8AC3E}">
        <p14:creationId xmlns:p14="http://schemas.microsoft.com/office/powerpoint/2010/main" val="16403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34</a:t>
            </a:fld>
            <a:endParaRPr lang="en-US"/>
          </a:p>
        </p:txBody>
      </p:sp>
    </p:spTree>
    <p:extLst>
      <p:ext uri="{BB962C8B-B14F-4D97-AF65-F5344CB8AC3E}">
        <p14:creationId xmlns:p14="http://schemas.microsoft.com/office/powerpoint/2010/main" val="90164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35</a:t>
            </a:fld>
            <a:endParaRPr lang="en-US"/>
          </a:p>
        </p:txBody>
      </p:sp>
    </p:spTree>
    <p:extLst>
      <p:ext uri="{BB962C8B-B14F-4D97-AF65-F5344CB8AC3E}">
        <p14:creationId xmlns:p14="http://schemas.microsoft.com/office/powerpoint/2010/main" val="2867446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37</a:t>
            </a:fld>
            <a:endParaRPr lang="en-US"/>
          </a:p>
        </p:txBody>
      </p:sp>
    </p:spTree>
    <p:extLst>
      <p:ext uri="{BB962C8B-B14F-4D97-AF65-F5344CB8AC3E}">
        <p14:creationId xmlns:p14="http://schemas.microsoft.com/office/powerpoint/2010/main" val="4202804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38</a:t>
            </a:fld>
            <a:endParaRPr lang="en-US"/>
          </a:p>
        </p:txBody>
      </p:sp>
    </p:spTree>
    <p:extLst>
      <p:ext uri="{BB962C8B-B14F-4D97-AF65-F5344CB8AC3E}">
        <p14:creationId xmlns:p14="http://schemas.microsoft.com/office/powerpoint/2010/main" val="126177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39</a:t>
            </a:fld>
            <a:endParaRPr lang="en-US"/>
          </a:p>
        </p:txBody>
      </p:sp>
    </p:spTree>
    <p:extLst>
      <p:ext uri="{BB962C8B-B14F-4D97-AF65-F5344CB8AC3E}">
        <p14:creationId xmlns:p14="http://schemas.microsoft.com/office/powerpoint/2010/main" val="740202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40</a:t>
            </a:fld>
            <a:endParaRPr lang="en-US"/>
          </a:p>
        </p:txBody>
      </p:sp>
    </p:spTree>
    <p:extLst>
      <p:ext uri="{BB962C8B-B14F-4D97-AF65-F5344CB8AC3E}">
        <p14:creationId xmlns:p14="http://schemas.microsoft.com/office/powerpoint/2010/main" val="261822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D39A47-32F8-4B3D-96B7-3D04E806AABF}" type="slidenum">
              <a:rPr lang="en-US" smtClean="0"/>
              <a:pPr>
                <a:defRPr/>
              </a:pPr>
              <a:t>4</a:t>
            </a:fld>
            <a:endParaRPr lang="en-US"/>
          </a:p>
        </p:txBody>
      </p:sp>
    </p:spTree>
    <p:extLst>
      <p:ext uri="{BB962C8B-B14F-4D97-AF65-F5344CB8AC3E}">
        <p14:creationId xmlns:p14="http://schemas.microsoft.com/office/powerpoint/2010/main" val="1142996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41</a:t>
            </a:fld>
            <a:endParaRPr lang="en-US"/>
          </a:p>
        </p:txBody>
      </p:sp>
    </p:spTree>
    <p:extLst>
      <p:ext uri="{BB962C8B-B14F-4D97-AF65-F5344CB8AC3E}">
        <p14:creationId xmlns:p14="http://schemas.microsoft.com/office/powerpoint/2010/main" val="846815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42</a:t>
            </a:fld>
            <a:endParaRPr lang="en-US"/>
          </a:p>
        </p:txBody>
      </p:sp>
    </p:spTree>
    <p:extLst>
      <p:ext uri="{BB962C8B-B14F-4D97-AF65-F5344CB8AC3E}">
        <p14:creationId xmlns:p14="http://schemas.microsoft.com/office/powerpoint/2010/main" val="1631413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44</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44</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6</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7</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8</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445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9</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a:t>s</a:t>
            </a:r>
            <a:endParaRPr lang="en-US" dirty="0"/>
          </a:p>
          <a:p>
            <a:pPr eaLnBrk="1" hangingPunct="1"/>
            <a:endParaRPr lang="en-US" dirty="0"/>
          </a:p>
          <a:p>
            <a:r>
              <a:rPr lang="en-US" b="1" dirty="0"/>
              <a:t>ETTA</a:t>
            </a:r>
            <a:r>
              <a:rPr lang="en-US" dirty="0"/>
              <a:t> Events Total: 9 (4 Labor One, 4 Webinars, 1 Speaker Bureau )</a:t>
            </a:r>
          </a:p>
          <a:p>
            <a:r>
              <a:rPr lang="en-US" dirty="0"/>
              <a:t> Total Trained: 305</a:t>
            </a:r>
          </a:p>
          <a:p>
            <a:r>
              <a:rPr lang="en-US" dirty="0"/>
              <a:t> </a:t>
            </a:r>
            <a:r>
              <a:rPr lang="en-US" b="1" dirty="0"/>
              <a:t>Consultation </a:t>
            </a:r>
            <a:r>
              <a:rPr lang="en-US" dirty="0"/>
              <a:t>Events: 16</a:t>
            </a:r>
          </a:p>
          <a:p>
            <a:r>
              <a:rPr lang="en-US" dirty="0"/>
              <a:t> Total Trained: 1400</a:t>
            </a:r>
          </a:p>
          <a:p>
            <a:r>
              <a:rPr lang="en-US" dirty="0"/>
              <a:t> </a:t>
            </a:r>
          </a:p>
          <a:p>
            <a:r>
              <a:rPr lang="en-US" dirty="0"/>
              <a:t>A total of 16 events were served by Rod Wilce. Activities included but are not limited to; event speakers, vendor demonstrations, fall protection training sessions, equipment inspections, distribution of Fed provided resource material, meals i.e. 700 Chic Filet sandwiches, countless doughnuts, full catered lunches. These 16 events provided the intended distribution of information and training to in excess 1400 employees within a 50 mile radius of Raleigh.</a:t>
            </a:r>
          </a:p>
          <a:p>
            <a:endParaRPr lang="en-US" dirty="0"/>
          </a:p>
          <a:p>
            <a:r>
              <a:rPr lang="en-US" dirty="0"/>
              <a:t>Used Billboards for Fall Stand Down, Safe and Sound Week, and Heat Stress. </a:t>
            </a:r>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7151032" y="6248400"/>
            <a:ext cx="1840568" cy="246221"/>
          </a:xfrm>
          <a:prstGeom prst="rect">
            <a:avLst/>
          </a:prstGeom>
          <a:noFill/>
        </p:spPr>
        <p:txBody>
          <a:bodyPr wrap="none" rtlCol="0">
            <a:spAutoFit/>
          </a:bodyPr>
          <a:lstStyle/>
          <a:p>
            <a:r>
              <a:rPr lang="en-US" sz="1000" dirty="0"/>
              <a:t>For Public Official’s Use Only</a:t>
            </a:r>
          </a:p>
        </p:txBody>
      </p:sp>
      <p:pic>
        <p:nvPicPr>
          <p:cNvPr id="3" name="Picture 2" descr="A picture containing company name&#10;&#10;Description automatically generated">
            <a:extLst>
              <a:ext uri="{FF2B5EF4-FFF2-40B4-BE49-F238E27FC236}">
                <a16:creationId xmlns:a16="http://schemas.microsoft.com/office/drawing/2014/main" id="{A5969548-DEED-42A1-80FF-EE92239FD1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18.jpe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9.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5.jpeg"/><Relationship Id="rId11" Type="http://schemas.openxmlformats.org/officeDocument/2006/relationships/image" Target="../media/image2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41.jpe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3877985"/>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sz="2800" dirty="0">
                <a:solidFill>
                  <a:schemeClr val="bg2"/>
                </a:solidFill>
              </a:rPr>
              <a:t>4</a:t>
            </a:r>
            <a:r>
              <a:rPr lang="en-US" sz="2800" baseline="30000" dirty="0">
                <a:solidFill>
                  <a:schemeClr val="bg2"/>
                </a:solidFill>
              </a:rPr>
              <a:t>th</a:t>
            </a:r>
            <a:r>
              <a:rPr lang="en-US" sz="2800" dirty="0">
                <a:solidFill>
                  <a:schemeClr val="bg2"/>
                </a:solidFill>
              </a:rPr>
              <a:t> Quarter Report</a:t>
            </a:r>
            <a:br>
              <a:rPr lang="en-US" sz="2800" dirty="0">
                <a:solidFill>
                  <a:schemeClr val="bg2"/>
                </a:solidFill>
              </a:rPr>
            </a:br>
            <a:r>
              <a:rPr lang="en-US" sz="2400" i="1" dirty="0">
                <a:solidFill>
                  <a:schemeClr val="bg2"/>
                </a:solidFill>
              </a:rPr>
              <a:t>Federal Fiscal Year 2021*</a:t>
            </a: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541282"/>
            <a:ext cx="7162800" cy="1145698"/>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Wanda Lagoe, Bureau Chief</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3708541283"/>
              </p:ext>
            </p:extLst>
          </p:nvPr>
        </p:nvGraphicFramePr>
        <p:xfrm>
          <a:off x="609601" y="3166350"/>
          <a:ext cx="7924795" cy="2777250"/>
        </p:xfrm>
        <a:graphic>
          <a:graphicData uri="http://schemas.openxmlformats.org/drawingml/2006/table">
            <a:tbl>
              <a:tblPr>
                <a:tableStyleId>{00A15C55-8517-42AA-B614-E9B94910E393}</a:tableStyleId>
              </a:tblPr>
              <a:tblGrid>
                <a:gridCol w="3445564">
                  <a:extLst>
                    <a:ext uri="{9D8B030D-6E8A-4147-A177-3AD203B41FA5}">
                      <a16:colId xmlns:a16="http://schemas.microsoft.com/office/drawing/2014/main" val="20000"/>
                    </a:ext>
                  </a:extLst>
                </a:gridCol>
                <a:gridCol w="758024">
                  <a:extLst>
                    <a:ext uri="{9D8B030D-6E8A-4147-A177-3AD203B41FA5}">
                      <a16:colId xmlns:a16="http://schemas.microsoft.com/office/drawing/2014/main" val="20001"/>
                    </a:ext>
                  </a:extLst>
                </a:gridCol>
                <a:gridCol w="758024">
                  <a:extLst>
                    <a:ext uri="{9D8B030D-6E8A-4147-A177-3AD203B41FA5}">
                      <a16:colId xmlns:a16="http://schemas.microsoft.com/office/drawing/2014/main" val="317016326"/>
                    </a:ext>
                  </a:extLst>
                </a:gridCol>
                <a:gridCol w="677187">
                  <a:extLst>
                    <a:ext uri="{9D8B030D-6E8A-4147-A177-3AD203B41FA5}">
                      <a16:colId xmlns:a16="http://schemas.microsoft.com/office/drawing/2014/main" val="4170273673"/>
                    </a:ext>
                  </a:extLst>
                </a:gridCol>
                <a:gridCol w="685800">
                  <a:extLst>
                    <a:ext uri="{9D8B030D-6E8A-4147-A177-3AD203B41FA5}">
                      <a16:colId xmlns:a16="http://schemas.microsoft.com/office/drawing/2014/main" val="3549636864"/>
                    </a:ext>
                  </a:extLst>
                </a:gridCol>
                <a:gridCol w="704351">
                  <a:extLst>
                    <a:ext uri="{9D8B030D-6E8A-4147-A177-3AD203B41FA5}">
                      <a16:colId xmlns:a16="http://schemas.microsoft.com/office/drawing/2014/main" val="20002"/>
                    </a:ext>
                  </a:extLst>
                </a:gridCol>
                <a:gridCol w="895845">
                  <a:extLst>
                    <a:ext uri="{9D8B030D-6E8A-4147-A177-3AD203B41FA5}">
                      <a16:colId xmlns:a16="http://schemas.microsoft.com/office/drawing/2014/main" val="20003"/>
                    </a:ext>
                  </a:extLst>
                </a:gridCol>
              </a:tblGrid>
              <a:tr h="843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1</a:t>
                      </a:r>
                      <a:r>
                        <a:rPr kumimoji="0" lang="en-US" sz="1400" b="1" u="none" strike="noStrike" cap="none" normalizeH="0" baseline="30000" dirty="0">
                          <a:ln>
                            <a:noFill/>
                          </a:ln>
                          <a:effectLst/>
                        </a:rPr>
                        <a:t>st</a:t>
                      </a:r>
                      <a:endParaRPr kumimoji="0" lang="en-US" sz="14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 Qtr.</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4</a:t>
                      </a:r>
                      <a:r>
                        <a:rPr kumimoji="0" lang="en-US" sz="1400" b="1" i="0" u="none" strike="noStrike" cap="none" normalizeH="0" baseline="30000" dirty="0">
                          <a:ln>
                            <a:noFill/>
                          </a:ln>
                          <a:solidFill>
                            <a:schemeClr val="tx1"/>
                          </a:solidFill>
                          <a:effectLst/>
                          <a:latin typeface="Arial" charset="0"/>
                          <a:cs typeface="Arial" charset="0"/>
                        </a:rPr>
                        <a:t>th</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Compliance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302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315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265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1,153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Consultative Visits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111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116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rgbClr val="000000"/>
                          </a:solidFill>
                          <a:effectLst/>
                          <a:latin typeface="+mj-lt"/>
                          <a:cs typeface="Arial" charset="0"/>
                        </a:rPr>
                        <a:t>437</a:t>
                      </a:r>
                      <a:endParaRPr kumimoji="0" lang="en-US" sz="1400" b="1" i="1" u="none" strike="noStrike" cap="none" normalizeH="0" baseline="0" dirty="0">
                        <a:ln>
                          <a:noFill/>
                        </a:ln>
                        <a:solidFill>
                          <a:srgbClr val="000000"/>
                        </a:solidFill>
                        <a:effectLst/>
                        <a:latin typeface="+mj-lt"/>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200</a:t>
                      </a:r>
                    </a:p>
                  </a:txBody>
                  <a:tcPr anchor="ctr" horzOverflow="overflow">
                    <a:solidFill>
                      <a:schemeClr val="bg1">
                        <a:lumMod val="85000"/>
                      </a:schemeClr>
                    </a:solidFill>
                  </a:tcPr>
                </a:tc>
                <a:extLst>
                  <a:ext uri="{0D108BD9-81ED-4DB2-BD59-A6C34878D82A}">
                    <a16:rowId xmlns:a16="http://schemas.microsoft.com/office/drawing/2014/main" val="10002"/>
                  </a:ext>
                </a:extLst>
              </a:tr>
              <a:tr h="5820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OSH Outreach Events (10- and 30- Hour Construction Courses)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extLst>
                  <a:ext uri="{0D108BD9-81ED-4DB2-BD59-A6C34878D82A}">
                    <a16:rowId xmlns:a16="http://schemas.microsoft.com/office/drawing/2014/main" val="10003"/>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People Trained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241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275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171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814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1,750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Group 128">
            <a:extLst>
              <a:ext uri="{FF2B5EF4-FFF2-40B4-BE49-F238E27FC236}">
                <a16:creationId xmlns:a16="http://schemas.microsoft.com/office/drawing/2014/main" id="{41BB4D5A-5D91-4434-9269-253D9BA22493}"/>
              </a:ext>
            </a:extLst>
          </p:cNvPr>
          <p:cNvGraphicFramePr>
            <a:graphicFrameLocks noGrp="1"/>
          </p:cNvGraphicFramePr>
          <p:nvPr>
            <p:extLst>
              <p:ext uri="{D42A27DB-BD31-4B8C-83A1-F6EECF244321}">
                <p14:modId xmlns:p14="http://schemas.microsoft.com/office/powerpoint/2010/main" val="4254934590"/>
              </p:ext>
            </p:extLst>
          </p:nvPr>
        </p:nvGraphicFramePr>
        <p:xfrm>
          <a:off x="609600" y="1143000"/>
          <a:ext cx="7929234" cy="1676400"/>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068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467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1.6</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20%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2.8</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algn="ctr"/>
                      <a:r>
                        <a:rPr lang="en-US" sz="1200" b="1" i="1" dirty="0"/>
                        <a:t>20%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0.8</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20% Increase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1.0</a:t>
                      </a:r>
                    </a:p>
                  </a:txBody>
                  <a:tcPr anchor="ctr" horzOverflow="overflow">
                    <a:solidFill>
                      <a:schemeClr val="bg1">
                        <a:lumMod val="95000"/>
                      </a:schemeClr>
                    </a:solidFill>
                  </a:tcPr>
                </a:tc>
                <a:tc>
                  <a:txBody>
                    <a:bodyPr/>
                    <a:lstStyle/>
                    <a:p>
                      <a:pPr algn="ctr"/>
                      <a:r>
                        <a:rPr lang="en-US" sz="1200" i="1" dirty="0"/>
                        <a:t>1.7</a:t>
                      </a:r>
                    </a:p>
                  </a:txBody>
                  <a:tcPr anchor="ctr" horzOverflow="overflow">
                    <a:solidFill>
                      <a:schemeClr val="bg1">
                        <a:lumMod val="95000"/>
                      </a:schemeClr>
                    </a:solidFill>
                  </a:tcPr>
                </a:tc>
                <a:tc gridSpan="2">
                  <a:txBody>
                    <a:bodyPr/>
                    <a:lstStyle/>
                    <a:p>
                      <a:pPr algn="ctr"/>
                      <a:r>
                        <a:rPr lang="en-US" sz="1200" b="1" i="1" dirty="0"/>
                        <a:t>6% Decrease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b="1" i="1" dirty="0"/>
                        <a:t>37%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974167C0-CEE0-4FAD-89DE-29384729D1C3}"/>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22122581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sp>
        <p:nvSpPr>
          <p:cNvPr id="12" name="TextBox 11">
            <a:extLst>
              <a:ext uri="{FF2B5EF4-FFF2-40B4-BE49-F238E27FC236}">
                <a16:creationId xmlns:a16="http://schemas.microsoft.com/office/drawing/2014/main" id="{6EC00BCB-AFEB-4AE8-B9AC-A6E5961DE723}"/>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graphicFrame>
        <p:nvGraphicFramePr>
          <p:cNvPr id="8" name="Group 128">
            <a:extLst>
              <a:ext uri="{FF2B5EF4-FFF2-40B4-BE49-F238E27FC236}">
                <a16:creationId xmlns:a16="http://schemas.microsoft.com/office/drawing/2014/main" id="{6024546C-85EC-485B-B7A3-7BA186771B09}"/>
              </a:ext>
            </a:extLst>
          </p:cNvPr>
          <p:cNvGraphicFramePr>
            <a:graphicFrameLocks noGrp="1"/>
          </p:cNvGraphicFramePr>
          <p:nvPr>
            <p:extLst>
              <p:ext uri="{D42A27DB-BD31-4B8C-83A1-F6EECF244321}">
                <p14:modId xmlns:p14="http://schemas.microsoft.com/office/powerpoint/2010/main" val="924220943"/>
              </p:ext>
            </p:extLst>
          </p:nvPr>
        </p:nvGraphicFramePr>
        <p:xfrm>
          <a:off x="605170" y="1143000"/>
          <a:ext cx="7896723" cy="1371600"/>
        </p:xfrm>
        <a:graphic>
          <a:graphicData uri="http://schemas.openxmlformats.org/drawingml/2006/table">
            <a:tbl>
              <a:tblPr>
                <a:tableStyleId>{00A15C55-8517-42AA-B614-E9B94910E393}</a:tableStyleId>
              </a:tblPr>
              <a:tblGrid>
                <a:gridCol w="615586">
                  <a:extLst>
                    <a:ext uri="{9D8B030D-6E8A-4147-A177-3AD203B41FA5}">
                      <a16:colId xmlns:a16="http://schemas.microsoft.com/office/drawing/2014/main" val="20000"/>
                    </a:ext>
                  </a:extLst>
                </a:gridCol>
                <a:gridCol w="769483">
                  <a:extLst>
                    <a:ext uri="{9D8B030D-6E8A-4147-A177-3AD203B41FA5}">
                      <a16:colId xmlns:a16="http://schemas.microsoft.com/office/drawing/2014/main" val="20001"/>
                    </a:ext>
                  </a:extLst>
                </a:gridCol>
                <a:gridCol w="654060">
                  <a:extLst>
                    <a:ext uri="{9D8B030D-6E8A-4147-A177-3AD203B41FA5}">
                      <a16:colId xmlns:a16="http://schemas.microsoft.com/office/drawing/2014/main" val="20002"/>
                    </a:ext>
                  </a:extLst>
                </a:gridCol>
                <a:gridCol w="577112">
                  <a:extLst>
                    <a:ext uri="{9D8B030D-6E8A-4147-A177-3AD203B41FA5}">
                      <a16:colId xmlns:a16="http://schemas.microsoft.com/office/drawing/2014/main" val="20003"/>
                    </a:ext>
                  </a:extLst>
                </a:gridCol>
                <a:gridCol w="846430">
                  <a:extLst>
                    <a:ext uri="{9D8B030D-6E8A-4147-A177-3AD203B41FA5}">
                      <a16:colId xmlns:a16="http://schemas.microsoft.com/office/drawing/2014/main" val="20004"/>
                    </a:ext>
                  </a:extLst>
                </a:gridCol>
                <a:gridCol w="846430">
                  <a:extLst>
                    <a:ext uri="{9D8B030D-6E8A-4147-A177-3AD203B41FA5}">
                      <a16:colId xmlns:a16="http://schemas.microsoft.com/office/drawing/2014/main" val="20005"/>
                    </a:ext>
                  </a:extLst>
                </a:gridCol>
                <a:gridCol w="692534">
                  <a:extLst>
                    <a:ext uri="{9D8B030D-6E8A-4147-A177-3AD203B41FA5}">
                      <a16:colId xmlns:a16="http://schemas.microsoft.com/office/drawing/2014/main" val="20006"/>
                    </a:ext>
                  </a:extLst>
                </a:gridCol>
                <a:gridCol w="692534">
                  <a:extLst>
                    <a:ext uri="{9D8B030D-6E8A-4147-A177-3AD203B41FA5}">
                      <a16:colId xmlns:a16="http://schemas.microsoft.com/office/drawing/2014/main" val="20007"/>
                    </a:ext>
                  </a:extLst>
                </a:gridCol>
                <a:gridCol w="538640">
                  <a:extLst>
                    <a:ext uri="{9D8B030D-6E8A-4147-A177-3AD203B41FA5}">
                      <a16:colId xmlns:a16="http://schemas.microsoft.com/office/drawing/2014/main" val="20008"/>
                    </a:ext>
                  </a:extLst>
                </a:gridCol>
                <a:gridCol w="1663914">
                  <a:extLst>
                    <a:ext uri="{9D8B030D-6E8A-4147-A177-3AD203B41FA5}">
                      <a16:colId xmlns:a16="http://schemas.microsoft.com/office/drawing/2014/main" val="20009"/>
                    </a:ext>
                  </a:extLst>
                </a:gridCol>
              </a:tblGrid>
              <a:tr h="343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56173</a:t>
                      </a: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317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36%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3.0</a:t>
                      </a:r>
                    </a:p>
                  </a:txBody>
                  <a:tcPr anchor="ctr" horzOverflow="overflow">
                    <a:solidFill>
                      <a:schemeClr val="bg1">
                        <a:lumMod val="85000"/>
                      </a:schemeClr>
                    </a:solidFill>
                  </a:tcPr>
                </a:tc>
                <a:tc>
                  <a:txBody>
                    <a:bodyPr/>
                    <a:lstStyle/>
                    <a:p>
                      <a:pPr algn="ctr"/>
                      <a:r>
                        <a:rPr lang="en-US" sz="1200" b="1" i="1" dirty="0"/>
                        <a:t>17%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1.6</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No Change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i="1" dirty="0"/>
                        <a:t>2.5</a:t>
                      </a:r>
                    </a:p>
                  </a:txBody>
                  <a:tcPr anchor="ctr" horzOverflow="overflow">
                    <a:solidFill>
                      <a:schemeClr val="bg1">
                        <a:lumMod val="95000"/>
                      </a:schemeClr>
                    </a:solidFill>
                  </a:tcPr>
                </a:tc>
                <a:tc gridSpan="2">
                  <a:txBody>
                    <a:bodyPr/>
                    <a:lstStyle/>
                    <a:p>
                      <a:pPr algn="ctr"/>
                      <a:r>
                        <a:rPr lang="en-US" sz="1200" b="1" i="1" dirty="0"/>
                        <a:t>20% Decrease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2.0</a:t>
                      </a:r>
                    </a:p>
                  </a:txBody>
                  <a:tcPr anchor="ctr" horzOverflow="overflow">
                    <a:solidFill>
                      <a:schemeClr val="bg1">
                        <a:lumMod val="95000"/>
                      </a:schemeClr>
                    </a:solidFill>
                  </a:tcPr>
                </a:tc>
                <a:tc>
                  <a:txBody>
                    <a:bodyPr/>
                    <a:lstStyle/>
                    <a:p>
                      <a:pPr algn="ctr"/>
                      <a:r>
                        <a:rPr lang="en-US" sz="1200" b="1" i="1" dirty="0"/>
                        <a:t>20%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9" name="Table 8">
            <a:extLst>
              <a:ext uri="{FF2B5EF4-FFF2-40B4-BE49-F238E27FC236}">
                <a16:creationId xmlns:a16="http://schemas.microsoft.com/office/drawing/2014/main" id="{375A6B19-C21E-42F1-A78E-4B3DEECA2DD6}"/>
              </a:ext>
            </a:extLst>
          </p:cNvPr>
          <p:cNvGraphicFramePr>
            <a:graphicFrameLocks noGrp="1"/>
          </p:cNvGraphicFramePr>
          <p:nvPr>
            <p:extLst>
              <p:ext uri="{D42A27DB-BD31-4B8C-83A1-F6EECF244321}">
                <p14:modId xmlns:p14="http://schemas.microsoft.com/office/powerpoint/2010/main" val="1523507869"/>
              </p:ext>
            </p:extLst>
          </p:nvPr>
        </p:nvGraphicFramePr>
        <p:xfrm>
          <a:off x="605170" y="2590800"/>
          <a:ext cx="7896725" cy="1636012"/>
        </p:xfrm>
        <a:graphic>
          <a:graphicData uri="http://schemas.openxmlformats.org/drawingml/2006/table">
            <a:tbl>
              <a:tblPr firstRow="1" bandRow="1">
                <a:tableStyleId>{00A15C55-8517-42AA-B614-E9B94910E393}</a:tableStyleId>
              </a:tblPr>
              <a:tblGrid>
                <a:gridCol w="5245598">
                  <a:extLst>
                    <a:ext uri="{9D8B030D-6E8A-4147-A177-3AD203B41FA5}">
                      <a16:colId xmlns:a16="http://schemas.microsoft.com/office/drawing/2014/main" val="20000"/>
                    </a:ext>
                  </a:extLst>
                </a:gridCol>
                <a:gridCol w="1164875">
                  <a:extLst>
                    <a:ext uri="{9D8B030D-6E8A-4147-A177-3AD203B41FA5}">
                      <a16:colId xmlns:a16="http://schemas.microsoft.com/office/drawing/2014/main" val="20002"/>
                    </a:ext>
                  </a:extLst>
                </a:gridCol>
                <a:gridCol w="1486252">
                  <a:extLst>
                    <a:ext uri="{9D8B030D-6E8A-4147-A177-3AD203B41FA5}">
                      <a16:colId xmlns:a16="http://schemas.microsoft.com/office/drawing/2014/main" val="20003"/>
                    </a:ext>
                  </a:extLst>
                </a:gridCol>
              </a:tblGrid>
              <a:tr h="416812">
                <a:tc>
                  <a:txBody>
                    <a:bodyPr/>
                    <a:lstStyle/>
                    <a:p>
                      <a:pPr algn="r"/>
                      <a:r>
                        <a:rPr lang="en-US" sz="1400" dirty="0">
                          <a:solidFill>
                            <a:schemeClr val="tx1"/>
                          </a:solidFill>
                        </a:rPr>
                        <a:t>SEP ACTIVITY</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5847">
                <a:tc>
                  <a:txBody>
                    <a:bodyPr/>
                    <a:lstStyle/>
                    <a:p>
                      <a:pPr algn="r"/>
                      <a:r>
                        <a:rPr lang="en-US" sz="1400" i="1" dirty="0"/>
                        <a:t>Compliance Inspections</a:t>
                      </a:r>
                    </a:p>
                  </a:txBody>
                  <a:tcPr anchor="ctr">
                    <a:solidFill>
                      <a:schemeClr val="bg1">
                        <a:lumMod val="85000"/>
                      </a:schemeClr>
                    </a:solidFill>
                  </a:tcPr>
                </a:tc>
                <a:tc>
                  <a:txBody>
                    <a:bodyPr/>
                    <a:lstStyle/>
                    <a:p>
                      <a:pPr algn="ctr"/>
                      <a:r>
                        <a:rPr lang="en-US" sz="1400" b="1" i="1" dirty="0"/>
                        <a:t>34</a:t>
                      </a:r>
                    </a:p>
                  </a:txBody>
                  <a:tcPr anchor="ctr">
                    <a:solidFill>
                      <a:schemeClr val="bg1">
                        <a:lumMod val="85000"/>
                      </a:schemeClr>
                    </a:solidFill>
                  </a:tcPr>
                </a:tc>
                <a:tc>
                  <a:txBody>
                    <a:bodyPr/>
                    <a:lstStyle/>
                    <a:p>
                      <a:pPr algn="ctr"/>
                      <a:r>
                        <a:rPr lang="en-US" sz="1400" i="0" dirty="0"/>
                        <a:t>30</a:t>
                      </a:r>
                    </a:p>
                  </a:txBody>
                  <a:tcPr anchor="ctr">
                    <a:solidFill>
                      <a:schemeClr val="bg1">
                        <a:lumMod val="85000"/>
                      </a:schemeClr>
                    </a:solidFill>
                  </a:tcPr>
                </a:tc>
                <a:extLst>
                  <a:ext uri="{0D108BD9-81ED-4DB2-BD59-A6C34878D82A}">
                    <a16:rowId xmlns:a16="http://schemas.microsoft.com/office/drawing/2014/main" val="10001"/>
                  </a:ext>
                </a:extLst>
              </a:tr>
              <a:tr h="295847">
                <a:tc>
                  <a:txBody>
                    <a:bodyPr/>
                    <a:lstStyle/>
                    <a:p>
                      <a:pPr algn="r"/>
                      <a:r>
                        <a:rPr lang="en-US" sz="1400" i="1" dirty="0"/>
                        <a:t>Consultative Visits</a:t>
                      </a:r>
                    </a:p>
                  </a:txBody>
                  <a:tcPr anchor="ctr">
                    <a:solidFill>
                      <a:schemeClr val="bg1">
                        <a:lumMod val="95000"/>
                      </a:schemeClr>
                    </a:solidFill>
                  </a:tcPr>
                </a:tc>
                <a:tc>
                  <a:txBody>
                    <a:bodyPr/>
                    <a:lstStyle/>
                    <a:p>
                      <a:pPr algn="ctr"/>
                      <a:r>
                        <a:rPr lang="en-US" sz="1400" b="1" i="1" dirty="0"/>
                        <a:t>17</a:t>
                      </a:r>
                    </a:p>
                  </a:txBody>
                  <a:tcPr anchor="ctr">
                    <a:solidFill>
                      <a:schemeClr val="bg1">
                        <a:lumMod val="95000"/>
                      </a:schemeClr>
                    </a:solidFill>
                  </a:tcPr>
                </a:tc>
                <a:tc>
                  <a:txBody>
                    <a:bodyPr/>
                    <a:lstStyle/>
                    <a:p>
                      <a:pPr algn="ctr"/>
                      <a:r>
                        <a:rPr lang="en-US" sz="1400" i="0" dirty="0"/>
                        <a:t>13</a:t>
                      </a:r>
                    </a:p>
                  </a:txBody>
                  <a:tcPr anchor="ctr">
                    <a:solidFill>
                      <a:schemeClr val="bg1">
                        <a:lumMod val="95000"/>
                      </a:schemeClr>
                    </a:solidFill>
                  </a:tcPr>
                </a:tc>
                <a:extLst>
                  <a:ext uri="{0D108BD9-81ED-4DB2-BD59-A6C34878D82A}">
                    <a16:rowId xmlns:a16="http://schemas.microsoft.com/office/drawing/2014/main" val="10002"/>
                  </a:ext>
                </a:extLst>
              </a:tr>
              <a:tr h="295847">
                <a:tc>
                  <a:txBody>
                    <a:bodyPr/>
                    <a:lstStyle/>
                    <a:p>
                      <a:pPr algn="r"/>
                      <a:r>
                        <a:rPr lang="en-US" sz="1400" i="1" dirty="0"/>
                        <a:t>OSH Training and Outreach Events</a:t>
                      </a:r>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extLst>
                  <a:ext uri="{0D108BD9-81ED-4DB2-BD59-A6C34878D82A}">
                    <a16:rowId xmlns:a16="http://schemas.microsoft.com/office/drawing/2014/main" val="10003"/>
                  </a:ext>
                </a:extLst>
              </a:tr>
              <a:tr h="295847">
                <a:tc>
                  <a:txBody>
                    <a:bodyPr/>
                    <a:lstStyle/>
                    <a:p>
                      <a:pPr algn="r"/>
                      <a:r>
                        <a:rPr lang="en-US" sz="1400" i="1" dirty="0"/>
                        <a:t>People </a:t>
                      </a:r>
                      <a:r>
                        <a:rPr lang="en-US" sz="1400" i="1" baseline="0" dirty="0"/>
                        <a:t>Trained</a:t>
                      </a:r>
                      <a:endParaRPr lang="en-US" sz="1400" i="1" dirty="0"/>
                    </a:p>
                  </a:txBody>
                  <a:tcPr anchor="ctr">
                    <a:solidFill>
                      <a:schemeClr val="bg1">
                        <a:lumMod val="95000"/>
                      </a:schemeClr>
                    </a:solidFill>
                  </a:tcPr>
                </a:tc>
                <a:tc>
                  <a:txBody>
                    <a:bodyPr/>
                    <a:lstStyle/>
                    <a:p>
                      <a:pPr algn="ctr"/>
                      <a:r>
                        <a:rPr lang="en-US" sz="1400" b="1" i="1" dirty="0"/>
                        <a:t>180</a:t>
                      </a:r>
                    </a:p>
                  </a:txBody>
                  <a:tcPr anchor="ctr">
                    <a:solidFill>
                      <a:schemeClr val="bg1">
                        <a:lumMod val="95000"/>
                      </a:schemeClr>
                    </a:solidFill>
                  </a:tcPr>
                </a:tc>
                <a:tc>
                  <a:txBody>
                    <a:bodyPr/>
                    <a:lstStyle/>
                    <a:p>
                      <a:pPr algn="ctr"/>
                      <a:r>
                        <a:rPr lang="en-US" sz="1400" i="0" dirty="0"/>
                        <a:t>75</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7A18FE85-3BE5-4A9E-A6D9-68FCE9B9D090}"/>
              </a:ext>
            </a:extLst>
          </p:cNvPr>
          <p:cNvGraphicFramePr>
            <a:graphicFrameLocks noGrp="1"/>
          </p:cNvGraphicFramePr>
          <p:nvPr>
            <p:extLst>
              <p:ext uri="{D42A27DB-BD31-4B8C-83A1-F6EECF244321}">
                <p14:modId xmlns:p14="http://schemas.microsoft.com/office/powerpoint/2010/main" val="1870490034"/>
              </p:ext>
            </p:extLst>
          </p:nvPr>
        </p:nvGraphicFramePr>
        <p:xfrm>
          <a:off x="609595" y="4343400"/>
          <a:ext cx="7896726" cy="1524000"/>
        </p:xfrm>
        <a:graphic>
          <a:graphicData uri="http://schemas.openxmlformats.org/drawingml/2006/table">
            <a:tbl>
              <a:tblPr>
                <a:tableStyleId>{00A15C55-8517-42AA-B614-E9B94910E393}</a:tableStyleId>
              </a:tblPr>
              <a:tblGrid>
                <a:gridCol w="3947261">
                  <a:extLst>
                    <a:ext uri="{9D8B030D-6E8A-4147-A177-3AD203B41FA5}">
                      <a16:colId xmlns:a16="http://schemas.microsoft.com/office/drawing/2014/main" val="20000"/>
                    </a:ext>
                  </a:extLst>
                </a:gridCol>
                <a:gridCol w="1277996">
                  <a:extLst>
                    <a:ext uri="{9D8B030D-6E8A-4147-A177-3AD203B41FA5}">
                      <a16:colId xmlns:a16="http://schemas.microsoft.com/office/drawing/2014/main" val="20001"/>
                    </a:ext>
                  </a:extLst>
                </a:gridCol>
                <a:gridCol w="1183077">
                  <a:extLst>
                    <a:ext uri="{9D8B030D-6E8A-4147-A177-3AD203B41FA5}">
                      <a16:colId xmlns:a16="http://schemas.microsoft.com/office/drawing/2014/main" val="20002"/>
                    </a:ext>
                  </a:extLst>
                </a:gridCol>
                <a:gridCol w="1488392">
                  <a:extLst>
                    <a:ext uri="{9D8B030D-6E8A-4147-A177-3AD203B41FA5}">
                      <a16:colId xmlns:a16="http://schemas.microsoft.com/office/drawing/2014/main" val="20004"/>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11331*</a:t>
                      </a:r>
                      <a:r>
                        <a:rPr lang="en-US" sz="1400" b="1" dirty="0"/>
                        <a:t>—</a:t>
                      </a:r>
                      <a:r>
                        <a:rPr kumimoji="0" lang="en-US" sz="14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FFY 2021</a:t>
                      </a:r>
                    </a:p>
                  </a:txBody>
                  <a:tcPr anchor="ctr" horzOverflow="overflow">
                    <a:solidFill>
                      <a:schemeClr val="bg1">
                        <a:lumMod val="75000"/>
                      </a:schemeClr>
                    </a:solidFill>
                  </a:tcPr>
                </a:tc>
                <a:extLst>
                  <a:ext uri="{0D108BD9-81ED-4DB2-BD59-A6C34878D82A}">
                    <a16:rowId xmlns:a16="http://schemas.microsoft.com/office/drawing/2014/main" val="10000"/>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400" i="0" dirty="0"/>
                        <a:t>1</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4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latin typeface="+mn-lt"/>
                        </a:rPr>
                        <a:t>NAICS 56173</a:t>
                      </a:r>
                      <a:r>
                        <a:rPr lang="en-US" sz="1400" b="1" dirty="0">
                          <a:latin typeface="+mn-lt"/>
                        </a:rPr>
                        <a:t>—</a:t>
                      </a:r>
                      <a:r>
                        <a:rPr kumimoji="0" lang="en-US" sz="1400" b="1" i="0" u="none" strike="noStrike" cap="none" normalizeH="0" baseline="0" dirty="0">
                          <a:ln>
                            <a:noFill/>
                          </a:ln>
                          <a:solidFill>
                            <a:schemeClr val="tx1"/>
                          </a:solidFill>
                          <a:effectLst/>
                          <a:latin typeface="+mn-lt"/>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mn-lt"/>
                          <a:cs typeface="Arial" charset="0"/>
                        </a:rPr>
                        <a:t>FFY 2020</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mn-lt"/>
                          <a:cs typeface="Arial" charset="0"/>
                        </a:rPr>
                        <a:t>FFY 2021</a:t>
                      </a:r>
                    </a:p>
                  </a:txBody>
                  <a:tcPr anchor="ctr" horzOverflow="overflow">
                    <a:solidFill>
                      <a:schemeClr val="bg1">
                        <a:lumMod val="75000"/>
                      </a:schemeClr>
                    </a:solidFill>
                  </a:tcPr>
                </a:tc>
                <a:extLst>
                  <a:ext uri="{0D108BD9-81ED-4DB2-BD59-A6C34878D82A}">
                    <a16:rowId xmlns:a16="http://schemas.microsoft.com/office/drawing/2014/main" val="10002"/>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latin typeface="+mn-lt"/>
                        </a:rPr>
                        <a:t>Total Fatalities</a:t>
                      </a:r>
                      <a:endParaRPr kumimoji="0" lang="en-US" sz="1400" b="0" i="1" u="none" strike="noStrike" cap="none" normalizeH="0" baseline="0" dirty="0">
                        <a:ln>
                          <a:noFill/>
                        </a:ln>
                        <a:solidFill>
                          <a:schemeClr val="tx1"/>
                        </a:solidFill>
                        <a:effectLst/>
                        <a:latin typeface="+mn-lt"/>
                        <a:cs typeface="Arial" charset="0"/>
                      </a:endParaRPr>
                    </a:p>
                  </a:txBody>
                  <a:tcPr horzOverflow="overflow">
                    <a:solidFill>
                      <a:schemeClr val="bg1">
                        <a:lumMod val="85000"/>
                      </a:schemeClr>
                    </a:solidFill>
                  </a:tcPr>
                </a:tc>
                <a:tc>
                  <a:txBody>
                    <a:bodyPr/>
                    <a:lstStyle/>
                    <a:p>
                      <a:pPr algn="ctr"/>
                      <a:r>
                        <a:rPr lang="en-US" sz="1400" i="0" dirty="0">
                          <a:latin typeface="+mn-lt"/>
                        </a:rPr>
                        <a:t>5</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b="1" i="1" dirty="0">
                          <a:latin typeface="+mn-lt"/>
                        </a:rPr>
                        <a:t>5</a:t>
                      </a:r>
                    </a:p>
                  </a:txBody>
                  <a:tcPr anchor="ctr" horzOverflow="overflow">
                    <a:solidFill>
                      <a:schemeClr val="bg1">
                        <a:lumMod val="85000"/>
                      </a:schemeClr>
                    </a:solidFill>
                  </a:tcPr>
                </a:tc>
                <a:extLst>
                  <a:ext uri="{0D108BD9-81ED-4DB2-BD59-A6C34878D82A}">
                    <a16:rowId xmlns:a16="http://schemas.microsoft.com/office/drawing/2014/main" val="10003"/>
                  </a:ext>
                </a:extLst>
              </a:tr>
              <a:tr h="304800">
                <a:tc gridSpan="3">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mn-lt"/>
                          <a:cs typeface="Arial" charset="0"/>
                        </a:rPr>
                        <a:t>FFY 2021 2</a:t>
                      </a:r>
                      <a:r>
                        <a:rPr kumimoji="0" lang="en-US" sz="1400" b="0" i="1" u="none" strike="noStrike" cap="none" normalizeH="0" baseline="30000" dirty="0">
                          <a:ln>
                            <a:noFill/>
                          </a:ln>
                          <a:solidFill>
                            <a:schemeClr val="tx1"/>
                          </a:solidFill>
                          <a:effectLst/>
                          <a:latin typeface="+mn-lt"/>
                          <a:cs typeface="Arial" charset="0"/>
                        </a:rPr>
                        <a:t>nd</a:t>
                      </a:r>
                      <a:r>
                        <a:rPr kumimoji="0" lang="en-US" sz="1400" b="0" i="1" u="none" strike="noStrike" cap="none" normalizeH="0" baseline="0" dirty="0">
                          <a:ln>
                            <a:noFill/>
                          </a:ln>
                          <a:solidFill>
                            <a:schemeClr val="tx1"/>
                          </a:solidFill>
                          <a:effectLst/>
                          <a:latin typeface="+mn-lt"/>
                          <a:cs typeface="Arial" charset="0"/>
                        </a:rPr>
                        <a:t> Qtr. Combined Fatality Rate</a:t>
                      </a:r>
                    </a:p>
                  </a:txBody>
                  <a:tcPr horzOverflow="overflow">
                    <a:solidFill>
                      <a:schemeClr val="bg1">
                        <a:lumMod val="95000"/>
                      </a:schemeClr>
                    </a:solidFill>
                  </a:tcPr>
                </a:tc>
                <a:tc hMerge="1">
                  <a:txBody>
                    <a:bodyPr/>
                    <a:lstStyle/>
                    <a:p>
                      <a:pPr algn="ctr"/>
                      <a:endParaRPr lang="en-US" sz="1400" i="0" dirty="0"/>
                    </a:p>
                  </a:txBody>
                  <a:tcP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i="0" dirty="0">
                          <a:latin typeface="+mn-lt"/>
                        </a:rPr>
                        <a:t>0.0073</a:t>
                      </a:r>
                      <a:endParaRPr lang="en-US" sz="1400" b="1" i="1" dirty="0">
                        <a:latin typeface="+mn-lt"/>
                      </a:endParaRP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F55886CC-9259-4416-BADA-90AAA454459B}"/>
              </a:ext>
            </a:extLst>
          </p:cNvPr>
          <p:cNvSpPr txBox="1"/>
          <p:nvPr/>
        </p:nvSpPr>
        <p:spPr>
          <a:xfrm>
            <a:off x="533400" y="4724400"/>
            <a:ext cx="1627369" cy="215444"/>
          </a:xfrm>
          <a:prstGeom prst="rect">
            <a:avLst/>
          </a:prstGeom>
          <a:noFill/>
        </p:spPr>
        <p:txBody>
          <a:bodyPr wrap="none" rtlCol="0">
            <a:spAutoFit/>
          </a:bodyPr>
          <a:lstStyle/>
          <a:p>
            <a:r>
              <a:rPr lang="en-US" sz="800" i="1" dirty="0"/>
              <a:t>* TRC/DART Data not available</a:t>
            </a:r>
          </a:p>
        </p:txBody>
      </p:sp>
    </p:spTree>
    <p:extLst>
      <p:ext uri="{BB962C8B-B14F-4D97-AF65-F5344CB8AC3E}">
        <p14:creationId xmlns:p14="http://schemas.microsoft.com/office/powerpoint/2010/main" val="2650440858"/>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1294910019"/>
              </p:ext>
            </p:extLst>
          </p:nvPr>
        </p:nvGraphicFramePr>
        <p:xfrm>
          <a:off x="609600" y="3777863"/>
          <a:ext cx="7924801" cy="2164457"/>
        </p:xfrm>
        <a:graphic>
          <a:graphicData uri="http://schemas.openxmlformats.org/drawingml/2006/table">
            <a:tbl>
              <a:tblPr firstRow="1" bandRow="1">
                <a:tableStyleId>{073A0DAA-6AF3-43AB-8588-CEC1D06C72B9}</a:tableStyleId>
              </a:tblPr>
              <a:tblGrid>
                <a:gridCol w="3081867">
                  <a:extLst>
                    <a:ext uri="{9D8B030D-6E8A-4147-A177-3AD203B41FA5}">
                      <a16:colId xmlns:a16="http://schemas.microsoft.com/office/drawing/2014/main" val="20000"/>
                    </a:ext>
                  </a:extLst>
                </a:gridCol>
                <a:gridCol w="733778">
                  <a:extLst>
                    <a:ext uri="{9D8B030D-6E8A-4147-A177-3AD203B41FA5}">
                      <a16:colId xmlns:a16="http://schemas.microsoft.com/office/drawing/2014/main" val="20001"/>
                    </a:ext>
                  </a:extLst>
                </a:gridCol>
                <a:gridCol w="733778">
                  <a:extLst>
                    <a:ext uri="{9D8B030D-6E8A-4147-A177-3AD203B41FA5}">
                      <a16:colId xmlns:a16="http://schemas.microsoft.com/office/drawing/2014/main" val="4277454861"/>
                    </a:ext>
                  </a:extLst>
                </a:gridCol>
                <a:gridCol w="733778">
                  <a:extLst>
                    <a:ext uri="{9D8B030D-6E8A-4147-A177-3AD203B41FA5}">
                      <a16:colId xmlns:a16="http://schemas.microsoft.com/office/drawing/2014/main" val="2913755648"/>
                    </a:ext>
                  </a:extLst>
                </a:gridCol>
                <a:gridCol w="733778">
                  <a:extLst>
                    <a:ext uri="{9D8B030D-6E8A-4147-A177-3AD203B41FA5}">
                      <a16:colId xmlns:a16="http://schemas.microsoft.com/office/drawing/2014/main" val="4123694526"/>
                    </a:ext>
                  </a:extLst>
                </a:gridCol>
                <a:gridCol w="862189">
                  <a:extLst>
                    <a:ext uri="{9D8B030D-6E8A-4147-A177-3AD203B41FA5}">
                      <a16:colId xmlns:a16="http://schemas.microsoft.com/office/drawing/2014/main" val="20002"/>
                    </a:ext>
                  </a:extLst>
                </a:gridCol>
                <a:gridCol w="1045633">
                  <a:extLst>
                    <a:ext uri="{9D8B030D-6E8A-4147-A177-3AD203B41FA5}">
                      <a16:colId xmlns:a16="http://schemas.microsoft.com/office/drawing/2014/main" val="20003"/>
                    </a:ext>
                  </a:extLst>
                </a:gridCol>
              </a:tblGrid>
              <a:tr h="652773">
                <a:tc>
                  <a:txBody>
                    <a:bodyPr/>
                    <a:lstStyle/>
                    <a:p>
                      <a:pPr algn="r"/>
                      <a:r>
                        <a:rPr lang="en-US" sz="16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7921">
                <a:tc>
                  <a:txBody>
                    <a:bodyPr/>
                    <a:lstStyle/>
                    <a:p>
                      <a:pPr algn="r"/>
                      <a:r>
                        <a:rPr lang="en-US" sz="1600" i="1" dirty="0"/>
                        <a:t>Compliance Inspections</a:t>
                      </a:r>
                    </a:p>
                  </a:txBody>
                  <a:tcPr>
                    <a:solidFill>
                      <a:schemeClr val="bg1">
                        <a:lumMod val="85000"/>
                      </a:schemeClr>
                    </a:solidFill>
                  </a:tcPr>
                </a:tc>
                <a:tc>
                  <a:txBody>
                    <a:bodyPr/>
                    <a:lstStyle/>
                    <a:p>
                      <a:pPr algn="ctr"/>
                      <a:r>
                        <a:rPr lang="en-US" sz="1600" i="0" dirty="0"/>
                        <a:t>4</a:t>
                      </a:r>
                    </a:p>
                  </a:txBody>
                  <a:tcPr>
                    <a:solidFill>
                      <a:schemeClr val="bg1">
                        <a:lumMod val="85000"/>
                      </a:schemeClr>
                    </a:solidFill>
                  </a:tcPr>
                </a:tc>
                <a:tc>
                  <a:txBody>
                    <a:bodyPr/>
                    <a:lstStyle/>
                    <a:p>
                      <a:pPr algn="ctr"/>
                      <a:r>
                        <a:rPr lang="en-US" sz="1600" i="0" dirty="0"/>
                        <a:t>3</a:t>
                      </a:r>
                    </a:p>
                  </a:txBody>
                  <a:tcPr>
                    <a:solidFill>
                      <a:schemeClr val="bg1">
                        <a:lumMod val="85000"/>
                      </a:schemeClr>
                    </a:solidFill>
                  </a:tcPr>
                </a:tc>
                <a:tc>
                  <a:txBody>
                    <a:bodyPr/>
                    <a:lstStyle/>
                    <a:p>
                      <a:pPr algn="ctr"/>
                      <a:r>
                        <a:rPr lang="en-US" sz="1600" i="0" dirty="0"/>
                        <a:t>8</a:t>
                      </a:r>
                    </a:p>
                  </a:txBody>
                  <a:tcPr>
                    <a:solidFill>
                      <a:schemeClr val="bg1">
                        <a:lumMod val="85000"/>
                      </a:schemeClr>
                    </a:solidFill>
                  </a:tcPr>
                </a:tc>
                <a:tc>
                  <a:txBody>
                    <a:bodyPr/>
                    <a:lstStyle/>
                    <a:p>
                      <a:pPr algn="ctr"/>
                      <a:r>
                        <a:rPr lang="en-US" sz="1600" i="0" dirty="0"/>
                        <a:t>31</a:t>
                      </a:r>
                    </a:p>
                  </a:txBody>
                  <a:tcPr>
                    <a:solidFill>
                      <a:schemeClr val="bg1">
                        <a:lumMod val="85000"/>
                      </a:schemeClr>
                    </a:solidFill>
                  </a:tcPr>
                </a:tc>
                <a:tc>
                  <a:txBody>
                    <a:bodyPr/>
                    <a:lstStyle/>
                    <a:p>
                      <a:pPr algn="ctr"/>
                      <a:r>
                        <a:rPr lang="en-US" sz="1600" b="1" i="1" dirty="0"/>
                        <a:t>46</a:t>
                      </a:r>
                    </a:p>
                  </a:txBody>
                  <a:tcPr>
                    <a:solidFill>
                      <a:schemeClr val="bg1">
                        <a:lumMod val="85000"/>
                      </a:schemeClr>
                    </a:solidFill>
                  </a:tcPr>
                </a:tc>
                <a:tc>
                  <a:txBody>
                    <a:bodyPr/>
                    <a:lstStyle/>
                    <a:p>
                      <a:pPr algn="ctr"/>
                      <a:r>
                        <a:rPr lang="en-US" sz="1600" i="0" dirty="0"/>
                        <a:t>24</a:t>
                      </a:r>
                    </a:p>
                  </a:txBody>
                  <a:tcPr>
                    <a:solidFill>
                      <a:schemeClr val="bg1">
                        <a:lumMod val="85000"/>
                      </a:schemeClr>
                    </a:solidFill>
                  </a:tcPr>
                </a:tc>
                <a:extLst>
                  <a:ext uri="{0D108BD9-81ED-4DB2-BD59-A6C34878D82A}">
                    <a16:rowId xmlns:a16="http://schemas.microsoft.com/office/drawing/2014/main" val="10001"/>
                  </a:ext>
                </a:extLst>
              </a:tr>
              <a:tr h="377921">
                <a:tc>
                  <a:txBody>
                    <a:bodyPr/>
                    <a:lstStyle/>
                    <a:p>
                      <a:pPr algn="r"/>
                      <a:r>
                        <a:rPr lang="en-US" sz="1600" i="1" dirty="0"/>
                        <a:t>Consultative Visits</a:t>
                      </a:r>
                    </a:p>
                  </a:txBody>
                  <a:tcPr>
                    <a:solidFill>
                      <a:schemeClr val="bg1">
                        <a:lumMod val="95000"/>
                      </a:schemeClr>
                    </a:solidFill>
                  </a:tcPr>
                </a:tc>
                <a:tc>
                  <a:txBody>
                    <a:bodyPr/>
                    <a:lstStyle/>
                    <a:p>
                      <a:pPr algn="ctr"/>
                      <a:r>
                        <a:rPr lang="en-US" sz="1600" i="0" dirty="0"/>
                        <a:t>8</a:t>
                      </a:r>
                    </a:p>
                  </a:txBody>
                  <a:tcPr>
                    <a:solidFill>
                      <a:schemeClr val="bg1">
                        <a:lumMod val="95000"/>
                      </a:schemeClr>
                    </a:solidFill>
                  </a:tcPr>
                </a:tc>
                <a:tc>
                  <a:txBody>
                    <a:bodyPr/>
                    <a:lstStyle/>
                    <a:p>
                      <a:pPr algn="ctr"/>
                      <a:r>
                        <a:rPr lang="en-US" sz="1600" i="0" dirty="0"/>
                        <a:t>17</a:t>
                      </a:r>
                    </a:p>
                  </a:txBody>
                  <a:tcPr>
                    <a:solidFill>
                      <a:schemeClr val="bg1">
                        <a:lumMod val="95000"/>
                      </a:schemeClr>
                    </a:solidFill>
                  </a:tcPr>
                </a:tc>
                <a:tc>
                  <a:txBody>
                    <a:bodyPr/>
                    <a:lstStyle/>
                    <a:p>
                      <a:pPr algn="ctr"/>
                      <a:r>
                        <a:rPr lang="en-US" sz="1600" i="0" dirty="0"/>
                        <a:t>11</a:t>
                      </a:r>
                    </a:p>
                  </a:txBody>
                  <a:tcPr>
                    <a:solidFill>
                      <a:schemeClr val="bg1">
                        <a:lumMod val="95000"/>
                      </a:schemeClr>
                    </a:solidFill>
                  </a:tcPr>
                </a:tc>
                <a:tc>
                  <a:txBody>
                    <a:bodyPr/>
                    <a:lstStyle/>
                    <a:p>
                      <a:pPr algn="ctr"/>
                      <a:r>
                        <a:rPr lang="en-US" sz="1600" i="0" dirty="0"/>
                        <a:t>8</a:t>
                      </a:r>
                    </a:p>
                  </a:txBody>
                  <a:tcPr>
                    <a:solidFill>
                      <a:schemeClr val="bg1">
                        <a:lumMod val="95000"/>
                      </a:schemeClr>
                    </a:solidFill>
                  </a:tcPr>
                </a:tc>
                <a:tc>
                  <a:txBody>
                    <a:bodyPr/>
                    <a:lstStyle/>
                    <a:p>
                      <a:pPr algn="ctr"/>
                      <a:r>
                        <a:rPr lang="en-US" sz="1600" b="1" i="1" dirty="0"/>
                        <a:t>44</a:t>
                      </a:r>
                    </a:p>
                  </a:txBody>
                  <a:tcPr>
                    <a:solidFill>
                      <a:schemeClr val="bg1">
                        <a:lumMod val="95000"/>
                      </a:schemeClr>
                    </a:solidFill>
                  </a:tcPr>
                </a:tc>
                <a:tc>
                  <a:txBody>
                    <a:bodyPr/>
                    <a:lstStyle/>
                    <a:p>
                      <a:pPr algn="ctr"/>
                      <a:r>
                        <a:rPr lang="en-US" sz="1600" i="0" dirty="0"/>
                        <a:t>10</a:t>
                      </a:r>
                    </a:p>
                  </a:txBody>
                  <a:tcPr>
                    <a:solidFill>
                      <a:schemeClr val="bg1">
                        <a:lumMod val="95000"/>
                      </a:schemeClr>
                    </a:solidFill>
                  </a:tcPr>
                </a:tc>
                <a:extLst>
                  <a:ext uri="{0D108BD9-81ED-4DB2-BD59-A6C34878D82A}">
                    <a16:rowId xmlns:a16="http://schemas.microsoft.com/office/drawing/2014/main" val="10002"/>
                  </a:ext>
                </a:extLst>
              </a:tr>
              <a:tr h="377921">
                <a:tc>
                  <a:txBody>
                    <a:bodyPr/>
                    <a:lstStyle/>
                    <a:p>
                      <a:pPr algn="r"/>
                      <a:r>
                        <a:rPr lang="en-US" sz="1600" i="1" dirty="0"/>
                        <a:t>OSH Outreach Events</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i="0" dirty="0"/>
                        <a:t>3</a:t>
                      </a:r>
                    </a:p>
                  </a:txBody>
                  <a:tcPr>
                    <a:solidFill>
                      <a:schemeClr val="bg1">
                        <a:lumMod val="85000"/>
                      </a:schemeClr>
                    </a:solidFill>
                  </a:tcPr>
                </a:tc>
                <a:tc>
                  <a:txBody>
                    <a:bodyPr/>
                    <a:lstStyle/>
                    <a:p>
                      <a:pPr algn="ctr"/>
                      <a:r>
                        <a:rPr lang="en-US" sz="1600" b="1" i="1" dirty="0"/>
                        <a:t>3</a:t>
                      </a:r>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extLst>
                  <a:ext uri="{0D108BD9-81ED-4DB2-BD59-A6C34878D82A}">
                    <a16:rowId xmlns:a16="http://schemas.microsoft.com/office/drawing/2014/main" val="10003"/>
                  </a:ext>
                </a:extLst>
              </a:tr>
              <a:tr h="377921">
                <a:tc>
                  <a:txBody>
                    <a:bodyPr/>
                    <a:lstStyle/>
                    <a:p>
                      <a:pPr algn="r"/>
                      <a:r>
                        <a:rPr lang="en-US" sz="1600" i="1" dirty="0"/>
                        <a:t>People Trained</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i="0" dirty="0"/>
                        <a:t>46</a:t>
                      </a:r>
                    </a:p>
                  </a:txBody>
                  <a:tcPr>
                    <a:solidFill>
                      <a:schemeClr val="bg1">
                        <a:lumMod val="95000"/>
                      </a:schemeClr>
                    </a:solidFill>
                  </a:tcPr>
                </a:tc>
                <a:tc>
                  <a:txBody>
                    <a:bodyPr/>
                    <a:lstStyle/>
                    <a:p>
                      <a:pPr algn="ctr"/>
                      <a:r>
                        <a:rPr lang="en-US" sz="1600" b="1" i="1" dirty="0"/>
                        <a:t>46</a:t>
                      </a:r>
                    </a:p>
                  </a:txBody>
                  <a:tcPr>
                    <a:solidFill>
                      <a:schemeClr val="bg1">
                        <a:lumMod val="95000"/>
                      </a:schemeClr>
                    </a:solidFill>
                  </a:tcPr>
                </a:tc>
                <a:tc>
                  <a:txBody>
                    <a:bodyPr/>
                    <a:lstStyle/>
                    <a:p>
                      <a:pPr algn="ctr"/>
                      <a:r>
                        <a:rPr lang="en-US" sz="1600" i="0" dirty="0"/>
                        <a:t>40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0" name="Group 128">
            <a:extLst>
              <a:ext uri="{FF2B5EF4-FFF2-40B4-BE49-F238E27FC236}">
                <a16:creationId xmlns:a16="http://schemas.microsoft.com/office/drawing/2014/main" id="{C696BACC-6F62-43F5-A065-FFA1D02F96CD}"/>
              </a:ext>
            </a:extLst>
          </p:cNvPr>
          <p:cNvGraphicFramePr>
            <a:graphicFrameLocks noGrp="1"/>
          </p:cNvGraphicFramePr>
          <p:nvPr>
            <p:extLst>
              <p:ext uri="{D42A27DB-BD31-4B8C-83A1-F6EECF244321}">
                <p14:modId xmlns:p14="http://schemas.microsoft.com/office/powerpoint/2010/main" val="4248714950"/>
              </p:ext>
            </p:extLst>
          </p:nvPr>
        </p:nvGraphicFramePr>
        <p:xfrm>
          <a:off x="609600" y="1219200"/>
          <a:ext cx="7929234" cy="2175586"/>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68022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534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1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139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5.0</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46%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9.3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5.9</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49%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11.5</a:t>
                      </a:r>
                    </a:p>
                  </a:txBody>
                  <a:tcPr anchor="ctr" horzOverflow="overflow">
                    <a:solidFill>
                      <a:schemeClr val="bg1">
                        <a:lumMod val="95000"/>
                      </a:schemeClr>
                    </a:solidFill>
                  </a:tcPr>
                </a:tc>
                <a:tc>
                  <a:txBody>
                    <a:bodyPr/>
                    <a:lstStyle/>
                    <a:p>
                      <a:pPr algn="ctr"/>
                      <a:r>
                        <a:rPr lang="en-US" sz="1200" b="1" i="1" dirty="0"/>
                        <a:t>29%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932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1" dirty="0"/>
                        <a:t>3.4</a:t>
                      </a:r>
                    </a:p>
                  </a:txBody>
                  <a:tcPr anchor="ct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53%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7.2</a:t>
                      </a:r>
                    </a:p>
                  </a:txBody>
                  <a:tcPr anchor="ctr" horzOverflow="overflow">
                    <a:solidFill>
                      <a:schemeClr val="bg1">
                        <a:lumMod val="85000"/>
                      </a:schemeClr>
                    </a:solidFill>
                  </a:tcPr>
                </a:tc>
                <a:tc>
                  <a:txBody>
                    <a:bodyPr/>
                    <a:lstStyle/>
                    <a:p>
                      <a:pPr algn="ctr"/>
                      <a:r>
                        <a:rPr lang="en-US" sz="1200" i="1" dirty="0"/>
                        <a:t>3.5</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62%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9.3</a:t>
                      </a:r>
                    </a:p>
                  </a:txBody>
                  <a:tcPr anchor="ctr" horzOverflow="overflow">
                    <a:solidFill>
                      <a:schemeClr val="bg1">
                        <a:lumMod val="85000"/>
                      </a:schemeClr>
                    </a:solidFill>
                  </a:tcPr>
                </a:tc>
                <a:tc>
                  <a:txBody>
                    <a:bodyPr/>
                    <a:lstStyle/>
                    <a:p>
                      <a:pPr algn="ctr"/>
                      <a:r>
                        <a:rPr lang="en-US" sz="1200" b="1" i="1" dirty="0"/>
                        <a:t>23%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2D9ACCBE-AF2B-4366-A19F-D44ADE10FD62}"/>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
        <p:nvSpPr>
          <p:cNvPr id="9" name="TextBox 8">
            <a:extLst>
              <a:ext uri="{FF2B5EF4-FFF2-40B4-BE49-F238E27FC236}">
                <a16:creationId xmlns:a16="http://schemas.microsoft.com/office/drawing/2014/main" id="{625F9761-94C6-4672-835D-B0543BFC9B3B}"/>
              </a:ext>
            </a:extLst>
          </p:cNvPr>
          <p:cNvSpPr txBox="1"/>
          <p:nvPr/>
        </p:nvSpPr>
        <p:spPr>
          <a:xfrm>
            <a:off x="533400" y="3463214"/>
            <a:ext cx="3090911" cy="246221"/>
          </a:xfrm>
          <a:prstGeom prst="rect">
            <a:avLst/>
          </a:prstGeom>
          <a:noFill/>
        </p:spPr>
        <p:txBody>
          <a:bodyPr wrap="none" rtlCol="0">
            <a:spAutoFit/>
          </a:bodyPr>
          <a:lstStyle/>
          <a:p>
            <a:r>
              <a:rPr lang="en-US" sz="1000" i="1" dirty="0"/>
              <a:t>*TRC/DART rate based on the 3-digit NAICS code </a:t>
            </a:r>
          </a:p>
        </p:txBody>
      </p:sp>
    </p:spTree>
    <p:extLst>
      <p:ext uri="{BB962C8B-B14F-4D97-AF65-F5344CB8AC3E}">
        <p14:creationId xmlns:p14="http://schemas.microsoft.com/office/powerpoint/2010/main" val="322873318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478179"/>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17" name="Picture 7" descr="C:\Documents and Settings\Wanda Lagoe\My Documents\My Pictures\Partnerships\Crane 178.jpg"/>
          <p:cNvPicPr>
            <a:picLocks noChangeAspect="1" noChangeArrowheads="1"/>
          </p:cNvPicPr>
          <p:nvPr/>
        </p:nvPicPr>
        <p:blipFill>
          <a:blip r:embed="rId3" cstate="print"/>
          <a:srcRect l="44705"/>
          <a:stretch>
            <a:fillRect/>
          </a:stretch>
        </p:blipFill>
        <p:spPr bwMode="auto">
          <a:xfrm>
            <a:off x="609600" y="4800601"/>
            <a:ext cx="1406771" cy="1143000"/>
          </a:xfrm>
          <a:prstGeom prst="rect">
            <a:avLst/>
          </a:prstGeom>
          <a:noFill/>
          <a:ln w="9525">
            <a:noFill/>
            <a:miter lim="800000"/>
            <a:headEnd/>
            <a:tailEnd/>
          </a:ln>
        </p:spPr>
      </p:pic>
      <p:pic>
        <p:nvPicPr>
          <p:cNvPr id="20" name="Picture 19" descr="C:\Users\wllagoe.EADS\Pictures\Construction\IMAG0613.jpg"/>
          <p:cNvPicPr/>
          <p:nvPr/>
        </p:nvPicPr>
        <p:blipFill>
          <a:blip r:embed="rId4" cstate="print"/>
          <a:srcRect/>
          <a:stretch>
            <a:fillRect/>
          </a:stretch>
        </p:blipFill>
        <p:spPr bwMode="auto">
          <a:xfrm>
            <a:off x="4267200" y="4800600"/>
            <a:ext cx="2209800" cy="1143000"/>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58114" y="4737556"/>
            <a:ext cx="1186543" cy="215444"/>
          </a:xfrm>
          <a:prstGeom prst="rect">
            <a:avLst/>
          </a:prstGeom>
          <a:noFill/>
        </p:spPr>
        <p:txBody>
          <a:bodyPr wrap="none" rtlCol="0">
            <a:spAutoFit/>
          </a:bodyPr>
          <a:lstStyle/>
          <a:p>
            <a:r>
              <a:rPr lang="en-US" sz="800" dirty="0"/>
              <a:t>NCDOL Photo Library</a:t>
            </a:r>
          </a:p>
        </p:txBody>
      </p:sp>
      <p:pic>
        <p:nvPicPr>
          <p:cNvPr id="21" name="Picture 20"/>
          <p:cNvPicPr/>
          <p:nvPr/>
        </p:nvPicPr>
        <p:blipFill>
          <a:blip r:embed="rId5" cstate="print"/>
          <a:srcRect/>
          <a:stretch>
            <a:fillRect/>
          </a:stretch>
        </p:blipFill>
        <p:spPr bwMode="auto">
          <a:xfrm>
            <a:off x="6781800" y="4800600"/>
            <a:ext cx="1752600" cy="1143000"/>
          </a:xfrm>
          <a:prstGeom prst="rect">
            <a:avLst/>
          </a:prstGeom>
          <a:noFill/>
          <a:ln w="9525">
            <a:noFill/>
            <a:miter lim="800000"/>
            <a:headEnd/>
            <a:tailEnd/>
          </a:ln>
        </p:spPr>
      </p:pic>
      <p:pic>
        <p:nvPicPr>
          <p:cNvPr id="22" name="Picture 21" descr="C:\Users\wllagoe.EADS\Pictures\Picture 028.jpg"/>
          <p:cNvPicPr/>
          <p:nvPr/>
        </p:nvPicPr>
        <p:blipFill>
          <a:blip r:embed="rId6" cstate="print"/>
          <a:srcRect t="36156" r="23415"/>
          <a:stretch>
            <a:fillRect/>
          </a:stretch>
        </p:blipFill>
        <p:spPr bwMode="auto">
          <a:xfrm>
            <a:off x="5921582" y="4800600"/>
            <a:ext cx="1676400" cy="1143000"/>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3340680974"/>
              </p:ext>
            </p:extLst>
          </p:nvPr>
        </p:nvGraphicFramePr>
        <p:xfrm>
          <a:off x="609598" y="1219200"/>
          <a:ext cx="7924802" cy="3287973"/>
        </p:xfrm>
        <a:graphic>
          <a:graphicData uri="http://schemas.openxmlformats.org/drawingml/2006/table">
            <a:tbl>
              <a:tblPr firstRow="1" bandRow="1">
                <a:tableStyleId>{073A0DAA-6AF3-43AB-8588-CEC1D06C72B9}</a:tableStyleId>
              </a:tblPr>
              <a:tblGrid>
                <a:gridCol w="2214283">
                  <a:extLst>
                    <a:ext uri="{9D8B030D-6E8A-4147-A177-3AD203B41FA5}">
                      <a16:colId xmlns:a16="http://schemas.microsoft.com/office/drawing/2014/main" val="20000"/>
                    </a:ext>
                  </a:extLst>
                </a:gridCol>
                <a:gridCol w="917762">
                  <a:extLst>
                    <a:ext uri="{9D8B030D-6E8A-4147-A177-3AD203B41FA5}">
                      <a16:colId xmlns:a16="http://schemas.microsoft.com/office/drawing/2014/main" val="20001"/>
                    </a:ext>
                  </a:extLst>
                </a:gridCol>
                <a:gridCol w="917762">
                  <a:extLst>
                    <a:ext uri="{9D8B030D-6E8A-4147-A177-3AD203B41FA5}">
                      <a16:colId xmlns:a16="http://schemas.microsoft.com/office/drawing/2014/main" val="88443120"/>
                    </a:ext>
                  </a:extLst>
                </a:gridCol>
                <a:gridCol w="917762">
                  <a:extLst>
                    <a:ext uri="{9D8B030D-6E8A-4147-A177-3AD203B41FA5}">
                      <a16:colId xmlns:a16="http://schemas.microsoft.com/office/drawing/2014/main" val="3486207619"/>
                    </a:ext>
                  </a:extLst>
                </a:gridCol>
                <a:gridCol w="917762">
                  <a:extLst>
                    <a:ext uri="{9D8B030D-6E8A-4147-A177-3AD203B41FA5}">
                      <a16:colId xmlns:a16="http://schemas.microsoft.com/office/drawing/2014/main" val="2707819233"/>
                    </a:ext>
                  </a:extLst>
                </a:gridCol>
                <a:gridCol w="874058">
                  <a:extLst>
                    <a:ext uri="{9D8B030D-6E8A-4147-A177-3AD203B41FA5}">
                      <a16:colId xmlns:a16="http://schemas.microsoft.com/office/drawing/2014/main" val="20002"/>
                    </a:ext>
                  </a:extLst>
                </a:gridCol>
                <a:gridCol w="1165413">
                  <a:extLst>
                    <a:ext uri="{9D8B030D-6E8A-4147-A177-3AD203B41FA5}">
                      <a16:colId xmlns:a16="http://schemas.microsoft.com/office/drawing/2014/main" val="20003"/>
                    </a:ext>
                  </a:extLst>
                </a:gridCol>
              </a:tblGrid>
              <a:tr h="550129">
                <a:tc>
                  <a:txBody>
                    <a:bodyPr/>
                    <a:lstStyle/>
                    <a:p>
                      <a:pPr algn="r"/>
                      <a:r>
                        <a:rPr lang="en-US" sz="1600" dirty="0">
                          <a:solidFill>
                            <a:schemeClr val="tx1"/>
                          </a:solidFill>
                        </a:rPr>
                        <a:t>COMPLIANCE INSPECTIONS</a:t>
                      </a:r>
                    </a:p>
                  </a:txBody>
                  <a:tcPr anchor="ctr">
                    <a:solidFill>
                      <a:schemeClr val="bg1">
                        <a:lumMod val="75000"/>
                      </a:schemeClr>
                    </a:solidFill>
                  </a:tcPr>
                </a:tc>
                <a:tc>
                  <a:txBody>
                    <a:bodyPr/>
                    <a:lstStyle/>
                    <a:p>
                      <a:pPr algn="ctr"/>
                      <a:r>
                        <a:rPr lang="en-US" sz="1400" b="1" dirty="0">
                          <a:solidFill>
                            <a:schemeClr val="tx1"/>
                          </a:solidFill>
                        </a:rPr>
                        <a:t>1</a:t>
                      </a:r>
                      <a:r>
                        <a:rPr lang="en-US" sz="1400" b="1" baseline="30000" dirty="0">
                          <a:solidFill>
                            <a:schemeClr val="tx1"/>
                          </a:solidFill>
                        </a:rPr>
                        <a:t>st </a:t>
                      </a:r>
                      <a:r>
                        <a:rPr lang="en-US" sz="1400" b="1" dirty="0">
                          <a:solidFill>
                            <a:schemeClr val="tx1"/>
                          </a:solidFill>
                        </a:rPr>
                        <a:t>Qtr.</a:t>
                      </a:r>
                    </a:p>
                  </a:txBody>
                  <a:tcPr anchor="ctr">
                    <a:solidFill>
                      <a:schemeClr val="bg1">
                        <a:lumMod val="75000"/>
                      </a:schemeClr>
                    </a:solidFill>
                  </a:tcPr>
                </a:tc>
                <a:tc>
                  <a:txBody>
                    <a:bodyPr/>
                    <a:lstStyle/>
                    <a:p>
                      <a:pPr algn="ctr"/>
                      <a:r>
                        <a:rPr lang="en-US" sz="1400" b="1" dirty="0">
                          <a:solidFill>
                            <a:schemeClr val="tx1"/>
                          </a:solidFill>
                        </a:rPr>
                        <a:t>2</a:t>
                      </a:r>
                      <a:r>
                        <a:rPr lang="en-US" sz="1400" b="1" baseline="30000" dirty="0">
                          <a:solidFill>
                            <a:schemeClr val="tx1"/>
                          </a:solidFill>
                        </a:rPr>
                        <a:t>nd</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3</a:t>
                      </a:r>
                      <a:r>
                        <a:rPr lang="en-US" sz="1400" b="1" baseline="30000" dirty="0">
                          <a:solidFill>
                            <a:schemeClr val="tx1"/>
                          </a:solidFill>
                        </a:rPr>
                        <a:t>rd</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4</a:t>
                      </a:r>
                      <a:r>
                        <a:rPr lang="en-US" sz="1400" b="1" baseline="30000" dirty="0">
                          <a:solidFill>
                            <a:schemeClr val="tx1"/>
                          </a:solidFill>
                        </a:rPr>
                        <a:t>th</a:t>
                      </a:r>
                      <a:r>
                        <a:rPr lang="en-US" sz="1400" b="1"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6979">
                <a:tc>
                  <a:txBody>
                    <a:bodyPr/>
                    <a:lstStyle/>
                    <a:p>
                      <a:pPr algn="r"/>
                      <a:r>
                        <a:rPr lang="en-US" sz="1400" i="1" dirty="0"/>
                        <a:t>Silica</a:t>
                      </a:r>
                    </a:p>
                  </a:txBody>
                  <a:tcPr anchor="ctr">
                    <a:solidFill>
                      <a:schemeClr val="bg1">
                        <a:lumMod val="85000"/>
                      </a:schemeClr>
                    </a:solidFill>
                  </a:tcPr>
                </a:tc>
                <a:tc>
                  <a:txBody>
                    <a:bodyPr/>
                    <a:lstStyle/>
                    <a:p>
                      <a:pPr algn="ctr"/>
                      <a:r>
                        <a:rPr lang="en-US" sz="1400" i="0" dirty="0"/>
                        <a:t>10</a:t>
                      </a:r>
                    </a:p>
                  </a:txBody>
                  <a:tcPr anchor="ctr">
                    <a:solidFill>
                      <a:schemeClr val="bg1">
                        <a:lumMod val="85000"/>
                      </a:schemeClr>
                    </a:solidFill>
                  </a:tcPr>
                </a:tc>
                <a:tc>
                  <a:txBody>
                    <a:bodyPr/>
                    <a:lstStyle/>
                    <a:p>
                      <a:pPr algn="ctr"/>
                      <a:r>
                        <a:rPr lang="en-US" sz="1400" i="0" dirty="0"/>
                        <a:t>12</a:t>
                      </a:r>
                    </a:p>
                  </a:txBody>
                  <a:tcPr anchor="ctr">
                    <a:solidFill>
                      <a:schemeClr val="bg1">
                        <a:lumMod val="85000"/>
                      </a:schemeClr>
                    </a:solidFill>
                  </a:tcPr>
                </a:tc>
                <a:tc>
                  <a:txBody>
                    <a:bodyPr/>
                    <a:lstStyle/>
                    <a:p>
                      <a:pPr algn="ctr"/>
                      <a:r>
                        <a:rPr lang="en-US" sz="1400" i="0" dirty="0"/>
                        <a:t>8</a:t>
                      </a:r>
                    </a:p>
                  </a:txBody>
                  <a:tcPr anchor="ctr">
                    <a:solidFill>
                      <a:schemeClr val="bg1">
                        <a:lumMod val="85000"/>
                      </a:schemeClr>
                    </a:solidFill>
                  </a:tcPr>
                </a:tc>
                <a:tc>
                  <a:txBody>
                    <a:bodyPr/>
                    <a:lstStyle/>
                    <a:p>
                      <a:pPr algn="ctr"/>
                      <a:r>
                        <a:rPr lang="en-US" sz="1400" i="0" dirty="0"/>
                        <a:t>12</a:t>
                      </a:r>
                    </a:p>
                  </a:txBody>
                  <a:tcPr anchor="ctr">
                    <a:solidFill>
                      <a:schemeClr val="bg1">
                        <a:lumMod val="85000"/>
                      </a:schemeClr>
                    </a:solidFill>
                  </a:tcPr>
                </a:tc>
                <a:tc>
                  <a:txBody>
                    <a:bodyPr/>
                    <a:lstStyle/>
                    <a:p>
                      <a:pPr algn="ctr"/>
                      <a:r>
                        <a:rPr lang="en-US" sz="1400" b="1" i="1" dirty="0"/>
                        <a:t>42</a:t>
                      </a:r>
                    </a:p>
                  </a:txBody>
                  <a:tcPr anchor="ctr">
                    <a:solidFill>
                      <a:schemeClr val="bg1">
                        <a:lumMod val="85000"/>
                      </a:schemeClr>
                    </a:solidFill>
                  </a:tcPr>
                </a:tc>
                <a:tc rowSpan="6">
                  <a:txBody>
                    <a:bodyPr/>
                    <a:lstStyle/>
                    <a:p>
                      <a:pPr algn="ctr"/>
                      <a:r>
                        <a:rPr lang="en-US" sz="1400" b="1" i="0" dirty="0"/>
                        <a:t>75</a:t>
                      </a:r>
                    </a:p>
                  </a:txBody>
                  <a:tcPr anchor="b">
                    <a:solidFill>
                      <a:schemeClr val="bg1">
                        <a:lumMod val="85000"/>
                      </a:schemeClr>
                    </a:solidFill>
                  </a:tcPr>
                </a:tc>
                <a:extLst>
                  <a:ext uri="{0D108BD9-81ED-4DB2-BD59-A6C34878D82A}">
                    <a16:rowId xmlns:a16="http://schemas.microsoft.com/office/drawing/2014/main" val="10001"/>
                  </a:ext>
                </a:extLst>
              </a:tr>
              <a:tr h="386979">
                <a:tc>
                  <a:txBody>
                    <a:bodyPr/>
                    <a:lstStyle/>
                    <a:p>
                      <a:pPr algn="r"/>
                      <a:r>
                        <a:rPr lang="en-US" sz="1400" i="1" dirty="0"/>
                        <a:t>Asbestos</a:t>
                      </a:r>
                    </a:p>
                  </a:txBody>
                  <a:tcPr anchor="ctr">
                    <a:solidFill>
                      <a:schemeClr val="bg1">
                        <a:lumMod val="95000"/>
                      </a:schemeClr>
                    </a:solidFill>
                  </a:tcPr>
                </a:tc>
                <a:tc>
                  <a:txBody>
                    <a:bodyPr/>
                    <a:lstStyle/>
                    <a:p>
                      <a:pPr algn="ctr"/>
                      <a:r>
                        <a:rPr lang="en-US" sz="1400" i="0" dirty="0"/>
                        <a:t>6</a:t>
                      </a:r>
                    </a:p>
                  </a:txBody>
                  <a:tcPr anchor="ctr">
                    <a:solidFill>
                      <a:schemeClr val="bg1">
                        <a:lumMod val="95000"/>
                      </a:schemeClr>
                    </a:solidFill>
                  </a:tcPr>
                </a:tc>
                <a:tc>
                  <a:txBody>
                    <a:bodyPr/>
                    <a:lstStyle/>
                    <a:p>
                      <a:pPr algn="ctr"/>
                      <a:r>
                        <a:rPr lang="en-US" sz="1400" i="0" dirty="0"/>
                        <a:t>3</a:t>
                      </a:r>
                    </a:p>
                  </a:txBody>
                  <a:tcPr anchor="ctr">
                    <a:solidFill>
                      <a:schemeClr val="bg1">
                        <a:lumMod val="95000"/>
                      </a:schemeClr>
                    </a:solidFill>
                  </a:tcPr>
                </a:tc>
                <a:tc>
                  <a:txBody>
                    <a:bodyPr/>
                    <a:lstStyle/>
                    <a:p>
                      <a:pPr algn="ctr"/>
                      <a:r>
                        <a:rPr lang="en-US" sz="1400" i="0" dirty="0"/>
                        <a:t>9</a:t>
                      </a:r>
                    </a:p>
                  </a:txBody>
                  <a:tcPr anchor="ctr">
                    <a:solidFill>
                      <a:schemeClr val="bg1">
                        <a:lumMod val="95000"/>
                      </a:schemeClr>
                    </a:solidFill>
                  </a:tcPr>
                </a:tc>
                <a:tc>
                  <a:txBody>
                    <a:bodyPr/>
                    <a:lstStyle/>
                    <a:p>
                      <a:pPr algn="ctr"/>
                      <a:r>
                        <a:rPr lang="en-US" sz="1400" i="0" dirty="0"/>
                        <a:t>3</a:t>
                      </a:r>
                    </a:p>
                  </a:txBody>
                  <a:tcPr anchor="ctr">
                    <a:solidFill>
                      <a:schemeClr val="bg1">
                        <a:lumMod val="95000"/>
                      </a:schemeClr>
                    </a:solidFill>
                  </a:tcPr>
                </a:tc>
                <a:tc>
                  <a:txBody>
                    <a:bodyPr/>
                    <a:lstStyle/>
                    <a:p>
                      <a:pPr algn="ctr"/>
                      <a:r>
                        <a:rPr lang="en-US" sz="1400" b="1" i="1" dirty="0"/>
                        <a:t>21</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6979">
                <a:tc>
                  <a:txBody>
                    <a:bodyPr/>
                    <a:lstStyle/>
                    <a:p>
                      <a:pPr algn="r"/>
                      <a:r>
                        <a:rPr lang="en-US" sz="1400" i="1" dirty="0" err="1"/>
                        <a:t>Isocyanates</a:t>
                      </a:r>
                      <a:endParaRPr lang="en-US" sz="1400" i="1" dirty="0"/>
                    </a:p>
                  </a:txBody>
                  <a:tcPr anchor="ctr">
                    <a:solidFill>
                      <a:schemeClr val="bg1">
                        <a:lumMod val="85000"/>
                      </a:schemeClr>
                    </a:solidFill>
                  </a:tcPr>
                </a:tc>
                <a:tc>
                  <a:txBody>
                    <a:bodyPr/>
                    <a:lstStyle/>
                    <a:p>
                      <a:pPr algn="ctr"/>
                      <a:r>
                        <a:rPr lang="en-US" sz="1400" i="0" dirty="0"/>
                        <a:t>4</a:t>
                      </a:r>
                    </a:p>
                  </a:txBody>
                  <a:tcPr anchor="ctr">
                    <a:solidFill>
                      <a:schemeClr val="bg1">
                        <a:lumMod val="85000"/>
                      </a:schemeClr>
                    </a:solidFill>
                  </a:tcPr>
                </a:tc>
                <a:tc>
                  <a:txBody>
                    <a:bodyPr/>
                    <a:lstStyle/>
                    <a:p>
                      <a:pPr algn="ctr"/>
                      <a:r>
                        <a:rPr lang="en-US" sz="1400" i="0" dirty="0"/>
                        <a:t>11</a:t>
                      </a:r>
                    </a:p>
                  </a:txBody>
                  <a:tcPr anchor="ctr">
                    <a:solidFill>
                      <a:schemeClr val="bg1">
                        <a:lumMod val="85000"/>
                      </a:schemeClr>
                    </a:solidFill>
                  </a:tcPr>
                </a:tc>
                <a:tc>
                  <a:txBody>
                    <a:bodyPr/>
                    <a:lstStyle/>
                    <a:p>
                      <a:pPr algn="ctr"/>
                      <a:r>
                        <a:rPr lang="en-US" sz="1400" i="0" dirty="0"/>
                        <a:t>5</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tc>
                  <a:txBody>
                    <a:bodyPr/>
                    <a:lstStyle/>
                    <a:p>
                      <a:pPr algn="ctr"/>
                      <a:r>
                        <a:rPr lang="en-US" sz="1400" b="1" i="1" dirty="0"/>
                        <a:t>21</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6979">
                <a:tc>
                  <a:txBody>
                    <a:bodyPr/>
                    <a:lstStyle/>
                    <a:p>
                      <a:pPr algn="r"/>
                      <a:r>
                        <a:rPr lang="en-US" sz="1400" i="1" dirty="0"/>
                        <a:t>Lead</a:t>
                      </a:r>
                    </a:p>
                  </a:txBody>
                  <a:tcPr anchor="ctr">
                    <a:solidFill>
                      <a:schemeClr val="bg1">
                        <a:lumMod val="95000"/>
                      </a:schemeClr>
                    </a:solidFill>
                  </a:tcPr>
                </a:tc>
                <a:tc>
                  <a:txBody>
                    <a:bodyPr/>
                    <a:lstStyle/>
                    <a:p>
                      <a:pPr algn="ctr"/>
                      <a:r>
                        <a:rPr lang="en-US" sz="1400" i="0" dirty="0"/>
                        <a:t>2</a:t>
                      </a:r>
                    </a:p>
                  </a:txBody>
                  <a:tcPr anchor="ctr">
                    <a:solidFill>
                      <a:schemeClr val="bg1">
                        <a:lumMod val="95000"/>
                      </a:schemeClr>
                    </a:solidFill>
                  </a:tcPr>
                </a:tc>
                <a:tc>
                  <a:txBody>
                    <a:bodyPr/>
                    <a:lstStyle/>
                    <a:p>
                      <a:pPr algn="ctr"/>
                      <a:r>
                        <a:rPr lang="en-US" sz="1400" i="0" dirty="0"/>
                        <a:t>4</a:t>
                      </a:r>
                    </a:p>
                  </a:txBody>
                  <a:tcPr anchor="ctr">
                    <a:solidFill>
                      <a:schemeClr val="bg1">
                        <a:lumMod val="95000"/>
                      </a:schemeClr>
                    </a:solidFill>
                  </a:tcPr>
                </a:tc>
                <a:tc>
                  <a:txBody>
                    <a:bodyPr/>
                    <a:lstStyle/>
                    <a:p>
                      <a:pPr algn="ctr"/>
                      <a:r>
                        <a:rPr lang="en-US" sz="1400" i="0" dirty="0"/>
                        <a:t>3</a:t>
                      </a:r>
                    </a:p>
                  </a:txBody>
                  <a:tcPr anchor="ctr">
                    <a:solidFill>
                      <a:schemeClr val="bg1">
                        <a:lumMod val="95000"/>
                      </a:schemeClr>
                    </a:solidFill>
                  </a:tcPr>
                </a:tc>
                <a:tc>
                  <a:txBody>
                    <a:bodyPr/>
                    <a:lstStyle/>
                    <a:p>
                      <a:pPr algn="ctr"/>
                      <a:r>
                        <a:rPr lang="en-US" sz="1400" i="0" dirty="0"/>
                        <a:t>0</a:t>
                      </a:r>
                    </a:p>
                  </a:txBody>
                  <a:tcPr anchor="ctr">
                    <a:solidFill>
                      <a:schemeClr val="bg1">
                        <a:lumMod val="95000"/>
                      </a:schemeClr>
                    </a:solidFill>
                  </a:tcPr>
                </a:tc>
                <a:tc>
                  <a:txBody>
                    <a:bodyPr/>
                    <a:lstStyle/>
                    <a:p>
                      <a:pPr algn="ctr"/>
                      <a:r>
                        <a:rPr lang="en-US" sz="1400" b="1" i="1" dirty="0"/>
                        <a:t>9</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6979">
                <a:tc>
                  <a:txBody>
                    <a:bodyPr/>
                    <a:lstStyle/>
                    <a:p>
                      <a:pPr algn="r"/>
                      <a:r>
                        <a:rPr lang="en-US" sz="1400" i="1" dirty="0" err="1"/>
                        <a:t>Hexavalent</a:t>
                      </a:r>
                      <a:r>
                        <a:rPr lang="en-US" sz="1400" i="1" dirty="0"/>
                        <a:t> Chromium</a:t>
                      </a:r>
                    </a:p>
                  </a:txBody>
                  <a:tcPr anchor="ctr">
                    <a:solidFill>
                      <a:schemeClr val="bg1">
                        <a:lumMod val="85000"/>
                      </a:schemeClr>
                    </a:solidFill>
                  </a:tcPr>
                </a:tc>
                <a:tc>
                  <a:txBody>
                    <a:bodyPr/>
                    <a:lstStyle/>
                    <a:p>
                      <a:pPr algn="ctr"/>
                      <a:r>
                        <a:rPr lang="en-US" sz="1400" i="0" dirty="0"/>
                        <a:t>4</a:t>
                      </a:r>
                    </a:p>
                  </a:txBody>
                  <a:tcPr anchor="ctr">
                    <a:solidFill>
                      <a:schemeClr val="bg1">
                        <a:lumMod val="85000"/>
                      </a:schemeClr>
                    </a:solidFill>
                  </a:tcPr>
                </a:tc>
                <a:tc>
                  <a:txBody>
                    <a:bodyPr/>
                    <a:lstStyle/>
                    <a:p>
                      <a:pPr algn="ctr"/>
                      <a:r>
                        <a:rPr lang="en-US" sz="1400" i="0" dirty="0"/>
                        <a:t>2</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tc>
                  <a:txBody>
                    <a:bodyPr/>
                    <a:lstStyle/>
                    <a:p>
                      <a:pPr algn="ctr"/>
                      <a:r>
                        <a:rPr lang="en-US" sz="1400" b="1" i="1" dirty="0"/>
                        <a:t>8</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6979">
                <a:tc>
                  <a:txBody>
                    <a:bodyPr/>
                    <a:lstStyle/>
                    <a:p>
                      <a:pPr algn="r"/>
                      <a:r>
                        <a:rPr lang="en-US" sz="1400" b="1" i="1" dirty="0"/>
                        <a:t>Total</a:t>
                      </a:r>
                    </a:p>
                  </a:txBody>
                  <a:tcPr anchor="ctr">
                    <a:solidFill>
                      <a:schemeClr val="bg1">
                        <a:lumMod val="95000"/>
                      </a:schemeClr>
                    </a:solidFill>
                  </a:tcPr>
                </a:tc>
                <a:tc>
                  <a:txBody>
                    <a:bodyPr/>
                    <a:lstStyle/>
                    <a:p>
                      <a:pPr algn="ctr"/>
                      <a:r>
                        <a:rPr lang="en-US" sz="1400" b="1" i="0" dirty="0"/>
                        <a:t>24</a:t>
                      </a:r>
                    </a:p>
                  </a:txBody>
                  <a:tcPr anchor="ctr">
                    <a:solidFill>
                      <a:schemeClr val="bg1">
                        <a:lumMod val="95000"/>
                      </a:schemeClr>
                    </a:solidFill>
                  </a:tcPr>
                </a:tc>
                <a:tc>
                  <a:txBody>
                    <a:bodyPr/>
                    <a:lstStyle/>
                    <a:p>
                      <a:pPr algn="ctr"/>
                      <a:r>
                        <a:rPr lang="en-US" sz="1400" b="1" i="0" dirty="0"/>
                        <a:t>30</a:t>
                      </a:r>
                    </a:p>
                  </a:txBody>
                  <a:tcPr anchor="ctr">
                    <a:solidFill>
                      <a:schemeClr val="bg1">
                        <a:lumMod val="95000"/>
                      </a:schemeClr>
                    </a:solidFill>
                  </a:tcPr>
                </a:tc>
                <a:tc>
                  <a:txBody>
                    <a:bodyPr/>
                    <a:lstStyle/>
                    <a:p>
                      <a:pPr algn="ctr"/>
                      <a:r>
                        <a:rPr lang="en-US" sz="1400" b="1" i="0" dirty="0"/>
                        <a:t>24</a:t>
                      </a:r>
                    </a:p>
                  </a:txBody>
                  <a:tcPr anchor="ctr">
                    <a:solidFill>
                      <a:schemeClr val="bg1">
                        <a:lumMod val="95000"/>
                      </a:schemeClr>
                    </a:solidFill>
                  </a:tcPr>
                </a:tc>
                <a:tc>
                  <a:txBody>
                    <a:bodyPr/>
                    <a:lstStyle/>
                    <a:p>
                      <a:pPr algn="ctr"/>
                      <a:r>
                        <a:rPr lang="en-US" sz="1400" b="1" i="0" dirty="0"/>
                        <a:t>17</a:t>
                      </a:r>
                    </a:p>
                  </a:txBody>
                  <a:tcPr anchor="ctr">
                    <a:solidFill>
                      <a:schemeClr val="bg1">
                        <a:lumMod val="95000"/>
                      </a:schemeClr>
                    </a:solidFill>
                  </a:tcPr>
                </a:tc>
                <a:tc>
                  <a:txBody>
                    <a:bodyPr/>
                    <a:lstStyle/>
                    <a:p>
                      <a:pPr algn="ctr"/>
                      <a:r>
                        <a:rPr lang="en-US" sz="1400" b="1" i="1" dirty="0"/>
                        <a:t>95</a:t>
                      </a:r>
                    </a:p>
                  </a:txBody>
                  <a:tcPr anchor="ct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6979">
                <a:tc>
                  <a:txBody>
                    <a:bodyPr/>
                    <a:lstStyle/>
                    <a:p>
                      <a:pPr algn="r"/>
                      <a:r>
                        <a:rPr lang="en-US" sz="1400" b="0" i="1" dirty="0"/>
                        <a:t>Program Improvements</a:t>
                      </a:r>
                    </a:p>
                  </a:txBody>
                  <a:tcPr anchor="ctr">
                    <a:solidFill>
                      <a:schemeClr val="bg1">
                        <a:lumMod val="85000"/>
                      </a:schemeClr>
                    </a:solidFill>
                  </a:tcPr>
                </a:tc>
                <a:tc>
                  <a:txBody>
                    <a:bodyPr/>
                    <a:lstStyle/>
                    <a:p>
                      <a:pPr algn="ctr"/>
                      <a:r>
                        <a:rPr lang="en-US" sz="1400" b="0" i="0" dirty="0"/>
                        <a:t>10</a:t>
                      </a:r>
                    </a:p>
                  </a:txBody>
                  <a:tcPr anchor="ctr">
                    <a:solidFill>
                      <a:schemeClr val="bg1">
                        <a:lumMod val="85000"/>
                      </a:schemeClr>
                    </a:solidFill>
                  </a:tcPr>
                </a:tc>
                <a:tc>
                  <a:txBody>
                    <a:bodyPr/>
                    <a:lstStyle/>
                    <a:p>
                      <a:pPr algn="ctr"/>
                      <a:r>
                        <a:rPr lang="en-US" sz="1400" b="0" i="0" dirty="0"/>
                        <a:t>11</a:t>
                      </a:r>
                    </a:p>
                  </a:txBody>
                  <a:tcPr anchor="ctr">
                    <a:solidFill>
                      <a:schemeClr val="bg1">
                        <a:lumMod val="85000"/>
                      </a:schemeClr>
                    </a:solidFill>
                  </a:tcPr>
                </a:tc>
                <a:tc>
                  <a:txBody>
                    <a:bodyPr/>
                    <a:lstStyle/>
                    <a:p>
                      <a:pPr algn="ctr"/>
                      <a:r>
                        <a:rPr lang="en-US" sz="1400" b="0" i="0" dirty="0"/>
                        <a:t>9</a:t>
                      </a:r>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tc>
                  <a:txBody>
                    <a:bodyPr/>
                    <a:lstStyle/>
                    <a:p>
                      <a:pPr algn="ctr"/>
                      <a:r>
                        <a:rPr lang="en-US" sz="1400" b="1" i="1"/>
                        <a:t>34</a:t>
                      </a:r>
                      <a:endParaRPr lang="en-US" sz="1400" b="1" i="1" dirty="0"/>
                    </a:p>
                  </a:txBody>
                  <a:tcPr anchor="ctr">
                    <a:solidFill>
                      <a:schemeClr val="bg1">
                        <a:lumMod val="85000"/>
                      </a:schemeClr>
                    </a:solidFill>
                  </a:tcPr>
                </a:tc>
                <a:tc>
                  <a:txBody>
                    <a:bodyPr/>
                    <a:lstStyle/>
                    <a:p>
                      <a:pPr algn="ctr"/>
                      <a:r>
                        <a:rPr lang="en-US" sz="1400" b="1"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12" name="Picture 11"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7" cstate="print">
            <a:extLst>
              <a:ext uri="{28A0092B-C50C-407E-A947-70E740481C1C}">
                <a14:useLocalDpi xmlns:a14="http://schemas.microsoft.com/office/drawing/2010/main" val="0"/>
              </a:ext>
            </a:extLst>
          </a:blip>
          <a:srcRect t="29183"/>
          <a:stretch/>
        </p:blipFill>
        <p:spPr bwMode="auto">
          <a:xfrm>
            <a:off x="1756870" y="4800600"/>
            <a:ext cx="2586530" cy="1143000"/>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9D955DFD-D961-42D2-B0D0-0724B8F79535}"/>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205323740"/>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8" name="TextBox 17"/>
          <p:cNvSpPr txBox="1"/>
          <p:nvPr/>
        </p:nvSpPr>
        <p:spPr>
          <a:xfrm>
            <a:off x="7179359" y="4355974"/>
            <a:ext cx="797013" cy="215444"/>
          </a:xfrm>
          <a:prstGeom prst="rect">
            <a:avLst/>
          </a:prstGeom>
          <a:noFill/>
        </p:spPr>
        <p:txBody>
          <a:bodyPr wrap="none" rtlCol="0">
            <a:spAutoFit/>
          </a:bodyPr>
          <a:lstStyle/>
          <a:p>
            <a:r>
              <a:rPr lang="en-US" sz="800" i="1" dirty="0"/>
              <a:t>* All Samples</a:t>
            </a:r>
          </a:p>
        </p:txBody>
      </p:sp>
      <p:pic>
        <p:nvPicPr>
          <p:cNvPr id="31" name="Picture 30"/>
          <p:cNvPicPr/>
          <p:nvPr/>
        </p:nvPicPr>
        <p:blipFill rotWithShape="1">
          <a:blip r:embed="rId3" cstate="print">
            <a:extLst>
              <a:ext uri="{28A0092B-C50C-407E-A947-70E740481C1C}">
                <a14:useLocalDpi xmlns:a14="http://schemas.microsoft.com/office/drawing/2010/main" val="0"/>
              </a:ext>
            </a:extLst>
          </a:blip>
          <a:srcRect b="34189"/>
          <a:stretch/>
        </p:blipFill>
        <p:spPr bwMode="auto">
          <a:xfrm>
            <a:off x="5714999" y="4545565"/>
            <a:ext cx="2817811" cy="141716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511629" y="4356556"/>
            <a:ext cx="1186543" cy="215444"/>
          </a:xfrm>
          <a:prstGeom prst="rect">
            <a:avLst/>
          </a:prstGeom>
          <a:noFill/>
        </p:spPr>
        <p:txBody>
          <a:bodyPr wrap="none" rtlCol="0">
            <a:spAutoFit/>
          </a:bodyPr>
          <a:lstStyle/>
          <a:p>
            <a:r>
              <a:rPr lang="en-US" sz="800" dirty="0"/>
              <a:t>NCDOL Photo Library</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958" y="4530829"/>
            <a:ext cx="2147842" cy="1431896"/>
          </a:xfrm>
          <a:prstGeom prst="rect">
            <a:avLst/>
          </a:prstGeom>
        </p:spPr>
      </p:pic>
      <p:pic>
        <p:nvPicPr>
          <p:cNvPr id="12" name="Picture 11"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5">
            <a:extLst>
              <a:ext uri="{28A0092B-C50C-407E-A947-70E740481C1C}">
                <a14:useLocalDpi xmlns:a14="http://schemas.microsoft.com/office/drawing/2010/main" val="0"/>
              </a:ext>
            </a:extLst>
          </a:blip>
          <a:srcRect t="29183"/>
          <a:stretch/>
        </p:blipFill>
        <p:spPr bwMode="auto">
          <a:xfrm>
            <a:off x="620604" y="4530829"/>
            <a:ext cx="3251353" cy="1431896"/>
          </a:xfrm>
          <a:prstGeom prst="rect">
            <a:avLst/>
          </a:prstGeom>
          <a:ln>
            <a:noFill/>
          </a:ln>
          <a:extLst>
            <a:ext uri="{53640926-AAD7-44D8-BBD7-CCE9431645EC}">
              <a14:shadowObscured xmlns:a14="http://schemas.microsoft.com/office/drawing/2010/main"/>
            </a:ext>
          </a:extLst>
        </p:spPr>
      </p:pic>
      <p:graphicFrame>
        <p:nvGraphicFramePr>
          <p:cNvPr id="11" name="Group 154">
            <a:extLst>
              <a:ext uri="{FF2B5EF4-FFF2-40B4-BE49-F238E27FC236}">
                <a16:creationId xmlns:a16="http://schemas.microsoft.com/office/drawing/2014/main" id="{42AC1C1F-976F-421D-A487-22F72FB005EF}"/>
              </a:ext>
            </a:extLst>
          </p:cNvPr>
          <p:cNvGraphicFramePr>
            <a:graphicFrameLocks noGrp="1"/>
          </p:cNvGraphicFramePr>
          <p:nvPr>
            <p:extLst>
              <p:ext uri="{D42A27DB-BD31-4B8C-83A1-F6EECF244321}">
                <p14:modId xmlns:p14="http://schemas.microsoft.com/office/powerpoint/2010/main" val="1701444245"/>
              </p:ext>
            </p:extLst>
          </p:nvPr>
        </p:nvGraphicFramePr>
        <p:xfrm>
          <a:off x="647670" y="1157611"/>
          <a:ext cx="7885140" cy="3111773"/>
        </p:xfrm>
        <a:graphic>
          <a:graphicData uri="http://schemas.openxmlformats.org/drawingml/2006/table">
            <a:tbl>
              <a:tblPr>
                <a:tableStyleId>{00A15C55-8517-42AA-B614-E9B94910E393}</a:tableStyleId>
              </a:tblPr>
              <a:tblGrid>
                <a:gridCol w="873663">
                  <a:extLst>
                    <a:ext uri="{9D8B030D-6E8A-4147-A177-3AD203B41FA5}">
                      <a16:colId xmlns:a16="http://schemas.microsoft.com/office/drawing/2014/main" val="20000"/>
                    </a:ext>
                  </a:extLst>
                </a:gridCol>
                <a:gridCol w="448812">
                  <a:extLst>
                    <a:ext uri="{9D8B030D-6E8A-4147-A177-3AD203B41FA5}">
                      <a16:colId xmlns:a16="http://schemas.microsoft.com/office/drawing/2014/main" val="20001"/>
                    </a:ext>
                  </a:extLst>
                </a:gridCol>
                <a:gridCol w="463350">
                  <a:extLst>
                    <a:ext uri="{9D8B030D-6E8A-4147-A177-3AD203B41FA5}">
                      <a16:colId xmlns:a16="http://schemas.microsoft.com/office/drawing/2014/main" val="616444447"/>
                    </a:ext>
                  </a:extLst>
                </a:gridCol>
                <a:gridCol w="463350">
                  <a:extLst>
                    <a:ext uri="{9D8B030D-6E8A-4147-A177-3AD203B41FA5}">
                      <a16:colId xmlns:a16="http://schemas.microsoft.com/office/drawing/2014/main" val="641048718"/>
                    </a:ext>
                  </a:extLst>
                </a:gridCol>
                <a:gridCol w="463350">
                  <a:extLst>
                    <a:ext uri="{9D8B030D-6E8A-4147-A177-3AD203B41FA5}">
                      <a16:colId xmlns:a16="http://schemas.microsoft.com/office/drawing/2014/main" val="775979461"/>
                    </a:ext>
                  </a:extLst>
                </a:gridCol>
                <a:gridCol w="574875">
                  <a:extLst>
                    <a:ext uri="{9D8B030D-6E8A-4147-A177-3AD203B41FA5}">
                      <a16:colId xmlns:a16="http://schemas.microsoft.com/office/drawing/2014/main" val="20002"/>
                    </a:ext>
                  </a:extLst>
                </a:gridCol>
                <a:gridCol w="550404">
                  <a:extLst>
                    <a:ext uri="{9D8B030D-6E8A-4147-A177-3AD203B41FA5}">
                      <a16:colId xmlns:a16="http://schemas.microsoft.com/office/drawing/2014/main" val="20003"/>
                    </a:ext>
                  </a:extLst>
                </a:gridCol>
                <a:gridCol w="516223">
                  <a:extLst>
                    <a:ext uri="{9D8B030D-6E8A-4147-A177-3AD203B41FA5}">
                      <a16:colId xmlns:a16="http://schemas.microsoft.com/office/drawing/2014/main" val="1784544430"/>
                    </a:ext>
                  </a:extLst>
                </a:gridCol>
                <a:gridCol w="463350">
                  <a:extLst>
                    <a:ext uri="{9D8B030D-6E8A-4147-A177-3AD203B41FA5}">
                      <a16:colId xmlns:a16="http://schemas.microsoft.com/office/drawing/2014/main" val="3071433660"/>
                    </a:ext>
                  </a:extLst>
                </a:gridCol>
                <a:gridCol w="463350">
                  <a:extLst>
                    <a:ext uri="{9D8B030D-6E8A-4147-A177-3AD203B41FA5}">
                      <a16:colId xmlns:a16="http://schemas.microsoft.com/office/drawing/2014/main" val="680449670"/>
                    </a:ext>
                  </a:extLst>
                </a:gridCol>
                <a:gridCol w="485450">
                  <a:extLst>
                    <a:ext uri="{9D8B030D-6E8A-4147-A177-3AD203B41FA5}">
                      <a16:colId xmlns:a16="http://schemas.microsoft.com/office/drawing/2014/main" val="20004"/>
                    </a:ext>
                  </a:extLst>
                </a:gridCol>
                <a:gridCol w="496139">
                  <a:extLst>
                    <a:ext uri="{9D8B030D-6E8A-4147-A177-3AD203B41FA5}">
                      <a16:colId xmlns:a16="http://schemas.microsoft.com/office/drawing/2014/main" val="20005"/>
                    </a:ext>
                  </a:extLst>
                </a:gridCol>
                <a:gridCol w="515847">
                  <a:extLst>
                    <a:ext uri="{9D8B030D-6E8A-4147-A177-3AD203B41FA5}">
                      <a16:colId xmlns:a16="http://schemas.microsoft.com/office/drawing/2014/main" val="3466905601"/>
                    </a:ext>
                  </a:extLst>
                </a:gridCol>
                <a:gridCol w="515847">
                  <a:extLst>
                    <a:ext uri="{9D8B030D-6E8A-4147-A177-3AD203B41FA5}">
                      <a16:colId xmlns:a16="http://schemas.microsoft.com/office/drawing/2014/main" val="1954981434"/>
                    </a:ext>
                  </a:extLst>
                </a:gridCol>
                <a:gridCol w="591130">
                  <a:extLst>
                    <a:ext uri="{9D8B030D-6E8A-4147-A177-3AD203B41FA5}">
                      <a16:colId xmlns:a16="http://schemas.microsoft.com/office/drawing/2014/main" val="1798058915"/>
                    </a:ext>
                  </a:extLst>
                </a:gridCol>
              </a:tblGrid>
              <a:tr h="336010">
                <a:tc gridSpan="1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COMPLIANCE INSPECTION RESULTS</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7615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HEALTH HAZARDS</a:t>
                      </a:r>
                      <a:endParaRPr kumimoji="0" lang="en-US" sz="1100" b="1" i="0" u="none" strike="noStrike" cap="none" normalizeH="0" baseline="0" dirty="0">
                        <a:ln>
                          <a:noFill/>
                        </a:ln>
                        <a:solidFill>
                          <a:srgbClr val="FFFFFF"/>
                        </a:solidFill>
                        <a:effectLst/>
                        <a:latin typeface="Arial" charset="0"/>
                        <a:cs typeface="Arial" charset="0"/>
                      </a:endParaRPr>
                    </a:p>
                  </a:txBody>
                  <a:tcPr anchor="ctr" horzOverflow="overflow">
                    <a:solidFill>
                      <a:schemeClr val="bg1">
                        <a:lumMod val="7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Number of Samples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(Detectable Results)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Number  With Overexposures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Average Severity Rate*</a:t>
                      </a:r>
                    </a:p>
                  </a:txBody>
                  <a:tcPr anchor="ctr" horzOverflow="overflow">
                    <a:solidFill>
                      <a:schemeClr val="bg1">
                        <a:lumMod val="85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u="none" strike="noStrike" cap="none" normalizeH="0" baseline="0" dirty="0">
                        <a:ln>
                          <a:noFill/>
                        </a:ln>
                        <a:effectLst/>
                      </a:endParaRPr>
                    </a:p>
                  </a:txBody>
                  <a:tcPr anchor="ctr" horzOverflow="overflow">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u="none" strike="noStrike" cap="none" normalizeH="0" baseline="0" dirty="0">
                        <a:ln>
                          <a:noFill/>
                        </a:ln>
                        <a:effectLst/>
                      </a:endParaRPr>
                    </a:p>
                  </a:txBody>
                  <a:tcPr anchor="ctr" horzOverflow="overflow">
                    <a:solidFill>
                      <a:schemeClr val="bg1">
                        <a:lumMod val="85000"/>
                      </a:schemeClr>
                    </a:solidFill>
                  </a:tcPr>
                </a:tc>
                <a:extLst>
                  <a:ext uri="{0D108BD9-81ED-4DB2-BD59-A6C34878D82A}">
                    <a16:rowId xmlns:a16="http://schemas.microsoft.com/office/drawing/2014/main" val="10001"/>
                  </a:ext>
                </a:extLst>
              </a:tr>
              <a:tr h="46424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1</a:t>
                      </a:r>
                      <a:r>
                        <a:rPr kumimoji="0" lang="en-US" sz="950" b="1" i="0" u="none" strike="noStrike" cap="none" normalizeH="0" baseline="30000" dirty="0">
                          <a:ln>
                            <a:noFill/>
                          </a:ln>
                          <a:solidFill>
                            <a:schemeClr val="tx1"/>
                          </a:solidFill>
                          <a:effectLst/>
                          <a:latin typeface="Arial" charset="0"/>
                          <a:cs typeface="Arial" charset="0"/>
                        </a:rPr>
                        <a:t>st</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2</a:t>
                      </a:r>
                      <a:r>
                        <a:rPr kumimoji="0" lang="en-US" sz="950" b="1" i="0" u="none" strike="noStrike" cap="none" normalizeH="0" baseline="30000" dirty="0">
                          <a:ln>
                            <a:noFill/>
                          </a:ln>
                          <a:solidFill>
                            <a:schemeClr val="tx1"/>
                          </a:solidFill>
                          <a:effectLst/>
                          <a:latin typeface="Arial" charset="0"/>
                          <a:cs typeface="Arial" charset="0"/>
                        </a:rPr>
                        <a:t>nd</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3</a:t>
                      </a:r>
                      <a:r>
                        <a:rPr kumimoji="0" lang="en-US" sz="950" b="1" i="0" u="none" strike="noStrike" cap="none" normalizeH="0" baseline="30000" dirty="0">
                          <a:ln>
                            <a:noFill/>
                          </a:ln>
                          <a:solidFill>
                            <a:schemeClr val="tx1"/>
                          </a:solidFill>
                          <a:effectLst/>
                          <a:latin typeface="Arial" charset="0"/>
                          <a:cs typeface="Arial" charset="0"/>
                        </a:rPr>
                        <a:t>rd</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4</a:t>
                      </a:r>
                      <a:r>
                        <a:rPr kumimoji="0" lang="en-US" sz="950" b="1" i="0" u="none" strike="noStrike" cap="none" normalizeH="0" baseline="30000" dirty="0">
                          <a:ln>
                            <a:noFill/>
                          </a:ln>
                          <a:solidFill>
                            <a:schemeClr val="tx1"/>
                          </a:solidFill>
                          <a:effectLst/>
                          <a:latin typeface="Arial" charset="0"/>
                          <a:cs typeface="Arial" charset="0"/>
                        </a:rPr>
                        <a:t>th</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1</a:t>
                      </a:r>
                      <a:r>
                        <a:rPr kumimoji="0" lang="en-US" sz="950" b="1" i="0" u="none" strike="noStrike" cap="none" normalizeH="0" baseline="30000" dirty="0">
                          <a:ln>
                            <a:noFill/>
                          </a:ln>
                          <a:solidFill>
                            <a:schemeClr val="tx1"/>
                          </a:solidFill>
                          <a:effectLst/>
                          <a:latin typeface="Arial" charset="0"/>
                          <a:cs typeface="Arial" charset="0"/>
                        </a:rPr>
                        <a:t>st </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2</a:t>
                      </a:r>
                      <a:r>
                        <a:rPr kumimoji="0" lang="en-US" sz="950" b="1" i="0" u="none" strike="noStrike" cap="none" normalizeH="0" baseline="30000" dirty="0">
                          <a:ln>
                            <a:noFill/>
                          </a:ln>
                          <a:solidFill>
                            <a:schemeClr val="tx1"/>
                          </a:solidFill>
                          <a:effectLst/>
                          <a:latin typeface="Arial" charset="0"/>
                          <a:cs typeface="Arial" charset="0"/>
                        </a:rPr>
                        <a:t>nd</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3</a:t>
                      </a:r>
                      <a:r>
                        <a:rPr kumimoji="0" lang="en-US" sz="950" b="1" i="0" u="none" strike="noStrike" cap="none" normalizeH="0" baseline="30000" dirty="0">
                          <a:ln>
                            <a:noFill/>
                          </a:ln>
                          <a:solidFill>
                            <a:schemeClr val="tx1"/>
                          </a:solidFill>
                          <a:effectLst/>
                          <a:latin typeface="Arial" charset="0"/>
                          <a:cs typeface="Arial" charset="0"/>
                        </a:rPr>
                        <a:t>rd</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0" u="none" strike="noStrike" cap="none" normalizeH="0" baseline="0" dirty="0">
                          <a:ln>
                            <a:noFill/>
                          </a:ln>
                          <a:solidFill>
                            <a:schemeClr val="tx1"/>
                          </a:solidFill>
                          <a:effectLst/>
                          <a:latin typeface="Arial" charset="0"/>
                          <a:cs typeface="Arial" charset="0"/>
                        </a:rPr>
                        <a:t>4</a:t>
                      </a:r>
                      <a:r>
                        <a:rPr kumimoji="0" lang="en-US" sz="950" b="1" i="0" u="none" strike="noStrike" cap="none" normalizeH="0" baseline="30000" dirty="0">
                          <a:ln>
                            <a:noFill/>
                          </a:ln>
                          <a:solidFill>
                            <a:schemeClr val="tx1"/>
                          </a:solidFill>
                          <a:effectLst/>
                          <a:latin typeface="Arial" charset="0"/>
                          <a:cs typeface="Arial" charset="0"/>
                        </a:rPr>
                        <a:t>th</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50" b="1" i="0" u="none" strike="noStrike" cap="none" normalizeH="0" baseline="0" dirty="0">
                          <a:ln>
                            <a:noFill/>
                          </a:ln>
                          <a:solidFill>
                            <a:schemeClr val="tx1"/>
                          </a:solidFill>
                          <a:effectLst/>
                          <a:latin typeface="Arial" charset="0"/>
                          <a:cs typeface="Arial" charset="0"/>
                        </a:rPr>
                        <a:t> 1</a:t>
                      </a:r>
                      <a:r>
                        <a:rPr kumimoji="0" lang="en-US" sz="950" b="1" i="0" u="none" strike="noStrike" cap="none" normalizeH="0" baseline="30000" dirty="0">
                          <a:ln>
                            <a:noFill/>
                          </a:ln>
                          <a:solidFill>
                            <a:schemeClr val="tx1"/>
                          </a:solidFill>
                          <a:effectLst/>
                          <a:latin typeface="Arial" charset="0"/>
                          <a:cs typeface="Arial" charset="0"/>
                        </a:rPr>
                        <a:t>st</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50" b="1" i="0" u="none" strike="noStrike" cap="none" normalizeH="0" baseline="0" dirty="0">
                          <a:ln>
                            <a:noFill/>
                          </a:ln>
                          <a:solidFill>
                            <a:schemeClr val="tx1"/>
                          </a:solidFill>
                          <a:effectLst/>
                          <a:latin typeface="Arial" charset="0"/>
                          <a:cs typeface="Arial" charset="0"/>
                        </a:rPr>
                        <a:t>2</a:t>
                      </a:r>
                      <a:r>
                        <a:rPr kumimoji="0" lang="en-US" sz="950" b="1" i="0" u="none" strike="noStrike" cap="none" normalizeH="0" baseline="30000" dirty="0">
                          <a:ln>
                            <a:noFill/>
                          </a:ln>
                          <a:solidFill>
                            <a:schemeClr val="tx1"/>
                          </a:solidFill>
                          <a:effectLst/>
                          <a:latin typeface="Arial" charset="0"/>
                          <a:cs typeface="Arial" charset="0"/>
                        </a:rPr>
                        <a:t>nd</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50" b="1" i="0" u="none" strike="noStrike" cap="none" normalizeH="0" baseline="0" dirty="0">
                          <a:ln>
                            <a:noFill/>
                          </a:ln>
                          <a:solidFill>
                            <a:schemeClr val="tx1"/>
                          </a:solidFill>
                          <a:effectLst/>
                          <a:latin typeface="Arial" charset="0"/>
                          <a:cs typeface="Arial" charset="0"/>
                        </a:rPr>
                        <a:t>3</a:t>
                      </a:r>
                      <a:r>
                        <a:rPr kumimoji="0" lang="en-US" sz="950" b="1" i="0" u="none" strike="noStrike" cap="none" normalizeH="0" baseline="30000" dirty="0">
                          <a:ln>
                            <a:noFill/>
                          </a:ln>
                          <a:solidFill>
                            <a:schemeClr val="tx1"/>
                          </a:solidFill>
                          <a:effectLst/>
                          <a:latin typeface="Arial" charset="0"/>
                          <a:cs typeface="Arial" charset="0"/>
                        </a:rPr>
                        <a:t>rd</a:t>
                      </a:r>
                      <a:r>
                        <a:rPr kumimoji="0" lang="en-US" sz="95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50" b="1" i="0" u="none" strike="noStrike" cap="none" normalizeH="0" baseline="0" dirty="0">
                          <a:ln>
                            <a:noFill/>
                          </a:ln>
                          <a:solidFill>
                            <a:schemeClr val="tx1"/>
                          </a:solidFill>
                          <a:effectLst/>
                          <a:latin typeface="Arial" charset="0"/>
                          <a:cs typeface="Arial" charset="0"/>
                        </a:rPr>
                        <a:t>4</a:t>
                      </a:r>
                      <a:r>
                        <a:rPr kumimoji="0" lang="en-US" sz="950" b="1" i="0" u="none" strike="noStrike" cap="none" normalizeH="0" baseline="30000" dirty="0">
                          <a:ln>
                            <a:noFill/>
                          </a:ln>
                          <a:solidFill>
                            <a:schemeClr val="tx1"/>
                          </a:solidFill>
                          <a:effectLst/>
                          <a:latin typeface="Arial" charset="0"/>
                          <a:cs typeface="Arial" charset="0"/>
                        </a:rPr>
                        <a:t>th</a:t>
                      </a:r>
                      <a:r>
                        <a:rPr kumimoji="0" lang="en-US" sz="95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5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extLst>
                  <a:ext uri="{0D108BD9-81ED-4DB2-BD59-A6C34878D82A}">
                    <a16:rowId xmlns:a16="http://schemas.microsoft.com/office/drawing/2014/main" val="10002"/>
                  </a:ext>
                </a:extLst>
              </a:tr>
              <a:tr h="35144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Silica</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0.56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0.83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cs typeface="Arial" charset="0"/>
                        </a:rPr>
                        <a:t>1.06</a:t>
                      </a:r>
                      <a:endParaRPr kumimoji="0" lang="en-US" sz="9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1.01</a:t>
                      </a:r>
                    </a:p>
                  </a:txBody>
                  <a:tcPr anchor="ctr" horzOverflow="overflow">
                    <a:solidFill>
                      <a:schemeClr val="bg1">
                        <a:lumMod val="95000"/>
                      </a:schemeClr>
                    </a:solidFill>
                  </a:tcPr>
                </a:tc>
                <a:extLst>
                  <a:ext uri="{0D108BD9-81ED-4DB2-BD59-A6C34878D82A}">
                    <a16:rowId xmlns:a16="http://schemas.microsoft.com/office/drawing/2014/main" val="10003"/>
                  </a:ext>
                </a:extLst>
              </a:tr>
              <a:tr h="2621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Asbestos</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extLst>
                  <a:ext uri="{0D108BD9-81ED-4DB2-BD59-A6C34878D82A}">
                    <a16:rowId xmlns:a16="http://schemas.microsoft.com/office/drawing/2014/main" val="10004"/>
                  </a:ext>
                </a:extLst>
              </a:tr>
              <a:tr h="35144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err="1">
                          <a:ln>
                            <a:noFill/>
                          </a:ln>
                          <a:effectLst/>
                        </a:rPr>
                        <a:t>Isocyanates</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0.026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0.008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0.100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extLst>
                  <a:ext uri="{0D108BD9-81ED-4DB2-BD59-A6C34878D82A}">
                    <a16:rowId xmlns:a16="http://schemas.microsoft.com/office/drawing/2014/main" val="10005"/>
                  </a:ext>
                </a:extLst>
              </a:tr>
              <a:tr h="2621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Lead</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0.05</a:t>
                      </a:r>
                    </a:p>
                  </a:txBody>
                  <a:tcPr anchor="ctr" horzOverflow="overflow">
                    <a:solidFill>
                      <a:schemeClr val="bg1">
                        <a:lumMod val="85000"/>
                      </a:schemeClr>
                    </a:solidFill>
                  </a:tcPr>
                </a:tc>
                <a:extLst>
                  <a:ext uri="{0D108BD9-81ED-4DB2-BD59-A6C34878D82A}">
                    <a16:rowId xmlns:a16="http://schemas.microsoft.com/office/drawing/2014/main" val="10006"/>
                  </a:ext>
                </a:extLst>
              </a:tr>
              <a:tr h="380890">
                <a:tc>
                  <a:txBody>
                    <a:bodyPr/>
                    <a:lstStyle/>
                    <a:p>
                      <a:pPr algn="r"/>
                      <a:r>
                        <a:rPr lang="en-US" sz="1000" b="0" i="1" dirty="0"/>
                        <a:t>Hexavalent Chromium</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0.01</a:t>
                      </a:r>
                    </a:p>
                  </a:txBody>
                  <a:tcPr anchor="ctr" horzOverflow="overflow">
                    <a:solidFill>
                      <a:schemeClr val="bg1">
                        <a:lumMod val="95000"/>
                      </a:schemeClr>
                    </a:solidFill>
                  </a:tcPr>
                </a:tc>
                <a:extLst>
                  <a:ext uri="{0D108BD9-81ED-4DB2-BD59-A6C34878D82A}">
                    <a16:rowId xmlns:a16="http://schemas.microsoft.com/office/drawing/2014/main" val="10007"/>
                  </a:ext>
                </a:extLst>
              </a:tr>
              <a:tr h="2621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Arial" charset="0"/>
                          <a:cs typeface="Arial" charset="0"/>
                        </a:rPr>
                        <a:t>Total</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40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2B3A54DE-232B-436E-AC29-693CA53FA071}"/>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36244126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a:stretch>
            <a:fillRect/>
          </a:stretch>
        </p:blipFill>
        <p:spPr bwMode="auto">
          <a:xfrm>
            <a:off x="7467600" y="4267200"/>
            <a:ext cx="1066800" cy="457200"/>
          </a:xfrm>
          <a:prstGeom prst="rect">
            <a:avLst/>
          </a:prstGeom>
          <a:noFill/>
          <a:ln w="9525">
            <a:noFill/>
            <a:miter lim="800000"/>
            <a:headEnd/>
            <a:tailEnd/>
          </a:ln>
        </p:spPr>
      </p:pic>
      <p:pic>
        <p:nvPicPr>
          <p:cNvPr id="11" name="Picture 10" descr="C:\Users\wllagoe.EADS\Pictures\Construction\IMAG0613.jpg"/>
          <p:cNvPicPr/>
          <p:nvPr/>
        </p:nvPicPr>
        <p:blipFill>
          <a:blip r:embed="rId4" cstate="print"/>
          <a:srcRect/>
          <a:stretch>
            <a:fillRect/>
          </a:stretch>
        </p:blipFill>
        <p:spPr bwMode="auto">
          <a:xfrm>
            <a:off x="6248400" y="4267200"/>
            <a:ext cx="1219200" cy="457200"/>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5448300" y="4267200"/>
            <a:ext cx="800100" cy="457200"/>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6" cstate="print"/>
          <a:srcRect/>
          <a:stretch>
            <a:fillRect/>
          </a:stretch>
        </p:blipFill>
        <p:spPr bwMode="auto">
          <a:xfrm>
            <a:off x="4419600" y="4267200"/>
            <a:ext cx="1047750" cy="457200"/>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7" cstate="print"/>
          <a:srcRect/>
          <a:stretch>
            <a:fillRect/>
          </a:stretch>
        </p:blipFill>
        <p:spPr bwMode="auto">
          <a:xfrm>
            <a:off x="3733800" y="4267200"/>
            <a:ext cx="685800" cy="457200"/>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8" cstate="print"/>
          <a:srcRect/>
          <a:stretch>
            <a:fillRect/>
          </a:stretch>
        </p:blipFill>
        <p:spPr bwMode="auto">
          <a:xfrm>
            <a:off x="1295400" y="4267200"/>
            <a:ext cx="838200" cy="457200"/>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9" cstate="print"/>
          <a:srcRect/>
          <a:stretch>
            <a:fillRect/>
          </a:stretch>
        </p:blipFill>
        <p:spPr bwMode="auto">
          <a:xfrm>
            <a:off x="2133600" y="4267200"/>
            <a:ext cx="1600200" cy="457200"/>
          </a:xfrm>
          <a:prstGeom prst="rect">
            <a:avLst/>
          </a:prstGeom>
          <a:noFill/>
          <a:ln w="9525">
            <a:noFill/>
            <a:miter lim="800000"/>
            <a:headEnd/>
            <a:tailEnd/>
          </a:ln>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graphicFrame>
        <p:nvGraphicFramePr>
          <p:cNvPr id="28" name="Table 27">
            <a:extLst>
              <a:ext uri="{FF2B5EF4-FFF2-40B4-BE49-F238E27FC236}">
                <a16:creationId xmlns:a16="http://schemas.microsoft.com/office/drawing/2014/main" id="{2FDF4049-04D1-4CC7-B2B1-1FCAB93A29D1}"/>
              </a:ext>
            </a:extLst>
          </p:cNvPr>
          <p:cNvGraphicFramePr>
            <a:graphicFrameLocks noGrp="1"/>
          </p:cNvGraphicFramePr>
          <p:nvPr>
            <p:extLst>
              <p:ext uri="{D42A27DB-BD31-4B8C-83A1-F6EECF244321}">
                <p14:modId xmlns:p14="http://schemas.microsoft.com/office/powerpoint/2010/main" val="3046476794"/>
              </p:ext>
            </p:extLst>
          </p:nvPr>
        </p:nvGraphicFramePr>
        <p:xfrm>
          <a:off x="609600" y="1123675"/>
          <a:ext cx="7924796" cy="3067328"/>
        </p:xfrm>
        <a:graphic>
          <a:graphicData uri="http://schemas.openxmlformats.org/drawingml/2006/table">
            <a:tbl>
              <a:tblPr/>
              <a:tblGrid>
                <a:gridCol w="3527808">
                  <a:extLst>
                    <a:ext uri="{9D8B030D-6E8A-4147-A177-3AD203B41FA5}">
                      <a16:colId xmlns:a16="http://schemas.microsoft.com/office/drawing/2014/main" val="20000"/>
                    </a:ext>
                  </a:extLst>
                </a:gridCol>
                <a:gridCol w="869173">
                  <a:extLst>
                    <a:ext uri="{9D8B030D-6E8A-4147-A177-3AD203B41FA5}">
                      <a16:colId xmlns:a16="http://schemas.microsoft.com/office/drawing/2014/main" val="20001"/>
                    </a:ext>
                  </a:extLst>
                </a:gridCol>
                <a:gridCol w="869173">
                  <a:extLst>
                    <a:ext uri="{9D8B030D-6E8A-4147-A177-3AD203B41FA5}">
                      <a16:colId xmlns:a16="http://schemas.microsoft.com/office/drawing/2014/main" val="1271580929"/>
                    </a:ext>
                  </a:extLst>
                </a:gridCol>
                <a:gridCol w="869173">
                  <a:extLst>
                    <a:ext uri="{9D8B030D-6E8A-4147-A177-3AD203B41FA5}">
                      <a16:colId xmlns:a16="http://schemas.microsoft.com/office/drawing/2014/main" val="60625540"/>
                    </a:ext>
                  </a:extLst>
                </a:gridCol>
                <a:gridCol w="869173">
                  <a:extLst>
                    <a:ext uri="{9D8B030D-6E8A-4147-A177-3AD203B41FA5}">
                      <a16:colId xmlns:a16="http://schemas.microsoft.com/office/drawing/2014/main" val="1209677929"/>
                    </a:ext>
                  </a:extLst>
                </a:gridCol>
                <a:gridCol w="920296">
                  <a:extLst>
                    <a:ext uri="{9D8B030D-6E8A-4147-A177-3AD203B41FA5}">
                      <a16:colId xmlns:a16="http://schemas.microsoft.com/office/drawing/2014/main" val="20002"/>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a:t>
                      </a:r>
                      <a:r>
                        <a:rPr kumimoji="0" lang="en-US" sz="1400" b="1" i="0" u="none" strike="noStrike" cap="none" normalizeH="0" baseline="30000" dirty="0">
                          <a:ln>
                            <a:noFill/>
                          </a:ln>
                          <a:solidFill>
                            <a:schemeClr val="tx1"/>
                          </a:solidFill>
                          <a:effectLst/>
                          <a:latin typeface="Arial" charset="0"/>
                          <a:cs typeface="Arial" charset="0"/>
                        </a:rPr>
                        <a:t>st</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4</a:t>
                      </a:r>
                      <a:r>
                        <a:rPr kumimoji="0" lang="en-US" sz="1400" b="1" i="0" u="none" strike="noStrike" cap="none" normalizeH="0" baseline="30000" dirty="0">
                          <a:ln>
                            <a:noFill/>
                          </a:ln>
                          <a:solidFill>
                            <a:schemeClr val="tx1"/>
                          </a:solidFill>
                          <a:effectLst/>
                          <a:latin typeface="Arial" charset="0"/>
                          <a:cs typeface="Arial" charset="0"/>
                        </a:rPr>
                        <a:t>th</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169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graphicFrame>
        <p:nvGraphicFramePr>
          <p:cNvPr id="29" name="Table 28">
            <a:extLst>
              <a:ext uri="{FF2B5EF4-FFF2-40B4-BE49-F238E27FC236}">
                <a16:creationId xmlns:a16="http://schemas.microsoft.com/office/drawing/2014/main" id="{47772DB8-6532-4B44-AB52-CB000016EA5A}"/>
              </a:ext>
            </a:extLst>
          </p:cNvPr>
          <p:cNvGraphicFramePr>
            <a:graphicFrameLocks noGrp="1"/>
          </p:cNvGraphicFramePr>
          <p:nvPr>
            <p:extLst>
              <p:ext uri="{D42A27DB-BD31-4B8C-83A1-F6EECF244321}">
                <p14:modId xmlns:p14="http://schemas.microsoft.com/office/powerpoint/2010/main" val="3512968549"/>
              </p:ext>
            </p:extLst>
          </p:nvPr>
        </p:nvGraphicFramePr>
        <p:xfrm>
          <a:off x="609600" y="4811995"/>
          <a:ext cx="7924793" cy="1188720"/>
        </p:xfrm>
        <a:graphic>
          <a:graphicData uri="http://schemas.openxmlformats.org/drawingml/2006/table">
            <a:tbl>
              <a:tblPr firstRow="1" bandRow="1">
                <a:tableStyleId>{00A15C55-8517-42AA-B614-E9B94910E393}</a:tableStyleId>
              </a:tblPr>
              <a:tblGrid>
                <a:gridCol w="2978448">
                  <a:extLst>
                    <a:ext uri="{9D8B030D-6E8A-4147-A177-3AD203B41FA5}">
                      <a16:colId xmlns:a16="http://schemas.microsoft.com/office/drawing/2014/main" val="20000"/>
                    </a:ext>
                  </a:extLst>
                </a:gridCol>
                <a:gridCol w="797798">
                  <a:extLst>
                    <a:ext uri="{9D8B030D-6E8A-4147-A177-3AD203B41FA5}">
                      <a16:colId xmlns:a16="http://schemas.microsoft.com/office/drawing/2014/main" val="20001"/>
                    </a:ext>
                  </a:extLst>
                </a:gridCol>
                <a:gridCol w="948154">
                  <a:extLst>
                    <a:ext uri="{9D8B030D-6E8A-4147-A177-3AD203B41FA5}">
                      <a16:colId xmlns:a16="http://schemas.microsoft.com/office/drawing/2014/main" val="2004857252"/>
                    </a:ext>
                  </a:extLst>
                </a:gridCol>
                <a:gridCol w="838200">
                  <a:extLst>
                    <a:ext uri="{9D8B030D-6E8A-4147-A177-3AD203B41FA5}">
                      <a16:colId xmlns:a16="http://schemas.microsoft.com/office/drawing/2014/main" val="1547245921"/>
                    </a:ext>
                  </a:extLst>
                </a:gridCol>
                <a:gridCol w="838200">
                  <a:extLst>
                    <a:ext uri="{9D8B030D-6E8A-4147-A177-3AD203B41FA5}">
                      <a16:colId xmlns:a16="http://schemas.microsoft.com/office/drawing/2014/main" val="4009245520"/>
                    </a:ext>
                  </a:extLst>
                </a:gridCol>
                <a:gridCol w="685800">
                  <a:extLst>
                    <a:ext uri="{9D8B030D-6E8A-4147-A177-3AD203B41FA5}">
                      <a16:colId xmlns:a16="http://schemas.microsoft.com/office/drawing/2014/main" val="20002"/>
                    </a:ext>
                  </a:extLst>
                </a:gridCol>
                <a:gridCol w="838193">
                  <a:extLst>
                    <a:ext uri="{9D8B030D-6E8A-4147-A177-3AD203B41FA5}">
                      <a16:colId xmlns:a16="http://schemas.microsoft.com/office/drawing/2014/main" val="20003"/>
                    </a:ext>
                  </a:extLst>
                </a:gridCol>
              </a:tblGrid>
              <a:tr h="522280">
                <a:tc>
                  <a:txBody>
                    <a:bodyPr/>
                    <a:lstStyle/>
                    <a:p>
                      <a:pPr algn="r"/>
                      <a:r>
                        <a:rPr lang="en-US" sz="1500" b="1" dirty="0">
                          <a:solidFill>
                            <a:schemeClr val="tx1"/>
                          </a:solidFill>
                        </a:rPr>
                        <a:t>SEP ACTIVITY</a:t>
                      </a:r>
                    </a:p>
                  </a:txBody>
                  <a:tcPr anchor="ctr">
                    <a:solidFill>
                      <a:schemeClr val="bg1">
                        <a:lumMod val="75000"/>
                      </a:schemeClr>
                    </a:solidFill>
                  </a:tcPr>
                </a:tc>
                <a:tc>
                  <a:txBody>
                    <a:bodyPr/>
                    <a:lstStyle/>
                    <a:p>
                      <a:pPr algn="ctr"/>
                      <a:r>
                        <a:rPr lang="en-US" sz="1500" b="1" dirty="0">
                          <a:solidFill>
                            <a:schemeClr val="tx1"/>
                          </a:solidFill>
                        </a:rPr>
                        <a:t>1</a:t>
                      </a:r>
                      <a:r>
                        <a:rPr lang="en-US" sz="1500" b="1" baseline="30000" dirty="0">
                          <a:solidFill>
                            <a:schemeClr val="tx1"/>
                          </a:solidFill>
                        </a:rPr>
                        <a:t>st</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2</a:t>
                      </a:r>
                      <a:r>
                        <a:rPr lang="en-US" sz="1500" b="1" baseline="30000" dirty="0">
                          <a:solidFill>
                            <a:schemeClr val="tx1"/>
                          </a:solidFill>
                        </a:rPr>
                        <a:t>nd</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3</a:t>
                      </a:r>
                      <a:r>
                        <a:rPr lang="en-US" sz="1500" b="1" baseline="30000" dirty="0">
                          <a:solidFill>
                            <a:schemeClr val="tx1"/>
                          </a:solidFill>
                        </a:rPr>
                        <a:t>rd</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4</a:t>
                      </a:r>
                      <a:r>
                        <a:rPr lang="en-US" sz="1500" b="1" baseline="30000" dirty="0">
                          <a:solidFill>
                            <a:schemeClr val="tx1"/>
                          </a:solidFill>
                        </a:rPr>
                        <a:t>th</a:t>
                      </a:r>
                      <a:r>
                        <a:rPr lang="en-US" sz="15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i="1" dirty="0">
                          <a:solidFill>
                            <a:schemeClr val="tx1"/>
                          </a:solidFill>
                        </a:rPr>
                        <a:t>Total</a:t>
                      </a:r>
                    </a:p>
                  </a:txBody>
                  <a:tcPr anchor="ctr">
                    <a:solidFill>
                      <a:schemeClr val="bg1">
                        <a:lumMod val="75000"/>
                      </a:schemeClr>
                    </a:solidFill>
                  </a:tcPr>
                </a:tc>
                <a:tc>
                  <a:txBody>
                    <a:bodyPr/>
                    <a:lstStyle/>
                    <a:p>
                      <a:pPr algn="ctr"/>
                      <a:r>
                        <a:rPr lang="en-US" sz="15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500" i="0" dirty="0"/>
                        <a:t>6</a:t>
                      </a:r>
                    </a:p>
                  </a:txBody>
                  <a:tcPr>
                    <a:solidFill>
                      <a:schemeClr val="bg1">
                        <a:lumMod val="85000"/>
                      </a:schemeClr>
                    </a:solidFill>
                  </a:tcPr>
                </a:tc>
                <a:tc>
                  <a:txBody>
                    <a:bodyPr/>
                    <a:lstStyle/>
                    <a:p>
                      <a:pPr algn="ctr"/>
                      <a:r>
                        <a:rPr lang="en-US" sz="1500" i="0" dirty="0"/>
                        <a:t>8</a:t>
                      </a:r>
                    </a:p>
                  </a:txBody>
                  <a:tcPr>
                    <a:solidFill>
                      <a:schemeClr val="bg1">
                        <a:lumMod val="85000"/>
                      </a:schemeClr>
                    </a:solidFill>
                  </a:tcPr>
                </a:tc>
                <a:tc>
                  <a:txBody>
                    <a:bodyPr/>
                    <a:lstStyle/>
                    <a:p>
                      <a:pPr algn="ctr"/>
                      <a:r>
                        <a:rPr lang="en-US" sz="1500" i="0" dirty="0"/>
                        <a:t>4</a:t>
                      </a:r>
                    </a:p>
                  </a:txBody>
                  <a:tcPr>
                    <a:solidFill>
                      <a:schemeClr val="bg1">
                        <a:lumMod val="85000"/>
                      </a:schemeClr>
                    </a:solidFill>
                  </a:tcPr>
                </a:tc>
                <a:tc>
                  <a:txBody>
                    <a:bodyPr/>
                    <a:lstStyle/>
                    <a:p>
                      <a:pPr algn="ctr"/>
                      <a:r>
                        <a:rPr lang="en-US" sz="1500" i="0" dirty="0"/>
                        <a:t>4</a:t>
                      </a:r>
                    </a:p>
                  </a:txBody>
                  <a:tcPr>
                    <a:solidFill>
                      <a:schemeClr val="bg1">
                        <a:lumMod val="85000"/>
                      </a:schemeClr>
                    </a:solidFill>
                  </a:tcPr>
                </a:tc>
                <a:tc>
                  <a:txBody>
                    <a:bodyPr/>
                    <a:lstStyle/>
                    <a:p>
                      <a:pPr algn="ctr"/>
                      <a:r>
                        <a:rPr lang="en-US" sz="1500" b="1" i="1" dirty="0"/>
                        <a:t>22</a:t>
                      </a:r>
                    </a:p>
                  </a:txBody>
                  <a:tcPr>
                    <a:solidFill>
                      <a:schemeClr val="bg1">
                        <a:lumMod val="85000"/>
                      </a:schemeClr>
                    </a:solidFill>
                  </a:tcPr>
                </a:tc>
                <a:tc>
                  <a:txBody>
                    <a:bodyPr/>
                    <a:lstStyle/>
                    <a:p>
                      <a:pPr algn="ctr"/>
                      <a:r>
                        <a:rPr lang="en-US" sz="1500" i="0" dirty="0"/>
                        <a:t>20</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500" i="0" dirty="0"/>
                        <a:t>50</a:t>
                      </a:r>
                    </a:p>
                  </a:txBody>
                  <a:tcPr>
                    <a:solidFill>
                      <a:schemeClr val="bg1">
                        <a:lumMod val="95000"/>
                      </a:schemeClr>
                    </a:solidFill>
                  </a:tcPr>
                </a:tc>
                <a:tc>
                  <a:txBody>
                    <a:bodyPr/>
                    <a:lstStyle/>
                    <a:p>
                      <a:pPr algn="ctr"/>
                      <a:r>
                        <a:rPr lang="en-US" sz="1500" i="0" dirty="0"/>
                        <a:t>139</a:t>
                      </a:r>
                    </a:p>
                  </a:txBody>
                  <a:tcPr>
                    <a:solidFill>
                      <a:schemeClr val="bg1">
                        <a:lumMod val="95000"/>
                      </a:schemeClr>
                    </a:solidFill>
                  </a:tcPr>
                </a:tc>
                <a:tc>
                  <a:txBody>
                    <a:bodyPr/>
                    <a:lstStyle/>
                    <a:p>
                      <a:pPr algn="ctr"/>
                      <a:r>
                        <a:rPr lang="en-US" sz="1500" i="0" dirty="0"/>
                        <a:t>74</a:t>
                      </a:r>
                    </a:p>
                  </a:txBody>
                  <a:tcPr>
                    <a:solidFill>
                      <a:schemeClr val="bg1">
                        <a:lumMod val="95000"/>
                      </a:schemeClr>
                    </a:solidFill>
                  </a:tcPr>
                </a:tc>
                <a:tc>
                  <a:txBody>
                    <a:bodyPr/>
                    <a:lstStyle/>
                    <a:p>
                      <a:pPr algn="ctr"/>
                      <a:r>
                        <a:rPr lang="en-US" sz="1500" i="0" dirty="0"/>
                        <a:t>56</a:t>
                      </a:r>
                    </a:p>
                  </a:txBody>
                  <a:tcPr>
                    <a:solidFill>
                      <a:schemeClr val="bg1">
                        <a:lumMod val="95000"/>
                      </a:schemeClr>
                    </a:solidFill>
                  </a:tcPr>
                </a:tc>
                <a:tc>
                  <a:txBody>
                    <a:bodyPr/>
                    <a:lstStyle/>
                    <a:p>
                      <a:pPr algn="ctr"/>
                      <a:r>
                        <a:rPr lang="en-US" sz="1500" b="1" i="1" dirty="0"/>
                        <a:t>388</a:t>
                      </a:r>
                    </a:p>
                  </a:txBody>
                  <a:tcPr>
                    <a:solidFill>
                      <a:schemeClr val="bg1">
                        <a:lumMod val="95000"/>
                      </a:schemeClr>
                    </a:solidFill>
                  </a:tcPr>
                </a:tc>
                <a:tc>
                  <a:txBody>
                    <a:bodyPr/>
                    <a:lstStyle/>
                    <a:p>
                      <a:pPr algn="ctr"/>
                      <a:r>
                        <a:rPr lang="en-US" sz="1500" i="0" dirty="0"/>
                        <a:t>300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21" name="Picture 20">
            <a:extLst>
              <a:ext uri="{FF2B5EF4-FFF2-40B4-BE49-F238E27FC236}">
                <a16:creationId xmlns:a16="http://schemas.microsoft.com/office/drawing/2014/main" id="{E04CEF98-7FF5-4825-A76F-427E18843974}"/>
              </a:ext>
            </a:extLst>
          </p:cNvPr>
          <p:cNvPicPr/>
          <p:nvPr/>
        </p:nvPicPr>
        <p:blipFill rotWithShape="1">
          <a:blip r:embed="rId10" cstate="print">
            <a:extLst>
              <a:ext uri="{28A0092B-C50C-407E-A947-70E740481C1C}">
                <a14:useLocalDpi xmlns:a14="http://schemas.microsoft.com/office/drawing/2010/main" val="0"/>
              </a:ext>
            </a:extLst>
          </a:blip>
          <a:srcRect t="31035"/>
          <a:stretch/>
        </p:blipFill>
        <p:spPr bwMode="auto">
          <a:xfrm>
            <a:off x="609600" y="4267200"/>
            <a:ext cx="757873" cy="451246"/>
          </a:xfrm>
          <a:prstGeom prst="rect">
            <a:avLst/>
          </a:prstGeom>
          <a:ln>
            <a:no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DC5C9492-4A64-487E-8729-26D1F0988E99}"/>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137920218"/>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sp>
        <p:nvSpPr>
          <p:cNvPr id="14" name="TextBox 13">
            <a:extLst>
              <a:ext uri="{FF2B5EF4-FFF2-40B4-BE49-F238E27FC236}">
                <a16:creationId xmlns:a16="http://schemas.microsoft.com/office/drawing/2014/main" id="{50135AF9-74AA-4FC5-8F27-F3EF29F65060}"/>
              </a:ext>
            </a:extLst>
          </p:cNvPr>
          <p:cNvSpPr txBox="1"/>
          <p:nvPr/>
        </p:nvSpPr>
        <p:spPr>
          <a:xfrm>
            <a:off x="503903" y="3411379"/>
            <a:ext cx="3090911" cy="246221"/>
          </a:xfrm>
          <a:prstGeom prst="rect">
            <a:avLst/>
          </a:prstGeom>
          <a:noFill/>
        </p:spPr>
        <p:txBody>
          <a:bodyPr wrap="none" rtlCol="0">
            <a:spAutoFit/>
          </a:bodyPr>
          <a:lstStyle/>
          <a:p>
            <a:r>
              <a:rPr lang="en-US" sz="1000" i="1" dirty="0"/>
              <a:t>*TRC/DART rate based on the 3-digit NAICS code </a:t>
            </a: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2384668464"/>
              </p:ext>
            </p:extLst>
          </p:nvPr>
        </p:nvGraphicFramePr>
        <p:xfrm>
          <a:off x="609600" y="3886199"/>
          <a:ext cx="7924800" cy="1981201"/>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1057323966"/>
                    </a:ext>
                  </a:extLst>
                </a:gridCol>
                <a:gridCol w="838200">
                  <a:extLst>
                    <a:ext uri="{9D8B030D-6E8A-4147-A177-3AD203B41FA5}">
                      <a16:colId xmlns:a16="http://schemas.microsoft.com/office/drawing/2014/main" val="3626312953"/>
                    </a:ext>
                  </a:extLst>
                </a:gridCol>
                <a:gridCol w="843037">
                  <a:extLst>
                    <a:ext uri="{9D8B030D-6E8A-4147-A177-3AD203B41FA5}">
                      <a16:colId xmlns:a16="http://schemas.microsoft.com/office/drawing/2014/main" val="3454215684"/>
                    </a:ext>
                  </a:extLst>
                </a:gridCol>
                <a:gridCol w="628952">
                  <a:extLst>
                    <a:ext uri="{9D8B030D-6E8A-4147-A177-3AD203B41FA5}">
                      <a16:colId xmlns:a16="http://schemas.microsoft.com/office/drawing/2014/main" val="20002"/>
                    </a:ext>
                  </a:extLst>
                </a:gridCol>
                <a:gridCol w="1195011">
                  <a:extLst>
                    <a:ext uri="{9D8B030D-6E8A-4147-A177-3AD203B41FA5}">
                      <a16:colId xmlns:a16="http://schemas.microsoft.com/office/drawing/2014/main" val="20003"/>
                    </a:ext>
                  </a:extLst>
                </a:gridCol>
              </a:tblGrid>
              <a:tr h="447782">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152">
                <a:tc>
                  <a:txBody>
                    <a:bodyPr/>
                    <a:lstStyle/>
                    <a:p>
                      <a:pPr algn="r"/>
                      <a:r>
                        <a:rPr lang="en-US" sz="1500" i="1" dirty="0"/>
                        <a:t>Compliance Inspections</a:t>
                      </a:r>
                    </a:p>
                  </a:txBody>
                  <a:tcPr>
                    <a:solidFill>
                      <a:schemeClr val="bg1">
                        <a:lumMod val="95000"/>
                      </a:schemeClr>
                    </a:solidFill>
                  </a:tcPr>
                </a:tc>
                <a:tc>
                  <a:txBody>
                    <a:bodyPr/>
                    <a:lstStyle/>
                    <a:p>
                      <a:pPr algn="ctr"/>
                      <a:r>
                        <a:rPr lang="en-US" sz="1400" i="0" dirty="0"/>
                        <a:t>10</a:t>
                      </a:r>
                    </a:p>
                  </a:txBody>
                  <a:tcPr>
                    <a:solidFill>
                      <a:schemeClr val="bg1">
                        <a:lumMod val="95000"/>
                      </a:schemeClr>
                    </a:solidFill>
                  </a:tcPr>
                </a:tc>
                <a:tc>
                  <a:txBody>
                    <a:bodyPr/>
                    <a:lstStyle/>
                    <a:p>
                      <a:pPr algn="ctr"/>
                      <a:r>
                        <a:rPr lang="en-US" sz="1400" i="0" dirty="0"/>
                        <a:t>10</a:t>
                      </a:r>
                    </a:p>
                  </a:txBody>
                  <a:tcPr>
                    <a:solidFill>
                      <a:schemeClr val="bg1">
                        <a:lumMod val="95000"/>
                      </a:schemeClr>
                    </a:solidFill>
                  </a:tcPr>
                </a:tc>
                <a:tc>
                  <a:txBody>
                    <a:bodyPr/>
                    <a:lstStyle/>
                    <a:p>
                      <a:pPr algn="ctr"/>
                      <a:r>
                        <a:rPr lang="en-US" sz="1400" i="0" dirty="0"/>
                        <a:t>15</a:t>
                      </a:r>
                    </a:p>
                  </a:txBody>
                  <a:tcPr>
                    <a:solidFill>
                      <a:schemeClr val="bg1">
                        <a:lumMod val="95000"/>
                      </a:schemeClr>
                    </a:solidFill>
                  </a:tcPr>
                </a:tc>
                <a:tc>
                  <a:txBody>
                    <a:bodyPr/>
                    <a:lstStyle/>
                    <a:p>
                      <a:pPr algn="ctr"/>
                      <a:r>
                        <a:rPr lang="en-US" sz="1400" i="0" dirty="0"/>
                        <a:t>16</a:t>
                      </a:r>
                    </a:p>
                  </a:txBody>
                  <a:tcPr>
                    <a:solidFill>
                      <a:schemeClr val="bg1">
                        <a:lumMod val="95000"/>
                      </a:schemeClr>
                    </a:solidFill>
                  </a:tcPr>
                </a:tc>
                <a:tc>
                  <a:txBody>
                    <a:bodyPr/>
                    <a:lstStyle/>
                    <a:p>
                      <a:pPr algn="ctr"/>
                      <a:r>
                        <a:rPr lang="en-US" sz="1400" b="1" i="1" dirty="0"/>
                        <a:t>51</a:t>
                      </a:r>
                    </a:p>
                  </a:txBody>
                  <a:tcPr>
                    <a:solidFill>
                      <a:schemeClr val="bg1">
                        <a:lumMod val="95000"/>
                      </a:schemeClr>
                    </a:solidFill>
                  </a:tcPr>
                </a:tc>
                <a:tc>
                  <a:txBody>
                    <a:bodyPr/>
                    <a:lstStyle/>
                    <a:p>
                      <a:pPr algn="ctr"/>
                      <a:r>
                        <a:rPr lang="en-US" sz="1400" i="0" dirty="0"/>
                        <a:t>20</a:t>
                      </a:r>
                    </a:p>
                  </a:txBody>
                  <a:tcPr>
                    <a:solidFill>
                      <a:schemeClr val="bg1">
                        <a:lumMod val="95000"/>
                      </a:schemeClr>
                    </a:solidFill>
                  </a:tcPr>
                </a:tc>
                <a:extLst>
                  <a:ext uri="{0D108BD9-81ED-4DB2-BD59-A6C34878D82A}">
                    <a16:rowId xmlns:a16="http://schemas.microsoft.com/office/drawing/2014/main" val="10001"/>
                  </a:ext>
                </a:extLst>
              </a:tr>
              <a:tr h="373152">
                <a:tc>
                  <a:txBody>
                    <a:bodyPr/>
                    <a:lstStyle/>
                    <a:p>
                      <a:pPr algn="r"/>
                      <a:r>
                        <a:rPr lang="en-US" sz="1500" i="1" dirty="0"/>
                        <a:t>Consultative Visits</a:t>
                      </a:r>
                    </a:p>
                  </a:txBody>
                  <a:tcPr>
                    <a:solidFill>
                      <a:schemeClr val="bg1">
                        <a:lumMod val="85000"/>
                      </a:schemeClr>
                    </a:solidFill>
                  </a:tcPr>
                </a:tc>
                <a:tc>
                  <a:txBody>
                    <a:bodyPr/>
                    <a:lstStyle/>
                    <a:p>
                      <a:pPr algn="ctr"/>
                      <a:r>
                        <a:rPr lang="en-US" sz="1400" i="0" dirty="0"/>
                        <a:t>1</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i="0" dirty="0"/>
                        <a:t>7</a:t>
                      </a:r>
                    </a:p>
                  </a:txBody>
                  <a:tcPr>
                    <a:solidFill>
                      <a:schemeClr val="bg1">
                        <a:lumMod val="85000"/>
                      </a:schemeClr>
                    </a:solidFill>
                  </a:tcPr>
                </a:tc>
                <a:tc>
                  <a:txBody>
                    <a:bodyPr/>
                    <a:lstStyle/>
                    <a:p>
                      <a:pPr algn="ctr"/>
                      <a:r>
                        <a:rPr lang="en-US" sz="1400" i="0"/>
                        <a:t>4</a:t>
                      </a:r>
                      <a:endParaRPr lang="en-US" sz="1400" i="0" dirty="0"/>
                    </a:p>
                  </a:txBody>
                  <a:tcPr>
                    <a:solidFill>
                      <a:schemeClr val="bg1">
                        <a:lumMod val="85000"/>
                      </a:schemeClr>
                    </a:solidFill>
                  </a:tcPr>
                </a:tc>
                <a:tc>
                  <a:txBody>
                    <a:bodyPr/>
                    <a:lstStyle/>
                    <a:p>
                      <a:pPr algn="ctr"/>
                      <a:r>
                        <a:rPr lang="en-US" sz="1400" b="1" i="1" dirty="0"/>
                        <a:t>16</a:t>
                      </a:r>
                    </a:p>
                  </a:txBody>
                  <a:tcPr>
                    <a:solidFill>
                      <a:schemeClr val="bg1">
                        <a:lumMod val="85000"/>
                      </a:schemeClr>
                    </a:solidFill>
                  </a:tcPr>
                </a:tc>
                <a:tc>
                  <a:txBody>
                    <a:bodyPr/>
                    <a:lstStyle/>
                    <a:p>
                      <a:pPr algn="ctr"/>
                      <a:r>
                        <a:rPr lang="en-US" sz="1400" i="0" dirty="0"/>
                        <a:t>12</a:t>
                      </a:r>
                    </a:p>
                  </a:txBody>
                  <a:tcPr>
                    <a:solidFill>
                      <a:schemeClr val="bg1">
                        <a:lumMod val="85000"/>
                      </a:schemeClr>
                    </a:solidFill>
                  </a:tcPr>
                </a:tc>
                <a:extLst>
                  <a:ext uri="{0D108BD9-81ED-4DB2-BD59-A6C34878D82A}">
                    <a16:rowId xmlns:a16="http://schemas.microsoft.com/office/drawing/2014/main" val="10002"/>
                  </a:ext>
                </a:extLst>
              </a:tr>
              <a:tr h="413963">
                <a:tc>
                  <a:txBody>
                    <a:bodyPr/>
                    <a:lstStyle/>
                    <a:p>
                      <a:pPr algn="r"/>
                      <a:r>
                        <a:rPr lang="en-US" sz="1500" i="1" dirty="0"/>
                        <a:t>OSH Outreach Events</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b="1" i="1" dirty="0"/>
                        <a:t>3</a:t>
                      </a:r>
                    </a:p>
                  </a:txBody>
                  <a:tcPr>
                    <a:solidFill>
                      <a:schemeClr val="bg1">
                        <a:lumMod val="95000"/>
                      </a:schemeClr>
                    </a:solidFill>
                  </a:tcPr>
                </a:tc>
                <a:tc>
                  <a:txBody>
                    <a:bodyPr/>
                    <a:lstStyle/>
                    <a:p>
                      <a:pPr algn="ctr"/>
                      <a:r>
                        <a:rPr lang="en-US" sz="1400" i="0" dirty="0"/>
                        <a:t>2</a:t>
                      </a:r>
                    </a:p>
                  </a:txBody>
                  <a:tcPr>
                    <a:solidFill>
                      <a:schemeClr val="bg1">
                        <a:lumMod val="95000"/>
                      </a:schemeClr>
                    </a:solidFill>
                  </a:tcPr>
                </a:tc>
                <a:extLst>
                  <a:ext uri="{0D108BD9-81ED-4DB2-BD59-A6C34878D82A}">
                    <a16:rowId xmlns:a16="http://schemas.microsoft.com/office/drawing/2014/main" val="10003"/>
                  </a:ext>
                </a:extLst>
              </a:tr>
              <a:tr h="373152">
                <a:tc>
                  <a:txBody>
                    <a:bodyPr/>
                    <a:lstStyle/>
                    <a:p>
                      <a:pPr algn="r"/>
                      <a:r>
                        <a:rPr lang="en-US" sz="1500" i="1" dirty="0"/>
                        <a:t>People Trained</a:t>
                      </a:r>
                    </a:p>
                  </a:txBody>
                  <a:tcPr>
                    <a:solidFill>
                      <a:schemeClr val="bg1">
                        <a:lumMod val="85000"/>
                      </a:schemeClr>
                    </a:solidFill>
                  </a:tcPr>
                </a:tc>
                <a:tc>
                  <a:txBody>
                    <a:bodyPr/>
                    <a:lstStyle/>
                    <a:p>
                      <a:pPr algn="ctr"/>
                      <a:r>
                        <a:rPr lang="en-US" sz="1400" i="0" dirty="0"/>
                        <a:t>9</a:t>
                      </a:r>
                    </a:p>
                  </a:txBody>
                  <a:tcPr>
                    <a:solidFill>
                      <a:schemeClr val="bg1">
                        <a:lumMod val="85000"/>
                      </a:schemeClr>
                    </a:solidFill>
                  </a:tcPr>
                </a:tc>
                <a:tc>
                  <a:txBody>
                    <a:bodyPr/>
                    <a:lstStyle/>
                    <a:p>
                      <a:pPr algn="ctr"/>
                      <a:r>
                        <a:rPr lang="en-US" sz="1400" i="0" dirty="0"/>
                        <a:t>9</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14</a:t>
                      </a:r>
                    </a:p>
                  </a:txBody>
                  <a:tcPr>
                    <a:solidFill>
                      <a:schemeClr val="bg1">
                        <a:lumMod val="85000"/>
                      </a:schemeClr>
                    </a:solidFill>
                  </a:tcPr>
                </a:tc>
                <a:tc>
                  <a:txBody>
                    <a:bodyPr/>
                    <a:lstStyle/>
                    <a:p>
                      <a:pPr algn="ctr"/>
                      <a:r>
                        <a:rPr lang="en-US" sz="1400" b="1" i="1" dirty="0"/>
                        <a:t>32</a:t>
                      </a:r>
                    </a:p>
                  </a:txBody>
                  <a:tcPr>
                    <a:solidFill>
                      <a:schemeClr val="bg1">
                        <a:lumMod val="85000"/>
                      </a:schemeClr>
                    </a:solidFill>
                  </a:tcPr>
                </a:tc>
                <a:tc>
                  <a:txBody>
                    <a:bodyPr/>
                    <a:lstStyle/>
                    <a:p>
                      <a:pPr algn="ctr"/>
                      <a:r>
                        <a:rPr lang="en-US" sz="1400" i="0" dirty="0"/>
                        <a:t>40</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1" name="Group 128">
            <a:extLst>
              <a:ext uri="{FF2B5EF4-FFF2-40B4-BE49-F238E27FC236}">
                <a16:creationId xmlns:a16="http://schemas.microsoft.com/office/drawing/2014/main" id="{064B118D-9DC0-4C70-8BD5-619131924002}"/>
              </a:ext>
            </a:extLst>
          </p:cNvPr>
          <p:cNvGraphicFramePr>
            <a:graphicFrameLocks noGrp="1"/>
          </p:cNvGraphicFramePr>
          <p:nvPr>
            <p:extLst>
              <p:ext uri="{D42A27DB-BD31-4B8C-83A1-F6EECF244321}">
                <p14:modId xmlns:p14="http://schemas.microsoft.com/office/powerpoint/2010/main" val="3839720269"/>
              </p:ext>
            </p:extLst>
          </p:nvPr>
        </p:nvGraphicFramePr>
        <p:xfrm>
          <a:off x="609599" y="1143000"/>
          <a:ext cx="7924800" cy="2180512"/>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761574">
                  <a:extLst>
                    <a:ext uri="{9D8B030D-6E8A-4147-A177-3AD203B41FA5}">
                      <a16:colId xmlns:a16="http://schemas.microsoft.com/office/drawing/2014/main" val="20007"/>
                    </a:ext>
                  </a:extLst>
                </a:gridCol>
                <a:gridCol w="761574">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616921">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7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36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272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2.9</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3.8</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4.0</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22%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horzOverflow="overflow">
                    <a:solidFill>
                      <a:schemeClr val="bg1">
                        <a:lumMod val="95000"/>
                      </a:schemeClr>
                    </a:solidFill>
                  </a:tcPr>
                </a:tc>
                <a:tc>
                  <a:txBody>
                    <a:bodyPr/>
                    <a:lstStyle/>
                    <a:p>
                      <a:pPr algn="ctr"/>
                      <a:r>
                        <a:rPr lang="en-US" sz="1200" b="1" i="1" dirty="0"/>
                        <a:t>25% Lower</a:t>
                      </a:r>
                    </a:p>
                  </a:txBody>
                  <a:tcPr horzOverflow="overflow">
                    <a:solidFill>
                      <a:schemeClr val="bg1">
                        <a:lumMod val="95000"/>
                      </a:schemeClr>
                    </a:solidFill>
                  </a:tcPr>
                </a:tc>
                <a:extLst>
                  <a:ext uri="{0D108BD9-81ED-4DB2-BD59-A6C34878D82A}">
                    <a16:rowId xmlns:a16="http://schemas.microsoft.com/office/drawing/2014/main" val="10003"/>
                  </a:ext>
                </a:extLst>
              </a:tr>
              <a:tr h="3272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2.1</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30%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3.0</a:t>
                      </a:r>
                    </a:p>
                  </a:txBody>
                  <a:tcPr horzOverflow="overflow">
                    <a:solidFill>
                      <a:schemeClr val="bg1">
                        <a:lumMod val="85000"/>
                      </a:schemeClr>
                    </a:solidFill>
                  </a:tcPr>
                </a:tc>
                <a:tc>
                  <a:txBody>
                    <a:bodyPr/>
                    <a:lstStyle/>
                    <a:p>
                      <a:pPr algn="ctr"/>
                      <a:r>
                        <a:rPr lang="en-US" sz="1200" i="1" dirty="0"/>
                        <a:t>2.8</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28%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3.9</a:t>
                      </a:r>
                    </a:p>
                  </a:txBody>
                  <a:tcPr horzOverflow="overflow">
                    <a:solidFill>
                      <a:schemeClr val="bg1">
                        <a:lumMod val="85000"/>
                      </a:schemeClr>
                    </a:solidFill>
                  </a:tcPr>
                </a:tc>
                <a:tc>
                  <a:txBody>
                    <a:bodyPr/>
                    <a:lstStyle/>
                    <a:p>
                      <a:pPr algn="ctr"/>
                      <a:r>
                        <a:rPr lang="en-US" sz="1200" b="1" i="1" dirty="0"/>
                        <a:t>23%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82F9E0F7-8752-498B-A1E0-86540B3D50DE}"/>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4035365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sp>
        <p:nvSpPr>
          <p:cNvPr id="13" name="TextBox 12">
            <a:extLst>
              <a:ext uri="{FF2B5EF4-FFF2-40B4-BE49-F238E27FC236}">
                <a16:creationId xmlns:a16="http://schemas.microsoft.com/office/drawing/2014/main" id="{37D48171-6321-482D-B6AB-902B0C9D3FD2}"/>
              </a:ext>
            </a:extLst>
          </p:cNvPr>
          <p:cNvSpPr txBox="1"/>
          <p:nvPr/>
        </p:nvSpPr>
        <p:spPr>
          <a:xfrm>
            <a:off x="533400" y="3327016"/>
            <a:ext cx="3077497" cy="246221"/>
          </a:xfrm>
          <a:prstGeom prst="rect">
            <a:avLst/>
          </a:prstGeom>
          <a:noFill/>
        </p:spPr>
        <p:txBody>
          <a:bodyPr wrap="square" rtlCol="0">
            <a:spAutoFit/>
          </a:bodyPr>
          <a:lstStyle/>
          <a:p>
            <a:r>
              <a:rPr lang="en-US" sz="1000" i="1" dirty="0"/>
              <a:t>*DART/TRC rate based on the 4-digit NAICS code </a:t>
            </a: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1014461080"/>
              </p:ext>
            </p:extLst>
          </p:nvPr>
        </p:nvGraphicFramePr>
        <p:xfrm>
          <a:off x="609597" y="3657599"/>
          <a:ext cx="7924805" cy="2286002"/>
        </p:xfrm>
        <a:graphic>
          <a:graphicData uri="http://schemas.openxmlformats.org/drawingml/2006/table">
            <a:tbl>
              <a:tblPr firstRow="1" bandRow="1">
                <a:tableStyleId>{073A0DAA-6AF3-43AB-8588-CEC1D06C72B9}</a:tableStyleId>
              </a:tblPr>
              <a:tblGrid>
                <a:gridCol w="3015711">
                  <a:extLst>
                    <a:ext uri="{9D8B030D-6E8A-4147-A177-3AD203B41FA5}">
                      <a16:colId xmlns:a16="http://schemas.microsoft.com/office/drawing/2014/main" val="20000"/>
                    </a:ext>
                  </a:extLst>
                </a:gridCol>
                <a:gridCol w="822466">
                  <a:extLst>
                    <a:ext uri="{9D8B030D-6E8A-4147-A177-3AD203B41FA5}">
                      <a16:colId xmlns:a16="http://schemas.microsoft.com/office/drawing/2014/main" val="20001"/>
                    </a:ext>
                  </a:extLst>
                </a:gridCol>
                <a:gridCol w="822466">
                  <a:extLst>
                    <a:ext uri="{9D8B030D-6E8A-4147-A177-3AD203B41FA5}">
                      <a16:colId xmlns:a16="http://schemas.microsoft.com/office/drawing/2014/main" val="1915674000"/>
                    </a:ext>
                  </a:extLst>
                </a:gridCol>
                <a:gridCol w="796764">
                  <a:extLst>
                    <a:ext uri="{9D8B030D-6E8A-4147-A177-3AD203B41FA5}">
                      <a16:colId xmlns:a16="http://schemas.microsoft.com/office/drawing/2014/main" val="1109850022"/>
                    </a:ext>
                  </a:extLst>
                </a:gridCol>
                <a:gridCol w="796764">
                  <a:extLst>
                    <a:ext uri="{9D8B030D-6E8A-4147-A177-3AD203B41FA5}">
                      <a16:colId xmlns:a16="http://schemas.microsoft.com/office/drawing/2014/main" val="2657876811"/>
                    </a:ext>
                  </a:extLst>
                </a:gridCol>
                <a:gridCol w="612566">
                  <a:extLst>
                    <a:ext uri="{9D8B030D-6E8A-4147-A177-3AD203B41FA5}">
                      <a16:colId xmlns:a16="http://schemas.microsoft.com/office/drawing/2014/main" val="20002"/>
                    </a:ext>
                  </a:extLst>
                </a:gridCol>
                <a:gridCol w="1058068">
                  <a:extLst>
                    <a:ext uri="{9D8B030D-6E8A-4147-A177-3AD203B41FA5}">
                      <a16:colId xmlns:a16="http://schemas.microsoft.com/office/drawing/2014/main" val="20003"/>
                    </a:ext>
                  </a:extLst>
                </a:gridCol>
              </a:tblGrid>
              <a:tr h="66821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04446">
                <a:tc>
                  <a:txBody>
                    <a:bodyPr/>
                    <a:lstStyle/>
                    <a:p>
                      <a:pPr algn="r"/>
                      <a:r>
                        <a:rPr lang="en-US" sz="1400" i="1" dirty="0"/>
                        <a:t>Compliance Inspections</a:t>
                      </a:r>
                    </a:p>
                  </a:txBody>
                  <a:tcPr>
                    <a:solidFill>
                      <a:schemeClr val="bg1">
                        <a:lumMod val="95000"/>
                      </a:schemeClr>
                    </a:solidFill>
                  </a:tcPr>
                </a:tc>
                <a:tc>
                  <a:txBody>
                    <a:bodyPr/>
                    <a:lstStyle/>
                    <a:p>
                      <a:pPr algn="ctr"/>
                      <a:r>
                        <a:rPr lang="en-US" sz="1400" i="0" dirty="0"/>
                        <a:t>4</a:t>
                      </a:r>
                    </a:p>
                  </a:txBody>
                  <a:tcPr>
                    <a:solidFill>
                      <a:schemeClr val="bg1">
                        <a:lumMod val="95000"/>
                      </a:schemeClr>
                    </a:solidFill>
                  </a:tcPr>
                </a:tc>
                <a:tc>
                  <a:txBody>
                    <a:bodyPr/>
                    <a:lstStyle/>
                    <a:p>
                      <a:pPr algn="ctr"/>
                      <a:r>
                        <a:rPr lang="en-US" sz="1400" i="0" dirty="0"/>
                        <a:t>4</a:t>
                      </a:r>
                    </a:p>
                  </a:txBody>
                  <a:tcPr>
                    <a:solidFill>
                      <a:schemeClr val="bg1">
                        <a:lumMod val="95000"/>
                      </a:schemeClr>
                    </a:solidFill>
                  </a:tcPr>
                </a:tc>
                <a:tc>
                  <a:txBody>
                    <a:bodyPr/>
                    <a:lstStyle/>
                    <a:p>
                      <a:pPr algn="ctr"/>
                      <a:r>
                        <a:rPr lang="en-US" sz="1400" i="0" dirty="0"/>
                        <a:t>11</a:t>
                      </a:r>
                    </a:p>
                  </a:txBody>
                  <a:tcPr>
                    <a:solidFill>
                      <a:schemeClr val="bg1">
                        <a:lumMod val="95000"/>
                      </a:schemeClr>
                    </a:solidFill>
                  </a:tcPr>
                </a:tc>
                <a:tc>
                  <a:txBody>
                    <a:bodyPr/>
                    <a:lstStyle/>
                    <a:p>
                      <a:pPr algn="ctr"/>
                      <a:r>
                        <a:rPr lang="en-US" sz="1400" i="0" dirty="0"/>
                        <a:t>8</a:t>
                      </a:r>
                    </a:p>
                  </a:txBody>
                  <a:tcPr>
                    <a:solidFill>
                      <a:schemeClr val="bg1">
                        <a:lumMod val="95000"/>
                      </a:schemeClr>
                    </a:solidFill>
                  </a:tcPr>
                </a:tc>
                <a:tc>
                  <a:txBody>
                    <a:bodyPr/>
                    <a:lstStyle/>
                    <a:p>
                      <a:pPr algn="ctr"/>
                      <a:r>
                        <a:rPr lang="en-US" sz="1400" b="1" i="1" dirty="0"/>
                        <a:t>27</a:t>
                      </a:r>
                    </a:p>
                  </a:txBody>
                  <a:tcPr>
                    <a:solidFill>
                      <a:schemeClr val="bg1">
                        <a:lumMod val="95000"/>
                      </a:schemeClr>
                    </a:solidFill>
                  </a:tcPr>
                </a:tc>
                <a:tc>
                  <a:txBody>
                    <a:bodyPr/>
                    <a:lstStyle/>
                    <a:p>
                      <a:pPr algn="ctr"/>
                      <a:r>
                        <a:rPr lang="en-US" sz="1400" i="0" dirty="0"/>
                        <a:t>24</a:t>
                      </a:r>
                    </a:p>
                  </a:txBody>
                  <a:tcPr>
                    <a:solidFill>
                      <a:schemeClr val="bg1">
                        <a:lumMod val="95000"/>
                      </a:schemeClr>
                    </a:solidFill>
                  </a:tcPr>
                </a:tc>
                <a:extLst>
                  <a:ext uri="{0D108BD9-81ED-4DB2-BD59-A6C34878D82A}">
                    <a16:rowId xmlns:a16="http://schemas.microsoft.com/office/drawing/2014/main" val="10001"/>
                  </a:ext>
                </a:extLst>
              </a:tr>
              <a:tr h="404446">
                <a:tc>
                  <a:txBody>
                    <a:bodyPr/>
                    <a:lstStyle/>
                    <a:p>
                      <a:pPr algn="r"/>
                      <a:r>
                        <a:rPr lang="en-US" sz="1400" i="1" dirty="0"/>
                        <a:t>Consultative Visits</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8</a:t>
                      </a:r>
                    </a:p>
                  </a:txBody>
                  <a:tcPr>
                    <a:solidFill>
                      <a:schemeClr val="bg1">
                        <a:lumMod val="85000"/>
                      </a:schemeClr>
                    </a:solidFill>
                  </a:tcPr>
                </a:tc>
                <a:tc>
                  <a:txBody>
                    <a:bodyPr/>
                    <a:lstStyle/>
                    <a:p>
                      <a:pPr algn="ctr"/>
                      <a:r>
                        <a:rPr lang="en-US" sz="1400" i="0" dirty="0"/>
                        <a:t>10</a:t>
                      </a:r>
                    </a:p>
                  </a:txBody>
                  <a:tcPr>
                    <a:solidFill>
                      <a:schemeClr val="bg1">
                        <a:lumMod val="85000"/>
                      </a:schemeClr>
                    </a:solidFill>
                  </a:tcPr>
                </a:tc>
                <a:extLst>
                  <a:ext uri="{0D108BD9-81ED-4DB2-BD59-A6C34878D82A}">
                    <a16:rowId xmlns:a16="http://schemas.microsoft.com/office/drawing/2014/main" val="10002"/>
                  </a:ext>
                </a:extLst>
              </a:tr>
              <a:tr h="404446">
                <a:tc>
                  <a:txBody>
                    <a:bodyPr/>
                    <a:lstStyle/>
                    <a:p>
                      <a:pPr algn="r"/>
                      <a:r>
                        <a:rPr lang="en-US" sz="1400" i="1" dirty="0"/>
                        <a:t>OSH Outreach Events</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b="1" i="1" dirty="0"/>
                        <a:t>2</a:t>
                      </a:r>
                    </a:p>
                  </a:txBody>
                  <a:tcPr>
                    <a:solidFill>
                      <a:schemeClr val="bg1">
                        <a:lumMod val="95000"/>
                      </a:schemeClr>
                    </a:solidFill>
                  </a:tcPr>
                </a:tc>
                <a:tc>
                  <a:txBody>
                    <a:bodyPr/>
                    <a:lstStyle/>
                    <a:p>
                      <a:pPr algn="ctr"/>
                      <a:r>
                        <a:rPr lang="en-US" sz="1400" i="0" dirty="0"/>
                        <a:t>2</a:t>
                      </a:r>
                    </a:p>
                  </a:txBody>
                  <a:tcPr>
                    <a:solidFill>
                      <a:schemeClr val="bg1">
                        <a:lumMod val="95000"/>
                      </a:schemeClr>
                    </a:solidFill>
                  </a:tcPr>
                </a:tc>
                <a:extLst>
                  <a:ext uri="{0D108BD9-81ED-4DB2-BD59-A6C34878D82A}">
                    <a16:rowId xmlns:a16="http://schemas.microsoft.com/office/drawing/2014/main" val="10003"/>
                  </a:ext>
                </a:extLst>
              </a:tr>
              <a:tr h="404446">
                <a:tc>
                  <a:txBody>
                    <a:bodyPr/>
                    <a:lstStyle/>
                    <a:p>
                      <a:pPr algn="r"/>
                      <a:r>
                        <a:rPr lang="en-US" sz="1400" i="1" dirty="0"/>
                        <a:t>People Trained</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8</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8</a:t>
                      </a:r>
                    </a:p>
                  </a:txBody>
                  <a:tcPr>
                    <a:solidFill>
                      <a:schemeClr val="bg1">
                        <a:lumMod val="85000"/>
                      </a:schemeClr>
                    </a:solidFill>
                  </a:tcPr>
                </a:tc>
                <a:tc>
                  <a:txBody>
                    <a:bodyPr/>
                    <a:lstStyle/>
                    <a:p>
                      <a:pPr algn="ctr"/>
                      <a:r>
                        <a:rPr lang="en-US" sz="1400" b="1" i="1" dirty="0"/>
                        <a:t>16</a:t>
                      </a:r>
                    </a:p>
                  </a:txBody>
                  <a:tcPr>
                    <a:solidFill>
                      <a:schemeClr val="bg1">
                        <a:lumMod val="85000"/>
                      </a:schemeClr>
                    </a:solidFill>
                  </a:tcPr>
                </a:tc>
                <a:tc>
                  <a:txBody>
                    <a:bodyPr/>
                    <a:lstStyle/>
                    <a:p>
                      <a:pPr algn="ctr"/>
                      <a:r>
                        <a:rPr lang="en-US" sz="1400" i="0" dirty="0"/>
                        <a:t>40</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C0320F5F-6800-40B4-9B0D-469B5995DA25}"/>
              </a:ext>
            </a:extLst>
          </p:cNvPr>
          <p:cNvGraphicFramePr>
            <a:graphicFrameLocks noGrp="1"/>
          </p:cNvGraphicFramePr>
          <p:nvPr>
            <p:extLst>
              <p:ext uri="{D42A27DB-BD31-4B8C-83A1-F6EECF244321}">
                <p14:modId xmlns:p14="http://schemas.microsoft.com/office/powerpoint/2010/main" val="1511191089"/>
              </p:ext>
            </p:extLst>
          </p:nvPr>
        </p:nvGraphicFramePr>
        <p:xfrm>
          <a:off x="609600" y="1143001"/>
          <a:ext cx="7929234" cy="2065533"/>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25267">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40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063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5.2</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4.8</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4.9</a:t>
                      </a:r>
                    </a:p>
                  </a:txBody>
                  <a:tcPr anchor="ctr" horzOverflow="overflow">
                    <a:solidFill>
                      <a:schemeClr val="bg1">
                        <a:lumMod val="95000"/>
                      </a:schemeClr>
                    </a:solidFill>
                  </a:tcPr>
                </a:tc>
                <a:tc>
                  <a:txBody>
                    <a:bodyPr/>
                    <a:lstStyle/>
                    <a:p>
                      <a:pPr algn="ctr"/>
                      <a:r>
                        <a:rPr lang="en-US" sz="1200" b="1" i="1" dirty="0"/>
                        <a:t>16%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22%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3.1</a:t>
                      </a: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3.7</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a:txBody>
                    <a:bodyPr/>
                    <a:lstStyle/>
                    <a:p>
                      <a:pPr algn="ctr"/>
                      <a:r>
                        <a:rPr lang="en-US" sz="1200" b="1" i="1" dirty="0"/>
                        <a:t>22%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18B0F8C1-E335-44B6-9D25-936C1986397A}"/>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209446707"/>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endParaRPr lang="en-US" sz="2400" b="1" i="1" dirty="0">
              <a:solidFill>
                <a:schemeClr val="bg2"/>
              </a:solidFill>
            </a:endParaRPr>
          </a:p>
        </p:txBody>
      </p:sp>
      <p:pic>
        <p:nvPicPr>
          <p:cNvPr id="7" name="Picture 6" descr="C:\Users\wllagoe.EADS\Pictures\Construction\IMAG0613.jpg">
            <a:extLst>
              <a:ext uri="{FF2B5EF4-FFF2-40B4-BE49-F238E27FC236}">
                <a16:creationId xmlns:a16="http://schemas.microsoft.com/office/drawing/2014/main" id="{F7453A58-2417-4EBB-8076-8BF80D092D61}"/>
              </a:ext>
            </a:extLst>
          </p:cNvPr>
          <p:cNvPicPr/>
          <p:nvPr/>
        </p:nvPicPr>
        <p:blipFill>
          <a:blip r:embed="rId3" cstate="print"/>
          <a:srcRect t="22143"/>
          <a:stretch>
            <a:fillRect/>
          </a:stretch>
        </p:blipFill>
        <p:spPr bwMode="auto">
          <a:xfrm>
            <a:off x="609600" y="4643063"/>
            <a:ext cx="3124200" cy="1300536"/>
          </a:xfrm>
          <a:prstGeom prst="rect">
            <a:avLst/>
          </a:prstGeom>
          <a:noFill/>
          <a:ln w="9525">
            <a:noFill/>
            <a:miter lim="800000"/>
            <a:headEnd/>
            <a:tailEnd/>
          </a:ln>
        </p:spPr>
      </p:pic>
      <p:pic>
        <p:nvPicPr>
          <p:cNvPr id="8" name="Picture 7" descr="C:\Documents and Settings\Wanda Lagoe\My Documents\My Pictures\Partnerships\Crane 178.jpg">
            <a:extLst>
              <a:ext uri="{FF2B5EF4-FFF2-40B4-BE49-F238E27FC236}">
                <a16:creationId xmlns:a16="http://schemas.microsoft.com/office/drawing/2014/main" id="{36EFBE6E-5EED-41AA-837C-8E99B29F7CEF}"/>
              </a:ext>
            </a:extLst>
          </p:cNvPr>
          <p:cNvPicPr/>
          <p:nvPr/>
        </p:nvPicPr>
        <p:blipFill>
          <a:blip r:embed="rId4" cstate="print"/>
          <a:srcRect l="49448" t="20285"/>
          <a:stretch>
            <a:fillRect/>
          </a:stretch>
        </p:blipFill>
        <p:spPr bwMode="auto">
          <a:xfrm>
            <a:off x="6477001" y="4643063"/>
            <a:ext cx="1981200" cy="1300537"/>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EEAD88A2-7520-41C2-8931-5C70F8525E51}"/>
              </a:ext>
            </a:extLst>
          </p:cNvPr>
          <p:cNvGraphicFramePr>
            <a:graphicFrameLocks noGrp="1"/>
          </p:cNvGraphicFramePr>
          <p:nvPr>
            <p:extLst>
              <p:ext uri="{D42A27DB-BD31-4B8C-83A1-F6EECF244321}">
                <p14:modId xmlns:p14="http://schemas.microsoft.com/office/powerpoint/2010/main" val="730395680"/>
              </p:ext>
            </p:extLst>
          </p:nvPr>
        </p:nvGraphicFramePr>
        <p:xfrm>
          <a:off x="609599" y="1282114"/>
          <a:ext cx="7848600" cy="3213684"/>
        </p:xfrm>
        <a:graphic>
          <a:graphicData uri="http://schemas.openxmlformats.org/drawingml/2006/table">
            <a:tbl>
              <a:tblPr firstRow="1" bandRow="1">
                <a:tableStyleId>{073A0DAA-6AF3-43AB-8588-CEC1D06C72B9}</a:tableStyleId>
              </a:tblPr>
              <a:tblGrid>
                <a:gridCol w="2743201">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1456788716"/>
                    </a:ext>
                  </a:extLst>
                </a:gridCol>
                <a:gridCol w="838200">
                  <a:extLst>
                    <a:ext uri="{9D8B030D-6E8A-4147-A177-3AD203B41FA5}">
                      <a16:colId xmlns:a16="http://schemas.microsoft.com/office/drawing/2014/main" val="3802237367"/>
                    </a:ext>
                  </a:extLst>
                </a:gridCol>
                <a:gridCol w="926728">
                  <a:extLst>
                    <a:ext uri="{9D8B030D-6E8A-4147-A177-3AD203B41FA5}">
                      <a16:colId xmlns:a16="http://schemas.microsoft.com/office/drawing/2014/main" val="69524057"/>
                    </a:ext>
                  </a:extLst>
                </a:gridCol>
                <a:gridCol w="610159">
                  <a:extLst>
                    <a:ext uri="{9D8B030D-6E8A-4147-A177-3AD203B41FA5}">
                      <a16:colId xmlns:a16="http://schemas.microsoft.com/office/drawing/2014/main" val="20002"/>
                    </a:ext>
                  </a:extLst>
                </a:gridCol>
                <a:gridCol w="1053912">
                  <a:extLst>
                    <a:ext uri="{9D8B030D-6E8A-4147-A177-3AD203B41FA5}">
                      <a16:colId xmlns:a16="http://schemas.microsoft.com/office/drawing/2014/main" val="20003"/>
                    </a:ext>
                  </a:extLst>
                </a:gridCol>
              </a:tblGrid>
              <a:tr h="93938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68574">
                <a:tc>
                  <a:txBody>
                    <a:bodyPr/>
                    <a:lstStyle/>
                    <a:p>
                      <a:pPr algn="r"/>
                      <a:r>
                        <a:rPr lang="en-US" sz="1400" i="1" dirty="0"/>
                        <a:t>Compliance Inspections</a:t>
                      </a:r>
                    </a:p>
                  </a:txBody>
                  <a:tcPr anchor="ctr">
                    <a:solidFill>
                      <a:schemeClr val="bg1">
                        <a:lumMod val="95000"/>
                      </a:schemeClr>
                    </a:solidFill>
                  </a:tcPr>
                </a:tc>
                <a:tc>
                  <a:txBody>
                    <a:bodyPr/>
                    <a:lstStyle/>
                    <a:p>
                      <a:pPr algn="ctr"/>
                      <a:r>
                        <a:rPr lang="en-US" sz="1400" i="0" dirty="0"/>
                        <a:t>28</a:t>
                      </a:r>
                    </a:p>
                  </a:txBody>
                  <a:tcPr anchor="ctr">
                    <a:solidFill>
                      <a:schemeClr val="bg1">
                        <a:lumMod val="95000"/>
                      </a:schemeClr>
                    </a:solidFill>
                  </a:tcPr>
                </a:tc>
                <a:tc>
                  <a:txBody>
                    <a:bodyPr/>
                    <a:lstStyle/>
                    <a:p>
                      <a:pPr algn="ctr"/>
                      <a:r>
                        <a:rPr lang="en-US" sz="1400" i="0" dirty="0"/>
                        <a:t>44</a:t>
                      </a:r>
                    </a:p>
                  </a:txBody>
                  <a:tcPr anchor="ctr">
                    <a:solidFill>
                      <a:schemeClr val="bg1">
                        <a:lumMod val="95000"/>
                      </a:schemeClr>
                    </a:solidFill>
                  </a:tcPr>
                </a:tc>
                <a:tc>
                  <a:txBody>
                    <a:bodyPr/>
                    <a:lstStyle/>
                    <a:p>
                      <a:pPr algn="ctr"/>
                      <a:r>
                        <a:rPr lang="en-US" sz="1400" i="0" dirty="0"/>
                        <a:t>48</a:t>
                      </a:r>
                    </a:p>
                  </a:txBody>
                  <a:tcPr anchor="ctr">
                    <a:solidFill>
                      <a:schemeClr val="bg1">
                        <a:lumMod val="95000"/>
                      </a:schemeClr>
                    </a:solidFill>
                  </a:tcPr>
                </a:tc>
                <a:tc>
                  <a:txBody>
                    <a:bodyPr/>
                    <a:lstStyle/>
                    <a:p>
                      <a:pPr algn="ctr"/>
                      <a:r>
                        <a:rPr lang="en-US" sz="1400" i="0" dirty="0"/>
                        <a:t>41</a:t>
                      </a:r>
                    </a:p>
                  </a:txBody>
                  <a:tcPr anchor="ctr">
                    <a:solidFill>
                      <a:schemeClr val="bg1">
                        <a:lumMod val="95000"/>
                      </a:schemeClr>
                    </a:solidFill>
                  </a:tcPr>
                </a:tc>
                <a:tc>
                  <a:txBody>
                    <a:bodyPr/>
                    <a:lstStyle/>
                    <a:p>
                      <a:pPr algn="ctr"/>
                      <a:r>
                        <a:rPr lang="en-US" sz="1400" b="1" i="1" dirty="0"/>
                        <a:t>161</a:t>
                      </a:r>
                    </a:p>
                  </a:txBody>
                  <a:tcPr anchor="ctr">
                    <a:solidFill>
                      <a:schemeClr val="bg1">
                        <a:lumMod val="95000"/>
                      </a:schemeClr>
                    </a:solidFill>
                  </a:tcPr>
                </a:tc>
                <a:tc>
                  <a:txBody>
                    <a:bodyPr/>
                    <a:lstStyle/>
                    <a:p>
                      <a:pPr algn="ctr"/>
                      <a:r>
                        <a:rPr lang="en-US" sz="1400" i="0" dirty="0"/>
                        <a:t>100</a:t>
                      </a:r>
                    </a:p>
                  </a:txBody>
                  <a:tcPr anchor="ctr">
                    <a:solidFill>
                      <a:schemeClr val="bg1">
                        <a:lumMod val="95000"/>
                      </a:schemeClr>
                    </a:solidFill>
                  </a:tcPr>
                </a:tc>
                <a:extLst>
                  <a:ext uri="{0D108BD9-81ED-4DB2-BD59-A6C34878D82A}">
                    <a16:rowId xmlns:a16="http://schemas.microsoft.com/office/drawing/2014/main" val="10001"/>
                  </a:ext>
                </a:extLst>
              </a:tr>
              <a:tr h="568574">
                <a:tc>
                  <a:txBody>
                    <a:bodyPr/>
                    <a:lstStyle/>
                    <a:p>
                      <a:pPr algn="r"/>
                      <a:r>
                        <a:rPr lang="en-US" sz="1400" i="1" dirty="0"/>
                        <a:t>Consultative Visits</a:t>
                      </a:r>
                    </a:p>
                  </a:txBody>
                  <a:tcPr anchor="ctr">
                    <a:solidFill>
                      <a:schemeClr val="bg1">
                        <a:lumMod val="85000"/>
                      </a:schemeClr>
                    </a:solidFill>
                  </a:tcPr>
                </a:tc>
                <a:tc>
                  <a:txBody>
                    <a:bodyPr/>
                    <a:lstStyle/>
                    <a:p>
                      <a:pPr algn="ctr"/>
                      <a:r>
                        <a:rPr lang="en-US" sz="1400" i="0" dirty="0"/>
                        <a:t>44</a:t>
                      </a:r>
                    </a:p>
                  </a:txBody>
                  <a:tcPr anchor="ctr">
                    <a:solidFill>
                      <a:schemeClr val="bg1">
                        <a:lumMod val="85000"/>
                      </a:schemeClr>
                    </a:solidFill>
                  </a:tcPr>
                </a:tc>
                <a:tc>
                  <a:txBody>
                    <a:bodyPr/>
                    <a:lstStyle/>
                    <a:p>
                      <a:pPr algn="ctr"/>
                      <a:r>
                        <a:rPr lang="en-US" sz="1400" i="0" dirty="0"/>
                        <a:t>43</a:t>
                      </a:r>
                    </a:p>
                  </a:txBody>
                  <a:tcPr anchor="ctr">
                    <a:solidFill>
                      <a:schemeClr val="bg1">
                        <a:lumMod val="85000"/>
                      </a:schemeClr>
                    </a:solidFill>
                  </a:tcPr>
                </a:tc>
                <a:tc>
                  <a:txBody>
                    <a:bodyPr/>
                    <a:lstStyle/>
                    <a:p>
                      <a:pPr algn="ctr"/>
                      <a:r>
                        <a:rPr lang="en-US" sz="1400" i="0" dirty="0"/>
                        <a:t>50</a:t>
                      </a:r>
                    </a:p>
                  </a:txBody>
                  <a:tcPr anchor="ctr">
                    <a:solidFill>
                      <a:schemeClr val="bg1">
                        <a:lumMod val="85000"/>
                      </a:schemeClr>
                    </a:solidFill>
                  </a:tcPr>
                </a:tc>
                <a:tc>
                  <a:txBody>
                    <a:bodyPr/>
                    <a:lstStyle/>
                    <a:p>
                      <a:pPr algn="ctr"/>
                      <a:r>
                        <a:rPr lang="en-US" sz="1400" i="0" dirty="0"/>
                        <a:t>38</a:t>
                      </a:r>
                    </a:p>
                  </a:txBody>
                  <a:tcPr anchor="ctr">
                    <a:solidFill>
                      <a:schemeClr val="bg1">
                        <a:lumMod val="85000"/>
                      </a:schemeClr>
                    </a:solidFill>
                  </a:tcPr>
                </a:tc>
                <a:tc>
                  <a:txBody>
                    <a:bodyPr/>
                    <a:lstStyle/>
                    <a:p>
                      <a:pPr algn="ctr"/>
                      <a:r>
                        <a:rPr lang="en-US" sz="1400" b="1" i="1" dirty="0"/>
                        <a:t>175</a:t>
                      </a:r>
                    </a:p>
                  </a:txBody>
                  <a:tcPr anchor="ctr">
                    <a:solidFill>
                      <a:schemeClr val="bg1">
                        <a:lumMod val="85000"/>
                      </a:schemeClr>
                    </a:solidFill>
                  </a:tcPr>
                </a:tc>
                <a:tc>
                  <a:txBody>
                    <a:bodyPr/>
                    <a:lstStyle/>
                    <a:p>
                      <a:pPr algn="ctr"/>
                      <a:r>
                        <a:rPr lang="en-US" sz="1400" i="0" dirty="0"/>
                        <a:t>80</a:t>
                      </a:r>
                    </a:p>
                  </a:txBody>
                  <a:tcPr anchor="ctr">
                    <a:solidFill>
                      <a:schemeClr val="bg1">
                        <a:lumMod val="85000"/>
                      </a:schemeClr>
                    </a:solidFill>
                  </a:tcPr>
                </a:tc>
                <a:extLst>
                  <a:ext uri="{0D108BD9-81ED-4DB2-BD59-A6C34878D82A}">
                    <a16:rowId xmlns:a16="http://schemas.microsoft.com/office/drawing/2014/main" val="10002"/>
                  </a:ext>
                </a:extLst>
              </a:tr>
              <a:tr h="568574">
                <a:tc>
                  <a:txBody>
                    <a:bodyPr/>
                    <a:lstStyle/>
                    <a:p>
                      <a:pPr algn="r"/>
                      <a:r>
                        <a:rPr lang="en-US" sz="1400" i="1" dirty="0"/>
                        <a:t>OSH Outreach Events</a:t>
                      </a:r>
                    </a:p>
                  </a:txBody>
                  <a:tcPr anchor="ctr">
                    <a:solidFill>
                      <a:schemeClr val="bg1">
                        <a:lumMod val="95000"/>
                      </a:schemeClr>
                    </a:solidFill>
                  </a:tcPr>
                </a:tc>
                <a:tc>
                  <a:txBody>
                    <a:bodyPr/>
                    <a:lstStyle/>
                    <a:p>
                      <a:pPr algn="ctr"/>
                      <a:r>
                        <a:rPr lang="en-US" sz="1400" i="0" dirty="0"/>
                        <a:t>13</a:t>
                      </a:r>
                    </a:p>
                  </a:txBody>
                  <a:tcPr anchor="ctr">
                    <a:solidFill>
                      <a:schemeClr val="bg1">
                        <a:lumMod val="95000"/>
                      </a:schemeClr>
                    </a:solidFill>
                  </a:tcPr>
                </a:tc>
                <a:tc>
                  <a:txBody>
                    <a:bodyPr/>
                    <a:lstStyle/>
                    <a:p>
                      <a:pPr algn="ctr"/>
                      <a:r>
                        <a:rPr lang="en-US" sz="1400" i="0" dirty="0"/>
                        <a:t>13</a:t>
                      </a:r>
                    </a:p>
                  </a:txBody>
                  <a:tcPr anchor="ctr">
                    <a:solidFill>
                      <a:schemeClr val="bg1">
                        <a:lumMod val="95000"/>
                      </a:schemeClr>
                    </a:solidFill>
                  </a:tcPr>
                </a:tc>
                <a:tc>
                  <a:txBody>
                    <a:bodyPr/>
                    <a:lstStyle/>
                    <a:p>
                      <a:pPr algn="ctr"/>
                      <a:r>
                        <a:rPr lang="en-US" sz="1400" i="0" dirty="0"/>
                        <a:t>5</a:t>
                      </a:r>
                    </a:p>
                  </a:txBody>
                  <a:tcPr anchor="ctr">
                    <a:solidFill>
                      <a:schemeClr val="bg1">
                        <a:lumMod val="95000"/>
                      </a:schemeClr>
                    </a:solidFill>
                  </a:tcPr>
                </a:tc>
                <a:tc>
                  <a:txBody>
                    <a:bodyPr/>
                    <a:lstStyle/>
                    <a:p>
                      <a:pPr algn="ctr"/>
                      <a:r>
                        <a:rPr lang="en-US" sz="1400" i="0" dirty="0"/>
                        <a:t>6</a:t>
                      </a:r>
                    </a:p>
                  </a:txBody>
                  <a:tcPr anchor="ctr">
                    <a:solidFill>
                      <a:schemeClr val="bg1">
                        <a:lumMod val="95000"/>
                      </a:schemeClr>
                    </a:solidFill>
                  </a:tcPr>
                </a:tc>
                <a:tc>
                  <a:txBody>
                    <a:bodyPr/>
                    <a:lstStyle/>
                    <a:p>
                      <a:pPr algn="ctr"/>
                      <a:r>
                        <a:rPr lang="en-US" sz="1400" b="1" i="1" dirty="0"/>
                        <a:t>37</a:t>
                      </a:r>
                    </a:p>
                  </a:txBody>
                  <a:tcPr anchor="ctr">
                    <a:solidFill>
                      <a:schemeClr val="bg1">
                        <a:lumMod val="95000"/>
                      </a:schemeClr>
                    </a:solidFill>
                  </a:tcPr>
                </a:tc>
                <a:tc>
                  <a:txBody>
                    <a:bodyPr/>
                    <a:lstStyle/>
                    <a:p>
                      <a:pPr algn="ctr"/>
                      <a:r>
                        <a:rPr lang="en-US" sz="1400" i="0" dirty="0"/>
                        <a:t>15</a:t>
                      </a:r>
                    </a:p>
                  </a:txBody>
                  <a:tcPr anchor="ctr">
                    <a:solidFill>
                      <a:schemeClr val="bg1">
                        <a:lumMod val="95000"/>
                      </a:schemeClr>
                    </a:solidFill>
                  </a:tcPr>
                </a:tc>
                <a:extLst>
                  <a:ext uri="{0D108BD9-81ED-4DB2-BD59-A6C34878D82A}">
                    <a16:rowId xmlns:a16="http://schemas.microsoft.com/office/drawing/2014/main" val="10003"/>
                  </a:ext>
                </a:extLst>
              </a:tr>
              <a:tr h="568574">
                <a:tc>
                  <a:txBody>
                    <a:bodyPr/>
                    <a:lstStyle/>
                    <a:p>
                      <a:pPr algn="r"/>
                      <a:r>
                        <a:rPr lang="en-US" sz="1400" i="1" dirty="0"/>
                        <a:t>People Trained</a:t>
                      </a:r>
                    </a:p>
                  </a:txBody>
                  <a:tcPr anchor="ctr">
                    <a:solidFill>
                      <a:schemeClr val="bg1">
                        <a:lumMod val="85000"/>
                      </a:schemeClr>
                    </a:solidFill>
                  </a:tcPr>
                </a:tc>
                <a:tc>
                  <a:txBody>
                    <a:bodyPr/>
                    <a:lstStyle/>
                    <a:p>
                      <a:pPr algn="ctr"/>
                      <a:r>
                        <a:rPr lang="en-US" sz="1400" i="0" dirty="0"/>
                        <a:t>202</a:t>
                      </a:r>
                    </a:p>
                  </a:txBody>
                  <a:tcPr anchor="ctr">
                    <a:solidFill>
                      <a:schemeClr val="bg1">
                        <a:lumMod val="85000"/>
                      </a:schemeClr>
                    </a:solidFill>
                  </a:tcPr>
                </a:tc>
                <a:tc>
                  <a:txBody>
                    <a:bodyPr/>
                    <a:lstStyle/>
                    <a:p>
                      <a:pPr algn="ctr"/>
                      <a:r>
                        <a:rPr lang="en-US" sz="1400" i="0" dirty="0"/>
                        <a:t>294</a:t>
                      </a:r>
                    </a:p>
                  </a:txBody>
                  <a:tcPr anchor="ctr">
                    <a:solidFill>
                      <a:schemeClr val="bg1">
                        <a:lumMod val="85000"/>
                      </a:schemeClr>
                    </a:solidFill>
                  </a:tcPr>
                </a:tc>
                <a:tc>
                  <a:txBody>
                    <a:bodyPr/>
                    <a:lstStyle/>
                    <a:p>
                      <a:pPr algn="ctr"/>
                      <a:r>
                        <a:rPr lang="en-US" sz="1400" i="0" dirty="0"/>
                        <a:t>86</a:t>
                      </a:r>
                    </a:p>
                  </a:txBody>
                  <a:tcPr anchor="ctr">
                    <a:solidFill>
                      <a:schemeClr val="bg1">
                        <a:lumMod val="85000"/>
                      </a:schemeClr>
                    </a:solidFill>
                  </a:tcPr>
                </a:tc>
                <a:tc>
                  <a:txBody>
                    <a:bodyPr/>
                    <a:lstStyle/>
                    <a:p>
                      <a:pPr algn="ctr"/>
                      <a:r>
                        <a:rPr lang="en-US" sz="1400" i="0" dirty="0"/>
                        <a:t>108</a:t>
                      </a:r>
                    </a:p>
                  </a:txBody>
                  <a:tcPr anchor="ctr">
                    <a:solidFill>
                      <a:schemeClr val="bg1">
                        <a:lumMod val="85000"/>
                      </a:schemeClr>
                    </a:solidFill>
                  </a:tcPr>
                </a:tc>
                <a:tc>
                  <a:txBody>
                    <a:bodyPr/>
                    <a:lstStyle/>
                    <a:p>
                      <a:pPr algn="ctr"/>
                      <a:r>
                        <a:rPr lang="en-US" sz="1400" b="1" i="1" dirty="0"/>
                        <a:t>690</a:t>
                      </a:r>
                    </a:p>
                  </a:txBody>
                  <a:tcPr anchor="ctr">
                    <a:solidFill>
                      <a:schemeClr val="bg1">
                        <a:lumMod val="85000"/>
                      </a:schemeClr>
                    </a:solidFill>
                  </a:tcPr>
                </a:tc>
                <a:tc>
                  <a:txBody>
                    <a:bodyPr/>
                    <a:lstStyle/>
                    <a:p>
                      <a:pPr algn="ctr"/>
                      <a:r>
                        <a:rPr lang="en-US" sz="1400" i="0" dirty="0"/>
                        <a:t>400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0D9F63B3-8653-4682-9B4B-0E7C5BADFAA2}"/>
              </a:ext>
            </a:extLst>
          </p:cNvPr>
          <p:cNvPicPr/>
          <p:nvPr/>
        </p:nvPicPr>
        <p:blipFill>
          <a:blip r:embed="rId5" cstate="print"/>
          <a:srcRect r="24038" b="30983"/>
          <a:stretch>
            <a:fillRect/>
          </a:stretch>
        </p:blipFill>
        <p:spPr bwMode="auto">
          <a:xfrm>
            <a:off x="4737601" y="4648200"/>
            <a:ext cx="1739399" cy="1300537"/>
          </a:xfrm>
          <a:prstGeom prst="rect">
            <a:avLst/>
          </a:prstGeom>
          <a:noFill/>
          <a:ln w="9525">
            <a:noFill/>
            <a:miter lim="800000"/>
            <a:headEnd/>
            <a:tailEnd/>
          </a:ln>
        </p:spPr>
      </p:pic>
      <p:pic>
        <p:nvPicPr>
          <p:cNvPr id="10" name="Picture 9"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6" cstate="print">
            <a:extLst>
              <a:ext uri="{28A0092B-C50C-407E-A947-70E740481C1C}">
                <a14:useLocalDpi xmlns:a14="http://schemas.microsoft.com/office/drawing/2010/main" val="0"/>
              </a:ext>
            </a:extLst>
          </a:blip>
          <a:srcRect t="29183"/>
          <a:stretch/>
        </p:blipFill>
        <p:spPr bwMode="auto">
          <a:xfrm>
            <a:off x="2957946" y="4643062"/>
            <a:ext cx="2680854" cy="1300537"/>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D0BAF4EC-6E19-4AFB-A1B2-2235BE9E88ED}"/>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84297831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10" name="Picture 9">
            <a:extLst>
              <a:ext uri="{FF2B5EF4-FFF2-40B4-BE49-F238E27FC236}">
                <a16:creationId xmlns:a16="http://schemas.microsoft.com/office/drawing/2014/main" id="{6758BCFA-B916-4044-989C-CAE2C753F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997984"/>
            <a:ext cx="3174146" cy="2116099"/>
          </a:xfrm>
          <a:prstGeom prst="rect">
            <a:avLst/>
          </a:prstGeom>
        </p:spPr>
      </p:pic>
      <p:pic>
        <p:nvPicPr>
          <p:cNvPr id="12" name="Picture 11">
            <a:extLst>
              <a:ext uri="{FF2B5EF4-FFF2-40B4-BE49-F238E27FC236}">
                <a16:creationId xmlns:a16="http://schemas.microsoft.com/office/drawing/2014/main" id="{061EAD72-8E2C-4974-9EB6-0CAF16C83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467" y="1997983"/>
            <a:ext cx="2283934" cy="2116817"/>
          </a:xfrm>
          <a:prstGeom prst="rect">
            <a:avLst/>
          </a:prstGeom>
        </p:spPr>
      </p:pic>
      <p:pic>
        <p:nvPicPr>
          <p:cNvPr id="11" name="Picture 10">
            <a:extLst>
              <a:ext uri="{FF2B5EF4-FFF2-40B4-BE49-F238E27FC236}">
                <a16:creationId xmlns:a16="http://schemas.microsoft.com/office/drawing/2014/main" id="{DC6691E1-9254-4EEF-9D0A-5CC204A85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26" y="2052696"/>
            <a:ext cx="2753832" cy="2065374"/>
          </a:xfrm>
          <a:prstGeom prst="rect">
            <a:avLst/>
          </a:prstGeom>
        </p:spPr>
      </p:pic>
      <p:graphicFrame>
        <p:nvGraphicFramePr>
          <p:cNvPr id="15" name="Table 14">
            <a:extLst>
              <a:ext uri="{FF2B5EF4-FFF2-40B4-BE49-F238E27FC236}">
                <a16:creationId xmlns:a16="http://schemas.microsoft.com/office/drawing/2014/main" id="{99A5D6F9-4B36-4324-BFAB-1A818AB4F113}"/>
              </a:ext>
            </a:extLst>
          </p:cNvPr>
          <p:cNvGraphicFramePr>
            <a:graphicFrameLocks noGrp="1"/>
          </p:cNvGraphicFramePr>
          <p:nvPr>
            <p:extLst>
              <p:ext uri="{D42A27DB-BD31-4B8C-83A1-F6EECF244321}">
                <p14:modId xmlns:p14="http://schemas.microsoft.com/office/powerpoint/2010/main" val="151029772"/>
              </p:ext>
            </p:extLst>
          </p:nvPr>
        </p:nvGraphicFramePr>
        <p:xfrm>
          <a:off x="609601" y="4038600"/>
          <a:ext cx="7929234" cy="1831088"/>
        </p:xfrm>
        <a:graphic>
          <a:graphicData uri="http://schemas.openxmlformats.org/drawingml/2006/table">
            <a:tbl>
              <a:tblPr firstRow="1" bandRow="1">
                <a:tableStyleId>{073A0DAA-6AF3-43AB-8588-CEC1D06C72B9}</a:tableStyleId>
              </a:tblPr>
              <a:tblGrid>
                <a:gridCol w="2937584">
                  <a:extLst>
                    <a:ext uri="{9D8B030D-6E8A-4147-A177-3AD203B41FA5}">
                      <a16:colId xmlns:a16="http://schemas.microsoft.com/office/drawing/2014/main" val="20000"/>
                    </a:ext>
                  </a:extLst>
                </a:gridCol>
                <a:gridCol w="796215">
                  <a:extLst>
                    <a:ext uri="{9D8B030D-6E8A-4147-A177-3AD203B41FA5}">
                      <a16:colId xmlns:a16="http://schemas.microsoft.com/office/drawing/2014/main" val="20001"/>
                    </a:ext>
                  </a:extLst>
                </a:gridCol>
                <a:gridCol w="838200">
                  <a:extLst>
                    <a:ext uri="{9D8B030D-6E8A-4147-A177-3AD203B41FA5}">
                      <a16:colId xmlns:a16="http://schemas.microsoft.com/office/drawing/2014/main" val="4062535441"/>
                    </a:ext>
                  </a:extLst>
                </a:gridCol>
                <a:gridCol w="914400">
                  <a:extLst>
                    <a:ext uri="{9D8B030D-6E8A-4147-A177-3AD203B41FA5}">
                      <a16:colId xmlns:a16="http://schemas.microsoft.com/office/drawing/2014/main" val="780782286"/>
                    </a:ext>
                  </a:extLst>
                </a:gridCol>
                <a:gridCol w="762000">
                  <a:extLst>
                    <a:ext uri="{9D8B030D-6E8A-4147-A177-3AD203B41FA5}">
                      <a16:colId xmlns:a16="http://schemas.microsoft.com/office/drawing/2014/main" val="660624431"/>
                    </a:ext>
                  </a:extLst>
                </a:gridCol>
                <a:gridCol w="685800">
                  <a:extLst>
                    <a:ext uri="{9D8B030D-6E8A-4147-A177-3AD203B41FA5}">
                      <a16:colId xmlns:a16="http://schemas.microsoft.com/office/drawing/2014/main" val="20002"/>
                    </a:ext>
                  </a:extLst>
                </a:gridCol>
                <a:gridCol w="995035">
                  <a:extLst>
                    <a:ext uri="{9D8B030D-6E8A-4147-A177-3AD203B41FA5}">
                      <a16:colId xmlns:a16="http://schemas.microsoft.com/office/drawing/2014/main" val="20003"/>
                    </a:ext>
                  </a:extLst>
                </a:gridCol>
              </a:tblGrid>
              <a:tr h="501204">
                <a:tc>
                  <a:txBody>
                    <a:bodyPr/>
                    <a:lstStyle/>
                    <a:p>
                      <a:pPr algn="r"/>
                      <a:r>
                        <a:rPr lang="en-US" sz="1200" dirty="0">
                          <a:solidFill>
                            <a:schemeClr val="tx1"/>
                          </a:solidFill>
                        </a:rPr>
                        <a:t>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32471">
                <a:tc>
                  <a:txBody>
                    <a:bodyPr/>
                    <a:lstStyle/>
                    <a:p>
                      <a:pPr algn="r"/>
                      <a:r>
                        <a:rPr lang="en-US" sz="1400" b="0" i="1" dirty="0"/>
                        <a:t>Compliance</a:t>
                      </a:r>
                      <a:r>
                        <a:rPr lang="en-US" sz="1400" b="0" i="1" baseline="0" dirty="0"/>
                        <a:t> Inspections</a:t>
                      </a:r>
                      <a:endParaRPr lang="en-US" sz="1400" b="0" i="1" dirty="0"/>
                    </a:p>
                  </a:txBody>
                  <a:tcPr>
                    <a:solidFill>
                      <a:schemeClr val="bg1">
                        <a:lumMod val="85000"/>
                      </a:schemeClr>
                    </a:solidFill>
                  </a:tcPr>
                </a:tc>
                <a:tc>
                  <a:txBody>
                    <a:bodyPr/>
                    <a:lstStyle/>
                    <a:p>
                      <a:pPr algn="ctr"/>
                      <a:r>
                        <a:rPr lang="en-US" sz="1400" b="0" i="0" dirty="0"/>
                        <a:t>16</a:t>
                      </a:r>
                    </a:p>
                  </a:txBody>
                  <a:tcPr>
                    <a:solidFill>
                      <a:schemeClr val="bg1">
                        <a:lumMod val="85000"/>
                      </a:schemeClr>
                    </a:solidFill>
                  </a:tcPr>
                </a:tc>
                <a:tc>
                  <a:txBody>
                    <a:bodyPr/>
                    <a:lstStyle/>
                    <a:p>
                      <a:pPr algn="ctr"/>
                      <a:r>
                        <a:rPr lang="en-US" sz="1400" b="0" i="0" dirty="0"/>
                        <a:t>36</a:t>
                      </a:r>
                    </a:p>
                  </a:txBody>
                  <a:tcPr>
                    <a:solidFill>
                      <a:schemeClr val="bg1">
                        <a:lumMod val="85000"/>
                      </a:schemeClr>
                    </a:solidFill>
                  </a:tcPr>
                </a:tc>
                <a:tc>
                  <a:txBody>
                    <a:bodyPr/>
                    <a:lstStyle/>
                    <a:p>
                      <a:pPr algn="ctr"/>
                      <a:r>
                        <a:rPr lang="en-US" sz="1400" b="0" i="0" dirty="0"/>
                        <a:t>24</a:t>
                      </a:r>
                    </a:p>
                  </a:txBody>
                  <a:tcPr>
                    <a:solidFill>
                      <a:schemeClr val="bg1">
                        <a:lumMod val="85000"/>
                      </a:schemeClr>
                    </a:solidFill>
                  </a:tcPr>
                </a:tc>
                <a:tc>
                  <a:txBody>
                    <a:bodyPr/>
                    <a:lstStyle/>
                    <a:p>
                      <a:pPr algn="ctr"/>
                      <a:r>
                        <a:rPr lang="en-US" sz="1400" b="0" i="0" dirty="0"/>
                        <a:t>21</a:t>
                      </a:r>
                    </a:p>
                  </a:txBody>
                  <a:tcPr>
                    <a:solidFill>
                      <a:schemeClr val="bg1">
                        <a:lumMod val="85000"/>
                      </a:schemeClr>
                    </a:solidFill>
                  </a:tcPr>
                </a:tc>
                <a:tc>
                  <a:txBody>
                    <a:bodyPr/>
                    <a:lstStyle/>
                    <a:p>
                      <a:pPr algn="ctr"/>
                      <a:r>
                        <a:rPr lang="en-US" sz="1400" b="1" i="1" dirty="0"/>
                        <a:t>127</a:t>
                      </a:r>
                    </a:p>
                  </a:txBody>
                  <a:tcPr>
                    <a:solidFill>
                      <a:schemeClr val="bg1">
                        <a:lumMod val="85000"/>
                      </a:schemeClr>
                    </a:solidFill>
                  </a:tcPr>
                </a:tc>
                <a:tc>
                  <a:txBody>
                    <a:bodyPr/>
                    <a:lstStyle/>
                    <a:p>
                      <a:pPr algn="ctr"/>
                      <a:r>
                        <a:rPr lang="en-US" sz="1400" b="0" i="0" dirty="0"/>
                        <a:t>63</a:t>
                      </a:r>
                    </a:p>
                  </a:txBody>
                  <a:tcPr>
                    <a:solidFill>
                      <a:schemeClr val="bg1">
                        <a:lumMod val="85000"/>
                      </a:schemeClr>
                    </a:solidFill>
                  </a:tcPr>
                </a:tc>
                <a:extLst>
                  <a:ext uri="{0D108BD9-81ED-4DB2-BD59-A6C34878D82A}">
                    <a16:rowId xmlns:a16="http://schemas.microsoft.com/office/drawing/2014/main" val="10001"/>
                  </a:ext>
                </a:extLst>
              </a:tr>
              <a:tr h="332471">
                <a:tc>
                  <a:txBody>
                    <a:bodyPr/>
                    <a:lstStyle/>
                    <a:p>
                      <a:pPr algn="r"/>
                      <a:r>
                        <a:rPr lang="en-US" sz="1400" b="0" i="1" dirty="0"/>
                        <a:t>Consultative Visits</a:t>
                      </a:r>
                    </a:p>
                  </a:txBody>
                  <a:tcPr>
                    <a:solidFill>
                      <a:schemeClr val="bg1">
                        <a:lumMod val="95000"/>
                      </a:schemeClr>
                    </a:solidFill>
                  </a:tcPr>
                </a:tc>
                <a:tc>
                  <a:txBody>
                    <a:bodyPr/>
                    <a:lstStyle/>
                    <a:p>
                      <a:pPr algn="ctr"/>
                      <a:r>
                        <a:rPr lang="en-US" sz="1400" b="0" i="0" dirty="0"/>
                        <a:t>67</a:t>
                      </a:r>
                    </a:p>
                  </a:txBody>
                  <a:tcPr>
                    <a:solidFill>
                      <a:schemeClr val="bg1">
                        <a:lumMod val="95000"/>
                      </a:schemeClr>
                    </a:solidFill>
                  </a:tcPr>
                </a:tc>
                <a:tc>
                  <a:txBody>
                    <a:bodyPr/>
                    <a:lstStyle/>
                    <a:p>
                      <a:pPr algn="ctr"/>
                      <a:r>
                        <a:rPr lang="en-US" sz="1400" b="0" i="0" dirty="0"/>
                        <a:t>36</a:t>
                      </a:r>
                    </a:p>
                  </a:txBody>
                  <a:tcPr>
                    <a:solidFill>
                      <a:schemeClr val="bg1">
                        <a:lumMod val="95000"/>
                      </a:schemeClr>
                    </a:solidFill>
                  </a:tcPr>
                </a:tc>
                <a:tc>
                  <a:txBody>
                    <a:bodyPr/>
                    <a:lstStyle/>
                    <a:p>
                      <a:pPr algn="ctr"/>
                      <a:r>
                        <a:rPr lang="en-US" sz="1400" b="0" i="0" dirty="0"/>
                        <a:t>54</a:t>
                      </a:r>
                    </a:p>
                  </a:txBody>
                  <a:tcPr>
                    <a:solidFill>
                      <a:schemeClr val="bg1">
                        <a:lumMod val="95000"/>
                      </a:schemeClr>
                    </a:solidFill>
                  </a:tcPr>
                </a:tc>
                <a:tc>
                  <a:txBody>
                    <a:bodyPr/>
                    <a:lstStyle/>
                    <a:p>
                      <a:pPr algn="ctr"/>
                      <a:r>
                        <a:rPr lang="en-US" sz="1400" b="0" i="0" dirty="0"/>
                        <a:t>69</a:t>
                      </a:r>
                    </a:p>
                  </a:txBody>
                  <a:tcPr>
                    <a:solidFill>
                      <a:schemeClr val="bg1">
                        <a:lumMod val="95000"/>
                      </a:schemeClr>
                    </a:solidFill>
                  </a:tcPr>
                </a:tc>
                <a:tc>
                  <a:txBody>
                    <a:bodyPr/>
                    <a:lstStyle/>
                    <a:p>
                      <a:pPr algn="ctr"/>
                      <a:r>
                        <a:rPr lang="en-US" sz="1400" b="1" i="1" dirty="0"/>
                        <a:t>226</a:t>
                      </a:r>
                    </a:p>
                  </a:txBody>
                  <a:tcPr>
                    <a:solidFill>
                      <a:schemeClr val="bg1">
                        <a:lumMod val="95000"/>
                      </a:schemeClr>
                    </a:solidFill>
                  </a:tcPr>
                </a:tc>
                <a:tc>
                  <a:txBody>
                    <a:bodyPr/>
                    <a:lstStyle/>
                    <a:p>
                      <a:pPr algn="ctr"/>
                      <a:r>
                        <a:rPr lang="en-US" sz="1400" b="0" i="0" dirty="0"/>
                        <a:t>150</a:t>
                      </a:r>
                    </a:p>
                  </a:txBody>
                  <a:tcPr>
                    <a:solidFill>
                      <a:schemeClr val="bg1">
                        <a:lumMod val="95000"/>
                      </a:schemeClr>
                    </a:solidFill>
                  </a:tcPr>
                </a:tc>
                <a:extLst>
                  <a:ext uri="{0D108BD9-81ED-4DB2-BD59-A6C34878D82A}">
                    <a16:rowId xmlns:a16="http://schemas.microsoft.com/office/drawing/2014/main" val="10002"/>
                  </a:ext>
                </a:extLst>
              </a:tr>
              <a:tr h="332471">
                <a:tc>
                  <a:txBody>
                    <a:bodyPr/>
                    <a:lstStyle/>
                    <a:p>
                      <a:pPr algn="r"/>
                      <a:r>
                        <a:rPr lang="en-US" sz="1400" i="1" dirty="0"/>
                        <a:t>OSH Outreach </a:t>
                      </a:r>
                      <a:r>
                        <a:rPr lang="en-US" sz="1400" b="0" i="1" dirty="0"/>
                        <a:t>Events/Booths</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1</a:t>
                      </a:r>
                    </a:p>
                  </a:txBody>
                  <a:tcPr>
                    <a:solidFill>
                      <a:schemeClr val="bg1">
                        <a:lumMod val="85000"/>
                      </a:schemeClr>
                    </a:solidFill>
                  </a:tcPr>
                </a:tc>
                <a:tc>
                  <a:txBody>
                    <a:bodyPr/>
                    <a:lstStyle/>
                    <a:p>
                      <a:pPr algn="ctr"/>
                      <a:r>
                        <a:rPr lang="en-US" sz="1400" b="0" i="0" dirty="0"/>
                        <a:t>1</a:t>
                      </a:r>
                    </a:p>
                  </a:txBody>
                  <a:tcPr>
                    <a:solidFill>
                      <a:schemeClr val="bg1">
                        <a:lumMod val="85000"/>
                      </a:schemeClr>
                    </a:solidFill>
                  </a:tcPr>
                </a:tc>
                <a:tc>
                  <a:txBody>
                    <a:bodyPr/>
                    <a:lstStyle/>
                    <a:p>
                      <a:pPr algn="ctr"/>
                      <a:r>
                        <a:rPr lang="en-US" sz="1400" b="0" i="0" dirty="0"/>
                        <a:t>1</a:t>
                      </a:r>
                    </a:p>
                  </a:txBody>
                  <a:tcPr>
                    <a:solidFill>
                      <a:schemeClr val="bg1">
                        <a:lumMod val="85000"/>
                      </a:schemeClr>
                    </a:solidFill>
                  </a:tcPr>
                </a:tc>
                <a:tc>
                  <a:txBody>
                    <a:bodyPr/>
                    <a:lstStyle/>
                    <a:p>
                      <a:pPr algn="ctr"/>
                      <a:r>
                        <a:rPr lang="en-US" sz="1400" b="1" i="1" dirty="0"/>
                        <a:t>3</a:t>
                      </a:r>
                    </a:p>
                  </a:txBody>
                  <a:tcPr>
                    <a:solidFill>
                      <a:schemeClr val="bg1">
                        <a:lumMod val="85000"/>
                      </a:schemeClr>
                    </a:solidFill>
                  </a:tcPr>
                </a:tc>
                <a:tc>
                  <a:txBody>
                    <a:bodyPr/>
                    <a:lstStyle/>
                    <a:p>
                      <a:pPr algn="ctr"/>
                      <a:r>
                        <a:rPr lang="en-US" sz="1400" b="0" i="0" dirty="0"/>
                        <a:t>22</a:t>
                      </a:r>
                    </a:p>
                  </a:txBody>
                  <a:tcPr>
                    <a:solidFill>
                      <a:schemeClr val="bg1">
                        <a:lumMod val="85000"/>
                      </a:schemeClr>
                    </a:solidFill>
                  </a:tcPr>
                </a:tc>
                <a:extLst>
                  <a:ext uri="{0D108BD9-81ED-4DB2-BD59-A6C34878D82A}">
                    <a16:rowId xmlns:a16="http://schemas.microsoft.com/office/drawing/2014/main" val="10003"/>
                  </a:ext>
                </a:extLst>
              </a:tr>
              <a:tr h="332471">
                <a:tc>
                  <a:txBody>
                    <a:bodyPr/>
                    <a:lstStyle/>
                    <a:p>
                      <a:pPr algn="r"/>
                      <a:r>
                        <a:rPr lang="en-US" sz="1400" b="0" i="1" dirty="0"/>
                        <a:t>Trained</a:t>
                      </a:r>
                    </a:p>
                  </a:txBody>
                  <a:tcPr>
                    <a:solidFill>
                      <a:schemeClr val="bg1">
                        <a:lumMod val="95000"/>
                      </a:schemeClr>
                    </a:solidFill>
                  </a:tcPr>
                </a:tc>
                <a:tc>
                  <a:txBody>
                    <a:bodyPr/>
                    <a:lstStyle/>
                    <a:p>
                      <a:pPr algn="ctr"/>
                      <a:r>
                        <a:rPr lang="en-US" sz="1400" b="0" i="0" dirty="0"/>
                        <a:t>256</a:t>
                      </a:r>
                    </a:p>
                  </a:txBody>
                  <a:tcPr>
                    <a:solidFill>
                      <a:schemeClr val="bg1">
                        <a:lumMod val="95000"/>
                      </a:schemeClr>
                    </a:solidFill>
                  </a:tcPr>
                </a:tc>
                <a:tc>
                  <a:txBody>
                    <a:bodyPr/>
                    <a:lstStyle/>
                    <a:p>
                      <a:pPr algn="ctr"/>
                      <a:r>
                        <a:rPr lang="en-US" sz="1400" b="0" i="0" dirty="0"/>
                        <a:t>299</a:t>
                      </a:r>
                    </a:p>
                  </a:txBody>
                  <a:tcPr>
                    <a:solidFill>
                      <a:schemeClr val="bg1">
                        <a:lumMod val="95000"/>
                      </a:schemeClr>
                    </a:solidFill>
                  </a:tcPr>
                </a:tc>
                <a:tc>
                  <a:txBody>
                    <a:bodyPr/>
                    <a:lstStyle/>
                    <a:p>
                      <a:pPr algn="ctr"/>
                      <a:r>
                        <a:rPr lang="en-US" sz="1400" b="0" i="0" dirty="0"/>
                        <a:t>140</a:t>
                      </a:r>
                    </a:p>
                  </a:txBody>
                  <a:tcPr>
                    <a:solidFill>
                      <a:schemeClr val="bg1">
                        <a:lumMod val="95000"/>
                      </a:schemeClr>
                    </a:solidFill>
                  </a:tcPr>
                </a:tc>
                <a:tc>
                  <a:txBody>
                    <a:bodyPr/>
                    <a:lstStyle/>
                    <a:p>
                      <a:pPr algn="ctr"/>
                      <a:r>
                        <a:rPr lang="en-US" sz="1400" b="0" i="0" dirty="0"/>
                        <a:t>212</a:t>
                      </a:r>
                    </a:p>
                  </a:txBody>
                  <a:tcPr>
                    <a:solidFill>
                      <a:schemeClr val="bg1">
                        <a:lumMod val="95000"/>
                      </a:schemeClr>
                    </a:solidFill>
                  </a:tcPr>
                </a:tc>
                <a:tc>
                  <a:txBody>
                    <a:bodyPr/>
                    <a:lstStyle/>
                    <a:p>
                      <a:pPr algn="ctr"/>
                      <a:r>
                        <a:rPr lang="en-US" sz="1400" b="1" i="1" dirty="0"/>
                        <a:t>918</a:t>
                      </a:r>
                    </a:p>
                  </a:txBody>
                  <a:tcPr>
                    <a:solidFill>
                      <a:schemeClr val="bg1">
                        <a:lumMod val="95000"/>
                      </a:schemeClr>
                    </a:solidFill>
                  </a:tcPr>
                </a:tc>
                <a:tc>
                  <a:txBody>
                    <a:bodyPr/>
                    <a:lstStyle/>
                    <a:p>
                      <a:pPr algn="ctr"/>
                      <a:r>
                        <a:rPr lang="en-US" sz="1400" b="0" i="0" dirty="0"/>
                        <a:t>2,000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6" name="Table 15">
            <a:extLst>
              <a:ext uri="{FF2B5EF4-FFF2-40B4-BE49-F238E27FC236}">
                <a16:creationId xmlns:a16="http://schemas.microsoft.com/office/drawing/2014/main" id="{5ECA888A-3AE8-4DB5-A9E7-8DD1C3C85D8B}"/>
              </a:ext>
            </a:extLst>
          </p:cNvPr>
          <p:cNvGraphicFramePr>
            <a:graphicFrameLocks noGrp="1"/>
          </p:cNvGraphicFramePr>
          <p:nvPr>
            <p:extLst>
              <p:ext uri="{D42A27DB-BD31-4B8C-83A1-F6EECF244321}">
                <p14:modId xmlns:p14="http://schemas.microsoft.com/office/powerpoint/2010/main" val="1632821788"/>
              </p:ext>
            </p:extLst>
          </p:nvPr>
        </p:nvGraphicFramePr>
        <p:xfrm>
          <a:off x="622006" y="1142282"/>
          <a:ext cx="7928344" cy="914400"/>
        </p:xfrm>
        <a:graphic>
          <a:graphicData uri="http://schemas.openxmlformats.org/drawingml/2006/table">
            <a:tbl>
              <a:tblPr>
                <a:tableStyleId>{00A15C55-8517-42AA-B614-E9B94910E393}</a:tableStyleId>
              </a:tblPr>
              <a:tblGrid>
                <a:gridCol w="1378842">
                  <a:extLst>
                    <a:ext uri="{9D8B030D-6E8A-4147-A177-3AD203B41FA5}">
                      <a16:colId xmlns:a16="http://schemas.microsoft.com/office/drawing/2014/main" val="2905845199"/>
                    </a:ext>
                  </a:extLst>
                </a:gridCol>
                <a:gridCol w="1723553">
                  <a:extLst>
                    <a:ext uri="{9D8B030D-6E8A-4147-A177-3AD203B41FA5}">
                      <a16:colId xmlns:a16="http://schemas.microsoft.com/office/drawing/2014/main" val="2304304097"/>
                    </a:ext>
                  </a:extLst>
                </a:gridCol>
                <a:gridCol w="1465020">
                  <a:extLst>
                    <a:ext uri="{9D8B030D-6E8A-4147-A177-3AD203B41FA5}">
                      <a16:colId xmlns:a16="http://schemas.microsoft.com/office/drawing/2014/main" val="3480243544"/>
                    </a:ext>
                  </a:extLst>
                </a:gridCol>
                <a:gridCol w="1465020">
                  <a:extLst>
                    <a:ext uri="{9D8B030D-6E8A-4147-A177-3AD203B41FA5}">
                      <a16:colId xmlns:a16="http://schemas.microsoft.com/office/drawing/2014/main" val="1664255718"/>
                    </a:ext>
                  </a:extLst>
                </a:gridCol>
                <a:gridCol w="1895909">
                  <a:extLst>
                    <a:ext uri="{9D8B030D-6E8A-4147-A177-3AD203B41FA5}">
                      <a16:colId xmlns:a16="http://schemas.microsoft.com/office/drawing/2014/main" val="1770119636"/>
                    </a:ext>
                  </a:extLst>
                </a:gridCol>
              </a:tblGrid>
              <a:tr h="31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2351168724"/>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extLst>
                  <a:ext uri="{0D108BD9-81ED-4DB2-BD59-A6C34878D82A}">
                    <a16:rowId xmlns:a16="http://schemas.microsoft.com/office/drawing/2014/main" val="1436359459"/>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2.1</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16%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2.5</a:t>
                      </a:r>
                    </a:p>
                  </a:txBody>
                  <a:tcPr horzOverflow="overflow">
                    <a:solidFill>
                      <a:schemeClr val="bg1">
                        <a:lumMod val="85000"/>
                      </a:schemeClr>
                    </a:solidFill>
                  </a:tcPr>
                </a:tc>
                <a:extLst>
                  <a:ext uri="{0D108BD9-81ED-4DB2-BD59-A6C34878D82A}">
                    <a16:rowId xmlns:a16="http://schemas.microsoft.com/office/drawing/2014/main" val="1217531349"/>
                  </a:ext>
                </a:extLst>
              </a:tr>
            </a:tbl>
          </a:graphicData>
        </a:graphic>
      </p:graphicFrame>
      <p:sp>
        <p:nvSpPr>
          <p:cNvPr id="13" name="TextBox 12">
            <a:extLst>
              <a:ext uri="{FF2B5EF4-FFF2-40B4-BE49-F238E27FC236}">
                <a16:creationId xmlns:a16="http://schemas.microsoft.com/office/drawing/2014/main" id="{1090BC1E-D5F4-43D1-B962-2A3715D07959}"/>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91119137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p:cNvSpPr>
            <a:spLocks noGrp="1"/>
          </p:cNvSpPr>
          <p:nvPr>
            <p:ph idx="1"/>
          </p:nvPr>
        </p:nvSpPr>
        <p:spPr>
          <a:xfrm>
            <a:off x="440966" y="3124200"/>
            <a:ext cx="8001000" cy="304800"/>
          </a:xfrm>
        </p:spPr>
        <p:txBody>
          <a:bodyPr/>
          <a:lstStyle/>
          <a:p>
            <a:pPr algn="r">
              <a:buFont typeface="Symbol" pitchFamily="18" charset="2"/>
              <a:buNone/>
            </a:pPr>
            <a:r>
              <a:rPr lang="en-US" sz="1000" dirty="0"/>
              <a:t>*</a:t>
            </a:r>
            <a:r>
              <a:rPr lang="en-US" sz="1000" i="1" dirty="0"/>
              <a:t>All industries including state and local government    CY = Calendar Year</a:t>
            </a:r>
          </a:p>
        </p:txBody>
      </p:sp>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rgbClr val="000080"/>
                </a:solidFill>
              </a:rPr>
              <a:t>TRC and DART Rate Comparison</a:t>
            </a:r>
          </a:p>
        </p:txBody>
      </p:sp>
      <p:graphicFrame>
        <p:nvGraphicFramePr>
          <p:cNvPr id="15" name="Table 14"/>
          <p:cNvGraphicFramePr>
            <a:graphicFrameLocks noGrp="1"/>
          </p:cNvGraphicFramePr>
          <p:nvPr>
            <p:extLst>
              <p:ext uri="{D42A27DB-BD31-4B8C-83A1-F6EECF244321}">
                <p14:modId xmlns:p14="http://schemas.microsoft.com/office/powerpoint/2010/main" val="3053714499"/>
              </p:ext>
            </p:extLst>
          </p:nvPr>
        </p:nvGraphicFramePr>
        <p:xfrm>
          <a:off x="609600" y="1143000"/>
          <a:ext cx="7841510" cy="1981200"/>
        </p:xfrm>
        <a:graphic>
          <a:graphicData uri="http://schemas.openxmlformats.org/drawingml/2006/table">
            <a:tbl>
              <a:tblPr firstRow="1" bandRow="1">
                <a:tableStyleId>{00A15C55-8517-42AA-B614-E9B94910E393}</a:tableStyleId>
              </a:tblPr>
              <a:tblGrid>
                <a:gridCol w="1357184">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2355110">
                  <a:extLst>
                    <a:ext uri="{9D8B030D-6E8A-4147-A177-3AD203B41FA5}">
                      <a16:colId xmlns:a16="http://schemas.microsoft.com/office/drawing/2014/main" val="20005"/>
                    </a:ext>
                  </a:extLst>
                </a:gridCol>
              </a:tblGrid>
              <a:tr h="640080">
                <a:tc>
                  <a:txBody>
                    <a:bodyPr/>
                    <a:lstStyle/>
                    <a:p>
                      <a:pPr algn="ctr"/>
                      <a:r>
                        <a:rPr lang="en-US" sz="1500" dirty="0">
                          <a:solidFill>
                            <a:schemeClr val="tx1"/>
                          </a:solidFill>
                        </a:rPr>
                        <a:t>CY 2020</a:t>
                      </a:r>
                    </a:p>
                  </a:txBody>
                  <a:tcPr anchor="ctr">
                    <a:solidFill>
                      <a:schemeClr val="bg1">
                        <a:lumMod val="75000"/>
                      </a:schemeClr>
                    </a:solidFill>
                  </a:tcPr>
                </a:tc>
                <a:tc gridSpan="2">
                  <a:txBody>
                    <a:bodyPr/>
                    <a:lstStyle/>
                    <a:p>
                      <a:pPr algn="ctr"/>
                      <a:r>
                        <a:rPr lang="en-US" sz="1500" b="1" dirty="0">
                          <a:solidFill>
                            <a:schemeClr val="tx1"/>
                          </a:solidFill>
                        </a:rPr>
                        <a:t>North Carolina</a:t>
                      </a:r>
                    </a:p>
                  </a:txBody>
                  <a:tcPr anchor="ctr">
                    <a:solidFill>
                      <a:schemeClr val="bg1">
                        <a:lumMod val="75000"/>
                      </a:schemeClr>
                    </a:solidFill>
                  </a:tcPr>
                </a:tc>
                <a:tc hMerge="1">
                  <a:txBody>
                    <a:bodyPr/>
                    <a:lstStyle/>
                    <a:p>
                      <a:endParaRPr lang="en-US"/>
                    </a:p>
                  </a:txBody>
                  <a:tcPr/>
                </a:tc>
                <a:tc gridSpan="2">
                  <a:txBody>
                    <a:bodyPr/>
                    <a:lstStyle/>
                    <a:p>
                      <a:pPr algn="ctr"/>
                      <a:r>
                        <a:rPr lang="en-US" sz="1500" b="1" dirty="0">
                          <a:solidFill>
                            <a:schemeClr val="tx1"/>
                          </a:solidFill>
                        </a:rPr>
                        <a:t>National Average</a:t>
                      </a:r>
                    </a:p>
                  </a:txBody>
                  <a:tcPr anchor="ctr">
                    <a:solidFill>
                      <a:schemeClr val="bg1">
                        <a:lumMod val="75000"/>
                      </a:schemeClr>
                    </a:solidFill>
                  </a:tcPr>
                </a:tc>
                <a:tc hMerge="1">
                  <a:txBody>
                    <a:bodyPr/>
                    <a:lstStyle/>
                    <a:p>
                      <a:endParaRPr lang="en-US"/>
                    </a:p>
                  </a:txBody>
                  <a:tcPr/>
                </a:tc>
                <a:tc>
                  <a:txBody>
                    <a:bodyPr/>
                    <a:lstStyle/>
                    <a:p>
                      <a:pPr algn="ctr"/>
                      <a:r>
                        <a:rPr lang="en-US" sz="1500" b="1" dirty="0">
                          <a:solidFill>
                            <a:schemeClr val="tx1"/>
                          </a:solidFill>
                        </a:rPr>
                        <a:t>Comparison</a:t>
                      </a:r>
                    </a:p>
                  </a:txBody>
                  <a:tcPr anchor="ctr">
                    <a:solidFill>
                      <a:schemeClr val="bg1">
                        <a:lumMod val="75000"/>
                      </a:schemeClr>
                    </a:solidFill>
                  </a:tcPr>
                </a:tc>
                <a:extLst>
                  <a:ext uri="{0D108BD9-81ED-4DB2-BD59-A6C34878D82A}">
                    <a16:rowId xmlns:a16="http://schemas.microsoft.com/office/drawing/2014/main" val="10000"/>
                  </a:ext>
                </a:extLst>
              </a:tr>
              <a:tr h="609600">
                <a:tc>
                  <a:txBody>
                    <a:bodyPr/>
                    <a:lstStyle/>
                    <a:p>
                      <a:pPr algn="r"/>
                      <a:r>
                        <a:rPr lang="en-US" sz="1400" i="1" dirty="0"/>
                        <a:t>TRC Rate</a:t>
                      </a:r>
                    </a:p>
                  </a:txBody>
                  <a:tcPr anchor="ctr">
                    <a:solidFill>
                      <a:schemeClr val="bg1">
                        <a:lumMod val="95000"/>
                      </a:schemeClr>
                    </a:solidFill>
                  </a:tcPr>
                </a:tc>
                <a:tc>
                  <a:txBody>
                    <a:bodyPr/>
                    <a:lstStyle/>
                    <a:p>
                      <a:pPr algn="ctr"/>
                      <a:r>
                        <a:rPr lang="en-US" sz="1400" i="1" dirty="0"/>
                        <a:t>2.1</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2.2*</a:t>
                      </a:r>
                    </a:p>
                  </a:txBody>
                  <a:tcPr anchor="ctr">
                    <a:solidFill>
                      <a:schemeClr val="bg1">
                        <a:lumMod val="95000"/>
                      </a:schemeClr>
                    </a:solidFill>
                  </a:tcPr>
                </a:tc>
                <a:tc>
                  <a:txBody>
                    <a:bodyPr/>
                    <a:lstStyle/>
                    <a:p>
                      <a:pPr algn="ctr"/>
                      <a:r>
                        <a:rPr lang="en-US" sz="1400" i="1" dirty="0"/>
                        <a:t>2.7</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2.9*</a:t>
                      </a:r>
                    </a:p>
                  </a:txBody>
                  <a:tcPr anchor="ctr">
                    <a:solidFill>
                      <a:schemeClr val="bg1">
                        <a:lumMod val="95000"/>
                      </a:schemeClr>
                    </a:solidFill>
                  </a:tcPr>
                </a:tc>
                <a:tc>
                  <a:txBody>
                    <a:bodyPr/>
                    <a:lstStyle/>
                    <a:p>
                      <a:pPr algn="ctr"/>
                      <a:r>
                        <a:rPr lang="en-US" sz="1400" b="0" i="1" dirty="0"/>
                        <a:t>22% Lower/24% Lower*</a:t>
                      </a:r>
                    </a:p>
                  </a:txBody>
                  <a:tcPr anchor="ctr">
                    <a:solidFill>
                      <a:schemeClr val="bg1">
                        <a:lumMod val="95000"/>
                      </a:schemeClr>
                    </a:solidFill>
                  </a:tcPr>
                </a:tc>
                <a:extLst>
                  <a:ext uri="{0D108BD9-81ED-4DB2-BD59-A6C34878D82A}">
                    <a16:rowId xmlns:a16="http://schemas.microsoft.com/office/drawing/2014/main" val="10001"/>
                  </a:ext>
                </a:extLst>
              </a:tr>
              <a:tr h="731520">
                <a:tc>
                  <a:txBody>
                    <a:bodyPr/>
                    <a:lstStyle/>
                    <a:p>
                      <a:pPr algn="r"/>
                      <a:r>
                        <a:rPr lang="en-US" sz="1400" i="1" dirty="0"/>
                        <a:t>DART Rate</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1.7</a:t>
                      </a:r>
                    </a:p>
                  </a:txBody>
                  <a:tcPr anchor="ctr">
                    <a:solidFill>
                      <a:schemeClr val="bg1">
                        <a:lumMod val="85000"/>
                      </a:schemeClr>
                    </a:solidFill>
                  </a:tcPr>
                </a:tc>
                <a:tc>
                  <a:txBody>
                    <a:bodyPr/>
                    <a:lstStyle/>
                    <a:p>
                      <a:pPr algn="ctr"/>
                      <a:r>
                        <a:rPr lang="en-US" sz="1400" i="1" dirty="0"/>
                        <a:t>1.8*</a:t>
                      </a:r>
                    </a:p>
                  </a:txBody>
                  <a:tcPr anchor="ctr">
                    <a:solidFill>
                      <a:schemeClr val="bg1">
                        <a:lumMod val="85000"/>
                      </a:schemeClr>
                    </a:solidFill>
                  </a:tcPr>
                </a:tc>
                <a:tc>
                  <a:txBody>
                    <a:bodyPr/>
                    <a:lstStyle/>
                    <a:p>
                      <a:pPr algn="ctr"/>
                      <a:r>
                        <a:rPr lang="en-US" sz="1400" b="0" i="1" dirty="0"/>
                        <a:t>24% Lower/28% Lower*</a:t>
                      </a:r>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E5C1F055-2B26-4D71-9F40-F93188DEDFCA}"/>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pic>
        <p:nvPicPr>
          <p:cNvPr id="3" name="Picture 2" descr="A group of people wearing safety vests&#10;&#10;Description automatically generated with medium confidence">
            <a:extLst>
              <a:ext uri="{FF2B5EF4-FFF2-40B4-BE49-F238E27FC236}">
                <a16:creationId xmlns:a16="http://schemas.microsoft.com/office/drawing/2014/main" id="{FAC75DAA-B82B-4026-8598-A4BEFD1DB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33" y="3570509"/>
            <a:ext cx="3564949" cy="2376633"/>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99AF6198-5277-4474-AC35-26572364AA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6" r="10831"/>
          <a:stretch/>
        </p:blipFill>
        <p:spPr>
          <a:xfrm>
            <a:off x="5562600" y="3570509"/>
            <a:ext cx="2895600" cy="237663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F63F4D0-34E3-4F01-8B54-60929084B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227" y="3567744"/>
            <a:ext cx="1589373" cy="2376633"/>
          </a:xfrm>
          <a:prstGeom prst="rect">
            <a:avLst/>
          </a:prstGeom>
        </p:spPr>
      </p:pic>
    </p:spTree>
    <p:extLst>
      <p:ext uri="{BB962C8B-B14F-4D97-AF65-F5344CB8AC3E}">
        <p14:creationId xmlns:p14="http://schemas.microsoft.com/office/powerpoint/2010/main" val="159859611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065" y="3442575"/>
            <a:ext cx="874335" cy="655751"/>
          </a:xfrm>
          <a:prstGeom prst="rect">
            <a:avLst/>
          </a:prstGeom>
        </p:spPr>
      </p:pic>
      <p:pic>
        <p:nvPicPr>
          <p:cNvPr id="4" name="Picture 3" descr="A picture containing person, indoor, wall, kitchen&#10;&#10;Description automatically generated">
            <a:extLst>
              <a:ext uri="{FF2B5EF4-FFF2-40B4-BE49-F238E27FC236}">
                <a16:creationId xmlns:a16="http://schemas.microsoft.com/office/drawing/2014/main" id="{4BC1C2A1-A56E-4A3D-A212-3559D1936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435788"/>
            <a:ext cx="737859" cy="983812"/>
          </a:xfrm>
          <a:prstGeom prst="rect">
            <a:avLst/>
          </a:prstGeom>
        </p:spPr>
      </p:pic>
      <p:pic>
        <p:nvPicPr>
          <p:cNvPr id="8" name="Picture 7">
            <a:extLst>
              <a:ext uri="{FF2B5EF4-FFF2-40B4-BE49-F238E27FC236}">
                <a16:creationId xmlns:a16="http://schemas.microsoft.com/office/drawing/2014/main" id="{3EA84F6F-8581-4012-B2A4-3CC53CA58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3442575"/>
            <a:ext cx="1007007" cy="67117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164F304-ACF1-4FFD-A214-E481ED0636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71850" y="3333751"/>
            <a:ext cx="1066800" cy="800100"/>
          </a:xfrm>
          <a:prstGeom prst="rect">
            <a:avLst/>
          </a:prstGeom>
        </p:spPr>
      </p:pic>
      <p:graphicFrame>
        <p:nvGraphicFramePr>
          <p:cNvPr id="25" name="Table 24">
            <a:extLst>
              <a:ext uri="{FF2B5EF4-FFF2-40B4-BE49-F238E27FC236}">
                <a16:creationId xmlns:a16="http://schemas.microsoft.com/office/drawing/2014/main" id="{CE8126AB-37E6-4A60-B7F0-D130CF4C2189}"/>
              </a:ext>
            </a:extLst>
          </p:cNvPr>
          <p:cNvGraphicFramePr>
            <a:graphicFrameLocks noGrp="1"/>
          </p:cNvGraphicFramePr>
          <p:nvPr>
            <p:extLst>
              <p:ext uri="{D42A27DB-BD31-4B8C-83A1-F6EECF244321}">
                <p14:modId xmlns:p14="http://schemas.microsoft.com/office/powerpoint/2010/main" val="749712960"/>
              </p:ext>
            </p:extLst>
          </p:nvPr>
        </p:nvGraphicFramePr>
        <p:xfrm>
          <a:off x="609600" y="1130183"/>
          <a:ext cx="7924802" cy="2298817"/>
        </p:xfrm>
        <a:graphic>
          <a:graphicData uri="http://schemas.openxmlformats.org/drawingml/2006/table">
            <a:tbl>
              <a:tblPr firstRow="1" bandRow="1">
                <a:tableStyleId>{00A15C55-8517-42AA-B614-E9B94910E393}</a:tableStyleId>
              </a:tblPr>
              <a:tblGrid>
                <a:gridCol w="2085474">
                  <a:extLst>
                    <a:ext uri="{9D8B030D-6E8A-4147-A177-3AD203B41FA5}">
                      <a16:colId xmlns:a16="http://schemas.microsoft.com/office/drawing/2014/main" val="20000"/>
                    </a:ext>
                  </a:extLst>
                </a:gridCol>
                <a:gridCol w="733926">
                  <a:extLst>
                    <a:ext uri="{9D8B030D-6E8A-4147-A177-3AD203B41FA5}">
                      <a16:colId xmlns:a16="http://schemas.microsoft.com/office/drawing/2014/main" val="20001"/>
                    </a:ext>
                  </a:extLst>
                </a:gridCol>
                <a:gridCol w="762000">
                  <a:extLst>
                    <a:ext uri="{9D8B030D-6E8A-4147-A177-3AD203B41FA5}">
                      <a16:colId xmlns:a16="http://schemas.microsoft.com/office/drawing/2014/main" val="1034134991"/>
                    </a:ext>
                  </a:extLst>
                </a:gridCol>
                <a:gridCol w="685800">
                  <a:extLst>
                    <a:ext uri="{9D8B030D-6E8A-4147-A177-3AD203B41FA5}">
                      <a16:colId xmlns:a16="http://schemas.microsoft.com/office/drawing/2014/main" val="608781490"/>
                    </a:ext>
                  </a:extLst>
                </a:gridCol>
                <a:gridCol w="685800">
                  <a:extLst>
                    <a:ext uri="{9D8B030D-6E8A-4147-A177-3AD203B41FA5}">
                      <a16:colId xmlns:a16="http://schemas.microsoft.com/office/drawing/2014/main" val="1402321716"/>
                    </a:ext>
                  </a:extLst>
                </a:gridCol>
                <a:gridCol w="609600">
                  <a:extLst>
                    <a:ext uri="{9D8B030D-6E8A-4147-A177-3AD203B41FA5}">
                      <a16:colId xmlns:a16="http://schemas.microsoft.com/office/drawing/2014/main" val="20002"/>
                    </a:ext>
                  </a:extLst>
                </a:gridCol>
                <a:gridCol w="554791">
                  <a:extLst>
                    <a:ext uri="{9D8B030D-6E8A-4147-A177-3AD203B41FA5}">
                      <a16:colId xmlns:a16="http://schemas.microsoft.com/office/drawing/2014/main" val="20003"/>
                    </a:ext>
                  </a:extLst>
                </a:gridCol>
                <a:gridCol w="1807411">
                  <a:extLst>
                    <a:ext uri="{9D8B030D-6E8A-4147-A177-3AD203B41FA5}">
                      <a16:colId xmlns:a16="http://schemas.microsoft.com/office/drawing/2014/main" val="20004"/>
                    </a:ext>
                  </a:extLst>
                </a:gridCol>
              </a:tblGrid>
              <a:tr h="774817">
                <a:tc>
                  <a:txBody>
                    <a:bodyPr/>
                    <a:lstStyle/>
                    <a:p>
                      <a:pPr algn="r"/>
                      <a:r>
                        <a:rPr lang="en-US" sz="1600" b="1" dirty="0">
                          <a:solidFill>
                            <a:schemeClr val="tx1"/>
                          </a:solidFill>
                        </a:rPr>
                        <a:t>STAR SITES</a:t>
                      </a:r>
                      <a:r>
                        <a:rPr lang="en-US" sz="1500" b="1" i="1" dirty="0">
                          <a:solidFill>
                            <a:schemeClr val="tx1"/>
                          </a:solidFill>
                        </a:rPr>
                        <a:t>—</a:t>
                      </a:r>
                      <a:r>
                        <a:rPr lang="en-US" sz="1200" b="1" dirty="0">
                          <a:solidFill>
                            <a:schemeClr val="tx1"/>
                          </a:solidFill>
                        </a:rPr>
                        <a:t>New, </a:t>
                      </a:r>
                    </a:p>
                    <a:p>
                      <a:pPr algn="r"/>
                      <a:r>
                        <a:rPr lang="en-US" sz="12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400" b="0" i="0" dirty="0"/>
                        <a:t>2</a:t>
                      </a:r>
                    </a:p>
                  </a:txBody>
                  <a:tcPr>
                    <a:solidFill>
                      <a:schemeClr val="bg1">
                        <a:lumMod val="85000"/>
                      </a:schemeClr>
                    </a:solidFill>
                  </a:tcPr>
                </a:tc>
                <a:tc>
                  <a:txBody>
                    <a:bodyPr/>
                    <a:lstStyle/>
                    <a:p>
                      <a:pPr algn="ctr"/>
                      <a:r>
                        <a:rPr lang="en-US" sz="1400" b="0" i="0" dirty="0"/>
                        <a:t>2</a:t>
                      </a:r>
                    </a:p>
                  </a:txBody>
                  <a:tcPr>
                    <a:solidFill>
                      <a:schemeClr val="bg1">
                        <a:lumMod val="85000"/>
                      </a:schemeClr>
                    </a:solidFill>
                  </a:tcPr>
                </a:tc>
                <a:tc>
                  <a:txBody>
                    <a:bodyPr/>
                    <a:lstStyle/>
                    <a:p>
                      <a:pPr algn="ctr"/>
                      <a:r>
                        <a:rPr lang="en-US" sz="1400" b="0" i="0" dirty="0"/>
                        <a:t>5</a:t>
                      </a:r>
                    </a:p>
                  </a:txBody>
                  <a:tcPr>
                    <a:solidFill>
                      <a:schemeClr val="bg1">
                        <a:lumMod val="85000"/>
                      </a:schemeClr>
                    </a:solidFill>
                  </a:tcPr>
                </a:tc>
                <a:tc>
                  <a:txBody>
                    <a:bodyPr/>
                    <a:lstStyle/>
                    <a:p>
                      <a:pPr algn="ctr"/>
                      <a:r>
                        <a:rPr lang="en-US" sz="1400" b="0" i="0" dirty="0"/>
                        <a:t>13</a:t>
                      </a:r>
                    </a:p>
                  </a:txBody>
                  <a:tcPr>
                    <a:solidFill>
                      <a:schemeClr val="bg1">
                        <a:lumMod val="85000"/>
                      </a:schemeClr>
                    </a:solidFill>
                  </a:tcPr>
                </a:tc>
                <a:tc>
                  <a:txBody>
                    <a:bodyPr/>
                    <a:lstStyle/>
                    <a:p>
                      <a:pPr algn="ctr"/>
                      <a:r>
                        <a:rPr lang="en-US" sz="1400" b="1" i="1" dirty="0"/>
                        <a:t>22</a:t>
                      </a:r>
                    </a:p>
                  </a:txBody>
                  <a:tcPr>
                    <a:solidFill>
                      <a:schemeClr val="bg1">
                        <a:lumMod val="85000"/>
                      </a:schemeClr>
                    </a:solidFill>
                  </a:tcPr>
                </a:tc>
                <a:tc rowSpan="4">
                  <a:txBody>
                    <a:bodyPr/>
                    <a:lstStyle/>
                    <a:p>
                      <a:pPr algn="ctr"/>
                      <a:endParaRPr lang="en-US" sz="1400" b="1" i="0" dirty="0"/>
                    </a:p>
                  </a:txBody>
                  <a:tcPr>
                    <a:solidFill>
                      <a:schemeClr val="bg1">
                        <a:lumMod val="85000"/>
                      </a:schemeClr>
                    </a:solidFill>
                  </a:tcPr>
                </a:tc>
                <a:tc>
                  <a:txBody>
                    <a:bodyPr/>
                    <a:lstStyle/>
                    <a:p>
                      <a:pPr algn="ctr"/>
                      <a:r>
                        <a:rPr lang="en-US" sz="1400" b="0" i="0" dirty="0"/>
                        <a:t>101</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1</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2</a:t>
                      </a:r>
                    </a:p>
                  </a:txBody>
                  <a:tcPr>
                    <a:solidFill>
                      <a:schemeClr val="bg1">
                        <a:lumMod val="95000"/>
                      </a:schemeClr>
                    </a:solidFill>
                  </a:tcPr>
                </a:tc>
                <a:tc>
                  <a:txBody>
                    <a:bodyPr/>
                    <a:lstStyle/>
                    <a:p>
                      <a:pPr algn="ctr"/>
                      <a:r>
                        <a:rPr lang="en-US" sz="1400" b="1" i="1" dirty="0"/>
                        <a:t>3</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22</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1" i="1" dirty="0"/>
                        <a:t>0</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400" b="0" i="0" dirty="0"/>
                        <a:t>4</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400" b="0" i="0" dirty="0"/>
                        <a:t>1</a:t>
                      </a:r>
                    </a:p>
                  </a:txBody>
                  <a:tcPr>
                    <a:solidFill>
                      <a:schemeClr val="bg1">
                        <a:lumMod val="95000"/>
                      </a:schemeClr>
                    </a:solidFill>
                  </a:tcPr>
                </a:tc>
                <a:tc>
                  <a:txBody>
                    <a:bodyPr/>
                    <a:lstStyle/>
                    <a:p>
                      <a:pPr algn="ctr"/>
                      <a:r>
                        <a:rPr lang="en-US" sz="1400" b="0" i="0" dirty="0"/>
                        <a:t>1</a:t>
                      </a:r>
                    </a:p>
                  </a:txBody>
                  <a:tcPr>
                    <a:solidFill>
                      <a:schemeClr val="bg1">
                        <a:lumMod val="95000"/>
                      </a:schemeClr>
                    </a:solidFill>
                  </a:tcPr>
                </a:tc>
                <a:tc>
                  <a:txBody>
                    <a:bodyPr/>
                    <a:lstStyle/>
                    <a:p>
                      <a:pPr algn="ctr"/>
                      <a:r>
                        <a:rPr lang="en-US" sz="1400" b="0" i="0" dirty="0"/>
                        <a:t>2</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1" i="1" dirty="0"/>
                        <a:t>4</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400" b="0" i="0" dirty="0"/>
                        <a:t>19</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400" b="1" i="1" dirty="0"/>
                        <a:t>3</a:t>
                      </a:r>
                    </a:p>
                  </a:txBody>
                  <a:tcPr anchor="ctr">
                    <a:solidFill>
                      <a:schemeClr val="bg1">
                        <a:lumMod val="85000"/>
                      </a:schemeClr>
                    </a:solidFill>
                  </a:tcPr>
                </a:tc>
                <a:tc>
                  <a:txBody>
                    <a:bodyPr/>
                    <a:lstStyle/>
                    <a:p>
                      <a:pPr algn="ctr"/>
                      <a:r>
                        <a:rPr lang="en-US" sz="1400" b="1" i="1" dirty="0"/>
                        <a:t>4</a:t>
                      </a:r>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tc>
                  <a:txBody>
                    <a:bodyPr/>
                    <a:lstStyle/>
                    <a:p>
                      <a:pPr algn="ctr"/>
                      <a:r>
                        <a:rPr lang="en-US" sz="1400" b="1" i="1" dirty="0"/>
                        <a:t>15</a:t>
                      </a:r>
                    </a:p>
                  </a:txBody>
                  <a:tcPr anchor="ctr">
                    <a:solidFill>
                      <a:schemeClr val="bg1">
                        <a:lumMod val="85000"/>
                      </a:schemeClr>
                    </a:solidFill>
                  </a:tcPr>
                </a:tc>
                <a:tc>
                  <a:txBody>
                    <a:bodyPr/>
                    <a:lstStyle/>
                    <a:p>
                      <a:pPr algn="ctr"/>
                      <a:r>
                        <a:rPr lang="en-US" sz="1400" b="1" i="1" dirty="0"/>
                        <a:t>29</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20</a:t>
                      </a:r>
                    </a:p>
                  </a:txBody>
                  <a:tcPr anchor="ctr">
                    <a:solidFill>
                      <a:schemeClr val="bg1">
                        <a:lumMod val="85000"/>
                      </a:schemeClr>
                    </a:solidFill>
                  </a:tcPr>
                </a:tc>
                <a:tc>
                  <a:txBody>
                    <a:bodyPr/>
                    <a:lstStyle/>
                    <a:p>
                      <a:pPr algn="ctr"/>
                      <a:r>
                        <a:rPr lang="en-US" sz="1400" b="1" i="1" dirty="0"/>
                        <a:t>146</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pic>
        <p:nvPicPr>
          <p:cNvPr id="27" name="Picture 26">
            <a:extLst>
              <a:ext uri="{FF2B5EF4-FFF2-40B4-BE49-F238E27FC236}">
                <a16:creationId xmlns:a16="http://schemas.microsoft.com/office/drawing/2014/main" id="{E04CEF98-7FF5-4825-A76F-427E18843974}"/>
              </a:ext>
            </a:extLst>
          </p:cNvPr>
          <p:cNvPicPr/>
          <p:nvPr/>
        </p:nvPicPr>
        <p:blipFill rotWithShape="1">
          <a:blip r:embed="rId7" cstate="print">
            <a:extLst>
              <a:ext uri="{28A0092B-C50C-407E-A947-70E740481C1C}">
                <a14:useLocalDpi xmlns:a14="http://schemas.microsoft.com/office/drawing/2010/main" val="0"/>
              </a:ext>
            </a:extLst>
          </a:blip>
          <a:srcRect t="31035"/>
          <a:stretch/>
        </p:blipFill>
        <p:spPr bwMode="auto">
          <a:xfrm>
            <a:off x="4895331" y="3442576"/>
            <a:ext cx="895869" cy="646476"/>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AC0B77A0-C97D-4FED-9EEC-2406DC33F1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226" y="3442574"/>
            <a:ext cx="900661" cy="675496"/>
          </a:xfrm>
          <a:prstGeom prst="rect">
            <a:avLst/>
          </a:prstGeom>
        </p:spPr>
      </p:pic>
      <p:pic>
        <p:nvPicPr>
          <p:cNvPr id="29" name="Picture 28">
            <a:extLst>
              <a:ext uri="{FF2B5EF4-FFF2-40B4-BE49-F238E27FC236}">
                <a16:creationId xmlns:a16="http://schemas.microsoft.com/office/drawing/2014/main" id="{E19D09E4-99BC-4A84-B4F4-99B0BD1772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1248" y="3435788"/>
            <a:ext cx="656152" cy="682282"/>
          </a:xfrm>
          <a:prstGeom prst="rect">
            <a:avLst/>
          </a:prstGeom>
        </p:spPr>
      </p:pic>
      <p:pic>
        <p:nvPicPr>
          <p:cNvPr id="31" name="Picture 30">
            <a:extLst>
              <a:ext uri="{FF2B5EF4-FFF2-40B4-BE49-F238E27FC236}">
                <a16:creationId xmlns:a16="http://schemas.microsoft.com/office/drawing/2014/main" id="{1569D059-DC38-4CBC-AB75-512CB9B054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1200" y="3435788"/>
            <a:ext cx="800101" cy="741557"/>
          </a:xfrm>
          <a:prstGeom prst="rect">
            <a:avLst/>
          </a:prstGeom>
        </p:spPr>
      </p:pic>
      <p:graphicFrame>
        <p:nvGraphicFramePr>
          <p:cNvPr id="32" name="Table 31">
            <a:extLst>
              <a:ext uri="{FF2B5EF4-FFF2-40B4-BE49-F238E27FC236}">
                <a16:creationId xmlns:a16="http://schemas.microsoft.com/office/drawing/2014/main" id="{50A2C0B0-F400-4C04-B5E2-4F7F0055A2A7}"/>
              </a:ext>
            </a:extLst>
          </p:cNvPr>
          <p:cNvGraphicFramePr>
            <a:graphicFrameLocks noGrp="1"/>
          </p:cNvGraphicFramePr>
          <p:nvPr>
            <p:extLst>
              <p:ext uri="{D42A27DB-BD31-4B8C-83A1-F6EECF244321}">
                <p14:modId xmlns:p14="http://schemas.microsoft.com/office/powerpoint/2010/main" val="2463413429"/>
              </p:ext>
            </p:extLst>
          </p:nvPr>
        </p:nvGraphicFramePr>
        <p:xfrm>
          <a:off x="609598" y="4102626"/>
          <a:ext cx="7924801" cy="1840974"/>
        </p:xfrm>
        <a:graphic>
          <a:graphicData uri="http://schemas.openxmlformats.org/drawingml/2006/table">
            <a:tbl>
              <a:tblPr firstRow="1" bandRow="1">
                <a:tableStyleId>{00A15C55-8517-42AA-B614-E9B94910E393}</a:tableStyleId>
              </a:tblPr>
              <a:tblGrid>
                <a:gridCol w="3325093">
                  <a:extLst>
                    <a:ext uri="{9D8B030D-6E8A-4147-A177-3AD203B41FA5}">
                      <a16:colId xmlns:a16="http://schemas.microsoft.com/office/drawing/2014/main" val="20000"/>
                    </a:ext>
                  </a:extLst>
                </a:gridCol>
                <a:gridCol w="720436">
                  <a:extLst>
                    <a:ext uri="{9D8B030D-6E8A-4147-A177-3AD203B41FA5}">
                      <a16:colId xmlns:a16="http://schemas.microsoft.com/office/drawing/2014/main" val="20001"/>
                    </a:ext>
                  </a:extLst>
                </a:gridCol>
                <a:gridCol w="720436">
                  <a:extLst>
                    <a:ext uri="{9D8B030D-6E8A-4147-A177-3AD203B41FA5}">
                      <a16:colId xmlns:a16="http://schemas.microsoft.com/office/drawing/2014/main" val="1016696791"/>
                    </a:ext>
                  </a:extLst>
                </a:gridCol>
                <a:gridCol w="720436">
                  <a:extLst>
                    <a:ext uri="{9D8B030D-6E8A-4147-A177-3AD203B41FA5}">
                      <a16:colId xmlns:a16="http://schemas.microsoft.com/office/drawing/2014/main" val="652281032"/>
                    </a:ext>
                  </a:extLst>
                </a:gridCol>
                <a:gridCol w="720436">
                  <a:extLst>
                    <a:ext uri="{9D8B030D-6E8A-4147-A177-3AD203B41FA5}">
                      <a16:colId xmlns:a16="http://schemas.microsoft.com/office/drawing/2014/main" val="2591517299"/>
                    </a:ext>
                  </a:extLst>
                </a:gridCol>
                <a:gridCol w="775855">
                  <a:extLst>
                    <a:ext uri="{9D8B030D-6E8A-4147-A177-3AD203B41FA5}">
                      <a16:colId xmlns:a16="http://schemas.microsoft.com/office/drawing/2014/main" val="20002"/>
                    </a:ext>
                  </a:extLst>
                </a:gridCol>
                <a:gridCol w="942109">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400" b="0" i="0" dirty="0"/>
                        <a:t>2</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4</a:t>
                      </a:r>
                    </a:p>
                  </a:txBody>
                  <a:tcPr>
                    <a:solidFill>
                      <a:schemeClr val="bg1">
                        <a:lumMod val="85000"/>
                      </a:schemeClr>
                    </a:solidFill>
                  </a:tcPr>
                </a:tc>
                <a:tc>
                  <a:txBody>
                    <a:bodyPr/>
                    <a:lstStyle/>
                    <a:p>
                      <a:pPr algn="ctr"/>
                      <a:r>
                        <a:rPr lang="en-US" sz="1400" b="1" i="1" dirty="0"/>
                        <a:t>6</a:t>
                      </a:r>
                    </a:p>
                  </a:txBody>
                  <a:tcPr>
                    <a:solidFill>
                      <a:schemeClr val="bg1">
                        <a:lumMod val="85000"/>
                      </a:schemeClr>
                    </a:solidFill>
                  </a:tcPr>
                </a:tc>
                <a:tc rowSpan="2">
                  <a:txBody>
                    <a:bodyPr/>
                    <a:lstStyle/>
                    <a:p>
                      <a:pPr algn="ctr"/>
                      <a:endParaRPr lang="en-US" sz="1400" b="1" i="0" dirty="0"/>
                    </a:p>
                  </a:txBody>
                  <a:tcP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1" i="1" dirty="0"/>
                        <a:t>0</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400" b="0" i="0" dirty="0"/>
                        <a:t>3</a:t>
                      </a:r>
                    </a:p>
                  </a:txBody>
                  <a:tcPr>
                    <a:solidFill>
                      <a:schemeClr val="bg1">
                        <a:lumMod val="85000"/>
                      </a:schemeClr>
                    </a:solidFill>
                  </a:tcPr>
                </a:tc>
                <a:tc>
                  <a:txBody>
                    <a:bodyPr/>
                    <a:lstStyle/>
                    <a:p>
                      <a:pPr algn="ctr"/>
                      <a:r>
                        <a:rPr lang="en-US" sz="1400" b="0" i="0" dirty="0"/>
                        <a:t>6</a:t>
                      </a:r>
                    </a:p>
                  </a:txBody>
                  <a:tcPr>
                    <a:solidFill>
                      <a:schemeClr val="bg1">
                        <a:lumMod val="85000"/>
                      </a:schemeClr>
                    </a:solidFill>
                  </a:tcPr>
                </a:tc>
                <a:tc>
                  <a:txBody>
                    <a:bodyPr/>
                    <a:lstStyle/>
                    <a:p>
                      <a:pPr algn="ctr"/>
                      <a:r>
                        <a:rPr lang="en-US" sz="1400" b="0" i="0" dirty="0"/>
                        <a:t>3</a:t>
                      </a:r>
                    </a:p>
                  </a:txBody>
                  <a:tcPr>
                    <a:solidFill>
                      <a:schemeClr val="bg1">
                        <a:lumMod val="85000"/>
                      </a:schemeClr>
                    </a:solidFill>
                  </a:tcPr>
                </a:tc>
                <a:tc>
                  <a:txBody>
                    <a:bodyPr/>
                    <a:lstStyle/>
                    <a:p>
                      <a:pPr algn="ctr"/>
                      <a:r>
                        <a:rPr lang="en-US" sz="1400" b="0" i="0" dirty="0"/>
                        <a:t>6</a:t>
                      </a:r>
                    </a:p>
                  </a:txBody>
                  <a:tcPr>
                    <a:solidFill>
                      <a:schemeClr val="bg1">
                        <a:lumMod val="85000"/>
                      </a:schemeClr>
                    </a:solidFill>
                  </a:tcPr>
                </a:tc>
                <a:tc>
                  <a:txBody>
                    <a:bodyPr/>
                    <a:lstStyle/>
                    <a:p>
                      <a:pPr algn="ctr"/>
                      <a:r>
                        <a:rPr lang="en-US" sz="1400" b="1" i="1" dirty="0"/>
                        <a:t>18</a:t>
                      </a:r>
                    </a:p>
                  </a:txBody>
                  <a:tcPr>
                    <a:solidFill>
                      <a:schemeClr val="bg1">
                        <a:lumMod val="85000"/>
                      </a:schemeClr>
                    </a:solidFill>
                  </a:tcPr>
                </a:tc>
                <a:tc>
                  <a:txBody>
                    <a:bodyPr/>
                    <a:lstStyle/>
                    <a:p>
                      <a:pPr algn="ctr"/>
                      <a:r>
                        <a:rPr lang="en-US" sz="1400" b="0" i="0" dirty="0"/>
                        <a:t>20</a:t>
                      </a:r>
                    </a:p>
                  </a:txBody>
                  <a:tcP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400" b="0" i="0" dirty="0"/>
                        <a:t>32</a:t>
                      </a:r>
                    </a:p>
                  </a:txBody>
                  <a:tcPr>
                    <a:solidFill>
                      <a:schemeClr val="bg1">
                        <a:lumMod val="95000"/>
                      </a:schemeClr>
                    </a:solidFill>
                  </a:tcPr>
                </a:tc>
                <a:tc>
                  <a:txBody>
                    <a:bodyPr/>
                    <a:lstStyle/>
                    <a:p>
                      <a:pPr algn="ctr"/>
                      <a:r>
                        <a:rPr lang="en-US" sz="1400" b="0" i="0" dirty="0"/>
                        <a:t>30</a:t>
                      </a:r>
                    </a:p>
                  </a:txBody>
                  <a:tcPr>
                    <a:solidFill>
                      <a:schemeClr val="bg1">
                        <a:lumMod val="95000"/>
                      </a:schemeClr>
                    </a:solidFill>
                  </a:tcPr>
                </a:tc>
                <a:tc>
                  <a:txBody>
                    <a:bodyPr/>
                    <a:lstStyle/>
                    <a:p>
                      <a:pPr algn="ctr"/>
                      <a:r>
                        <a:rPr lang="en-US" sz="1400" b="0" i="0" dirty="0"/>
                        <a:t>32</a:t>
                      </a:r>
                    </a:p>
                  </a:txBody>
                  <a:tcPr>
                    <a:solidFill>
                      <a:schemeClr val="bg1">
                        <a:lumMod val="95000"/>
                      </a:schemeClr>
                    </a:solidFill>
                  </a:tcPr>
                </a:tc>
                <a:tc>
                  <a:txBody>
                    <a:bodyPr/>
                    <a:lstStyle/>
                    <a:p>
                      <a:pPr algn="ctr"/>
                      <a:r>
                        <a:rPr lang="en-US" sz="1400" b="0" i="0" dirty="0"/>
                        <a:t>40</a:t>
                      </a:r>
                    </a:p>
                  </a:txBody>
                  <a:tcPr>
                    <a:solidFill>
                      <a:schemeClr val="bg1">
                        <a:lumMod val="95000"/>
                      </a:schemeClr>
                    </a:solidFill>
                  </a:tcPr>
                </a:tc>
                <a:tc>
                  <a:txBody>
                    <a:bodyPr/>
                    <a:lstStyle/>
                    <a:p>
                      <a:pPr algn="ctr"/>
                      <a:r>
                        <a:rPr lang="en-US" sz="1400" b="1" i="1"/>
                        <a:t>134</a:t>
                      </a:r>
                      <a:endParaRPr lang="en-US" sz="1400" b="1" i="1" dirty="0"/>
                    </a:p>
                  </a:txBody>
                  <a:tcPr>
                    <a:solidFill>
                      <a:schemeClr val="bg1">
                        <a:lumMod val="95000"/>
                      </a:schemeClr>
                    </a:solidFill>
                  </a:tcPr>
                </a:tc>
                <a:tc>
                  <a:txBody>
                    <a:bodyPr/>
                    <a:lstStyle/>
                    <a:p>
                      <a:pPr algn="ctr"/>
                      <a:r>
                        <a:rPr lang="en-US" sz="1400" b="0" i="0" dirty="0"/>
                        <a:t>100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3" name="TextBox 32">
            <a:extLst>
              <a:ext uri="{FF2B5EF4-FFF2-40B4-BE49-F238E27FC236}">
                <a16:creationId xmlns:a16="http://schemas.microsoft.com/office/drawing/2014/main" id="{4DEFB68C-F86A-423A-B953-1525FF198296}"/>
              </a:ext>
            </a:extLst>
          </p:cNvPr>
          <p:cNvSpPr txBox="1"/>
          <p:nvPr/>
        </p:nvSpPr>
        <p:spPr>
          <a:xfrm>
            <a:off x="563297" y="3249031"/>
            <a:ext cx="1186543" cy="215444"/>
          </a:xfrm>
          <a:prstGeom prst="rect">
            <a:avLst/>
          </a:prstGeom>
          <a:noFill/>
        </p:spPr>
        <p:txBody>
          <a:bodyPr wrap="none" rtlCol="0">
            <a:spAutoFit/>
          </a:bodyPr>
          <a:lstStyle/>
          <a:p>
            <a:r>
              <a:rPr lang="en-US" sz="800" dirty="0"/>
              <a:t>NCDOL Photo Library</a:t>
            </a:r>
          </a:p>
        </p:txBody>
      </p:sp>
      <p:sp>
        <p:nvSpPr>
          <p:cNvPr id="34" name="TextBox 33">
            <a:extLst>
              <a:ext uri="{FF2B5EF4-FFF2-40B4-BE49-F238E27FC236}">
                <a16:creationId xmlns:a16="http://schemas.microsoft.com/office/drawing/2014/main" id="{453CF3E6-7196-4221-AC34-6CFCAD6A8945}"/>
              </a:ext>
            </a:extLst>
          </p:cNvPr>
          <p:cNvSpPr txBox="1"/>
          <p:nvPr/>
        </p:nvSpPr>
        <p:spPr>
          <a:xfrm>
            <a:off x="7545082" y="1066800"/>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35" name="Picture 34" descr="C:\Users\wllagoe.EADS\Pictures\Picture 028.jpg">
            <a:extLst>
              <a:ext uri="{FF2B5EF4-FFF2-40B4-BE49-F238E27FC236}">
                <a16:creationId xmlns:a16="http://schemas.microsoft.com/office/drawing/2014/main" id="{33FDA8A6-F82E-447B-B850-8A965743FB6D}"/>
              </a:ext>
            </a:extLst>
          </p:cNvPr>
          <p:cNvPicPr/>
          <p:nvPr/>
        </p:nvPicPr>
        <p:blipFill>
          <a:blip r:embed="rId11" cstate="print"/>
          <a:srcRect t="36156" r="23415"/>
          <a:stretch>
            <a:fillRect/>
          </a:stretch>
        </p:blipFill>
        <p:spPr bwMode="auto">
          <a:xfrm>
            <a:off x="6553200" y="3429000"/>
            <a:ext cx="978074" cy="655709"/>
          </a:xfrm>
          <a:prstGeom prst="rect">
            <a:avLst/>
          </a:prstGeom>
          <a:noFill/>
          <a:ln w="9525">
            <a:noFill/>
            <a:miter lim="800000"/>
            <a:headEnd/>
            <a:tailEnd/>
          </a:ln>
        </p:spPr>
      </p:pic>
      <p:pic>
        <p:nvPicPr>
          <p:cNvPr id="37" name="Picture 36" descr="C:\Documents and Settings\Wanda Lagoe\My Documents\My Pictures\Logging\Picture 087.jpg">
            <a:extLst>
              <a:ext uri="{FF2B5EF4-FFF2-40B4-BE49-F238E27FC236}">
                <a16:creationId xmlns:a16="http://schemas.microsoft.com/office/drawing/2014/main" id="{2F8900CB-5232-4162-909C-9DB783491E01}"/>
              </a:ext>
            </a:extLst>
          </p:cNvPr>
          <p:cNvPicPr/>
          <p:nvPr/>
        </p:nvPicPr>
        <p:blipFill>
          <a:blip r:embed="rId12" cstate="print"/>
          <a:srcRect/>
          <a:stretch>
            <a:fillRect/>
          </a:stretch>
        </p:blipFill>
        <p:spPr bwMode="auto">
          <a:xfrm>
            <a:off x="7487170" y="3429000"/>
            <a:ext cx="1047230" cy="655709"/>
          </a:xfrm>
          <a:prstGeom prst="rect">
            <a:avLst/>
          </a:prstGeom>
          <a:noFill/>
          <a:ln w="9525">
            <a:noFill/>
            <a:miter lim="800000"/>
            <a:headEnd/>
            <a:tailEnd/>
          </a:ln>
        </p:spPr>
      </p:pic>
      <p:sp>
        <p:nvSpPr>
          <p:cNvPr id="19" name="TextBox 18">
            <a:extLst>
              <a:ext uri="{FF2B5EF4-FFF2-40B4-BE49-F238E27FC236}">
                <a16:creationId xmlns:a16="http://schemas.microsoft.com/office/drawing/2014/main" id="{4CCA20D0-52FB-496A-97B8-F6A7EBB05BF8}"/>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717973296"/>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391507" y="3028747"/>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1131454245"/>
              </p:ext>
            </p:extLst>
          </p:nvPr>
        </p:nvGraphicFramePr>
        <p:xfrm>
          <a:off x="609600" y="4572000"/>
          <a:ext cx="7924798" cy="1249680"/>
        </p:xfrm>
        <a:graphic>
          <a:graphicData uri="http://schemas.openxmlformats.org/drawingml/2006/table">
            <a:tbl>
              <a:tblPr firstRow="1" bandRow="1">
                <a:tableStyleId>{00A15C55-8517-42AA-B614-E9B94910E393}</a:tableStyleId>
              </a:tblPr>
              <a:tblGrid>
                <a:gridCol w="3810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58981">
                  <a:extLst>
                    <a:ext uri="{9D8B030D-6E8A-4147-A177-3AD203B41FA5}">
                      <a16:colId xmlns:a16="http://schemas.microsoft.com/office/drawing/2014/main" val="674967753"/>
                    </a:ext>
                  </a:extLst>
                </a:gridCol>
                <a:gridCol w="720436">
                  <a:extLst>
                    <a:ext uri="{9D8B030D-6E8A-4147-A177-3AD203B41FA5}">
                      <a16:colId xmlns:a16="http://schemas.microsoft.com/office/drawing/2014/main" val="1077270265"/>
                    </a:ext>
                  </a:extLst>
                </a:gridCol>
                <a:gridCol w="720436">
                  <a:extLst>
                    <a:ext uri="{9D8B030D-6E8A-4147-A177-3AD203B41FA5}">
                      <a16:colId xmlns:a16="http://schemas.microsoft.com/office/drawing/2014/main" val="2740808498"/>
                    </a:ext>
                  </a:extLst>
                </a:gridCol>
                <a:gridCol w="1052945">
                  <a:extLst>
                    <a:ext uri="{9D8B030D-6E8A-4147-A177-3AD203B41FA5}">
                      <a16:colId xmlns:a16="http://schemas.microsoft.com/office/drawing/2014/main" val="20002"/>
                    </a:ext>
                  </a:extLst>
                </a:gridCol>
              </a:tblGrid>
              <a:tr h="272722">
                <a:tc gridSpan="5">
                  <a:txBody>
                    <a:bodyPr/>
                    <a:lstStyle/>
                    <a:p>
                      <a:pPr algn="r"/>
                      <a:r>
                        <a:rPr lang="en-US" sz="1600" b="1" dirty="0">
                          <a:solidFill>
                            <a:schemeClr val="tx1"/>
                          </a:solidFill>
                        </a:rPr>
                        <a:t>SAFETY AWARDS</a:t>
                      </a:r>
                    </a:p>
                  </a:txBody>
                  <a:tcPr anchor="ctr">
                    <a:solidFill>
                      <a:schemeClr val="bg1">
                        <a:lumMod val="75000"/>
                      </a:schemeClr>
                    </a:solidFill>
                  </a:tcPr>
                </a:tc>
                <a:tc hMerge="1">
                  <a:txBody>
                    <a:bodyPr/>
                    <a:lstStyle/>
                    <a:p>
                      <a:pPr algn="ctr"/>
                      <a:endParaRPr lang="en-US" sz="1300" b="1" dirty="0">
                        <a:solidFill>
                          <a:schemeClr val="tx1"/>
                        </a:solidFill>
                      </a:endParaRPr>
                    </a:p>
                  </a:txBody>
                  <a:tcP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gridSpan="5">
                  <a:txBody>
                    <a:bodyPr/>
                    <a:lstStyle/>
                    <a:p>
                      <a:pPr algn="r"/>
                      <a:r>
                        <a:rPr lang="en-US" sz="1400" i="1" dirty="0"/>
                        <a:t>CY 2020 Safety Awards Season (Silver, Gold, Million Hour)</a:t>
                      </a:r>
                      <a:endParaRPr lang="en-US" sz="1400" b="0" i="1" dirty="0"/>
                    </a:p>
                  </a:txBody>
                  <a:tcPr anchor="ctr">
                    <a:solidFill>
                      <a:schemeClr val="bg1">
                        <a:lumMod val="95000"/>
                      </a:schemeClr>
                    </a:solidFill>
                  </a:tcPr>
                </a:tc>
                <a:tc hMerge="1">
                  <a:txBody>
                    <a:bodyPr/>
                    <a:lstStyle/>
                    <a:p>
                      <a:pPr algn="ctr"/>
                      <a:endParaRPr lang="en-US" sz="12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a:txBody>
                    <a:bodyPr/>
                    <a:lstStyle/>
                    <a:p>
                      <a:pPr algn="ctr"/>
                      <a:r>
                        <a:rPr lang="en-US" sz="1400" b="1" i="1" dirty="0"/>
                        <a:t>2,737</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algn="ctr"/>
                      <a:r>
                        <a:rPr lang="en-US" sz="1300" b="1" dirty="0">
                          <a:solidFill>
                            <a:schemeClr val="tx1"/>
                          </a:solidFill>
                        </a:rPr>
                        <a:t>1</a:t>
                      </a:r>
                      <a:r>
                        <a:rPr lang="en-US" sz="1300" b="1" baseline="30000" dirty="0">
                          <a:solidFill>
                            <a:schemeClr val="tx1"/>
                          </a:solidFill>
                        </a:rPr>
                        <a:t>st</a:t>
                      </a:r>
                      <a:r>
                        <a:rPr lang="en-US" sz="1300" b="1" dirty="0">
                          <a:solidFill>
                            <a:schemeClr val="tx1"/>
                          </a:solidFill>
                        </a:rPr>
                        <a:t> Qtr.</a:t>
                      </a:r>
                    </a:p>
                  </a:txBody>
                  <a:tcPr anchor="ctr">
                    <a:solidFill>
                      <a:schemeClr val="bg1">
                        <a:lumMod val="8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8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85000"/>
                      </a:schemeClr>
                    </a:solidFill>
                  </a:tcPr>
                </a:tc>
                <a:tc>
                  <a:txBody>
                    <a:bodyPr/>
                    <a:lstStyle/>
                    <a:p>
                      <a:pPr algn="ctr"/>
                      <a:r>
                        <a:rPr lang="en-US" sz="1300" b="1" dirty="0">
                          <a:solidFill>
                            <a:schemeClr val="tx1"/>
                          </a:solidFill>
                        </a:rPr>
                        <a:t>4</a:t>
                      </a:r>
                      <a:r>
                        <a:rPr lang="en-US" sz="1300" b="1" baseline="30000" dirty="0">
                          <a:solidFill>
                            <a:schemeClr val="tx1"/>
                          </a:solidFill>
                        </a:rPr>
                        <a:t>th</a:t>
                      </a:r>
                      <a:r>
                        <a:rPr lang="en-US" sz="13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0" i="0" dirty="0"/>
                        <a:t>8</a:t>
                      </a:r>
                    </a:p>
                  </a:txBody>
                  <a:tcPr anchor="ctr">
                    <a:solidFill>
                      <a:schemeClr val="bg1">
                        <a:lumMod val="95000"/>
                      </a:schemeClr>
                    </a:solidFill>
                  </a:tcPr>
                </a:tc>
                <a:tc>
                  <a:txBody>
                    <a:bodyPr/>
                    <a:lstStyle/>
                    <a:p>
                      <a:pPr algn="ctr"/>
                      <a:r>
                        <a:rPr lang="en-US" sz="1400" b="0" i="0" dirty="0"/>
                        <a:t>22</a:t>
                      </a:r>
                    </a:p>
                  </a:txBody>
                  <a:tcPr anchor="ctr">
                    <a:solidFill>
                      <a:schemeClr val="bg1">
                        <a:lumMod val="95000"/>
                      </a:schemeClr>
                    </a:solidFill>
                  </a:tcPr>
                </a:tc>
                <a:tc>
                  <a:txBody>
                    <a:bodyPr/>
                    <a:lstStyle/>
                    <a:p>
                      <a:pPr algn="ctr"/>
                      <a:r>
                        <a:rPr lang="en-US" sz="1400" b="0" i="0" dirty="0"/>
                        <a:t>8</a:t>
                      </a:r>
                    </a:p>
                  </a:txBody>
                  <a:tcPr anchor="ctr">
                    <a:solidFill>
                      <a:schemeClr val="bg1">
                        <a:lumMod val="95000"/>
                      </a:schemeClr>
                    </a:solidFill>
                  </a:tcPr>
                </a:tc>
                <a:tc>
                  <a:txBody>
                    <a:bodyPr/>
                    <a:lstStyle/>
                    <a:p>
                      <a:pPr algn="ctr"/>
                      <a:r>
                        <a:rPr lang="en-US" sz="1400" b="0" i="0" dirty="0"/>
                        <a:t>7</a:t>
                      </a:r>
                    </a:p>
                  </a:txBody>
                  <a:tcPr anchor="ctr">
                    <a:solidFill>
                      <a:schemeClr val="bg1">
                        <a:lumMod val="95000"/>
                      </a:schemeClr>
                    </a:solidFill>
                  </a:tcPr>
                </a:tc>
                <a:tc>
                  <a:txBody>
                    <a:bodyPr/>
                    <a:lstStyle/>
                    <a:p>
                      <a:pPr algn="ctr"/>
                      <a:r>
                        <a:rPr lang="en-US" sz="1400" b="1" i="1" dirty="0"/>
                        <a:t>45</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pic>
        <p:nvPicPr>
          <p:cNvPr id="15" name="Picture 14">
            <a:extLst>
              <a:ext uri="{FF2B5EF4-FFF2-40B4-BE49-F238E27FC236}">
                <a16:creationId xmlns:a16="http://schemas.microsoft.com/office/drawing/2014/main" id="{66EB9E5D-B07C-4237-99AC-4280B566F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568348"/>
            <a:ext cx="1896153" cy="1264103"/>
          </a:xfrm>
          <a:prstGeom prst="rect">
            <a:avLst/>
          </a:prstGeom>
        </p:spPr>
      </p:pic>
      <p:pic>
        <p:nvPicPr>
          <p:cNvPr id="16" name="Picture 15" descr="A picture containing text, person, outdoor, group&#10;&#10;Description automatically generated">
            <a:extLst>
              <a:ext uri="{FF2B5EF4-FFF2-40B4-BE49-F238E27FC236}">
                <a16:creationId xmlns:a16="http://schemas.microsoft.com/office/drawing/2014/main" id="{68D774BD-E169-4D8E-964D-D657663F9826}"/>
              </a:ext>
            </a:extLst>
          </p:cNvPr>
          <p:cNvPicPr/>
          <p:nvPr/>
        </p:nvPicPr>
        <p:blipFill rotWithShape="1">
          <a:blip r:embed="rId4" cstate="print">
            <a:extLst>
              <a:ext uri="{28A0092B-C50C-407E-A947-70E740481C1C}">
                <a14:useLocalDpi xmlns:a14="http://schemas.microsoft.com/office/drawing/2010/main" val="0"/>
              </a:ext>
            </a:extLst>
          </a:blip>
          <a:srcRect t="29183"/>
          <a:stretch/>
        </p:blipFill>
        <p:spPr bwMode="auto">
          <a:xfrm>
            <a:off x="634848" y="2915434"/>
            <a:ext cx="2870352" cy="917018"/>
          </a:xfrm>
          <a:prstGeom prst="rect">
            <a:avLst/>
          </a:prstGeom>
          <a:ln>
            <a:noFill/>
          </a:ln>
          <a:extLst>
            <a:ext uri="{53640926-AAD7-44D8-BBD7-CCE9431645EC}">
              <a14:shadowObscured xmlns:a14="http://schemas.microsoft.com/office/drawing/2010/main"/>
            </a:ext>
          </a:extLst>
        </p:spPr>
      </p:pic>
      <p:pic>
        <p:nvPicPr>
          <p:cNvPr id="3" name="Picture 2" descr="A group of people posing for a photo&#10;&#10;Description automatically generated">
            <a:extLst>
              <a:ext uri="{FF2B5EF4-FFF2-40B4-BE49-F238E27FC236}">
                <a16:creationId xmlns:a16="http://schemas.microsoft.com/office/drawing/2014/main" id="{7CEAFCBC-F04A-4597-9BBD-7192742690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 t="13750" r="6942" b="22500"/>
          <a:stretch/>
        </p:blipFill>
        <p:spPr>
          <a:xfrm rot="10800000" flipH="1" flipV="1">
            <a:off x="5370873" y="2701987"/>
            <a:ext cx="1854275" cy="999721"/>
          </a:xfrm>
          <a:prstGeom prst="rect">
            <a:avLst/>
          </a:prstGeom>
        </p:spPr>
      </p:pic>
      <p:graphicFrame>
        <p:nvGraphicFramePr>
          <p:cNvPr id="17" name="Table 16">
            <a:extLst>
              <a:ext uri="{FF2B5EF4-FFF2-40B4-BE49-F238E27FC236}">
                <a16:creationId xmlns:a16="http://schemas.microsoft.com/office/drawing/2014/main" id="{ED5D4AF0-D255-4E46-833D-013632DBDB46}"/>
              </a:ext>
            </a:extLst>
          </p:cNvPr>
          <p:cNvGraphicFramePr>
            <a:graphicFrameLocks noGrp="1"/>
          </p:cNvGraphicFramePr>
          <p:nvPr>
            <p:extLst>
              <p:ext uri="{D42A27DB-BD31-4B8C-83A1-F6EECF244321}">
                <p14:modId xmlns:p14="http://schemas.microsoft.com/office/powerpoint/2010/main" val="1740447568"/>
              </p:ext>
            </p:extLst>
          </p:nvPr>
        </p:nvGraphicFramePr>
        <p:xfrm>
          <a:off x="623454" y="3657600"/>
          <a:ext cx="7910947" cy="810798"/>
        </p:xfrm>
        <a:graphic>
          <a:graphicData uri="http://schemas.openxmlformats.org/drawingml/2006/table">
            <a:tbl>
              <a:tblPr firstRow="1" bandRow="1">
                <a:tableStyleId>{00A15C55-8517-42AA-B614-E9B94910E393}</a:tableStyleId>
              </a:tblPr>
              <a:tblGrid>
                <a:gridCol w="3796146">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04781">
                  <a:extLst>
                    <a:ext uri="{9D8B030D-6E8A-4147-A177-3AD203B41FA5}">
                      <a16:colId xmlns:a16="http://schemas.microsoft.com/office/drawing/2014/main" val="828916832"/>
                    </a:ext>
                  </a:extLst>
                </a:gridCol>
                <a:gridCol w="720093">
                  <a:extLst>
                    <a:ext uri="{9D8B030D-6E8A-4147-A177-3AD203B41FA5}">
                      <a16:colId xmlns:a16="http://schemas.microsoft.com/office/drawing/2014/main" val="2061701446"/>
                    </a:ext>
                  </a:extLst>
                </a:gridCol>
                <a:gridCol w="720093">
                  <a:extLst>
                    <a:ext uri="{9D8B030D-6E8A-4147-A177-3AD203B41FA5}">
                      <a16:colId xmlns:a16="http://schemas.microsoft.com/office/drawing/2014/main" val="2048565029"/>
                    </a:ext>
                  </a:extLst>
                </a:gridCol>
                <a:gridCol w="1107834">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200" b="1" i="0" dirty="0">
                          <a:solidFill>
                            <a:schemeClr val="tx1"/>
                          </a:solidFill>
                        </a:rPr>
                        <a:t>—NEW</a:t>
                      </a:r>
                    </a:p>
                  </a:txBody>
                  <a:tcPr anchor="ctr">
                    <a:solidFill>
                      <a:schemeClr val="bg1">
                        <a:lumMod val="75000"/>
                      </a:schemeClr>
                    </a:solidFill>
                  </a:tcPr>
                </a:tc>
                <a:tc>
                  <a:txBody>
                    <a:bodyPr/>
                    <a:lstStyle/>
                    <a:p>
                      <a:pPr algn="ctr"/>
                      <a:r>
                        <a:rPr lang="en-US" sz="1300" b="1" dirty="0">
                          <a:solidFill>
                            <a:schemeClr val="tx1"/>
                          </a:solidFill>
                        </a:rPr>
                        <a:t>1</a:t>
                      </a:r>
                      <a:r>
                        <a:rPr lang="en-US" sz="1300" b="1" baseline="30000" dirty="0">
                          <a:solidFill>
                            <a:schemeClr val="tx1"/>
                          </a:solidFill>
                        </a:rPr>
                        <a:t>st</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4</a:t>
                      </a:r>
                      <a:r>
                        <a:rPr lang="en-US" sz="1300" b="1" baseline="30000" dirty="0">
                          <a:solidFill>
                            <a:schemeClr val="tx1"/>
                          </a:solidFill>
                        </a:rPr>
                        <a:t>th</a:t>
                      </a:r>
                      <a:r>
                        <a:rPr lang="en-US" sz="1300" b="1" dirty="0">
                          <a:solidFill>
                            <a:schemeClr val="tx1"/>
                          </a:solidFill>
                        </a:rPr>
                        <a:t> Qtr.</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95000"/>
                      </a:schemeClr>
                    </a:solidFill>
                  </a:tcPr>
                </a:tc>
                <a:tc>
                  <a:txBody>
                    <a:bodyPr/>
                    <a:lstStyle/>
                    <a:p>
                      <a:pPr algn="ctr"/>
                      <a:r>
                        <a:rPr lang="en-US" sz="1300" b="0" i="0" dirty="0"/>
                        <a:t>1</a:t>
                      </a:r>
                    </a:p>
                  </a:txBody>
                  <a:tcPr anchor="ctr">
                    <a:solidFill>
                      <a:schemeClr val="bg1">
                        <a:lumMod val="95000"/>
                      </a:schemeClr>
                    </a:solidFill>
                  </a:tcPr>
                </a:tc>
                <a:tc>
                  <a:txBody>
                    <a:bodyPr/>
                    <a:lstStyle/>
                    <a:p>
                      <a:pPr algn="ctr"/>
                      <a:r>
                        <a:rPr lang="en-US" sz="1300" b="0" i="0" dirty="0"/>
                        <a:t>178</a:t>
                      </a:r>
                    </a:p>
                  </a:txBody>
                  <a:tcPr anchor="ctr">
                    <a:solidFill>
                      <a:schemeClr val="bg1">
                        <a:lumMod val="95000"/>
                      </a:schemeClr>
                    </a:solidFill>
                  </a:tcPr>
                </a:tc>
                <a:tc>
                  <a:txBody>
                    <a:bodyPr/>
                    <a:lstStyle/>
                    <a:p>
                      <a:pPr algn="ctr"/>
                      <a:r>
                        <a:rPr lang="en-US" sz="1300" b="0" i="0" dirty="0"/>
                        <a:t>30</a:t>
                      </a:r>
                    </a:p>
                  </a:txBody>
                  <a:tcPr anchor="ctr">
                    <a:solidFill>
                      <a:schemeClr val="bg1">
                        <a:lumMod val="95000"/>
                      </a:schemeClr>
                    </a:solidFill>
                  </a:tcPr>
                </a:tc>
                <a:tc>
                  <a:txBody>
                    <a:bodyPr/>
                    <a:lstStyle/>
                    <a:p>
                      <a:pPr algn="ctr"/>
                      <a:r>
                        <a:rPr lang="en-US" sz="1300" b="0" i="0" dirty="0"/>
                        <a:t>3</a:t>
                      </a:r>
                    </a:p>
                  </a:txBody>
                  <a:tcPr anchor="ctr">
                    <a:solidFill>
                      <a:schemeClr val="bg1">
                        <a:lumMod val="95000"/>
                      </a:schemeClr>
                    </a:solidFill>
                  </a:tcPr>
                </a:tc>
                <a:tc>
                  <a:txBody>
                    <a:bodyPr/>
                    <a:lstStyle/>
                    <a:p>
                      <a:pPr algn="ctr"/>
                      <a:r>
                        <a:rPr lang="en-US" sz="1300" b="1" i="1" dirty="0"/>
                        <a:t>212</a:t>
                      </a:r>
                    </a:p>
                  </a:txBody>
                  <a:tcPr anchor="c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8" name="Table 17">
            <a:extLst>
              <a:ext uri="{FF2B5EF4-FFF2-40B4-BE49-F238E27FC236}">
                <a16:creationId xmlns:a16="http://schemas.microsoft.com/office/drawing/2014/main" id="{2C58014A-903F-4C3D-A154-041FC94A55A4}"/>
              </a:ext>
            </a:extLst>
          </p:cNvPr>
          <p:cNvGraphicFramePr>
            <a:graphicFrameLocks noGrp="1"/>
          </p:cNvGraphicFramePr>
          <p:nvPr>
            <p:extLst>
              <p:ext uri="{D42A27DB-BD31-4B8C-83A1-F6EECF244321}">
                <p14:modId xmlns:p14="http://schemas.microsoft.com/office/powerpoint/2010/main" val="4093784243"/>
              </p:ext>
            </p:extLst>
          </p:nvPr>
        </p:nvGraphicFramePr>
        <p:xfrm>
          <a:off x="609600" y="1143001"/>
          <a:ext cx="7924792" cy="1965024"/>
        </p:xfrm>
        <a:graphic>
          <a:graphicData uri="http://schemas.openxmlformats.org/drawingml/2006/table">
            <a:tbl>
              <a:tblPr firstRow="1" bandRow="1">
                <a:tableStyleId>{00A15C55-8517-42AA-B614-E9B94910E393}</a:tableStyleId>
              </a:tblPr>
              <a:tblGrid>
                <a:gridCol w="2733188">
                  <a:extLst>
                    <a:ext uri="{9D8B030D-6E8A-4147-A177-3AD203B41FA5}">
                      <a16:colId xmlns:a16="http://schemas.microsoft.com/office/drawing/2014/main" val="20000"/>
                    </a:ext>
                  </a:extLst>
                </a:gridCol>
                <a:gridCol w="700818">
                  <a:extLst>
                    <a:ext uri="{9D8B030D-6E8A-4147-A177-3AD203B41FA5}">
                      <a16:colId xmlns:a16="http://schemas.microsoft.com/office/drawing/2014/main" val="20001"/>
                    </a:ext>
                  </a:extLst>
                </a:gridCol>
                <a:gridCol w="756994">
                  <a:extLst>
                    <a:ext uri="{9D8B030D-6E8A-4147-A177-3AD203B41FA5}">
                      <a16:colId xmlns:a16="http://schemas.microsoft.com/office/drawing/2014/main" val="3574569728"/>
                    </a:ext>
                  </a:extLst>
                </a:gridCol>
                <a:gridCol w="762000">
                  <a:extLst>
                    <a:ext uri="{9D8B030D-6E8A-4147-A177-3AD203B41FA5}">
                      <a16:colId xmlns:a16="http://schemas.microsoft.com/office/drawing/2014/main" val="670083914"/>
                    </a:ext>
                  </a:extLst>
                </a:gridCol>
                <a:gridCol w="685800">
                  <a:extLst>
                    <a:ext uri="{9D8B030D-6E8A-4147-A177-3AD203B41FA5}">
                      <a16:colId xmlns:a16="http://schemas.microsoft.com/office/drawing/2014/main" val="42304622"/>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1066792">
                  <a:extLst>
                    <a:ext uri="{9D8B030D-6E8A-4147-A177-3AD203B41FA5}">
                      <a16:colId xmlns:a16="http://schemas.microsoft.com/office/drawing/2014/main" val="20004"/>
                    </a:ext>
                  </a:extLst>
                </a:gridCol>
              </a:tblGrid>
              <a:tr h="429665">
                <a:tc>
                  <a:txBody>
                    <a:bodyPr/>
                    <a:lstStyle/>
                    <a:p>
                      <a:pPr algn="r"/>
                      <a:r>
                        <a:rPr lang="en-US" sz="1600" b="1" dirty="0">
                          <a:solidFill>
                            <a:schemeClr val="tx1"/>
                          </a:solidFill>
                        </a:rPr>
                        <a:t>SHARP SITES</a:t>
                      </a:r>
                      <a:r>
                        <a:rPr lang="en-US" sz="1200" b="1" i="0" dirty="0">
                          <a:solidFill>
                            <a:schemeClr val="tx1"/>
                          </a:solidFill>
                        </a:rPr>
                        <a:t>—New/Renewal</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97333">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1</a:t>
                      </a:r>
                    </a:p>
                  </a:txBody>
                  <a:tcPr anchor="ctr">
                    <a:solidFill>
                      <a:schemeClr val="bg1">
                        <a:lumMod val="85000"/>
                      </a:schemeClr>
                    </a:solidFill>
                  </a:tcPr>
                </a:tc>
                <a:tc>
                  <a:txBody>
                    <a:bodyPr/>
                    <a:lstStyle/>
                    <a:p>
                      <a:pPr algn="ctr"/>
                      <a:r>
                        <a:rPr lang="en-US" sz="1400" b="0" i="0" dirty="0"/>
                        <a:t>1</a:t>
                      </a:r>
                    </a:p>
                  </a:txBody>
                  <a:tcPr anchor="ctr">
                    <a:solidFill>
                      <a:schemeClr val="bg1">
                        <a:lumMod val="85000"/>
                      </a:schemeClr>
                    </a:solidFill>
                  </a:tcPr>
                </a:tc>
                <a:tc>
                  <a:txBody>
                    <a:bodyPr/>
                    <a:lstStyle/>
                    <a:p>
                      <a:pPr algn="ctr"/>
                      <a:r>
                        <a:rPr lang="en-US" sz="1400" b="1" i="1" dirty="0"/>
                        <a:t>2</a:t>
                      </a:r>
                    </a:p>
                  </a:txBody>
                  <a:tcPr anchor="ctr">
                    <a:solidFill>
                      <a:schemeClr val="bg1">
                        <a:lumMod val="85000"/>
                      </a:schemeClr>
                    </a:solidFill>
                  </a:tcPr>
                </a:tc>
                <a:tc rowSpan="3">
                  <a:txBody>
                    <a:bodyPr/>
                    <a:lstStyle/>
                    <a:p>
                      <a:pPr algn="ctr"/>
                      <a:endParaRPr lang="en-US" sz="1400" b="1" i="0" dirty="0"/>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extLst>
                  <a:ext uri="{0D108BD9-81ED-4DB2-BD59-A6C34878D82A}">
                    <a16:rowId xmlns:a16="http://schemas.microsoft.com/office/drawing/2014/main" val="10001"/>
                  </a:ext>
                </a:extLst>
              </a:tr>
              <a:tr h="401491">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0" i="0" dirty="0"/>
                        <a:t>9</a:t>
                      </a:r>
                    </a:p>
                  </a:txBody>
                  <a:tcPr anchor="ctr">
                    <a:solidFill>
                      <a:schemeClr val="bg1">
                        <a:lumMod val="95000"/>
                      </a:schemeClr>
                    </a:solidFill>
                  </a:tcPr>
                </a:tc>
                <a:tc>
                  <a:txBody>
                    <a:bodyPr/>
                    <a:lstStyle/>
                    <a:p>
                      <a:pPr algn="ctr"/>
                      <a:r>
                        <a:rPr lang="en-US" sz="1400" b="0" i="0" dirty="0"/>
                        <a:t>20</a:t>
                      </a:r>
                    </a:p>
                  </a:txBody>
                  <a:tcPr anchor="ctr">
                    <a:solidFill>
                      <a:schemeClr val="bg1">
                        <a:lumMod val="95000"/>
                      </a:schemeClr>
                    </a:solidFill>
                  </a:tcPr>
                </a:tc>
                <a:tc>
                  <a:txBody>
                    <a:bodyPr/>
                    <a:lstStyle/>
                    <a:p>
                      <a:pPr algn="ctr"/>
                      <a:r>
                        <a:rPr lang="en-US" sz="1400" b="0" i="0" dirty="0"/>
                        <a:t>11</a:t>
                      </a:r>
                    </a:p>
                  </a:txBody>
                  <a:tcPr anchor="ctr">
                    <a:solidFill>
                      <a:schemeClr val="bg1">
                        <a:lumMod val="95000"/>
                      </a:schemeClr>
                    </a:solidFill>
                  </a:tcPr>
                </a:tc>
                <a:tc>
                  <a:txBody>
                    <a:bodyPr/>
                    <a:lstStyle/>
                    <a:p>
                      <a:pPr algn="ctr"/>
                      <a:r>
                        <a:rPr lang="en-US" sz="1400" b="0" i="0" dirty="0"/>
                        <a:t>15</a:t>
                      </a:r>
                    </a:p>
                  </a:txBody>
                  <a:tcPr anchor="ctr">
                    <a:solidFill>
                      <a:schemeClr val="bg1">
                        <a:lumMod val="95000"/>
                      </a:schemeClr>
                    </a:solidFill>
                  </a:tcPr>
                </a:tc>
                <a:tc>
                  <a:txBody>
                    <a:bodyPr/>
                    <a:lstStyle/>
                    <a:p>
                      <a:pPr algn="ctr"/>
                      <a:r>
                        <a:rPr lang="en-US" sz="1400" b="1" i="1" dirty="0"/>
                        <a:t>55</a:t>
                      </a:r>
                    </a:p>
                  </a:txBody>
                  <a:tcPr anchor="ctr">
                    <a:solidFill>
                      <a:schemeClr val="bg1">
                        <a:lumMod val="95000"/>
                      </a:schemeClr>
                    </a:solidFill>
                  </a:tcPr>
                </a:tc>
                <a:tc vMerge="1">
                  <a:txBody>
                    <a:bodyPr/>
                    <a:lstStyle/>
                    <a:p>
                      <a:endParaRPr lang="en-US"/>
                    </a:p>
                  </a:txBody>
                  <a:tcPr/>
                </a:tc>
                <a:tc>
                  <a:txBody>
                    <a:bodyPr/>
                    <a:lstStyle/>
                    <a:p>
                      <a:pPr algn="ctr"/>
                      <a:r>
                        <a:rPr lang="en-US" sz="1400" b="0" i="0" dirty="0"/>
                        <a:t>115</a:t>
                      </a:r>
                    </a:p>
                  </a:txBody>
                  <a:tcPr anchor="ctr">
                    <a:solidFill>
                      <a:schemeClr val="bg1">
                        <a:lumMod val="95000"/>
                      </a:schemeClr>
                    </a:solidFill>
                  </a:tcPr>
                </a:tc>
                <a:extLst>
                  <a:ext uri="{0D108BD9-81ED-4DB2-BD59-A6C34878D82A}">
                    <a16:rowId xmlns:a16="http://schemas.microsoft.com/office/drawing/2014/main" val="10002"/>
                  </a:ext>
                </a:extLst>
              </a:tr>
              <a:tr h="313853">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0" i="0" dirty="0"/>
                        <a:t>5</a:t>
                      </a:r>
                    </a:p>
                  </a:txBody>
                  <a:tcPr anchor="ctr">
                    <a:solidFill>
                      <a:schemeClr val="bg1">
                        <a:lumMod val="85000"/>
                      </a:schemeClr>
                    </a:solidFill>
                  </a:tcPr>
                </a:tc>
                <a:tc>
                  <a:txBody>
                    <a:bodyPr/>
                    <a:lstStyle/>
                    <a:p>
                      <a:pPr algn="ctr"/>
                      <a:r>
                        <a:rPr lang="en-US" sz="1400" b="0" i="0" dirty="0"/>
                        <a:t>2</a:t>
                      </a:r>
                    </a:p>
                  </a:txBody>
                  <a:tcPr anchor="ctr">
                    <a:solidFill>
                      <a:schemeClr val="bg1">
                        <a:lumMod val="85000"/>
                      </a:schemeClr>
                    </a:solidFill>
                  </a:tcPr>
                </a:tc>
                <a:tc>
                  <a:txBody>
                    <a:bodyPr/>
                    <a:lstStyle/>
                    <a:p>
                      <a:pPr algn="ctr"/>
                      <a:r>
                        <a:rPr lang="en-US" sz="1400" b="0" i="0" dirty="0"/>
                        <a:t>8</a:t>
                      </a:r>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tc>
                  <a:txBody>
                    <a:bodyPr/>
                    <a:lstStyle/>
                    <a:p>
                      <a:pPr algn="ctr"/>
                      <a:r>
                        <a:rPr lang="en-US" sz="1400" b="1" i="1" dirty="0"/>
                        <a:t>19</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400" b="0" i="0" dirty="0"/>
                        <a:t>41</a:t>
                      </a:r>
                    </a:p>
                  </a:txBody>
                  <a:tcPr anchor="ctr">
                    <a:solidFill>
                      <a:schemeClr val="bg1">
                        <a:lumMod val="85000"/>
                      </a:schemeClr>
                    </a:solidFill>
                  </a:tcPr>
                </a:tc>
                <a:extLst>
                  <a:ext uri="{0D108BD9-81ED-4DB2-BD59-A6C34878D82A}">
                    <a16:rowId xmlns:a16="http://schemas.microsoft.com/office/drawing/2014/main" val="10003"/>
                  </a:ext>
                </a:extLst>
              </a:tr>
              <a:tr h="297333">
                <a:tc>
                  <a:txBody>
                    <a:bodyPr/>
                    <a:lstStyle/>
                    <a:p>
                      <a:pPr algn="r"/>
                      <a:r>
                        <a:rPr lang="en-US" sz="1400" b="1" i="1" dirty="0"/>
                        <a:t>Totals</a:t>
                      </a:r>
                    </a:p>
                  </a:txBody>
                  <a:tcPr anchor="ctr">
                    <a:solidFill>
                      <a:schemeClr val="bg1">
                        <a:lumMod val="95000"/>
                      </a:schemeClr>
                    </a:solidFill>
                  </a:tcPr>
                </a:tc>
                <a:tc>
                  <a:txBody>
                    <a:bodyPr/>
                    <a:lstStyle/>
                    <a:p>
                      <a:pPr algn="ctr"/>
                      <a:r>
                        <a:rPr lang="en-US" sz="1400" b="1" i="1" dirty="0"/>
                        <a:t>14</a:t>
                      </a:r>
                    </a:p>
                  </a:txBody>
                  <a:tcPr anchor="ctr">
                    <a:solidFill>
                      <a:schemeClr val="bg1">
                        <a:lumMod val="95000"/>
                      </a:schemeClr>
                    </a:solidFill>
                  </a:tcPr>
                </a:tc>
                <a:tc>
                  <a:txBody>
                    <a:bodyPr/>
                    <a:lstStyle/>
                    <a:p>
                      <a:pPr algn="ctr"/>
                      <a:r>
                        <a:rPr lang="en-US" sz="1400" b="1" i="1" dirty="0"/>
                        <a:t>22</a:t>
                      </a:r>
                    </a:p>
                  </a:txBody>
                  <a:tcPr anchor="ctr">
                    <a:solidFill>
                      <a:schemeClr val="bg1">
                        <a:lumMod val="95000"/>
                      </a:schemeClr>
                    </a:solidFill>
                  </a:tcPr>
                </a:tc>
                <a:tc>
                  <a:txBody>
                    <a:bodyPr/>
                    <a:lstStyle/>
                    <a:p>
                      <a:pPr algn="ctr"/>
                      <a:r>
                        <a:rPr lang="en-US" sz="1400" b="1" i="1" dirty="0"/>
                        <a:t>20</a:t>
                      </a:r>
                    </a:p>
                  </a:txBody>
                  <a:tcPr anchor="ctr">
                    <a:solidFill>
                      <a:schemeClr val="bg1">
                        <a:lumMod val="95000"/>
                      </a:schemeClr>
                    </a:solidFill>
                  </a:tcPr>
                </a:tc>
                <a:tc>
                  <a:txBody>
                    <a:bodyPr/>
                    <a:lstStyle/>
                    <a:p>
                      <a:pPr algn="ctr"/>
                      <a:r>
                        <a:rPr lang="en-US" sz="1400" b="1" i="1" dirty="0"/>
                        <a:t>20</a:t>
                      </a:r>
                    </a:p>
                  </a:txBody>
                  <a:tcPr anchor="ctr">
                    <a:solidFill>
                      <a:schemeClr val="bg1">
                        <a:lumMod val="95000"/>
                      </a:schemeClr>
                    </a:solidFill>
                  </a:tcPr>
                </a:tc>
                <a:tc>
                  <a:txBody>
                    <a:bodyPr/>
                    <a:lstStyle/>
                    <a:p>
                      <a:pPr algn="ctr"/>
                      <a:r>
                        <a:rPr lang="en-US" sz="1400" b="1" i="1"/>
                        <a:t>76</a:t>
                      </a:r>
                      <a:endParaRPr lang="en-US" sz="1400" b="1" i="1" dirty="0"/>
                    </a:p>
                  </a:txBody>
                  <a:tcPr anchor="ctr">
                    <a:solidFill>
                      <a:schemeClr val="bg1">
                        <a:lumMod val="95000"/>
                      </a:schemeClr>
                    </a:solidFill>
                  </a:tcPr>
                </a:tc>
                <a:tc>
                  <a:txBody>
                    <a:bodyPr/>
                    <a:lstStyle/>
                    <a:p>
                      <a:pPr algn="ctr"/>
                      <a:r>
                        <a:rPr lang="en-US" sz="1400" b="1" i="1" dirty="0"/>
                        <a:t>55</a:t>
                      </a:r>
                    </a:p>
                  </a:txBody>
                  <a:tcPr anchor="ctr">
                    <a:solidFill>
                      <a:schemeClr val="bg1">
                        <a:lumMod val="95000"/>
                      </a:schemeClr>
                    </a:solidFill>
                  </a:tcPr>
                </a:tc>
                <a:tc>
                  <a:txBody>
                    <a:bodyPr/>
                    <a:lstStyle/>
                    <a:p>
                      <a:pPr algn="ctr"/>
                      <a:r>
                        <a:rPr lang="en-US" sz="1400" b="1" i="1" dirty="0"/>
                        <a:t>160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003B6CC2-8E3B-4179-A7BE-D689843A9EBD}"/>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33736063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172" y="4699544"/>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982" y="3553075"/>
            <a:ext cx="926432" cy="905845"/>
          </a:xfrm>
          <a:prstGeom prst="rect">
            <a:avLst/>
          </a:prstGeom>
        </p:spPr>
      </p:pic>
      <p:sp>
        <p:nvSpPr>
          <p:cNvPr id="12" name="Content Placeholder 8"/>
          <p:cNvSpPr>
            <a:spLocks noGrp="1"/>
          </p:cNvSpPr>
          <p:nvPr>
            <p:ph idx="1"/>
          </p:nvPr>
        </p:nvSpPr>
        <p:spPr>
          <a:xfrm>
            <a:off x="533400" y="1295400"/>
            <a:ext cx="7086600" cy="4419600"/>
          </a:xfrm>
        </p:spPr>
        <p:txBody>
          <a:bodyPr/>
          <a:lstStyle/>
          <a:p>
            <a:r>
              <a:rPr lang="en-US" b="1" dirty="0"/>
              <a:t>Alliances</a:t>
            </a:r>
          </a:p>
          <a:p>
            <a:pPr lvl="1">
              <a:spcBef>
                <a:spcPts val="600"/>
              </a:spcBef>
            </a:pPr>
            <a:r>
              <a:rPr lang="en-US" i="1" dirty="0"/>
              <a:t>Carolinas AGC</a:t>
            </a:r>
          </a:p>
          <a:p>
            <a:pPr lvl="1">
              <a:spcBef>
                <a:spcPts val="600"/>
              </a:spcBef>
            </a:pPr>
            <a:r>
              <a:rPr lang="en-US" i="1" dirty="0"/>
              <a:t>Lamar Advertising Company</a:t>
            </a:r>
          </a:p>
          <a:p>
            <a:pPr lvl="1">
              <a:spcBef>
                <a:spcPts val="600"/>
              </a:spcBef>
            </a:pPr>
            <a:r>
              <a:rPr lang="en-US" i="1" dirty="0"/>
              <a:t>Mexican Consulate</a:t>
            </a:r>
          </a:p>
          <a:p>
            <a:pPr lvl="1">
              <a:spcBef>
                <a:spcPts val="600"/>
              </a:spcBef>
            </a:pPr>
            <a:r>
              <a:rPr lang="en-US" i="1" dirty="0"/>
              <a:t>N.C. State – Industry Expansion Solutions</a:t>
            </a:r>
          </a:p>
          <a:p>
            <a:pPr lvl="1">
              <a:spcBef>
                <a:spcPts val="600"/>
              </a:spcBef>
            </a:pPr>
            <a:r>
              <a:rPr lang="en-US" i="1" dirty="0"/>
              <a:t>Safety and Health Council of NC</a:t>
            </a:r>
          </a:p>
          <a:p>
            <a:pPr lvl="1">
              <a:spcBef>
                <a:spcPts val="600"/>
              </a:spcBef>
            </a:pPr>
            <a:r>
              <a:rPr lang="en-US" i="1" dirty="0"/>
              <a:t>NUCA of the Carolinas</a:t>
            </a:r>
          </a:p>
          <a:p>
            <a:pPr lvl="1">
              <a:spcBef>
                <a:spcPts val="600"/>
              </a:spcBef>
            </a:pPr>
            <a:r>
              <a:rPr lang="en-US" i="1" dirty="0"/>
              <a:t>NCALGESO</a:t>
            </a:r>
            <a:endParaRPr lang="en-US" dirty="0"/>
          </a:p>
        </p:txBody>
      </p:sp>
      <p:sp>
        <p:nvSpPr>
          <p:cNvPr id="9" name="Text Box 3">
            <a:extLst>
              <a:ext uri="{FF2B5EF4-FFF2-40B4-BE49-F238E27FC236}">
                <a16:creationId xmlns:a16="http://schemas.microsoft.com/office/drawing/2014/main" id="{D6AA9AB2-CA8E-4742-9E6B-0B79AB35D509}"/>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7" name="TextBox 6">
            <a:extLst>
              <a:ext uri="{FF2B5EF4-FFF2-40B4-BE49-F238E27FC236}">
                <a16:creationId xmlns:a16="http://schemas.microsoft.com/office/drawing/2014/main" id="{B40FEC94-24ED-407C-A3D6-C98F5CDB8C7A}"/>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37939322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95400"/>
            <a:ext cx="7924800" cy="4419600"/>
          </a:xfrm>
        </p:spPr>
        <p:txBody>
          <a:bodyPr/>
          <a:lstStyle/>
          <a:p>
            <a:r>
              <a:rPr lang="en-US" b="1" dirty="0"/>
              <a:t>Partnerships</a:t>
            </a:r>
          </a:p>
          <a:p>
            <a:endParaRPr lang="en-US" sz="1000" b="1" dirty="0"/>
          </a:p>
          <a:p>
            <a:pPr lvl="1"/>
            <a:r>
              <a:rPr lang="en-US" i="1" dirty="0"/>
              <a:t>Sanders Utility Construction Company, Inc.</a:t>
            </a:r>
          </a:p>
          <a:p>
            <a:pPr lvl="1"/>
            <a:endParaRPr lang="en-US" sz="1000" i="1" dirty="0"/>
          </a:p>
          <a:p>
            <a:pPr lvl="2"/>
            <a:r>
              <a:rPr lang="en-US" dirty="0"/>
              <a:t>Charlotte - Irwin Creek Tributaries Sanitary Sewer Improvements </a:t>
            </a:r>
            <a:r>
              <a:rPr lang="en-US" sz="1600" dirty="0"/>
              <a:t>(2020 – 2022)</a:t>
            </a:r>
          </a:p>
          <a:p>
            <a:pPr lvl="2"/>
            <a:endParaRPr lang="en-US" dirty="0"/>
          </a:p>
          <a:p>
            <a:pPr lvl="1"/>
            <a:r>
              <a:rPr lang="en-US" i="1" dirty="0"/>
              <a:t>Barringer Construction</a:t>
            </a:r>
          </a:p>
          <a:p>
            <a:pPr lvl="1"/>
            <a:endParaRPr lang="en-US" sz="1000" i="1" dirty="0"/>
          </a:p>
          <a:p>
            <a:pPr lvl="2"/>
            <a:r>
              <a:rPr lang="en-US" dirty="0"/>
              <a:t>Charlotte - Foundry Building Including Ancillary Buildings </a:t>
            </a:r>
            <a:r>
              <a:rPr lang="en-US" sz="1600" dirty="0"/>
              <a:t>(2020 – 2023)</a:t>
            </a:r>
            <a:endParaRPr lang="en-US" sz="1600" i="1" dirty="0"/>
          </a:p>
          <a:p>
            <a:pPr lvl="2"/>
            <a:endParaRPr lang="en-US" i="1" dirty="0"/>
          </a:p>
          <a:p>
            <a:pPr lvl="1"/>
            <a:r>
              <a:rPr lang="en-US" i="1" dirty="0"/>
              <a:t>Holder – Edison Foard – Leeper, A Joint Venture</a:t>
            </a:r>
          </a:p>
          <a:p>
            <a:pPr lvl="1"/>
            <a:endParaRPr lang="en-US" sz="1000" i="1" dirty="0"/>
          </a:p>
          <a:p>
            <a:pPr lvl="2"/>
            <a:r>
              <a:rPr lang="en-US" dirty="0"/>
              <a:t>Charlotte - Charlotte Douglas International Airport – Terminal Lobby Expansion </a:t>
            </a:r>
            <a:r>
              <a:rPr lang="en-US" sz="1600" dirty="0"/>
              <a:t>(2021 – 2023)</a:t>
            </a:r>
          </a:p>
          <a:p>
            <a:pPr lvl="1"/>
            <a:endParaRPr lang="en-US" i="1" dirty="0"/>
          </a:p>
          <a:p>
            <a:endParaRPr lang="en-US" dirty="0"/>
          </a:p>
        </p:txBody>
      </p:sp>
      <p:sp>
        <p:nvSpPr>
          <p:cNvPr id="5" name="TextBox 4">
            <a:extLst>
              <a:ext uri="{FF2B5EF4-FFF2-40B4-BE49-F238E27FC236}">
                <a16:creationId xmlns:a16="http://schemas.microsoft.com/office/drawing/2014/main" id="{2501F0B5-6262-4A44-BAAA-BEACE395B1A6}"/>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749722440"/>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nvGraphicFramePr>
        <p:xfrm>
          <a:off x="1371600" y="1188720"/>
          <a:ext cx="5791200" cy="868680"/>
        </p:xfrm>
        <a:graphic>
          <a:graphicData uri="http://schemas.openxmlformats.org/drawingml/2006/table">
            <a:tbl>
              <a:tblPr firstRow="1" bandRow="1">
                <a:tableStyleId>{00A15C55-8517-42AA-B614-E9B94910E393}</a:tableStyleId>
              </a:tblPr>
              <a:tblGrid>
                <a:gridCol w="1905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graphicFrame>
        <p:nvGraphicFramePr>
          <p:cNvPr id="16" name="Content Placeholder 5">
            <a:extLst>
              <a:ext uri="{FF2B5EF4-FFF2-40B4-BE49-F238E27FC236}">
                <a16:creationId xmlns:a16="http://schemas.microsoft.com/office/drawing/2014/main" id="{BA485394-8038-495F-AE24-F06C6D272A39}"/>
              </a:ext>
            </a:extLst>
          </p:cNvPr>
          <p:cNvGraphicFramePr>
            <a:graphicFrameLocks/>
          </p:cNvGraphicFramePr>
          <p:nvPr/>
        </p:nvGraphicFramePr>
        <p:xfrm>
          <a:off x="533396" y="4648200"/>
          <a:ext cx="8001002" cy="914400"/>
        </p:xfrm>
        <a:graphic>
          <a:graphicData uri="http://schemas.openxmlformats.org/drawingml/2006/table">
            <a:tbl>
              <a:tblPr firstRow="1" bandRow="1">
                <a:tableStyleId>{00A15C55-8517-42AA-B614-E9B94910E393}</a:tableStyleId>
              </a:tblPr>
              <a:tblGrid>
                <a:gridCol w="2363722">
                  <a:extLst>
                    <a:ext uri="{9D8B030D-6E8A-4147-A177-3AD203B41FA5}">
                      <a16:colId xmlns:a16="http://schemas.microsoft.com/office/drawing/2014/main" val="20000"/>
                    </a:ext>
                  </a:extLst>
                </a:gridCol>
                <a:gridCol w="1059920">
                  <a:extLst>
                    <a:ext uri="{9D8B030D-6E8A-4147-A177-3AD203B41FA5}">
                      <a16:colId xmlns:a16="http://schemas.microsoft.com/office/drawing/2014/main" val="20003"/>
                    </a:ext>
                  </a:extLst>
                </a:gridCol>
                <a:gridCol w="984883">
                  <a:extLst>
                    <a:ext uri="{9D8B030D-6E8A-4147-A177-3AD203B41FA5}">
                      <a16:colId xmlns:a16="http://schemas.microsoft.com/office/drawing/2014/main" val="1471205037"/>
                    </a:ext>
                  </a:extLst>
                </a:gridCol>
                <a:gridCol w="1106822">
                  <a:extLst>
                    <a:ext uri="{9D8B030D-6E8A-4147-A177-3AD203B41FA5}">
                      <a16:colId xmlns:a16="http://schemas.microsoft.com/office/drawing/2014/main" val="3688913061"/>
                    </a:ext>
                  </a:extLst>
                </a:gridCol>
                <a:gridCol w="1106822">
                  <a:extLst>
                    <a:ext uri="{9D8B030D-6E8A-4147-A177-3AD203B41FA5}">
                      <a16:colId xmlns:a16="http://schemas.microsoft.com/office/drawing/2014/main" val="306061873"/>
                    </a:ext>
                  </a:extLst>
                </a:gridCol>
                <a:gridCol w="1378833">
                  <a:extLst>
                    <a:ext uri="{9D8B030D-6E8A-4147-A177-3AD203B41FA5}">
                      <a16:colId xmlns:a16="http://schemas.microsoft.com/office/drawing/2014/main" val="20004"/>
                    </a:ext>
                  </a:extLst>
                </a:gridCol>
              </a:tblGrid>
              <a:tr h="392515">
                <a:tc>
                  <a:txBody>
                    <a:bodyPr/>
                    <a:lstStyle/>
                    <a:p>
                      <a:pPr algn="ctr"/>
                      <a:r>
                        <a:rPr lang="en-US" sz="1200" b="1" dirty="0">
                          <a:solidFill>
                            <a:schemeClr val="tx1"/>
                          </a:solidFill>
                        </a:rPr>
                        <a:t>ACTIVITY</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85000"/>
                      </a:schemeClr>
                    </a:solidFill>
                  </a:tcPr>
                </a:tc>
                <a:tc>
                  <a:txBody>
                    <a:bodyPr/>
                    <a:lstStyle/>
                    <a:p>
                      <a:pPr algn="ctr"/>
                      <a:r>
                        <a:rPr lang="en-US" sz="1200" b="1" i="1" dirty="0">
                          <a:solidFill>
                            <a:schemeClr val="tx1"/>
                          </a:solidFill>
                        </a:rPr>
                        <a:t>Cumulative Total</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200" b="0" i="1" dirty="0"/>
                        <a:t>Complaints Not in OSH Jurisdiction*</a:t>
                      </a:r>
                    </a:p>
                  </a:txBody>
                  <a:tcPr anchor="ctr">
                    <a:solidFill>
                      <a:schemeClr val="bg1">
                        <a:lumMod val="95000"/>
                      </a:schemeClr>
                    </a:solidFill>
                  </a:tcPr>
                </a:tc>
                <a:tc>
                  <a:txBody>
                    <a:bodyPr/>
                    <a:lstStyle/>
                    <a:p>
                      <a:pPr algn="ctr"/>
                      <a:r>
                        <a:rPr lang="en-US" sz="1200" b="0" i="0" dirty="0"/>
                        <a:t>764</a:t>
                      </a:r>
                    </a:p>
                  </a:txBody>
                  <a:tcPr anchor="ctr">
                    <a:solidFill>
                      <a:schemeClr val="bg1">
                        <a:lumMod val="95000"/>
                      </a:schemeClr>
                    </a:solidFill>
                  </a:tcPr>
                </a:tc>
                <a:tc>
                  <a:txBody>
                    <a:bodyPr/>
                    <a:lstStyle/>
                    <a:p>
                      <a:pPr algn="ctr"/>
                      <a:r>
                        <a:rPr lang="en-US" sz="1200" b="0" i="0" dirty="0"/>
                        <a:t>688</a:t>
                      </a:r>
                    </a:p>
                  </a:txBody>
                  <a:tcPr anchor="ctr">
                    <a:solidFill>
                      <a:schemeClr val="bg1">
                        <a:lumMod val="95000"/>
                      </a:schemeClr>
                    </a:solidFill>
                  </a:tcPr>
                </a:tc>
                <a:tc>
                  <a:txBody>
                    <a:bodyPr/>
                    <a:lstStyle/>
                    <a:p>
                      <a:pPr algn="ctr"/>
                      <a:r>
                        <a:rPr lang="en-US" sz="1200" b="0" i="0" dirty="0"/>
                        <a:t>744</a:t>
                      </a:r>
                    </a:p>
                  </a:txBody>
                  <a:tcPr anchor="ctr">
                    <a:solidFill>
                      <a:schemeClr val="bg1">
                        <a:lumMod val="95000"/>
                      </a:schemeClr>
                    </a:solidFill>
                  </a:tcPr>
                </a:tc>
                <a:tc>
                  <a:txBody>
                    <a:bodyPr/>
                    <a:lstStyle/>
                    <a:p>
                      <a:pPr algn="ctr"/>
                      <a:r>
                        <a:rPr lang="en-US" sz="1200" b="0" i="0" dirty="0"/>
                        <a:t>1,036</a:t>
                      </a:r>
                    </a:p>
                  </a:txBody>
                  <a:tcPr anchor="ctr">
                    <a:solidFill>
                      <a:schemeClr val="bg1">
                        <a:lumMod val="95000"/>
                      </a:schemeClr>
                    </a:solidFill>
                  </a:tcPr>
                </a:tc>
                <a:tc>
                  <a:txBody>
                    <a:bodyPr/>
                    <a:lstStyle/>
                    <a:p>
                      <a:pPr algn="ctr"/>
                      <a:r>
                        <a:rPr lang="en-US" sz="1200" b="1" i="1" dirty="0"/>
                        <a:t>3,232</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9" name="Rectangle 18">
            <a:extLst>
              <a:ext uri="{FF2B5EF4-FFF2-40B4-BE49-F238E27FC236}">
                <a16:creationId xmlns:a16="http://schemas.microsoft.com/office/drawing/2014/main" id="{44758B0A-12F3-4021-ACD2-2C5940DD5555}"/>
              </a:ext>
            </a:extLst>
          </p:cNvPr>
          <p:cNvSpPr/>
          <p:nvPr/>
        </p:nvSpPr>
        <p:spPr>
          <a:xfrm>
            <a:off x="457200" y="5562600"/>
            <a:ext cx="8153400" cy="246221"/>
          </a:xfrm>
          <a:prstGeom prst="rect">
            <a:avLst/>
          </a:prstGeom>
        </p:spPr>
        <p:txBody>
          <a:bodyPr wrap="square">
            <a:spAutoFit/>
          </a:bodyPr>
          <a:lstStyle/>
          <a:p>
            <a:r>
              <a:rPr lang="en-US" sz="1000" i="1" dirty="0"/>
              <a:t>*Includes complaints related to wage and hour, discrimination, worker's compensation questions, beyond statute of limitation time frame, etc.</a:t>
            </a:r>
            <a:endParaRPr lang="en-US" sz="1200" i="1" dirty="0"/>
          </a:p>
        </p:txBody>
      </p:sp>
      <p:graphicFrame>
        <p:nvGraphicFramePr>
          <p:cNvPr id="10" name="Content Placeholder 5">
            <a:extLst>
              <a:ext uri="{FF2B5EF4-FFF2-40B4-BE49-F238E27FC236}">
                <a16:creationId xmlns:a16="http://schemas.microsoft.com/office/drawing/2014/main" id="{6C396B26-295D-43E7-A0A1-EAFA0117410A}"/>
              </a:ext>
            </a:extLst>
          </p:cNvPr>
          <p:cNvGraphicFramePr>
            <a:graphicFrameLocks/>
          </p:cNvGraphicFramePr>
          <p:nvPr>
            <p:extLst>
              <p:ext uri="{D42A27DB-BD31-4B8C-83A1-F6EECF244321}">
                <p14:modId xmlns:p14="http://schemas.microsoft.com/office/powerpoint/2010/main" val="2663493453"/>
              </p:ext>
            </p:extLst>
          </p:nvPr>
        </p:nvGraphicFramePr>
        <p:xfrm>
          <a:off x="533396" y="1904999"/>
          <a:ext cx="8000988" cy="2133601"/>
        </p:xfrm>
        <a:graphic>
          <a:graphicData uri="http://schemas.openxmlformats.org/drawingml/2006/table">
            <a:tbl>
              <a:tblPr firstRow="1" bandRow="1">
                <a:tableStyleId>{00A15C55-8517-42AA-B614-E9B94910E393}</a:tableStyleId>
              </a:tblPr>
              <a:tblGrid>
                <a:gridCol w="838204">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41248">
                  <a:extLst>
                    <a:ext uri="{9D8B030D-6E8A-4147-A177-3AD203B41FA5}">
                      <a16:colId xmlns:a16="http://schemas.microsoft.com/office/drawing/2014/main" val="3458425628"/>
                    </a:ext>
                  </a:extLst>
                </a:gridCol>
                <a:gridCol w="496185">
                  <a:extLst>
                    <a:ext uri="{9D8B030D-6E8A-4147-A177-3AD203B41FA5}">
                      <a16:colId xmlns:a16="http://schemas.microsoft.com/office/drawing/2014/main" val="4285039356"/>
                    </a:ext>
                  </a:extLst>
                </a:gridCol>
                <a:gridCol w="510367">
                  <a:extLst>
                    <a:ext uri="{9D8B030D-6E8A-4147-A177-3AD203B41FA5}">
                      <a16:colId xmlns:a16="http://schemas.microsoft.com/office/drawing/2014/main" val="2046005657"/>
                    </a:ext>
                  </a:extLst>
                </a:gridCol>
                <a:gridCol w="482003">
                  <a:extLst>
                    <a:ext uri="{9D8B030D-6E8A-4147-A177-3AD203B41FA5}">
                      <a16:colId xmlns:a16="http://schemas.microsoft.com/office/drawing/2014/main" val="20002"/>
                    </a:ext>
                  </a:extLst>
                </a:gridCol>
                <a:gridCol w="496185">
                  <a:extLst>
                    <a:ext uri="{9D8B030D-6E8A-4147-A177-3AD203B41FA5}">
                      <a16:colId xmlns:a16="http://schemas.microsoft.com/office/drawing/2014/main" val="324763908"/>
                    </a:ext>
                  </a:extLst>
                </a:gridCol>
                <a:gridCol w="496185">
                  <a:extLst>
                    <a:ext uri="{9D8B030D-6E8A-4147-A177-3AD203B41FA5}">
                      <a16:colId xmlns:a16="http://schemas.microsoft.com/office/drawing/2014/main" val="2527890598"/>
                    </a:ext>
                  </a:extLst>
                </a:gridCol>
                <a:gridCol w="506827">
                  <a:extLst>
                    <a:ext uri="{9D8B030D-6E8A-4147-A177-3AD203B41FA5}">
                      <a16:colId xmlns:a16="http://schemas.microsoft.com/office/drawing/2014/main" val="1696560944"/>
                    </a:ext>
                  </a:extLst>
                </a:gridCol>
                <a:gridCol w="457200">
                  <a:extLst>
                    <a:ext uri="{9D8B030D-6E8A-4147-A177-3AD203B41FA5}">
                      <a16:colId xmlns:a16="http://schemas.microsoft.com/office/drawing/2014/main" val="20003"/>
                    </a:ext>
                  </a:extLst>
                </a:gridCol>
                <a:gridCol w="524528">
                  <a:extLst>
                    <a:ext uri="{9D8B030D-6E8A-4147-A177-3AD203B41FA5}">
                      <a16:colId xmlns:a16="http://schemas.microsoft.com/office/drawing/2014/main" val="3530613554"/>
                    </a:ext>
                  </a:extLst>
                </a:gridCol>
                <a:gridCol w="466072">
                  <a:extLst>
                    <a:ext uri="{9D8B030D-6E8A-4147-A177-3AD203B41FA5}">
                      <a16:colId xmlns:a16="http://schemas.microsoft.com/office/drawing/2014/main" val="1556847741"/>
                    </a:ext>
                  </a:extLst>
                </a:gridCol>
                <a:gridCol w="457200">
                  <a:extLst>
                    <a:ext uri="{9D8B030D-6E8A-4147-A177-3AD203B41FA5}">
                      <a16:colId xmlns:a16="http://schemas.microsoft.com/office/drawing/2014/main" val="4259119100"/>
                    </a:ext>
                  </a:extLst>
                </a:gridCol>
                <a:gridCol w="838200">
                  <a:extLst>
                    <a:ext uri="{9D8B030D-6E8A-4147-A177-3AD203B41FA5}">
                      <a16:colId xmlns:a16="http://schemas.microsoft.com/office/drawing/2014/main" val="20004"/>
                    </a:ext>
                  </a:extLst>
                </a:gridCol>
                <a:gridCol w="533384">
                  <a:extLst>
                    <a:ext uri="{9D8B030D-6E8A-4147-A177-3AD203B41FA5}">
                      <a16:colId xmlns:a16="http://schemas.microsoft.com/office/drawing/2014/main" val="2129303459"/>
                    </a:ext>
                  </a:extLst>
                </a:gridCol>
              </a:tblGrid>
              <a:tr h="588773">
                <a:tc>
                  <a:txBody>
                    <a:bodyPr/>
                    <a:lstStyle/>
                    <a:p>
                      <a:pPr algn="r"/>
                      <a:r>
                        <a:rPr lang="en-US" sz="900" b="1" dirty="0">
                          <a:solidFill>
                            <a:schemeClr val="tx1"/>
                          </a:solidFill>
                        </a:rPr>
                        <a:t>ACTIVITY</a:t>
                      </a:r>
                    </a:p>
                  </a:txBody>
                  <a:tcPr anchor="ctr">
                    <a:solidFill>
                      <a:schemeClr val="bg1">
                        <a:lumMod val="75000"/>
                      </a:schemeClr>
                    </a:solidFill>
                  </a:tcPr>
                </a:tc>
                <a:tc>
                  <a:txBody>
                    <a:bodyPr/>
                    <a:lstStyle/>
                    <a:p>
                      <a:pPr algn="ct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4</a:t>
                      </a:r>
                      <a:r>
                        <a:rPr lang="en-US" sz="900" b="1" baseline="30000" dirty="0">
                          <a:solidFill>
                            <a:schemeClr val="tx1"/>
                          </a:solidFill>
                        </a:rPr>
                        <a:t>th</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4</a:t>
                      </a:r>
                      <a:r>
                        <a:rPr lang="en-US" sz="900" b="1" baseline="30000" dirty="0">
                          <a:solidFill>
                            <a:schemeClr val="tx1"/>
                          </a:solidFill>
                        </a:rPr>
                        <a:t>th</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4</a:t>
                      </a:r>
                      <a:r>
                        <a:rPr lang="en-US" sz="900" b="1" baseline="30000" dirty="0">
                          <a:solidFill>
                            <a:schemeClr val="tx1"/>
                          </a:solidFill>
                        </a:rPr>
                        <a:t>th</a:t>
                      </a:r>
                      <a:r>
                        <a:rPr lang="en-US" sz="900" b="1" dirty="0">
                          <a:solidFill>
                            <a:schemeClr val="tx1"/>
                          </a:solidFill>
                        </a:rPr>
                        <a:t> Qtr.</a:t>
                      </a:r>
                    </a:p>
                  </a:txBody>
                  <a:tcPr anchor="ctr">
                    <a:solidFill>
                      <a:schemeClr val="bg1">
                        <a:lumMod val="75000"/>
                      </a:schemeClr>
                    </a:solidFill>
                  </a:tcPr>
                </a:tc>
                <a:tc>
                  <a:txBody>
                    <a:bodyPr/>
                    <a:lstStyle/>
                    <a:p>
                      <a:pPr algn="ctr"/>
                      <a:r>
                        <a:rPr lang="en-US" sz="900" b="1" i="1" dirty="0">
                          <a:solidFill>
                            <a:schemeClr val="tx1"/>
                          </a:solidFill>
                        </a:rPr>
                        <a:t>Cumulative Total</a:t>
                      </a:r>
                    </a:p>
                  </a:txBody>
                  <a:tcPr anchor="ctr">
                    <a:solidFill>
                      <a:schemeClr val="bg1">
                        <a:lumMod val="75000"/>
                      </a:schemeClr>
                    </a:solidFill>
                  </a:tcPr>
                </a:tc>
                <a:tc>
                  <a:txBody>
                    <a:bodyPr/>
                    <a:lstStyle/>
                    <a:p>
                      <a:pPr algn="ctr"/>
                      <a:r>
                        <a:rPr lang="en-US" sz="900" b="1" i="0" dirty="0">
                          <a:solidFill>
                            <a:schemeClr val="tx1"/>
                          </a:solidFill>
                        </a:rPr>
                        <a:t>FFY 2020</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000" b="0" i="1" dirty="0"/>
                        <a:t>Complaints</a:t>
                      </a:r>
                    </a:p>
                  </a:txBody>
                  <a:tcPr anchor="ctr">
                    <a:solidFill>
                      <a:schemeClr val="bg1">
                        <a:lumMod val="85000"/>
                      </a:schemeClr>
                    </a:solidFill>
                  </a:tcPr>
                </a:tc>
                <a:tc>
                  <a:txBody>
                    <a:bodyPr/>
                    <a:lstStyle/>
                    <a:p>
                      <a:pPr algn="ctr"/>
                      <a:r>
                        <a:rPr lang="en-US" sz="1000" i="0" dirty="0"/>
                        <a:t>604</a:t>
                      </a:r>
                    </a:p>
                  </a:txBody>
                  <a:tcPr anchor="ctr">
                    <a:solidFill>
                      <a:schemeClr val="bg1">
                        <a:lumMod val="85000"/>
                      </a:schemeClr>
                    </a:solidFill>
                  </a:tcPr>
                </a:tc>
                <a:tc>
                  <a:txBody>
                    <a:bodyPr/>
                    <a:lstStyle/>
                    <a:p>
                      <a:pPr algn="ctr"/>
                      <a:r>
                        <a:rPr lang="en-US" sz="1000" i="0" dirty="0"/>
                        <a:t>614</a:t>
                      </a:r>
                    </a:p>
                  </a:txBody>
                  <a:tcPr anchor="ctr">
                    <a:solidFill>
                      <a:schemeClr val="bg1">
                        <a:lumMod val="85000"/>
                      </a:schemeClr>
                    </a:solidFill>
                  </a:tcPr>
                </a:tc>
                <a:tc>
                  <a:txBody>
                    <a:bodyPr/>
                    <a:lstStyle/>
                    <a:p>
                      <a:pPr algn="ctr"/>
                      <a:r>
                        <a:rPr lang="en-US" sz="1000" i="0" dirty="0"/>
                        <a:t>299</a:t>
                      </a:r>
                    </a:p>
                  </a:txBody>
                  <a:tcPr anchor="ctr">
                    <a:solidFill>
                      <a:schemeClr val="bg1">
                        <a:lumMod val="85000"/>
                      </a:schemeClr>
                    </a:solidFill>
                  </a:tcPr>
                </a:tc>
                <a:tc>
                  <a:txBody>
                    <a:bodyPr/>
                    <a:lstStyle/>
                    <a:p>
                      <a:pPr algn="ctr"/>
                      <a:r>
                        <a:rPr lang="en-US" sz="1000" i="0" dirty="0"/>
                        <a:t>473</a:t>
                      </a:r>
                    </a:p>
                  </a:txBody>
                  <a:tcPr anchor="ctr">
                    <a:solidFill>
                      <a:schemeClr val="bg1">
                        <a:lumMod val="85000"/>
                      </a:schemeClr>
                    </a:solidFill>
                  </a:tcPr>
                </a:tc>
                <a:tc>
                  <a:txBody>
                    <a:bodyPr/>
                    <a:lstStyle/>
                    <a:p>
                      <a:pPr algn="ctr"/>
                      <a:r>
                        <a:rPr lang="en-US" sz="1000" i="0" dirty="0"/>
                        <a:t>744</a:t>
                      </a:r>
                    </a:p>
                  </a:txBody>
                  <a:tcPr anchor="ctr">
                    <a:solidFill>
                      <a:schemeClr val="bg1">
                        <a:lumMod val="85000"/>
                      </a:schemeClr>
                    </a:solidFill>
                  </a:tcPr>
                </a:tc>
                <a:tc>
                  <a:txBody>
                    <a:bodyPr/>
                    <a:lstStyle/>
                    <a:p>
                      <a:pPr algn="ctr"/>
                      <a:r>
                        <a:rPr lang="en-US" sz="1000" i="0" dirty="0"/>
                        <a:t>655</a:t>
                      </a:r>
                    </a:p>
                  </a:txBody>
                  <a:tcPr anchor="ctr">
                    <a:solidFill>
                      <a:schemeClr val="bg1">
                        <a:lumMod val="85000"/>
                      </a:schemeClr>
                    </a:solidFill>
                  </a:tcPr>
                </a:tc>
                <a:tc>
                  <a:txBody>
                    <a:bodyPr/>
                    <a:lstStyle/>
                    <a:p>
                      <a:pPr algn="ctr"/>
                      <a:r>
                        <a:rPr lang="en-US" sz="1000" i="0" dirty="0"/>
                        <a:t>338</a:t>
                      </a:r>
                    </a:p>
                  </a:txBody>
                  <a:tcPr anchor="ctr">
                    <a:solidFill>
                      <a:schemeClr val="bg1">
                        <a:lumMod val="85000"/>
                      </a:schemeClr>
                    </a:solidFill>
                  </a:tcPr>
                </a:tc>
                <a:tc>
                  <a:txBody>
                    <a:bodyPr/>
                    <a:lstStyle/>
                    <a:p>
                      <a:pPr algn="ctr"/>
                      <a:r>
                        <a:rPr lang="en-US" sz="1000" i="0" dirty="0"/>
                        <a:t>560</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8</a:t>
                      </a:r>
                    </a:p>
                  </a:txBody>
                  <a:tcPr anchor="ctr">
                    <a:solidFill>
                      <a:schemeClr val="bg1">
                        <a:lumMod val="85000"/>
                      </a:schemeClr>
                    </a:solidFill>
                  </a:tcPr>
                </a:tc>
                <a:tc>
                  <a:txBody>
                    <a:bodyPr/>
                    <a:lstStyle/>
                    <a:p>
                      <a:pPr algn="ctr"/>
                      <a:r>
                        <a:rPr lang="en-US" sz="1000" b="1" i="1" dirty="0"/>
                        <a:t>4,321</a:t>
                      </a:r>
                    </a:p>
                  </a:txBody>
                  <a:tcPr anchor="ctr">
                    <a:solidFill>
                      <a:schemeClr val="bg1">
                        <a:lumMod val="85000"/>
                      </a:schemeClr>
                    </a:solidFill>
                  </a:tcPr>
                </a:tc>
                <a:tc>
                  <a:txBody>
                    <a:bodyPr/>
                    <a:lstStyle/>
                    <a:p>
                      <a:pPr algn="ctr"/>
                      <a:r>
                        <a:rPr lang="en-US" sz="1000" b="1" i="1" dirty="0"/>
                        <a:t>4,121</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000" b="0" i="1" dirty="0"/>
                        <a:t>Referrals</a:t>
                      </a:r>
                    </a:p>
                  </a:txBody>
                  <a:tcPr anchor="ctr">
                    <a:solidFill>
                      <a:schemeClr val="bg1">
                        <a:lumMod val="95000"/>
                      </a:schemeClr>
                    </a:solidFill>
                  </a:tcPr>
                </a:tc>
                <a:tc>
                  <a:txBody>
                    <a:bodyPr/>
                    <a:lstStyle/>
                    <a:p>
                      <a:pPr algn="ctr"/>
                      <a:r>
                        <a:rPr lang="en-US" sz="1000" i="0" dirty="0"/>
                        <a:t>65</a:t>
                      </a:r>
                    </a:p>
                  </a:txBody>
                  <a:tcPr anchor="ctr">
                    <a:solidFill>
                      <a:schemeClr val="bg1">
                        <a:lumMod val="95000"/>
                      </a:schemeClr>
                    </a:solidFill>
                  </a:tcPr>
                </a:tc>
                <a:tc>
                  <a:txBody>
                    <a:bodyPr/>
                    <a:lstStyle/>
                    <a:p>
                      <a:pPr algn="ctr"/>
                      <a:r>
                        <a:rPr lang="en-US" sz="1000" i="0" dirty="0"/>
                        <a:t>72</a:t>
                      </a:r>
                    </a:p>
                  </a:txBody>
                  <a:tcPr anchor="ctr">
                    <a:solidFill>
                      <a:schemeClr val="bg1">
                        <a:lumMod val="95000"/>
                      </a:schemeClr>
                    </a:solidFill>
                  </a:tcPr>
                </a:tc>
                <a:tc>
                  <a:txBody>
                    <a:bodyPr/>
                    <a:lstStyle/>
                    <a:p>
                      <a:pPr algn="ctr"/>
                      <a:r>
                        <a:rPr lang="en-US" sz="1000" i="0" dirty="0"/>
                        <a:t>70</a:t>
                      </a:r>
                    </a:p>
                  </a:txBody>
                  <a:tcPr anchor="ctr">
                    <a:solidFill>
                      <a:schemeClr val="bg1">
                        <a:lumMod val="95000"/>
                      </a:schemeClr>
                    </a:solidFill>
                  </a:tcPr>
                </a:tc>
                <a:tc>
                  <a:txBody>
                    <a:bodyPr/>
                    <a:lstStyle/>
                    <a:p>
                      <a:pPr algn="ctr"/>
                      <a:r>
                        <a:rPr lang="en-US" sz="1000" i="0" dirty="0"/>
                        <a:t>92</a:t>
                      </a:r>
                    </a:p>
                  </a:txBody>
                  <a:tcPr anchor="ctr">
                    <a:solidFill>
                      <a:schemeClr val="bg1">
                        <a:lumMod val="95000"/>
                      </a:schemeClr>
                    </a:solidFill>
                  </a:tcPr>
                </a:tc>
                <a:tc>
                  <a:txBody>
                    <a:bodyPr/>
                    <a:lstStyle/>
                    <a:p>
                      <a:pPr algn="ctr"/>
                      <a:r>
                        <a:rPr lang="en-US" sz="1000" i="0" dirty="0"/>
                        <a:t>101</a:t>
                      </a:r>
                    </a:p>
                  </a:txBody>
                  <a:tcPr anchor="ctr">
                    <a:solidFill>
                      <a:schemeClr val="bg1">
                        <a:lumMod val="95000"/>
                      </a:schemeClr>
                    </a:solidFill>
                  </a:tcPr>
                </a:tc>
                <a:tc>
                  <a:txBody>
                    <a:bodyPr/>
                    <a:lstStyle/>
                    <a:p>
                      <a:pPr algn="ctr"/>
                      <a:r>
                        <a:rPr lang="en-US" sz="1000" i="0" dirty="0"/>
                        <a:t>102</a:t>
                      </a:r>
                    </a:p>
                  </a:txBody>
                  <a:tcPr anchor="ctr">
                    <a:solidFill>
                      <a:schemeClr val="bg1">
                        <a:lumMod val="95000"/>
                      </a:schemeClr>
                    </a:solidFill>
                  </a:tcPr>
                </a:tc>
                <a:tc>
                  <a:txBody>
                    <a:bodyPr/>
                    <a:lstStyle/>
                    <a:p>
                      <a:pPr algn="ctr"/>
                      <a:r>
                        <a:rPr lang="en-US" sz="1000" i="0" dirty="0"/>
                        <a:t>109</a:t>
                      </a:r>
                    </a:p>
                  </a:txBody>
                  <a:tcPr anchor="ctr">
                    <a:solidFill>
                      <a:schemeClr val="bg1">
                        <a:lumMod val="95000"/>
                      </a:schemeClr>
                    </a:solidFill>
                  </a:tcPr>
                </a:tc>
                <a:tc>
                  <a:txBody>
                    <a:bodyPr/>
                    <a:lstStyle/>
                    <a:p>
                      <a:pPr algn="ctr"/>
                      <a:r>
                        <a:rPr lang="en-US" sz="1000" i="0" dirty="0"/>
                        <a:t>107</a:t>
                      </a:r>
                    </a:p>
                  </a:txBody>
                  <a:tcPr anchor="ctr">
                    <a:solidFill>
                      <a:schemeClr val="bg1">
                        <a:lumMod val="95000"/>
                      </a:schemeClr>
                    </a:solidFill>
                  </a:tcPr>
                </a:tc>
                <a:tc>
                  <a:txBody>
                    <a:bodyPr/>
                    <a:lstStyle/>
                    <a:p>
                      <a:pPr algn="ctr"/>
                      <a:r>
                        <a:rPr lang="en-US" sz="1000" i="0" dirty="0"/>
                        <a:t>10</a:t>
                      </a:r>
                    </a:p>
                  </a:txBody>
                  <a:tcPr anchor="ctr">
                    <a:solidFill>
                      <a:schemeClr val="bg1">
                        <a:lumMod val="95000"/>
                      </a:schemeClr>
                    </a:solidFill>
                  </a:tcPr>
                </a:tc>
                <a:tc>
                  <a:txBody>
                    <a:bodyPr/>
                    <a:lstStyle/>
                    <a:p>
                      <a:pPr algn="ctr"/>
                      <a:r>
                        <a:rPr lang="en-US" sz="1000" i="0" dirty="0"/>
                        <a:t>3</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i="0" dirty="0"/>
                        <a:t>11</a:t>
                      </a:r>
                    </a:p>
                  </a:txBody>
                  <a:tcPr anchor="ctr">
                    <a:solidFill>
                      <a:schemeClr val="bg1">
                        <a:lumMod val="95000"/>
                      </a:schemeClr>
                    </a:solidFill>
                  </a:tcPr>
                </a:tc>
                <a:tc>
                  <a:txBody>
                    <a:bodyPr/>
                    <a:lstStyle/>
                    <a:p>
                      <a:pPr algn="ctr"/>
                      <a:r>
                        <a:rPr lang="en-US" sz="1000" b="1" i="1" dirty="0"/>
                        <a:t>743</a:t>
                      </a:r>
                    </a:p>
                  </a:txBody>
                  <a:tcPr anchor="ctr">
                    <a:solidFill>
                      <a:schemeClr val="bg1">
                        <a:lumMod val="95000"/>
                      </a:schemeClr>
                    </a:solidFill>
                  </a:tcPr>
                </a:tc>
                <a:tc>
                  <a:txBody>
                    <a:bodyPr/>
                    <a:lstStyle/>
                    <a:p>
                      <a:pPr algn="ctr"/>
                      <a:r>
                        <a:rPr lang="en-US" sz="1000" b="1" i="1" dirty="0"/>
                        <a:t>703</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000" b="0" i="1" dirty="0"/>
                        <a:t>Fat/Cat</a:t>
                      </a:r>
                    </a:p>
                  </a:txBody>
                  <a:tcPr anchor="ctr">
                    <a:solidFill>
                      <a:schemeClr val="bg1">
                        <a:lumMod val="85000"/>
                      </a:schemeClr>
                    </a:solidFill>
                  </a:tcPr>
                </a:tc>
                <a:tc>
                  <a:txBody>
                    <a:bodyPr/>
                    <a:lstStyle/>
                    <a:p>
                      <a:pPr algn="ctr"/>
                      <a:r>
                        <a:rPr lang="en-US" sz="1000" i="0" dirty="0"/>
                        <a:t>22</a:t>
                      </a:r>
                    </a:p>
                  </a:txBody>
                  <a:tcPr anchor="ctr">
                    <a:solidFill>
                      <a:schemeClr val="bg1">
                        <a:lumMod val="85000"/>
                      </a:schemeClr>
                    </a:solidFill>
                  </a:tcPr>
                </a:tc>
                <a:tc>
                  <a:txBody>
                    <a:bodyPr/>
                    <a:lstStyle/>
                    <a:p>
                      <a:pPr algn="ctr"/>
                      <a:r>
                        <a:rPr lang="en-US" sz="1000" i="0" dirty="0"/>
                        <a:t>28</a:t>
                      </a:r>
                    </a:p>
                  </a:txBody>
                  <a:tcPr anchor="ctr">
                    <a:solidFill>
                      <a:schemeClr val="bg1">
                        <a:lumMod val="85000"/>
                      </a:schemeClr>
                    </a:solidFill>
                  </a:tcPr>
                </a:tc>
                <a:tc>
                  <a:txBody>
                    <a:bodyPr/>
                    <a:lstStyle/>
                    <a:p>
                      <a:pPr algn="ctr"/>
                      <a:r>
                        <a:rPr lang="en-US" sz="1000" i="0" dirty="0"/>
                        <a:t>23</a:t>
                      </a:r>
                    </a:p>
                  </a:txBody>
                  <a:tcPr anchor="ctr">
                    <a:solidFill>
                      <a:schemeClr val="bg1">
                        <a:lumMod val="85000"/>
                      </a:schemeClr>
                    </a:solidFill>
                  </a:tcPr>
                </a:tc>
                <a:tc>
                  <a:txBody>
                    <a:bodyPr/>
                    <a:lstStyle/>
                    <a:p>
                      <a:pPr algn="ctr"/>
                      <a:r>
                        <a:rPr lang="en-US" sz="1000" i="0" dirty="0"/>
                        <a:t>21</a:t>
                      </a:r>
                    </a:p>
                  </a:txBody>
                  <a:tcPr anchor="ctr">
                    <a:solidFill>
                      <a:schemeClr val="bg1">
                        <a:lumMod val="85000"/>
                      </a:schemeClr>
                    </a:solidFill>
                  </a:tcPr>
                </a:tc>
                <a:tc>
                  <a:txBody>
                    <a:bodyPr/>
                    <a:lstStyle/>
                    <a:p>
                      <a:pPr algn="ctr"/>
                      <a:r>
                        <a:rPr lang="en-US" sz="1000" i="0" dirty="0"/>
                        <a:t>33</a:t>
                      </a:r>
                    </a:p>
                  </a:txBody>
                  <a:tcPr anchor="ctr">
                    <a:solidFill>
                      <a:schemeClr val="bg1">
                        <a:lumMod val="85000"/>
                      </a:schemeClr>
                    </a:solidFill>
                  </a:tcPr>
                </a:tc>
                <a:tc>
                  <a:txBody>
                    <a:bodyPr/>
                    <a:lstStyle/>
                    <a:p>
                      <a:pPr algn="ctr"/>
                      <a:r>
                        <a:rPr lang="en-US" sz="1000" i="0" dirty="0"/>
                        <a:t>27</a:t>
                      </a:r>
                    </a:p>
                  </a:txBody>
                  <a:tcPr anchor="ctr">
                    <a:solidFill>
                      <a:schemeClr val="bg1">
                        <a:lumMod val="85000"/>
                      </a:schemeClr>
                    </a:solidFill>
                  </a:tcPr>
                </a:tc>
                <a:tc>
                  <a:txBody>
                    <a:bodyPr/>
                    <a:lstStyle/>
                    <a:p>
                      <a:pPr algn="ctr"/>
                      <a:r>
                        <a:rPr lang="en-US" sz="1000" i="0" dirty="0"/>
                        <a:t>31</a:t>
                      </a:r>
                    </a:p>
                  </a:txBody>
                  <a:tcPr anchor="ctr">
                    <a:solidFill>
                      <a:schemeClr val="bg1">
                        <a:lumMod val="85000"/>
                      </a:schemeClr>
                    </a:solidFill>
                  </a:tcPr>
                </a:tc>
                <a:tc>
                  <a:txBody>
                    <a:bodyPr/>
                    <a:lstStyle/>
                    <a:p>
                      <a:pPr algn="ctr"/>
                      <a:r>
                        <a:rPr lang="en-US" sz="1000" i="0" dirty="0"/>
                        <a:t>31</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i="0" dirty="0"/>
                        <a:t>4</a:t>
                      </a:r>
                    </a:p>
                  </a:txBody>
                  <a:tcPr anchor="ctr">
                    <a:solidFill>
                      <a:schemeClr val="bg1">
                        <a:lumMod val="85000"/>
                      </a:schemeClr>
                    </a:solidFill>
                  </a:tcPr>
                </a:tc>
                <a:tc>
                  <a:txBody>
                    <a:bodyPr/>
                    <a:lstStyle/>
                    <a:p>
                      <a:pPr algn="ctr"/>
                      <a:r>
                        <a:rPr lang="en-US" sz="1000" b="1" i="1" dirty="0"/>
                        <a:t>227</a:t>
                      </a:r>
                    </a:p>
                  </a:txBody>
                  <a:tcPr anchor="ctr">
                    <a:solidFill>
                      <a:schemeClr val="bg1">
                        <a:lumMod val="85000"/>
                      </a:schemeClr>
                    </a:solidFill>
                  </a:tcPr>
                </a:tc>
                <a:tc>
                  <a:txBody>
                    <a:bodyPr/>
                    <a:lstStyle/>
                    <a:p>
                      <a:pPr algn="ctr"/>
                      <a:r>
                        <a:rPr lang="en-US" sz="1000" b="1" i="1" dirty="0"/>
                        <a:t>246</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000" b="1" i="1" dirty="0"/>
                        <a:t>Totals</a:t>
                      </a:r>
                    </a:p>
                  </a:txBody>
                  <a:tcPr anchor="ctr">
                    <a:solidFill>
                      <a:schemeClr val="bg1">
                        <a:lumMod val="95000"/>
                      </a:schemeClr>
                    </a:solidFill>
                  </a:tcPr>
                </a:tc>
                <a:tc>
                  <a:txBody>
                    <a:bodyPr/>
                    <a:lstStyle/>
                    <a:p>
                      <a:pPr algn="ctr"/>
                      <a:r>
                        <a:rPr lang="en-US" sz="1000" b="1" i="1" dirty="0"/>
                        <a:t>691</a:t>
                      </a:r>
                    </a:p>
                  </a:txBody>
                  <a:tcPr anchor="ctr">
                    <a:solidFill>
                      <a:schemeClr val="bg1">
                        <a:lumMod val="95000"/>
                      </a:schemeClr>
                    </a:solidFill>
                  </a:tcPr>
                </a:tc>
                <a:tc>
                  <a:txBody>
                    <a:bodyPr/>
                    <a:lstStyle/>
                    <a:p>
                      <a:pPr algn="ctr"/>
                      <a:r>
                        <a:rPr lang="en-US" sz="1000" b="1" i="1" dirty="0"/>
                        <a:t>714</a:t>
                      </a:r>
                    </a:p>
                  </a:txBody>
                  <a:tcPr anchor="ctr">
                    <a:solidFill>
                      <a:schemeClr val="bg1">
                        <a:lumMod val="95000"/>
                      </a:schemeClr>
                    </a:solidFill>
                  </a:tcPr>
                </a:tc>
                <a:tc>
                  <a:txBody>
                    <a:bodyPr/>
                    <a:lstStyle/>
                    <a:p>
                      <a:pPr algn="ctr"/>
                      <a:r>
                        <a:rPr lang="en-US" sz="1000" b="1" i="1" dirty="0"/>
                        <a:t>392</a:t>
                      </a:r>
                    </a:p>
                  </a:txBody>
                  <a:tcPr anchor="ctr">
                    <a:solidFill>
                      <a:schemeClr val="bg1">
                        <a:lumMod val="95000"/>
                      </a:schemeClr>
                    </a:solidFill>
                  </a:tcPr>
                </a:tc>
                <a:tc>
                  <a:txBody>
                    <a:bodyPr/>
                    <a:lstStyle/>
                    <a:p>
                      <a:pPr algn="ctr"/>
                      <a:r>
                        <a:rPr lang="en-US" sz="1000" b="1" i="1" dirty="0"/>
                        <a:t>586</a:t>
                      </a:r>
                    </a:p>
                  </a:txBody>
                  <a:tcPr anchor="ctr">
                    <a:solidFill>
                      <a:schemeClr val="bg1">
                        <a:lumMod val="95000"/>
                      </a:schemeClr>
                    </a:solidFill>
                  </a:tcPr>
                </a:tc>
                <a:tc>
                  <a:txBody>
                    <a:bodyPr/>
                    <a:lstStyle/>
                    <a:p>
                      <a:pPr algn="ctr"/>
                      <a:r>
                        <a:rPr lang="en-US" sz="1000" b="1" i="1" dirty="0"/>
                        <a:t>878</a:t>
                      </a:r>
                    </a:p>
                  </a:txBody>
                  <a:tcPr anchor="ctr">
                    <a:solidFill>
                      <a:schemeClr val="bg1">
                        <a:lumMod val="95000"/>
                      </a:schemeClr>
                    </a:solidFill>
                  </a:tcPr>
                </a:tc>
                <a:tc>
                  <a:txBody>
                    <a:bodyPr/>
                    <a:lstStyle/>
                    <a:p>
                      <a:pPr algn="ctr"/>
                      <a:r>
                        <a:rPr lang="en-US" sz="1000" b="1" i="1" dirty="0"/>
                        <a:t>784</a:t>
                      </a:r>
                    </a:p>
                  </a:txBody>
                  <a:tcPr anchor="ctr">
                    <a:solidFill>
                      <a:schemeClr val="bg1">
                        <a:lumMod val="95000"/>
                      </a:schemeClr>
                    </a:solidFill>
                  </a:tcPr>
                </a:tc>
                <a:tc>
                  <a:txBody>
                    <a:bodyPr/>
                    <a:lstStyle/>
                    <a:p>
                      <a:pPr algn="ctr"/>
                      <a:r>
                        <a:rPr lang="en-US" sz="1000" b="1" i="1" dirty="0"/>
                        <a:t>478</a:t>
                      </a:r>
                    </a:p>
                  </a:txBody>
                  <a:tcPr anchor="ctr">
                    <a:solidFill>
                      <a:schemeClr val="bg1">
                        <a:lumMod val="95000"/>
                      </a:schemeClr>
                    </a:solidFill>
                  </a:tcPr>
                </a:tc>
                <a:tc>
                  <a:txBody>
                    <a:bodyPr/>
                    <a:lstStyle/>
                    <a:p>
                      <a:pPr algn="ctr"/>
                      <a:r>
                        <a:rPr lang="en-US" sz="1000" b="1" i="1" dirty="0"/>
                        <a:t>718</a:t>
                      </a:r>
                    </a:p>
                  </a:txBody>
                  <a:tcPr anchor="ctr">
                    <a:solidFill>
                      <a:schemeClr val="bg1">
                        <a:lumMod val="95000"/>
                      </a:schemeClr>
                    </a:solidFill>
                  </a:tcPr>
                </a:tc>
                <a:tc>
                  <a:txBody>
                    <a:bodyPr/>
                    <a:lstStyle/>
                    <a:p>
                      <a:pPr algn="ctr"/>
                      <a:r>
                        <a:rPr lang="en-US" sz="1000" b="1" i="1" dirty="0"/>
                        <a:t>15</a:t>
                      </a:r>
                    </a:p>
                  </a:txBody>
                  <a:tcPr anchor="ctr">
                    <a:solidFill>
                      <a:schemeClr val="bg1">
                        <a:lumMod val="95000"/>
                      </a:schemeClr>
                    </a:solidFill>
                  </a:tcPr>
                </a:tc>
                <a:tc>
                  <a:txBody>
                    <a:bodyPr/>
                    <a:lstStyle/>
                    <a:p>
                      <a:pPr algn="ctr"/>
                      <a:r>
                        <a:rPr lang="en-US" sz="1000" b="1" i="1" dirty="0"/>
                        <a:t>6</a:t>
                      </a:r>
                    </a:p>
                  </a:txBody>
                  <a:tcPr anchor="ctr">
                    <a:solidFill>
                      <a:schemeClr val="bg1">
                        <a:lumMod val="95000"/>
                      </a:schemeClr>
                    </a:solidFill>
                  </a:tcPr>
                </a:tc>
                <a:tc>
                  <a:txBody>
                    <a:bodyPr/>
                    <a:lstStyle/>
                    <a:p>
                      <a:pPr algn="ctr"/>
                      <a:r>
                        <a:rPr lang="en-US" sz="1000" b="1" i="1" dirty="0"/>
                        <a:t>6</a:t>
                      </a:r>
                    </a:p>
                  </a:txBody>
                  <a:tcPr anchor="ctr">
                    <a:solidFill>
                      <a:schemeClr val="bg1">
                        <a:lumMod val="95000"/>
                      </a:schemeClr>
                    </a:solidFill>
                  </a:tcPr>
                </a:tc>
                <a:tc>
                  <a:txBody>
                    <a:bodyPr/>
                    <a:lstStyle/>
                    <a:p>
                      <a:pPr algn="ctr"/>
                      <a:r>
                        <a:rPr lang="en-US" sz="1000" b="1" i="1" dirty="0"/>
                        <a:t>23</a:t>
                      </a:r>
                    </a:p>
                  </a:txBody>
                  <a:tcPr anchor="ctr">
                    <a:solidFill>
                      <a:schemeClr val="bg1">
                        <a:lumMod val="95000"/>
                      </a:schemeClr>
                    </a:solidFill>
                  </a:tcPr>
                </a:tc>
                <a:tc>
                  <a:txBody>
                    <a:bodyPr/>
                    <a:lstStyle/>
                    <a:p>
                      <a:pPr algn="ctr"/>
                      <a:r>
                        <a:rPr lang="en-US" sz="1000" b="1" i="1" dirty="0"/>
                        <a:t>5,291</a:t>
                      </a:r>
                    </a:p>
                  </a:txBody>
                  <a:tcPr anchor="ctr">
                    <a:solidFill>
                      <a:schemeClr val="bg1">
                        <a:lumMod val="95000"/>
                      </a:schemeClr>
                    </a:solidFill>
                  </a:tcPr>
                </a:tc>
                <a:tc>
                  <a:txBody>
                    <a:bodyPr/>
                    <a:lstStyle/>
                    <a:p>
                      <a:pPr algn="ctr"/>
                      <a:r>
                        <a:rPr lang="en-US" sz="1000" b="1" i="1" dirty="0"/>
                        <a:t>5,070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C190F1E1-F757-435E-BE16-3A3C85D769B0}"/>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595343268"/>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2424347295"/>
              </p:ext>
            </p:extLst>
          </p:nvPr>
        </p:nvGraphicFramePr>
        <p:xfrm>
          <a:off x="609600" y="2971800"/>
          <a:ext cx="8001000" cy="1664732"/>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9060">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6418">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12</a:t>
                      </a:r>
                    </a:p>
                  </a:txBody>
                  <a:tcPr anchor="ctr">
                    <a:solidFill>
                      <a:schemeClr val="bg1">
                        <a:lumMod val="95000"/>
                      </a:schemeClr>
                    </a:solidFill>
                  </a:tcPr>
                </a:tc>
                <a:tc>
                  <a:txBody>
                    <a:bodyPr/>
                    <a:lstStyle/>
                    <a:p>
                      <a:pPr algn="ctr"/>
                      <a:r>
                        <a:rPr lang="en-US" sz="1400" b="0" i="1" dirty="0"/>
                        <a:t>45%</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28%</a:t>
                      </a:r>
                    </a:p>
                  </a:txBody>
                  <a:tcPr anchor="ctr">
                    <a:solidFill>
                      <a:schemeClr val="bg1">
                        <a:lumMod val="95000"/>
                      </a:schemeClr>
                    </a:solidFill>
                  </a:tcPr>
                </a:tc>
                <a:extLst>
                  <a:ext uri="{0D108BD9-81ED-4DB2-BD59-A6C34878D82A}">
                    <a16:rowId xmlns:a16="http://schemas.microsoft.com/office/drawing/2014/main" val="10001"/>
                  </a:ext>
                </a:extLst>
              </a:tr>
              <a:tr h="326418">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5</a:t>
                      </a:r>
                    </a:p>
                  </a:txBody>
                  <a:tcPr anchor="ctr">
                    <a:solidFill>
                      <a:schemeClr val="bg1">
                        <a:lumMod val="85000"/>
                      </a:schemeClr>
                    </a:solidFill>
                  </a:tcPr>
                </a:tc>
                <a:tc>
                  <a:txBody>
                    <a:bodyPr/>
                    <a:lstStyle/>
                    <a:p>
                      <a:pPr algn="ctr"/>
                      <a:r>
                        <a:rPr lang="en-US" sz="1400" b="0" i="1" dirty="0"/>
                        <a:t>19%</a:t>
                      </a:r>
                    </a:p>
                  </a:txBody>
                  <a:tcPr anchor="ctr">
                    <a:solidFill>
                      <a:schemeClr val="bg1">
                        <a:lumMod val="85000"/>
                      </a:schemeClr>
                    </a:solidFill>
                  </a:tcPr>
                </a:tc>
                <a:tc>
                  <a:txBody>
                    <a:bodyPr/>
                    <a:lstStyle/>
                    <a:p>
                      <a:pPr algn="ctr"/>
                      <a:r>
                        <a:rPr lang="en-US" sz="1400" b="0" i="1" dirty="0"/>
                        <a:t>3</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extLst>
                  <a:ext uri="{0D108BD9-81ED-4DB2-BD59-A6C34878D82A}">
                    <a16:rowId xmlns:a16="http://schemas.microsoft.com/office/drawing/2014/main" val="10002"/>
                  </a:ext>
                </a:extLst>
              </a:tr>
              <a:tr h="326418">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tc>
                  <a:txBody>
                    <a:bodyPr/>
                    <a:lstStyle/>
                    <a:p>
                      <a:pPr algn="ctr"/>
                      <a:r>
                        <a:rPr lang="en-US" sz="1400" b="0" i="1" dirty="0"/>
                        <a:t>37%</a:t>
                      </a:r>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tc>
                  <a:txBody>
                    <a:bodyPr/>
                    <a:lstStyle/>
                    <a:p>
                      <a:pPr algn="ctr"/>
                      <a:r>
                        <a:rPr lang="en-US" sz="1400" b="0" i="1" dirty="0"/>
                        <a:t>56%</a:t>
                      </a:r>
                    </a:p>
                  </a:txBody>
                  <a:tcPr anchor="ctr">
                    <a:solidFill>
                      <a:schemeClr val="bg1">
                        <a:lumMod val="95000"/>
                      </a:schemeClr>
                    </a:solidFill>
                  </a:tcPr>
                </a:tc>
                <a:extLst>
                  <a:ext uri="{0D108BD9-81ED-4DB2-BD59-A6C34878D82A}">
                    <a16:rowId xmlns:a16="http://schemas.microsoft.com/office/drawing/2014/main" val="10003"/>
                  </a:ext>
                </a:extLst>
              </a:tr>
              <a:tr h="326418">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18</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3377344187"/>
              </p:ext>
            </p:extLst>
          </p:nvPr>
        </p:nvGraphicFramePr>
        <p:xfrm>
          <a:off x="609600" y="1143001"/>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901">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5544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19</a:t>
                      </a:r>
                    </a:p>
                  </a:txBody>
                  <a:tcPr anchor="ctr">
                    <a:solidFill>
                      <a:schemeClr val="bg1">
                        <a:lumMod val="95000"/>
                      </a:schemeClr>
                    </a:solidFill>
                  </a:tcPr>
                </a:tc>
                <a:tc>
                  <a:txBody>
                    <a:bodyPr/>
                    <a:lstStyle/>
                    <a:p>
                      <a:pPr algn="ctr"/>
                      <a:r>
                        <a:rPr lang="en-US" sz="1400" b="0" i="1" dirty="0"/>
                        <a:t>61%</a:t>
                      </a:r>
                    </a:p>
                  </a:txBody>
                  <a:tcPr anchor="ctr">
                    <a:solidFill>
                      <a:schemeClr val="bg1">
                        <a:lumMod val="95000"/>
                      </a:schemeClr>
                    </a:solidFill>
                  </a:tcPr>
                </a:tc>
                <a:tc>
                  <a:txBody>
                    <a:bodyPr/>
                    <a:lstStyle/>
                    <a:p>
                      <a:pPr algn="ctr"/>
                      <a:r>
                        <a:rPr lang="en-US" sz="1400" b="0" i="1" dirty="0"/>
                        <a:t>23</a:t>
                      </a:r>
                    </a:p>
                  </a:txBody>
                  <a:tcPr anchor="ctr">
                    <a:solidFill>
                      <a:schemeClr val="bg1">
                        <a:lumMod val="95000"/>
                      </a:schemeClr>
                    </a:solidFill>
                  </a:tcPr>
                </a:tc>
                <a:tc>
                  <a:txBody>
                    <a:bodyPr/>
                    <a:lstStyle/>
                    <a:p>
                      <a:pPr algn="ctr"/>
                      <a:r>
                        <a:rPr lang="en-US" sz="1400" b="0" i="1" dirty="0"/>
                        <a:t>88%</a:t>
                      </a:r>
                    </a:p>
                  </a:txBody>
                  <a:tcPr anchor="ctr">
                    <a:solidFill>
                      <a:schemeClr val="bg1">
                        <a:lumMod val="95000"/>
                      </a:schemeClr>
                    </a:solidFill>
                  </a:tcPr>
                </a:tc>
                <a:extLst>
                  <a:ext uri="{0D108BD9-81ED-4DB2-BD59-A6C34878D82A}">
                    <a16:rowId xmlns:a16="http://schemas.microsoft.com/office/drawing/2014/main" val="10001"/>
                  </a:ext>
                </a:extLst>
              </a:tr>
              <a:tr h="338419">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tc>
                  <a:txBody>
                    <a:bodyPr/>
                    <a:lstStyle/>
                    <a:p>
                      <a:pPr algn="ctr"/>
                      <a:r>
                        <a:rPr lang="en-US" sz="1400" b="0" i="1" dirty="0"/>
                        <a:t>19%</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extLst>
                  <a:ext uri="{0D108BD9-81ED-4DB2-BD59-A6C34878D82A}">
                    <a16:rowId xmlns:a16="http://schemas.microsoft.com/office/drawing/2014/main" val="10002"/>
                  </a:ext>
                </a:extLst>
              </a:tr>
              <a:tr h="338419">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19%</a:t>
                      </a:r>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8%</a:t>
                      </a:r>
                    </a:p>
                  </a:txBody>
                  <a:tcPr anchor="ctr">
                    <a:solidFill>
                      <a:schemeClr val="bg1">
                        <a:lumMod val="95000"/>
                      </a:schemeClr>
                    </a:solidFill>
                  </a:tcPr>
                </a:tc>
                <a:extLst>
                  <a:ext uri="{0D108BD9-81ED-4DB2-BD59-A6C34878D82A}">
                    <a16:rowId xmlns:a16="http://schemas.microsoft.com/office/drawing/2014/main" val="10003"/>
                  </a:ext>
                </a:extLst>
              </a:tr>
              <a:tr h="338419">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31</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extLst>
              <p:ext uri="{D42A27DB-BD31-4B8C-83A1-F6EECF244321}">
                <p14:modId xmlns:p14="http://schemas.microsoft.com/office/powerpoint/2010/main" val="3140195247"/>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53%</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61%</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19%</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9%</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28%</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30%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8" name="TextBox 7">
            <a:extLst>
              <a:ext uri="{FF2B5EF4-FFF2-40B4-BE49-F238E27FC236}">
                <a16:creationId xmlns:a16="http://schemas.microsoft.com/office/drawing/2014/main" id="{DB91F085-6215-49B4-9192-55F9673C931F}"/>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486854749"/>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471848022"/>
              </p:ext>
            </p:extLst>
          </p:nvPr>
        </p:nvGraphicFramePr>
        <p:xfrm>
          <a:off x="609600" y="1112520"/>
          <a:ext cx="7908756" cy="155448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322902">
                <a:tc>
                  <a:txBody>
                    <a:bodyPr/>
                    <a:lstStyle/>
                    <a:p>
                      <a:pPr algn="ctr"/>
                      <a:r>
                        <a:rPr lang="en-US" sz="16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93547">
                <a:tc>
                  <a:txBody>
                    <a:bodyPr/>
                    <a:lstStyle/>
                    <a:p>
                      <a:pPr algn="r"/>
                      <a:r>
                        <a:rPr lang="en-US" sz="1400" b="0" i="1" dirty="0"/>
                        <a:t>Cut Loose</a:t>
                      </a:r>
                    </a:p>
                  </a:txBody>
                  <a:tcPr>
                    <a:solidFill>
                      <a:schemeClr val="bg1">
                        <a:lumMod val="95000"/>
                      </a:schemeClr>
                    </a:solidFill>
                  </a:tcPr>
                </a:tc>
                <a:tc>
                  <a:txBody>
                    <a:bodyPr/>
                    <a:lstStyle/>
                    <a:p>
                      <a:pPr algn="ctr"/>
                      <a:r>
                        <a:rPr lang="en-US" sz="1400" b="0" i="1" dirty="0"/>
                        <a:t>10</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In-Training</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93547">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4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941039435"/>
              </p:ext>
            </p:extLst>
          </p:nvPr>
        </p:nvGraphicFramePr>
        <p:xfrm>
          <a:off x="609600" y="2621280"/>
          <a:ext cx="7908756" cy="179832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545916">
                <a:tc>
                  <a:txBody>
                    <a:bodyPr/>
                    <a:lstStyle/>
                    <a:p>
                      <a:pPr algn="ctr"/>
                      <a:r>
                        <a:rPr lang="en-US" sz="1600" b="1" dirty="0">
                          <a:solidFill>
                            <a:schemeClr val="tx1"/>
                          </a:solidFill>
                        </a:rPr>
                        <a:t>Education,</a:t>
                      </a:r>
                      <a:r>
                        <a:rPr lang="en-US" sz="1600" b="1" baseline="0" dirty="0">
                          <a:solidFill>
                            <a:schemeClr val="tx1"/>
                          </a:solidFill>
                        </a:rPr>
                        <a:t> Training and Technical Assistance</a:t>
                      </a:r>
                      <a:endParaRPr lang="en-US" sz="16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87324">
                <a:tc>
                  <a:txBody>
                    <a:bodyPr/>
                    <a:lstStyle/>
                    <a:p>
                      <a:pPr algn="r"/>
                      <a:r>
                        <a:rPr lang="en-US" sz="1400" b="0" i="1" dirty="0"/>
                        <a:t>Cut Loose</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73%</a:t>
                      </a:r>
                    </a:p>
                  </a:txBody>
                  <a:tcPr>
                    <a:solidFill>
                      <a:schemeClr val="bg1">
                        <a:lumMod val="95000"/>
                      </a:schemeClr>
                    </a:solidFill>
                  </a:tcPr>
                </a:tc>
                <a:tc>
                  <a:txBody>
                    <a:bodyPr/>
                    <a:lstStyle/>
                    <a:p>
                      <a:pPr algn="ctr"/>
                      <a:r>
                        <a:rPr lang="en-US" sz="1400" b="0" i="1" dirty="0"/>
                        <a:t>4</a:t>
                      </a:r>
                    </a:p>
                  </a:txBody>
                  <a:tcPr>
                    <a:solidFill>
                      <a:schemeClr val="bg1">
                        <a:lumMod val="95000"/>
                      </a:schemeClr>
                    </a:solidFill>
                  </a:tcPr>
                </a:tc>
                <a:tc>
                  <a:txBody>
                    <a:bodyPr/>
                    <a:lstStyle/>
                    <a:p>
                      <a:pPr algn="ctr"/>
                      <a:r>
                        <a:rPr lang="en-US" sz="1400" b="0" i="1" dirty="0"/>
                        <a:t>67%</a:t>
                      </a:r>
                    </a:p>
                  </a:txBody>
                  <a:tcPr>
                    <a:solidFill>
                      <a:schemeClr val="bg1">
                        <a:lumMod val="95000"/>
                      </a:schemeClr>
                    </a:solidFill>
                  </a:tcPr>
                </a:tc>
                <a:extLst>
                  <a:ext uri="{0D108BD9-81ED-4DB2-BD59-A6C34878D82A}">
                    <a16:rowId xmlns:a16="http://schemas.microsoft.com/office/drawing/2014/main" val="10001"/>
                  </a:ext>
                </a:extLst>
              </a:tr>
              <a:tr h="287324">
                <a:tc>
                  <a:txBody>
                    <a:bodyPr/>
                    <a:lstStyle/>
                    <a:p>
                      <a:pPr algn="r"/>
                      <a:r>
                        <a:rPr lang="en-US" sz="1400" b="0" i="1" dirty="0"/>
                        <a:t>In-Training</a:t>
                      </a:r>
                    </a:p>
                  </a:txBody>
                  <a:tcPr>
                    <a:solidFill>
                      <a:schemeClr val="bg1">
                        <a:lumMod val="85000"/>
                      </a:schemeClr>
                    </a:solidFill>
                  </a:tcPr>
                </a:tc>
                <a:tc>
                  <a:txBody>
                    <a:bodyPr/>
                    <a:lstStyle/>
                    <a:p>
                      <a:pPr algn="ctr"/>
                      <a:r>
                        <a:rPr lang="en-US" sz="1400" b="0" i="1" dirty="0"/>
                        <a:t>3</a:t>
                      </a:r>
                    </a:p>
                  </a:txBody>
                  <a:tcPr>
                    <a:solidFill>
                      <a:schemeClr val="bg1">
                        <a:lumMod val="85000"/>
                      </a:schemeClr>
                    </a:solidFill>
                  </a:tcPr>
                </a:tc>
                <a:tc>
                  <a:txBody>
                    <a:bodyPr/>
                    <a:lstStyle/>
                    <a:p>
                      <a:pPr algn="ctr"/>
                      <a:r>
                        <a:rPr lang="en-US" sz="1400" b="0" i="1" dirty="0"/>
                        <a:t>27%</a:t>
                      </a:r>
                    </a:p>
                  </a:txBody>
                  <a:tcPr>
                    <a:solidFill>
                      <a:schemeClr val="bg1">
                        <a:lumMod val="85000"/>
                      </a:schemeClr>
                    </a:solidFill>
                  </a:tcPr>
                </a:tc>
                <a:tc>
                  <a:txBody>
                    <a:bodyPr/>
                    <a:lstStyle/>
                    <a:p>
                      <a:pPr algn="ctr"/>
                      <a:r>
                        <a:rPr lang="en-US" sz="1400" b="0" i="1" dirty="0"/>
                        <a:t>1</a:t>
                      </a:r>
                    </a:p>
                  </a:txBody>
                  <a:tcPr>
                    <a:solidFill>
                      <a:schemeClr val="bg1">
                        <a:lumMod val="85000"/>
                      </a:schemeClr>
                    </a:solidFill>
                  </a:tcPr>
                </a:tc>
                <a:tc>
                  <a:txBody>
                    <a:bodyPr/>
                    <a:lstStyle/>
                    <a:p>
                      <a:pPr algn="ctr"/>
                      <a:r>
                        <a:rPr lang="en-US" sz="1400" b="0" i="1" dirty="0"/>
                        <a:t>17%</a:t>
                      </a:r>
                    </a:p>
                  </a:txBody>
                  <a:tcPr>
                    <a:solidFill>
                      <a:schemeClr val="bg1">
                        <a:lumMod val="85000"/>
                      </a:schemeClr>
                    </a:solidFill>
                  </a:tcPr>
                </a:tc>
                <a:extLst>
                  <a:ext uri="{0D108BD9-81ED-4DB2-BD59-A6C34878D82A}">
                    <a16:rowId xmlns:a16="http://schemas.microsoft.com/office/drawing/2014/main" val="10002"/>
                  </a:ext>
                </a:extLst>
              </a:tr>
              <a:tr h="287324">
                <a:tc>
                  <a:txBody>
                    <a:bodyPr/>
                    <a:lstStyle/>
                    <a:p>
                      <a:pPr algn="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17%</a:t>
                      </a:r>
                    </a:p>
                  </a:txBody>
                  <a:tcPr>
                    <a:solidFill>
                      <a:schemeClr val="bg1">
                        <a:lumMod val="95000"/>
                      </a:schemeClr>
                    </a:solidFill>
                  </a:tcPr>
                </a:tc>
                <a:extLst>
                  <a:ext uri="{0D108BD9-81ED-4DB2-BD59-A6C34878D82A}">
                    <a16:rowId xmlns:a16="http://schemas.microsoft.com/office/drawing/2014/main" val="10003"/>
                  </a:ext>
                </a:extLst>
              </a:tr>
              <a:tr h="287324">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060630730"/>
              </p:ext>
            </p:extLst>
          </p:nvPr>
        </p:nvGraphicFramePr>
        <p:xfrm>
          <a:off x="602391" y="4389120"/>
          <a:ext cx="7915966" cy="1554480"/>
        </p:xfrm>
        <a:graphic>
          <a:graphicData uri="http://schemas.openxmlformats.org/drawingml/2006/table">
            <a:tbl>
              <a:tblPr firstRow="1" bandRow="1">
                <a:tableStyleId>{00A15C55-8517-42AA-B614-E9B94910E393}</a:tableStyleId>
              </a:tblPr>
              <a:tblGrid>
                <a:gridCol w="3217655">
                  <a:extLst>
                    <a:ext uri="{9D8B030D-6E8A-4147-A177-3AD203B41FA5}">
                      <a16:colId xmlns:a16="http://schemas.microsoft.com/office/drawing/2014/main" val="20000"/>
                    </a:ext>
                  </a:extLst>
                </a:gridCol>
                <a:gridCol w="1070141">
                  <a:extLst>
                    <a:ext uri="{9D8B030D-6E8A-4147-A177-3AD203B41FA5}">
                      <a16:colId xmlns:a16="http://schemas.microsoft.com/office/drawing/2014/main" val="20001"/>
                    </a:ext>
                  </a:extLst>
                </a:gridCol>
                <a:gridCol w="917264">
                  <a:extLst>
                    <a:ext uri="{9D8B030D-6E8A-4147-A177-3AD203B41FA5}">
                      <a16:colId xmlns:a16="http://schemas.microsoft.com/office/drawing/2014/main" val="20002"/>
                    </a:ext>
                  </a:extLst>
                </a:gridCol>
                <a:gridCol w="2710906">
                  <a:extLst>
                    <a:ext uri="{9D8B030D-6E8A-4147-A177-3AD203B41FA5}">
                      <a16:colId xmlns:a16="http://schemas.microsoft.com/office/drawing/2014/main" val="20003"/>
                    </a:ext>
                  </a:extLst>
                </a:gridCol>
              </a:tblGrid>
              <a:tr h="312271">
                <a:tc>
                  <a:txBody>
                    <a:bodyPr/>
                    <a:lstStyle/>
                    <a:p>
                      <a:pPr algn="ctr"/>
                      <a:r>
                        <a:rPr lang="en-US" sz="16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8388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83%</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1"/>
                  </a:ext>
                </a:extLst>
              </a:tr>
              <a:tr h="283882">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tc>
                  <a:txBody>
                    <a:bodyPr/>
                    <a:lstStyle/>
                    <a:p>
                      <a:pPr algn="ctr"/>
                      <a:r>
                        <a:rPr lang="en-US" sz="1400" b="0" i="1" dirty="0"/>
                        <a:t>NA</a:t>
                      </a:r>
                    </a:p>
                  </a:txBody>
                  <a:tcPr anchor="ctr">
                    <a:solidFill>
                      <a:schemeClr val="bg1">
                        <a:lumMod val="85000"/>
                      </a:schemeClr>
                    </a:solidFill>
                  </a:tcPr>
                </a:tc>
                <a:extLst>
                  <a:ext uri="{0D108BD9-81ED-4DB2-BD59-A6C34878D82A}">
                    <a16:rowId xmlns:a16="http://schemas.microsoft.com/office/drawing/2014/main" val="10002"/>
                  </a:ext>
                </a:extLst>
              </a:tr>
              <a:tr h="283882">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3"/>
                  </a:ext>
                </a:extLst>
              </a:tr>
              <a:tr h="283882">
                <a:tc>
                  <a:txBody>
                    <a:bodyPr/>
                    <a:lstStyle/>
                    <a:p>
                      <a:pPr algn="r"/>
                      <a:r>
                        <a:rPr lang="en-US" sz="1400" b="1" i="1" dirty="0"/>
                        <a:t>Total</a:t>
                      </a:r>
                    </a:p>
                  </a:txBody>
                  <a:tcPr anchor="ctr">
                    <a:solidFill>
                      <a:schemeClr val="bg1">
                        <a:lumMod val="85000"/>
                      </a:schemeClr>
                    </a:solidFill>
                  </a:tcPr>
                </a:tc>
                <a:tc gridSpan="3">
                  <a:txBody>
                    <a:bodyPr/>
                    <a:lstStyle/>
                    <a:p>
                      <a:pPr algn="l"/>
                      <a:r>
                        <a:rPr lang="en-US" sz="1400" b="1" i="1" dirty="0"/>
                        <a:t>        6</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B337B98D-8118-4A2C-AD70-5ABD3B311668}"/>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880591979"/>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57726049"/>
              </p:ext>
            </p:extLst>
          </p:nvPr>
        </p:nvGraphicFramePr>
        <p:xfrm>
          <a:off x="609600" y="1143001"/>
          <a:ext cx="7924800" cy="4801030"/>
        </p:xfrm>
        <a:graphic>
          <a:graphicData uri="http://schemas.openxmlformats.org/drawingml/2006/table">
            <a:tbl>
              <a:tblPr firstRow="1" bandRow="1">
                <a:tableStyleId>{00A15C55-8517-42AA-B614-E9B94910E393}</a:tableStyleId>
              </a:tblPr>
              <a:tblGrid>
                <a:gridCol w="6324600">
                  <a:extLst>
                    <a:ext uri="{9D8B030D-6E8A-4147-A177-3AD203B41FA5}">
                      <a16:colId xmlns:a16="http://schemas.microsoft.com/office/drawing/2014/main" val="20000"/>
                    </a:ext>
                  </a:extLst>
                </a:gridCol>
                <a:gridCol w="6858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375544">
                <a:tc gridSpan="3">
                  <a:txBody>
                    <a:bodyPr/>
                    <a:lstStyle/>
                    <a:p>
                      <a:pPr algn="ctr"/>
                      <a:r>
                        <a:rPr lang="en-US" sz="2000" dirty="0">
                          <a:solidFill>
                            <a:schemeClr val="tx1"/>
                          </a:solidFill>
                        </a:rPr>
                        <a:t>1</a:t>
                      </a:r>
                      <a:r>
                        <a:rPr lang="en-US" sz="2000" baseline="30000" dirty="0">
                          <a:solidFill>
                            <a:schemeClr val="tx1"/>
                          </a:solidFill>
                        </a:rPr>
                        <a:t>st</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417491">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2397704">
                <a:tc>
                  <a:txBody>
                    <a:bodyPr/>
                    <a:lstStyle/>
                    <a:p>
                      <a:r>
                        <a:rPr lang="en-US" sz="1600" i="1" kern="1200" dirty="0">
                          <a:solidFill>
                            <a:schemeClr val="dk1"/>
                          </a:solidFill>
                          <a:effectLst/>
                          <a:latin typeface="+mn-lt"/>
                          <a:ea typeface="+mn-ea"/>
                          <a:cs typeface="+mn-cs"/>
                        </a:rPr>
                        <a:t>Fall Protection (3), Steel Erection, Stairways and Ladders (2), Basic COVID-19, COVID-19 for Food Processing (2), Inspection Process (2), HAZCOM (3), Introduction to OSH, Toxic and Hazardous Substances, Bloodborne Pathogens, Lockout-Tagout (2), Concrete and Masonry, Scaffolding, Walking - Working Surfaces, Electrical Safety (4), Struck By-Caught Between, 1910 Subpart E – Exit Routes and Emergency Planning, Personal Protective Equipment, Hand and Portable Powered Tools (2), Excavation and Trenching (2), Cranes and Derricks, Welding and Cutting, Machine Guarding, Health Hazards - Special Emphasis Program.</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37</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107</a:t>
                      </a:r>
                    </a:p>
                  </a:txBody>
                  <a:tcPr anchor="ctr">
                    <a:solidFill>
                      <a:schemeClr val="bg1">
                        <a:lumMod val="85000"/>
                      </a:schemeClr>
                    </a:solidFill>
                  </a:tcPr>
                </a:tc>
                <a:extLst>
                  <a:ext uri="{0D108BD9-81ED-4DB2-BD59-A6C34878D82A}">
                    <a16:rowId xmlns:a16="http://schemas.microsoft.com/office/drawing/2014/main" val="10006"/>
                  </a:ext>
                </a:extLst>
              </a:tr>
              <a:tr h="417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46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err="1">
                          <a:solidFill>
                            <a:schemeClr val="dk1"/>
                          </a:solidFill>
                          <a:effectLst/>
                          <a:latin typeface="+mn-lt"/>
                          <a:ea typeface="Calibri" panose="020F0502020204030204" pitchFamily="34" charset="0"/>
                          <a:cs typeface="Times New Roman" panose="02020603050405020304" pitchFamily="18" charset="0"/>
                        </a:rPr>
                        <a:t>Gravitec</a:t>
                      </a:r>
                      <a:r>
                        <a:rPr lang="en-US" sz="1600" i="1" kern="1200" dirty="0">
                          <a:solidFill>
                            <a:schemeClr val="dk1"/>
                          </a:solidFill>
                          <a:effectLst/>
                          <a:latin typeface="+mn-lt"/>
                          <a:ea typeface="Calibri" panose="020F0502020204030204" pitchFamily="34" charset="0"/>
                          <a:cs typeface="Times New Roman" panose="02020603050405020304" pitchFamily="18" charset="0"/>
                        </a:rPr>
                        <a:t> Fall Protection</a:t>
                      </a:r>
                      <a:r>
                        <a:rPr lang="en-US" sz="1600" dirty="0">
                          <a:solidFill>
                            <a:schemeClr val="tx1"/>
                          </a:solidFill>
                        </a:rPr>
                        <a:t>—</a:t>
                      </a:r>
                      <a:r>
                        <a:rPr lang="en-US" sz="1600" i="1" dirty="0">
                          <a:solidFill>
                            <a:schemeClr val="tx1"/>
                          </a:solidFill>
                        </a:rPr>
                        <a:t>Annual training</a:t>
                      </a:r>
                      <a:endParaRPr lang="en-US" sz="1600" i="1"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144</a:t>
                      </a:r>
                    </a:p>
                  </a:txBody>
                  <a:tcPr anchor="ctr">
                    <a:solidFill>
                      <a:schemeClr val="bg1">
                        <a:lumMod val="85000"/>
                      </a:schemeClr>
                    </a:solidFill>
                  </a:tcPr>
                </a:tc>
                <a:extLst>
                  <a:ext uri="{0D108BD9-81ED-4DB2-BD59-A6C34878D82A}">
                    <a16:rowId xmlns:a16="http://schemas.microsoft.com/office/drawing/2014/main" val="3811935829"/>
                  </a:ext>
                </a:extLst>
              </a:tr>
              <a:tr h="346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8-Hour HAZWOPER Refresher</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14</a:t>
                      </a:r>
                    </a:p>
                  </a:txBody>
                  <a:tcPr anchor="ctr">
                    <a:solidFill>
                      <a:schemeClr val="bg1">
                        <a:lumMod val="95000"/>
                      </a:schemeClr>
                    </a:solidFill>
                  </a:tcPr>
                </a:tc>
                <a:extLst>
                  <a:ext uri="{0D108BD9-81ED-4DB2-BD59-A6C34878D82A}">
                    <a16:rowId xmlns:a16="http://schemas.microsoft.com/office/drawing/2014/main" val="3747708810"/>
                  </a:ext>
                </a:extLst>
              </a:tr>
              <a:tr h="346656">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8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265</a:t>
                      </a:r>
                    </a:p>
                  </a:txBody>
                  <a:tcPr anchor="ctr">
                    <a:solidFill>
                      <a:schemeClr val="bg1">
                        <a:lumMod val="85000"/>
                      </a:schemeClr>
                    </a:solidFill>
                  </a:tcPr>
                </a:tc>
                <a:extLst>
                  <a:ext uri="{0D108BD9-81ED-4DB2-BD59-A6C34878D82A}">
                    <a16:rowId xmlns:a16="http://schemas.microsoft.com/office/drawing/2014/main" val="2879108275"/>
                  </a:ext>
                </a:extLst>
              </a:tr>
            </a:tbl>
          </a:graphicData>
        </a:graphic>
      </p:graphicFrame>
      <p:sp>
        <p:nvSpPr>
          <p:cNvPr id="9" name="TextBox 8">
            <a:extLst>
              <a:ext uri="{FF2B5EF4-FFF2-40B4-BE49-F238E27FC236}">
                <a16:creationId xmlns:a16="http://schemas.microsoft.com/office/drawing/2014/main" id="{4FAB1053-75E4-4E8E-AB10-757484DA22B2}"/>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44497342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4059963533"/>
              </p:ext>
            </p:extLst>
          </p:nvPr>
        </p:nvGraphicFramePr>
        <p:xfrm>
          <a:off x="609600" y="1143001"/>
          <a:ext cx="7924800" cy="4840924"/>
        </p:xfrm>
        <a:graphic>
          <a:graphicData uri="http://schemas.openxmlformats.org/drawingml/2006/table">
            <a:tbl>
              <a:tblPr firstRow="1" bandRow="1">
                <a:tableStyleId>{00A15C55-8517-42AA-B614-E9B94910E393}</a:tableStyleId>
              </a:tblPr>
              <a:tblGrid>
                <a:gridCol w="6324600">
                  <a:extLst>
                    <a:ext uri="{9D8B030D-6E8A-4147-A177-3AD203B41FA5}">
                      <a16:colId xmlns:a16="http://schemas.microsoft.com/office/drawing/2014/main" val="20000"/>
                    </a:ext>
                  </a:extLst>
                </a:gridCol>
                <a:gridCol w="6858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379669">
                <a:tc gridSpan="3">
                  <a:txBody>
                    <a:bodyPr/>
                    <a:lstStyle/>
                    <a:p>
                      <a:pPr algn="ctr"/>
                      <a:r>
                        <a:rPr lang="en-US" sz="2000" dirty="0">
                          <a:solidFill>
                            <a:schemeClr val="tx1"/>
                          </a:solidFill>
                        </a:rPr>
                        <a:t>2</a:t>
                      </a:r>
                      <a:r>
                        <a:rPr lang="en-US" sz="2000" baseline="30000" dirty="0">
                          <a:solidFill>
                            <a:schemeClr val="tx1"/>
                          </a:solidFill>
                        </a:rPr>
                        <a:t>nd </a:t>
                      </a:r>
                      <a:r>
                        <a:rPr lang="en-US" sz="2000" dirty="0">
                          <a:solidFill>
                            <a:schemeClr val="tx1"/>
                          </a:solidFill>
                        </a:rPr>
                        <a:t>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408782">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1979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Steel Erection, COVID-19 for Construction, HAZCOM (2), Toxic and Hazardous Substances, Bloodborne Pathogens, Lockout-Tagout, Electrical Safety (2), Hand and Portable Powered Tools, Excavation and Trenching, Cranes and Derricks, Machine Guarding (2), Confined Spaces in General Industry (2), Ergonomics Awareness (2), Recordkeeping (2), Food Manufacturing Special Emphasis Program, Respiratory Protection, Hearing Conservation, Safety and Health Committees, Powered Industrial Trucks, Silica (General Industry).</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26</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49</a:t>
                      </a:r>
                    </a:p>
                  </a:txBody>
                  <a:tcPr anchor="ctr">
                    <a:solidFill>
                      <a:schemeClr val="bg1">
                        <a:lumMod val="85000"/>
                      </a:schemeClr>
                    </a:solidFill>
                  </a:tcPr>
                </a:tc>
                <a:extLst>
                  <a:ext uri="{0D108BD9-81ED-4DB2-BD59-A6C34878D82A}">
                    <a16:rowId xmlns:a16="http://schemas.microsoft.com/office/drawing/2014/main" val="10006"/>
                  </a:ext>
                </a:extLst>
              </a:tr>
              <a:tr h="408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34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#100 Course – Initial Compliance </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15</a:t>
                      </a:r>
                    </a:p>
                  </a:txBody>
                  <a:tcPr anchor="ctr">
                    <a:solidFill>
                      <a:schemeClr val="bg1">
                        <a:lumMod val="85000"/>
                      </a:schemeClr>
                    </a:solidFill>
                  </a:tcPr>
                </a:tc>
                <a:extLst>
                  <a:ext uri="{0D108BD9-81ED-4DB2-BD59-A6C34878D82A}">
                    <a16:rowId xmlns:a16="http://schemas.microsoft.com/office/drawing/2014/main" val="3811935829"/>
                  </a:ext>
                </a:extLst>
              </a:tr>
              <a:tr h="334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Technical Writing/OSHA Express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16</a:t>
                      </a:r>
                    </a:p>
                  </a:txBody>
                  <a:tcPr anchor="ctr">
                    <a:solidFill>
                      <a:schemeClr val="bg1">
                        <a:lumMod val="95000"/>
                      </a:schemeClr>
                    </a:solidFill>
                  </a:tcPr>
                </a:tc>
                <a:extLst>
                  <a:ext uri="{0D108BD9-81ED-4DB2-BD59-A6C34878D82A}">
                    <a16:rowId xmlns:a16="http://schemas.microsoft.com/office/drawing/2014/main" val="3747708810"/>
                  </a:ext>
                </a:extLst>
              </a:tr>
              <a:tr h="334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10-Hour General Industry Awareness Course</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148369397"/>
                  </a:ext>
                </a:extLst>
              </a:tr>
              <a:tr h="334192">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9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81</a:t>
                      </a:r>
                    </a:p>
                  </a:txBody>
                  <a:tcPr anchor="ctr">
                    <a:solidFill>
                      <a:schemeClr val="bg1">
                        <a:lumMod val="95000"/>
                      </a:schemeClr>
                    </a:solidFill>
                  </a:tcPr>
                </a:tc>
                <a:extLst>
                  <a:ext uri="{0D108BD9-81ED-4DB2-BD59-A6C34878D82A}">
                    <a16:rowId xmlns:a16="http://schemas.microsoft.com/office/drawing/2014/main" val="2879108275"/>
                  </a:ext>
                </a:extLst>
              </a:tr>
            </a:tbl>
          </a:graphicData>
        </a:graphic>
      </p:graphicFrame>
      <p:sp>
        <p:nvSpPr>
          <p:cNvPr id="9" name="TextBox 8">
            <a:extLst>
              <a:ext uri="{FF2B5EF4-FFF2-40B4-BE49-F238E27FC236}">
                <a16:creationId xmlns:a16="http://schemas.microsoft.com/office/drawing/2014/main" id="{80C047B8-6505-4BE0-B8E3-023BB4F6A26C}"/>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550727867"/>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28190210"/>
              </p:ext>
            </p:extLst>
          </p:nvPr>
        </p:nvGraphicFramePr>
        <p:xfrm>
          <a:off x="609600" y="1143001"/>
          <a:ext cx="7924800" cy="4855589"/>
        </p:xfrm>
        <a:graphic>
          <a:graphicData uri="http://schemas.openxmlformats.org/drawingml/2006/table">
            <a:tbl>
              <a:tblPr firstRow="1" bandRow="1">
                <a:tableStyleId>{00A15C55-8517-42AA-B614-E9B94910E393}</a:tableStyleId>
              </a:tblPr>
              <a:tblGrid>
                <a:gridCol w="6324600">
                  <a:extLst>
                    <a:ext uri="{9D8B030D-6E8A-4147-A177-3AD203B41FA5}">
                      <a16:colId xmlns:a16="http://schemas.microsoft.com/office/drawing/2014/main" val="20000"/>
                    </a:ext>
                  </a:extLst>
                </a:gridCol>
                <a:gridCol w="6858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372590">
                <a:tc gridSpan="3">
                  <a:txBody>
                    <a:bodyPr/>
                    <a:lstStyle/>
                    <a:p>
                      <a:pPr algn="ctr"/>
                      <a:r>
                        <a:rPr lang="en-US" sz="2000" dirty="0">
                          <a:solidFill>
                            <a:schemeClr val="tx1"/>
                          </a:solidFill>
                        </a:rPr>
                        <a:t>3</a:t>
                      </a:r>
                      <a:r>
                        <a:rPr lang="en-US" sz="2000" baseline="30000" dirty="0">
                          <a:solidFill>
                            <a:schemeClr val="tx1"/>
                          </a:solidFill>
                        </a:rPr>
                        <a:t>rd</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43929">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1380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Stairways and Ladders, Heat Stress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a:t>
                      </a:r>
                    </a:p>
                  </a:txBody>
                  <a:tcPr anchor="ctr">
                    <a:solidFill>
                      <a:schemeClr val="bg1">
                        <a:lumMod val="85000"/>
                      </a:schemeClr>
                    </a:solidFill>
                  </a:tcPr>
                </a:tc>
                <a:extLst>
                  <a:ext uri="{0D108BD9-81ED-4DB2-BD59-A6C34878D82A}">
                    <a16:rowId xmlns:a16="http://schemas.microsoft.com/office/drawing/2014/main" val="10006"/>
                  </a:ext>
                </a:extLst>
              </a:tr>
              <a:tr h="34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Fall Stand Down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14</a:t>
                      </a:r>
                    </a:p>
                  </a:txBody>
                  <a:tcPr anchor="ctr">
                    <a:solidFill>
                      <a:schemeClr val="bg1">
                        <a:lumMod val="85000"/>
                      </a:schemeClr>
                    </a:solidFill>
                  </a:tcPr>
                </a:tc>
                <a:extLst>
                  <a:ext uri="{0D108BD9-81ED-4DB2-BD59-A6C34878D82A}">
                    <a16:rowId xmlns:a16="http://schemas.microsoft.com/office/drawing/2014/main" val="126569410"/>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Construction Forum</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7</a:t>
                      </a:r>
                    </a:p>
                  </a:txBody>
                  <a:tcPr anchor="ctr">
                    <a:solidFill>
                      <a:schemeClr val="bg1">
                        <a:lumMod val="95000"/>
                      </a:schemeClr>
                    </a:solidFill>
                  </a:tcPr>
                </a:tc>
                <a:extLst>
                  <a:ext uri="{0D108BD9-81ED-4DB2-BD59-A6C34878D82A}">
                    <a16:rowId xmlns:a16="http://schemas.microsoft.com/office/drawing/2014/main" val="2964479621"/>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Fall Protection (</a:t>
                      </a:r>
                      <a:r>
                        <a:rPr lang="en-US" sz="1600" i="1" kern="1200" dirty="0" err="1">
                          <a:solidFill>
                            <a:schemeClr val="dk1"/>
                          </a:solidFill>
                          <a:effectLst/>
                          <a:latin typeface="+mn-lt"/>
                          <a:ea typeface="Calibri" panose="020F0502020204030204" pitchFamily="34" charset="0"/>
                          <a:cs typeface="Times New Roman" panose="02020603050405020304" pitchFamily="18" charset="0"/>
                        </a:rPr>
                        <a:t>Gravitec</a:t>
                      </a:r>
                      <a:r>
                        <a:rPr lang="en-US" sz="1600" i="1" kern="1200" dirty="0">
                          <a:solidFill>
                            <a:schemeClr val="dk1"/>
                          </a:solidFill>
                          <a:effectLst/>
                          <a:latin typeface="+mn-lt"/>
                          <a:ea typeface="Calibri" panose="020F0502020204030204" pitchFamily="34" charset="0"/>
                          <a:cs typeface="Times New Roman" panose="02020603050405020304" pitchFamily="18" charset="0"/>
                        </a:rPr>
                        <a:t>)</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18</a:t>
                      </a:r>
                    </a:p>
                  </a:txBody>
                  <a:tcPr anchor="ctr">
                    <a:solidFill>
                      <a:schemeClr val="bg1">
                        <a:lumMod val="85000"/>
                      </a:schemeClr>
                    </a:solidFill>
                  </a:tcPr>
                </a:tc>
                <a:extLst>
                  <a:ext uri="{0D108BD9-81ED-4DB2-BD59-A6C34878D82A}">
                    <a16:rowId xmlns:a16="http://schemas.microsoft.com/office/drawing/2014/main" val="300349858"/>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#123/#131 – Accident Investigation and Interviewing Techniques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29</a:t>
                      </a:r>
                    </a:p>
                  </a:txBody>
                  <a:tcPr anchor="ctr">
                    <a:solidFill>
                      <a:schemeClr val="bg1">
                        <a:lumMod val="95000"/>
                      </a:schemeClr>
                    </a:solidFill>
                  </a:tcPr>
                </a:tc>
                <a:extLst>
                  <a:ext uri="{0D108BD9-81ED-4DB2-BD59-A6C34878D82A}">
                    <a16:rowId xmlns:a16="http://schemas.microsoft.com/office/drawing/2014/main" val="3811935829"/>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#105 – Introduction to Safety Standards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18</a:t>
                      </a:r>
                    </a:p>
                  </a:txBody>
                  <a:tcPr anchor="ctr">
                    <a:solidFill>
                      <a:schemeClr val="bg1">
                        <a:lumMod val="85000"/>
                      </a:schemeClr>
                    </a:solidFill>
                  </a:tcPr>
                </a:tc>
                <a:extLst>
                  <a:ext uri="{0D108BD9-81ED-4DB2-BD59-A6C34878D82A}">
                    <a16:rowId xmlns:a16="http://schemas.microsoft.com/office/drawing/2014/main" val="3747708810"/>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10-Hour Construction Awareness Course</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extLst>
                  <a:ext uri="{0D108BD9-81ED-4DB2-BD59-A6C34878D82A}">
                    <a16:rowId xmlns:a16="http://schemas.microsoft.com/office/drawing/2014/main" val="148369397"/>
                  </a:ext>
                </a:extLst>
              </a:tr>
              <a:tr h="31526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8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89</a:t>
                      </a:r>
                    </a:p>
                  </a:txBody>
                  <a:tcPr anchor="ctr">
                    <a:solidFill>
                      <a:schemeClr val="bg1">
                        <a:lumMod val="85000"/>
                      </a:schemeClr>
                    </a:solidFill>
                  </a:tcPr>
                </a:tc>
                <a:extLst>
                  <a:ext uri="{0D108BD9-81ED-4DB2-BD59-A6C34878D82A}">
                    <a16:rowId xmlns:a16="http://schemas.microsoft.com/office/drawing/2014/main" val="2879108275"/>
                  </a:ext>
                </a:extLst>
              </a:tr>
            </a:tbl>
          </a:graphicData>
        </a:graphic>
      </p:graphicFrame>
      <p:sp>
        <p:nvSpPr>
          <p:cNvPr id="9" name="TextBox 8">
            <a:extLst>
              <a:ext uri="{FF2B5EF4-FFF2-40B4-BE49-F238E27FC236}">
                <a16:creationId xmlns:a16="http://schemas.microsoft.com/office/drawing/2014/main" id="{3CDBF047-B5B8-40D1-B443-F03CCA3E34AD}"/>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491887288"/>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Total Recordable Cases (TRC)</a:t>
            </a:r>
          </a:p>
        </p:txBody>
      </p:sp>
      <p:sp>
        <p:nvSpPr>
          <p:cNvPr id="1028"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3" name="TextBox 12">
            <a:extLst>
              <a:ext uri="{FF2B5EF4-FFF2-40B4-BE49-F238E27FC236}">
                <a16:creationId xmlns:a16="http://schemas.microsoft.com/office/drawing/2014/main" id="{1D2E8842-BB7B-4FB5-8CDC-6868590E0865}"/>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graphicFrame>
        <p:nvGraphicFramePr>
          <p:cNvPr id="15" name="Content Placeholder 6">
            <a:extLst>
              <a:ext uri="{FF2B5EF4-FFF2-40B4-BE49-F238E27FC236}">
                <a16:creationId xmlns:a16="http://schemas.microsoft.com/office/drawing/2014/main" id="{3349F1BC-BE90-4CEA-8CF6-27E946EF6801}"/>
              </a:ext>
            </a:extLst>
          </p:cNvPr>
          <p:cNvGraphicFramePr>
            <a:graphicFrameLocks noGrp="1"/>
          </p:cNvGraphicFramePr>
          <p:nvPr>
            <p:ph idx="1"/>
          </p:nvPr>
        </p:nvGraphicFramePr>
        <p:xfrm>
          <a:off x="920750" y="1219200"/>
          <a:ext cx="7380288" cy="4234480"/>
        </p:xfrm>
        <a:graphic>
          <a:graphicData uri="http://schemas.openxmlformats.org/presentationml/2006/ole">
            <mc:AlternateContent xmlns:mc="http://schemas.openxmlformats.org/markup-compatibility/2006">
              <mc:Choice xmlns:v="urn:schemas-microsoft-com:vml" Requires="v">
                <p:oleObj name="Worksheet" r:id="rId3" imgW="6362523" imgH="2712799" progId="Excel.Sheet.8">
                  <p:embed/>
                </p:oleObj>
              </mc:Choice>
              <mc:Fallback>
                <p:oleObj name="Worksheet" r:id="rId3" imgW="6362523" imgH="2712799" progId="Excel.Sheet.8">
                  <p:embed/>
                  <p:pic>
                    <p:nvPicPr>
                      <p:cNvPr id="15" name="Content Placeholder 6">
                        <a:extLst>
                          <a:ext uri="{FF2B5EF4-FFF2-40B4-BE49-F238E27FC236}">
                            <a16:creationId xmlns:a16="http://schemas.microsoft.com/office/drawing/2014/main" id="{3349F1BC-BE90-4CEA-8CF6-27E946EF6801}"/>
                          </a:ext>
                        </a:extLst>
                      </p:cNvPr>
                      <p:cNvPicPr>
                        <a:picLocks noGrp="1" noChangeArrowheads="1"/>
                      </p:cNvPicPr>
                      <p:nvPr/>
                    </p:nvPicPr>
                    <p:blipFill>
                      <a:blip r:embed="rId4"/>
                      <a:srcRect/>
                      <a:stretch>
                        <a:fillRect/>
                      </a:stretch>
                    </p:blipFill>
                    <p:spPr bwMode="auto">
                      <a:xfrm>
                        <a:off x="920750" y="1219200"/>
                        <a:ext cx="7380288" cy="423448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D88DB867-EE1F-4646-9FB7-6F2FDBC032B3}"/>
              </a:ext>
            </a:extLst>
          </p:cNvPr>
          <p:cNvSpPr txBox="1"/>
          <p:nvPr/>
        </p:nvSpPr>
        <p:spPr>
          <a:xfrm>
            <a:off x="1752600" y="1125684"/>
            <a:ext cx="1600200" cy="784830"/>
          </a:xfrm>
          <a:prstGeom prst="rect">
            <a:avLst/>
          </a:prstGeom>
          <a:noFill/>
        </p:spPr>
        <p:txBody>
          <a:bodyPr wrap="square" rtlCol="0">
            <a:spAutoFit/>
          </a:bodyPr>
          <a:lstStyle/>
          <a:p>
            <a:endParaRPr lang="en-US" sz="900" b="1" i="1" dirty="0"/>
          </a:p>
          <a:p>
            <a:r>
              <a:rPr lang="en-US" sz="900" b="1" i="1" dirty="0"/>
              <a:t>4% Decrease</a:t>
            </a:r>
          </a:p>
          <a:p>
            <a:endParaRPr lang="en-US" sz="900" b="1" i="1" dirty="0"/>
          </a:p>
          <a:p>
            <a:endParaRPr lang="en-US" sz="900" b="1" i="1" dirty="0"/>
          </a:p>
          <a:p>
            <a:endParaRPr lang="en-US" sz="900" b="1" i="1" dirty="0"/>
          </a:p>
        </p:txBody>
      </p:sp>
      <p:sp>
        <p:nvSpPr>
          <p:cNvPr id="17" name="TextBox 16">
            <a:extLst>
              <a:ext uri="{FF2B5EF4-FFF2-40B4-BE49-F238E27FC236}">
                <a16:creationId xmlns:a16="http://schemas.microsoft.com/office/drawing/2014/main" id="{2A41B990-DC58-4A92-ABF0-71F2CAB5258E}"/>
              </a:ext>
            </a:extLst>
          </p:cNvPr>
          <p:cNvSpPr txBox="1"/>
          <p:nvPr/>
        </p:nvSpPr>
        <p:spPr>
          <a:xfrm>
            <a:off x="3048000" y="2128002"/>
            <a:ext cx="896399" cy="230832"/>
          </a:xfrm>
          <a:prstGeom prst="rect">
            <a:avLst/>
          </a:prstGeom>
          <a:noFill/>
        </p:spPr>
        <p:txBody>
          <a:bodyPr wrap="none" rtlCol="0">
            <a:spAutoFit/>
          </a:bodyPr>
          <a:lstStyle/>
          <a:p>
            <a:r>
              <a:rPr lang="en-US" sz="900" b="1" i="1" dirty="0"/>
              <a:t>7% Decrease</a:t>
            </a:r>
          </a:p>
        </p:txBody>
      </p:sp>
      <p:sp>
        <p:nvSpPr>
          <p:cNvPr id="21" name="TextBox 20">
            <a:extLst>
              <a:ext uri="{FF2B5EF4-FFF2-40B4-BE49-F238E27FC236}">
                <a16:creationId xmlns:a16="http://schemas.microsoft.com/office/drawing/2014/main" id="{2E01CB30-42D7-47A2-B12E-629B48CCC9D9}"/>
              </a:ext>
            </a:extLst>
          </p:cNvPr>
          <p:cNvSpPr txBox="1"/>
          <p:nvPr/>
        </p:nvSpPr>
        <p:spPr>
          <a:xfrm>
            <a:off x="4411837" y="1795098"/>
            <a:ext cx="851515" cy="230832"/>
          </a:xfrm>
          <a:prstGeom prst="rect">
            <a:avLst/>
          </a:prstGeom>
          <a:noFill/>
        </p:spPr>
        <p:txBody>
          <a:bodyPr wrap="none" rtlCol="0">
            <a:spAutoFit/>
          </a:bodyPr>
          <a:lstStyle/>
          <a:p>
            <a:r>
              <a:rPr lang="en-US" sz="900" b="1" i="1" dirty="0"/>
              <a:t>4% Increase</a:t>
            </a:r>
          </a:p>
        </p:txBody>
      </p:sp>
      <p:sp>
        <p:nvSpPr>
          <p:cNvPr id="23" name="TextBox 22">
            <a:extLst>
              <a:ext uri="{FF2B5EF4-FFF2-40B4-BE49-F238E27FC236}">
                <a16:creationId xmlns:a16="http://schemas.microsoft.com/office/drawing/2014/main" id="{B5451823-1050-4475-8921-11E3E1C5A1BE}"/>
              </a:ext>
            </a:extLst>
          </p:cNvPr>
          <p:cNvSpPr txBox="1"/>
          <p:nvPr/>
        </p:nvSpPr>
        <p:spPr>
          <a:xfrm flipH="1">
            <a:off x="5795341" y="2128002"/>
            <a:ext cx="1112919" cy="230832"/>
          </a:xfrm>
          <a:prstGeom prst="rect">
            <a:avLst/>
          </a:prstGeom>
          <a:noFill/>
        </p:spPr>
        <p:txBody>
          <a:bodyPr wrap="square" rtlCol="0">
            <a:spAutoFit/>
          </a:bodyPr>
          <a:lstStyle/>
          <a:p>
            <a:r>
              <a:rPr lang="en-US" sz="900" b="1" i="1" dirty="0"/>
              <a:t>4% Decrease</a:t>
            </a:r>
          </a:p>
        </p:txBody>
      </p:sp>
      <p:sp>
        <p:nvSpPr>
          <p:cNvPr id="24" name="TextBox 23">
            <a:extLst>
              <a:ext uri="{FF2B5EF4-FFF2-40B4-BE49-F238E27FC236}">
                <a16:creationId xmlns:a16="http://schemas.microsoft.com/office/drawing/2014/main" id="{4932F7FC-A684-4ACB-AA7C-F0EAE89E820B}"/>
              </a:ext>
            </a:extLst>
          </p:cNvPr>
          <p:cNvSpPr txBox="1"/>
          <p:nvPr/>
        </p:nvSpPr>
        <p:spPr>
          <a:xfrm>
            <a:off x="6934200" y="3380214"/>
            <a:ext cx="960519" cy="230832"/>
          </a:xfrm>
          <a:prstGeom prst="rect">
            <a:avLst/>
          </a:prstGeom>
          <a:noFill/>
        </p:spPr>
        <p:txBody>
          <a:bodyPr wrap="none" rtlCol="0">
            <a:spAutoFit/>
          </a:bodyPr>
          <a:lstStyle/>
          <a:p>
            <a:r>
              <a:rPr lang="en-US" sz="900" b="1" i="1" dirty="0"/>
              <a:t>12% Decrease</a:t>
            </a:r>
          </a:p>
        </p:txBody>
      </p:sp>
    </p:spTree>
    <p:extLst>
      <p:ext uri="{BB962C8B-B14F-4D97-AF65-F5344CB8AC3E}">
        <p14:creationId xmlns:p14="http://schemas.microsoft.com/office/powerpoint/2010/main" val="3021145584"/>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2664735667"/>
              </p:ext>
            </p:extLst>
          </p:nvPr>
        </p:nvGraphicFramePr>
        <p:xfrm>
          <a:off x="609600" y="1143001"/>
          <a:ext cx="8001000" cy="4761739"/>
        </p:xfrm>
        <a:graphic>
          <a:graphicData uri="http://schemas.openxmlformats.org/drawingml/2006/table">
            <a:tbl>
              <a:tblPr firstRow="1" bandRow="1">
                <a:tableStyleId>{00A15C55-8517-42AA-B614-E9B94910E393}</a:tableStyleId>
              </a:tblPr>
              <a:tblGrid>
                <a:gridCol w="6385413">
                  <a:extLst>
                    <a:ext uri="{9D8B030D-6E8A-4147-A177-3AD203B41FA5}">
                      <a16:colId xmlns:a16="http://schemas.microsoft.com/office/drawing/2014/main" val="20000"/>
                    </a:ext>
                  </a:extLst>
                </a:gridCol>
                <a:gridCol w="692395">
                  <a:extLst>
                    <a:ext uri="{9D8B030D-6E8A-4147-A177-3AD203B41FA5}">
                      <a16:colId xmlns:a16="http://schemas.microsoft.com/office/drawing/2014/main" val="2110187249"/>
                    </a:ext>
                  </a:extLst>
                </a:gridCol>
                <a:gridCol w="923192">
                  <a:extLst>
                    <a:ext uri="{9D8B030D-6E8A-4147-A177-3AD203B41FA5}">
                      <a16:colId xmlns:a16="http://schemas.microsoft.com/office/drawing/2014/main" val="4050111507"/>
                    </a:ext>
                  </a:extLst>
                </a:gridCol>
              </a:tblGrid>
              <a:tr h="453597">
                <a:tc gridSpan="3">
                  <a:txBody>
                    <a:bodyPr/>
                    <a:lstStyle/>
                    <a:p>
                      <a:pPr algn="ctr"/>
                      <a:r>
                        <a:rPr lang="en-US" sz="2000" dirty="0">
                          <a:solidFill>
                            <a:schemeClr val="tx1"/>
                          </a:solidFill>
                        </a:rPr>
                        <a:t>4</a:t>
                      </a:r>
                      <a:r>
                        <a:rPr lang="en-US" sz="2000" baseline="30000" dirty="0">
                          <a:solidFill>
                            <a:schemeClr val="tx1"/>
                          </a:solidFill>
                        </a:rPr>
                        <a:t>th </a:t>
                      </a:r>
                      <a:r>
                        <a:rPr lang="en-US" sz="2000" dirty="0">
                          <a:solidFill>
                            <a:schemeClr val="tx1"/>
                          </a:solidFill>
                        </a:rPr>
                        <a:t>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418705">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189814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kern="1200" dirty="0">
                          <a:solidFill>
                            <a:schemeClr val="dk1"/>
                          </a:solidFill>
                          <a:effectLst/>
                          <a:latin typeface="+mn-lt"/>
                          <a:ea typeface="+mn-ea"/>
                          <a:cs typeface="+mn-cs"/>
                        </a:rPr>
                        <a:t>Covid 19-ETS - Healthcare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kern="1200" dirty="0">
                          <a:solidFill>
                            <a:schemeClr val="dk1"/>
                          </a:solidFill>
                          <a:effectLst/>
                          <a:latin typeface="+mn-lt"/>
                          <a:ea typeface="+mn-ea"/>
                          <a:cs typeface="+mn-cs"/>
                        </a:rPr>
                        <a:t>Covid 19-ETS – Healthcare (Hospitals-Pharmacies)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kern="1200" dirty="0">
                          <a:solidFill>
                            <a:schemeClr val="dk1"/>
                          </a:solidFill>
                          <a:effectLst/>
                          <a:latin typeface="+mn-lt"/>
                          <a:ea typeface="+mn-ea"/>
                          <a:cs typeface="+mn-cs"/>
                        </a:rPr>
                        <a:t>Covid 19-ETS – Healthcare (Long Term Care)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kern="1200" dirty="0">
                          <a:solidFill>
                            <a:schemeClr val="dk1"/>
                          </a:solidFill>
                          <a:effectLst/>
                          <a:latin typeface="+mn-lt"/>
                          <a:ea typeface="+mn-ea"/>
                          <a:cs typeface="+mn-cs"/>
                        </a:rPr>
                        <a:t>Covid 19-ETS – Healthcare (Dentists-Doctor’s Offices)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kern="1200" dirty="0">
                          <a:solidFill>
                            <a:schemeClr val="dk1"/>
                          </a:solidFill>
                          <a:effectLst/>
                          <a:latin typeface="+mn-lt"/>
                          <a:ea typeface="+mn-ea"/>
                          <a:cs typeface="+mn-cs"/>
                        </a:rPr>
                        <a:t>Grocery SEP</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kern="1200" dirty="0">
                          <a:solidFill>
                            <a:schemeClr val="dk1"/>
                          </a:solidFill>
                          <a:effectLst/>
                          <a:latin typeface="+mn-lt"/>
                          <a:ea typeface="+mn-ea"/>
                          <a:cs typeface="+mn-cs"/>
                        </a:rPr>
                        <a:t>Food Manufacturing SEP</a:t>
                      </a:r>
                    </a:p>
                  </a:txBody>
                  <a:tcPr anchor="ctr">
                    <a:solidFill>
                      <a:schemeClr val="bg1">
                        <a:lumMod val="85000"/>
                      </a:schemeClr>
                    </a:solidFill>
                  </a:tcPr>
                </a:tc>
                <a:tc>
                  <a:txBody>
                    <a:bodyPr/>
                    <a:lstStyle/>
                    <a:p>
                      <a:pPr marL="0" marR="0" algn="ctr">
                        <a:lnSpc>
                          <a:spcPct val="100000"/>
                        </a:lnSpc>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2</a:t>
                      </a:r>
                    </a:p>
                    <a:p>
                      <a:pPr marL="0" marR="0" algn="ctr">
                        <a:lnSpc>
                          <a:spcPct val="100000"/>
                        </a:lnSpc>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a:t>
                      </a:r>
                    </a:p>
                    <a:p>
                      <a:pPr marL="0" marR="0" algn="ctr">
                        <a:lnSpc>
                          <a:spcPct val="100000"/>
                        </a:lnSpc>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a:t>
                      </a:r>
                    </a:p>
                    <a:p>
                      <a:pPr marL="0" marR="0" algn="ctr">
                        <a:lnSpc>
                          <a:spcPct val="100000"/>
                        </a:lnSpc>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a:t>
                      </a:r>
                    </a:p>
                    <a:p>
                      <a:pPr marL="0" marR="0" algn="ctr">
                        <a:lnSpc>
                          <a:spcPct val="100000"/>
                        </a:lnSpc>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a:t>
                      </a:r>
                    </a:p>
                    <a:p>
                      <a:pPr marL="0" marR="0" algn="ctr">
                        <a:lnSpc>
                          <a:spcPct val="100000"/>
                        </a:lnSpc>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20</a:t>
                      </a:r>
                    </a:p>
                    <a:p>
                      <a:pPr marL="0" marR="0" algn="ctr">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9</a:t>
                      </a:r>
                    </a:p>
                    <a:p>
                      <a:pPr marL="0" marR="0" algn="ctr">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12</a:t>
                      </a:r>
                    </a:p>
                    <a:p>
                      <a:pPr marL="0" marR="0" algn="ctr">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8</a:t>
                      </a:r>
                    </a:p>
                    <a:p>
                      <a:pPr marL="0" marR="0" algn="ctr">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2</a:t>
                      </a:r>
                    </a:p>
                    <a:p>
                      <a:pPr marL="0" marR="0" algn="ctr">
                        <a:spcBef>
                          <a:spcPts val="60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10006"/>
                  </a:ext>
                </a:extLst>
              </a:tr>
              <a:tr h="418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8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Defensive Driver Training</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35</a:t>
                      </a:r>
                    </a:p>
                  </a:txBody>
                  <a:tcPr anchor="ctr">
                    <a:solidFill>
                      <a:schemeClr val="bg1">
                        <a:lumMod val="85000"/>
                      </a:schemeClr>
                    </a:solidFill>
                  </a:tcPr>
                </a:tc>
                <a:extLst>
                  <a:ext uri="{0D108BD9-81ED-4DB2-BD59-A6C34878D82A}">
                    <a16:rowId xmlns:a16="http://schemas.microsoft.com/office/drawing/2014/main" val="126569410"/>
                  </a:ext>
                </a:extLst>
              </a:tr>
              <a:tr h="38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LTC SEP </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27</a:t>
                      </a:r>
                    </a:p>
                  </a:txBody>
                  <a:tcPr anchor="ctr">
                    <a:solidFill>
                      <a:schemeClr val="bg1">
                        <a:lumMod val="95000"/>
                      </a:schemeClr>
                    </a:solidFill>
                  </a:tcPr>
                </a:tc>
                <a:extLst>
                  <a:ext uri="{0D108BD9-81ED-4DB2-BD59-A6C34878D82A}">
                    <a16:rowId xmlns:a16="http://schemas.microsoft.com/office/drawing/2014/main" val="2964479621"/>
                  </a:ext>
                </a:extLst>
              </a:tr>
              <a:tr h="38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Logging and Arboriculture SEP</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26</a:t>
                      </a:r>
                    </a:p>
                  </a:txBody>
                  <a:tcPr anchor="ctr">
                    <a:solidFill>
                      <a:schemeClr val="bg1">
                        <a:lumMod val="85000"/>
                      </a:schemeClr>
                    </a:solidFill>
                  </a:tcPr>
                </a:tc>
                <a:extLst>
                  <a:ext uri="{0D108BD9-81ED-4DB2-BD59-A6C34878D82A}">
                    <a16:rowId xmlns:a16="http://schemas.microsoft.com/office/drawing/2014/main" val="300349858"/>
                  </a:ext>
                </a:extLst>
              </a:tr>
              <a:tr h="383813">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8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140</a:t>
                      </a:r>
                    </a:p>
                  </a:txBody>
                  <a:tcPr anchor="ctr">
                    <a:solidFill>
                      <a:schemeClr val="bg1">
                        <a:lumMod val="85000"/>
                      </a:schemeClr>
                    </a:solidFill>
                  </a:tcPr>
                </a:tc>
                <a:extLst>
                  <a:ext uri="{0D108BD9-81ED-4DB2-BD59-A6C34878D82A}">
                    <a16:rowId xmlns:a16="http://schemas.microsoft.com/office/drawing/2014/main" val="2879108275"/>
                  </a:ext>
                </a:extLst>
              </a:tr>
            </a:tbl>
          </a:graphicData>
        </a:graphic>
      </p:graphicFrame>
      <p:sp>
        <p:nvSpPr>
          <p:cNvPr id="9" name="TextBox 8">
            <a:extLst>
              <a:ext uri="{FF2B5EF4-FFF2-40B4-BE49-F238E27FC236}">
                <a16:creationId xmlns:a16="http://schemas.microsoft.com/office/drawing/2014/main" id="{3CDBF047-B5B8-40D1-B443-F03CCA3E34AD}"/>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020107789"/>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chemeClr val="bg2"/>
              </a:solidFill>
            </a:endParaRPr>
          </a:p>
        </p:txBody>
      </p:sp>
      <p:graphicFrame>
        <p:nvGraphicFramePr>
          <p:cNvPr id="7" name="Table 6">
            <a:extLst>
              <a:ext uri="{FF2B5EF4-FFF2-40B4-BE49-F238E27FC236}">
                <a16:creationId xmlns:a16="http://schemas.microsoft.com/office/drawing/2014/main" id="{6D7F8EC9-D451-409A-AECF-7760EE711B1E}"/>
              </a:ext>
            </a:extLst>
          </p:cNvPr>
          <p:cNvGraphicFramePr>
            <a:graphicFrameLocks noGrp="1"/>
          </p:cNvGraphicFramePr>
          <p:nvPr>
            <p:extLst>
              <p:ext uri="{D42A27DB-BD31-4B8C-83A1-F6EECF244321}">
                <p14:modId xmlns:p14="http://schemas.microsoft.com/office/powerpoint/2010/main" val="4143676869"/>
              </p:ext>
            </p:extLst>
          </p:nvPr>
        </p:nvGraphicFramePr>
        <p:xfrm>
          <a:off x="609600" y="1171966"/>
          <a:ext cx="7848599" cy="4825210"/>
        </p:xfrm>
        <a:graphic>
          <a:graphicData uri="http://schemas.openxmlformats.org/drawingml/2006/table">
            <a:tbl>
              <a:tblPr firstRow="1" bandRow="1">
                <a:tableStyleId>{073A0DAA-6AF3-43AB-8588-CEC1D06C72B9}</a:tableStyleId>
              </a:tblPr>
              <a:tblGrid>
                <a:gridCol w="4191000">
                  <a:extLst>
                    <a:ext uri="{9D8B030D-6E8A-4147-A177-3AD203B41FA5}">
                      <a16:colId xmlns:a16="http://schemas.microsoft.com/office/drawing/2014/main" val="20000"/>
                    </a:ext>
                  </a:extLst>
                </a:gridCol>
                <a:gridCol w="504145">
                  <a:extLst>
                    <a:ext uri="{9D8B030D-6E8A-4147-A177-3AD203B41FA5}">
                      <a16:colId xmlns:a16="http://schemas.microsoft.com/office/drawing/2014/main" val="20001"/>
                    </a:ext>
                  </a:extLst>
                </a:gridCol>
                <a:gridCol w="630691">
                  <a:extLst>
                    <a:ext uri="{9D8B030D-6E8A-4147-A177-3AD203B41FA5}">
                      <a16:colId xmlns:a16="http://schemas.microsoft.com/office/drawing/2014/main" val="2148040223"/>
                    </a:ext>
                  </a:extLst>
                </a:gridCol>
                <a:gridCol w="630691">
                  <a:extLst>
                    <a:ext uri="{9D8B030D-6E8A-4147-A177-3AD203B41FA5}">
                      <a16:colId xmlns:a16="http://schemas.microsoft.com/office/drawing/2014/main" val="3000391164"/>
                    </a:ext>
                  </a:extLst>
                </a:gridCol>
                <a:gridCol w="520473">
                  <a:extLst>
                    <a:ext uri="{9D8B030D-6E8A-4147-A177-3AD203B41FA5}">
                      <a16:colId xmlns:a16="http://schemas.microsoft.com/office/drawing/2014/main" val="1947005221"/>
                    </a:ext>
                  </a:extLst>
                </a:gridCol>
                <a:gridCol w="600755">
                  <a:extLst>
                    <a:ext uri="{9D8B030D-6E8A-4147-A177-3AD203B41FA5}">
                      <a16:colId xmlns:a16="http://schemas.microsoft.com/office/drawing/2014/main" val="20002"/>
                    </a:ext>
                  </a:extLst>
                </a:gridCol>
                <a:gridCol w="770844">
                  <a:extLst>
                    <a:ext uri="{9D8B030D-6E8A-4147-A177-3AD203B41FA5}">
                      <a16:colId xmlns:a16="http://schemas.microsoft.com/office/drawing/2014/main" val="20003"/>
                    </a:ext>
                  </a:extLst>
                </a:gridCol>
              </a:tblGrid>
              <a:tr h="468858">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100" dirty="0">
                          <a:solidFill>
                            <a:schemeClr val="tx1"/>
                          </a:solidFill>
                        </a:rPr>
                        <a:t>1</a:t>
                      </a:r>
                      <a:r>
                        <a:rPr lang="en-US" sz="1100" baseline="30000" dirty="0">
                          <a:solidFill>
                            <a:schemeClr val="tx1"/>
                          </a:solidFill>
                        </a:rPr>
                        <a:t>st</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2</a:t>
                      </a:r>
                      <a:r>
                        <a:rPr lang="en-US" sz="1100" baseline="30000" dirty="0">
                          <a:solidFill>
                            <a:schemeClr val="tx1"/>
                          </a:solidFill>
                        </a:rPr>
                        <a:t>nd</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3</a:t>
                      </a:r>
                      <a:r>
                        <a:rPr lang="en-US" sz="1100" baseline="30000" dirty="0">
                          <a:solidFill>
                            <a:schemeClr val="tx1"/>
                          </a:solidFill>
                        </a:rPr>
                        <a:t>rd</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4</a:t>
                      </a:r>
                      <a:r>
                        <a:rPr lang="en-US" sz="1100" baseline="30000" dirty="0">
                          <a:solidFill>
                            <a:schemeClr val="tx1"/>
                          </a:solidFill>
                        </a:rPr>
                        <a:t>th</a:t>
                      </a:r>
                      <a:r>
                        <a:rPr lang="en-US" sz="1100"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ctr"/>
                      <a:r>
                        <a:rPr lang="en-US" sz="11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6943">
                <a:tc>
                  <a:txBody>
                    <a:bodyPr/>
                    <a:lstStyle/>
                    <a:p>
                      <a:pPr algn="r"/>
                      <a:r>
                        <a:rPr lang="en-US" sz="1100" b="0" i="1" dirty="0"/>
                        <a:t>General Industry</a:t>
                      </a:r>
                      <a:r>
                        <a:rPr lang="en-US" sz="1100" i="1" dirty="0"/>
                        <a:t>—</a:t>
                      </a:r>
                      <a:r>
                        <a:rPr lang="en-US" sz="1100" b="0" i="1" dirty="0"/>
                        <a:t>10-Hour Course</a:t>
                      </a:r>
                    </a:p>
                  </a:txBody>
                  <a:tcPr anchor="ctr">
                    <a:solidFill>
                      <a:schemeClr val="bg1">
                        <a:lumMod val="95000"/>
                      </a:schemeClr>
                    </a:solidFill>
                  </a:tcPr>
                </a:tc>
                <a:tc>
                  <a:txBody>
                    <a:bodyPr/>
                    <a:lstStyle/>
                    <a:p>
                      <a:pPr algn="ctr"/>
                      <a:r>
                        <a:rPr lang="en-US" sz="1100" b="0" i="0" dirty="0"/>
                        <a:t>1</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b="0" i="0" dirty="0"/>
                        <a:t>2</a:t>
                      </a:r>
                    </a:p>
                  </a:txBody>
                  <a:tcPr anchor="ctr">
                    <a:solidFill>
                      <a:schemeClr val="bg1">
                        <a:lumMod val="95000"/>
                      </a:schemeClr>
                    </a:solidFill>
                  </a:tcPr>
                </a:tc>
                <a:tc>
                  <a:txBody>
                    <a:bodyPr/>
                    <a:lstStyle/>
                    <a:p>
                      <a:pPr algn="ctr"/>
                      <a:r>
                        <a:rPr lang="en-US" sz="1100" b="0" i="0" dirty="0"/>
                        <a:t>2</a:t>
                      </a:r>
                    </a:p>
                  </a:txBody>
                  <a:tcPr anchor="ctr">
                    <a:solidFill>
                      <a:schemeClr val="bg1">
                        <a:lumMod val="95000"/>
                      </a:schemeClr>
                    </a:solidFill>
                  </a:tcPr>
                </a:tc>
                <a:tc>
                  <a:txBody>
                    <a:bodyPr/>
                    <a:lstStyle/>
                    <a:p>
                      <a:pPr algn="ctr"/>
                      <a:r>
                        <a:rPr lang="en-US" sz="1100" b="1" i="1" dirty="0"/>
                        <a:t>7</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extLst>
                  <a:ext uri="{0D108BD9-81ED-4DB2-BD59-A6C34878D82A}">
                    <a16:rowId xmlns:a16="http://schemas.microsoft.com/office/drawing/2014/main" val="10001"/>
                  </a:ext>
                </a:extLst>
              </a:tr>
              <a:tr h="296943">
                <a:tc>
                  <a:txBody>
                    <a:bodyPr/>
                    <a:lstStyle/>
                    <a:p>
                      <a:pPr algn="r"/>
                      <a:r>
                        <a:rPr lang="en-US" sz="1100" b="0" i="1" dirty="0"/>
                        <a:t>General Industry</a:t>
                      </a:r>
                      <a:r>
                        <a:rPr lang="en-US" sz="1100" i="1" dirty="0"/>
                        <a:t>—</a:t>
                      </a:r>
                      <a:r>
                        <a:rPr lang="en-US" sz="1100" b="0" i="1" dirty="0"/>
                        <a:t>30-Hour Course</a:t>
                      </a:r>
                    </a:p>
                  </a:txBody>
                  <a:tcPr anchor="ctr">
                    <a:solidFill>
                      <a:schemeClr val="bg1">
                        <a:lumMod val="85000"/>
                      </a:schemeClr>
                    </a:solidFill>
                  </a:tcPr>
                </a:tc>
                <a:tc>
                  <a:txBody>
                    <a:bodyPr/>
                    <a:lstStyle/>
                    <a:p>
                      <a:pPr algn="ctr"/>
                      <a:r>
                        <a:rPr lang="en-US" sz="1100" b="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0" i="0" dirty="0"/>
                        <a:t>0</a:t>
                      </a:r>
                    </a:p>
                  </a:txBody>
                  <a:tcPr anchor="ctr">
                    <a:solidFill>
                      <a:schemeClr val="bg1">
                        <a:lumMod val="85000"/>
                      </a:schemeClr>
                    </a:solidFill>
                  </a:tcPr>
                </a:tc>
                <a:tc>
                  <a:txBody>
                    <a:bodyPr/>
                    <a:lstStyle/>
                    <a:p>
                      <a:pPr algn="ctr"/>
                      <a:r>
                        <a:rPr lang="en-US" sz="1100" b="0" i="0" dirty="0"/>
                        <a:t>1</a:t>
                      </a:r>
                    </a:p>
                  </a:txBody>
                  <a:tcPr anchor="ctr">
                    <a:solidFill>
                      <a:schemeClr val="bg1">
                        <a:lumMod val="85000"/>
                      </a:schemeClr>
                    </a:solidFill>
                  </a:tcPr>
                </a:tc>
                <a:tc>
                  <a:txBody>
                    <a:bodyPr/>
                    <a:lstStyle/>
                    <a:p>
                      <a:pPr algn="ctr"/>
                      <a:r>
                        <a:rPr lang="en-US" sz="1100" b="1" i="1" dirty="0"/>
                        <a:t>1</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extLst>
                  <a:ext uri="{0D108BD9-81ED-4DB2-BD59-A6C34878D82A}">
                    <a16:rowId xmlns:a16="http://schemas.microsoft.com/office/drawing/2014/main" val="10002"/>
                  </a:ext>
                </a:extLst>
              </a:tr>
              <a:tr h="487538">
                <a:tc>
                  <a:txBody>
                    <a:bodyPr/>
                    <a:lstStyle/>
                    <a:p>
                      <a:pPr algn="r"/>
                      <a:r>
                        <a:rPr lang="en-US" sz="1100" b="0" i="1" dirty="0"/>
                        <a:t>NC #500/502</a:t>
                      </a:r>
                      <a:r>
                        <a:rPr lang="en-US" sz="1100" i="1" dirty="0"/>
                        <a:t>—</a:t>
                      </a:r>
                      <a:r>
                        <a:rPr lang="en-US" sz="1100" b="0" i="1" dirty="0"/>
                        <a:t>Construction Train-the-Trainer Course/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dirty="0"/>
                        <a:t>NC</a:t>
                      </a:r>
                      <a:r>
                        <a:rPr lang="en-US" sz="1100" b="0" i="1" baseline="0" dirty="0"/>
                        <a:t> #501/503</a:t>
                      </a:r>
                      <a:r>
                        <a:rPr lang="en-US" sz="1100" i="1" dirty="0"/>
                        <a:t>—</a:t>
                      </a:r>
                      <a:r>
                        <a:rPr lang="en-US" sz="1100" b="0" i="1" baseline="0" dirty="0"/>
                        <a:t>General Industry Train-the-Trainer Course</a:t>
                      </a:r>
                      <a:endParaRPr lang="en-US" sz="1100" b="0" i="1" dirty="0"/>
                    </a:p>
                  </a:txBody>
                  <a:tcPr anchor="ctr">
                    <a:solidFill>
                      <a:schemeClr val="bg1">
                        <a:lumMod val="95000"/>
                      </a:schemeClr>
                    </a:solidFill>
                  </a:tcPr>
                </a:tc>
                <a:tc>
                  <a:txBody>
                    <a:bodyPr/>
                    <a:lstStyle/>
                    <a:p>
                      <a:pPr algn="ctr"/>
                      <a:r>
                        <a:rPr lang="en-US" sz="1100" b="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0" i="0" dirty="0"/>
                        <a:t>0</a:t>
                      </a:r>
                    </a:p>
                  </a:txBody>
                  <a:tcPr anchor="ctr">
                    <a:solidFill>
                      <a:schemeClr val="bg1">
                        <a:lumMod val="95000"/>
                      </a:schemeClr>
                    </a:solidFill>
                  </a:tcPr>
                </a:tc>
                <a:tc>
                  <a:txBody>
                    <a:bodyPr/>
                    <a:lstStyle/>
                    <a:p>
                      <a:pPr algn="ctr"/>
                      <a:r>
                        <a:rPr lang="en-US" sz="1100" b="0" i="0" dirty="0"/>
                        <a:t>1</a:t>
                      </a:r>
                    </a:p>
                  </a:txBody>
                  <a:tcPr anchor="ctr">
                    <a:solidFill>
                      <a:schemeClr val="bg1">
                        <a:lumMod val="95000"/>
                      </a:schemeClr>
                    </a:solidFill>
                  </a:tcPr>
                </a:tc>
                <a:tc>
                  <a:txBody>
                    <a:bodyPr/>
                    <a:lstStyle/>
                    <a:p>
                      <a:pPr algn="ctr"/>
                      <a:r>
                        <a:rPr lang="en-US" sz="1100" b="1" i="1" dirty="0"/>
                        <a:t>1</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extLst>
                  <a:ext uri="{0D108BD9-81ED-4DB2-BD59-A6C34878D82A}">
                    <a16:rowId xmlns:a16="http://schemas.microsoft.com/office/drawing/2014/main" val="10003"/>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Construction</a:t>
                      </a:r>
                      <a:r>
                        <a:rPr lang="en-US" sz="1100" i="1" dirty="0"/>
                        <a:t>—</a:t>
                      </a:r>
                      <a:r>
                        <a:rPr kumimoji="0" lang="en-US" sz="1100" b="0" i="1" u="none" strike="noStrike" cap="none" normalizeH="0" baseline="0" dirty="0">
                          <a:ln>
                            <a:noFill/>
                          </a:ln>
                          <a:effectLst/>
                        </a:rPr>
                        <a:t>10-Hour Course</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extLst>
                  <a:ext uri="{0D108BD9-81ED-4DB2-BD59-A6C34878D82A}">
                    <a16:rowId xmlns:a16="http://schemas.microsoft.com/office/drawing/2014/main" val="10004"/>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Construction</a:t>
                      </a:r>
                      <a:r>
                        <a:rPr lang="en-US" sz="1100" i="1" dirty="0"/>
                        <a:t>—</a:t>
                      </a:r>
                      <a:r>
                        <a:rPr kumimoji="0" lang="en-US" sz="1100" b="0" i="1" u="none" strike="noStrike" cap="none" normalizeH="0" baseline="0" dirty="0">
                          <a:ln>
                            <a:noFill/>
                          </a:ln>
                          <a:effectLst/>
                        </a:rPr>
                        <a:t>30-Hour Course </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extLst>
                  <a:ext uri="{0D108BD9-81ED-4DB2-BD59-A6C34878D82A}">
                    <a16:rowId xmlns:a16="http://schemas.microsoft.com/office/drawing/2014/main" val="10005"/>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6"/>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35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35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104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8"/>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OSH Workshops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0"/>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11"/>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Train-the-Trainer Program (Construction/General Industry)</a:t>
                      </a:r>
                      <a:r>
                        <a:rPr lang="en-US" sz="1100" i="1" dirty="0"/>
                        <a:t>—</a:t>
                      </a:r>
                      <a:r>
                        <a:rPr kumimoji="0" lang="en-US" sz="11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2"/>
                  </a:ext>
                </a:extLst>
              </a:tr>
              <a:tr h="4726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Train-the-Trainer Program (Construction/General Industry)</a:t>
                      </a:r>
                      <a:r>
                        <a:rPr lang="en-US" sz="1100" i="1" dirty="0"/>
                        <a:t>—Trained</a:t>
                      </a:r>
                      <a:r>
                        <a:rPr kumimoji="0" lang="en-US" sz="11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83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126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3"/>
                  </a:ext>
                </a:extLst>
              </a:tr>
            </a:tbl>
          </a:graphicData>
        </a:graphic>
      </p:graphicFrame>
      <p:sp>
        <p:nvSpPr>
          <p:cNvPr id="5" name="TextBox 4">
            <a:extLst>
              <a:ext uri="{FF2B5EF4-FFF2-40B4-BE49-F238E27FC236}">
                <a16:creationId xmlns:a16="http://schemas.microsoft.com/office/drawing/2014/main" id="{BD0AF864-72FD-416F-8EFE-C8A8BCE4F7FB}"/>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770775044"/>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Section—Publications</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Example Program</a:t>
            </a:r>
          </a:p>
          <a:p>
            <a:pPr lvl="1" eaLnBrk="1" hangingPunct="1">
              <a:spcBef>
                <a:spcPts val="600"/>
              </a:spcBef>
            </a:pPr>
            <a:r>
              <a:rPr lang="en-US" i="1" kern="0" dirty="0"/>
              <a:t>Agriculture Heat Stress Prevention Program (Spanish)</a:t>
            </a:r>
          </a:p>
          <a:p>
            <a:pPr lvl="1" eaLnBrk="1" hangingPunct="1">
              <a:spcBef>
                <a:spcPts val="600"/>
              </a:spcBef>
            </a:pPr>
            <a:endParaRPr lang="en-US" i="1" kern="0" dirty="0"/>
          </a:p>
          <a:p>
            <a:pPr eaLnBrk="1" hangingPunct="1">
              <a:spcBef>
                <a:spcPts val="600"/>
              </a:spcBef>
            </a:pPr>
            <a:r>
              <a:rPr lang="en-US" b="1" kern="0" dirty="0"/>
              <a:t>COVID-19 Frequently Asked Questions</a:t>
            </a:r>
          </a:p>
          <a:p>
            <a:pPr lvl="1" eaLnBrk="1" hangingPunct="1">
              <a:spcBef>
                <a:spcPts val="600"/>
              </a:spcBef>
            </a:pPr>
            <a:r>
              <a:rPr lang="en-US" i="1" kern="0" dirty="0"/>
              <a:t>Updated</a:t>
            </a:r>
          </a:p>
          <a:p>
            <a:pPr lvl="1" eaLnBrk="1" hangingPunct="1">
              <a:spcBef>
                <a:spcPts val="600"/>
              </a:spcBef>
            </a:pPr>
            <a:endParaRPr lang="en-US" i="1" kern="0" dirty="0"/>
          </a:p>
          <a:p>
            <a:pPr eaLnBrk="1" hangingPunct="1">
              <a:spcBef>
                <a:spcPts val="600"/>
              </a:spcBef>
            </a:pPr>
            <a:endParaRPr lang="en-US" i="1" dirty="0"/>
          </a:p>
          <a:p>
            <a:pPr lvl="1" eaLnBrk="1" hangingPunct="1"/>
            <a:endParaRPr lang="en-US" sz="800" i="1" dirty="0"/>
          </a:p>
          <a:p>
            <a:pPr lvl="1" eaLnBrk="1" hangingPunct="1"/>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8" name="TextBox 7">
            <a:extLst>
              <a:ext uri="{FF2B5EF4-FFF2-40B4-BE49-F238E27FC236}">
                <a16:creationId xmlns:a16="http://schemas.microsoft.com/office/drawing/2014/main" id="{A247589E-B4B7-4B15-8144-EE672911D8D3}"/>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pic>
        <p:nvPicPr>
          <p:cNvPr id="9" name="Picture 8">
            <a:extLst>
              <a:ext uri="{FF2B5EF4-FFF2-40B4-BE49-F238E27FC236}">
                <a16:creationId xmlns:a16="http://schemas.microsoft.com/office/drawing/2014/main" id="{47396EBA-BCE8-4D53-AD31-50F2FC384488}"/>
              </a:ext>
            </a:extLst>
          </p:cNvPr>
          <p:cNvPicPr>
            <a:picLocks noChangeAspect="1"/>
          </p:cNvPicPr>
          <p:nvPr/>
        </p:nvPicPr>
        <p:blipFill rotWithShape="1">
          <a:blip r:embed="rId3"/>
          <a:srcRect l="8794" t="36667" r="77457" b="21778"/>
          <a:stretch/>
        </p:blipFill>
        <p:spPr>
          <a:xfrm>
            <a:off x="5914734" y="3523488"/>
            <a:ext cx="2823882" cy="1600200"/>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4B102B37-AD2B-4296-B8C6-881BC759654F}"/>
              </a:ext>
            </a:extLst>
          </p:cNvPr>
          <p:cNvPicPr>
            <a:picLocks noChangeAspect="1"/>
          </p:cNvPicPr>
          <p:nvPr/>
        </p:nvPicPr>
        <p:blipFill rotWithShape="1">
          <a:blip r:embed="rId4"/>
          <a:srcRect l="4166" t="18889" r="74167" b="10000"/>
          <a:stretch/>
        </p:blipFill>
        <p:spPr>
          <a:xfrm>
            <a:off x="5105400" y="4437888"/>
            <a:ext cx="1981200" cy="1219200"/>
          </a:xfrm>
          <a:prstGeom prst="rect">
            <a:avLst/>
          </a:prstGeom>
          <a:ln>
            <a:solidFill>
              <a:schemeClr val="bg1">
                <a:lumMod val="65000"/>
              </a:schemeClr>
            </a:solidFill>
          </a:ln>
        </p:spPr>
      </p:pic>
    </p:spTree>
    <p:extLst>
      <p:ext uri="{BB962C8B-B14F-4D97-AF65-F5344CB8AC3E}">
        <p14:creationId xmlns:p14="http://schemas.microsoft.com/office/powerpoint/2010/main" val="942427277"/>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2954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400" b="1" kern="0" dirty="0"/>
              <a:t>Operational Procedure Notice (OPN)</a:t>
            </a:r>
          </a:p>
          <a:p>
            <a:pPr eaLnBrk="1" hangingPunct="1"/>
            <a:endParaRPr lang="en-US" sz="800" b="1" kern="0" dirty="0"/>
          </a:p>
          <a:p>
            <a:pPr lvl="1" eaLnBrk="1" hangingPunct="1"/>
            <a:r>
              <a:rPr lang="en-US" sz="2000" i="1" kern="0" dirty="0"/>
              <a:t>OPN 95 I</a:t>
            </a:r>
            <a:r>
              <a:rPr lang="en-US" sz="2000" i="1" dirty="0"/>
              <a:t>—SEP: Reinspection After a Fatality</a:t>
            </a:r>
          </a:p>
          <a:p>
            <a:pPr lvl="1" eaLnBrk="1" hangingPunct="1"/>
            <a:endParaRPr lang="en-US" sz="800" i="1" dirty="0"/>
          </a:p>
          <a:p>
            <a:pPr lvl="2" eaLnBrk="1" hangingPunct="1"/>
            <a:r>
              <a:rPr lang="en-US" sz="1800" dirty="0">
                <a:effectLst/>
                <a:latin typeface="+mj-lt"/>
                <a:ea typeface="Calibri" panose="020F0502020204030204" pitchFamily="34" charset="0"/>
              </a:rPr>
              <a:t>Latest revision included updated references to OSHA Express and removal of references to IMIS.</a:t>
            </a:r>
            <a:endParaRPr lang="en-US" sz="1800" i="1" kern="0" dirty="0">
              <a:latin typeface="+mj-lt"/>
            </a:endParaRPr>
          </a:p>
          <a:p>
            <a:pPr lvl="1" eaLnBrk="1" hangingPunct="1"/>
            <a:endParaRPr lang="en-US" sz="2000" i="1" kern="0" dirty="0"/>
          </a:p>
          <a:p>
            <a:pPr lvl="1" eaLnBrk="1" hangingPunct="1"/>
            <a:r>
              <a:rPr lang="en-US" sz="2000" i="1" kern="0" dirty="0"/>
              <a:t>OPN 129 W</a:t>
            </a:r>
            <a:r>
              <a:rPr lang="en-US" sz="2000" i="1" dirty="0"/>
              <a:t>—Public Sector Surveys and Inspections</a:t>
            </a:r>
          </a:p>
          <a:p>
            <a:pPr lvl="1" eaLnBrk="1" hangingPunct="1"/>
            <a:endParaRPr lang="en-US" sz="800" i="1" kern="0" dirty="0"/>
          </a:p>
          <a:p>
            <a:pPr lvl="2"/>
            <a:r>
              <a:rPr lang="en-US" sz="1800" dirty="0">
                <a:solidFill>
                  <a:srgbClr val="000000"/>
                </a:solidFill>
                <a:effectLst/>
                <a:ea typeface="Calibri" panose="020F0502020204030204" pitchFamily="34" charset="0"/>
              </a:rPr>
              <a:t>Changed reference years for OSHA 300 logs and DART rates</a:t>
            </a:r>
            <a:r>
              <a:rPr lang="en-US" sz="1800" dirty="0"/>
              <a:t>.</a:t>
            </a:r>
          </a:p>
          <a:p>
            <a:pPr lvl="2"/>
            <a:endParaRPr lang="en-US" sz="1800" i="1" kern="0" dirty="0"/>
          </a:p>
          <a:p>
            <a:pPr lvl="1"/>
            <a:r>
              <a:rPr lang="en-US" sz="2000" i="1" kern="0" dirty="0"/>
              <a:t>OPN 140 E</a:t>
            </a:r>
            <a:r>
              <a:rPr lang="en-US" sz="2000" i="1" dirty="0"/>
              <a:t>—SEP: Food Manufacturing</a:t>
            </a:r>
          </a:p>
          <a:p>
            <a:pPr lvl="1"/>
            <a:endParaRPr lang="en-US" sz="800" i="1" dirty="0"/>
          </a:p>
          <a:p>
            <a:pPr lvl="2"/>
            <a:r>
              <a:rPr lang="en-US" sz="1800" dirty="0">
                <a:solidFill>
                  <a:srgbClr val="000000"/>
                </a:solidFill>
                <a:effectLst/>
                <a:ea typeface="Calibri" panose="020F0502020204030204" pitchFamily="34" charset="0"/>
              </a:rPr>
              <a:t>Statistics updated; hazards addressed during inspections were revised (e.g., machine guarding, electrical). Sections on lockout/tagout, hoists and walking-working surfaces were added. </a:t>
            </a:r>
            <a:endParaRPr lang="en-US" sz="800" b="1" kern="0" dirty="0"/>
          </a:p>
          <a:p>
            <a:pPr eaLnBrk="1" hangingPunct="1"/>
            <a:endParaRPr lang="en-US" sz="8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EB5DD8E6-8BC6-4C8E-A3E1-97652A5C69D2}"/>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20133478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a:t>
            </a:r>
            <a:endParaRPr lang="en-US" sz="2400" b="1" i="1" dirty="0">
              <a:solidFill>
                <a:srgbClr val="000080"/>
              </a:solidFill>
            </a:endParaRPr>
          </a:p>
        </p:txBody>
      </p:sp>
      <p:sp>
        <p:nvSpPr>
          <p:cNvPr id="6" name="Rectangle 7"/>
          <p:cNvSpPr txBox="1">
            <a:spLocks noChangeArrowheads="1"/>
          </p:cNvSpPr>
          <p:nvPr/>
        </p:nvSpPr>
        <p:spPr bwMode="auto">
          <a:xfrm>
            <a:off x="533400" y="12192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r>
              <a:rPr lang="en-US" sz="2400" b="1" dirty="0"/>
              <a:t>Compliance Directive</a:t>
            </a:r>
          </a:p>
          <a:p>
            <a:endParaRPr lang="en-US" sz="800" b="1" dirty="0"/>
          </a:p>
          <a:p>
            <a:pPr lvl="1"/>
            <a:r>
              <a:rPr lang="en-US" sz="2000" i="1" dirty="0"/>
              <a:t>DIR 2021-02—Inspection Procedures for the COVID-19 Emergency Temporary Standard</a:t>
            </a:r>
          </a:p>
          <a:p>
            <a:pPr lvl="1"/>
            <a:endParaRPr lang="en-US" sz="800" i="1" dirty="0"/>
          </a:p>
          <a:p>
            <a:pPr lvl="2"/>
            <a:r>
              <a:rPr lang="en-US" sz="1800" dirty="0">
                <a:solidFill>
                  <a:srgbClr val="000000"/>
                </a:solidFill>
                <a:effectLst/>
                <a:latin typeface="+mj-lt"/>
                <a:ea typeface="Calibri" panose="020F0502020204030204" pitchFamily="34" charset="0"/>
              </a:rPr>
              <a:t>Establishes inspection procedures and enforcement policies for the COVID-19 Emergency Temporary Standard, 29 CFR 1910.502 - Healthcare, and 29 CFR 1910.504 - Mini Respiratory Protection Program.</a:t>
            </a:r>
          </a:p>
          <a:p>
            <a:pPr lvl="2"/>
            <a:endParaRPr lang="en-US" sz="1800" i="1" dirty="0">
              <a:solidFill>
                <a:srgbClr val="000000"/>
              </a:solidFill>
              <a:latin typeface="+mj-lt"/>
            </a:endParaRPr>
          </a:p>
          <a:p>
            <a:r>
              <a:rPr lang="en-US" sz="2400" b="1" dirty="0">
                <a:solidFill>
                  <a:srgbClr val="000000"/>
                </a:solidFill>
                <a:latin typeface="+mj-lt"/>
              </a:rPr>
              <a:t>Code of Federal Regulations</a:t>
            </a:r>
          </a:p>
          <a:p>
            <a:endParaRPr lang="en-US" sz="800" b="1" dirty="0">
              <a:solidFill>
                <a:srgbClr val="000000"/>
              </a:solidFill>
              <a:latin typeface="+mj-lt"/>
            </a:endParaRPr>
          </a:p>
          <a:p>
            <a:pPr lvl="1"/>
            <a:r>
              <a:rPr lang="en-US" sz="2000" i="1" dirty="0">
                <a:solidFill>
                  <a:srgbClr val="000000"/>
                </a:solidFill>
                <a:latin typeface="+mj-lt"/>
              </a:rPr>
              <a:t>CFR 190</a:t>
            </a:r>
            <a:r>
              <a:rPr lang="en-US" sz="2000" i="1" dirty="0"/>
              <a:t>—Occupational Exposure to COVID-19</a:t>
            </a:r>
          </a:p>
          <a:p>
            <a:pPr lvl="1"/>
            <a:endParaRPr lang="en-US" sz="800" i="1" dirty="0"/>
          </a:p>
          <a:p>
            <a:pPr lvl="2"/>
            <a:r>
              <a:rPr lang="en-US" sz="1800" dirty="0">
                <a:effectLst/>
                <a:ea typeface="Calibri" panose="020F0502020204030204" pitchFamily="34" charset="0"/>
              </a:rPr>
              <a:t>Emergency temporary standard designed to protect healthcare and healthcare support service workers from occupational exposure to COVID-19 in settings where people with COVID-19 are reasonably expected to be present.</a:t>
            </a:r>
            <a:br>
              <a:rPr lang="en-US" sz="1800" i="1" dirty="0"/>
            </a:br>
            <a:r>
              <a:rPr lang="en-US" sz="4600" i="1" dirty="0"/>
              <a:t>	</a:t>
            </a:r>
            <a:endParaRPr lang="en-US" sz="4600" i="1" kern="0" dirty="0"/>
          </a:p>
          <a:p>
            <a:pPr eaLnBrk="1" hangingPunct="1"/>
            <a:endParaRPr lang="en-US" sz="500" b="1" i="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8" name="TextBox 7">
            <a:extLst>
              <a:ext uri="{FF2B5EF4-FFF2-40B4-BE49-F238E27FC236}">
                <a16:creationId xmlns:a16="http://schemas.microsoft.com/office/drawing/2014/main" id="{55237087-24CF-43C8-B278-862E5070CC1D}"/>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001453913"/>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a:t>
            </a:r>
            <a:endParaRPr lang="en-US" sz="2400" b="1" i="1" dirty="0">
              <a:solidFill>
                <a:srgbClr val="000080"/>
              </a:solidFill>
            </a:endParaRPr>
          </a:p>
        </p:txBody>
      </p:sp>
      <p:sp>
        <p:nvSpPr>
          <p:cNvPr id="6" name="Rectangle 7"/>
          <p:cNvSpPr txBox="1">
            <a:spLocks noChangeArrowheads="1"/>
          </p:cNvSpPr>
          <p:nvPr/>
        </p:nvSpPr>
        <p:spPr bwMode="auto">
          <a:xfrm>
            <a:off x="533400" y="12954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r>
              <a:rPr lang="en-US" sz="2400" b="1" dirty="0"/>
              <a:t>Memorandum</a:t>
            </a:r>
          </a:p>
          <a:p>
            <a:endParaRPr lang="en-US" sz="800" b="1" dirty="0"/>
          </a:p>
          <a:p>
            <a:pPr lvl="1"/>
            <a:r>
              <a:rPr lang="en-US" sz="2000" i="1" dirty="0"/>
              <a:t>COV 4—Enforcement Delay – Certain Provisions of the Emergency Temporary Standard on Occupational Exposure to COVID-19</a:t>
            </a:r>
          </a:p>
          <a:p>
            <a:pPr lvl="1"/>
            <a:endParaRPr lang="en-US" sz="800" i="1" dirty="0"/>
          </a:p>
          <a:p>
            <a:pPr lvl="2"/>
            <a:r>
              <a:rPr lang="en-US" sz="1800" dirty="0">
                <a:solidFill>
                  <a:srgbClr val="000000"/>
                </a:solidFill>
                <a:ea typeface="Calibri" panose="020F0502020204030204" pitchFamily="34" charset="0"/>
              </a:rPr>
              <a:t>V</a:t>
            </a:r>
            <a:r>
              <a:rPr lang="en-US" sz="1800" dirty="0">
                <a:solidFill>
                  <a:srgbClr val="000000"/>
                </a:solidFill>
                <a:effectLst/>
                <a:ea typeface="Calibri" panose="020F0502020204030204" pitchFamily="34" charset="0"/>
              </a:rPr>
              <a:t>erbatim adoption of the federal Emergency Temporary Standard on Occupational Exposure to COVID-19. </a:t>
            </a:r>
          </a:p>
          <a:p>
            <a:pPr lvl="2"/>
            <a:endParaRPr lang="en-US" sz="1800" dirty="0">
              <a:solidFill>
                <a:srgbClr val="000000"/>
              </a:solidFill>
              <a:ea typeface="Calibri" panose="020F0502020204030204" pitchFamily="34" charset="0"/>
            </a:endParaRPr>
          </a:p>
          <a:p>
            <a:pPr lvl="2"/>
            <a:r>
              <a:rPr lang="en-US" sz="1800" dirty="0">
                <a:solidFill>
                  <a:srgbClr val="000000"/>
                </a:solidFill>
                <a:effectLst/>
                <a:ea typeface="Calibri" panose="020F0502020204030204" pitchFamily="34" charset="0"/>
              </a:rPr>
              <a:t>ETS effective in NC on July 21, 2021. This memorandum delayed enforcement of paragraphs 29 CFR 1910.502(</a:t>
            </a:r>
            <a:r>
              <a:rPr lang="en-US" sz="1800" dirty="0" err="1">
                <a:solidFill>
                  <a:srgbClr val="000000"/>
                </a:solidFill>
                <a:effectLst/>
                <a:ea typeface="Calibri" panose="020F0502020204030204" pitchFamily="34" charset="0"/>
              </a:rPr>
              <a:t>i</a:t>
            </a:r>
            <a:r>
              <a:rPr lang="en-US" sz="1800" dirty="0">
                <a:solidFill>
                  <a:srgbClr val="000000"/>
                </a:solidFill>
                <a:effectLst/>
                <a:ea typeface="Calibri" panose="020F0502020204030204" pitchFamily="34" charset="0"/>
              </a:rPr>
              <a:t>), (k) and (n) for an additional 15 days, until August 5, 2021.</a:t>
            </a:r>
            <a:endParaRPr lang="en-US" sz="1800" i="1" dirty="0">
              <a:solidFill>
                <a:srgbClr val="000000"/>
              </a:solidFill>
            </a:endParaRPr>
          </a:p>
          <a:p>
            <a:pPr marL="0" indent="0">
              <a:buNone/>
            </a:pPr>
            <a:endParaRPr lang="en-US" sz="4600" i="1" kern="0" dirty="0"/>
          </a:p>
          <a:p>
            <a:pPr eaLnBrk="1" hangingPunct="1"/>
            <a:endParaRPr lang="en-US" sz="500" b="1" i="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8" name="TextBox 7">
            <a:extLst>
              <a:ext uri="{FF2B5EF4-FFF2-40B4-BE49-F238E27FC236}">
                <a16:creationId xmlns:a16="http://schemas.microsoft.com/office/drawing/2014/main" id="{55237087-24CF-43C8-B278-862E5070CC1D}"/>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456359753"/>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C978E13-F57C-4F75-BCFC-5F7661200513}"/>
              </a:ext>
            </a:extLst>
          </p:cNvPr>
          <p:cNvGraphicFramePr>
            <a:graphicFrameLocks noGrp="1"/>
          </p:cNvGraphicFramePr>
          <p:nvPr>
            <p:ph type="tbl" idx="1"/>
            <p:extLst>
              <p:ext uri="{D42A27DB-BD31-4B8C-83A1-F6EECF244321}">
                <p14:modId xmlns:p14="http://schemas.microsoft.com/office/powerpoint/2010/main" val="1244282748"/>
              </p:ext>
            </p:extLst>
          </p:nvPr>
        </p:nvGraphicFramePr>
        <p:xfrm>
          <a:off x="609600" y="1219200"/>
          <a:ext cx="7924800" cy="4495799"/>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4257082247"/>
                    </a:ext>
                  </a:extLst>
                </a:gridCol>
                <a:gridCol w="5105400">
                  <a:extLst>
                    <a:ext uri="{9D8B030D-6E8A-4147-A177-3AD203B41FA5}">
                      <a16:colId xmlns:a16="http://schemas.microsoft.com/office/drawing/2014/main" val="4285241588"/>
                    </a:ext>
                  </a:extLst>
                </a:gridCol>
              </a:tblGrid>
              <a:tr h="408709">
                <a:tc gridSpan="2">
                  <a:txBody>
                    <a:bodyPr/>
                    <a:lstStyle/>
                    <a:p>
                      <a:pPr algn="ctr"/>
                      <a:r>
                        <a:rPr lang="en-US" sz="2000" b="1" dirty="0">
                          <a:solidFill>
                            <a:schemeClr val="tx1"/>
                          </a:solidFill>
                        </a:rPr>
                        <a:t>Bureau Staffing</a:t>
                      </a:r>
                    </a:p>
                  </a:txBody>
                  <a:tcPr anchor="ctr">
                    <a:solidFill>
                      <a:schemeClr val="bg1">
                        <a:lumMod val="65000"/>
                      </a:schemeClr>
                    </a:solidFill>
                  </a:tcPr>
                </a:tc>
                <a:tc hMerge="1">
                  <a:txBody>
                    <a:bodyPr/>
                    <a:lstStyle/>
                    <a:p>
                      <a:endParaRPr lang="en-US" b="0" dirty="0"/>
                    </a:p>
                  </a:txBody>
                  <a:tcPr/>
                </a:tc>
                <a:extLst>
                  <a:ext uri="{0D108BD9-81ED-4DB2-BD59-A6C34878D82A}">
                    <a16:rowId xmlns:a16="http://schemas.microsoft.com/office/drawing/2014/main" val="1791238280"/>
                  </a:ext>
                </a:extLst>
              </a:tr>
              <a:tr h="408709">
                <a:tc>
                  <a:txBody>
                    <a:bodyPr/>
                    <a:lstStyle/>
                    <a:p>
                      <a:pPr algn="r"/>
                      <a:r>
                        <a:rPr lang="en-US" b="0" dirty="0"/>
                        <a:t>Jaleesa Thomas</a:t>
                      </a:r>
                    </a:p>
                  </a:txBody>
                  <a:tcPr anchor="ctr"/>
                </a:tc>
                <a:tc>
                  <a:txBody>
                    <a:bodyPr/>
                    <a:lstStyle/>
                    <a:p>
                      <a:pPr algn="ctr"/>
                      <a:r>
                        <a:rPr lang="en-US" b="0" i="1" dirty="0"/>
                        <a:t>Information Officer</a:t>
                      </a:r>
                    </a:p>
                  </a:txBody>
                  <a:tcPr anchor="ctr"/>
                </a:tc>
                <a:extLst>
                  <a:ext uri="{0D108BD9-81ED-4DB2-BD59-A6C34878D82A}">
                    <a16:rowId xmlns:a16="http://schemas.microsoft.com/office/drawing/2014/main" val="3680436942"/>
                  </a:ext>
                </a:extLst>
              </a:tr>
              <a:tr h="408709">
                <a:tc>
                  <a:txBody>
                    <a:bodyPr/>
                    <a:lstStyle/>
                    <a:p>
                      <a:pPr algn="r"/>
                      <a:r>
                        <a:rPr lang="en-US" sz="1800" b="0" kern="1200" dirty="0">
                          <a:solidFill>
                            <a:schemeClr val="dk1"/>
                          </a:solidFill>
                          <a:effectLst/>
                          <a:latin typeface="+mn-lt"/>
                          <a:ea typeface="+mn-ea"/>
                          <a:cs typeface="+mn-cs"/>
                        </a:rPr>
                        <a:t>Norma Velasco</a:t>
                      </a:r>
                      <a:endParaRPr 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kern="1200" dirty="0">
                          <a:solidFill>
                            <a:schemeClr val="dk1"/>
                          </a:solidFill>
                          <a:effectLst/>
                          <a:latin typeface="+mn-lt"/>
                          <a:ea typeface="+mn-ea"/>
                          <a:cs typeface="+mn-cs"/>
                        </a:rPr>
                        <a:t>Administrative Assistant II</a:t>
                      </a:r>
                    </a:p>
                  </a:txBody>
                  <a:tcPr anchor="ctr"/>
                </a:tc>
                <a:extLst>
                  <a:ext uri="{0D108BD9-81ED-4DB2-BD59-A6C34878D82A}">
                    <a16:rowId xmlns:a16="http://schemas.microsoft.com/office/drawing/2014/main" val="3921484080"/>
                  </a:ext>
                </a:extLst>
              </a:tr>
              <a:tr h="408709">
                <a:tc>
                  <a:txBody>
                    <a:bodyPr/>
                    <a:lstStyle/>
                    <a:p>
                      <a:pPr algn="r"/>
                      <a:r>
                        <a:rPr lang="en-US" sz="1800" b="0" kern="1200" dirty="0">
                          <a:solidFill>
                            <a:schemeClr val="dk1"/>
                          </a:solidFill>
                          <a:effectLst/>
                          <a:latin typeface="+mn-lt"/>
                          <a:ea typeface="+mn-ea"/>
                          <a:cs typeface="+mn-cs"/>
                        </a:rPr>
                        <a:t>James Agosto</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584281044"/>
                  </a:ext>
                </a:extLst>
              </a:tr>
              <a:tr h="408709">
                <a:tc>
                  <a:txBody>
                    <a:bodyPr/>
                    <a:lstStyle/>
                    <a:p>
                      <a:pPr algn="r"/>
                      <a:r>
                        <a:rPr lang="en-US" b="0" dirty="0"/>
                        <a:t>Alexander Fowler</a:t>
                      </a:r>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1293101927"/>
                  </a:ext>
                </a:extLst>
              </a:tr>
              <a:tr h="408709">
                <a:tc>
                  <a:txBody>
                    <a:bodyPr/>
                    <a:lstStyle/>
                    <a:p>
                      <a:pPr algn="r"/>
                      <a:r>
                        <a:rPr lang="en-US" sz="1800" kern="1200" dirty="0">
                          <a:solidFill>
                            <a:schemeClr val="dk1"/>
                          </a:solidFill>
                          <a:effectLst/>
                          <a:latin typeface="+mn-lt"/>
                          <a:ea typeface="+mn-ea"/>
                          <a:cs typeface="+mn-cs"/>
                        </a:rPr>
                        <a:t>Dianne Daniels</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2610311915"/>
                  </a:ext>
                </a:extLst>
              </a:tr>
              <a:tr h="408709">
                <a:tc>
                  <a:txBody>
                    <a:bodyPr/>
                    <a:lstStyle/>
                    <a:p>
                      <a:pPr algn="r"/>
                      <a:r>
                        <a:rPr lang="en-US" sz="1800" kern="1200" dirty="0">
                          <a:solidFill>
                            <a:schemeClr val="dk1"/>
                          </a:solidFill>
                          <a:effectLst/>
                          <a:latin typeface="+mn-lt"/>
                          <a:ea typeface="+mn-ea"/>
                          <a:cs typeface="+mn-cs"/>
                        </a:rPr>
                        <a:t>Anitra </a:t>
                      </a:r>
                      <a:r>
                        <a:rPr lang="en-US" sz="1800" kern="1200" dirty="0" err="1">
                          <a:solidFill>
                            <a:schemeClr val="dk1"/>
                          </a:solidFill>
                          <a:effectLst/>
                          <a:latin typeface="+mn-lt"/>
                          <a:ea typeface="+mn-ea"/>
                          <a:cs typeface="+mn-cs"/>
                        </a:rPr>
                        <a:t>Nalls</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3689851666"/>
                  </a:ext>
                </a:extLst>
              </a:tr>
              <a:tr h="408709">
                <a:tc>
                  <a:txBody>
                    <a:bodyPr/>
                    <a:lstStyle/>
                    <a:p>
                      <a:pPr algn="r"/>
                      <a:r>
                        <a:rPr lang="en-US" sz="1800" kern="1200" dirty="0">
                          <a:solidFill>
                            <a:schemeClr val="dk1"/>
                          </a:solidFill>
                          <a:effectLst/>
                          <a:latin typeface="+mn-lt"/>
                          <a:ea typeface="+mn-ea"/>
                          <a:cs typeface="+mn-cs"/>
                        </a:rPr>
                        <a:t>Erin Smith</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51858028"/>
                  </a:ext>
                </a:extLst>
              </a:tr>
              <a:tr h="408709">
                <a:tc>
                  <a:txBody>
                    <a:bodyPr/>
                    <a:lstStyle/>
                    <a:p>
                      <a:pPr algn="r"/>
                      <a:r>
                        <a:rPr lang="en-US" b="0" dirty="0"/>
                        <a:t>Theodore Place</a:t>
                      </a:r>
                    </a:p>
                  </a:txBody>
                  <a:tcPr anchor="ctr"/>
                </a:tc>
                <a:tc>
                  <a:txBody>
                    <a:bodyPr/>
                    <a:lstStyle/>
                    <a:p>
                      <a:pPr algn="ctr"/>
                      <a:r>
                        <a:rPr lang="en-US" b="0" i="1" dirty="0"/>
                        <a:t>Investigator</a:t>
                      </a:r>
                    </a:p>
                  </a:txBody>
                  <a:tcPr anchor="ctr"/>
                </a:tc>
                <a:extLst>
                  <a:ext uri="{0D108BD9-81ED-4DB2-BD59-A6C34878D82A}">
                    <a16:rowId xmlns:a16="http://schemas.microsoft.com/office/drawing/2014/main" val="1086128519"/>
                  </a:ext>
                </a:extLst>
              </a:tr>
              <a:tr h="408709">
                <a:tc>
                  <a:txBody>
                    <a:bodyPr/>
                    <a:lstStyle/>
                    <a:p>
                      <a:pPr algn="r"/>
                      <a:r>
                        <a:rPr lang="en-US" sz="1800" kern="1200" dirty="0">
                          <a:solidFill>
                            <a:schemeClr val="dk1"/>
                          </a:solidFill>
                          <a:effectLst/>
                          <a:latin typeface="+mn-lt"/>
                          <a:ea typeface="+mn-ea"/>
                          <a:cs typeface="+mn-cs"/>
                        </a:rPr>
                        <a:t>Alvin </a:t>
                      </a:r>
                      <a:r>
                        <a:rPr lang="en-US" sz="1800" kern="1200" dirty="0" err="1">
                          <a:solidFill>
                            <a:schemeClr val="dk1"/>
                          </a:solidFill>
                          <a:effectLst/>
                          <a:latin typeface="+mn-lt"/>
                          <a:ea typeface="+mn-ea"/>
                          <a:cs typeface="+mn-cs"/>
                        </a:rPr>
                        <a:t>Vocalan</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2310495853"/>
                  </a:ext>
                </a:extLst>
              </a:tr>
              <a:tr h="408709">
                <a:tc>
                  <a:txBody>
                    <a:bodyPr/>
                    <a:lstStyle/>
                    <a:p>
                      <a:pPr algn="r"/>
                      <a:r>
                        <a:rPr lang="en-US" sz="1800" kern="1200" dirty="0">
                          <a:solidFill>
                            <a:schemeClr val="dk1"/>
                          </a:solidFill>
                          <a:effectLst/>
                          <a:latin typeface="+mn-lt"/>
                          <a:ea typeface="+mn-ea"/>
                          <a:cs typeface="+mn-cs"/>
                        </a:rPr>
                        <a:t>Harriet Hopkins</a:t>
                      </a:r>
                      <a:endParaRPr lang="en-US" b="0" dirty="0"/>
                    </a:p>
                  </a:txBody>
                  <a:tcPr anchor="ctr"/>
                </a:tc>
                <a:tc>
                  <a:txBody>
                    <a:bodyPr/>
                    <a:lstStyle/>
                    <a:p>
                      <a:pPr algn="ctr"/>
                      <a:r>
                        <a:rPr lang="en-US" b="0" i="1" dirty="0"/>
                        <a:t>Administrator</a:t>
                      </a:r>
                    </a:p>
                  </a:txBody>
                  <a:tcPr anchor="ctr"/>
                </a:tc>
                <a:extLst>
                  <a:ext uri="{0D108BD9-81ED-4DB2-BD59-A6C34878D82A}">
                    <a16:rowId xmlns:a16="http://schemas.microsoft.com/office/drawing/2014/main" val="802781354"/>
                  </a:ext>
                </a:extLst>
              </a:tr>
            </a:tbl>
          </a:graphicData>
        </a:graphic>
      </p:graphicFrame>
      <p:sp>
        <p:nvSpPr>
          <p:cNvPr id="4" name="Text Box 3">
            <a:extLst>
              <a:ext uri="{FF2B5EF4-FFF2-40B4-BE49-F238E27FC236}">
                <a16:creationId xmlns:a16="http://schemas.microsoft.com/office/drawing/2014/main" id="{9E8AC1C2-0FC4-44D0-B8D2-DD010DEEFDFF}"/>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7" name="TextBox 6">
            <a:extLst>
              <a:ext uri="{FF2B5EF4-FFF2-40B4-BE49-F238E27FC236}">
                <a16:creationId xmlns:a16="http://schemas.microsoft.com/office/drawing/2014/main" id="{AE8F1082-2CF8-47B2-A470-A5D1D5FC95FA}"/>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952019479"/>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3695768854"/>
              </p:ext>
            </p:extLst>
          </p:nvPr>
        </p:nvGraphicFramePr>
        <p:xfrm>
          <a:off x="609600" y="1142996"/>
          <a:ext cx="7924801" cy="4648204"/>
        </p:xfrm>
        <a:graphic>
          <a:graphicData uri="http://schemas.openxmlformats.org/drawingml/2006/table">
            <a:tbl>
              <a:tblPr firstRow="1" bandRow="1">
                <a:tableStyleId>{073A0DAA-6AF3-43AB-8588-CEC1D06C72B9}</a:tableStyleId>
              </a:tblPr>
              <a:tblGrid>
                <a:gridCol w="441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27243">
                  <a:extLst>
                    <a:ext uri="{9D8B030D-6E8A-4147-A177-3AD203B41FA5}">
                      <a16:colId xmlns:a16="http://schemas.microsoft.com/office/drawing/2014/main" val="3937492433"/>
                    </a:ext>
                  </a:extLst>
                </a:gridCol>
                <a:gridCol w="695158">
                  <a:extLst>
                    <a:ext uri="{9D8B030D-6E8A-4147-A177-3AD203B41FA5}">
                      <a16:colId xmlns:a16="http://schemas.microsoft.com/office/drawing/2014/main" val="1938735444"/>
                    </a:ext>
                  </a:extLst>
                </a:gridCol>
                <a:gridCol w="695158">
                  <a:extLst>
                    <a:ext uri="{9D8B030D-6E8A-4147-A177-3AD203B41FA5}">
                      <a16:colId xmlns:a16="http://schemas.microsoft.com/office/drawing/2014/main" val="1624846186"/>
                    </a:ext>
                  </a:extLst>
                </a:gridCol>
                <a:gridCol w="625642">
                  <a:extLst>
                    <a:ext uri="{9D8B030D-6E8A-4147-A177-3AD203B41FA5}">
                      <a16:colId xmlns:a16="http://schemas.microsoft.com/office/drawing/2014/main" val="20002"/>
                    </a:ext>
                  </a:extLst>
                </a:gridCol>
              </a:tblGrid>
              <a:tr h="520213">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u="none" strike="noStrike" cap="none" normalizeH="0" baseline="0" dirty="0">
                          <a:ln>
                            <a:noFill/>
                          </a:ln>
                          <a:solidFill>
                            <a:schemeClr val="tx1"/>
                          </a:solidFill>
                          <a:effectLst/>
                        </a:rPr>
                        <a:t>OSH Complaint Statistics</a:t>
                      </a:r>
                    </a:p>
                  </a:txBody>
                  <a:tcPr anchor="ctr" horzOverflow="overflow">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1" i="1" u="none" strike="noStrike" cap="none" normalizeH="0" baseline="0" dirty="0">
                          <a:ln>
                            <a:noFill/>
                          </a:ln>
                          <a:solidFill>
                            <a:schemeClr val="tx1"/>
                          </a:solidFill>
                          <a:effectLst/>
                        </a:rPr>
                        <a:t>Total</a:t>
                      </a:r>
                      <a:endParaRPr kumimoji="0" lang="en-US" sz="13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9367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Total OSH Complaints Filed</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0" dirty="0">
                          <a:solidFill>
                            <a:schemeClr val="tx1"/>
                          </a:solidFill>
                        </a:rPr>
                        <a:t>37</a:t>
                      </a:r>
                    </a:p>
                  </a:txBody>
                  <a:tcPr anchor="ctr">
                    <a:solidFill>
                      <a:schemeClr val="bg1">
                        <a:lumMod val="95000"/>
                      </a:schemeClr>
                    </a:solidFill>
                  </a:tcPr>
                </a:tc>
                <a:tc>
                  <a:txBody>
                    <a:bodyPr/>
                    <a:lstStyle/>
                    <a:p>
                      <a:pPr algn="ctr"/>
                      <a:r>
                        <a:rPr lang="en-US" sz="1200" i="0" dirty="0">
                          <a:solidFill>
                            <a:schemeClr val="tx1"/>
                          </a:solidFill>
                        </a:rPr>
                        <a:t>36</a:t>
                      </a:r>
                    </a:p>
                  </a:txBody>
                  <a:tcPr anchor="ctr">
                    <a:solidFill>
                      <a:schemeClr val="bg1">
                        <a:lumMod val="95000"/>
                      </a:schemeClr>
                    </a:solidFill>
                  </a:tcPr>
                </a:tc>
                <a:tc>
                  <a:txBody>
                    <a:bodyPr/>
                    <a:lstStyle/>
                    <a:p>
                      <a:pPr algn="ctr"/>
                      <a:r>
                        <a:rPr lang="en-US" sz="1200" i="0" dirty="0">
                          <a:solidFill>
                            <a:schemeClr val="tx1"/>
                          </a:solidFill>
                        </a:rPr>
                        <a:t>39</a:t>
                      </a:r>
                    </a:p>
                  </a:txBody>
                  <a:tcPr anchor="ctr">
                    <a:solidFill>
                      <a:schemeClr val="bg1">
                        <a:lumMod val="95000"/>
                      </a:schemeClr>
                    </a:solidFill>
                  </a:tcPr>
                </a:tc>
                <a:tc>
                  <a:txBody>
                    <a:bodyPr/>
                    <a:lstStyle/>
                    <a:p>
                      <a:pPr algn="ctr"/>
                      <a:r>
                        <a:rPr lang="en-US" sz="1200" i="0" dirty="0">
                          <a:solidFill>
                            <a:schemeClr val="tx1"/>
                          </a:solidFill>
                        </a:rPr>
                        <a:t>43</a:t>
                      </a:r>
                    </a:p>
                  </a:txBody>
                  <a:tcPr anchor="ctr">
                    <a:solidFill>
                      <a:schemeClr val="bg1">
                        <a:lumMod val="95000"/>
                      </a:schemeClr>
                    </a:solidFill>
                  </a:tcPr>
                </a:tc>
                <a:tc>
                  <a:txBody>
                    <a:bodyPr/>
                    <a:lstStyle/>
                    <a:p>
                      <a:pPr algn="ctr"/>
                      <a:r>
                        <a:rPr lang="en-US" sz="1200" b="1" i="1" dirty="0">
                          <a:solidFill>
                            <a:schemeClr val="tx1"/>
                          </a:solidFill>
                        </a:rPr>
                        <a:t>155</a:t>
                      </a:r>
                    </a:p>
                  </a:txBody>
                  <a:tcPr anchor="ctr">
                    <a:solidFill>
                      <a:schemeClr val="bg1">
                        <a:lumMod val="95000"/>
                      </a:schemeClr>
                    </a:solidFill>
                  </a:tcPr>
                </a:tc>
                <a:extLst>
                  <a:ext uri="{0D108BD9-81ED-4DB2-BD59-A6C34878D82A}">
                    <a16:rowId xmlns:a16="http://schemas.microsoft.com/office/drawing/2014/main" val="10001"/>
                  </a:ext>
                </a:extLst>
              </a:tr>
              <a:tr h="40691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Total OSH Complaints Closed</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0" dirty="0">
                          <a:solidFill>
                            <a:schemeClr val="tx1"/>
                          </a:solidFill>
                        </a:rPr>
                        <a:t>54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27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44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35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b="1" i="1" dirty="0">
                          <a:effectLst/>
                          <a:latin typeface="+mj-lt"/>
                          <a:ea typeface="Calibri" panose="020F0502020204030204" pitchFamily="34" charset="0"/>
                          <a:cs typeface="Times New Roman" panose="02020603050405020304" pitchFamily="18" charset="0"/>
                        </a:rPr>
                        <a:t>160</a:t>
                      </a:r>
                    </a:p>
                  </a:txBody>
                  <a:tcPr anchor="ctr">
                    <a:solidFill>
                      <a:schemeClr val="bg1">
                        <a:lumMod val="85000"/>
                      </a:schemeClr>
                    </a:solidFill>
                  </a:tcPr>
                </a:tc>
                <a:extLst>
                  <a:ext uri="{0D108BD9-81ED-4DB2-BD59-A6C34878D82A}">
                    <a16:rowId xmlns:a16="http://schemas.microsoft.com/office/drawing/2014/main" val="10002"/>
                  </a:ext>
                </a:extLst>
              </a:tr>
              <a:tr h="40903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Number of OSH Cases Closed Within 90 Days of File Date</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0" dirty="0">
                          <a:solidFill>
                            <a:schemeClr val="tx1"/>
                          </a:solidFill>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cs typeface="Times New Roman" panose="02020603050405020304" pitchFamily="18" charset="0"/>
                        </a:rPr>
                        <a:t>1</a:t>
                      </a:r>
                      <a:endParaRPr lang="en-US" sz="12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10003"/>
                  </a:ext>
                </a:extLst>
              </a:tr>
              <a:tr h="40903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Percentage of Cases Closed Within 90 Days of File Date</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0" dirty="0">
                          <a:solidFill>
                            <a:schemeClr val="tx1"/>
                          </a:solidFill>
                        </a:rPr>
                        <a:t>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cs typeface="Times New Roman" panose="02020603050405020304" pitchFamily="18" charset="0"/>
                        </a:rPr>
                        <a:t>4%</a:t>
                      </a:r>
                      <a:endParaRPr lang="en-US" sz="12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3%</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b="1" i="1" dirty="0">
                          <a:effectLst/>
                          <a:latin typeface="+mj-lt"/>
                          <a:ea typeface="Calibri" panose="020F0502020204030204" pitchFamily="34" charset="0"/>
                          <a:cs typeface="Times New Roman" panose="02020603050405020304" pitchFamily="18" charset="0"/>
                        </a:rPr>
                        <a:t>NA</a:t>
                      </a:r>
                    </a:p>
                  </a:txBody>
                  <a:tcPr anchor="ctr">
                    <a:solidFill>
                      <a:schemeClr val="bg1">
                        <a:lumMod val="85000"/>
                      </a:schemeClr>
                    </a:solidFill>
                  </a:tcPr>
                </a:tc>
                <a:extLst>
                  <a:ext uri="{0D108BD9-81ED-4DB2-BD59-A6C34878D82A}">
                    <a16:rowId xmlns:a16="http://schemas.microsoft.com/office/drawing/2014/main" val="10004"/>
                  </a:ext>
                </a:extLst>
              </a:tr>
              <a:tr h="64428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200" i="1" kern="1200" dirty="0">
                          <a:solidFill>
                            <a:schemeClr val="dk1"/>
                          </a:solidFill>
                          <a:effectLst/>
                          <a:latin typeface="+mn-lt"/>
                          <a:ea typeface="+mn-ea"/>
                          <a:cs typeface="+mn-cs"/>
                        </a:rPr>
                        <a:t>Of Cases Closed, Average Number of Elapsed Days Between File Date and Closed Date</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0" dirty="0">
                          <a:solidFill>
                            <a:schemeClr val="tx1"/>
                          </a:solidFill>
                        </a:rPr>
                        <a:t>248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cs typeface="Times New Roman" panose="02020603050405020304" pitchFamily="18" charset="0"/>
                        </a:rPr>
                        <a:t>259</a:t>
                      </a:r>
                      <a:endParaRPr lang="en-US" sz="12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245</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298</a:t>
                      </a:r>
                    </a:p>
                  </a:txBody>
                  <a:tcPr anchor="ctr">
                    <a:solidFill>
                      <a:schemeClr val="bg1">
                        <a:lumMod val="95000"/>
                      </a:schemeClr>
                    </a:solidFill>
                  </a:tcPr>
                </a:tc>
                <a:tc>
                  <a:txBody>
                    <a:bodyPr/>
                    <a:lstStyle/>
                    <a:p>
                      <a:pPr algn="ctr">
                        <a:lnSpc>
                          <a:spcPct val="107000"/>
                        </a:lnSpc>
                      </a:pPr>
                      <a:r>
                        <a:rPr lang="en-US" sz="1200" b="1" i="1" dirty="0">
                          <a:effectLst/>
                          <a:latin typeface="+mj-lt"/>
                          <a:cs typeface="Times New Roman" panose="02020603050405020304" pitchFamily="18" charset="0"/>
                        </a:rPr>
                        <a:t>NA</a:t>
                      </a:r>
                    </a:p>
                  </a:txBody>
                  <a:tcPr anchor="ctr">
                    <a:solidFill>
                      <a:schemeClr val="bg1">
                        <a:lumMod val="95000"/>
                      </a:schemeClr>
                    </a:solidFill>
                  </a:tcPr>
                </a:tc>
                <a:extLst>
                  <a:ext uri="{0D108BD9-81ED-4DB2-BD59-A6C34878D82A}">
                    <a16:rowId xmlns:a16="http://schemas.microsoft.com/office/drawing/2014/main" val="10005"/>
                  </a:ext>
                </a:extLst>
              </a:tr>
              <a:tr h="64428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200" i="1" u="none" strike="noStrike" cap="none" normalizeH="0" baseline="0" dirty="0">
                          <a:ln>
                            <a:noFill/>
                          </a:ln>
                          <a:effectLst/>
                        </a:rPr>
                        <a:t>Total Number of OSH Complaints Pending at End of Reporting Period</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0" dirty="0">
                          <a:solidFill>
                            <a:schemeClr val="tx1"/>
                          </a:solidFill>
                        </a:rPr>
                        <a:t>111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cs typeface="Times New Roman" panose="02020603050405020304" pitchFamily="18" charset="0"/>
                        </a:rPr>
                        <a:t>116</a:t>
                      </a:r>
                      <a:endParaRPr lang="en-US" sz="12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114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128</a:t>
                      </a:r>
                    </a:p>
                  </a:txBody>
                  <a:tcPr anchor="ctr">
                    <a:solidFill>
                      <a:schemeClr val="bg1">
                        <a:lumMod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NA</a:t>
                      </a:r>
                    </a:p>
                  </a:txBody>
                  <a:tcPr anchor="ctr">
                    <a:solidFill>
                      <a:schemeClr val="bg1">
                        <a:lumMod val="85000"/>
                      </a:schemeClr>
                    </a:solidFill>
                  </a:tcPr>
                </a:tc>
                <a:extLst>
                  <a:ext uri="{0D108BD9-81ED-4DB2-BD59-A6C34878D82A}">
                    <a16:rowId xmlns:a16="http://schemas.microsoft.com/office/drawing/2014/main" val="10006"/>
                  </a:ext>
                </a:extLst>
              </a:tr>
              <a:tr h="57646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0" i="1" u="none" strike="noStrike" cap="none" normalizeH="0" baseline="0" dirty="0">
                          <a:ln>
                            <a:noFill/>
                          </a:ln>
                          <a:solidFill>
                            <a:schemeClr val="tx1"/>
                          </a:solidFill>
                          <a:effectLst/>
                          <a:latin typeface="Arial" charset="0"/>
                          <a:cs typeface="Arial" charset="0"/>
                        </a:rPr>
                        <a:t>Percentage of Pending OSH Complaints Over 90 Days Old (From Filing)</a:t>
                      </a:r>
                    </a:p>
                  </a:txBody>
                  <a:tcPr anchor="ctr" horzOverflow="overflow">
                    <a:solidFill>
                      <a:schemeClr val="bg1">
                        <a:lumMod val="95000"/>
                      </a:schemeClr>
                    </a:solidFill>
                  </a:tcPr>
                </a:tc>
                <a:tc>
                  <a:txBody>
                    <a:bodyPr/>
                    <a:lstStyle/>
                    <a:p>
                      <a:pPr algn="ctr"/>
                      <a:r>
                        <a:rPr lang="en-US" sz="1200" i="0" dirty="0">
                          <a:solidFill>
                            <a:schemeClr val="tx1"/>
                          </a:solidFill>
                        </a:rPr>
                        <a:t>68%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cs typeface="Times New Roman" panose="02020603050405020304" pitchFamily="18" charset="0"/>
                        </a:rPr>
                        <a:t>70%</a:t>
                      </a:r>
                      <a:endParaRPr lang="en-US" sz="12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68%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70%</a:t>
                      </a:r>
                    </a:p>
                  </a:txBody>
                  <a:tcPr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NA</a:t>
                      </a:r>
                    </a:p>
                  </a:txBody>
                  <a:tcPr anchor="ctr">
                    <a:solidFill>
                      <a:schemeClr val="bg1">
                        <a:lumMod val="95000"/>
                      </a:schemeClr>
                    </a:solidFill>
                  </a:tcPr>
                </a:tc>
                <a:extLst>
                  <a:ext uri="{0D108BD9-81ED-4DB2-BD59-A6C34878D82A}">
                    <a16:rowId xmlns:a16="http://schemas.microsoft.com/office/drawing/2014/main" val="10007"/>
                  </a:ext>
                </a:extLst>
              </a:tr>
              <a:tr h="64428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0" i="1" u="none" strike="noStrike" cap="none" normalizeH="0" baseline="0" dirty="0">
                          <a:ln>
                            <a:noFill/>
                          </a:ln>
                          <a:solidFill>
                            <a:schemeClr val="tx1"/>
                          </a:solidFill>
                          <a:effectLst/>
                          <a:latin typeface="Arial" charset="0"/>
                          <a:cs typeface="Arial" charset="0"/>
                        </a:rPr>
                        <a:t>Average Number of Elapsed Days Since Filing Date of All OSH Cases Pending at End of the Reporting Period</a:t>
                      </a:r>
                    </a:p>
                  </a:txBody>
                  <a:tcPr anchor="ctr" horzOverflow="overflow">
                    <a:solidFill>
                      <a:schemeClr val="bg1">
                        <a:lumMod val="85000"/>
                      </a:schemeClr>
                    </a:solidFill>
                  </a:tcPr>
                </a:tc>
                <a:tc>
                  <a:txBody>
                    <a:bodyPr/>
                    <a:lstStyle/>
                    <a:p>
                      <a:pPr algn="ctr"/>
                      <a:r>
                        <a:rPr lang="en-US" sz="1200" i="0" dirty="0">
                          <a:solidFill>
                            <a:schemeClr val="tx1"/>
                          </a:solidFill>
                        </a:rPr>
                        <a:t>191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cs typeface="Times New Roman" panose="02020603050405020304" pitchFamily="18" charset="0"/>
                        </a:rPr>
                        <a:t>199</a:t>
                      </a:r>
                      <a:endParaRPr lang="en-US" sz="12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210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effectLst/>
                          <a:latin typeface="+mj-lt"/>
                          <a:ea typeface="Calibri" panose="020F0502020204030204" pitchFamily="34" charset="0"/>
                          <a:cs typeface="Times New Roman" panose="02020603050405020304" pitchFamily="18" charset="0"/>
                        </a:rPr>
                        <a:t>215</a:t>
                      </a:r>
                    </a:p>
                  </a:txBody>
                  <a:tcPr anchor="ctr">
                    <a:solidFill>
                      <a:schemeClr val="bg1">
                        <a:lumMod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NA</a:t>
                      </a:r>
                    </a:p>
                  </a:txBody>
                  <a:tcPr anchor="c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8" name="TextBox 7">
            <a:extLst>
              <a:ext uri="{FF2B5EF4-FFF2-40B4-BE49-F238E27FC236}">
                <a16:creationId xmlns:a16="http://schemas.microsoft.com/office/drawing/2014/main" id="{D573BF27-5418-42E8-846E-FE9C4A79538F}"/>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2494021602"/>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2228719291"/>
              </p:ext>
            </p:extLst>
          </p:nvPr>
        </p:nvGraphicFramePr>
        <p:xfrm>
          <a:off x="609600" y="1142997"/>
          <a:ext cx="7924800" cy="4599776"/>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90018865"/>
                    </a:ext>
                  </a:extLst>
                </a:gridCol>
                <a:gridCol w="762000">
                  <a:extLst>
                    <a:ext uri="{9D8B030D-6E8A-4147-A177-3AD203B41FA5}">
                      <a16:colId xmlns:a16="http://schemas.microsoft.com/office/drawing/2014/main" val="3279791219"/>
                    </a:ext>
                  </a:extLst>
                </a:gridCol>
                <a:gridCol w="762000">
                  <a:extLst>
                    <a:ext uri="{9D8B030D-6E8A-4147-A177-3AD203B41FA5}">
                      <a16:colId xmlns:a16="http://schemas.microsoft.com/office/drawing/2014/main" val="3683573139"/>
                    </a:ext>
                  </a:extLst>
                </a:gridCol>
                <a:gridCol w="762000">
                  <a:extLst>
                    <a:ext uri="{9D8B030D-6E8A-4147-A177-3AD203B41FA5}">
                      <a16:colId xmlns:a16="http://schemas.microsoft.com/office/drawing/2014/main" val="20002"/>
                    </a:ext>
                  </a:extLst>
                </a:gridCol>
              </a:tblGrid>
              <a:tr h="424879">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u="none" strike="noStrike" cap="none" normalizeH="0" baseline="0" dirty="0">
                          <a:ln>
                            <a:noFill/>
                          </a:ln>
                          <a:solidFill>
                            <a:schemeClr val="tx1"/>
                          </a:solidFill>
                          <a:effectLst/>
                        </a:rPr>
                        <a:t>OSH Complaint Disposition</a:t>
                      </a:r>
                    </a:p>
                  </a:txBody>
                  <a:tcPr anchor="ctr" horzOverflow="overflow">
                    <a:solidFill>
                      <a:schemeClr val="bg1">
                        <a:lumMod val="75000"/>
                      </a:schemeClr>
                    </a:solidFill>
                  </a:tcPr>
                </a:tc>
                <a:tc>
                  <a:txBody>
                    <a:bodyPr/>
                    <a:lstStyle/>
                    <a:p>
                      <a:pPr algn="ctr"/>
                      <a:r>
                        <a:rPr lang="en-US" sz="1300" dirty="0">
                          <a:solidFill>
                            <a:schemeClr val="tx1"/>
                          </a:solidFill>
                        </a:rPr>
                        <a:t>1</a:t>
                      </a:r>
                      <a:r>
                        <a:rPr lang="en-US" sz="1300" baseline="30000" dirty="0">
                          <a:solidFill>
                            <a:schemeClr val="tx1"/>
                          </a:solidFill>
                        </a:rPr>
                        <a:t>st</a:t>
                      </a:r>
                      <a:r>
                        <a:rPr lang="en-US" sz="1300" dirty="0">
                          <a:solidFill>
                            <a:schemeClr val="tx1"/>
                          </a:solidFill>
                        </a:rPr>
                        <a:t> Qtr.</a:t>
                      </a:r>
                    </a:p>
                  </a:txBody>
                  <a:tcPr anchor="ctr">
                    <a:solidFill>
                      <a:schemeClr val="bg1">
                        <a:lumMod val="75000"/>
                      </a:schemeClr>
                    </a:solidFill>
                  </a:tcPr>
                </a:tc>
                <a:tc>
                  <a:txBody>
                    <a:bodyPr/>
                    <a:lstStyle/>
                    <a:p>
                      <a:pPr algn="ctr"/>
                      <a:r>
                        <a:rPr lang="en-US" sz="1300" dirty="0">
                          <a:solidFill>
                            <a:schemeClr val="tx1"/>
                          </a:solidFill>
                        </a:rPr>
                        <a:t>2</a:t>
                      </a:r>
                      <a:r>
                        <a:rPr lang="en-US" sz="1300" baseline="30000" dirty="0">
                          <a:solidFill>
                            <a:schemeClr val="tx1"/>
                          </a:solidFill>
                        </a:rPr>
                        <a:t>nd</a:t>
                      </a:r>
                      <a:r>
                        <a:rPr lang="en-US" sz="1300" dirty="0">
                          <a:solidFill>
                            <a:schemeClr val="tx1"/>
                          </a:solidFill>
                        </a:rPr>
                        <a:t> Qtr.</a:t>
                      </a:r>
                    </a:p>
                  </a:txBody>
                  <a:tcPr anchor="ctr">
                    <a:solidFill>
                      <a:schemeClr val="bg1">
                        <a:lumMod val="75000"/>
                      </a:schemeClr>
                    </a:solidFill>
                  </a:tcPr>
                </a:tc>
                <a:tc>
                  <a:txBody>
                    <a:bodyPr/>
                    <a:lstStyle/>
                    <a:p>
                      <a:pPr algn="ctr"/>
                      <a:r>
                        <a:rPr lang="en-US" sz="1300" dirty="0">
                          <a:solidFill>
                            <a:schemeClr val="tx1"/>
                          </a:solidFill>
                        </a:rPr>
                        <a:t>3</a:t>
                      </a:r>
                      <a:r>
                        <a:rPr lang="en-US" sz="1300" baseline="30000" dirty="0">
                          <a:solidFill>
                            <a:schemeClr val="tx1"/>
                          </a:solidFill>
                        </a:rPr>
                        <a:t>rd</a:t>
                      </a:r>
                      <a:r>
                        <a:rPr lang="en-US" sz="1300" dirty="0">
                          <a:solidFill>
                            <a:schemeClr val="tx1"/>
                          </a:solidFill>
                        </a:rPr>
                        <a:t> Qtr.</a:t>
                      </a:r>
                    </a:p>
                  </a:txBody>
                  <a:tcPr anchor="ctr">
                    <a:solidFill>
                      <a:schemeClr val="bg1">
                        <a:lumMod val="75000"/>
                      </a:schemeClr>
                    </a:solidFill>
                  </a:tcPr>
                </a:tc>
                <a:tc>
                  <a:txBody>
                    <a:bodyPr/>
                    <a:lstStyle/>
                    <a:p>
                      <a:pPr algn="ctr"/>
                      <a:r>
                        <a:rPr lang="en-US" sz="1300" dirty="0">
                          <a:solidFill>
                            <a:schemeClr val="tx1"/>
                          </a:solidFill>
                        </a:rPr>
                        <a:t>4</a:t>
                      </a:r>
                      <a:r>
                        <a:rPr lang="en-US" sz="1300" baseline="30000" dirty="0">
                          <a:solidFill>
                            <a:schemeClr val="tx1"/>
                          </a:solidFill>
                        </a:rPr>
                        <a:t>th</a:t>
                      </a:r>
                      <a:r>
                        <a:rPr lang="en-US" sz="13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1" i="1" u="none" strike="noStrike" cap="none" normalizeH="0" baseline="0" dirty="0">
                          <a:ln>
                            <a:noFill/>
                          </a:ln>
                          <a:solidFill>
                            <a:schemeClr val="tx1"/>
                          </a:solidFill>
                          <a:effectLst/>
                        </a:rPr>
                        <a:t>Total</a:t>
                      </a:r>
                      <a:endParaRPr kumimoji="0" lang="en-US" sz="13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Administrative Closure (IMIS: Not Docketed) </a:t>
                      </a:r>
                    </a:p>
                  </a:txBody>
                  <a:tcPr anchor="ctr" horzOverflow="overflow">
                    <a:solidFill>
                      <a:schemeClr val="bg1">
                        <a:lumMod val="95000"/>
                      </a:schemeClr>
                    </a:solidFill>
                  </a:tcPr>
                </a:tc>
                <a:tc>
                  <a:txBody>
                    <a:bodyPr/>
                    <a:lstStyle/>
                    <a:p>
                      <a:pPr algn="ctr"/>
                      <a:r>
                        <a:rPr lang="en-US" sz="1300" i="0" dirty="0">
                          <a:solidFill>
                            <a:schemeClr val="tx1"/>
                          </a:solidFill>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extLst>
                  <a:ext uri="{0D108BD9-81ED-4DB2-BD59-A6C34878D82A}">
                    <a16:rowId xmlns:a16="http://schemas.microsoft.com/office/drawing/2014/main" val="10001"/>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Withdrawn (Includes Requested RTS Letters)</a:t>
                      </a:r>
                    </a:p>
                  </a:txBody>
                  <a:tcPr anchor="ctr" horzOverflow="overflow">
                    <a:solidFill>
                      <a:schemeClr val="bg1">
                        <a:lumMod val="85000"/>
                      </a:schemeClr>
                    </a:solidFill>
                  </a:tcPr>
                </a:tc>
                <a:tc>
                  <a:txBody>
                    <a:bodyPr/>
                    <a:lstStyle/>
                    <a:p>
                      <a:pPr algn="ctr"/>
                      <a:r>
                        <a:rPr lang="en-US" sz="1300" i="0" dirty="0">
                          <a:solidFill>
                            <a:schemeClr val="tx1"/>
                          </a:solidFill>
                        </a:rPr>
                        <a:t>13</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a:solidFill>
                            <a:srgbClr val="000000"/>
                          </a:solidFill>
                          <a:effectLst/>
                          <a:latin typeface="+mj-lt"/>
                          <a:ea typeface="Calibri" panose="020F0502020204030204" pitchFamily="34" charset="0"/>
                          <a:cs typeface="Times New Roman" panose="02020603050405020304" pitchFamily="18" charset="0"/>
                        </a:rPr>
                        <a:t>5</a:t>
                      </a:r>
                      <a:endParaRPr lang="en-US" sz="130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10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12</a:t>
                      </a:r>
                    </a:p>
                  </a:txBody>
                  <a:tcPr anchor="ctr">
                    <a:solidFill>
                      <a:schemeClr val="bg1">
                        <a:lumMod val="85000"/>
                      </a:schemeClr>
                    </a:solidFill>
                  </a:tcPr>
                </a:tc>
                <a:extLst>
                  <a:ext uri="{0D108BD9-81ED-4DB2-BD59-A6C34878D82A}">
                    <a16:rowId xmlns:a16="http://schemas.microsoft.com/office/drawing/2014/main" val="10002"/>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Merit</a:t>
                      </a:r>
                    </a:p>
                  </a:txBody>
                  <a:tcPr anchor="ctr" horzOverflow="overflow">
                    <a:solidFill>
                      <a:schemeClr val="bg1">
                        <a:lumMod val="95000"/>
                      </a:schemeClr>
                    </a:solidFill>
                  </a:tcPr>
                </a:tc>
                <a:tc>
                  <a:txBody>
                    <a:bodyPr/>
                    <a:lstStyle/>
                    <a:p>
                      <a:pPr algn="ctr"/>
                      <a:r>
                        <a:rPr lang="en-US" sz="1300" i="0" dirty="0">
                          <a:solidFill>
                            <a:schemeClr val="tx1"/>
                          </a:solidFill>
                        </a:rPr>
                        <a:t>5</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solidFill>
                            <a:srgbClr val="000000"/>
                          </a:solidFill>
                          <a:effectLst/>
                          <a:latin typeface="+mj-lt"/>
                          <a:ea typeface="Calibri" panose="020F0502020204030204" pitchFamily="34" charset="0"/>
                          <a:cs typeface="Times New Roman" panose="02020603050405020304" pitchFamily="18" charset="0"/>
                        </a:rPr>
                        <a:t>5</a:t>
                      </a:r>
                      <a:endParaRPr lang="en-US" sz="13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26</a:t>
                      </a:r>
                    </a:p>
                  </a:txBody>
                  <a:tcPr anchor="ctr">
                    <a:solidFill>
                      <a:schemeClr val="bg1">
                        <a:lumMod val="95000"/>
                      </a:schemeClr>
                    </a:solidFill>
                  </a:tcPr>
                </a:tc>
                <a:extLst>
                  <a:ext uri="{0D108BD9-81ED-4DB2-BD59-A6C34878D82A}">
                    <a16:rowId xmlns:a16="http://schemas.microsoft.com/office/drawing/2014/main" val="10003"/>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Total SAMM 15 Merit</a:t>
                      </a:r>
                    </a:p>
                  </a:txBody>
                  <a:tcPr anchor="ctr" horzOverflow="overflow">
                    <a:solidFill>
                      <a:schemeClr val="bg1">
                        <a:lumMod val="85000"/>
                      </a:schemeClr>
                    </a:solidFill>
                  </a:tcPr>
                </a:tc>
                <a:tc>
                  <a:txBody>
                    <a:bodyPr/>
                    <a:lstStyle/>
                    <a:p>
                      <a:pPr algn="ctr"/>
                      <a:r>
                        <a:rPr lang="en-US" sz="1300" i="0" dirty="0">
                          <a:solidFill>
                            <a:schemeClr val="tx1"/>
                          </a:solidFill>
                        </a:rPr>
                        <a:t>10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solidFill>
                            <a:srgbClr val="000000"/>
                          </a:solidFill>
                          <a:effectLst/>
                          <a:latin typeface="+mj-lt"/>
                          <a:ea typeface="Calibri" panose="020F0502020204030204" pitchFamily="34" charset="0"/>
                          <a:cs typeface="Times New Roman" panose="02020603050405020304" pitchFamily="18" charset="0"/>
                        </a:rPr>
                        <a:t>7</a:t>
                      </a:r>
                      <a:endParaRPr lang="en-US" sz="13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35</a:t>
                      </a:r>
                    </a:p>
                  </a:txBody>
                  <a:tcPr anchor="ctr">
                    <a:solidFill>
                      <a:schemeClr val="bg1">
                        <a:lumMod val="85000"/>
                      </a:schemeClr>
                    </a:solidFill>
                  </a:tcPr>
                </a:tc>
                <a:extLst>
                  <a:ext uri="{0D108BD9-81ED-4DB2-BD59-A6C34878D82A}">
                    <a16:rowId xmlns:a16="http://schemas.microsoft.com/office/drawing/2014/main" val="10004"/>
                  </a:ext>
                </a:extLst>
              </a:tr>
              <a:tr h="43883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300" b="0" i="1" u="none" strike="noStrike" cap="none" normalizeH="0" baseline="0" dirty="0">
                          <a:ln>
                            <a:noFill/>
                          </a:ln>
                          <a:solidFill>
                            <a:schemeClr val="tx1"/>
                          </a:solidFill>
                          <a:effectLst/>
                          <a:latin typeface="Arial" charset="0"/>
                          <a:cs typeface="Arial" charset="0"/>
                        </a:rPr>
                        <a:t>Total SAMM 15 Percent Merit</a:t>
                      </a:r>
                    </a:p>
                  </a:txBody>
                  <a:tcPr anchor="ctr" horzOverflow="overflow">
                    <a:solidFill>
                      <a:schemeClr val="bg1">
                        <a:lumMod val="95000"/>
                      </a:schemeClr>
                    </a:solidFill>
                  </a:tcPr>
                </a:tc>
                <a:tc>
                  <a:txBody>
                    <a:bodyPr/>
                    <a:lstStyle/>
                    <a:p>
                      <a:pPr algn="ctr"/>
                      <a:r>
                        <a:rPr lang="en-US" sz="1300" i="0" dirty="0">
                          <a:solidFill>
                            <a:schemeClr val="tx1"/>
                          </a:solidFill>
                        </a:rPr>
                        <a:t>19%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a:solidFill>
                            <a:srgbClr val="000000"/>
                          </a:solidFill>
                          <a:effectLst/>
                          <a:latin typeface="+mj-lt"/>
                          <a:ea typeface="Calibri" panose="020F0502020204030204" pitchFamily="34" charset="0"/>
                          <a:cs typeface="Times New Roman" panose="02020603050405020304" pitchFamily="18" charset="0"/>
                        </a:rPr>
                        <a:t>26%</a:t>
                      </a:r>
                      <a:endParaRPr lang="en-US" sz="130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20%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26%</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22%</a:t>
                      </a:r>
                    </a:p>
                  </a:txBody>
                  <a:tcPr anchor="ctr">
                    <a:solidFill>
                      <a:schemeClr val="bg1">
                        <a:lumMod val="95000"/>
                      </a:schemeClr>
                    </a:solidFill>
                  </a:tcPr>
                </a:tc>
                <a:extLst>
                  <a:ext uri="{0D108BD9-81ED-4DB2-BD59-A6C34878D82A}">
                    <a16:rowId xmlns:a16="http://schemas.microsoft.com/office/drawing/2014/main" val="10005"/>
                  </a:ext>
                </a:extLst>
              </a:tr>
              <a:tr h="49252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Dismissal Right-to-Sue (Includes No Merit and Unresponsive)</a:t>
                      </a:r>
                    </a:p>
                  </a:txBody>
                  <a:tcPr anchor="ctr" horzOverflow="overflow">
                    <a:solidFill>
                      <a:schemeClr val="bg1">
                        <a:lumMod val="85000"/>
                      </a:schemeClr>
                    </a:solidFill>
                  </a:tcPr>
                </a:tc>
                <a:tc>
                  <a:txBody>
                    <a:bodyPr/>
                    <a:lstStyle/>
                    <a:p>
                      <a:pPr algn="ctr"/>
                      <a:r>
                        <a:rPr lang="en-US" sz="1300" i="0" dirty="0">
                          <a:solidFill>
                            <a:schemeClr val="tx1"/>
                          </a:solidFill>
                        </a:rPr>
                        <a:t>31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a:solidFill>
                            <a:srgbClr val="000000"/>
                          </a:solidFill>
                          <a:effectLst/>
                          <a:latin typeface="+mj-lt"/>
                          <a:ea typeface="Calibri" panose="020F0502020204030204" pitchFamily="34" charset="0"/>
                          <a:cs typeface="Times New Roman" panose="02020603050405020304" pitchFamily="18" charset="0"/>
                        </a:rPr>
                        <a:t>15</a:t>
                      </a:r>
                      <a:endParaRPr lang="en-US" sz="130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25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22</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93</a:t>
                      </a:r>
                    </a:p>
                  </a:txBody>
                  <a:tcPr anchor="ctr">
                    <a:solidFill>
                      <a:schemeClr val="bg1">
                        <a:lumMod val="85000"/>
                      </a:schemeClr>
                    </a:solidFill>
                  </a:tcPr>
                </a:tc>
                <a:extLst>
                  <a:ext uri="{0D108BD9-81ED-4DB2-BD59-A6C34878D82A}">
                    <a16:rowId xmlns:a16="http://schemas.microsoft.com/office/drawing/2014/main" val="10006"/>
                  </a:ext>
                </a:extLst>
              </a:tr>
              <a:tr h="43883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300" b="0" i="1" u="none" strike="noStrike" cap="none" normalizeH="0" baseline="0" dirty="0">
                          <a:ln>
                            <a:noFill/>
                          </a:ln>
                          <a:solidFill>
                            <a:schemeClr val="tx1"/>
                          </a:solidFill>
                          <a:effectLst/>
                          <a:latin typeface="Arial" charset="0"/>
                          <a:cs typeface="Arial" charset="0"/>
                        </a:rPr>
                        <a:t>Settled (External and Internal)</a:t>
                      </a:r>
                    </a:p>
                  </a:txBody>
                  <a:tcPr anchor="ctr" horzOverflow="overflow">
                    <a:solidFill>
                      <a:schemeClr val="bg1">
                        <a:lumMod val="95000"/>
                      </a:schemeClr>
                    </a:solidFill>
                  </a:tcPr>
                </a:tc>
                <a:tc>
                  <a:txBody>
                    <a:bodyPr/>
                    <a:lstStyle/>
                    <a:p>
                      <a:pPr algn="ctr"/>
                      <a:r>
                        <a:rPr lang="en-US" sz="1300" i="0" dirty="0">
                          <a:solidFill>
                            <a:schemeClr val="tx1"/>
                          </a:solidFill>
                        </a:rPr>
                        <a:t>5</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a:solidFill>
                            <a:srgbClr val="000000"/>
                          </a:solidFill>
                          <a:effectLst/>
                          <a:latin typeface="+mj-lt"/>
                          <a:ea typeface="Calibri" panose="020F0502020204030204" pitchFamily="34" charset="0"/>
                          <a:cs typeface="Times New Roman" panose="02020603050405020304" pitchFamily="18" charset="0"/>
                        </a:rPr>
                        <a:t>2*</a:t>
                      </a:r>
                      <a:endParaRPr lang="en-US" sz="130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9</a:t>
                      </a:r>
                    </a:p>
                  </a:txBody>
                  <a:tcPr anchor="ctr">
                    <a:solidFill>
                      <a:schemeClr val="bg1">
                        <a:lumMod val="95000"/>
                      </a:schemeClr>
                    </a:solidFill>
                  </a:tcPr>
                </a:tc>
                <a:extLst>
                  <a:ext uri="{0D108BD9-81ED-4DB2-BD59-A6C34878D82A}">
                    <a16:rowId xmlns:a16="http://schemas.microsoft.com/office/drawing/2014/main" val="10008"/>
                  </a:ext>
                </a:extLst>
              </a:tr>
              <a:tr h="43883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Total Cases Closed by Disposition</a:t>
                      </a:r>
                    </a:p>
                  </a:txBody>
                  <a:tcPr anchor="ctr" horzOverflow="overflow">
                    <a:solidFill>
                      <a:schemeClr val="bg1">
                        <a:lumMod val="85000"/>
                      </a:schemeClr>
                    </a:solidFill>
                  </a:tcPr>
                </a:tc>
                <a:tc>
                  <a:txBody>
                    <a:bodyPr/>
                    <a:lstStyle/>
                    <a:p>
                      <a:pPr algn="ctr"/>
                      <a:r>
                        <a:rPr lang="en-US" sz="1300" b="0" i="0" dirty="0">
                          <a:solidFill>
                            <a:schemeClr val="tx1"/>
                          </a:solidFill>
                        </a:rPr>
                        <a:t>54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27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44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dirty="0">
                          <a:effectLst/>
                          <a:latin typeface="+mj-lt"/>
                          <a:ea typeface="Calibri" panose="020F0502020204030204" pitchFamily="34" charset="0"/>
                          <a:cs typeface="Times New Roman" panose="02020603050405020304" pitchFamily="18" charset="0"/>
                        </a:rPr>
                        <a:t>35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300" b="1" i="1" dirty="0">
                          <a:effectLst/>
                          <a:latin typeface="+mj-lt"/>
                          <a:ea typeface="Calibri" panose="020F0502020204030204" pitchFamily="34" charset="0"/>
                          <a:cs typeface="Times New Roman" panose="02020603050405020304" pitchFamily="18" charset="0"/>
                        </a:rPr>
                        <a:t>160</a:t>
                      </a:r>
                    </a:p>
                  </a:txBody>
                  <a:tcPr anchor="ctr">
                    <a:solidFill>
                      <a:schemeClr val="bg1">
                        <a:lumMod val="85000"/>
                      </a:schemeClr>
                    </a:solidFill>
                  </a:tcPr>
                </a:tc>
                <a:extLst>
                  <a:ext uri="{0D108BD9-81ED-4DB2-BD59-A6C34878D82A}">
                    <a16:rowId xmlns:a16="http://schemas.microsoft.com/office/drawing/2014/main" val="3081740305"/>
                  </a:ext>
                </a:extLst>
              </a:tr>
              <a:tr h="666362">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300" b="1" i="1" kern="1200" dirty="0">
                          <a:solidFill>
                            <a:schemeClr val="dk1"/>
                          </a:solidFill>
                          <a:effectLst/>
                          <a:latin typeface="+mn-lt"/>
                          <a:ea typeface="+mn-ea"/>
                          <a:cs typeface="+mn-cs"/>
                        </a:rPr>
                        <a:t>TOTAL DAMAGES PAID </a:t>
                      </a:r>
                      <a:r>
                        <a:rPr lang="en-US" sz="1100" b="0" i="1" kern="1200" dirty="0">
                          <a:solidFill>
                            <a:schemeClr val="dk1"/>
                          </a:solidFill>
                          <a:effectLst/>
                          <a:latin typeface="+mn-lt"/>
                          <a:ea typeface="+mn-ea"/>
                          <a:cs typeface="+mn-cs"/>
                        </a:rPr>
                        <a:t>(Includes Settlements With Aid of the Bureau During Informal Discussions or Mediation.)</a:t>
                      </a:r>
                      <a:endParaRPr kumimoji="0" lang="en-US" sz="11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b="1" i="0" dirty="0">
                          <a:solidFill>
                            <a:schemeClr val="tx1"/>
                          </a:solidFill>
                        </a:rPr>
                        <a:t>$15,960</a:t>
                      </a:r>
                    </a:p>
                  </a:txBody>
                  <a:tcPr anchor="ctr">
                    <a:solidFill>
                      <a:schemeClr val="bg1">
                        <a:lumMod val="95000"/>
                      </a:schemeClr>
                    </a:solidFill>
                  </a:tcPr>
                </a:tc>
                <a:tc>
                  <a:txBody>
                    <a:bodyPr/>
                    <a:lstStyle/>
                    <a:p>
                      <a:pPr algn="ctr"/>
                      <a:r>
                        <a:rPr lang="en-US" sz="1200" b="1" i="0" dirty="0">
                          <a:solidFill>
                            <a:schemeClr val="tx1"/>
                          </a:solidFill>
                        </a:rPr>
                        <a:t>$5,000</a:t>
                      </a:r>
                    </a:p>
                  </a:txBody>
                  <a:tcPr anchor="ctr">
                    <a:solidFill>
                      <a:schemeClr val="bg1">
                        <a:lumMod val="95000"/>
                      </a:schemeClr>
                    </a:solidFill>
                  </a:tcPr>
                </a:tc>
                <a:tc>
                  <a:txBody>
                    <a:bodyPr/>
                    <a:lstStyle/>
                    <a:p>
                      <a:pPr algn="ctr"/>
                      <a:r>
                        <a:rPr lang="en-US" sz="1200" b="1" i="0" dirty="0">
                          <a:solidFill>
                            <a:schemeClr val="tx1"/>
                          </a:solidFill>
                        </a:rPr>
                        <a:t>$19,750</a:t>
                      </a:r>
                    </a:p>
                  </a:txBody>
                  <a:tcPr anchor="ctr">
                    <a:solidFill>
                      <a:schemeClr val="bg1">
                        <a:lumMod val="95000"/>
                      </a:schemeClr>
                    </a:solidFill>
                  </a:tcPr>
                </a:tc>
                <a:tc>
                  <a:txBody>
                    <a:bodyPr/>
                    <a:lstStyle/>
                    <a:p>
                      <a:pPr algn="ctr"/>
                      <a:r>
                        <a:rPr lang="en-US" sz="1200" b="1" i="0" dirty="0">
                          <a:solidFill>
                            <a:schemeClr val="tx1"/>
                          </a:solidFill>
                        </a:rPr>
                        <a:t>$56,000</a:t>
                      </a:r>
                    </a:p>
                  </a:txBody>
                  <a:tcPr anchor="ctr">
                    <a:solidFill>
                      <a:schemeClr val="bg1">
                        <a:lumMod val="95000"/>
                      </a:schemeClr>
                    </a:solidFill>
                  </a:tcPr>
                </a:tc>
                <a:tc>
                  <a:txBody>
                    <a:bodyPr/>
                    <a:lstStyle/>
                    <a:p>
                      <a:pPr algn="ctr"/>
                      <a:r>
                        <a:rPr lang="en-US" sz="1200" b="1" i="1" dirty="0">
                          <a:solidFill>
                            <a:schemeClr val="tx1"/>
                          </a:solidFill>
                        </a:rPr>
                        <a:t>$96,710</a:t>
                      </a:r>
                    </a:p>
                  </a:txBody>
                  <a:tcPr anchor="ctr">
                    <a:solidFill>
                      <a:schemeClr val="bg1">
                        <a:lumMod val="95000"/>
                      </a:schemeClr>
                    </a:solidFill>
                  </a:tcPr>
                </a:tc>
                <a:extLst>
                  <a:ext uri="{0D108BD9-81ED-4DB2-BD59-A6C34878D82A}">
                    <a16:rowId xmlns:a16="http://schemas.microsoft.com/office/drawing/2014/main" val="2713942597"/>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2" name="TextBox 1">
            <a:extLst>
              <a:ext uri="{FF2B5EF4-FFF2-40B4-BE49-F238E27FC236}">
                <a16:creationId xmlns:a16="http://schemas.microsoft.com/office/drawing/2014/main" id="{B072685C-1337-4C1C-A7B9-BAF1DE6B72A6}"/>
              </a:ext>
            </a:extLst>
          </p:cNvPr>
          <p:cNvSpPr txBox="1"/>
          <p:nvPr/>
        </p:nvSpPr>
        <p:spPr>
          <a:xfrm>
            <a:off x="609600" y="5742774"/>
            <a:ext cx="4722768" cy="246221"/>
          </a:xfrm>
          <a:prstGeom prst="rect">
            <a:avLst/>
          </a:prstGeom>
          <a:noFill/>
        </p:spPr>
        <p:txBody>
          <a:bodyPr wrap="none" rtlCol="0">
            <a:spAutoFit/>
          </a:bodyPr>
          <a:lstStyle/>
          <a:p>
            <a:r>
              <a:rPr lang="en-US" sz="1000" i="1" dirty="0"/>
              <a:t>*</a:t>
            </a:r>
            <a:r>
              <a:rPr lang="en-US" sz="1000" i="1" dirty="0">
                <a:solidFill>
                  <a:srgbClr val="000000"/>
                </a:solidFill>
                <a:effectLst/>
                <a:latin typeface="+mj-lt"/>
                <a:ea typeface="Calibri" panose="020F0502020204030204" pitchFamily="34" charset="0"/>
              </a:rPr>
              <a:t>Please note that two of the merit cases were mediated and settled at mediation</a:t>
            </a:r>
            <a:r>
              <a:rPr lang="en-US" sz="1000" i="1" dirty="0">
                <a:latin typeface="+mj-lt"/>
              </a:rPr>
              <a:t>.</a:t>
            </a:r>
            <a:endParaRPr lang="en-US" sz="1000" dirty="0">
              <a:latin typeface="+mj-lt"/>
            </a:endParaRPr>
          </a:p>
        </p:txBody>
      </p:sp>
      <p:sp>
        <p:nvSpPr>
          <p:cNvPr id="8" name="TextBox 7">
            <a:extLst>
              <a:ext uri="{FF2B5EF4-FFF2-40B4-BE49-F238E27FC236}">
                <a16:creationId xmlns:a16="http://schemas.microsoft.com/office/drawing/2014/main" id="{6BF933DF-00E6-4F73-A320-A465F7365A6E}"/>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57708088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7" name="TextBox 6">
            <a:extLst>
              <a:ext uri="{FF2B5EF4-FFF2-40B4-BE49-F238E27FC236}">
                <a16:creationId xmlns:a16="http://schemas.microsoft.com/office/drawing/2014/main" id="{6828006A-25C6-4249-8570-2A11ED54DC38}"/>
              </a:ext>
            </a:extLst>
          </p:cNvPr>
          <p:cNvSpPr txBox="1"/>
          <p:nvPr/>
        </p:nvSpPr>
        <p:spPr>
          <a:xfrm>
            <a:off x="542925" y="5105400"/>
            <a:ext cx="3451151" cy="246221"/>
          </a:xfrm>
          <a:prstGeom prst="rect">
            <a:avLst/>
          </a:prstGeom>
          <a:noFill/>
        </p:spPr>
        <p:txBody>
          <a:bodyPr wrap="square" rtlCol="0">
            <a:spAutoFit/>
          </a:bodyPr>
          <a:lstStyle/>
          <a:p>
            <a:r>
              <a:rPr lang="en-US" sz="1000" i="1" dirty="0"/>
              <a:t>***Includes weekly conference calls with other Agencies.</a:t>
            </a:r>
          </a:p>
        </p:txBody>
      </p:sp>
      <p:graphicFrame>
        <p:nvGraphicFramePr>
          <p:cNvPr id="10" name="Content Placeholder 12">
            <a:extLst>
              <a:ext uri="{FF2B5EF4-FFF2-40B4-BE49-F238E27FC236}">
                <a16:creationId xmlns:a16="http://schemas.microsoft.com/office/drawing/2014/main" id="{A8C6BDD8-0290-4B51-8DBF-0E65A44060C9}"/>
              </a:ext>
            </a:extLst>
          </p:cNvPr>
          <p:cNvGraphicFramePr>
            <a:graphicFrameLocks noGrp="1"/>
          </p:cNvGraphicFramePr>
          <p:nvPr>
            <p:ph idx="1"/>
            <p:extLst>
              <p:ext uri="{D42A27DB-BD31-4B8C-83A1-F6EECF244321}">
                <p14:modId xmlns:p14="http://schemas.microsoft.com/office/powerpoint/2010/main" val="1645405812"/>
              </p:ext>
            </p:extLst>
          </p:nvPr>
        </p:nvGraphicFramePr>
        <p:xfrm>
          <a:off x="610360" y="1219200"/>
          <a:ext cx="7901778" cy="3384507"/>
        </p:xfrm>
        <a:graphic>
          <a:graphicData uri="http://schemas.openxmlformats.org/drawingml/2006/table">
            <a:tbl>
              <a:tblPr>
                <a:tableStyleId>{5C22544A-7EE6-4342-B048-85BDC9FD1C3A}</a:tableStyleId>
              </a:tblPr>
              <a:tblGrid>
                <a:gridCol w="2586911">
                  <a:extLst>
                    <a:ext uri="{9D8B030D-6E8A-4147-A177-3AD203B41FA5}">
                      <a16:colId xmlns:a16="http://schemas.microsoft.com/office/drawing/2014/main" val="4225244791"/>
                    </a:ext>
                  </a:extLst>
                </a:gridCol>
                <a:gridCol w="1664200">
                  <a:extLst>
                    <a:ext uri="{9D8B030D-6E8A-4147-A177-3AD203B41FA5}">
                      <a16:colId xmlns:a16="http://schemas.microsoft.com/office/drawing/2014/main" val="3709083648"/>
                    </a:ext>
                  </a:extLst>
                </a:gridCol>
                <a:gridCol w="1479289">
                  <a:extLst>
                    <a:ext uri="{9D8B030D-6E8A-4147-A177-3AD203B41FA5}">
                      <a16:colId xmlns:a16="http://schemas.microsoft.com/office/drawing/2014/main" val="660787183"/>
                    </a:ext>
                  </a:extLst>
                </a:gridCol>
                <a:gridCol w="2171378">
                  <a:extLst>
                    <a:ext uri="{9D8B030D-6E8A-4147-A177-3AD203B41FA5}">
                      <a16:colId xmlns:a16="http://schemas.microsoft.com/office/drawing/2014/main" val="3469489602"/>
                    </a:ext>
                  </a:extLst>
                </a:gridCol>
              </a:tblGrid>
              <a:tr h="492942">
                <a:tc>
                  <a:txBody>
                    <a:bodyPr/>
                    <a:lstStyle/>
                    <a:p>
                      <a:pPr algn="ctr" fontAlgn="b"/>
                      <a:r>
                        <a:rPr lang="en-US" sz="1800" b="1" u="none" strike="noStrike" dirty="0">
                          <a:solidFill>
                            <a:schemeClr val="tx1"/>
                          </a:solidFill>
                          <a:effectLst/>
                          <a:latin typeface="+mn-lt"/>
                        </a:rPr>
                        <a:t>Calls/Emails</a:t>
                      </a:r>
                      <a:endParaRPr lang="en-US" sz="1800" b="1" i="0" u="none" strike="noStrike" dirty="0">
                        <a:solidFill>
                          <a:schemeClr val="tx1"/>
                        </a:solidFill>
                        <a:effectLst/>
                        <a:latin typeface="+mn-lt"/>
                      </a:endParaRPr>
                    </a:p>
                  </a:txBody>
                  <a:tcPr marL="9525" marR="9525" marT="9525" marB="0" anchor="ctr">
                    <a:solidFill>
                      <a:schemeClr val="bg1">
                        <a:lumMod val="75000"/>
                      </a:schemeClr>
                    </a:solidFill>
                  </a:tcPr>
                </a:tc>
                <a:tc>
                  <a:txBody>
                    <a:bodyPr/>
                    <a:lstStyle/>
                    <a:p>
                      <a:pPr algn="ctr" fontAlgn="b"/>
                      <a:r>
                        <a:rPr lang="en-US" sz="18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8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8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493145">
                <a:tc>
                  <a:txBody>
                    <a:bodyPr/>
                    <a:lstStyle/>
                    <a:p>
                      <a:pPr algn="ctr" fontAlgn="b"/>
                      <a:r>
                        <a:rPr lang="en-US" sz="1800" b="0" i="1" u="none" strike="noStrike" dirty="0">
                          <a:solidFill>
                            <a:schemeClr val="tx1"/>
                          </a:solidFill>
                          <a:effectLst/>
                          <a:latin typeface="+mn-lt"/>
                        </a:rPr>
                        <a:t>Director's Office</a:t>
                      </a:r>
                    </a:p>
                  </a:txBody>
                  <a:tcPr marL="9525" marR="9525" marT="9525" marB="0" anchor="ctr">
                    <a:solidFill>
                      <a:schemeClr val="bg1">
                        <a:lumMod val="95000"/>
                      </a:schemeClr>
                    </a:solidFill>
                  </a:tcPr>
                </a:tc>
                <a:tc>
                  <a:txBody>
                    <a:bodyPr/>
                    <a:lstStyle/>
                    <a:p>
                      <a:pPr algn="ctr" fontAlgn="b"/>
                      <a:r>
                        <a:rPr lang="en-US" sz="1800" b="0" i="0" u="none" strike="noStrike" dirty="0">
                          <a:solidFill>
                            <a:srgbClr val="000000"/>
                          </a:solidFill>
                          <a:effectLst/>
                          <a:latin typeface="+mn-lt"/>
                        </a:rPr>
                        <a:t>2,143</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1,581</a:t>
                      </a:r>
                    </a:p>
                  </a:txBody>
                  <a:tcPr marL="9525" marR="9525" marT="9525" marB="0" anchor="ctr">
                    <a:solidFill>
                      <a:schemeClr val="bg1">
                        <a:lumMod val="95000"/>
                      </a:schemeClr>
                    </a:solidFill>
                  </a:tcPr>
                </a:tc>
                <a:tc>
                  <a:txBody>
                    <a:bodyPr/>
                    <a:lstStyle/>
                    <a:p>
                      <a:pPr algn="ctr" fontAlgn="b"/>
                      <a:r>
                        <a:rPr lang="en-US" sz="1800" b="1" i="1" u="none" strike="noStrike" dirty="0">
                          <a:solidFill>
                            <a:schemeClr val="tx1"/>
                          </a:solidFill>
                          <a:effectLst/>
                          <a:latin typeface="+mn-lt"/>
                        </a:rPr>
                        <a:t>3,724</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479684">
                <a:tc>
                  <a:txBody>
                    <a:bodyPr/>
                    <a:lstStyle/>
                    <a:p>
                      <a:pPr algn="ctr" fontAlgn="b"/>
                      <a:r>
                        <a:rPr lang="en-US" sz="1800" b="0" i="1" u="none" strike="noStrike" dirty="0">
                          <a:solidFill>
                            <a:schemeClr val="tx1"/>
                          </a:solidFill>
                          <a:effectLst/>
                          <a:latin typeface="+mn-lt"/>
                        </a:rPr>
                        <a:t>ETTA</a:t>
                      </a:r>
                    </a:p>
                  </a:txBody>
                  <a:tcPr marL="9525" marR="9525" marT="9525" marB="0" anchor="ctr">
                    <a:solidFill>
                      <a:schemeClr val="bg1">
                        <a:lumMod val="85000"/>
                      </a:schemeClr>
                    </a:solidFill>
                  </a:tcPr>
                </a:tc>
                <a:tc>
                  <a:txBody>
                    <a:bodyPr/>
                    <a:lstStyle/>
                    <a:p>
                      <a:pPr algn="ctr" fontAlgn="b"/>
                      <a:r>
                        <a:rPr lang="en-US" sz="1800" b="0" i="0" u="none" strike="noStrike" dirty="0">
                          <a:solidFill>
                            <a:srgbClr val="000000"/>
                          </a:solidFill>
                          <a:effectLst/>
                          <a:latin typeface="+mn-lt"/>
                        </a:rPr>
                        <a:t>1,347</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623</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1,970</a:t>
                      </a:r>
                    </a:p>
                  </a:txBody>
                  <a:tcPr marL="9525" marR="9525" marT="9525" marB="0" anchor="ctr">
                    <a:solidFill>
                      <a:schemeClr val="bg1">
                        <a:lumMod val="85000"/>
                      </a:schemeClr>
                    </a:solidFill>
                  </a:tcPr>
                </a:tc>
                <a:extLst>
                  <a:ext uri="{0D108BD9-81ED-4DB2-BD59-A6C34878D82A}">
                    <a16:rowId xmlns:a16="http://schemas.microsoft.com/office/drawing/2014/main" val="3769361676"/>
                  </a:ext>
                </a:extLst>
              </a:tr>
              <a:tr h="479684">
                <a:tc>
                  <a:txBody>
                    <a:bodyPr/>
                    <a:lstStyle/>
                    <a:p>
                      <a:pPr algn="ctr" fontAlgn="b"/>
                      <a:r>
                        <a:rPr lang="en-US" sz="1800" b="0" i="1" u="none" strike="noStrike" dirty="0">
                          <a:solidFill>
                            <a:schemeClr val="tx1"/>
                          </a:solidFill>
                          <a:effectLst/>
                          <a:latin typeface="+mn-lt"/>
                        </a:rPr>
                        <a:t>ASH***</a:t>
                      </a:r>
                    </a:p>
                  </a:txBody>
                  <a:tcPr marL="9525" marR="9525" marT="9525" marB="0" anchor="ctr">
                    <a:solidFill>
                      <a:schemeClr val="bg1">
                        <a:lumMod val="95000"/>
                      </a:schemeClr>
                    </a:solidFill>
                  </a:tcPr>
                </a:tc>
                <a:tc>
                  <a:txBody>
                    <a:bodyPr/>
                    <a:lstStyle/>
                    <a:p>
                      <a:pPr algn="ctr" fontAlgn="b"/>
                      <a:r>
                        <a:rPr lang="en-US" sz="1800" b="0" i="0" u="none" strike="noStrike" dirty="0">
                          <a:solidFill>
                            <a:srgbClr val="000000"/>
                          </a:solidFill>
                          <a:effectLst/>
                          <a:latin typeface="+mn-lt"/>
                        </a:rPr>
                        <a:t>341</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529</a:t>
                      </a:r>
                    </a:p>
                  </a:txBody>
                  <a:tcPr marL="9525" marR="9525" marT="9525" marB="0" anchor="ctr">
                    <a:solidFill>
                      <a:schemeClr val="bg1">
                        <a:lumMod val="95000"/>
                      </a:schemeClr>
                    </a:solidFill>
                  </a:tcPr>
                </a:tc>
                <a:tc>
                  <a:txBody>
                    <a:bodyPr/>
                    <a:lstStyle/>
                    <a:p>
                      <a:pPr algn="ctr" fontAlgn="b"/>
                      <a:r>
                        <a:rPr lang="en-US" sz="1800" b="1" i="1" u="none" strike="noStrike" dirty="0">
                          <a:solidFill>
                            <a:schemeClr val="tx1"/>
                          </a:solidFill>
                          <a:effectLst/>
                          <a:latin typeface="+mn-lt"/>
                        </a:rPr>
                        <a:t>870</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479684">
                <a:tc>
                  <a:txBody>
                    <a:bodyPr/>
                    <a:lstStyle/>
                    <a:p>
                      <a:pPr algn="ctr" fontAlgn="b"/>
                      <a:r>
                        <a:rPr lang="en-US" sz="1800" b="0" i="1" u="none" strike="noStrike" dirty="0">
                          <a:solidFill>
                            <a:schemeClr val="tx1"/>
                          </a:solidFill>
                          <a:effectLst/>
                          <a:latin typeface="+mn-lt"/>
                        </a:rPr>
                        <a:t>PSIM</a:t>
                      </a:r>
                    </a:p>
                  </a:txBody>
                  <a:tcPr marL="9525" marR="9525" marT="9525" marB="0" anchor="ctr">
                    <a:solidFill>
                      <a:schemeClr val="bg1">
                        <a:lumMod val="85000"/>
                      </a:schemeClr>
                    </a:solidFill>
                  </a:tcPr>
                </a:tc>
                <a:tc>
                  <a:txBody>
                    <a:bodyPr/>
                    <a:lstStyle/>
                    <a:p>
                      <a:pPr algn="ctr" fontAlgn="b"/>
                      <a:r>
                        <a:rPr lang="en-US" sz="1800" b="0" i="0" u="none" strike="noStrike" dirty="0">
                          <a:solidFill>
                            <a:srgbClr val="000000"/>
                          </a:solidFill>
                          <a:effectLst/>
                          <a:latin typeface="+mn-lt"/>
                        </a:rPr>
                        <a:t>11</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11</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479684">
                <a:tc>
                  <a:txBody>
                    <a:bodyPr/>
                    <a:lstStyle/>
                    <a:p>
                      <a:pPr algn="ctr" fontAlgn="b"/>
                      <a:r>
                        <a:rPr lang="en-US" sz="1800" b="0" i="1" u="none" strike="noStrike" dirty="0">
                          <a:solidFill>
                            <a:schemeClr val="tx1"/>
                          </a:solidFill>
                          <a:effectLst/>
                          <a:latin typeface="+mn-lt"/>
                        </a:rPr>
                        <a:t>CSB</a:t>
                      </a:r>
                    </a:p>
                  </a:txBody>
                  <a:tcPr marL="9525" marR="9525" marT="9525" marB="0" anchor="ctr">
                    <a:solidFill>
                      <a:schemeClr val="bg1">
                        <a:lumMod val="95000"/>
                      </a:schemeClr>
                    </a:solidFill>
                  </a:tcPr>
                </a:tc>
                <a:tc>
                  <a:txBody>
                    <a:bodyPr/>
                    <a:lstStyle/>
                    <a:p>
                      <a:pPr algn="ctr" fontAlgn="b"/>
                      <a:r>
                        <a:rPr lang="en-US" sz="1800" b="0" i="0" u="none" strike="noStrike" dirty="0">
                          <a:solidFill>
                            <a:srgbClr val="000000"/>
                          </a:solidFill>
                          <a:effectLst/>
                          <a:latin typeface="+mn-lt"/>
                        </a:rPr>
                        <a:t>1,084</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440</a:t>
                      </a:r>
                    </a:p>
                  </a:txBody>
                  <a:tcPr marL="9525" marR="9525" marT="9525" marB="0" anchor="ctr">
                    <a:solidFill>
                      <a:schemeClr val="bg1">
                        <a:lumMod val="95000"/>
                      </a:schemeClr>
                    </a:solidFill>
                  </a:tcPr>
                </a:tc>
                <a:tc>
                  <a:txBody>
                    <a:bodyPr/>
                    <a:lstStyle/>
                    <a:p>
                      <a:pPr algn="ctr" fontAlgn="b"/>
                      <a:r>
                        <a:rPr lang="en-US" sz="1800" b="1" i="1" u="none" strike="noStrike" dirty="0">
                          <a:solidFill>
                            <a:schemeClr val="tx1"/>
                          </a:solidFill>
                          <a:effectLst/>
                          <a:latin typeface="+mn-lt"/>
                        </a:rPr>
                        <a:t>1,524</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479684">
                <a:tc>
                  <a:txBody>
                    <a:bodyPr/>
                    <a:lstStyle/>
                    <a:p>
                      <a:pPr algn="ctr" fontAlgn="b"/>
                      <a:r>
                        <a:rPr lang="en-US" sz="1800" b="1" i="1" u="none" strike="noStrike" dirty="0">
                          <a:solidFill>
                            <a:schemeClr val="tx1"/>
                          </a:solidFill>
                          <a:effectLst/>
                          <a:latin typeface="+mn-lt"/>
                        </a:rPr>
                        <a:t>Totals</a:t>
                      </a:r>
                    </a:p>
                  </a:txBody>
                  <a:tcPr marL="9525" marR="9525" marT="9525" marB="0" anchor="ctr">
                    <a:solidFill>
                      <a:schemeClr val="bg1">
                        <a:lumMod val="85000"/>
                      </a:schemeClr>
                    </a:solidFill>
                  </a:tcPr>
                </a:tc>
                <a:tc>
                  <a:txBody>
                    <a:bodyPr/>
                    <a:lstStyle/>
                    <a:p>
                      <a:pPr algn="ctr" fontAlgn="b"/>
                      <a:r>
                        <a:rPr lang="en-US" sz="1800" b="1" i="1" u="none" strike="noStrike" dirty="0">
                          <a:solidFill>
                            <a:srgbClr val="000000"/>
                          </a:solidFill>
                          <a:effectLst/>
                          <a:latin typeface="+mn-lt"/>
                        </a:rPr>
                        <a:t>4,926</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3,173</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8,099</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bl>
          </a:graphicData>
        </a:graphic>
      </p:graphicFrame>
      <p:sp>
        <p:nvSpPr>
          <p:cNvPr id="3" name="Rectangle 2">
            <a:extLst>
              <a:ext uri="{FF2B5EF4-FFF2-40B4-BE49-F238E27FC236}">
                <a16:creationId xmlns:a16="http://schemas.microsoft.com/office/drawing/2014/main" id="{B863631F-DB99-47A3-940B-BB26FD76E057}"/>
              </a:ext>
            </a:extLst>
          </p:cNvPr>
          <p:cNvSpPr/>
          <p:nvPr/>
        </p:nvSpPr>
        <p:spPr>
          <a:xfrm>
            <a:off x="542925" y="4632996"/>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1" name="TextBox 10">
            <a:extLst>
              <a:ext uri="{FF2B5EF4-FFF2-40B4-BE49-F238E27FC236}">
                <a16:creationId xmlns:a16="http://schemas.microsoft.com/office/drawing/2014/main" id="{7C653FDC-2D29-45C8-9E18-5744F6F2500B}"/>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9" name="Rectangle 8">
            <a:extLst>
              <a:ext uri="{FF2B5EF4-FFF2-40B4-BE49-F238E27FC236}">
                <a16:creationId xmlns:a16="http://schemas.microsoft.com/office/drawing/2014/main" id="{313317AF-06D8-4A1D-A09E-5474B9628FB9}"/>
              </a:ext>
            </a:extLst>
          </p:cNvPr>
          <p:cNvSpPr/>
          <p:nvPr/>
        </p:nvSpPr>
        <p:spPr>
          <a:xfrm>
            <a:off x="493766" y="4876800"/>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Tree>
    <p:extLst>
      <p:ext uri="{BB962C8B-B14F-4D97-AF65-F5344CB8AC3E}">
        <p14:creationId xmlns:p14="http://schemas.microsoft.com/office/powerpoint/2010/main" val="2030086484"/>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ontent Placeholder 6"/>
          <p:cNvGraphicFramePr>
            <a:graphicFrameLocks noGrp="1"/>
          </p:cNvGraphicFramePr>
          <p:nvPr>
            <p:ph idx="1"/>
            <p:extLst>
              <p:ext uri="{D42A27DB-BD31-4B8C-83A1-F6EECF244321}">
                <p14:modId xmlns:p14="http://schemas.microsoft.com/office/powerpoint/2010/main" val="864270997"/>
              </p:ext>
            </p:extLst>
          </p:nvPr>
        </p:nvGraphicFramePr>
        <p:xfrm>
          <a:off x="838200" y="1295400"/>
          <a:ext cx="7620000" cy="4140993"/>
        </p:xfrm>
        <a:graphic>
          <a:graphicData uri="http://schemas.openxmlformats.org/presentationml/2006/ole">
            <mc:AlternateContent xmlns:mc="http://schemas.openxmlformats.org/markup-compatibility/2006">
              <mc:Choice xmlns:v="urn:schemas-microsoft-com:vml" Requires="v">
                <p:oleObj name="Worksheet" r:id="rId3" imgW="5800592" imgH="3028832" progId="Excel.Sheet.8">
                  <p:embed/>
                </p:oleObj>
              </mc:Choice>
              <mc:Fallback>
                <p:oleObj name="Worksheet" r:id="rId3" imgW="5800592" imgH="3028832" progId="Excel.Sheet.8">
                  <p:embed/>
                  <p:pic>
                    <p:nvPicPr>
                      <p:cNvPr id="2050" name="Content Placeholder 6"/>
                      <p:cNvPicPr>
                        <a:picLocks noGrp="1" noChangeArrowheads="1"/>
                      </p:cNvPicPr>
                      <p:nvPr/>
                    </p:nvPicPr>
                    <p:blipFill>
                      <a:blip r:embed="rId4"/>
                      <a:srcRect/>
                      <a:stretch>
                        <a:fillRect/>
                      </a:stretch>
                    </p:blipFill>
                    <p:spPr bwMode="auto">
                      <a:xfrm>
                        <a:off x="838200" y="1295400"/>
                        <a:ext cx="7620000" cy="4140993"/>
                      </a:xfrm>
                      <a:prstGeom prst="rect">
                        <a:avLst/>
                      </a:prstGeom>
                      <a:noFill/>
                    </p:spPr>
                  </p:pic>
                </p:oleObj>
              </mc:Fallback>
            </mc:AlternateContent>
          </a:graphicData>
        </a:graphic>
      </p:graphicFrame>
      <p:sp>
        <p:nvSpPr>
          <p:cNvPr id="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Days Away, Restricted or Transferred (DART)</a:t>
            </a:r>
          </a:p>
        </p:txBody>
      </p:sp>
      <p:sp>
        <p:nvSpPr>
          <p:cNvPr id="7"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6" name="TextBox 15">
            <a:extLst>
              <a:ext uri="{FF2B5EF4-FFF2-40B4-BE49-F238E27FC236}">
                <a16:creationId xmlns:a16="http://schemas.microsoft.com/office/drawing/2014/main" id="{986CF405-0BF2-492F-BFBD-AC8F9740E87B}"/>
              </a:ext>
            </a:extLst>
          </p:cNvPr>
          <p:cNvSpPr txBox="1"/>
          <p:nvPr/>
        </p:nvSpPr>
        <p:spPr>
          <a:xfrm>
            <a:off x="4495800" y="1308776"/>
            <a:ext cx="851515" cy="230832"/>
          </a:xfrm>
          <a:prstGeom prst="rect">
            <a:avLst/>
          </a:prstGeom>
          <a:noFill/>
        </p:spPr>
        <p:txBody>
          <a:bodyPr wrap="none" rtlCol="0">
            <a:spAutoFit/>
          </a:bodyPr>
          <a:lstStyle/>
          <a:p>
            <a:r>
              <a:rPr lang="en-US" sz="900" b="1" i="1" dirty="0"/>
              <a:t>7% Increase</a:t>
            </a:r>
          </a:p>
        </p:txBody>
      </p:sp>
      <p:sp>
        <p:nvSpPr>
          <p:cNvPr id="17" name="TextBox 16">
            <a:extLst>
              <a:ext uri="{FF2B5EF4-FFF2-40B4-BE49-F238E27FC236}">
                <a16:creationId xmlns:a16="http://schemas.microsoft.com/office/drawing/2014/main" id="{09C998B5-1FC4-4DAE-9D39-559B62EAF539}"/>
              </a:ext>
            </a:extLst>
          </p:cNvPr>
          <p:cNvSpPr txBox="1"/>
          <p:nvPr/>
        </p:nvSpPr>
        <p:spPr>
          <a:xfrm>
            <a:off x="3124200" y="3250480"/>
            <a:ext cx="896399" cy="230832"/>
          </a:xfrm>
          <a:prstGeom prst="rect">
            <a:avLst/>
          </a:prstGeom>
          <a:noFill/>
        </p:spPr>
        <p:txBody>
          <a:bodyPr wrap="none" rtlCol="0">
            <a:spAutoFit/>
          </a:bodyPr>
          <a:lstStyle/>
          <a:p>
            <a:r>
              <a:rPr lang="en-US" sz="900" b="1" i="1" dirty="0"/>
              <a:t>7% Decrease</a:t>
            </a:r>
          </a:p>
        </p:txBody>
      </p:sp>
      <p:sp>
        <p:nvSpPr>
          <p:cNvPr id="20" name="TextBox 19">
            <a:extLst>
              <a:ext uri="{FF2B5EF4-FFF2-40B4-BE49-F238E27FC236}">
                <a16:creationId xmlns:a16="http://schemas.microsoft.com/office/drawing/2014/main" id="{CD6C47D6-CF19-4D94-AA22-38577D6CAFBC}"/>
              </a:ext>
            </a:extLst>
          </p:cNvPr>
          <p:cNvSpPr txBox="1"/>
          <p:nvPr/>
        </p:nvSpPr>
        <p:spPr>
          <a:xfrm>
            <a:off x="7283393" y="3250480"/>
            <a:ext cx="793807" cy="230832"/>
          </a:xfrm>
          <a:prstGeom prst="rect">
            <a:avLst/>
          </a:prstGeom>
          <a:noFill/>
        </p:spPr>
        <p:txBody>
          <a:bodyPr wrap="none" rtlCol="0">
            <a:spAutoFit/>
          </a:bodyPr>
          <a:lstStyle/>
          <a:p>
            <a:r>
              <a:rPr lang="en-US" sz="900" b="1" i="1" dirty="0"/>
              <a:t>No Change</a:t>
            </a:r>
          </a:p>
        </p:txBody>
      </p:sp>
      <p:sp>
        <p:nvSpPr>
          <p:cNvPr id="12" name="TextBox 11">
            <a:extLst>
              <a:ext uri="{FF2B5EF4-FFF2-40B4-BE49-F238E27FC236}">
                <a16:creationId xmlns:a16="http://schemas.microsoft.com/office/drawing/2014/main" id="{731ABDF1-A56B-477A-BF61-529247B92346}"/>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
        <p:nvSpPr>
          <p:cNvPr id="11" name="TextBox 10">
            <a:extLst>
              <a:ext uri="{FF2B5EF4-FFF2-40B4-BE49-F238E27FC236}">
                <a16:creationId xmlns:a16="http://schemas.microsoft.com/office/drawing/2014/main" id="{D227533F-6105-4A50-9E37-9827B00F31CD}"/>
              </a:ext>
            </a:extLst>
          </p:cNvPr>
          <p:cNvSpPr txBox="1"/>
          <p:nvPr/>
        </p:nvSpPr>
        <p:spPr>
          <a:xfrm>
            <a:off x="1810307" y="1307068"/>
            <a:ext cx="793808" cy="230832"/>
          </a:xfrm>
          <a:prstGeom prst="rect">
            <a:avLst/>
          </a:prstGeom>
          <a:noFill/>
        </p:spPr>
        <p:txBody>
          <a:bodyPr wrap="square" rtlCol="0">
            <a:spAutoFit/>
          </a:bodyPr>
          <a:lstStyle/>
          <a:p>
            <a:r>
              <a:rPr lang="en-US" sz="900" b="1" i="1" dirty="0"/>
              <a:t>No Change</a:t>
            </a:r>
          </a:p>
        </p:txBody>
      </p:sp>
      <p:sp>
        <p:nvSpPr>
          <p:cNvPr id="13" name="TextBox 12">
            <a:extLst>
              <a:ext uri="{FF2B5EF4-FFF2-40B4-BE49-F238E27FC236}">
                <a16:creationId xmlns:a16="http://schemas.microsoft.com/office/drawing/2014/main" id="{182219C7-1CD7-4717-9939-D5EC48E9BC66}"/>
              </a:ext>
            </a:extLst>
          </p:cNvPr>
          <p:cNvSpPr txBox="1"/>
          <p:nvPr/>
        </p:nvSpPr>
        <p:spPr>
          <a:xfrm>
            <a:off x="5858399" y="3182134"/>
            <a:ext cx="896399" cy="230832"/>
          </a:xfrm>
          <a:prstGeom prst="rect">
            <a:avLst/>
          </a:prstGeom>
          <a:noFill/>
        </p:spPr>
        <p:txBody>
          <a:bodyPr wrap="none" rtlCol="0">
            <a:spAutoFit/>
          </a:bodyPr>
          <a:lstStyle/>
          <a:p>
            <a:r>
              <a:rPr lang="en-US" sz="900" b="1" i="1" dirty="0"/>
              <a:t>7% Decrease</a:t>
            </a:r>
          </a:p>
        </p:txBody>
      </p:sp>
    </p:spTree>
    <p:extLst>
      <p:ext uri="{BB962C8B-B14F-4D97-AF65-F5344CB8AC3E}">
        <p14:creationId xmlns:p14="http://schemas.microsoft.com/office/powerpoint/2010/main" val="673867967"/>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7" name="TextBox 6">
            <a:extLst>
              <a:ext uri="{FF2B5EF4-FFF2-40B4-BE49-F238E27FC236}">
                <a16:creationId xmlns:a16="http://schemas.microsoft.com/office/drawing/2014/main" id="{6828006A-25C6-4249-8570-2A11ED54DC38}"/>
              </a:ext>
            </a:extLst>
          </p:cNvPr>
          <p:cNvSpPr txBox="1"/>
          <p:nvPr/>
        </p:nvSpPr>
        <p:spPr>
          <a:xfrm>
            <a:off x="529601" y="5311914"/>
            <a:ext cx="7932191" cy="707886"/>
          </a:xfrm>
          <a:prstGeom prst="rect">
            <a:avLst/>
          </a:prstGeom>
          <a:noFill/>
        </p:spPr>
        <p:txBody>
          <a:bodyPr wrap="square" rtlCol="0">
            <a:spAutoFit/>
          </a:bodyPr>
          <a:lstStyle/>
          <a:p>
            <a:r>
              <a:rPr lang="en-US" sz="1000" i="1" dirty="0"/>
              <a:t>***This data is preliminary and subject to change as unprocessed complaints are moved to other categories. Many of these unprocessed complaints contain insufficient information to process and/or they cover complaint items that do not fall under OSH jurisdiction.  Referrals to other Agencies are made, as appropriate.</a:t>
            </a:r>
          </a:p>
          <a:p>
            <a:r>
              <a:rPr lang="en-US" sz="1000" i="1" dirty="0"/>
              <a:t>.</a:t>
            </a:r>
          </a:p>
        </p:txBody>
      </p:sp>
      <p:graphicFrame>
        <p:nvGraphicFramePr>
          <p:cNvPr id="10" name="Content Placeholder 12">
            <a:extLst>
              <a:ext uri="{FF2B5EF4-FFF2-40B4-BE49-F238E27FC236}">
                <a16:creationId xmlns:a16="http://schemas.microsoft.com/office/drawing/2014/main" id="{A8C6BDD8-0290-4B51-8DBF-0E65A44060C9}"/>
              </a:ext>
            </a:extLst>
          </p:cNvPr>
          <p:cNvGraphicFramePr>
            <a:graphicFrameLocks noGrp="1"/>
          </p:cNvGraphicFramePr>
          <p:nvPr>
            <p:ph idx="1"/>
            <p:extLst>
              <p:ext uri="{D42A27DB-BD31-4B8C-83A1-F6EECF244321}">
                <p14:modId xmlns:p14="http://schemas.microsoft.com/office/powerpoint/2010/main" val="330120764"/>
              </p:ext>
            </p:extLst>
          </p:nvPr>
        </p:nvGraphicFramePr>
        <p:xfrm>
          <a:off x="610360" y="1219201"/>
          <a:ext cx="7874066" cy="3131775"/>
        </p:xfrm>
        <a:graphic>
          <a:graphicData uri="http://schemas.openxmlformats.org/drawingml/2006/table">
            <a:tbl>
              <a:tblPr>
                <a:tableStyleId>{5C22544A-7EE6-4342-B048-85BDC9FD1C3A}</a:tableStyleId>
              </a:tblPr>
              <a:tblGrid>
                <a:gridCol w="2723771">
                  <a:extLst>
                    <a:ext uri="{9D8B030D-6E8A-4147-A177-3AD203B41FA5}">
                      <a16:colId xmlns:a16="http://schemas.microsoft.com/office/drawing/2014/main" val="4225244791"/>
                    </a:ext>
                  </a:extLst>
                </a:gridCol>
                <a:gridCol w="1635350">
                  <a:extLst>
                    <a:ext uri="{9D8B030D-6E8A-4147-A177-3AD203B41FA5}">
                      <a16:colId xmlns:a16="http://schemas.microsoft.com/office/drawing/2014/main" val="3709083648"/>
                    </a:ext>
                  </a:extLst>
                </a:gridCol>
                <a:gridCol w="1453645">
                  <a:extLst>
                    <a:ext uri="{9D8B030D-6E8A-4147-A177-3AD203B41FA5}">
                      <a16:colId xmlns:a16="http://schemas.microsoft.com/office/drawing/2014/main" val="660787183"/>
                    </a:ext>
                  </a:extLst>
                </a:gridCol>
                <a:gridCol w="2061300">
                  <a:extLst>
                    <a:ext uri="{9D8B030D-6E8A-4147-A177-3AD203B41FA5}">
                      <a16:colId xmlns:a16="http://schemas.microsoft.com/office/drawing/2014/main" val="3469489602"/>
                    </a:ext>
                  </a:extLst>
                </a:gridCol>
              </a:tblGrid>
              <a:tr h="399510">
                <a:tc>
                  <a:txBody>
                    <a:bodyPr/>
                    <a:lstStyle/>
                    <a:p>
                      <a:pPr algn="ctr" fontAlgn="b"/>
                      <a:r>
                        <a:rPr lang="en-US" sz="1600" b="1" u="none" strike="noStrike" dirty="0">
                          <a:solidFill>
                            <a:schemeClr val="tx1"/>
                          </a:solidFill>
                          <a:effectLst/>
                          <a:latin typeface="+mn-lt"/>
                        </a:rPr>
                        <a:t>Director’s Office</a:t>
                      </a:r>
                      <a:endParaRPr lang="en-US" sz="1600" b="1" i="0" u="none" strike="noStrike" dirty="0">
                        <a:solidFill>
                          <a:schemeClr val="tx1"/>
                        </a:solidFill>
                        <a:effectLst/>
                        <a:latin typeface="+mn-lt"/>
                      </a:endParaRP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399675">
                <a:tc>
                  <a:txBody>
                    <a:bodyPr/>
                    <a:lstStyle/>
                    <a:p>
                      <a:pPr algn="ctr" fontAlgn="b"/>
                      <a:r>
                        <a:rPr lang="en-US" sz="1600" b="0" i="1" u="none" strike="noStrike" dirty="0">
                          <a:solidFill>
                            <a:schemeClr val="tx1"/>
                          </a:solidFill>
                          <a:effectLst/>
                          <a:latin typeface="+mn-lt"/>
                        </a:rPr>
                        <a:t>Meetings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n-lt"/>
                        </a:rPr>
                        <a:t>102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93</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195</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388765">
                <a:tc>
                  <a:txBody>
                    <a:bodyPr/>
                    <a:lstStyle/>
                    <a:p>
                      <a:pPr algn="ctr" fontAlgn="b"/>
                      <a:r>
                        <a:rPr lang="en-US" sz="1600" b="1" i="1" u="none" strike="noStrike" dirty="0">
                          <a:solidFill>
                            <a:schemeClr val="tx1"/>
                          </a:solidFill>
                          <a:effectLst/>
                          <a:latin typeface="+mn-lt"/>
                        </a:rPr>
                        <a:t>Compliance</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3769361676"/>
                  </a:ext>
                </a:extLst>
              </a:tr>
              <a:tr h="388765">
                <a:tc>
                  <a:txBody>
                    <a:bodyPr/>
                    <a:lstStyle/>
                    <a:p>
                      <a:pPr algn="ctr" fontAlgn="b"/>
                      <a:r>
                        <a:rPr lang="en-US" sz="1600" b="0" i="1" u="none" strike="noStrike" dirty="0">
                          <a:solidFill>
                            <a:schemeClr val="tx1"/>
                          </a:solidFill>
                          <a:effectLst/>
                          <a:latin typeface="+mj-lt"/>
                        </a:rPr>
                        <a:t>Valid Complaints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j-lt"/>
                        </a:rPr>
                        <a:t>1,012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1,325</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2,337</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388765">
                <a:tc>
                  <a:txBody>
                    <a:bodyPr/>
                    <a:lstStyle/>
                    <a:p>
                      <a:pPr algn="ctr" fontAlgn="b"/>
                      <a:r>
                        <a:rPr lang="en-US" sz="1600" b="0" i="1" u="none" strike="noStrike" dirty="0">
                          <a:solidFill>
                            <a:schemeClr val="tx1"/>
                          </a:solidFill>
                          <a:effectLst/>
                          <a:latin typeface="+mj-lt"/>
                        </a:rPr>
                        <a:t>Non-Valid Complaints</a:t>
                      </a:r>
                    </a:p>
                  </a:txBody>
                  <a:tcPr marL="9525" marR="9525" marT="9525" marB="0" anchor="ctr">
                    <a:solidFill>
                      <a:schemeClr val="bg1">
                        <a:lumMod val="85000"/>
                      </a:schemeClr>
                    </a:solidFill>
                  </a:tcPr>
                </a:tc>
                <a:tc>
                  <a:txBody>
                    <a:bodyPr/>
                    <a:lstStyle/>
                    <a:p>
                      <a:pPr algn="ctr" fontAlgn="b"/>
                      <a:r>
                        <a:rPr lang="en-US" sz="1600" b="0" i="0" u="none" strike="noStrike" dirty="0">
                          <a:solidFill>
                            <a:srgbClr val="000000"/>
                          </a:solidFill>
                          <a:effectLst/>
                          <a:latin typeface="+mj-lt"/>
                        </a:rPr>
                        <a:t>1,402</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n-lt"/>
                        </a:rPr>
                        <a:t>1,141</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n-lt"/>
                        </a:rPr>
                        <a:t>2,543</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388765">
                <a:tc>
                  <a:txBody>
                    <a:bodyPr/>
                    <a:lstStyle/>
                    <a:p>
                      <a:pPr algn="ctr" fontAlgn="b"/>
                      <a:r>
                        <a:rPr lang="en-US" sz="1600" b="0" i="1" u="none" strike="noStrike" dirty="0">
                          <a:solidFill>
                            <a:schemeClr val="tx1"/>
                          </a:solidFill>
                          <a:effectLst/>
                          <a:latin typeface="+mj-lt"/>
                        </a:rPr>
                        <a:t>Inspections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j-lt"/>
                        </a:rPr>
                        <a:t>22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97</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119</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388765">
                <a:tc>
                  <a:txBody>
                    <a:bodyPr/>
                    <a:lstStyle/>
                    <a:p>
                      <a:pPr algn="ctr" fontAlgn="b"/>
                      <a:r>
                        <a:rPr lang="en-US" sz="1600" b="0" i="1" u="none" strike="noStrike" dirty="0">
                          <a:solidFill>
                            <a:schemeClr val="tx1"/>
                          </a:solidFill>
                          <a:effectLst/>
                          <a:latin typeface="+mj-lt"/>
                        </a:rPr>
                        <a:t>Referrals</a:t>
                      </a:r>
                    </a:p>
                  </a:txBody>
                  <a:tcPr marL="9525" marR="9525" marT="9525" marB="0" anchor="ctr">
                    <a:solidFill>
                      <a:schemeClr val="bg1">
                        <a:lumMod val="85000"/>
                      </a:schemeClr>
                    </a:solidFill>
                  </a:tcPr>
                </a:tc>
                <a:tc>
                  <a:txBody>
                    <a:bodyPr/>
                    <a:lstStyle/>
                    <a:p>
                      <a:pPr algn="ctr" fontAlgn="b"/>
                      <a:r>
                        <a:rPr lang="en-US" sz="1600" b="0" i="1" u="none" strike="noStrike" dirty="0">
                          <a:solidFill>
                            <a:srgbClr val="000000"/>
                          </a:solidFill>
                          <a:effectLst/>
                          <a:latin typeface="+mj-lt"/>
                        </a:rPr>
                        <a:t>51</a:t>
                      </a:r>
                    </a:p>
                  </a:txBody>
                  <a:tcPr marL="9525" marR="9525" marT="9525" marB="0" anchor="ctr">
                    <a:solidFill>
                      <a:schemeClr val="bg1">
                        <a:lumMod val="85000"/>
                      </a:schemeClr>
                    </a:solidFill>
                  </a:tcPr>
                </a:tc>
                <a:tc>
                  <a:txBody>
                    <a:bodyPr/>
                    <a:lstStyle/>
                    <a:p>
                      <a:pPr algn="ctr" fontAlgn="b"/>
                      <a:r>
                        <a:rPr lang="en-US" sz="1600" b="0" i="1" u="none" strike="noStrike" dirty="0">
                          <a:solidFill>
                            <a:schemeClr val="tx1"/>
                          </a:solidFill>
                          <a:effectLst/>
                          <a:latin typeface="+mn-lt"/>
                        </a:rPr>
                        <a:t>45</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n-lt"/>
                        </a:rPr>
                        <a:t>96</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r h="388765">
                <a:tc>
                  <a:txBody>
                    <a:bodyPr/>
                    <a:lstStyle/>
                    <a:p>
                      <a:pPr algn="ctr" fontAlgn="b"/>
                      <a:r>
                        <a:rPr lang="en-US" sz="1600" b="0" i="1" u="none" strike="noStrike" dirty="0">
                          <a:solidFill>
                            <a:schemeClr val="tx1"/>
                          </a:solidFill>
                          <a:effectLst/>
                          <a:latin typeface="+mj-lt"/>
                        </a:rPr>
                        <a:t>Unprocessed Complaints***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j-lt"/>
                        </a:rPr>
                        <a:t>1,107</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n-lt"/>
                        </a:rPr>
                        <a:t>595</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1,702</a:t>
                      </a:r>
                    </a:p>
                  </a:txBody>
                  <a:tcPr marL="9525" marR="9525" marT="9525" marB="0" anchor="ctr">
                    <a:solidFill>
                      <a:schemeClr val="bg1">
                        <a:lumMod val="95000"/>
                      </a:schemeClr>
                    </a:solidFill>
                  </a:tcPr>
                </a:tc>
                <a:extLst>
                  <a:ext uri="{0D108BD9-81ED-4DB2-BD59-A6C34878D82A}">
                    <a16:rowId xmlns:a16="http://schemas.microsoft.com/office/drawing/2014/main" val="3733028880"/>
                  </a:ext>
                </a:extLst>
              </a:tr>
            </a:tbl>
          </a:graphicData>
        </a:graphic>
      </p:graphicFrame>
      <p:sp>
        <p:nvSpPr>
          <p:cNvPr id="3" name="Rectangle 2">
            <a:extLst>
              <a:ext uri="{FF2B5EF4-FFF2-40B4-BE49-F238E27FC236}">
                <a16:creationId xmlns:a16="http://schemas.microsoft.com/office/drawing/2014/main" id="{B863631F-DB99-47A3-940B-BB26FD76E057}"/>
              </a:ext>
            </a:extLst>
          </p:cNvPr>
          <p:cNvSpPr/>
          <p:nvPr/>
        </p:nvSpPr>
        <p:spPr>
          <a:xfrm>
            <a:off x="503022" y="4706779"/>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1" name="TextBox 10">
            <a:extLst>
              <a:ext uri="{FF2B5EF4-FFF2-40B4-BE49-F238E27FC236}">
                <a16:creationId xmlns:a16="http://schemas.microsoft.com/office/drawing/2014/main" id="{7C653FDC-2D29-45C8-9E18-5744F6F2500B}"/>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4" name="Rectangle 13">
            <a:extLst>
              <a:ext uri="{FF2B5EF4-FFF2-40B4-BE49-F238E27FC236}">
                <a16:creationId xmlns:a16="http://schemas.microsoft.com/office/drawing/2014/main" id="{D7328230-A699-4C73-8A45-3DACB36A6D80}"/>
              </a:ext>
            </a:extLst>
          </p:cNvPr>
          <p:cNvSpPr/>
          <p:nvPr/>
        </p:nvSpPr>
        <p:spPr>
          <a:xfrm>
            <a:off x="556691" y="5011579"/>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Tree>
    <p:extLst>
      <p:ext uri="{BB962C8B-B14F-4D97-AF65-F5344CB8AC3E}">
        <p14:creationId xmlns:p14="http://schemas.microsoft.com/office/powerpoint/2010/main" val="3437058631"/>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FF0FE57-B94D-4CDC-B28A-EE26823E22A2}"/>
              </a:ext>
            </a:extLst>
          </p:cNvPr>
          <p:cNvGraphicFramePr>
            <a:graphicFrameLocks noGrp="1"/>
          </p:cNvGraphicFramePr>
          <p:nvPr>
            <p:extLst>
              <p:ext uri="{D42A27DB-BD31-4B8C-83A1-F6EECF244321}">
                <p14:modId xmlns:p14="http://schemas.microsoft.com/office/powerpoint/2010/main" val="1432557923"/>
              </p:ext>
            </p:extLst>
          </p:nvPr>
        </p:nvGraphicFramePr>
        <p:xfrm>
          <a:off x="608091" y="1219200"/>
          <a:ext cx="7850109" cy="815653"/>
        </p:xfrm>
        <a:graphic>
          <a:graphicData uri="http://schemas.openxmlformats.org/drawingml/2006/table">
            <a:tbl>
              <a:tblPr firstRow="1" bandRow="1">
                <a:tableStyleId>{00A15C55-8517-42AA-B614-E9B94910E393}</a:tableStyleId>
              </a:tblPr>
              <a:tblGrid>
                <a:gridCol w="2973309">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283454346"/>
                    </a:ext>
                  </a:extLst>
                </a:gridCol>
                <a:gridCol w="1981200">
                  <a:extLst>
                    <a:ext uri="{9D8B030D-6E8A-4147-A177-3AD203B41FA5}">
                      <a16:colId xmlns:a16="http://schemas.microsoft.com/office/drawing/2014/main" val="1806694655"/>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PSIM</a:t>
                      </a:r>
                    </a:p>
                  </a:txBody>
                  <a:tcPr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600" b="0" i="1" dirty="0"/>
                        <a:t>Disclosure Requests</a:t>
                      </a:r>
                    </a:p>
                  </a:txBody>
                  <a:tcPr anchor="ctr">
                    <a:solidFill>
                      <a:schemeClr val="bg1">
                        <a:lumMod val="95000"/>
                      </a:schemeClr>
                    </a:solidFill>
                  </a:tcPr>
                </a:tc>
                <a:tc>
                  <a:txBody>
                    <a:bodyPr/>
                    <a:lstStyle/>
                    <a:p>
                      <a:pPr algn="ctr"/>
                      <a:r>
                        <a:rPr lang="en-US" sz="1600" b="0" i="0" dirty="0"/>
                        <a:t>1,627</a:t>
                      </a:r>
                    </a:p>
                  </a:txBody>
                  <a:tcPr anchor="ctr">
                    <a:solidFill>
                      <a:schemeClr val="bg1">
                        <a:lumMod val="95000"/>
                      </a:schemeClr>
                    </a:solidFill>
                  </a:tcPr>
                </a:tc>
                <a:tc>
                  <a:txBody>
                    <a:bodyPr/>
                    <a:lstStyle/>
                    <a:p>
                      <a:pPr algn="ctr"/>
                      <a:r>
                        <a:rPr lang="en-US" sz="1600" b="0" i="0" dirty="0"/>
                        <a:t>1,418</a:t>
                      </a:r>
                    </a:p>
                  </a:txBody>
                  <a:tcPr anchor="ctr">
                    <a:solidFill>
                      <a:schemeClr val="bg1">
                        <a:lumMod val="95000"/>
                      </a:schemeClr>
                    </a:solidFill>
                  </a:tcPr>
                </a:tc>
                <a:tc>
                  <a:txBody>
                    <a:bodyPr/>
                    <a:lstStyle/>
                    <a:p>
                      <a:pPr algn="ctr"/>
                      <a:r>
                        <a:rPr lang="en-US" sz="1600" b="1" i="1" dirty="0"/>
                        <a:t>3,045</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graphicFrame>
        <p:nvGraphicFramePr>
          <p:cNvPr id="10" name="Table 9">
            <a:extLst>
              <a:ext uri="{FF2B5EF4-FFF2-40B4-BE49-F238E27FC236}">
                <a16:creationId xmlns:a16="http://schemas.microsoft.com/office/drawing/2014/main" id="{FE1ACD68-1464-4E6A-A393-6CFF2A1781D6}"/>
              </a:ext>
            </a:extLst>
          </p:cNvPr>
          <p:cNvGraphicFramePr>
            <a:graphicFrameLocks noGrp="1"/>
          </p:cNvGraphicFramePr>
          <p:nvPr>
            <p:extLst>
              <p:ext uri="{D42A27DB-BD31-4B8C-83A1-F6EECF244321}">
                <p14:modId xmlns:p14="http://schemas.microsoft.com/office/powerpoint/2010/main" val="741549521"/>
              </p:ext>
            </p:extLst>
          </p:nvPr>
        </p:nvGraphicFramePr>
        <p:xfrm>
          <a:off x="608086" y="2120673"/>
          <a:ext cx="7850114" cy="1285219"/>
        </p:xfrm>
        <a:graphic>
          <a:graphicData uri="http://schemas.openxmlformats.org/drawingml/2006/table">
            <a:tbl>
              <a:tblPr firstRow="1" bandRow="1">
                <a:tableStyleId>{00A15C55-8517-42AA-B614-E9B94910E393}</a:tableStyleId>
              </a:tblPr>
              <a:tblGrid>
                <a:gridCol w="2973314">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283454346"/>
                    </a:ext>
                  </a:extLst>
                </a:gridCol>
                <a:gridCol w="1981200">
                  <a:extLst>
                    <a:ext uri="{9D8B030D-6E8A-4147-A177-3AD203B41FA5}">
                      <a16:colId xmlns:a16="http://schemas.microsoft.com/office/drawing/2014/main" val="814345998"/>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CSB</a:t>
                      </a:r>
                    </a:p>
                  </a:txBody>
                  <a:tcPr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600" b="0" i="1" dirty="0"/>
                        <a:t>Interventions</a:t>
                      </a:r>
                    </a:p>
                  </a:txBody>
                  <a:tcPr anchor="ctr">
                    <a:solidFill>
                      <a:schemeClr val="bg1">
                        <a:lumMod val="95000"/>
                      </a:schemeClr>
                    </a:solidFill>
                  </a:tcPr>
                </a:tc>
                <a:tc>
                  <a:txBody>
                    <a:bodyPr/>
                    <a:lstStyle/>
                    <a:p>
                      <a:pPr algn="ctr"/>
                      <a:r>
                        <a:rPr lang="en-US" sz="1600" b="0" i="0" dirty="0"/>
                        <a:t>54</a:t>
                      </a:r>
                    </a:p>
                  </a:txBody>
                  <a:tcPr anchor="ctr">
                    <a:solidFill>
                      <a:schemeClr val="bg1">
                        <a:lumMod val="95000"/>
                      </a:schemeClr>
                    </a:solidFill>
                  </a:tcPr>
                </a:tc>
                <a:tc>
                  <a:txBody>
                    <a:bodyPr/>
                    <a:lstStyle/>
                    <a:p>
                      <a:pPr algn="ctr"/>
                      <a:r>
                        <a:rPr lang="en-US" sz="1600" b="0" i="0" dirty="0"/>
                        <a:t>30</a:t>
                      </a:r>
                    </a:p>
                  </a:txBody>
                  <a:tcPr anchor="ctr">
                    <a:solidFill>
                      <a:schemeClr val="bg1">
                        <a:lumMod val="95000"/>
                      </a:schemeClr>
                    </a:solidFill>
                  </a:tcPr>
                </a:tc>
                <a:tc>
                  <a:txBody>
                    <a:bodyPr/>
                    <a:lstStyle/>
                    <a:p>
                      <a:pPr algn="ctr"/>
                      <a:r>
                        <a:rPr lang="en-US" sz="1600" b="1" i="1" dirty="0"/>
                        <a:t>84</a:t>
                      </a:r>
                    </a:p>
                  </a:txBody>
                  <a:tcPr anchor="ctr">
                    <a:solidFill>
                      <a:schemeClr val="bg1">
                        <a:lumMod val="95000"/>
                      </a:schemeClr>
                    </a:solidFill>
                  </a:tcPr>
                </a:tc>
                <a:extLst>
                  <a:ext uri="{0D108BD9-81ED-4DB2-BD59-A6C34878D82A}">
                    <a16:rowId xmlns:a16="http://schemas.microsoft.com/office/drawing/2014/main" val="1144414123"/>
                  </a:ext>
                </a:extLst>
              </a:tr>
              <a:tr h="469566">
                <a:tc>
                  <a:txBody>
                    <a:bodyPr/>
                    <a:lstStyle/>
                    <a:p>
                      <a:pPr algn="ctr"/>
                      <a:r>
                        <a:rPr lang="en-US" sz="1600" b="0" i="1" dirty="0"/>
                        <a:t>Visits</a:t>
                      </a:r>
                    </a:p>
                  </a:txBody>
                  <a:tcPr anchor="ctr">
                    <a:solidFill>
                      <a:schemeClr val="bg1">
                        <a:lumMod val="85000"/>
                      </a:schemeClr>
                    </a:solidFill>
                  </a:tcPr>
                </a:tc>
                <a:tc>
                  <a:txBody>
                    <a:bodyPr/>
                    <a:lstStyle/>
                    <a:p>
                      <a:pPr algn="ctr"/>
                      <a:r>
                        <a:rPr lang="en-US" sz="1600" b="0" i="0" dirty="0"/>
                        <a:t>157</a:t>
                      </a:r>
                    </a:p>
                  </a:txBody>
                  <a:tcPr anchor="ctr">
                    <a:solidFill>
                      <a:schemeClr val="bg1">
                        <a:lumMod val="85000"/>
                      </a:schemeClr>
                    </a:solidFill>
                  </a:tcPr>
                </a:tc>
                <a:tc>
                  <a:txBody>
                    <a:bodyPr/>
                    <a:lstStyle/>
                    <a:p>
                      <a:pPr algn="ctr"/>
                      <a:r>
                        <a:rPr lang="en-US" sz="1600" b="0" i="0" dirty="0"/>
                        <a:t>367</a:t>
                      </a:r>
                    </a:p>
                  </a:txBody>
                  <a:tcPr anchor="ctr">
                    <a:solidFill>
                      <a:schemeClr val="bg1">
                        <a:lumMod val="85000"/>
                      </a:schemeClr>
                    </a:solidFill>
                  </a:tcPr>
                </a:tc>
                <a:tc>
                  <a:txBody>
                    <a:bodyPr/>
                    <a:lstStyle/>
                    <a:p>
                      <a:pPr algn="ctr"/>
                      <a:r>
                        <a:rPr lang="en-US" sz="1600" b="1" i="1" dirty="0"/>
                        <a:t>524</a:t>
                      </a:r>
                    </a:p>
                  </a:txBody>
                  <a:tcPr anchor="ctr">
                    <a:solidFill>
                      <a:schemeClr val="bg1">
                        <a:lumMod val="85000"/>
                      </a:schemeClr>
                    </a:solidFill>
                  </a:tcPr>
                </a:tc>
                <a:extLst>
                  <a:ext uri="{0D108BD9-81ED-4DB2-BD59-A6C34878D82A}">
                    <a16:rowId xmlns:a16="http://schemas.microsoft.com/office/drawing/2014/main" val="261787301"/>
                  </a:ext>
                </a:extLst>
              </a:tr>
            </a:tbl>
          </a:graphicData>
        </a:graphic>
      </p:graphicFrame>
      <p:graphicFrame>
        <p:nvGraphicFramePr>
          <p:cNvPr id="14" name="Table 13">
            <a:extLst>
              <a:ext uri="{FF2B5EF4-FFF2-40B4-BE49-F238E27FC236}">
                <a16:creationId xmlns:a16="http://schemas.microsoft.com/office/drawing/2014/main" id="{202D0CC2-DD19-45CC-9F7B-F8B6FEB3B782}"/>
              </a:ext>
            </a:extLst>
          </p:cNvPr>
          <p:cNvGraphicFramePr>
            <a:graphicFrameLocks noGrp="1"/>
          </p:cNvGraphicFramePr>
          <p:nvPr>
            <p:extLst>
              <p:ext uri="{D42A27DB-BD31-4B8C-83A1-F6EECF244321}">
                <p14:modId xmlns:p14="http://schemas.microsoft.com/office/powerpoint/2010/main" val="2684099461"/>
              </p:ext>
            </p:extLst>
          </p:nvPr>
        </p:nvGraphicFramePr>
        <p:xfrm>
          <a:off x="608088" y="3505200"/>
          <a:ext cx="7850112" cy="815653"/>
        </p:xfrm>
        <a:graphic>
          <a:graphicData uri="http://schemas.openxmlformats.org/drawingml/2006/table">
            <a:tbl>
              <a:tblPr firstRow="1" bandRow="1">
                <a:tableStyleId>{00A15C55-8517-42AA-B614-E9B94910E393}</a:tableStyleId>
              </a:tblPr>
              <a:tblGrid>
                <a:gridCol w="297331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283454346"/>
                    </a:ext>
                  </a:extLst>
                </a:gridCol>
                <a:gridCol w="1981200">
                  <a:extLst>
                    <a:ext uri="{9D8B030D-6E8A-4147-A177-3AD203B41FA5}">
                      <a16:colId xmlns:a16="http://schemas.microsoft.com/office/drawing/2014/main" val="102540727"/>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ASH</a:t>
                      </a:r>
                    </a:p>
                  </a:txBody>
                  <a:tcPr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600" b="0" i="1" dirty="0"/>
                        <a:t>Guidance Documents</a:t>
                      </a:r>
                    </a:p>
                  </a:txBody>
                  <a:tcPr anchor="ctr">
                    <a:solidFill>
                      <a:schemeClr val="bg1">
                        <a:lumMod val="95000"/>
                      </a:schemeClr>
                    </a:solidFill>
                  </a:tcPr>
                </a:tc>
                <a:tc>
                  <a:txBody>
                    <a:bodyPr/>
                    <a:lstStyle/>
                    <a:p>
                      <a:pPr algn="ctr"/>
                      <a:r>
                        <a:rPr lang="en-US" sz="1600" b="0" i="0" dirty="0"/>
                        <a:t>1</a:t>
                      </a:r>
                    </a:p>
                  </a:txBody>
                  <a:tcPr anchor="ctr">
                    <a:solidFill>
                      <a:schemeClr val="bg1">
                        <a:lumMod val="95000"/>
                      </a:schemeClr>
                    </a:solidFill>
                  </a:tcPr>
                </a:tc>
                <a:tc>
                  <a:txBody>
                    <a:bodyPr/>
                    <a:lstStyle/>
                    <a:p>
                      <a:pPr algn="ctr"/>
                      <a:r>
                        <a:rPr lang="en-US" sz="1600" b="0" i="0" dirty="0"/>
                        <a:t>0</a:t>
                      </a:r>
                    </a:p>
                  </a:txBody>
                  <a:tcPr anchor="ctr">
                    <a:solidFill>
                      <a:schemeClr val="bg1">
                        <a:lumMod val="95000"/>
                      </a:schemeClr>
                    </a:solidFill>
                  </a:tcPr>
                </a:tc>
                <a:tc>
                  <a:txBody>
                    <a:bodyPr/>
                    <a:lstStyle/>
                    <a:p>
                      <a:pPr algn="ctr"/>
                      <a:r>
                        <a:rPr lang="en-US" sz="1600" b="1" i="1" dirty="0"/>
                        <a:t>1</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sp>
        <p:nvSpPr>
          <p:cNvPr id="15" name="Rectangle 14">
            <a:extLst>
              <a:ext uri="{FF2B5EF4-FFF2-40B4-BE49-F238E27FC236}">
                <a16:creationId xmlns:a16="http://schemas.microsoft.com/office/drawing/2014/main" id="{F67BDF6C-45DF-4566-9654-37E30827EBF3}"/>
              </a:ext>
            </a:extLst>
          </p:cNvPr>
          <p:cNvSpPr/>
          <p:nvPr/>
        </p:nvSpPr>
        <p:spPr>
          <a:xfrm>
            <a:off x="497440" y="4429686"/>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7" name="TextBox 16">
            <a:extLst>
              <a:ext uri="{FF2B5EF4-FFF2-40B4-BE49-F238E27FC236}">
                <a16:creationId xmlns:a16="http://schemas.microsoft.com/office/drawing/2014/main" id="{201B6622-F6DA-4574-922E-2BAA20CFE45A}"/>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1" name="Rectangle 10">
            <a:extLst>
              <a:ext uri="{FF2B5EF4-FFF2-40B4-BE49-F238E27FC236}">
                <a16:creationId xmlns:a16="http://schemas.microsoft.com/office/drawing/2014/main" id="{88DD560E-545E-41C1-B9F6-7FF270887CF7}"/>
              </a:ext>
            </a:extLst>
          </p:cNvPr>
          <p:cNvSpPr/>
          <p:nvPr/>
        </p:nvSpPr>
        <p:spPr>
          <a:xfrm>
            <a:off x="542441" y="4784740"/>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Tree>
    <p:extLst>
      <p:ext uri="{BB962C8B-B14F-4D97-AF65-F5344CB8AC3E}">
        <p14:creationId xmlns:p14="http://schemas.microsoft.com/office/powerpoint/2010/main" val="385150712"/>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13DD16B-6EFB-4A1C-BC5A-E42B526017AE}"/>
              </a:ext>
            </a:extLst>
          </p:cNvPr>
          <p:cNvGraphicFramePr>
            <a:graphicFrameLocks noGrp="1"/>
          </p:cNvGraphicFramePr>
          <p:nvPr>
            <p:extLst>
              <p:ext uri="{D42A27DB-BD31-4B8C-83A1-F6EECF244321}">
                <p14:modId xmlns:p14="http://schemas.microsoft.com/office/powerpoint/2010/main" val="2503481386"/>
              </p:ext>
            </p:extLst>
          </p:nvPr>
        </p:nvGraphicFramePr>
        <p:xfrm>
          <a:off x="609600" y="1143000"/>
          <a:ext cx="7896594" cy="3874768"/>
        </p:xfrm>
        <a:graphic>
          <a:graphicData uri="http://schemas.openxmlformats.org/drawingml/2006/table">
            <a:tbl>
              <a:tblPr firstRow="1" bandRow="1">
                <a:tableStyleId>{00A15C55-8517-42AA-B614-E9B94910E393}</a:tableStyleId>
              </a:tblPr>
              <a:tblGrid>
                <a:gridCol w="3292150">
                  <a:extLst>
                    <a:ext uri="{9D8B030D-6E8A-4147-A177-3AD203B41FA5}">
                      <a16:colId xmlns:a16="http://schemas.microsoft.com/office/drawing/2014/main" val="1351541343"/>
                    </a:ext>
                  </a:extLst>
                </a:gridCol>
                <a:gridCol w="1448546">
                  <a:extLst>
                    <a:ext uri="{9D8B030D-6E8A-4147-A177-3AD203B41FA5}">
                      <a16:colId xmlns:a16="http://schemas.microsoft.com/office/drawing/2014/main" val="3158904017"/>
                    </a:ext>
                  </a:extLst>
                </a:gridCol>
                <a:gridCol w="1337455">
                  <a:extLst>
                    <a:ext uri="{9D8B030D-6E8A-4147-A177-3AD203B41FA5}">
                      <a16:colId xmlns:a16="http://schemas.microsoft.com/office/drawing/2014/main" val="336053993"/>
                    </a:ext>
                  </a:extLst>
                </a:gridCol>
                <a:gridCol w="1818443">
                  <a:extLst>
                    <a:ext uri="{9D8B030D-6E8A-4147-A177-3AD203B41FA5}">
                      <a16:colId xmlns:a16="http://schemas.microsoft.com/office/drawing/2014/main" val="271483158"/>
                    </a:ext>
                  </a:extLst>
                </a:gridCol>
              </a:tblGrid>
              <a:tr h="2974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rPr>
                        <a:t>ETTA</a:t>
                      </a:r>
                    </a:p>
                  </a:txBody>
                  <a:tcPr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3598832439"/>
                  </a:ext>
                </a:extLst>
              </a:tr>
              <a:tr h="252132">
                <a:tc>
                  <a:txBody>
                    <a:bodyPr/>
                    <a:lstStyle/>
                    <a:p>
                      <a:pPr algn="ctr"/>
                      <a:r>
                        <a:rPr lang="en-US" sz="1600" b="0" i="1" dirty="0"/>
                        <a:t>Live Webinars </a:t>
                      </a:r>
                    </a:p>
                  </a:txBody>
                  <a:tcPr anchor="ctr">
                    <a:solidFill>
                      <a:schemeClr val="bg1">
                        <a:lumMod val="95000"/>
                      </a:schemeClr>
                    </a:solidFill>
                  </a:tcPr>
                </a:tc>
                <a:tc>
                  <a:txBody>
                    <a:bodyPr/>
                    <a:lstStyle/>
                    <a:p>
                      <a:pPr algn="ctr"/>
                      <a:r>
                        <a:rPr lang="en-US" sz="1600" b="0" i="0" dirty="0"/>
                        <a:t>28</a:t>
                      </a:r>
                    </a:p>
                  </a:txBody>
                  <a:tcPr anchor="ctr">
                    <a:solidFill>
                      <a:schemeClr val="bg1">
                        <a:lumMod val="95000"/>
                      </a:schemeClr>
                    </a:solidFill>
                  </a:tcPr>
                </a:tc>
                <a:tc>
                  <a:txBody>
                    <a:bodyPr/>
                    <a:lstStyle/>
                    <a:p>
                      <a:pPr algn="ctr"/>
                      <a:r>
                        <a:rPr lang="en-US" sz="1600" b="0" i="0" dirty="0"/>
                        <a:t>19</a:t>
                      </a:r>
                    </a:p>
                  </a:txBody>
                  <a:tcPr anchor="ctr">
                    <a:solidFill>
                      <a:schemeClr val="bg1">
                        <a:lumMod val="95000"/>
                      </a:schemeClr>
                    </a:solidFill>
                  </a:tcPr>
                </a:tc>
                <a:tc>
                  <a:txBody>
                    <a:bodyPr/>
                    <a:lstStyle/>
                    <a:p>
                      <a:pPr algn="ctr"/>
                      <a:r>
                        <a:rPr lang="en-US" sz="1600" b="1" i="1" dirty="0"/>
                        <a:t>47</a:t>
                      </a:r>
                    </a:p>
                  </a:txBody>
                  <a:tcPr anchor="ctr">
                    <a:solidFill>
                      <a:schemeClr val="bg1">
                        <a:lumMod val="95000"/>
                      </a:schemeClr>
                    </a:solidFill>
                  </a:tcPr>
                </a:tc>
                <a:extLst>
                  <a:ext uri="{0D108BD9-81ED-4DB2-BD59-A6C34878D82A}">
                    <a16:rowId xmlns:a16="http://schemas.microsoft.com/office/drawing/2014/main" val="73781699"/>
                  </a:ext>
                </a:extLst>
              </a:tr>
              <a:tr h="42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dirty="0"/>
                        <a:t>Pre-recorded Webinars</a:t>
                      </a:r>
                    </a:p>
                  </a:txBody>
                  <a:tcPr anchor="ctr">
                    <a:solidFill>
                      <a:schemeClr val="bg1">
                        <a:lumMod val="85000"/>
                      </a:schemeClr>
                    </a:solidFill>
                  </a:tcPr>
                </a:tc>
                <a:tc>
                  <a:txBody>
                    <a:bodyPr/>
                    <a:lstStyle/>
                    <a:p>
                      <a:pPr algn="ctr"/>
                      <a:r>
                        <a:rPr lang="en-US" sz="1600" b="0" i="0" dirty="0"/>
                        <a:t>6</a:t>
                      </a:r>
                    </a:p>
                  </a:txBody>
                  <a:tcPr anchor="ctr">
                    <a:solidFill>
                      <a:schemeClr val="bg1">
                        <a:lumMod val="85000"/>
                      </a:schemeClr>
                    </a:solidFill>
                  </a:tcPr>
                </a:tc>
                <a:tc>
                  <a:txBody>
                    <a:bodyPr/>
                    <a:lstStyle/>
                    <a:p>
                      <a:pPr algn="ctr"/>
                      <a:r>
                        <a:rPr lang="en-US" sz="1600" b="0" i="0" dirty="0"/>
                        <a:t>1</a:t>
                      </a:r>
                    </a:p>
                  </a:txBody>
                  <a:tcPr anchor="ctr">
                    <a:solidFill>
                      <a:schemeClr val="bg1">
                        <a:lumMod val="85000"/>
                      </a:schemeClr>
                    </a:solidFill>
                  </a:tcPr>
                </a:tc>
                <a:tc>
                  <a:txBody>
                    <a:bodyPr/>
                    <a:lstStyle/>
                    <a:p>
                      <a:pPr algn="ctr"/>
                      <a:r>
                        <a:rPr lang="en-US" sz="1600" b="1" i="1" dirty="0"/>
                        <a:t>7</a:t>
                      </a:r>
                    </a:p>
                  </a:txBody>
                  <a:tcPr anchor="ctr">
                    <a:solidFill>
                      <a:schemeClr val="bg1">
                        <a:lumMod val="85000"/>
                      </a:schemeClr>
                    </a:solidFill>
                  </a:tcPr>
                </a:tc>
                <a:extLst>
                  <a:ext uri="{0D108BD9-81ED-4DB2-BD59-A6C34878D82A}">
                    <a16:rowId xmlns:a16="http://schemas.microsoft.com/office/drawing/2014/main" val="2459126564"/>
                  </a:ext>
                </a:extLst>
              </a:tr>
              <a:tr h="297405">
                <a:tc>
                  <a:txBody>
                    <a:bodyPr/>
                    <a:lstStyle/>
                    <a:p>
                      <a:pPr algn="ctr"/>
                      <a:r>
                        <a:rPr lang="en-US" sz="1600" b="0" i="1" dirty="0"/>
                        <a:t>PowerPoints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25</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a:ea typeface="+mn-ea"/>
                          <a:cs typeface="+mn-cs"/>
                        </a:rPr>
                        <a:t>37</a:t>
                      </a:r>
                    </a:p>
                  </a:txBody>
                  <a:tcPr anchor="ctr">
                    <a:solidFill>
                      <a:schemeClr val="bg1">
                        <a:lumMod val="95000"/>
                      </a:schemeClr>
                    </a:solidFill>
                  </a:tcPr>
                </a:tc>
                <a:extLst>
                  <a:ext uri="{0D108BD9-81ED-4DB2-BD59-A6C34878D82A}">
                    <a16:rowId xmlns:a16="http://schemas.microsoft.com/office/drawing/2014/main" val="4064520827"/>
                  </a:ext>
                </a:extLst>
              </a:tr>
              <a:tr h="252132">
                <a:tc>
                  <a:txBody>
                    <a:bodyPr/>
                    <a:lstStyle/>
                    <a:p>
                      <a:pPr algn="ctr"/>
                      <a:r>
                        <a:rPr lang="en-US" sz="1600" b="0" i="1" dirty="0"/>
                        <a:t>Hazard Alerts</a:t>
                      </a:r>
                    </a:p>
                  </a:txBody>
                  <a:tcPr anchor="ctr">
                    <a:solidFill>
                      <a:schemeClr val="bg1">
                        <a:lumMod val="85000"/>
                      </a:schemeClr>
                    </a:solidFill>
                  </a:tcPr>
                </a:tc>
                <a:tc>
                  <a:txBody>
                    <a:bodyPr/>
                    <a:lstStyle/>
                    <a:p>
                      <a:pPr algn="ctr"/>
                      <a:r>
                        <a:rPr lang="en-US" sz="1600" b="0" i="0" dirty="0"/>
                        <a:t>7</a:t>
                      </a:r>
                    </a:p>
                  </a:txBody>
                  <a:tcPr anchor="ctr">
                    <a:solidFill>
                      <a:schemeClr val="bg1">
                        <a:lumMod val="85000"/>
                      </a:schemeClr>
                    </a:solidFill>
                  </a:tcPr>
                </a:tc>
                <a:tc>
                  <a:txBody>
                    <a:bodyPr/>
                    <a:lstStyle/>
                    <a:p>
                      <a:pPr algn="ctr"/>
                      <a:r>
                        <a:rPr lang="en-US" sz="1600" b="0" i="0" dirty="0"/>
                        <a:t>2</a:t>
                      </a:r>
                    </a:p>
                  </a:txBody>
                  <a:tcPr anchor="ctr">
                    <a:solidFill>
                      <a:schemeClr val="bg1">
                        <a:lumMod val="85000"/>
                      </a:schemeClr>
                    </a:solidFill>
                  </a:tcPr>
                </a:tc>
                <a:tc>
                  <a:txBody>
                    <a:bodyPr/>
                    <a:lstStyle/>
                    <a:p>
                      <a:pPr algn="ctr"/>
                      <a:r>
                        <a:rPr lang="en-US" sz="1600" b="1" i="1" dirty="0"/>
                        <a:t>9</a:t>
                      </a:r>
                    </a:p>
                  </a:txBody>
                  <a:tcPr anchor="ctr">
                    <a:solidFill>
                      <a:schemeClr val="bg1">
                        <a:lumMod val="85000"/>
                      </a:schemeClr>
                    </a:solidFill>
                  </a:tcPr>
                </a:tc>
                <a:extLst>
                  <a:ext uri="{0D108BD9-81ED-4DB2-BD59-A6C34878D82A}">
                    <a16:rowId xmlns:a16="http://schemas.microsoft.com/office/drawing/2014/main" val="1312744093"/>
                  </a:ext>
                </a:extLst>
              </a:tr>
              <a:tr h="252132">
                <a:tc>
                  <a:txBody>
                    <a:bodyPr/>
                    <a:lstStyle/>
                    <a:p>
                      <a:pPr algn="ctr"/>
                      <a:r>
                        <a:rPr lang="en-US" sz="1600" b="0" i="1" dirty="0"/>
                        <a:t>Streaming Videos</a:t>
                      </a:r>
                    </a:p>
                  </a:txBody>
                  <a:tcPr anchor="ctr">
                    <a:solidFill>
                      <a:schemeClr val="bg1">
                        <a:lumMod val="95000"/>
                      </a:schemeClr>
                    </a:solidFill>
                  </a:tcPr>
                </a:tc>
                <a:tc>
                  <a:txBody>
                    <a:bodyPr/>
                    <a:lstStyle/>
                    <a:p>
                      <a:pPr algn="ctr"/>
                      <a:r>
                        <a:rPr lang="en-US" sz="1600" b="0" i="0" dirty="0"/>
                        <a:t>72</a:t>
                      </a:r>
                    </a:p>
                  </a:txBody>
                  <a:tcPr anchor="ctr">
                    <a:solidFill>
                      <a:schemeClr val="bg1">
                        <a:lumMod val="95000"/>
                      </a:schemeClr>
                    </a:solidFill>
                  </a:tcPr>
                </a:tc>
                <a:tc>
                  <a:txBody>
                    <a:bodyPr/>
                    <a:lstStyle/>
                    <a:p>
                      <a:pPr algn="ctr"/>
                      <a:r>
                        <a:rPr lang="en-US" sz="1600" b="0" i="0" dirty="0"/>
                        <a:t>62</a:t>
                      </a:r>
                    </a:p>
                  </a:txBody>
                  <a:tcPr anchor="ctr">
                    <a:solidFill>
                      <a:schemeClr val="bg1">
                        <a:lumMod val="95000"/>
                      </a:schemeClr>
                    </a:solidFill>
                  </a:tcPr>
                </a:tc>
                <a:tc>
                  <a:txBody>
                    <a:bodyPr/>
                    <a:lstStyle/>
                    <a:p>
                      <a:pPr algn="ctr"/>
                      <a:r>
                        <a:rPr lang="en-US" sz="1600" b="1" i="1" dirty="0"/>
                        <a:t>134</a:t>
                      </a:r>
                    </a:p>
                  </a:txBody>
                  <a:tcPr anchor="ctr">
                    <a:solidFill>
                      <a:schemeClr val="bg1">
                        <a:lumMod val="95000"/>
                      </a:schemeClr>
                    </a:solidFill>
                  </a:tcPr>
                </a:tc>
                <a:extLst>
                  <a:ext uri="{0D108BD9-81ED-4DB2-BD59-A6C34878D82A}">
                    <a16:rowId xmlns:a16="http://schemas.microsoft.com/office/drawing/2014/main" val="1222417909"/>
                  </a:ext>
                </a:extLst>
              </a:tr>
              <a:tr h="428624">
                <a:tc>
                  <a:txBody>
                    <a:bodyPr/>
                    <a:lstStyle/>
                    <a:p>
                      <a:pPr algn="ctr"/>
                      <a:r>
                        <a:rPr lang="en-US" sz="1600" b="0" i="1" dirty="0"/>
                        <a:t>A-Z Topics Added/Updated</a:t>
                      </a:r>
                    </a:p>
                  </a:txBody>
                  <a:tcPr anchor="ctr">
                    <a:solidFill>
                      <a:schemeClr val="bg1">
                        <a:lumMod val="85000"/>
                      </a:schemeClr>
                    </a:solidFill>
                  </a:tcPr>
                </a:tc>
                <a:tc>
                  <a:txBody>
                    <a:bodyPr/>
                    <a:lstStyle/>
                    <a:p>
                      <a:pPr algn="ctr"/>
                      <a:r>
                        <a:rPr lang="en-US" sz="1600" b="0" i="0" dirty="0"/>
                        <a:t>24</a:t>
                      </a:r>
                    </a:p>
                  </a:txBody>
                  <a:tcPr anchor="ctr">
                    <a:solidFill>
                      <a:schemeClr val="bg1">
                        <a:lumMod val="85000"/>
                      </a:schemeClr>
                    </a:solidFill>
                  </a:tcPr>
                </a:tc>
                <a:tc>
                  <a:txBody>
                    <a:bodyPr/>
                    <a:lstStyle/>
                    <a:p>
                      <a:pPr algn="ctr"/>
                      <a:r>
                        <a:rPr lang="en-US" sz="1600" b="0" i="0" dirty="0"/>
                        <a:t>26</a:t>
                      </a:r>
                    </a:p>
                  </a:txBody>
                  <a:tcPr anchor="ctr">
                    <a:solidFill>
                      <a:schemeClr val="bg1">
                        <a:lumMod val="85000"/>
                      </a:schemeClr>
                    </a:solidFill>
                  </a:tcPr>
                </a:tc>
                <a:tc>
                  <a:txBody>
                    <a:bodyPr/>
                    <a:lstStyle/>
                    <a:p>
                      <a:pPr algn="ctr"/>
                      <a:r>
                        <a:rPr lang="en-US" sz="1600" b="1" i="1" dirty="0"/>
                        <a:t>50</a:t>
                      </a:r>
                    </a:p>
                  </a:txBody>
                  <a:tcPr anchor="ctr">
                    <a:solidFill>
                      <a:schemeClr val="bg1">
                        <a:lumMod val="85000"/>
                      </a:schemeClr>
                    </a:solidFill>
                  </a:tcPr>
                </a:tc>
                <a:extLst>
                  <a:ext uri="{0D108BD9-81ED-4DB2-BD59-A6C34878D82A}">
                    <a16:rowId xmlns:a16="http://schemas.microsoft.com/office/drawing/2014/main" val="3430657162"/>
                  </a:ext>
                </a:extLst>
              </a:tr>
              <a:tr h="252132">
                <a:tc>
                  <a:txBody>
                    <a:bodyPr/>
                    <a:lstStyle/>
                    <a:p>
                      <a:pPr algn="ctr"/>
                      <a:r>
                        <a:rPr lang="en-US" sz="1600" b="0" i="1" dirty="0"/>
                        <a:t>Fact Sheets</a:t>
                      </a:r>
                    </a:p>
                  </a:txBody>
                  <a:tcPr anchor="ctr">
                    <a:solidFill>
                      <a:schemeClr val="bg1">
                        <a:lumMod val="95000"/>
                      </a:schemeClr>
                    </a:solidFill>
                  </a:tcPr>
                </a:tc>
                <a:tc>
                  <a:txBody>
                    <a:bodyPr/>
                    <a:lstStyle/>
                    <a:p>
                      <a:pPr algn="ctr"/>
                      <a:r>
                        <a:rPr lang="en-US" sz="1600" b="0" i="0" dirty="0"/>
                        <a:t>4</a:t>
                      </a:r>
                    </a:p>
                  </a:txBody>
                  <a:tcPr anchor="ctr">
                    <a:solidFill>
                      <a:schemeClr val="bg1">
                        <a:lumMod val="95000"/>
                      </a:schemeClr>
                    </a:solidFill>
                  </a:tcPr>
                </a:tc>
                <a:tc>
                  <a:txBody>
                    <a:bodyPr/>
                    <a:lstStyle/>
                    <a:p>
                      <a:pPr algn="ctr"/>
                      <a:r>
                        <a:rPr lang="en-US" sz="1600" b="0" i="0" dirty="0"/>
                        <a:t>9</a:t>
                      </a:r>
                    </a:p>
                  </a:txBody>
                  <a:tcPr anchor="ctr">
                    <a:solidFill>
                      <a:schemeClr val="bg1">
                        <a:lumMod val="95000"/>
                      </a:schemeClr>
                    </a:solidFill>
                  </a:tcPr>
                </a:tc>
                <a:tc>
                  <a:txBody>
                    <a:bodyPr/>
                    <a:lstStyle/>
                    <a:p>
                      <a:pPr algn="ctr"/>
                      <a:r>
                        <a:rPr lang="en-US" sz="1600" b="1" i="1" dirty="0"/>
                        <a:t>13</a:t>
                      </a:r>
                    </a:p>
                  </a:txBody>
                  <a:tcPr anchor="ctr">
                    <a:solidFill>
                      <a:schemeClr val="bg1">
                        <a:lumMod val="95000"/>
                      </a:schemeClr>
                    </a:solidFill>
                  </a:tcPr>
                </a:tc>
                <a:extLst>
                  <a:ext uri="{0D108BD9-81ED-4DB2-BD59-A6C34878D82A}">
                    <a16:rowId xmlns:a16="http://schemas.microsoft.com/office/drawing/2014/main" val="2114539236"/>
                  </a:ext>
                </a:extLst>
              </a:tr>
              <a:tr h="297405">
                <a:tc>
                  <a:txBody>
                    <a:bodyPr/>
                    <a:lstStyle/>
                    <a:p>
                      <a:pPr algn="ctr"/>
                      <a:r>
                        <a:rPr lang="en-US" sz="1600" b="0" i="1" dirty="0"/>
                        <a:t>Example Programs</a:t>
                      </a:r>
                    </a:p>
                  </a:txBody>
                  <a:tcPr anchor="ctr">
                    <a:solidFill>
                      <a:schemeClr val="bg1">
                        <a:lumMod val="85000"/>
                      </a:schemeClr>
                    </a:solidFill>
                  </a:tcPr>
                </a:tc>
                <a:tc>
                  <a:txBody>
                    <a:bodyPr/>
                    <a:lstStyle/>
                    <a:p>
                      <a:pPr algn="ctr"/>
                      <a:r>
                        <a:rPr lang="en-US" sz="1600" b="0" i="0" dirty="0"/>
                        <a:t>1</a:t>
                      </a:r>
                    </a:p>
                  </a:txBody>
                  <a:tcPr anchor="ctr">
                    <a:solidFill>
                      <a:schemeClr val="bg1">
                        <a:lumMod val="85000"/>
                      </a:schemeClr>
                    </a:solidFill>
                  </a:tcPr>
                </a:tc>
                <a:tc>
                  <a:txBody>
                    <a:bodyPr/>
                    <a:lstStyle/>
                    <a:p>
                      <a:pPr algn="ctr"/>
                      <a:r>
                        <a:rPr lang="en-US" sz="1600" b="0" i="0" dirty="0"/>
                        <a:t>2</a:t>
                      </a:r>
                    </a:p>
                  </a:txBody>
                  <a:tcPr anchor="ctr">
                    <a:solidFill>
                      <a:schemeClr val="bg1">
                        <a:lumMod val="85000"/>
                      </a:schemeClr>
                    </a:solidFill>
                  </a:tcPr>
                </a:tc>
                <a:tc>
                  <a:txBody>
                    <a:bodyPr/>
                    <a:lstStyle/>
                    <a:p>
                      <a:pPr algn="ctr"/>
                      <a:r>
                        <a:rPr lang="en-US" sz="1600" b="1" i="1" dirty="0"/>
                        <a:t>3</a:t>
                      </a:r>
                    </a:p>
                  </a:txBody>
                  <a:tcPr anchor="ctr">
                    <a:solidFill>
                      <a:schemeClr val="bg1">
                        <a:lumMod val="85000"/>
                      </a:schemeClr>
                    </a:solidFill>
                  </a:tcPr>
                </a:tc>
                <a:extLst>
                  <a:ext uri="{0D108BD9-81ED-4DB2-BD59-A6C34878D82A}">
                    <a16:rowId xmlns:a16="http://schemas.microsoft.com/office/drawing/2014/main" val="3288526463"/>
                  </a:ext>
                </a:extLst>
              </a:tr>
              <a:tr h="297405">
                <a:tc>
                  <a:txBody>
                    <a:bodyPr/>
                    <a:lstStyle/>
                    <a:p>
                      <a:pPr algn="ctr"/>
                      <a:r>
                        <a:rPr lang="en-US" sz="1600" b="0" i="1" dirty="0"/>
                        <a:t>Compliance Memos</a:t>
                      </a:r>
                    </a:p>
                  </a:txBody>
                  <a:tcPr anchor="ctr">
                    <a:solidFill>
                      <a:schemeClr val="bg1">
                        <a:lumMod val="95000"/>
                      </a:schemeClr>
                    </a:solidFill>
                  </a:tcPr>
                </a:tc>
                <a:tc>
                  <a:txBody>
                    <a:bodyPr/>
                    <a:lstStyle/>
                    <a:p>
                      <a:pPr algn="ctr"/>
                      <a:r>
                        <a:rPr lang="en-US" sz="1600" b="0" i="0" dirty="0"/>
                        <a:t>10</a:t>
                      </a:r>
                    </a:p>
                  </a:txBody>
                  <a:tcPr anchor="ctr">
                    <a:solidFill>
                      <a:schemeClr val="bg1">
                        <a:lumMod val="95000"/>
                      </a:schemeClr>
                    </a:solidFill>
                  </a:tcPr>
                </a:tc>
                <a:tc>
                  <a:txBody>
                    <a:bodyPr/>
                    <a:lstStyle/>
                    <a:p>
                      <a:pPr algn="ctr"/>
                      <a:r>
                        <a:rPr lang="en-US" sz="1600" b="0" i="0" dirty="0"/>
                        <a:t>3</a:t>
                      </a:r>
                    </a:p>
                  </a:txBody>
                  <a:tcPr anchor="ctr">
                    <a:solidFill>
                      <a:schemeClr val="bg1">
                        <a:lumMod val="95000"/>
                      </a:schemeClr>
                    </a:solidFill>
                  </a:tcPr>
                </a:tc>
                <a:tc>
                  <a:txBody>
                    <a:bodyPr/>
                    <a:lstStyle/>
                    <a:p>
                      <a:pPr algn="ctr"/>
                      <a:r>
                        <a:rPr lang="en-US" sz="1600" b="1" i="1" dirty="0"/>
                        <a:t>13</a:t>
                      </a:r>
                    </a:p>
                  </a:txBody>
                  <a:tcPr anchor="ctr">
                    <a:solidFill>
                      <a:schemeClr val="bg1">
                        <a:lumMod val="95000"/>
                      </a:schemeClr>
                    </a:solidFill>
                  </a:tcPr>
                </a:tc>
                <a:extLst>
                  <a:ext uri="{0D108BD9-81ED-4DB2-BD59-A6C34878D82A}">
                    <a16:rowId xmlns:a16="http://schemas.microsoft.com/office/drawing/2014/main" val="3338831978"/>
                  </a:ext>
                </a:extLst>
              </a:tr>
              <a:tr h="297405">
                <a:tc>
                  <a:txBody>
                    <a:bodyPr/>
                    <a:lstStyle/>
                    <a:p>
                      <a:pPr algn="ctr"/>
                      <a:r>
                        <a:rPr lang="en-US" sz="1600" b="0" i="1" dirty="0"/>
                        <a:t>Billboards</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0" i="0" dirty="0"/>
                        <a:t>4</a:t>
                      </a:r>
                    </a:p>
                  </a:txBody>
                  <a:tcPr anchor="ctr">
                    <a:solidFill>
                      <a:schemeClr val="bg1">
                        <a:lumMod val="85000"/>
                      </a:schemeClr>
                    </a:solidFill>
                  </a:tcPr>
                </a:tc>
                <a:tc>
                  <a:txBody>
                    <a:bodyPr/>
                    <a:lstStyle/>
                    <a:p>
                      <a:pPr algn="ctr"/>
                      <a:r>
                        <a:rPr lang="en-US" sz="1600" b="1" i="1" dirty="0"/>
                        <a:t>4</a:t>
                      </a:r>
                    </a:p>
                  </a:txBody>
                  <a:tcPr anchor="ctr">
                    <a:solidFill>
                      <a:schemeClr val="bg1">
                        <a:lumMod val="85000"/>
                      </a:schemeClr>
                    </a:solidFill>
                  </a:tcPr>
                </a:tc>
                <a:extLst>
                  <a:ext uri="{0D108BD9-81ED-4DB2-BD59-A6C34878D82A}">
                    <a16:rowId xmlns:a16="http://schemas.microsoft.com/office/drawing/2014/main" val="1226411919"/>
                  </a:ext>
                </a:extLst>
              </a:tr>
            </a:tbl>
          </a:graphicData>
        </a:graphic>
      </p:graphicFrame>
      <p:sp>
        <p:nvSpPr>
          <p:cNvPr id="7" name="Rectangle 6">
            <a:extLst>
              <a:ext uri="{FF2B5EF4-FFF2-40B4-BE49-F238E27FC236}">
                <a16:creationId xmlns:a16="http://schemas.microsoft.com/office/drawing/2014/main" id="{439932E1-206E-4721-8D72-089097FCC07D}"/>
              </a:ext>
            </a:extLst>
          </p:cNvPr>
          <p:cNvSpPr/>
          <p:nvPr/>
        </p:nvSpPr>
        <p:spPr>
          <a:xfrm>
            <a:off x="496215" y="5087779"/>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1" name="TextBox 10">
            <a:extLst>
              <a:ext uri="{FF2B5EF4-FFF2-40B4-BE49-F238E27FC236}">
                <a16:creationId xmlns:a16="http://schemas.microsoft.com/office/drawing/2014/main" id="{B0457CE2-BF93-4D23-85F3-7BF37E2E73EB}"/>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3" name="Rectangle 12">
            <a:extLst>
              <a:ext uri="{FF2B5EF4-FFF2-40B4-BE49-F238E27FC236}">
                <a16:creationId xmlns:a16="http://schemas.microsoft.com/office/drawing/2014/main" id="{09883D62-7886-418A-B569-EE3382B60924}"/>
              </a:ext>
            </a:extLst>
          </p:cNvPr>
          <p:cNvSpPr/>
          <p:nvPr/>
        </p:nvSpPr>
        <p:spPr>
          <a:xfrm>
            <a:off x="556691" y="5392579"/>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Tree>
    <p:extLst>
      <p:ext uri="{BB962C8B-B14F-4D97-AF65-F5344CB8AC3E}">
        <p14:creationId xmlns:p14="http://schemas.microsoft.com/office/powerpoint/2010/main" val="4057798493"/>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FC86B71-238B-4D1E-B373-205145F46218}"/>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8" name="Content Placeholder 7">
            <a:extLst>
              <a:ext uri="{FF2B5EF4-FFF2-40B4-BE49-F238E27FC236}">
                <a16:creationId xmlns:a16="http://schemas.microsoft.com/office/drawing/2014/main" id="{B728AC08-153F-40D4-AB6D-DBDEDE9B04F2}"/>
              </a:ext>
            </a:extLst>
          </p:cNvPr>
          <p:cNvSpPr>
            <a:spLocks noGrp="1"/>
          </p:cNvSpPr>
          <p:nvPr>
            <p:ph idx="1"/>
          </p:nvPr>
        </p:nvSpPr>
        <p:spPr>
          <a:xfrm>
            <a:off x="533400" y="1219200"/>
            <a:ext cx="8001000" cy="4525963"/>
          </a:xfrm>
        </p:spPr>
        <p:txBody>
          <a:bodyPr/>
          <a:lstStyle/>
          <a:p>
            <a:r>
              <a:rPr lang="en-US" dirty="0"/>
              <a:t>COVID-19 Safety and Health Topic Page</a:t>
            </a:r>
          </a:p>
        </p:txBody>
      </p:sp>
      <p:sp>
        <p:nvSpPr>
          <p:cNvPr id="2" name="TextBox 1">
            <a:extLst>
              <a:ext uri="{FF2B5EF4-FFF2-40B4-BE49-F238E27FC236}">
                <a16:creationId xmlns:a16="http://schemas.microsoft.com/office/drawing/2014/main" id="{16DC6199-778F-49F7-B0F3-7F1964D0D4EA}"/>
              </a:ext>
            </a:extLst>
          </p:cNvPr>
          <p:cNvSpPr txBox="1"/>
          <p:nvPr/>
        </p:nvSpPr>
        <p:spPr>
          <a:xfrm>
            <a:off x="6781800" y="2301093"/>
            <a:ext cx="1193596" cy="369332"/>
          </a:xfrm>
          <a:prstGeom prst="rect">
            <a:avLst/>
          </a:prstGeom>
          <a:noFill/>
        </p:spPr>
        <p:txBody>
          <a:bodyPr wrap="none" rtlCol="0">
            <a:spAutoFit/>
          </a:bodyPr>
          <a:lstStyle/>
          <a:p>
            <a:r>
              <a:rPr lang="en-US" i="1" dirty="0"/>
              <a:t>FFY 2020</a:t>
            </a:r>
          </a:p>
        </p:txBody>
      </p:sp>
      <p:sp>
        <p:nvSpPr>
          <p:cNvPr id="10" name="TextBox 9">
            <a:extLst>
              <a:ext uri="{FF2B5EF4-FFF2-40B4-BE49-F238E27FC236}">
                <a16:creationId xmlns:a16="http://schemas.microsoft.com/office/drawing/2014/main" id="{EAFB2841-9323-423F-8EE0-7A0D58D31ECD}"/>
              </a:ext>
            </a:extLst>
          </p:cNvPr>
          <p:cNvSpPr txBox="1"/>
          <p:nvPr/>
        </p:nvSpPr>
        <p:spPr>
          <a:xfrm>
            <a:off x="6781800" y="4572000"/>
            <a:ext cx="1193596" cy="369332"/>
          </a:xfrm>
          <a:prstGeom prst="rect">
            <a:avLst/>
          </a:prstGeom>
          <a:noFill/>
        </p:spPr>
        <p:txBody>
          <a:bodyPr wrap="none" rtlCol="0">
            <a:spAutoFit/>
          </a:bodyPr>
          <a:lstStyle/>
          <a:p>
            <a:r>
              <a:rPr lang="en-US" i="1" dirty="0"/>
              <a:t>FFY 2021</a:t>
            </a:r>
          </a:p>
        </p:txBody>
      </p:sp>
      <p:pic>
        <p:nvPicPr>
          <p:cNvPr id="13" name="Picture 12">
            <a:extLst>
              <a:ext uri="{FF2B5EF4-FFF2-40B4-BE49-F238E27FC236}">
                <a16:creationId xmlns:a16="http://schemas.microsoft.com/office/drawing/2014/main" id="{C61661A2-58FC-403A-BFD3-DDD8665F594A}"/>
              </a:ext>
            </a:extLst>
          </p:cNvPr>
          <p:cNvPicPr/>
          <p:nvPr/>
        </p:nvPicPr>
        <p:blipFill rotWithShape="1">
          <a:blip r:embed="rId2">
            <a:extLst>
              <a:ext uri="{28A0092B-C50C-407E-A947-70E740481C1C}">
                <a14:useLocalDpi xmlns:a14="http://schemas.microsoft.com/office/drawing/2010/main" val="0"/>
              </a:ext>
            </a:extLst>
          </a:blip>
          <a:srcRect t="27594" b="38056"/>
          <a:stretch/>
        </p:blipFill>
        <p:spPr bwMode="auto">
          <a:xfrm>
            <a:off x="643847" y="1752601"/>
            <a:ext cx="5781676" cy="1749552"/>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93E386C-A9CB-4067-BC6A-1B599AB32855}"/>
              </a:ext>
            </a:extLst>
          </p:cNvPr>
          <p:cNvSpPr txBox="1"/>
          <p:nvPr/>
        </p:nvSpPr>
        <p:spPr>
          <a:xfrm>
            <a:off x="6753627" y="3259822"/>
            <a:ext cx="2009373" cy="646331"/>
          </a:xfrm>
          <a:prstGeom prst="rect">
            <a:avLst/>
          </a:prstGeom>
          <a:noFill/>
        </p:spPr>
        <p:txBody>
          <a:bodyPr wrap="square" rtlCol="0">
            <a:spAutoFit/>
          </a:bodyPr>
          <a:lstStyle/>
          <a:p>
            <a:r>
              <a:rPr lang="en-US" dirty="0"/>
              <a:t>FFY 2020 - 2021 = </a:t>
            </a:r>
            <a:r>
              <a:rPr lang="en-US" b="1" dirty="0"/>
              <a:t>61,043</a:t>
            </a:r>
          </a:p>
        </p:txBody>
      </p:sp>
      <p:sp>
        <p:nvSpPr>
          <p:cNvPr id="12" name="TextBox 11">
            <a:extLst>
              <a:ext uri="{FF2B5EF4-FFF2-40B4-BE49-F238E27FC236}">
                <a16:creationId xmlns:a16="http://schemas.microsoft.com/office/drawing/2014/main" id="{B94A75CC-B655-4650-A4C8-55D96F7C5A9D}"/>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pic>
        <p:nvPicPr>
          <p:cNvPr id="16" name="Picture 15">
            <a:extLst>
              <a:ext uri="{FF2B5EF4-FFF2-40B4-BE49-F238E27FC236}">
                <a16:creationId xmlns:a16="http://schemas.microsoft.com/office/drawing/2014/main" id="{64D95779-CD4F-400D-AB54-73AB2821673A}"/>
              </a:ext>
            </a:extLst>
          </p:cNvPr>
          <p:cNvPicPr/>
          <p:nvPr/>
        </p:nvPicPr>
        <p:blipFill rotWithShape="1">
          <a:blip r:embed="rId3">
            <a:extLst>
              <a:ext uri="{28A0092B-C50C-407E-A947-70E740481C1C}">
                <a14:useLocalDpi xmlns:a14="http://schemas.microsoft.com/office/drawing/2010/main" val="0"/>
              </a:ext>
            </a:extLst>
          </a:blip>
          <a:srcRect t="41589" b="1105"/>
          <a:stretch/>
        </p:blipFill>
        <p:spPr bwMode="auto">
          <a:xfrm>
            <a:off x="596688" y="3657600"/>
            <a:ext cx="5815923" cy="2133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993171"/>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7" name="TextBox 6">
            <a:extLst>
              <a:ext uri="{FF2B5EF4-FFF2-40B4-BE49-F238E27FC236}">
                <a16:creationId xmlns:a16="http://schemas.microsoft.com/office/drawing/2014/main" id="{256A48D8-AE02-4EFF-88CD-6DB1EB532DF0}"/>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856285380"/>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Fatalities Inspected</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3402"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858000" y="4495800"/>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5943600" y="4495800"/>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4149683" y="4495801"/>
            <a:ext cx="1870117" cy="914399"/>
          </a:xfrm>
          <a:prstGeom prst="rect">
            <a:avLst/>
          </a:prstGeom>
          <a:noFill/>
          <a:ln w="9525">
            <a:noFill/>
            <a:miter lim="800000"/>
            <a:headEnd/>
            <a:tailEnd/>
          </a:ln>
        </p:spPr>
      </p:pic>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pic>
        <p:nvPicPr>
          <p:cNvPr id="4" name="Picture 3" descr="A group of people posing for a photo&#10;&#10;Description automatically generated">
            <a:extLst>
              <a:ext uri="{FF2B5EF4-FFF2-40B4-BE49-F238E27FC236}">
                <a16:creationId xmlns:a16="http://schemas.microsoft.com/office/drawing/2014/main" id="{1E8210A7-217E-47C7-8BCC-8B617626D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0499" y="3204633"/>
            <a:ext cx="1762901" cy="2350534"/>
          </a:xfrm>
          <a:prstGeom prst="rect">
            <a:avLst/>
          </a:prstGeom>
        </p:spPr>
      </p:pic>
      <p:sp>
        <p:nvSpPr>
          <p:cNvPr id="14" name="TextBox 13">
            <a:extLst>
              <a:ext uri="{FF2B5EF4-FFF2-40B4-BE49-F238E27FC236}">
                <a16:creationId xmlns:a16="http://schemas.microsoft.com/office/drawing/2014/main" id="{3747D72F-D838-4458-8C5F-53E756F32928}"/>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pic>
        <p:nvPicPr>
          <p:cNvPr id="15" name="Picture 14" descr="C:\Users\wllagoe.EADS\Pictures\Construction\IMG_1163.JPG">
            <a:extLst>
              <a:ext uri="{FF2B5EF4-FFF2-40B4-BE49-F238E27FC236}">
                <a16:creationId xmlns:a16="http://schemas.microsoft.com/office/drawing/2014/main" id="{59F34FCC-3681-495D-A6B1-76BEAC9EECAF}"/>
              </a:ext>
            </a:extLst>
          </p:cNvPr>
          <p:cNvPicPr/>
          <p:nvPr/>
        </p:nvPicPr>
        <p:blipFill>
          <a:blip r:embed="rId8" cstate="print"/>
          <a:srcRect l="18429" t="24573" r="35898" b="22008"/>
          <a:stretch>
            <a:fillRect/>
          </a:stretch>
        </p:blipFill>
        <p:spPr bwMode="auto">
          <a:xfrm>
            <a:off x="1406481" y="4495800"/>
            <a:ext cx="1336719" cy="879638"/>
          </a:xfrm>
          <a:prstGeom prst="rect">
            <a:avLst/>
          </a:prstGeom>
          <a:noFill/>
          <a:ln w="9525">
            <a:noFill/>
            <a:miter lim="800000"/>
            <a:headEnd/>
            <a:tailEnd/>
          </a:ln>
        </p:spPr>
      </p:pic>
      <p:graphicFrame>
        <p:nvGraphicFramePr>
          <p:cNvPr id="26" name="Table 25">
            <a:extLst>
              <a:ext uri="{FF2B5EF4-FFF2-40B4-BE49-F238E27FC236}">
                <a16:creationId xmlns:a16="http://schemas.microsoft.com/office/drawing/2014/main" id="{CFEE63DB-11B8-4EEC-9071-716A3F6210B8}"/>
              </a:ext>
            </a:extLst>
          </p:cNvPr>
          <p:cNvGraphicFramePr>
            <a:graphicFrameLocks noGrp="1"/>
          </p:cNvGraphicFramePr>
          <p:nvPr>
            <p:extLst>
              <p:ext uri="{D42A27DB-BD31-4B8C-83A1-F6EECF244321}">
                <p14:modId xmlns:p14="http://schemas.microsoft.com/office/powerpoint/2010/main" val="3787334326"/>
              </p:ext>
            </p:extLst>
          </p:nvPr>
        </p:nvGraphicFramePr>
        <p:xfrm>
          <a:off x="609603" y="5181600"/>
          <a:ext cx="7924798" cy="548640"/>
        </p:xfrm>
        <a:graphic>
          <a:graphicData uri="http://schemas.openxmlformats.org/drawingml/2006/table">
            <a:tbl>
              <a:tblPr firstRow="1" bandRow="1">
                <a:tableStyleId>{00A15C55-8517-42AA-B614-E9B94910E393}</a:tableStyleId>
              </a:tblPr>
              <a:tblGrid>
                <a:gridCol w="1361601">
                  <a:extLst>
                    <a:ext uri="{9D8B030D-6E8A-4147-A177-3AD203B41FA5}">
                      <a16:colId xmlns:a16="http://schemas.microsoft.com/office/drawing/2014/main" val="20000"/>
                    </a:ext>
                  </a:extLst>
                </a:gridCol>
                <a:gridCol w="567455">
                  <a:extLst>
                    <a:ext uri="{9D8B030D-6E8A-4147-A177-3AD203B41FA5}">
                      <a16:colId xmlns:a16="http://schemas.microsoft.com/office/drawing/2014/main" val="20001"/>
                    </a:ext>
                  </a:extLst>
                </a:gridCol>
                <a:gridCol w="2490541">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742283">
                  <a:extLst>
                    <a:ext uri="{9D8B030D-6E8A-4147-A177-3AD203B41FA5}">
                      <a16:colId xmlns:a16="http://schemas.microsoft.com/office/drawing/2014/main" val="2094221498"/>
                    </a:ext>
                  </a:extLst>
                </a:gridCol>
                <a:gridCol w="694578">
                  <a:extLst>
                    <a:ext uri="{9D8B030D-6E8A-4147-A177-3AD203B41FA5}">
                      <a16:colId xmlns:a16="http://schemas.microsoft.com/office/drawing/2014/main" val="270294148"/>
                    </a:ext>
                  </a:extLst>
                </a:gridCol>
                <a:gridCol w="694578">
                  <a:extLst>
                    <a:ext uri="{9D8B030D-6E8A-4147-A177-3AD203B41FA5}">
                      <a16:colId xmlns:a16="http://schemas.microsoft.com/office/drawing/2014/main" val="2751489903"/>
                    </a:ext>
                  </a:extLst>
                </a:gridCol>
                <a:gridCol w="687962">
                  <a:extLst>
                    <a:ext uri="{9D8B030D-6E8A-4147-A177-3AD203B41FA5}">
                      <a16:colId xmlns:a16="http://schemas.microsoft.com/office/drawing/2014/main" val="20004"/>
                    </a:ext>
                  </a:extLst>
                </a:gridCol>
              </a:tblGrid>
              <a:tr h="228600">
                <a:tc gridSpan="2">
                  <a:txBody>
                    <a:bodyPr/>
                    <a:lstStyle/>
                    <a:p>
                      <a:pPr algn="ctr"/>
                      <a:r>
                        <a:rPr lang="en-US" sz="1200" b="1" i="0" dirty="0">
                          <a:solidFill>
                            <a:schemeClr val="tx1"/>
                          </a:solidFill>
                        </a:rPr>
                        <a:t>                       FFY 2020</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2021</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0" u="none" dirty="0">
                          <a:solidFill>
                            <a:schemeClr val="tx1"/>
                          </a:solidFill>
                        </a:rPr>
                        <a:t>1</a:t>
                      </a:r>
                      <a:r>
                        <a:rPr lang="en-US" sz="1200" b="1" i="0" u="none" baseline="30000" dirty="0">
                          <a:solidFill>
                            <a:schemeClr val="tx1"/>
                          </a:solidFill>
                        </a:rPr>
                        <a:t>st</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2</a:t>
                      </a:r>
                      <a:r>
                        <a:rPr lang="en-US" sz="1200" b="1" i="0" u="none" baseline="30000" dirty="0">
                          <a:solidFill>
                            <a:schemeClr val="tx1"/>
                          </a:solidFill>
                        </a:rPr>
                        <a:t>nd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3</a:t>
                      </a:r>
                      <a:r>
                        <a:rPr lang="en-US" sz="1200" b="1" i="0" u="none" baseline="30000" dirty="0">
                          <a:solidFill>
                            <a:schemeClr val="tx1"/>
                          </a:solidFill>
                        </a:rPr>
                        <a:t>rd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4</a:t>
                      </a:r>
                      <a:r>
                        <a:rPr lang="en-US" sz="1200" b="1" i="0" u="none" baseline="30000" dirty="0">
                          <a:solidFill>
                            <a:schemeClr val="tx1"/>
                          </a:solidFill>
                        </a:rPr>
                        <a:t>th</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28600">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1">
                          <a:solidFill>
                            <a:schemeClr val="tx1"/>
                          </a:solidFill>
                        </a:rPr>
                        <a:t>79</a:t>
                      </a:r>
                      <a:endParaRPr lang="en-US" sz="1200" b="0" i="1" dirty="0">
                        <a:solidFill>
                          <a:schemeClr val="tx1"/>
                        </a:solidFill>
                      </a:endParaRP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rPr>
                        <a:t>Fatalities</a:t>
                      </a:r>
                      <a:endParaRPr lang="en-US" sz="1200" b="0" i="1" dirty="0">
                        <a:solidFill>
                          <a:schemeClr val="tx1"/>
                        </a:solidFill>
                      </a:endParaRPr>
                    </a:p>
                  </a:txBody>
                  <a:tcPr>
                    <a:solidFill>
                      <a:schemeClr val="bg1">
                        <a:lumMod val="85000"/>
                      </a:schemeClr>
                    </a:solidFill>
                  </a:tcPr>
                </a:tc>
                <a:tc>
                  <a:txBody>
                    <a:bodyPr/>
                    <a:lstStyle/>
                    <a:p>
                      <a:pPr algn="ctr"/>
                      <a:r>
                        <a:rPr lang="en-US" sz="1200" b="0" i="0" u="none" dirty="0">
                          <a:solidFill>
                            <a:schemeClr val="tx1"/>
                          </a:solidFill>
                        </a:rPr>
                        <a:t>24</a:t>
                      </a:r>
                    </a:p>
                  </a:txBody>
                  <a:tcPr>
                    <a:solidFill>
                      <a:schemeClr val="bg1">
                        <a:lumMod val="95000"/>
                      </a:schemeClr>
                    </a:solidFill>
                  </a:tcPr>
                </a:tc>
                <a:tc>
                  <a:txBody>
                    <a:bodyPr/>
                    <a:lstStyle/>
                    <a:p>
                      <a:pPr algn="ctr"/>
                      <a:r>
                        <a:rPr lang="en-US" sz="1200" b="0" i="0" u="none" dirty="0">
                          <a:solidFill>
                            <a:schemeClr val="tx1"/>
                          </a:solidFill>
                        </a:rPr>
                        <a:t>14</a:t>
                      </a:r>
                    </a:p>
                  </a:txBody>
                  <a:tcPr>
                    <a:solidFill>
                      <a:schemeClr val="bg1">
                        <a:lumMod val="95000"/>
                      </a:schemeClr>
                    </a:solidFill>
                  </a:tcPr>
                </a:tc>
                <a:tc>
                  <a:txBody>
                    <a:bodyPr/>
                    <a:lstStyle/>
                    <a:p>
                      <a:pPr algn="ctr"/>
                      <a:r>
                        <a:rPr lang="en-US" sz="1200" b="0" i="0" u="none" dirty="0">
                          <a:solidFill>
                            <a:schemeClr val="tx1"/>
                          </a:solidFill>
                        </a:rPr>
                        <a:t>20</a:t>
                      </a:r>
                    </a:p>
                  </a:txBody>
                  <a:tcPr>
                    <a:solidFill>
                      <a:schemeClr val="bg1">
                        <a:lumMod val="95000"/>
                      </a:schemeClr>
                    </a:solidFill>
                  </a:tcPr>
                </a:tc>
                <a:tc>
                  <a:txBody>
                    <a:bodyPr/>
                    <a:lstStyle/>
                    <a:p>
                      <a:pPr algn="ctr"/>
                      <a:r>
                        <a:rPr lang="en-US" sz="1200" b="0" i="0" u="none" dirty="0">
                          <a:solidFill>
                            <a:schemeClr val="tx1"/>
                          </a:solidFill>
                        </a:rPr>
                        <a:t>24</a:t>
                      </a:r>
                    </a:p>
                  </a:txBody>
                  <a:tcPr>
                    <a:solidFill>
                      <a:schemeClr val="bg1">
                        <a:lumMod val="95000"/>
                      </a:schemeClr>
                    </a:solidFill>
                  </a:tcPr>
                </a:tc>
                <a:tc>
                  <a:txBody>
                    <a:bodyPr/>
                    <a:lstStyle/>
                    <a:p>
                      <a:pPr algn="ctr"/>
                      <a:r>
                        <a:rPr lang="en-US" sz="1200" b="1" i="1" u="none" dirty="0">
                          <a:solidFill>
                            <a:schemeClr val="tx1"/>
                          </a:solidFill>
                        </a:rPr>
                        <a:t>86</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27" name="Content Placeholder 4">
            <a:extLst>
              <a:ext uri="{FF2B5EF4-FFF2-40B4-BE49-F238E27FC236}">
                <a16:creationId xmlns:a16="http://schemas.microsoft.com/office/drawing/2014/main" id="{AAD3E768-7072-47CB-9788-28C3F0D4C743}"/>
              </a:ext>
            </a:extLst>
          </p:cNvPr>
          <p:cNvGraphicFramePr>
            <a:graphicFrameLocks/>
          </p:cNvGraphicFramePr>
          <p:nvPr>
            <p:extLst>
              <p:ext uri="{D42A27DB-BD31-4B8C-83A1-F6EECF244321}">
                <p14:modId xmlns:p14="http://schemas.microsoft.com/office/powerpoint/2010/main" val="713937772"/>
              </p:ext>
            </p:extLst>
          </p:nvPr>
        </p:nvGraphicFramePr>
        <p:xfrm>
          <a:off x="609600" y="1143000"/>
          <a:ext cx="7952487" cy="3352797"/>
        </p:xfrm>
        <a:graphic>
          <a:graphicData uri="http://schemas.openxmlformats.org/drawingml/2006/table">
            <a:tbl>
              <a:tblPr firstRow="1" bandRow="1">
                <a:tableStyleId>{00A15C55-8517-42AA-B614-E9B94910E393}</a:tableStyleId>
              </a:tblPr>
              <a:tblGrid>
                <a:gridCol w="1371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594487">
                  <a:extLst>
                    <a:ext uri="{9D8B030D-6E8A-4147-A177-3AD203B41FA5}">
                      <a16:colId xmlns:a16="http://schemas.microsoft.com/office/drawing/2014/main" val="3906319676"/>
                    </a:ext>
                  </a:extLst>
                </a:gridCol>
                <a:gridCol w="472313">
                  <a:extLst>
                    <a:ext uri="{9D8B030D-6E8A-4147-A177-3AD203B41FA5}">
                      <a16:colId xmlns:a16="http://schemas.microsoft.com/office/drawing/2014/main" val="1560766108"/>
                    </a:ext>
                  </a:extLst>
                </a:gridCol>
                <a:gridCol w="533400">
                  <a:extLst>
                    <a:ext uri="{9D8B030D-6E8A-4147-A177-3AD203B41FA5}">
                      <a16:colId xmlns:a16="http://schemas.microsoft.com/office/drawing/2014/main" val="3614812749"/>
                    </a:ext>
                  </a:extLst>
                </a:gridCol>
                <a:gridCol w="634743">
                  <a:extLst>
                    <a:ext uri="{9D8B030D-6E8A-4147-A177-3AD203B41FA5}">
                      <a16:colId xmlns:a16="http://schemas.microsoft.com/office/drawing/2014/main" val="20002"/>
                    </a:ext>
                  </a:extLst>
                </a:gridCol>
                <a:gridCol w="137414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474835">
                  <a:extLst>
                    <a:ext uri="{9D8B030D-6E8A-4147-A177-3AD203B41FA5}">
                      <a16:colId xmlns:a16="http://schemas.microsoft.com/office/drawing/2014/main" val="1312328491"/>
                    </a:ext>
                  </a:extLst>
                </a:gridCol>
                <a:gridCol w="523954">
                  <a:extLst>
                    <a:ext uri="{9D8B030D-6E8A-4147-A177-3AD203B41FA5}">
                      <a16:colId xmlns:a16="http://schemas.microsoft.com/office/drawing/2014/main" val="1559658774"/>
                    </a:ext>
                  </a:extLst>
                </a:gridCol>
                <a:gridCol w="449011">
                  <a:extLst>
                    <a:ext uri="{9D8B030D-6E8A-4147-A177-3AD203B41FA5}">
                      <a16:colId xmlns:a16="http://schemas.microsoft.com/office/drawing/2014/main" val="198849763"/>
                    </a:ext>
                  </a:extLst>
                </a:gridCol>
                <a:gridCol w="533404">
                  <a:extLst>
                    <a:ext uri="{9D8B030D-6E8A-4147-A177-3AD203B41FA5}">
                      <a16:colId xmlns:a16="http://schemas.microsoft.com/office/drawing/2014/main" val="20005"/>
                    </a:ext>
                  </a:extLst>
                </a:gridCol>
              </a:tblGrid>
              <a:tr h="416351">
                <a:tc>
                  <a:txBody>
                    <a:bodyPr/>
                    <a:lstStyle/>
                    <a:p>
                      <a:pPr algn="ctr"/>
                      <a:r>
                        <a:rPr lang="en-US" sz="1200" b="1" baseline="0" dirty="0">
                          <a:solidFill>
                            <a:schemeClr val="tx1"/>
                          </a:solidFill>
                        </a:rPr>
                        <a:t>FATALITY TYPE</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a:t>
                      </a:r>
                      <a:endParaRPr lang="en-US" sz="10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tc>
                  <a:txBody>
                    <a:bodyPr/>
                    <a:lstStyle/>
                    <a:p>
                      <a:pPr algn="ctr"/>
                      <a:r>
                        <a:rPr lang="en-US" sz="1200" b="1" baseline="0" dirty="0">
                          <a:solidFill>
                            <a:schemeClr val="tx1"/>
                          </a:solidFill>
                        </a:rPr>
                        <a:t>FATALITY TYPE</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048">
                <a:tc>
                  <a:txBody>
                    <a:bodyPr/>
                    <a:lstStyle/>
                    <a:p>
                      <a:pPr algn="r"/>
                      <a:r>
                        <a:rPr lang="en-US" sz="1100" b="0" i="1" dirty="0"/>
                        <a:t>Struck By</a:t>
                      </a:r>
                    </a:p>
                  </a:txBody>
                  <a:tcPr anchor="ctr">
                    <a:solidFill>
                      <a:schemeClr val="bg1">
                        <a:lumMod val="95000"/>
                      </a:schemeClr>
                    </a:solidFill>
                  </a:tcPr>
                </a:tc>
                <a:tc>
                  <a:txBody>
                    <a:bodyPr/>
                    <a:lstStyle/>
                    <a:p>
                      <a:pPr algn="ctr"/>
                      <a:r>
                        <a:rPr lang="en-US" sz="1100" i="0" dirty="0"/>
                        <a:t>7</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b="1" i="1" dirty="0"/>
                        <a:t>16</a:t>
                      </a:r>
                    </a:p>
                  </a:txBody>
                  <a:tcPr anchor="ctr">
                    <a:solidFill>
                      <a:schemeClr val="bg1">
                        <a:lumMod val="95000"/>
                      </a:schemeClr>
                    </a:solidFill>
                  </a:tcPr>
                </a:tc>
                <a:tc>
                  <a:txBody>
                    <a:bodyPr/>
                    <a:lstStyle/>
                    <a:p>
                      <a:pPr algn="r"/>
                      <a:r>
                        <a:rPr lang="en-US" sz="1100" i="1" dirty="0"/>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b="1" i="1" dirty="0"/>
                        <a:t>3</a:t>
                      </a:r>
                    </a:p>
                  </a:txBody>
                  <a:tcPr anchor="ctr">
                    <a:solidFill>
                      <a:schemeClr val="bg1">
                        <a:lumMod val="95000"/>
                      </a:schemeClr>
                    </a:solidFill>
                  </a:tcPr>
                </a:tc>
                <a:extLst>
                  <a:ext uri="{0D108BD9-81ED-4DB2-BD59-A6C34878D82A}">
                    <a16:rowId xmlns:a16="http://schemas.microsoft.com/office/drawing/2014/main" val="10001"/>
                  </a:ext>
                </a:extLst>
              </a:tr>
              <a:tr h="388595">
                <a:tc>
                  <a:txBody>
                    <a:bodyPr/>
                    <a:lstStyle/>
                    <a:p>
                      <a:pPr algn="r"/>
                      <a:r>
                        <a:rPr lang="en-US" sz="1100" b="0" i="1" dirty="0"/>
                        <a:t>Caught In/Between</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i="0" dirty="0"/>
                        <a:t>3</a:t>
                      </a:r>
                    </a:p>
                  </a:txBody>
                  <a:tcPr anchor="ctr">
                    <a:solidFill>
                      <a:schemeClr val="bg1">
                        <a:lumMod val="85000"/>
                      </a:schemeClr>
                    </a:solidFill>
                  </a:tcPr>
                </a:tc>
                <a:tc>
                  <a:txBody>
                    <a:bodyPr/>
                    <a:lstStyle/>
                    <a:p>
                      <a:pPr algn="ctr"/>
                      <a:r>
                        <a:rPr lang="en-US" sz="1100" i="0" dirty="0"/>
                        <a:t>3</a:t>
                      </a:r>
                    </a:p>
                  </a:txBody>
                  <a:tcPr anchor="ctr">
                    <a:solidFill>
                      <a:schemeClr val="bg1">
                        <a:lumMod val="85000"/>
                      </a:schemeClr>
                    </a:solidFill>
                  </a:tcPr>
                </a:tc>
                <a:tc>
                  <a:txBody>
                    <a:bodyPr/>
                    <a:lstStyle/>
                    <a:p>
                      <a:pPr algn="ctr"/>
                      <a:r>
                        <a:rPr lang="en-US" sz="1100" b="1" i="1" dirty="0"/>
                        <a:t>9</a:t>
                      </a:r>
                    </a:p>
                  </a:txBody>
                  <a:tcPr anchor="ctr">
                    <a:solidFill>
                      <a:schemeClr val="bg1">
                        <a:lumMod val="85000"/>
                      </a:schemeClr>
                    </a:solidFill>
                  </a:tcPr>
                </a:tc>
                <a:tc>
                  <a:txBody>
                    <a:bodyPr/>
                    <a:lstStyle/>
                    <a:p>
                      <a:pPr algn="r"/>
                      <a:r>
                        <a:rPr lang="en-US" sz="11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1" i="1" dirty="0"/>
                        <a:t>0</a:t>
                      </a:r>
                    </a:p>
                  </a:txBody>
                  <a:tcPr anchor="ctr">
                    <a:solidFill>
                      <a:schemeClr val="bg1">
                        <a:lumMod val="85000"/>
                      </a:schemeClr>
                    </a:solidFill>
                  </a:tcPr>
                </a:tc>
                <a:extLst>
                  <a:ext uri="{0D108BD9-81ED-4DB2-BD59-A6C34878D82A}">
                    <a16:rowId xmlns:a16="http://schemas.microsoft.com/office/drawing/2014/main" val="10002"/>
                  </a:ext>
                </a:extLst>
              </a:tr>
              <a:tr h="388595">
                <a:tc>
                  <a:txBody>
                    <a:bodyPr/>
                    <a:lstStyle/>
                    <a:p>
                      <a:pPr algn="r"/>
                      <a:r>
                        <a:rPr lang="en-US" sz="1100" b="0" i="1" dirty="0"/>
                        <a:t>Bite/Sting/Scratch</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0</a:t>
                      </a:r>
                    </a:p>
                  </a:txBody>
                  <a:tcPr anchor="ctr">
                    <a:solidFill>
                      <a:schemeClr val="bg1">
                        <a:lumMod val="95000"/>
                      </a:schemeClr>
                    </a:solidFill>
                  </a:tcPr>
                </a:tc>
                <a:tc>
                  <a:txBody>
                    <a:bodyPr/>
                    <a:lstStyle/>
                    <a:p>
                      <a:pPr algn="r"/>
                      <a:r>
                        <a:rPr lang="en-US" sz="11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0</a:t>
                      </a:r>
                    </a:p>
                  </a:txBody>
                  <a:tcPr anchor="ctr">
                    <a:solidFill>
                      <a:schemeClr val="bg1">
                        <a:lumMod val="95000"/>
                      </a:schemeClr>
                    </a:solidFill>
                  </a:tcPr>
                </a:tc>
                <a:extLst>
                  <a:ext uri="{0D108BD9-81ED-4DB2-BD59-A6C34878D82A}">
                    <a16:rowId xmlns:a16="http://schemas.microsoft.com/office/drawing/2014/main" val="10003"/>
                  </a:ext>
                </a:extLst>
              </a:tr>
              <a:tr h="541258">
                <a:tc>
                  <a:txBody>
                    <a:bodyPr/>
                    <a:lstStyle/>
                    <a:p>
                      <a:pPr algn="r"/>
                      <a:r>
                        <a:rPr lang="en-US" sz="1100" b="0" i="1" dirty="0"/>
                        <a:t>Fall (Same</a:t>
                      </a:r>
                      <a:r>
                        <a:rPr lang="en-US" sz="1100" b="0" i="1" baseline="0" dirty="0"/>
                        <a:t> Level)</a:t>
                      </a:r>
                      <a:endParaRPr lang="en-US" sz="1100" b="0" i="1" dirty="0"/>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1" i="1" dirty="0"/>
                        <a:t>0</a:t>
                      </a:r>
                    </a:p>
                  </a:txBody>
                  <a:tcPr anchor="ctr">
                    <a:solidFill>
                      <a:schemeClr val="bg1">
                        <a:lumMod val="85000"/>
                      </a:schemeClr>
                    </a:solidFill>
                  </a:tcPr>
                </a:tc>
                <a:tc>
                  <a:txBody>
                    <a:bodyPr/>
                    <a:lstStyle/>
                    <a:p>
                      <a:pPr algn="r"/>
                      <a:r>
                        <a:rPr lang="en-US" sz="11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1" i="1" dirty="0"/>
                        <a:t>0</a:t>
                      </a:r>
                    </a:p>
                  </a:txBody>
                  <a:tcPr anchor="ctr">
                    <a:solidFill>
                      <a:schemeClr val="bg1">
                        <a:lumMod val="85000"/>
                      </a:schemeClr>
                    </a:solidFill>
                  </a:tcPr>
                </a:tc>
                <a:extLst>
                  <a:ext uri="{0D108BD9-81ED-4DB2-BD59-A6C34878D82A}">
                    <a16:rowId xmlns:a16="http://schemas.microsoft.com/office/drawing/2014/main" val="10004"/>
                  </a:ext>
                </a:extLst>
              </a:tr>
              <a:tr h="439844">
                <a:tc>
                  <a:txBody>
                    <a:bodyPr/>
                    <a:lstStyle/>
                    <a:p>
                      <a:pPr algn="r"/>
                      <a:r>
                        <a:rPr lang="en-US" sz="1100" b="0" i="1" dirty="0"/>
                        <a:t>Fall (From Elevation)</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b="1" i="1" dirty="0"/>
                        <a:t>10</a:t>
                      </a:r>
                    </a:p>
                  </a:txBody>
                  <a:tcPr anchor="ctr">
                    <a:solidFill>
                      <a:schemeClr val="bg1">
                        <a:lumMod val="95000"/>
                      </a:schemeClr>
                    </a:solidFill>
                  </a:tcPr>
                </a:tc>
                <a:tc>
                  <a:txBody>
                    <a:bodyPr/>
                    <a:lstStyle/>
                    <a:p>
                      <a:pPr algn="r"/>
                      <a:r>
                        <a:rPr lang="en-US" sz="11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extLst>
                  <a:ext uri="{0D108BD9-81ED-4DB2-BD59-A6C34878D82A}">
                    <a16:rowId xmlns:a16="http://schemas.microsoft.com/office/drawing/2014/main" val="10005"/>
                  </a:ext>
                </a:extLst>
              </a:tr>
              <a:tr h="267048">
                <a:tc>
                  <a:txBody>
                    <a:bodyPr/>
                    <a:lstStyle/>
                    <a:p>
                      <a:pPr algn="r"/>
                      <a:r>
                        <a:rPr lang="en-US" sz="1100" b="0" i="1" dirty="0"/>
                        <a:t>Struck Against</a:t>
                      </a:r>
                    </a:p>
                  </a:txBody>
                  <a:tcPr anchor="ctr">
                    <a:solidFill>
                      <a:schemeClr val="bg1">
                        <a:lumMod val="85000"/>
                      </a:schemeClr>
                    </a:solidFill>
                  </a:tcPr>
                </a:tc>
                <a:tc>
                  <a:txBody>
                    <a:bodyPr/>
                    <a:lstStyle/>
                    <a:p>
                      <a:pPr algn="ctr"/>
                      <a:r>
                        <a:rPr lang="en-US" sz="1100" i="0" u="none" dirty="0"/>
                        <a:t>1</a:t>
                      </a:r>
                    </a:p>
                  </a:txBody>
                  <a:tcPr anchor="ctr">
                    <a:solidFill>
                      <a:schemeClr val="bg1">
                        <a:lumMod val="85000"/>
                      </a:schemeClr>
                    </a:solidFill>
                  </a:tcPr>
                </a:tc>
                <a:tc>
                  <a:txBody>
                    <a:bodyPr/>
                    <a:lstStyle/>
                    <a:p>
                      <a:pPr algn="ctr"/>
                      <a:r>
                        <a:rPr lang="en-US" sz="1100" i="0" u="none" dirty="0"/>
                        <a:t>0</a:t>
                      </a:r>
                    </a:p>
                  </a:txBody>
                  <a:tcPr anchor="ctr">
                    <a:solidFill>
                      <a:schemeClr val="bg1">
                        <a:lumMod val="85000"/>
                      </a:schemeClr>
                    </a:solidFill>
                  </a:tcPr>
                </a:tc>
                <a:tc>
                  <a:txBody>
                    <a:bodyPr/>
                    <a:lstStyle/>
                    <a:p>
                      <a:pPr algn="ctr"/>
                      <a:r>
                        <a:rPr lang="en-US" sz="1100" i="0" u="none" dirty="0"/>
                        <a:t>0</a:t>
                      </a:r>
                    </a:p>
                  </a:txBody>
                  <a:tcPr anchor="ctr">
                    <a:solidFill>
                      <a:schemeClr val="bg1">
                        <a:lumMod val="85000"/>
                      </a:schemeClr>
                    </a:solidFill>
                  </a:tcPr>
                </a:tc>
                <a:tc>
                  <a:txBody>
                    <a:bodyPr/>
                    <a:lstStyle/>
                    <a:p>
                      <a:pPr algn="ctr"/>
                      <a:r>
                        <a:rPr lang="en-US" sz="1100" i="0" u="none" dirty="0"/>
                        <a:t>0</a:t>
                      </a:r>
                    </a:p>
                  </a:txBody>
                  <a:tcPr anchor="ctr">
                    <a:solidFill>
                      <a:schemeClr val="bg1">
                        <a:lumMod val="85000"/>
                      </a:schemeClr>
                    </a:solidFill>
                  </a:tcPr>
                </a:tc>
                <a:tc>
                  <a:txBody>
                    <a:bodyPr/>
                    <a:lstStyle/>
                    <a:p>
                      <a:pPr algn="ctr"/>
                      <a:r>
                        <a:rPr lang="en-US" sz="1100" b="1" i="1" u="none" dirty="0"/>
                        <a:t>1</a:t>
                      </a:r>
                    </a:p>
                  </a:txBody>
                  <a:tcPr anchor="ctr">
                    <a:solidFill>
                      <a:schemeClr val="bg1">
                        <a:lumMod val="85000"/>
                      </a:schemeClr>
                    </a:solidFill>
                  </a:tcPr>
                </a:tc>
                <a:tc>
                  <a:txBody>
                    <a:bodyPr/>
                    <a:lstStyle/>
                    <a:p>
                      <a:pPr algn="r"/>
                      <a:r>
                        <a:rPr lang="en-US" sz="11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5</a:t>
                      </a:r>
                    </a:p>
                  </a:txBody>
                  <a:tcPr anchor="ctr">
                    <a:solidFill>
                      <a:schemeClr val="bg1">
                        <a:lumMod val="85000"/>
                      </a:schemeClr>
                    </a:solidFill>
                  </a:tcPr>
                </a:tc>
                <a:extLst>
                  <a:ext uri="{0D108BD9-81ED-4DB2-BD59-A6C34878D82A}">
                    <a16:rowId xmlns:a16="http://schemas.microsoft.com/office/drawing/2014/main" val="10006"/>
                  </a:ext>
                </a:extLst>
              </a:tr>
              <a:tr h="267048">
                <a:tc>
                  <a:txBody>
                    <a:bodyPr/>
                    <a:lstStyle/>
                    <a:p>
                      <a:pPr algn="r"/>
                      <a:r>
                        <a:rPr lang="en-US" sz="1100" b="0" i="1" dirty="0"/>
                        <a:t>Rubbed/Abraded</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1" i="1" u="none" dirty="0"/>
                        <a:t>0</a:t>
                      </a:r>
                    </a:p>
                  </a:txBody>
                  <a:tcPr anchor="ctr">
                    <a:solidFill>
                      <a:schemeClr val="bg1">
                        <a:lumMod val="95000"/>
                      </a:schemeClr>
                    </a:solidFill>
                  </a:tcPr>
                </a:tc>
                <a:tc>
                  <a:txBody>
                    <a:bodyPr/>
                    <a:lstStyle/>
                    <a:p>
                      <a:pPr algn="r"/>
                      <a:r>
                        <a:rPr lang="en-US" sz="1100" b="0" i="1" u="none" dirty="0"/>
                        <a:t>Other</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2</a:t>
                      </a:r>
                    </a:p>
                  </a:txBody>
                  <a:tcPr anchor="ctr">
                    <a:solidFill>
                      <a:schemeClr val="bg1">
                        <a:lumMod val="95000"/>
                      </a:schemeClr>
                    </a:solidFill>
                  </a:tcPr>
                </a:tc>
                <a:tc>
                  <a:txBody>
                    <a:bodyPr/>
                    <a:lstStyle/>
                    <a:p>
                      <a:pPr algn="ctr"/>
                      <a:r>
                        <a:rPr lang="en-US" sz="1100" b="0" i="0" u="none" dirty="0"/>
                        <a:t>1</a:t>
                      </a:r>
                    </a:p>
                  </a:txBody>
                  <a:tcPr anchor="ctr">
                    <a:solidFill>
                      <a:schemeClr val="bg1">
                        <a:lumMod val="95000"/>
                      </a:schemeClr>
                    </a:solidFill>
                  </a:tcPr>
                </a:tc>
                <a:tc>
                  <a:txBody>
                    <a:bodyPr/>
                    <a:lstStyle/>
                    <a:p>
                      <a:pPr algn="ctr"/>
                      <a:r>
                        <a:rPr lang="en-US" sz="1100" b="1" i="1" u="none" dirty="0"/>
                        <a:t>3</a:t>
                      </a:r>
                    </a:p>
                  </a:txBody>
                  <a:tcPr anchor="ctr">
                    <a:solidFill>
                      <a:schemeClr val="bg1">
                        <a:lumMod val="95000"/>
                      </a:schemeClr>
                    </a:solidFill>
                  </a:tcPr>
                </a:tc>
                <a:extLst>
                  <a:ext uri="{0D108BD9-81ED-4DB2-BD59-A6C34878D82A}">
                    <a16:rowId xmlns:a16="http://schemas.microsoft.com/office/drawing/2014/main" val="10007"/>
                  </a:ext>
                </a:extLst>
              </a:tr>
              <a:tr h="377010">
                <a:tc>
                  <a:txBody>
                    <a:bodyPr/>
                    <a:lstStyle/>
                    <a:p>
                      <a:pPr algn="r"/>
                      <a:r>
                        <a:rPr lang="en-US" sz="1100" b="0" i="1" dirty="0"/>
                        <a:t>COVID-19</a:t>
                      </a:r>
                    </a:p>
                  </a:txBody>
                  <a:tcPr anchor="ctr">
                    <a:solidFill>
                      <a:schemeClr val="bg1">
                        <a:lumMod val="85000"/>
                      </a:schemeClr>
                    </a:solidFill>
                  </a:tcPr>
                </a:tc>
                <a:tc>
                  <a:txBody>
                    <a:bodyPr/>
                    <a:lstStyle/>
                    <a:p>
                      <a:pPr algn="ctr"/>
                      <a:r>
                        <a:rPr lang="en-US" sz="1100" b="0" i="0" u="none" dirty="0"/>
                        <a:t>10</a:t>
                      </a:r>
                    </a:p>
                  </a:txBody>
                  <a:tcPr anchor="ctr">
                    <a:solidFill>
                      <a:schemeClr val="bg1">
                        <a:lumMod val="85000"/>
                      </a:schemeClr>
                    </a:solidFill>
                  </a:tcPr>
                </a:tc>
                <a:tc>
                  <a:txBody>
                    <a:bodyPr/>
                    <a:lstStyle/>
                    <a:p>
                      <a:pPr algn="ctr"/>
                      <a:r>
                        <a:rPr lang="en-US" sz="1100" b="0" i="0" u="none" dirty="0"/>
                        <a:t>5</a:t>
                      </a:r>
                    </a:p>
                  </a:txBody>
                  <a:tcPr anchor="ctr">
                    <a:solidFill>
                      <a:schemeClr val="bg1">
                        <a:lumMod val="85000"/>
                      </a:schemeClr>
                    </a:solidFill>
                  </a:tcPr>
                </a:tc>
                <a:tc>
                  <a:txBody>
                    <a:bodyPr/>
                    <a:lstStyle/>
                    <a:p>
                      <a:pPr algn="ctr"/>
                      <a:r>
                        <a:rPr lang="en-US" sz="1100" b="0" i="0" u="none" dirty="0"/>
                        <a:t>3</a:t>
                      </a:r>
                    </a:p>
                  </a:txBody>
                  <a:tcPr anchor="ctr">
                    <a:solidFill>
                      <a:schemeClr val="bg1">
                        <a:lumMod val="85000"/>
                      </a:schemeClr>
                    </a:solidFill>
                  </a:tcPr>
                </a:tc>
                <a:tc>
                  <a:txBody>
                    <a:bodyPr/>
                    <a:lstStyle/>
                    <a:p>
                      <a:pPr algn="ctr"/>
                      <a:r>
                        <a:rPr lang="en-US" sz="1100" b="0" i="0" u="none" dirty="0"/>
                        <a:t>11</a:t>
                      </a:r>
                    </a:p>
                  </a:txBody>
                  <a:tcPr anchor="ctr">
                    <a:solidFill>
                      <a:schemeClr val="bg1">
                        <a:lumMod val="85000"/>
                      </a:schemeClr>
                    </a:solidFill>
                  </a:tcPr>
                </a:tc>
                <a:tc>
                  <a:txBody>
                    <a:bodyPr/>
                    <a:lstStyle/>
                    <a:p>
                      <a:pPr algn="ctr"/>
                      <a:r>
                        <a:rPr lang="en-US" sz="1100" b="1" i="1" u="none" dirty="0"/>
                        <a:t>32</a:t>
                      </a:r>
                    </a:p>
                  </a:txBody>
                  <a:tcPr anchor="ctr">
                    <a:solidFill>
                      <a:schemeClr val="bg1">
                        <a:lumMod val="85000"/>
                      </a:schemeClr>
                    </a:solidFill>
                  </a:tcPr>
                </a:tc>
                <a:tc>
                  <a:txBody>
                    <a:bodyPr/>
                    <a:lstStyle/>
                    <a:p>
                      <a:pPr algn="r"/>
                      <a:r>
                        <a:rPr lang="en-US" sz="1200" b="0" i="1" u="none" dirty="0"/>
                        <a:t>Criminal Activity</a:t>
                      </a:r>
                    </a:p>
                  </a:txBody>
                  <a:tcPr anchor="ctr">
                    <a:solidFill>
                      <a:schemeClr val="bg1">
                        <a:lumMod val="85000"/>
                      </a:schemeClr>
                    </a:solidFill>
                  </a:tcPr>
                </a:tc>
                <a:tc>
                  <a:txBody>
                    <a:bodyPr/>
                    <a:lstStyle/>
                    <a:p>
                      <a:pPr algn="ctr"/>
                      <a:r>
                        <a:rPr lang="en-US" sz="1100" b="0" i="0" u="none" dirty="0"/>
                        <a:t>2</a:t>
                      </a:r>
                    </a:p>
                  </a:txBody>
                  <a:tcPr anchor="ctr">
                    <a:solidFill>
                      <a:schemeClr val="bg1">
                        <a:lumMod val="85000"/>
                      </a:schemeClr>
                    </a:solidFill>
                  </a:tcPr>
                </a:tc>
                <a:tc>
                  <a:txBody>
                    <a:bodyPr/>
                    <a:lstStyle/>
                    <a:p>
                      <a:pPr algn="ctr"/>
                      <a:r>
                        <a:rPr lang="en-US" sz="1100" b="0" i="0" u="none" dirty="0"/>
                        <a:t>0</a:t>
                      </a:r>
                    </a:p>
                  </a:txBody>
                  <a:tcPr anchor="ctr">
                    <a:solidFill>
                      <a:schemeClr val="bg1">
                        <a:lumMod val="85000"/>
                      </a:schemeClr>
                    </a:solidFill>
                  </a:tcPr>
                </a:tc>
                <a:tc>
                  <a:txBody>
                    <a:bodyPr/>
                    <a:lstStyle/>
                    <a:p>
                      <a:pPr algn="ctr"/>
                      <a:r>
                        <a:rPr lang="en-US" sz="1100" b="0" i="0" u="none" dirty="0"/>
                        <a:t>2</a:t>
                      </a:r>
                    </a:p>
                  </a:txBody>
                  <a:tcPr anchor="ctr">
                    <a:solidFill>
                      <a:schemeClr val="bg1">
                        <a:lumMod val="85000"/>
                      </a:schemeClr>
                    </a:solidFill>
                  </a:tcPr>
                </a:tc>
                <a:tc>
                  <a:txBody>
                    <a:bodyPr/>
                    <a:lstStyle/>
                    <a:p>
                      <a:pPr algn="ctr"/>
                      <a:r>
                        <a:rPr lang="en-US" sz="1100" b="0" i="0" u="none" dirty="0"/>
                        <a:t>1</a:t>
                      </a:r>
                    </a:p>
                  </a:txBody>
                  <a:tcPr anchor="ctr">
                    <a:solidFill>
                      <a:schemeClr val="bg1">
                        <a:lumMod val="85000"/>
                      </a:schemeClr>
                    </a:solidFill>
                  </a:tcPr>
                </a:tc>
                <a:tc>
                  <a:txBody>
                    <a:bodyPr/>
                    <a:lstStyle/>
                    <a:p>
                      <a:pPr algn="ctr"/>
                      <a:r>
                        <a:rPr lang="en-US" sz="1100" b="1" i="1" u="none" dirty="0"/>
                        <a:t>5</a:t>
                      </a:r>
                    </a:p>
                  </a:txBody>
                  <a:tcPr anchor="ctr">
                    <a:solidFill>
                      <a:schemeClr val="bg1">
                        <a:lumMod val="85000"/>
                      </a:schemeClr>
                    </a:solidFill>
                  </a:tcPr>
                </a:tc>
                <a:extLst>
                  <a:ext uri="{0D108BD9-81ED-4DB2-BD59-A6C34878D82A}">
                    <a16:rowId xmlns:a16="http://schemas.microsoft.com/office/drawing/2014/main" val="70483192"/>
                  </a:ext>
                </a:extLst>
              </a:tr>
            </a:tbl>
          </a:graphicData>
        </a:graphic>
      </p:graphicFrame>
      <p:sp>
        <p:nvSpPr>
          <p:cNvPr id="3" name="TextBox 2">
            <a:extLst>
              <a:ext uri="{FF2B5EF4-FFF2-40B4-BE49-F238E27FC236}">
                <a16:creationId xmlns:a16="http://schemas.microsoft.com/office/drawing/2014/main" id="{9307301C-58A8-4580-9FFB-8E83FCA37B18}"/>
              </a:ext>
            </a:extLst>
          </p:cNvPr>
          <p:cNvSpPr txBox="1"/>
          <p:nvPr/>
        </p:nvSpPr>
        <p:spPr>
          <a:xfrm>
            <a:off x="588170" y="5759528"/>
            <a:ext cx="2464136" cy="246221"/>
          </a:xfrm>
          <a:prstGeom prst="rect">
            <a:avLst/>
          </a:prstGeom>
          <a:noFill/>
        </p:spPr>
        <p:txBody>
          <a:bodyPr wrap="none" rtlCol="0">
            <a:spAutoFit/>
          </a:bodyPr>
          <a:lstStyle/>
          <a:p>
            <a:r>
              <a:rPr lang="en-US" sz="1000" i="1" dirty="0"/>
              <a:t>*One struck by is also a criminal activity</a:t>
            </a:r>
            <a:r>
              <a:rPr lang="en-US" sz="1000" dirty="0"/>
              <a:t>.</a:t>
            </a:r>
          </a:p>
        </p:txBody>
      </p:sp>
    </p:spTree>
    <p:extLst>
      <p:ext uri="{BB962C8B-B14F-4D97-AF65-F5344CB8AC3E}">
        <p14:creationId xmlns:p14="http://schemas.microsoft.com/office/powerpoint/2010/main" val="3532101452"/>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1099545623"/>
              </p:ext>
            </p:extLst>
          </p:nvPr>
        </p:nvGraphicFramePr>
        <p:xfrm>
          <a:off x="609596" y="1194138"/>
          <a:ext cx="7924803" cy="4693689"/>
        </p:xfrm>
        <a:graphic>
          <a:graphicData uri="http://schemas.openxmlformats.org/drawingml/2006/table">
            <a:tbl>
              <a:tblPr>
                <a:tableStyleId>{00A15C55-8517-42AA-B614-E9B94910E393}</a:tableStyleId>
              </a:tblPr>
              <a:tblGrid>
                <a:gridCol w="3381004">
                  <a:extLst>
                    <a:ext uri="{9D8B030D-6E8A-4147-A177-3AD203B41FA5}">
                      <a16:colId xmlns:a16="http://schemas.microsoft.com/office/drawing/2014/main" val="20000"/>
                    </a:ext>
                  </a:extLst>
                </a:gridCol>
                <a:gridCol w="737399">
                  <a:extLst>
                    <a:ext uri="{9D8B030D-6E8A-4147-A177-3AD203B41FA5}">
                      <a16:colId xmlns:a16="http://schemas.microsoft.com/office/drawing/2014/main" val="20001"/>
                    </a:ext>
                  </a:extLst>
                </a:gridCol>
                <a:gridCol w="748800">
                  <a:extLst>
                    <a:ext uri="{9D8B030D-6E8A-4147-A177-3AD203B41FA5}">
                      <a16:colId xmlns:a16="http://schemas.microsoft.com/office/drawing/2014/main" val="3574565481"/>
                    </a:ext>
                  </a:extLst>
                </a:gridCol>
                <a:gridCol w="748800">
                  <a:extLst>
                    <a:ext uri="{9D8B030D-6E8A-4147-A177-3AD203B41FA5}">
                      <a16:colId xmlns:a16="http://schemas.microsoft.com/office/drawing/2014/main" val="4194220809"/>
                    </a:ext>
                  </a:extLst>
                </a:gridCol>
                <a:gridCol w="748800">
                  <a:extLst>
                    <a:ext uri="{9D8B030D-6E8A-4147-A177-3AD203B41FA5}">
                      <a16:colId xmlns:a16="http://schemas.microsoft.com/office/drawing/2014/main" val="2532880321"/>
                    </a:ext>
                  </a:extLst>
                </a:gridCol>
                <a:gridCol w="695839">
                  <a:extLst>
                    <a:ext uri="{9D8B030D-6E8A-4147-A177-3AD203B41FA5}">
                      <a16:colId xmlns:a16="http://schemas.microsoft.com/office/drawing/2014/main" val="20002"/>
                    </a:ext>
                  </a:extLst>
                </a:gridCol>
                <a:gridCol w="864161">
                  <a:extLst>
                    <a:ext uri="{9D8B030D-6E8A-4147-A177-3AD203B41FA5}">
                      <a16:colId xmlns:a16="http://schemas.microsoft.com/office/drawing/2014/main" val="20003"/>
                    </a:ext>
                  </a:extLst>
                </a:gridCol>
              </a:tblGrid>
              <a:tr h="4855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dirty="0">
                          <a:ln>
                            <a:noFill/>
                          </a:ln>
                          <a:solidFill>
                            <a:schemeClr val="tx1"/>
                          </a:solidFill>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Safety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259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317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309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1,256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1,197</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Health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223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249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279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210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961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635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2"/>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Serious Hazards Eliminated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636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974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893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810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3,313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4,100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Training and/or Program Violations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206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168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168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cs typeface="Arial" charset="0"/>
                        </a:rPr>
                        <a:t>668</a:t>
                      </a:r>
                      <a:endParaRPr kumimoji="0" lang="en-US" sz="12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1,050</a:t>
                      </a:r>
                    </a:p>
                  </a:txBody>
                  <a:tcPr anchor="ctr" horzOverflow="overflow">
                    <a:solidFill>
                      <a:schemeClr val="bg1">
                        <a:lumMod val="85000"/>
                      </a:schemeClr>
                    </a:solidFill>
                  </a:tcPr>
                </a:tc>
                <a:extLst>
                  <a:ext uri="{0D108BD9-81ED-4DB2-BD59-A6C34878D82A}">
                    <a16:rowId xmlns:a16="http://schemas.microsoft.com/office/drawing/2014/main" val="2040932181"/>
                  </a:ext>
                </a:extLst>
              </a:tr>
              <a:tr h="4855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Serious Hazards Eliminated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1,144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1,005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1,406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1,489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5,044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5,000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Private Sector and Public Sector Visits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333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351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376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345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1,425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dk1"/>
                          </a:solidFill>
                          <a:effectLst/>
                          <a:latin typeface="+mn-lt"/>
                          <a:cs typeface="+mn-cs"/>
                        </a:rPr>
                        <a:t>925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4855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Program Improvements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486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595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608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580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2,319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2,060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11622">
                <a:tc>
                  <a:txBody>
                    <a:bodyPr/>
                    <a:lstStyle/>
                    <a:p>
                      <a:pPr algn="r"/>
                      <a:r>
                        <a:rPr lang="en-US" sz="1200" i="1" dirty="0"/>
                        <a:t>People Trained in Special Emphasis Program Areas</a:t>
                      </a:r>
                      <a:endParaRPr lang="en-US" sz="1200" b="0" i="1" dirty="0"/>
                    </a:p>
                  </a:txBody>
                  <a:tcPr anchor="ctr">
                    <a:solidFill>
                      <a:schemeClr val="bg1">
                        <a:lumMod val="85000"/>
                      </a:schemeClr>
                    </a:solidFill>
                  </a:tcPr>
                </a:tc>
                <a:tc>
                  <a:txBody>
                    <a:bodyPr/>
                    <a:lstStyle/>
                    <a:p>
                      <a:pPr algn="ctr"/>
                      <a:r>
                        <a:rPr lang="en-US" sz="1200" b="0" i="0" dirty="0"/>
                        <a:t>1,393</a:t>
                      </a:r>
                    </a:p>
                  </a:txBody>
                  <a:tcPr anchor="ctr">
                    <a:solidFill>
                      <a:schemeClr val="bg1">
                        <a:lumMod val="85000"/>
                      </a:schemeClr>
                    </a:solidFill>
                  </a:tcPr>
                </a:tc>
                <a:tc>
                  <a:txBody>
                    <a:bodyPr/>
                    <a:lstStyle/>
                    <a:p>
                      <a:pPr algn="ctr"/>
                      <a:r>
                        <a:rPr lang="en-US" sz="1200" b="0" i="0" dirty="0"/>
                        <a:t>1,517</a:t>
                      </a:r>
                    </a:p>
                  </a:txBody>
                  <a:tcPr anchor="ctr">
                    <a:solidFill>
                      <a:schemeClr val="bg1">
                        <a:lumMod val="85000"/>
                      </a:schemeClr>
                    </a:solidFill>
                  </a:tcPr>
                </a:tc>
                <a:tc>
                  <a:txBody>
                    <a:bodyPr/>
                    <a:lstStyle/>
                    <a:p>
                      <a:pPr algn="ctr"/>
                      <a:r>
                        <a:rPr lang="en-US" sz="1200" b="0" i="0" dirty="0"/>
                        <a:t>1,071</a:t>
                      </a:r>
                    </a:p>
                  </a:txBody>
                  <a:tcPr anchor="ctr">
                    <a:solidFill>
                      <a:schemeClr val="bg1">
                        <a:lumMod val="85000"/>
                      </a:schemeClr>
                    </a:solidFill>
                  </a:tcPr>
                </a:tc>
                <a:tc>
                  <a:txBody>
                    <a:bodyPr/>
                    <a:lstStyle/>
                    <a:p>
                      <a:pPr algn="ctr"/>
                      <a:r>
                        <a:rPr lang="en-US" sz="1200" b="0" i="0" dirty="0"/>
                        <a:t>1,269</a:t>
                      </a:r>
                    </a:p>
                  </a:txBody>
                  <a:tcPr anchor="ctr">
                    <a:solidFill>
                      <a:schemeClr val="bg1">
                        <a:lumMod val="85000"/>
                      </a:schemeClr>
                    </a:solidFill>
                  </a:tcPr>
                </a:tc>
                <a:tc>
                  <a:txBody>
                    <a:bodyPr/>
                    <a:lstStyle/>
                    <a:p>
                      <a:pPr algn="ctr"/>
                      <a:r>
                        <a:rPr lang="en-US" sz="1200" b="1" i="1" dirty="0"/>
                        <a:t>5,510</a:t>
                      </a:r>
                    </a:p>
                  </a:txBody>
                  <a:tcPr anchor="ctr">
                    <a:solidFill>
                      <a:schemeClr val="bg1">
                        <a:lumMod val="85000"/>
                      </a:schemeClr>
                    </a:solidFill>
                  </a:tcPr>
                </a:tc>
                <a:tc>
                  <a:txBody>
                    <a:bodyPr/>
                    <a:lstStyle/>
                    <a:p>
                      <a:pPr algn="ctr"/>
                      <a:r>
                        <a:rPr lang="en-US" sz="1200" i="0" dirty="0"/>
                        <a:t>3,700</a:t>
                      </a:r>
                      <a:endParaRPr lang="en-US" sz="1200" b="0" i="0" dirty="0"/>
                    </a:p>
                  </a:txBody>
                  <a:tcPr anchor="ctr">
                    <a:solidFill>
                      <a:schemeClr val="bg1">
                        <a:lumMod val="85000"/>
                      </a:schemeClr>
                    </a:solidFill>
                  </a:tcPr>
                </a:tc>
                <a:extLst>
                  <a:ext uri="{0D108BD9-81ED-4DB2-BD59-A6C34878D82A}">
                    <a16:rowId xmlns:a16="http://schemas.microsoft.com/office/drawing/2014/main" val="10010"/>
                  </a:ext>
                </a:extLst>
              </a:tr>
              <a:tr h="436775">
                <a:tc>
                  <a:txBody>
                    <a:bodyPr/>
                    <a:lstStyle/>
                    <a:p>
                      <a:pPr algn="r"/>
                      <a:r>
                        <a:rPr lang="en-US" sz="1200" i="1" dirty="0"/>
                        <a:t>People Trained at OSH</a:t>
                      </a:r>
                      <a:r>
                        <a:rPr lang="en-US" sz="1200" i="1" baseline="0" dirty="0"/>
                        <a:t> </a:t>
                      </a:r>
                      <a:r>
                        <a:rPr lang="en-US" sz="1200" i="1" dirty="0"/>
                        <a:t>Division Sponsored Events</a:t>
                      </a:r>
                      <a:endParaRPr lang="en-US" sz="1200" b="0" i="1" dirty="0"/>
                    </a:p>
                  </a:txBody>
                  <a:tcPr anchor="ctr">
                    <a:solidFill>
                      <a:schemeClr val="bg1">
                        <a:lumMod val="95000"/>
                      </a:schemeClr>
                    </a:solidFill>
                  </a:tcPr>
                </a:tc>
                <a:tc>
                  <a:txBody>
                    <a:bodyPr/>
                    <a:lstStyle/>
                    <a:p>
                      <a:pPr algn="ctr"/>
                      <a:r>
                        <a:rPr lang="en-US" sz="1200" b="0" i="0" dirty="0"/>
                        <a:t>1,984</a:t>
                      </a:r>
                    </a:p>
                  </a:txBody>
                  <a:tcPr anchor="ctr">
                    <a:solidFill>
                      <a:schemeClr val="bg1">
                        <a:lumMod val="95000"/>
                      </a:schemeClr>
                    </a:solidFill>
                  </a:tcPr>
                </a:tc>
                <a:tc>
                  <a:txBody>
                    <a:bodyPr/>
                    <a:lstStyle/>
                    <a:p>
                      <a:pPr algn="ctr"/>
                      <a:r>
                        <a:rPr lang="en-US" sz="1200" b="0" i="0" dirty="0"/>
                        <a:t>2,257</a:t>
                      </a:r>
                    </a:p>
                  </a:txBody>
                  <a:tcPr anchor="ctr">
                    <a:solidFill>
                      <a:schemeClr val="bg1">
                        <a:lumMod val="95000"/>
                      </a:schemeClr>
                    </a:solidFill>
                  </a:tcPr>
                </a:tc>
                <a:tc>
                  <a:txBody>
                    <a:bodyPr/>
                    <a:lstStyle/>
                    <a:p>
                      <a:pPr algn="ctr"/>
                      <a:r>
                        <a:rPr lang="en-US" sz="1200" b="0" i="0" dirty="0"/>
                        <a:t>1,640</a:t>
                      </a:r>
                    </a:p>
                  </a:txBody>
                  <a:tcPr anchor="ctr">
                    <a:solidFill>
                      <a:schemeClr val="bg1">
                        <a:lumMod val="95000"/>
                      </a:schemeClr>
                    </a:solidFill>
                  </a:tcPr>
                </a:tc>
                <a:tc>
                  <a:txBody>
                    <a:bodyPr/>
                    <a:lstStyle/>
                    <a:p>
                      <a:pPr algn="ctr"/>
                      <a:r>
                        <a:rPr lang="en-US" sz="1200" b="0" i="0" dirty="0"/>
                        <a:t>1,716</a:t>
                      </a:r>
                    </a:p>
                  </a:txBody>
                  <a:tcPr anchor="ctr">
                    <a:solidFill>
                      <a:schemeClr val="bg1">
                        <a:lumMod val="95000"/>
                      </a:schemeClr>
                    </a:solidFill>
                  </a:tcPr>
                </a:tc>
                <a:tc>
                  <a:txBody>
                    <a:bodyPr/>
                    <a:lstStyle/>
                    <a:p>
                      <a:pPr algn="ctr"/>
                      <a:r>
                        <a:rPr lang="en-US" sz="1200" b="1" i="1" dirty="0"/>
                        <a:t>7,597</a:t>
                      </a:r>
                    </a:p>
                  </a:txBody>
                  <a:tcPr anchor="ctr">
                    <a:solidFill>
                      <a:schemeClr val="bg1">
                        <a:lumMod val="95000"/>
                      </a:schemeClr>
                    </a:solidFill>
                  </a:tcPr>
                </a:tc>
                <a:tc>
                  <a:txBody>
                    <a:bodyPr/>
                    <a:lstStyle/>
                    <a:p>
                      <a:pPr algn="ctr"/>
                      <a:r>
                        <a:rPr lang="en-US" sz="1200" i="0" dirty="0"/>
                        <a:t>7,350</a:t>
                      </a:r>
                      <a:endParaRPr lang="en-US" sz="12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52B8D83C-8B6B-4342-B2B0-D72D22BD684F}"/>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1765714171"/>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pic>
        <p:nvPicPr>
          <p:cNvPr id="11" name="Picture 10" descr="C:\Users\wllagoe.EADS\Pictures\Construction\IMAG0613.jpg"/>
          <p:cNvPicPr/>
          <p:nvPr/>
        </p:nvPicPr>
        <p:blipFill>
          <a:blip r:embed="rId3" cstate="print"/>
          <a:srcRect t="22143"/>
          <a:stretch>
            <a:fillRect/>
          </a:stretch>
        </p:blipFill>
        <p:spPr bwMode="auto">
          <a:xfrm>
            <a:off x="609600" y="4330245"/>
            <a:ext cx="3429000"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4006755279"/>
              </p:ext>
            </p:extLst>
          </p:nvPr>
        </p:nvGraphicFramePr>
        <p:xfrm>
          <a:off x="609599" y="1121656"/>
          <a:ext cx="7924802" cy="1406101"/>
        </p:xfrm>
        <a:graphic>
          <a:graphicData uri="http://schemas.openxmlformats.org/drawingml/2006/table">
            <a:tbl>
              <a:tblPr firstRow="1" bandRow="1">
                <a:tableStyleId>{00A15C55-8517-42AA-B614-E9B94910E393}</a:tableStyleId>
              </a:tblPr>
              <a:tblGrid>
                <a:gridCol w="3005960">
                  <a:extLst>
                    <a:ext uri="{9D8B030D-6E8A-4147-A177-3AD203B41FA5}">
                      <a16:colId xmlns:a16="http://schemas.microsoft.com/office/drawing/2014/main" val="20000"/>
                    </a:ext>
                  </a:extLst>
                </a:gridCol>
                <a:gridCol w="819807">
                  <a:extLst>
                    <a:ext uri="{9D8B030D-6E8A-4147-A177-3AD203B41FA5}">
                      <a16:colId xmlns:a16="http://schemas.microsoft.com/office/drawing/2014/main" val="20001"/>
                    </a:ext>
                  </a:extLst>
                </a:gridCol>
                <a:gridCol w="751490">
                  <a:extLst>
                    <a:ext uri="{9D8B030D-6E8A-4147-A177-3AD203B41FA5}">
                      <a16:colId xmlns:a16="http://schemas.microsoft.com/office/drawing/2014/main" val="2245586164"/>
                    </a:ext>
                  </a:extLst>
                </a:gridCol>
                <a:gridCol w="819807">
                  <a:extLst>
                    <a:ext uri="{9D8B030D-6E8A-4147-A177-3AD203B41FA5}">
                      <a16:colId xmlns:a16="http://schemas.microsoft.com/office/drawing/2014/main" val="1885687928"/>
                    </a:ext>
                  </a:extLst>
                </a:gridCol>
                <a:gridCol w="775137">
                  <a:extLst>
                    <a:ext uri="{9D8B030D-6E8A-4147-A177-3AD203B41FA5}">
                      <a16:colId xmlns:a16="http://schemas.microsoft.com/office/drawing/2014/main" val="759489596"/>
                    </a:ext>
                  </a:extLst>
                </a:gridCol>
                <a:gridCol w="730242">
                  <a:extLst>
                    <a:ext uri="{9D8B030D-6E8A-4147-A177-3AD203B41FA5}">
                      <a16:colId xmlns:a16="http://schemas.microsoft.com/office/drawing/2014/main" val="20002"/>
                    </a:ext>
                  </a:extLst>
                </a:gridCol>
                <a:gridCol w="1022359">
                  <a:extLst>
                    <a:ext uri="{9D8B030D-6E8A-4147-A177-3AD203B41FA5}">
                      <a16:colId xmlns:a16="http://schemas.microsoft.com/office/drawing/2014/main" val="20003"/>
                    </a:ext>
                  </a:extLst>
                </a:gridCol>
              </a:tblGrid>
              <a:tr h="762733">
                <a:tc>
                  <a:txBody>
                    <a:bodyPr/>
                    <a:lstStyle/>
                    <a:p>
                      <a:pPr algn="ctr"/>
                      <a:r>
                        <a:rPr lang="en-US" sz="1600" dirty="0">
                          <a:solidFill>
                            <a:schemeClr val="tx1"/>
                          </a:solidFill>
                        </a:rPr>
                        <a:t>Education, Training and Technical Assistance (ETTA)</a:t>
                      </a:r>
                      <a:endParaRPr lang="en-US" sz="16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i="0" dirty="0">
                          <a:solidFill>
                            <a:schemeClr val="tx1"/>
                          </a:solidFill>
                        </a:rPr>
                        <a:t>FFY Goal</a:t>
                      </a:r>
                      <a:endParaRPr lang="en-US" sz="12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nchor="ctr">
                    <a:solidFill>
                      <a:schemeClr val="bg1">
                        <a:lumMod val="95000"/>
                      </a:schemeClr>
                    </a:solidFill>
                  </a:tcPr>
                </a:tc>
                <a:tc>
                  <a:txBody>
                    <a:bodyPr/>
                    <a:lstStyle/>
                    <a:p>
                      <a:pPr algn="ctr"/>
                      <a:r>
                        <a:rPr lang="en-US" sz="1300" b="0" i="0" dirty="0"/>
                        <a:t>3,618</a:t>
                      </a:r>
                    </a:p>
                  </a:txBody>
                  <a:tcPr anchor="ctr">
                    <a:solidFill>
                      <a:schemeClr val="bg1">
                        <a:lumMod val="95000"/>
                      </a:schemeClr>
                    </a:solidFill>
                  </a:tcPr>
                </a:tc>
                <a:tc>
                  <a:txBody>
                    <a:bodyPr/>
                    <a:lstStyle/>
                    <a:p>
                      <a:pPr algn="ctr"/>
                      <a:r>
                        <a:rPr lang="en-US" sz="1300" b="0" i="0" dirty="0"/>
                        <a:t>5,616</a:t>
                      </a:r>
                    </a:p>
                  </a:txBody>
                  <a:tcPr anchor="ctr">
                    <a:solidFill>
                      <a:schemeClr val="bg1">
                        <a:lumMod val="95000"/>
                      </a:schemeClr>
                    </a:solidFill>
                  </a:tcPr>
                </a:tc>
                <a:tc>
                  <a:txBody>
                    <a:bodyPr/>
                    <a:lstStyle/>
                    <a:p>
                      <a:pPr algn="ctr"/>
                      <a:r>
                        <a:rPr lang="en-US" sz="1300" b="0" i="0" dirty="0"/>
                        <a:t>4,475</a:t>
                      </a:r>
                    </a:p>
                  </a:txBody>
                  <a:tcPr anchor="ctr">
                    <a:solidFill>
                      <a:schemeClr val="bg1">
                        <a:lumMod val="95000"/>
                      </a:schemeClr>
                    </a:solidFill>
                  </a:tcPr>
                </a:tc>
                <a:tc>
                  <a:txBody>
                    <a:bodyPr/>
                    <a:lstStyle/>
                    <a:p>
                      <a:pPr algn="ctr"/>
                      <a:r>
                        <a:rPr lang="en-US" sz="1300" b="0" i="0" dirty="0"/>
                        <a:t>7,577</a:t>
                      </a:r>
                    </a:p>
                  </a:txBody>
                  <a:tcPr anchor="ctr">
                    <a:solidFill>
                      <a:schemeClr val="bg1">
                        <a:lumMod val="95000"/>
                      </a:schemeClr>
                    </a:solidFill>
                  </a:tcPr>
                </a:tc>
                <a:tc>
                  <a:txBody>
                    <a:bodyPr/>
                    <a:lstStyle/>
                    <a:p>
                      <a:pPr algn="ctr"/>
                      <a:r>
                        <a:rPr lang="en-US" sz="1300" b="1" i="1" dirty="0"/>
                        <a:t>21,286</a:t>
                      </a:r>
                    </a:p>
                  </a:txBody>
                  <a:tcPr anchor="ctr">
                    <a:solidFill>
                      <a:schemeClr val="bg1">
                        <a:lumMod val="95000"/>
                      </a:schemeClr>
                    </a:solidFill>
                  </a:tcPr>
                </a:tc>
                <a:tc>
                  <a:txBody>
                    <a:bodyPr/>
                    <a:lstStyle/>
                    <a:p>
                      <a:pPr algn="ctr"/>
                      <a:r>
                        <a:rPr lang="en-US" sz="1300" i="0" dirty="0"/>
                        <a:t>23,000</a:t>
                      </a:r>
                      <a:endParaRPr lang="en-US" sz="1300" b="0" i="0" dirty="0"/>
                    </a:p>
                  </a:txBody>
                  <a:tcPr anchor="ct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nchor="ctr">
                    <a:solidFill>
                      <a:schemeClr val="bg1">
                        <a:lumMod val="85000"/>
                      </a:schemeClr>
                    </a:solidFill>
                  </a:tcPr>
                </a:tc>
                <a:tc>
                  <a:txBody>
                    <a:bodyPr/>
                    <a:lstStyle/>
                    <a:p>
                      <a:pPr algn="ctr"/>
                      <a:r>
                        <a:rPr lang="en-US" sz="1300" b="0" i="0" dirty="0"/>
                        <a:t>589</a:t>
                      </a:r>
                    </a:p>
                  </a:txBody>
                  <a:tcPr anchor="ctr">
                    <a:solidFill>
                      <a:schemeClr val="bg1">
                        <a:lumMod val="85000"/>
                      </a:schemeClr>
                    </a:solidFill>
                  </a:tcPr>
                </a:tc>
                <a:tc>
                  <a:txBody>
                    <a:bodyPr/>
                    <a:lstStyle/>
                    <a:p>
                      <a:pPr algn="ctr"/>
                      <a:r>
                        <a:rPr lang="en-US" sz="1300" b="0" i="0" dirty="0"/>
                        <a:t>695</a:t>
                      </a:r>
                    </a:p>
                  </a:txBody>
                  <a:tcPr anchor="ctr">
                    <a:solidFill>
                      <a:schemeClr val="bg1">
                        <a:lumMod val="85000"/>
                      </a:schemeClr>
                    </a:solidFill>
                  </a:tcPr>
                </a:tc>
                <a:tc>
                  <a:txBody>
                    <a:bodyPr/>
                    <a:lstStyle/>
                    <a:p>
                      <a:pPr algn="ctr"/>
                      <a:r>
                        <a:rPr lang="en-US" sz="1300" b="0" i="0" dirty="0"/>
                        <a:t>572</a:t>
                      </a:r>
                    </a:p>
                  </a:txBody>
                  <a:tcPr anchor="ctr">
                    <a:solidFill>
                      <a:schemeClr val="bg1">
                        <a:lumMod val="85000"/>
                      </a:schemeClr>
                    </a:solidFill>
                  </a:tcPr>
                </a:tc>
                <a:tc>
                  <a:txBody>
                    <a:bodyPr/>
                    <a:lstStyle/>
                    <a:p>
                      <a:pPr algn="ctr"/>
                      <a:r>
                        <a:rPr lang="en-US" sz="1300" b="0" i="0" dirty="0"/>
                        <a:t>291</a:t>
                      </a:r>
                    </a:p>
                  </a:txBody>
                  <a:tcPr anchor="ctr">
                    <a:solidFill>
                      <a:schemeClr val="bg1">
                        <a:lumMod val="85000"/>
                      </a:schemeClr>
                    </a:solidFill>
                  </a:tcPr>
                </a:tc>
                <a:tc>
                  <a:txBody>
                    <a:bodyPr/>
                    <a:lstStyle/>
                    <a:p>
                      <a:pPr algn="ctr"/>
                      <a:r>
                        <a:rPr lang="en-US" sz="1300" b="1" i="1" dirty="0"/>
                        <a:t>2,147</a:t>
                      </a:r>
                    </a:p>
                  </a:txBody>
                  <a:tcPr anchor="ctr">
                    <a:solidFill>
                      <a:schemeClr val="bg1">
                        <a:lumMod val="85000"/>
                      </a:schemeClr>
                    </a:solidFill>
                  </a:tcPr>
                </a:tc>
                <a:tc>
                  <a:txBody>
                    <a:bodyPr/>
                    <a:lstStyle/>
                    <a:p>
                      <a:pPr algn="ctr"/>
                      <a:r>
                        <a:rPr lang="en-US" sz="1300" i="0" dirty="0"/>
                        <a:t>NA</a:t>
                      </a:r>
                      <a:endParaRPr lang="en-US" sz="1300" b="0" i="0" dirty="0"/>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3" name="Picture 2" descr="A picture containing text, person, outdoor, group&#10;&#10;Description automatically generated">
            <a:extLst>
              <a:ext uri="{FF2B5EF4-FFF2-40B4-BE49-F238E27FC236}">
                <a16:creationId xmlns:a16="http://schemas.microsoft.com/office/drawing/2014/main" id="{205D5A48-37B8-4C92-AFC8-36AB88310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822" y="4474455"/>
            <a:ext cx="2463349" cy="1469144"/>
          </a:xfrm>
          <a:prstGeom prst="rect">
            <a:avLst/>
          </a:prstGeom>
        </p:spPr>
      </p:pic>
      <p:graphicFrame>
        <p:nvGraphicFramePr>
          <p:cNvPr id="12" name="Table 11">
            <a:extLst>
              <a:ext uri="{FF2B5EF4-FFF2-40B4-BE49-F238E27FC236}">
                <a16:creationId xmlns:a16="http://schemas.microsoft.com/office/drawing/2014/main" id="{C8F0C54A-8378-43A9-A7DD-1783CEE5F220}"/>
              </a:ext>
            </a:extLst>
          </p:cNvPr>
          <p:cNvGraphicFramePr>
            <a:graphicFrameLocks noGrp="1"/>
          </p:cNvGraphicFramePr>
          <p:nvPr>
            <p:extLst>
              <p:ext uri="{D42A27DB-BD31-4B8C-83A1-F6EECF244321}">
                <p14:modId xmlns:p14="http://schemas.microsoft.com/office/powerpoint/2010/main" val="2076606084"/>
              </p:ext>
            </p:extLst>
          </p:nvPr>
        </p:nvGraphicFramePr>
        <p:xfrm>
          <a:off x="609599" y="2594282"/>
          <a:ext cx="7924796" cy="1886504"/>
        </p:xfrm>
        <a:graphic>
          <a:graphicData uri="http://schemas.openxmlformats.org/drawingml/2006/table">
            <a:tbl>
              <a:tblPr firstRow="1" bandRow="1">
                <a:tableStyleId>{00A15C55-8517-42AA-B614-E9B94910E393}</a:tableStyleId>
              </a:tblPr>
              <a:tblGrid>
                <a:gridCol w="3005959">
                  <a:extLst>
                    <a:ext uri="{9D8B030D-6E8A-4147-A177-3AD203B41FA5}">
                      <a16:colId xmlns:a16="http://schemas.microsoft.com/office/drawing/2014/main" val="20000"/>
                    </a:ext>
                  </a:extLst>
                </a:gridCol>
                <a:gridCol w="819807">
                  <a:extLst>
                    <a:ext uri="{9D8B030D-6E8A-4147-A177-3AD203B41FA5}">
                      <a16:colId xmlns:a16="http://schemas.microsoft.com/office/drawing/2014/main" val="20001"/>
                    </a:ext>
                  </a:extLst>
                </a:gridCol>
                <a:gridCol w="751490">
                  <a:extLst>
                    <a:ext uri="{9D8B030D-6E8A-4147-A177-3AD203B41FA5}">
                      <a16:colId xmlns:a16="http://schemas.microsoft.com/office/drawing/2014/main" val="3097917771"/>
                    </a:ext>
                  </a:extLst>
                </a:gridCol>
                <a:gridCol w="819807">
                  <a:extLst>
                    <a:ext uri="{9D8B030D-6E8A-4147-A177-3AD203B41FA5}">
                      <a16:colId xmlns:a16="http://schemas.microsoft.com/office/drawing/2014/main" val="3723870815"/>
                    </a:ext>
                  </a:extLst>
                </a:gridCol>
                <a:gridCol w="819807">
                  <a:extLst>
                    <a:ext uri="{9D8B030D-6E8A-4147-A177-3AD203B41FA5}">
                      <a16:colId xmlns:a16="http://schemas.microsoft.com/office/drawing/2014/main" val="4119576954"/>
                    </a:ext>
                  </a:extLst>
                </a:gridCol>
                <a:gridCol w="685570">
                  <a:extLst>
                    <a:ext uri="{9D8B030D-6E8A-4147-A177-3AD203B41FA5}">
                      <a16:colId xmlns:a16="http://schemas.microsoft.com/office/drawing/2014/main" val="20002"/>
                    </a:ext>
                  </a:extLst>
                </a:gridCol>
                <a:gridCol w="1022356">
                  <a:extLst>
                    <a:ext uri="{9D8B030D-6E8A-4147-A177-3AD203B41FA5}">
                      <a16:colId xmlns:a16="http://schemas.microsoft.com/office/drawing/2014/main" val="20003"/>
                    </a:ext>
                  </a:extLst>
                </a:gridCol>
              </a:tblGrid>
              <a:tr h="656160">
                <a:tc>
                  <a:txBody>
                    <a:bodyPr/>
                    <a:lstStyle/>
                    <a:p>
                      <a:pPr algn="ctr"/>
                      <a:r>
                        <a:rPr lang="en-US" sz="1600" b="1" dirty="0">
                          <a:solidFill>
                            <a:schemeClr val="tx1"/>
                          </a:solidFill>
                        </a:rPr>
                        <a:t>Agricultural</a:t>
                      </a:r>
                      <a:r>
                        <a:rPr lang="en-US" sz="1600" b="1" baseline="0" dirty="0">
                          <a:solidFill>
                            <a:schemeClr val="tx1"/>
                          </a:solidFill>
                        </a:rPr>
                        <a:t> Safety and Health (</a:t>
                      </a:r>
                      <a:r>
                        <a:rPr lang="en-US" sz="1600" b="1" dirty="0">
                          <a:solidFill>
                            <a:schemeClr val="tx1"/>
                          </a:solidFill>
                        </a:rPr>
                        <a:t>ASH) </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7586">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0" i="0" dirty="0"/>
                        <a:t>240</a:t>
                      </a:r>
                    </a:p>
                  </a:txBody>
                  <a:tcPr>
                    <a:solidFill>
                      <a:schemeClr val="bg1">
                        <a:lumMod val="95000"/>
                      </a:schemeClr>
                    </a:solidFill>
                  </a:tcPr>
                </a:tc>
                <a:tc>
                  <a:txBody>
                    <a:bodyPr/>
                    <a:lstStyle/>
                    <a:p>
                      <a:pPr algn="ctr"/>
                      <a:r>
                        <a:rPr lang="en-US" sz="1300" b="0" i="0" dirty="0"/>
                        <a:t>3,430</a:t>
                      </a:r>
                    </a:p>
                  </a:txBody>
                  <a:tcPr>
                    <a:solidFill>
                      <a:schemeClr val="bg1">
                        <a:lumMod val="95000"/>
                      </a:schemeClr>
                    </a:solidFill>
                  </a:tcPr>
                </a:tc>
                <a:tc>
                  <a:txBody>
                    <a:bodyPr/>
                    <a:lstStyle/>
                    <a:p>
                      <a:pPr algn="ctr"/>
                      <a:r>
                        <a:rPr lang="en-US" sz="1300" b="0" i="0" dirty="0"/>
                        <a:t>912</a:t>
                      </a:r>
                    </a:p>
                  </a:txBody>
                  <a:tcPr>
                    <a:solidFill>
                      <a:schemeClr val="bg1">
                        <a:lumMod val="95000"/>
                      </a:schemeClr>
                    </a:solidFill>
                  </a:tcPr>
                </a:tc>
                <a:tc>
                  <a:txBody>
                    <a:bodyPr/>
                    <a:lstStyle/>
                    <a:p>
                      <a:pPr algn="ctr"/>
                      <a:r>
                        <a:rPr lang="en-US" sz="1300" b="0" i="0" dirty="0"/>
                        <a:t>170</a:t>
                      </a:r>
                    </a:p>
                  </a:txBody>
                  <a:tcPr>
                    <a:solidFill>
                      <a:schemeClr val="bg1">
                        <a:lumMod val="95000"/>
                      </a:schemeClr>
                    </a:solidFill>
                  </a:tcPr>
                </a:tc>
                <a:tc>
                  <a:txBody>
                    <a:bodyPr/>
                    <a:lstStyle/>
                    <a:p>
                      <a:pPr algn="ctr"/>
                      <a:r>
                        <a:rPr lang="en-US" sz="1300" b="1" i="1" dirty="0"/>
                        <a:t>4,752</a:t>
                      </a:r>
                    </a:p>
                  </a:txBody>
                  <a:tcPr>
                    <a:solidFill>
                      <a:schemeClr val="bg1">
                        <a:lumMod val="95000"/>
                      </a:schemeClr>
                    </a:solidFill>
                  </a:tcPr>
                </a:tc>
                <a:tc>
                  <a:txBody>
                    <a:bodyPr/>
                    <a:lstStyle/>
                    <a:p>
                      <a:pPr algn="ctr"/>
                      <a:r>
                        <a:rPr lang="en-US" sz="1300" i="0" dirty="0"/>
                        <a:t>3,500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307586">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0" i="0" dirty="0"/>
                        <a:t>11</a:t>
                      </a:r>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0" i="0" dirty="0"/>
                        <a:t>4</a:t>
                      </a:r>
                    </a:p>
                  </a:txBody>
                  <a:tcPr>
                    <a:solidFill>
                      <a:schemeClr val="bg1">
                        <a:lumMod val="85000"/>
                      </a:schemeClr>
                    </a:solidFill>
                  </a:tcPr>
                </a:tc>
                <a:tc>
                  <a:txBody>
                    <a:bodyPr/>
                    <a:lstStyle/>
                    <a:p>
                      <a:pPr algn="ctr"/>
                      <a:r>
                        <a:rPr lang="en-US" sz="1300" b="0" i="0" dirty="0"/>
                        <a:t>37</a:t>
                      </a:r>
                    </a:p>
                  </a:txBody>
                  <a:tcPr>
                    <a:solidFill>
                      <a:schemeClr val="bg1">
                        <a:lumMod val="85000"/>
                      </a:schemeClr>
                    </a:solidFill>
                  </a:tcPr>
                </a:tc>
                <a:tc>
                  <a:txBody>
                    <a:bodyPr/>
                    <a:lstStyle/>
                    <a:p>
                      <a:pPr algn="ctr"/>
                      <a:r>
                        <a:rPr lang="en-US" sz="1300" b="1" i="1" dirty="0"/>
                        <a:t>52</a:t>
                      </a:r>
                    </a:p>
                  </a:txBody>
                  <a:tcPr>
                    <a:solidFill>
                      <a:schemeClr val="bg1">
                        <a:lumMod val="85000"/>
                      </a:schemeClr>
                    </a:solidFill>
                  </a:tcPr>
                </a:tc>
                <a:tc>
                  <a:txBody>
                    <a:bodyPr/>
                    <a:lstStyle/>
                    <a:p>
                      <a:pPr algn="ctr"/>
                      <a:r>
                        <a:rPr lang="en-US" sz="1300" i="0" dirty="0"/>
                        <a:t>80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307586">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0" i="0" dirty="0"/>
                        <a:t>108</a:t>
                      </a:r>
                    </a:p>
                  </a:txBody>
                  <a:tcPr>
                    <a:solidFill>
                      <a:schemeClr val="bg1">
                        <a:lumMod val="95000"/>
                      </a:schemeClr>
                    </a:solidFill>
                  </a:tcPr>
                </a:tc>
                <a:tc>
                  <a:txBody>
                    <a:bodyPr/>
                    <a:lstStyle/>
                    <a:p>
                      <a:pPr algn="ctr"/>
                      <a:r>
                        <a:rPr lang="en-US" sz="1300" b="0" i="0" dirty="0"/>
                        <a:t>1,172</a:t>
                      </a:r>
                    </a:p>
                  </a:txBody>
                  <a:tcPr>
                    <a:solidFill>
                      <a:schemeClr val="bg1">
                        <a:lumMod val="95000"/>
                      </a:schemeClr>
                    </a:solidFill>
                  </a:tcPr>
                </a:tc>
                <a:tc>
                  <a:txBody>
                    <a:bodyPr/>
                    <a:lstStyle/>
                    <a:p>
                      <a:pPr algn="ctr"/>
                      <a:r>
                        <a:rPr lang="en-US" sz="1300" b="0" i="0" dirty="0"/>
                        <a:t>516</a:t>
                      </a:r>
                    </a:p>
                  </a:txBody>
                  <a:tcPr>
                    <a:solidFill>
                      <a:schemeClr val="bg1">
                        <a:lumMod val="95000"/>
                      </a:schemeClr>
                    </a:solidFill>
                  </a:tcPr>
                </a:tc>
                <a:tc>
                  <a:txBody>
                    <a:bodyPr/>
                    <a:lstStyle/>
                    <a:p>
                      <a:pPr algn="ctr"/>
                      <a:r>
                        <a:rPr lang="en-US" sz="1300" b="0" i="0" dirty="0"/>
                        <a:t>116</a:t>
                      </a:r>
                    </a:p>
                  </a:txBody>
                  <a:tcPr>
                    <a:solidFill>
                      <a:schemeClr val="bg1">
                        <a:lumMod val="95000"/>
                      </a:schemeClr>
                    </a:solidFill>
                  </a:tcPr>
                </a:tc>
                <a:tc>
                  <a:txBody>
                    <a:bodyPr/>
                    <a:lstStyle/>
                    <a:p>
                      <a:pPr algn="ctr"/>
                      <a:r>
                        <a:rPr lang="en-US" sz="1300" b="1" i="1" dirty="0"/>
                        <a:t>1,912</a:t>
                      </a:r>
                    </a:p>
                  </a:txBody>
                  <a:tcPr>
                    <a:solidFill>
                      <a:schemeClr val="bg1">
                        <a:lumMod val="95000"/>
                      </a:schemeClr>
                    </a:solidFill>
                  </a:tcPr>
                </a:tc>
                <a:tc>
                  <a:txBody>
                    <a:bodyPr/>
                    <a:lstStyle/>
                    <a:p>
                      <a:pPr algn="ctr"/>
                      <a:r>
                        <a:rPr lang="en-US" sz="1300" i="0" dirty="0"/>
                        <a:t>1,500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307586">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0" i="0" dirty="0"/>
                        <a:t>168</a:t>
                      </a:r>
                    </a:p>
                  </a:txBody>
                  <a:tcPr>
                    <a:solidFill>
                      <a:schemeClr val="bg1">
                        <a:lumMod val="85000"/>
                      </a:schemeClr>
                    </a:solidFill>
                  </a:tcPr>
                </a:tc>
                <a:tc>
                  <a:txBody>
                    <a:bodyPr/>
                    <a:lstStyle/>
                    <a:p>
                      <a:pPr algn="ctr"/>
                      <a:r>
                        <a:rPr lang="en-US" sz="1300" b="0" i="0" dirty="0"/>
                        <a:t>1,368</a:t>
                      </a:r>
                    </a:p>
                  </a:txBody>
                  <a:tcPr>
                    <a:solidFill>
                      <a:schemeClr val="bg1">
                        <a:lumMod val="85000"/>
                      </a:schemeClr>
                    </a:solidFill>
                  </a:tcPr>
                </a:tc>
                <a:tc>
                  <a:txBody>
                    <a:bodyPr/>
                    <a:lstStyle/>
                    <a:p>
                      <a:pPr algn="ctr"/>
                      <a:r>
                        <a:rPr lang="en-US" sz="1300" b="0" i="0" dirty="0"/>
                        <a:t>344</a:t>
                      </a:r>
                    </a:p>
                  </a:txBody>
                  <a:tcPr>
                    <a:solidFill>
                      <a:schemeClr val="bg1">
                        <a:lumMod val="85000"/>
                      </a:schemeClr>
                    </a:solidFill>
                  </a:tcPr>
                </a:tc>
                <a:tc>
                  <a:txBody>
                    <a:bodyPr/>
                    <a:lstStyle/>
                    <a:p>
                      <a:pPr algn="ctr"/>
                      <a:r>
                        <a:rPr lang="en-US" sz="1300" b="0" i="0" dirty="0"/>
                        <a:t>84</a:t>
                      </a:r>
                    </a:p>
                  </a:txBody>
                  <a:tcPr>
                    <a:solidFill>
                      <a:schemeClr val="bg1">
                        <a:lumMod val="85000"/>
                      </a:schemeClr>
                    </a:solidFill>
                  </a:tcPr>
                </a:tc>
                <a:tc>
                  <a:txBody>
                    <a:bodyPr/>
                    <a:lstStyle/>
                    <a:p>
                      <a:pPr algn="ctr"/>
                      <a:r>
                        <a:rPr lang="en-US" sz="1300" b="1" i="1" dirty="0"/>
                        <a:t>1,964</a:t>
                      </a:r>
                    </a:p>
                  </a:txBody>
                  <a:tcPr>
                    <a:solidFill>
                      <a:schemeClr val="bg1">
                        <a:lumMod val="85000"/>
                      </a:schemeClr>
                    </a:solidFill>
                  </a:tcPr>
                </a:tc>
                <a:tc>
                  <a:txBody>
                    <a:bodyPr/>
                    <a:lstStyle/>
                    <a:p>
                      <a:pPr algn="ctr"/>
                      <a:r>
                        <a:rPr lang="en-US" sz="1300" i="0" dirty="0"/>
                        <a:t>1,700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3AB0680F-7B64-41D5-BEED-3CD805CCD8DB}"/>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78950303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13" name="TextBox 12"/>
          <p:cNvSpPr txBox="1"/>
          <p:nvPr/>
        </p:nvSpPr>
        <p:spPr>
          <a:xfrm>
            <a:off x="5715000" y="1295400"/>
            <a:ext cx="1186543" cy="215444"/>
          </a:xfrm>
          <a:prstGeom prst="rect">
            <a:avLst/>
          </a:prstGeom>
          <a:noFill/>
        </p:spPr>
        <p:txBody>
          <a:bodyPr wrap="none" rtlCol="0">
            <a:spAutoFit/>
          </a:bodyPr>
          <a:lstStyle/>
          <a:p>
            <a:r>
              <a:rPr lang="en-US" sz="800" dirty="0"/>
              <a:t>NCDOL Photo Library</a:t>
            </a: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571423"/>
            <a:ext cx="1371600" cy="18288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6781800" y="3089644"/>
            <a:ext cx="1752600" cy="1454658"/>
          </a:xfrm>
          <a:prstGeom prst="rect">
            <a:avLst/>
          </a:prstGeom>
        </p:spPr>
      </p:pic>
      <p:sp>
        <p:nvSpPr>
          <p:cNvPr id="8" name="TextBox 7">
            <a:extLst>
              <a:ext uri="{FF2B5EF4-FFF2-40B4-BE49-F238E27FC236}">
                <a16:creationId xmlns:a16="http://schemas.microsoft.com/office/drawing/2014/main" id="{5D1497F1-83EC-43F8-A38B-E400C5507446}"/>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3792614395"/>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214470168"/>
              </p:ext>
            </p:extLst>
          </p:nvPr>
        </p:nvGraphicFramePr>
        <p:xfrm>
          <a:off x="609600" y="1143001"/>
          <a:ext cx="7924797" cy="1142999"/>
        </p:xfrm>
        <a:graphic>
          <a:graphicData uri="http://schemas.openxmlformats.org/drawingml/2006/table">
            <a:tbl>
              <a:tblPr>
                <a:tableStyleId>{00A15C55-8517-42AA-B614-E9B94910E393}</a:tableStyleId>
              </a:tblPr>
              <a:tblGrid>
                <a:gridCol w="2893750">
                  <a:extLst>
                    <a:ext uri="{9D8B030D-6E8A-4147-A177-3AD203B41FA5}">
                      <a16:colId xmlns:a16="http://schemas.microsoft.com/office/drawing/2014/main" val="20000"/>
                    </a:ext>
                  </a:extLst>
                </a:gridCol>
                <a:gridCol w="1037363">
                  <a:extLst>
                    <a:ext uri="{9D8B030D-6E8A-4147-A177-3AD203B41FA5}">
                      <a16:colId xmlns:a16="http://schemas.microsoft.com/office/drawing/2014/main" val="20001"/>
                    </a:ext>
                  </a:extLst>
                </a:gridCol>
                <a:gridCol w="832616">
                  <a:extLst>
                    <a:ext uri="{9D8B030D-6E8A-4147-A177-3AD203B41FA5}">
                      <a16:colId xmlns:a16="http://schemas.microsoft.com/office/drawing/2014/main" val="20002"/>
                    </a:ext>
                  </a:extLst>
                </a:gridCol>
                <a:gridCol w="668593">
                  <a:extLst>
                    <a:ext uri="{9D8B030D-6E8A-4147-A177-3AD203B41FA5}">
                      <a16:colId xmlns:a16="http://schemas.microsoft.com/office/drawing/2014/main" val="20003"/>
                    </a:ext>
                  </a:extLst>
                </a:gridCol>
                <a:gridCol w="663678">
                  <a:extLst>
                    <a:ext uri="{9D8B030D-6E8A-4147-A177-3AD203B41FA5}">
                      <a16:colId xmlns:a16="http://schemas.microsoft.com/office/drawing/2014/main" val="2903024600"/>
                    </a:ext>
                  </a:extLst>
                </a:gridCol>
                <a:gridCol w="614516">
                  <a:extLst>
                    <a:ext uri="{9D8B030D-6E8A-4147-A177-3AD203B41FA5}">
                      <a16:colId xmlns:a16="http://schemas.microsoft.com/office/drawing/2014/main" val="3043907554"/>
                    </a:ext>
                  </a:extLst>
                </a:gridCol>
                <a:gridCol w="639097">
                  <a:extLst>
                    <a:ext uri="{9D8B030D-6E8A-4147-A177-3AD203B41FA5}">
                      <a16:colId xmlns:a16="http://schemas.microsoft.com/office/drawing/2014/main" val="1979474814"/>
                    </a:ext>
                  </a:extLst>
                </a:gridCol>
                <a:gridCol w="575184">
                  <a:extLst>
                    <a:ext uri="{9D8B030D-6E8A-4147-A177-3AD203B41FA5}">
                      <a16:colId xmlns:a16="http://schemas.microsoft.com/office/drawing/2014/main" val="20004"/>
                    </a:ext>
                  </a:extLst>
                </a:gridCol>
              </a:tblGrid>
              <a:tr h="55517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  1</a:t>
                      </a:r>
                      <a:r>
                        <a:rPr kumimoji="0" lang="en-US" sz="1000" b="1" i="0" u="none" strike="noStrike" cap="none" normalizeH="0" baseline="30000" dirty="0">
                          <a:ln>
                            <a:noFill/>
                          </a:ln>
                          <a:solidFill>
                            <a:schemeClr val="tx1"/>
                          </a:solidFill>
                          <a:effectLst/>
                          <a:latin typeface="Arial" charset="0"/>
                          <a:cs typeface="Arial" charset="0"/>
                        </a:rPr>
                        <a:t>st </a:t>
                      </a:r>
                      <a:r>
                        <a:rPr kumimoji="0" lang="en-US" sz="100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4</a:t>
                      </a:r>
                      <a:r>
                        <a:rPr kumimoji="0" lang="en-US" sz="1000" b="1" i="0" u="none" strike="noStrike" cap="none" normalizeH="0" baseline="30000" dirty="0">
                          <a:ln>
                            <a:noFill/>
                          </a:ln>
                          <a:solidFill>
                            <a:schemeClr val="tx1"/>
                          </a:solidFill>
                          <a:effectLst/>
                          <a:latin typeface="Arial" charset="0"/>
                          <a:cs typeface="Arial" charset="0"/>
                        </a:rPr>
                        <a:t>th</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93914">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solidFill>
                            <a:schemeClr val="tx1"/>
                          </a:solidFill>
                          <a:effectLst/>
                          <a:latin typeface="Arial" charset="0"/>
                          <a:cs typeface="Arial" charset="0"/>
                        </a:rPr>
                        <a:t>Total Fatalities</a:t>
                      </a:r>
                    </a:p>
                  </a:txBody>
                  <a:tcPr anchor="ctr" horzOverflow="overflow">
                    <a:solidFill>
                      <a:schemeClr val="bg1">
                        <a:lumMod val="9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1" u="none" strike="noStrike" cap="none" normalizeH="0" baseline="0" dirty="0">
                          <a:ln>
                            <a:noFill/>
                          </a:ln>
                          <a:effectLst/>
                        </a:rPr>
                        <a:t>26</a:t>
                      </a:r>
                    </a:p>
                  </a:txBody>
                  <a:tcPr anchor="ct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17</a:t>
                      </a:r>
                    </a:p>
                  </a:txBody>
                  <a:tcPr horzOverflow="overflow">
                    <a:solidFill>
                      <a:schemeClr val="bg1">
                        <a:lumMod val="95000"/>
                      </a:schemeClr>
                    </a:solidFill>
                  </a:tcPr>
                </a:tc>
                <a:extLst>
                  <a:ext uri="{0D108BD9-81ED-4DB2-BD59-A6C34878D82A}">
                    <a16:rowId xmlns:a16="http://schemas.microsoft.com/office/drawing/2014/main" val="10001"/>
                  </a:ext>
                </a:extLst>
              </a:tr>
              <a:tr h="293914">
                <a:tc vMerge="1">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cap="none" normalizeH="0" baseline="0" dirty="0">
                        <a:ln>
                          <a:noFill/>
                        </a:ln>
                        <a:solidFill>
                          <a:schemeClr val="tx1"/>
                        </a:solidFill>
                        <a:effectLst/>
                        <a:highlight>
                          <a:srgbClr val="FFFF00"/>
                        </a:highlight>
                        <a:latin typeface="Arial" charset="0"/>
                        <a:cs typeface="Arial" charset="0"/>
                      </a:endParaRPr>
                    </a:p>
                  </a:txBody>
                  <a:tcPr horzOverflow="overflow">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FF00"/>
                        </a:highlight>
                        <a:uLnTx/>
                        <a:uFillTx/>
                        <a:latin typeface="Arial" charset="0"/>
                        <a:ea typeface="+mn-ea"/>
                        <a:cs typeface="Arial" charset="0"/>
                      </a:endParaRP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0.0026</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0.0013</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NA</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NA</a:t>
                      </a:r>
                    </a:p>
                  </a:txBody>
                  <a:tcPr horzOverflow="overflow">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NA</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551D7D50-EAB8-4089-9442-23CB7A3F44C9}"/>
              </a:ext>
            </a:extLst>
          </p:cNvPr>
          <p:cNvGraphicFramePr>
            <a:graphicFrameLocks noGrp="1"/>
          </p:cNvGraphicFramePr>
          <p:nvPr>
            <p:extLst>
              <p:ext uri="{D42A27DB-BD31-4B8C-83A1-F6EECF244321}">
                <p14:modId xmlns:p14="http://schemas.microsoft.com/office/powerpoint/2010/main" val="460105514"/>
              </p:ext>
            </p:extLst>
          </p:nvPr>
        </p:nvGraphicFramePr>
        <p:xfrm>
          <a:off x="609599" y="2590800"/>
          <a:ext cx="7924805" cy="3352800"/>
        </p:xfrm>
        <a:graphic>
          <a:graphicData uri="http://schemas.openxmlformats.org/drawingml/2006/table">
            <a:tbl>
              <a:tblPr firstRow="1" bandRow="1">
                <a:tableStyleId>{00A15C55-8517-42AA-B614-E9B94910E393}</a:tableStyleId>
              </a:tblPr>
              <a:tblGrid>
                <a:gridCol w="1295401">
                  <a:extLst>
                    <a:ext uri="{9D8B030D-6E8A-4147-A177-3AD203B41FA5}">
                      <a16:colId xmlns:a16="http://schemas.microsoft.com/office/drawing/2014/main" val="20000"/>
                    </a:ext>
                  </a:extLst>
                </a:gridCol>
                <a:gridCol w="458449">
                  <a:extLst>
                    <a:ext uri="{9D8B030D-6E8A-4147-A177-3AD203B41FA5}">
                      <a16:colId xmlns:a16="http://schemas.microsoft.com/office/drawing/2014/main" val="20001"/>
                    </a:ext>
                  </a:extLst>
                </a:gridCol>
                <a:gridCol w="584617">
                  <a:extLst>
                    <a:ext uri="{9D8B030D-6E8A-4147-A177-3AD203B41FA5}">
                      <a16:colId xmlns:a16="http://schemas.microsoft.com/office/drawing/2014/main" val="3387450796"/>
                    </a:ext>
                  </a:extLst>
                </a:gridCol>
                <a:gridCol w="584617">
                  <a:extLst>
                    <a:ext uri="{9D8B030D-6E8A-4147-A177-3AD203B41FA5}">
                      <a16:colId xmlns:a16="http://schemas.microsoft.com/office/drawing/2014/main" val="3108078018"/>
                    </a:ext>
                  </a:extLst>
                </a:gridCol>
                <a:gridCol w="429717">
                  <a:extLst>
                    <a:ext uri="{9D8B030D-6E8A-4147-A177-3AD203B41FA5}">
                      <a16:colId xmlns:a16="http://schemas.microsoft.com/office/drawing/2014/main" val="178923224"/>
                    </a:ext>
                  </a:extLst>
                </a:gridCol>
                <a:gridCol w="609602">
                  <a:extLst>
                    <a:ext uri="{9D8B030D-6E8A-4147-A177-3AD203B41FA5}">
                      <a16:colId xmlns:a16="http://schemas.microsoft.com/office/drawing/2014/main" val="20002"/>
                    </a:ext>
                  </a:extLst>
                </a:gridCol>
                <a:gridCol w="1371598">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509669">
                  <a:extLst>
                    <a:ext uri="{9D8B030D-6E8A-4147-A177-3AD203B41FA5}">
                      <a16:colId xmlns:a16="http://schemas.microsoft.com/office/drawing/2014/main" val="2705304174"/>
                    </a:ext>
                  </a:extLst>
                </a:gridCol>
                <a:gridCol w="584617">
                  <a:extLst>
                    <a:ext uri="{9D8B030D-6E8A-4147-A177-3AD203B41FA5}">
                      <a16:colId xmlns:a16="http://schemas.microsoft.com/office/drawing/2014/main" val="62518029"/>
                    </a:ext>
                  </a:extLst>
                </a:gridCol>
                <a:gridCol w="505914">
                  <a:extLst>
                    <a:ext uri="{9D8B030D-6E8A-4147-A177-3AD203B41FA5}">
                      <a16:colId xmlns:a16="http://schemas.microsoft.com/office/drawing/2014/main" val="1524480904"/>
                    </a:ext>
                  </a:extLst>
                </a:gridCol>
                <a:gridCol w="533404">
                  <a:extLst>
                    <a:ext uri="{9D8B030D-6E8A-4147-A177-3AD203B41FA5}">
                      <a16:colId xmlns:a16="http://schemas.microsoft.com/office/drawing/2014/main" val="20005"/>
                    </a:ext>
                  </a:extLst>
                </a:gridCol>
              </a:tblGrid>
              <a:tr h="513698">
                <a:tc>
                  <a:txBody>
                    <a:bodyPr/>
                    <a:lstStyle/>
                    <a:p>
                      <a:pPr algn="r"/>
                      <a:r>
                        <a:rPr lang="en-US" sz="1300" b="1" dirty="0">
                          <a:solidFill>
                            <a:schemeClr val="tx1"/>
                          </a:solidFill>
                        </a:rPr>
                        <a:t>Fatality Type</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baseline="0" dirty="0">
                          <a:solidFill>
                            <a:schemeClr val="tx1"/>
                          </a:solidFill>
                        </a:rPr>
                        <a:t> Qtr.</a:t>
                      </a:r>
                      <a:endParaRPr lang="en-US" sz="1100" b="1" dirty="0">
                        <a:solidFill>
                          <a:schemeClr val="tx1"/>
                        </a:solidFill>
                      </a:endParaRP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r"/>
                      <a:r>
                        <a:rPr lang="en-US" sz="1300" b="1" dirty="0">
                          <a:solidFill>
                            <a:schemeClr val="tx1"/>
                          </a:solidFill>
                        </a:rPr>
                        <a:t>Fatality Type</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87066">
                <a:tc>
                  <a:txBody>
                    <a:bodyPr/>
                    <a:lstStyle/>
                    <a:p>
                      <a:pPr algn="r"/>
                      <a:r>
                        <a:rPr lang="en-US" sz="1100" b="0" i="1" dirty="0">
                          <a:solidFill>
                            <a:schemeClr val="tx1"/>
                          </a:solidFill>
                        </a:rPr>
                        <a:t>Struck By</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b="1" i="1" dirty="0"/>
                        <a:t>5</a:t>
                      </a:r>
                    </a:p>
                  </a:txBody>
                  <a:tcPr anchor="ctr">
                    <a:solidFill>
                      <a:schemeClr val="bg1">
                        <a:lumMod val="95000"/>
                      </a:schemeClr>
                    </a:solidFill>
                  </a:tcPr>
                </a:tc>
                <a:tc>
                  <a:txBody>
                    <a:bodyPr/>
                    <a:lstStyle/>
                    <a:p>
                      <a:pPr algn="r"/>
                      <a:r>
                        <a:rPr lang="en-US" sz="1100" b="0" i="1" dirty="0">
                          <a:solidFill>
                            <a:schemeClr val="tx1"/>
                          </a:solidFill>
                        </a:rPr>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429448">
                <a:tc>
                  <a:txBody>
                    <a:bodyPr/>
                    <a:lstStyle/>
                    <a:p>
                      <a:pPr algn="r"/>
                      <a:r>
                        <a:rPr lang="en-US" sz="11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85000"/>
                      </a:schemeClr>
                    </a:solidFill>
                  </a:tcPr>
                </a:tc>
                <a:tc>
                  <a:txBody>
                    <a:bodyPr/>
                    <a:lstStyle/>
                    <a:p>
                      <a:pPr algn="r"/>
                      <a:r>
                        <a:rPr lang="en-US" sz="11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74453">
                <a:tc>
                  <a:txBody>
                    <a:bodyPr/>
                    <a:lstStyle/>
                    <a:p>
                      <a:pPr algn="r"/>
                      <a:r>
                        <a:rPr lang="en-US" sz="11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524237">
                <a:tc>
                  <a:txBody>
                    <a:bodyPr/>
                    <a:lstStyle/>
                    <a:p>
                      <a:pPr algn="r"/>
                      <a:r>
                        <a:rPr lang="en-US" sz="1100" b="0" i="1" dirty="0"/>
                        <a:t>Fall (Same</a:t>
                      </a:r>
                      <a:r>
                        <a:rPr lang="en-US" sz="1100" b="0" i="1" baseline="0" dirty="0"/>
                        <a:t> Level)</a:t>
                      </a:r>
                      <a:endParaRPr lang="en-US" sz="11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0</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29448">
                <a:tc>
                  <a:txBody>
                    <a:bodyPr/>
                    <a:lstStyle/>
                    <a:p>
                      <a:pPr algn="r"/>
                      <a:r>
                        <a:rPr lang="en-US" sz="11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0</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6</a:t>
                      </a:r>
                    </a:p>
                  </a:txBody>
                  <a:tcPr anchor="ctr">
                    <a:solidFill>
                      <a:schemeClr val="bg1">
                        <a:lumMod val="95000"/>
                      </a:schemeClr>
                    </a:solidFill>
                  </a:tcPr>
                </a:tc>
                <a:tc>
                  <a:txBody>
                    <a:bodyPr/>
                    <a:lstStyle/>
                    <a:p>
                      <a:pPr algn="r"/>
                      <a:r>
                        <a:rPr lang="en-US" sz="11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87066">
                <a:tc>
                  <a:txBody>
                    <a:bodyPr/>
                    <a:lstStyle/>
                    <a:p>
                      <a:pPr algn="r"/>
                      <a:r>
                        <a:rPr lang="en-US" sz="11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0</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extLst>
                  <a:ext uri="{0D108BD9-81ED-4DB2-BD59-A6C34878D82A}">
                    <a16:rowId xmlns:a16="http://schemas.microsoft.com/office/drawing/2014/main" val="10006"/>
                  </a:ext>
                </a:extLst>
              </a:tr>
              <a:tr h="507384">
                <a:tc>
                  <a:txBody>
                    <a:bodyPr/>
                    <a:lstStyle/>
                    <a:p>
                      <a:pPr algn="r"/>
                      <a:r>
                        <a:rPr lang="en-US" sz="11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3DAD7C91-EF2F-46A2-A7D9-4619C0129009}"/>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Tree>
    <p:extLst>
      <p:ext uri="{BB962C8B-B14F-4D97-AF65-F5344CB8AC3E}">
        <p14:creationId xmlns:p14="http://schemas.microsoft.com/office/powerpoint/2010/main" val="476130495"/>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50398</TotalTime>
  <Words>5032</Words>
  <Application>Microsoft Office PowerPoint</Application>
  <PresentationFormat>On-screen Show (4:3)</PresentationFormat>
  <Paragraphs>2182</Paragraphs>
  <Slides>44</Slides>
  <Notes>42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1" baseType="lpstr">
      <vt:lpstr>Arial</vt:lpstr>
      <vt:lpstr>Symbol</vt:lpstr>
      <vt:lpstr>Times New Roman</vt:lpstr>
      <vt:lpstr>Wingdings</vt:lpstr>
      <vt:lpstr>NCDOL  Standard</vt:lpstr>
      <vt:lpstr>1_NCDOL  Standard</vt:lpstr>
      <vt:lpstr>Worksheet</vt:lpstr>
      <vt:lpstr>North Carolina Department of Labor Occupational Safety &amp; Health Division  4th Quarter Report Federal Fiscal Year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3279</cp:revision>
  <cp:lastPrinted>2019-02-22T12:54:39Z</cp:lastPrinted>
  <dcterms:created xsi:type="dcterms:W3CDTF">2000-08-10T17:22:10Z</dcterms:created>
  <dcterms:modified xsi:type="dcterms:W3CDTF">2021-11-05T11:58:51Z</dcterms:modified>
</cp:coreProperties>
</file>