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 id="2147483817" r:id="rId2"/>
  </p:sldMasterIdLst>
  <p:notesMasterIdLst>
    <p:notesMasterId r:id="rId46"/>
  </p:notesMasterIdLst>
  <p:handoutMasterIdLst>
    <p:handoutMasterId r:id="rId47"/>
  </p:handoutMasterIdLst>
  <p:sldIdLst>
    <p:sldId id="593" r:id="rId3"/>
    <p:sldId id="640" r:id="rId4"/>
    <p:sldId id="601" r:id="rId5"/>
    <p:sldId id="602" r:id="rId6"/>
    <p:sldId id="603" r:id="rId7"/>
    <p:sldId id="605" r:id="rId8"/>
    <p:sldId id="606" r:id="rId9"/>
    <p:sldId id="609" r:id="rId10"/>
    <p:sldId id="611" r:id="rId11"/>
    <p:sldId id="613" r:id="rId12"/>
    <p:sldId id="679" r:id="rId13"/>
    <p:sldId id="615" r:id="rId14"/>
    <p:sldId id="617" r:id="rId15"/>
    <p:sldId id="619" r:id="rId16"/>
    <p:sldId id="687" r:id="rId17"/>
    <p:sldId id="624" r:id="rId18"/>
    <p:sldId id="625" r:id="rId19"/>
    <p:sldId id="626" r:id="rId20"/>
    <p:sldId id="627" r:id="rId21"/>
    <p:sldId id="691" r:id="rId22"/>
    <p:sldId id="623" r:id="rId23"/>
    <p:sldId id="651" r:id="rId24"/>
    <p:sldId id="652" r:id="rId25"/>
    <p:sldId id="639" r:id="rId26"/>
    <p:sldId id="739" r:id="rId27"/>
    <p:sldId id="746" r:id="rId28"/>
    <p:sldId id="633" r:id="rId29"/>
    <p:sldId id="730" r:id="rId30"/>
    <p:sldId id="747" r:id="rId31"/>
    <p:sldId id="740" r:id="rId32"/>
    <p:sldId id="742" r:id="rId33"/>
    <p:sldId id="748" r:id="rId34"/>
    <p:sldId id="749" r:id="rId35"/>
    <p:sldId id="692" r:id="rId36"/>
    <p:sldId id="689" r:id="rId37"/>
    <p:sldId id="649" r:id="rId38"/>
    <p:sldId id="729" r:id="rId39"/>
    <p:sldId id="733" r:id="rId40"/>
    <p:sldId id="743" r:id="rId41"/>
    <p:sldId id="736" r:id="rId42"/>
    <p:sldId id="737" r:id="rId43"/>
    <p:sldId id="745" r:id="rId44"/>
    <p:sldId id="637" r:id="rId45"/>
  </p:sldIdLst>
  <p:sldSz cx="9144000" cy="6858000" type="screen4x3"/>
  <p:notesSz cx="7010400" cy="9296400"/>
  <p:custDataLst>
    <p:tags r:id="rId48"/>
  </p:custData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9" userDrawn="1">
          <p15:clr>
            <a:srgbClr val="A4A3A4"/>
          </p15:clr>
        </p15:guide>
        <p15:guide id="2" pos="220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80"/>
    <a:srgbClr val="DDDDDD"/>
    <a:srgbClr val="E7E7E7"/>
    <a:srgbClr val="012D9A"/>
    <a:srgbClr val="010101"/>
    <a:srgbClr val="C0C0C0"/>
    <a:srgbClr val="012D9E"/>
    <a:srgbClr val="FF9900"/>
    <a:srgbClr val="0033CC"/>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06" autoAdjust="0"/>
    <p:restoredTop sz="92802" autoAdjust="0"/>
  </p:normalViewPr>
  <p:slideViewPr>
    <p:cSldViewPr>
      <p:cViewPr varScale="1">
        <p:scale>
          <a:sx n="57" d="100"/>
          <a:sy n="57" d="100"/>
        </p:scale>
        <p:origin x="1699" y="43"/>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p:cViewPr>
        <p:scale>
          <a:sx n="80" d="100"/>
          <a:sy n="80" d="100"/>
        </p:scale>
        <p:origin x="1747" y="-173"/>
      </p:cViewPr>
      <p:guideLst>
        <p:guide orient="horz" pos="2929"/>
        <p:guide pos="220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gs" Target="tags/tag1.xml"/><Relationship Id="rId8" Type="http://schemas.openxmlformats.org/officeDocument/2006/relationships/slide" Target="slides/slide6.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1" y="3"/>
            <a:ext cx="3037840" cy="465221"/>
          </a:xfrm>
          <a:prstGeom prst="rect">
            <a:avLst/>
          </a:prstGeom>
          <a:noFill/>
          <a:ln w="9525">
            <a:noFill/>
            <a:miter lim="800000"/>
            <a:headEnd/>
            <a:tailEnd/>
          </a:ln>
          <a:effectLst/>
        </p:spPr>
        <p:txBody>
          <a:bodyPr vert="horz" wrap="square" lIns="92562" tIns="46283" rIns="92562" bIns="46283" numCol="1" anchor="t" anchorCtr="0" compatLnSpc="1">
            <a:prstTxWarp prst="textNoShape">
              <a:avLst/>
            </a:prstTxWarp>
          </a:bodyPr>
          <a:lstStyle>
            <a:lvl1pPr defTabSz="925176" eaLnBrk="1" hangingPunct="1">
              <a:defRPr sz="1200">
                <a:latin typeface="Times New Roman" pitchFamily="18" charset="0"/>
                <a:cs typeface="+mn-cs"/>
              </a:defRPr>
            </a:lvl1pPr>
          </a:lstStyle>
          <a:p>
            <a:pPr>
              <a:defRPr/>
            </a:pPr>
            <a:endParaRPr lang="en-US"/>
          </a:p>
        </p:txBody>
      </p:sp>
      <p:sp>
        <p:nvSpPr>
          <p:cNvPr id="31747" name="Rectangle 3"/>
          <p:cNvSpPr>
            <a:spLocks noGrp="1" noChangeArrowheads="1"/>
          </p:cNvSpPr>
          <p:nvPr>
            <p:ph type="dt" sz="quarter" idx="1"/>
          </p:nvPr>
        </p:nvSpPr>
        <p:spPr bwMode="auto">
          <a:xfrm>
            <a:off x="3972563" y="3"/>
            <a:ext cx="3037840" cy="465221"/>
          </a:xfrm>
          <a:prstGeom prst="rect">
            <a:avLst/>
          </a:prstGeom>
          <a:noFill/>
          <a:ln w="9525">
            <a:noFill/>
            <a:miter lim="800000"/>
            <a:headEnd/>
            <a:tailEnd/>
          </a:ln>
          <a:effectLst/>
        </p:spPr>
        <p:txBody>
          <a:bodyPr vert="horz" wrap="square" lIns="92562" tIns="46283" rIns="92562" bIns="46283" numCol="1" anchor="t" anchorCtr="0" compatLnSpc="1">
            <a:prstTxWarp prst="textNoShape">
              <a:avLst/>
            </a:prstTxWarp>
          </a:bodyPr>
          <a:lstStyle>
            <a:lvl1pPr algn="r" defTabSz="925176" eaLnBrk="1" hangingPunct="1">
              <a:defRPr sz="1200">
                <a:latin typeface="Times New Roman" pitchFamily="18" charset="0"/>
                <a:cs typeface="+mn-cs"/>
              </a:defRPr>
            </a:lvl1pPr>
          </a:lstStyle>
          <a:p>
            <a:pPr>
              <a:defRPr/>
            </a:pPr>
            <a:endParaRPr lang="en-US"/>
          </a:p>
        </p:txBody>
      </p:sp>
      <p:sp>
        <p:nvSpPr>
          <p:cNvPr id="31748" name="Rectangle 4"/>
          <p:cNvSpPr>
            <a:spLocks noGrp="1" noChangeArrowheads="1"/>
          </p:cNvSpPr>
          <p:nvPr>
            <p:ph type="ftr" sz="quarter" idx="2"/>
          </p:nvPr>
        </p:nvSpPr>
        <p:spPr bwMode="auto">
          <a:xfrm>
            <a:off x="1" y="8831182"/>
            <a:ext cx="3037840" cy="465221"/>
          </a:xfrm>
          <a:prstGeom prst="rect">
            <a:avLst/>
          </a:prstGeom>
          <a:noFill/>
          <a:ln w="9525">
            <a:noFill/>
            <a:miter lim="800000"/>
            <a:headEnd/>
            <a:tailEnd/>
          </a:ln>
          <a:effectLst/>
        </p:spPr>
        <p:txBody>
          <a:bodyPr vert="horz" wrap="square" lIns="92562" tIns="46283" rIns="92562" bIns="46283" numCol="1" anchor="b" anchorCtr="0" compatLnSpc="1">
            <a:prstTxWarp prst="textNoShape">
              <a:avLst/>
            </a:prstTxWarp>
          </a:bodyPr>
          <a:lstStyle>
            <a:lvl1pPr defTabSz="925176" eaLnBrk="1" hangingPunct="1">
              <a:defRPr sz="1200">
                <a:latin typeface="Times New Roman" pitchFamily="18" charset="0"/>
                <a:cs typeface="+mn-cs"/>
              </a:defRPr>
            </a:lvl1pPr>
          </a:lstStyle>
          <a:p>
            <a:pPr>
              <a:defRPr/>
            </a:pPr>
            <a:endParaRPr lang="en-US"/>
          </a:p>
        </p:txBody>
      </p:sp>
      <p:sp>
        <p:nvSpPr>
          <p:cNvPr id="31749" name="Rectangle 5"/>
          <p:cNvSpPr>
            <a:spLocks noGrp="1" noChangeArrowheads="1"/>
          </p:cNvSpPr>
          <p:nvPr>
            <p:ph type="sldNum" sz="quarter" idx="3"/>
          </p:nvPr>
        </p:nvSpPr>
        <p:spPr bwMode="auto">
          <a:xfrm>
            <a:off x="3972563" y="8831182"/>
            <a:ext cx="3037840" cy="465221"/>
          </a:xfrm>
          <a:prstGeom prst="rect">
            <a:avLst/>
          </a:prstGeom>
          <a:noFill/>
          <a:ln w="9525">
            <a:noFill/>
            <a:miter lim="800000"/>
            <a:headEnd/>
            <a:tailEnd/>
          </a:ln>
          <a:effectLst/>
        </p:spPr>
        <p:txBody>
          <a:bodyPr vert="horz" wrap="square" lIns="92562" tIns="46283" rIns="92562" bIns="46283" numCol="1" anchor="b" anchorCtr="0" compatLnSpc="1">
            <a:prstTxWarp prst="textNoShape">
              <a:avLst/>
            </a:prstTxWarp>
          </a:bodyPr>
          <a:lstStyle>
            <a:lvl1pPr algn="r" defTabSz="925176" eaLnBrk="1" hangingPunct="1">
              <a:defRPr sz="1200">
                <a:latin typeface="Times New Roman" pitchFamily="18" charset="0"/>
                <a:cs typeface="+mn-cs"/>
              </a:defRPr>
            </a:lvl1pPr>
          </a:lstStyle>
          <a:p>
            <a:pPr>
              <a:defRPr/>
            </a:pPr>
            <a:fld id="{C94657F2-63DF-400C-8B7E-016257DFE58D}" type="slidenum">
              <a:rPr lang="en-US"/>
              <a:pPr>
                <a:defRPr/>
              </a:pPr>
              <a:t>‹#›</a:t>
            </a:fld>
            <a:endParaRPr lang="en-US"/>
          </a:p>
        </p:txBody>
      </p:sp>
    </p:spTree>
    <p:extLst>
      <p:ext uri="{BB962C8B-B14F-4D97-AF65-F5344CB8AC3E}">
        <p14:creationId xmlns:p14="http://schemas.microsoft.com/office/powerpoint/2010/main" val="5658965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1" y="3"/>
            <a:ext cx="3037840" cy="465221"/>
          </a:xfrm>
          <a:prstGeom prst="rect">
            <a:avLst/>
          </a:prstGeom>
          <a:noFill/>
          <a:ln w="9525">
            <a:noFill/>
            <a:miter lim="800000"/>
            <a:headEnd/>
            <a:tailEnd/>
          </a:ln>
          <a:effectLst/>
        </p:spPr>
        <p:txBody>
          <a:bodyPr vert="horz" wrap="square" lIns="92562" tIns="46283" rIns="92562" bIns="46283" numCol="1" anchor="t" anchorCtr="0" compatLnSpc="1">
            <a:prstTxWarp prst="textNoShape">
              <a:avLst/>
            </a:prstTxWarp>
          </a:bodyPr>
          <a:lstStyle>
            <a:lvl1pPr defTabSz="925176" eaLnBrk="1" hangingPunct="1">
              <a:defRPr sz="1200">
                <a:latin typeface="Times New Roman" pitchFamily="18" charset="0"/>
                <a:cs typeface="+mn-cs"/>
              </a:defRPr>
            </a:lvl1pPr>
          </a:lstStyle>
          <a:p>
            <a:pPr>
              <a:defRPr/>
            </a:pPr>
            <a:endParaRPr lang="en-US"/>
          </a:p>
        </p:txBody>
      </p:sp>
      <p:sp>
        <p:nvSpPr>
          <p:cNvPr id="22531" name="Rectangle 3"/>
          <p:cNvSpPr>
            <a:spLocks noGrp="1" noChangeArrowheads="1"/>
          </p:cNvSpPr>
          <p:nvPr>
            <p:ph type="dt" idx="1"/>
          </p:nvPr>
        </p:nvSpPr>
        <p:spPr bwMode="auto">
          <a:xfrm>
            <a:off x="3972563" y="3"/>
            <a:ext cx="3037840" cy="465221"/>
          </a:xfrm>
          <a:prstGeom prst="rect">
            <a:avLst/>
          </a:prstGeom>
          <a:noFill/>
          <a:ln w="9525">
            <a:noFill/>
            <a:miter lim="800000"/>
            <a:headEnd/>
            <a:tailEnd/>
          </a:ln>
          <a:effectLst/>
        </p:spPr>
        <p:txBody>
          <a:bodyPr vert="horz" wrap="square" lIns="92562" tIns="46283" rIns="92562" bIns="46283" numCol="1" anchor="t" anchorCtr="0" compatLnSpc="1">
            <a:prstTxWarp prst="textNoShape">
              <a:avLst/>
            </a:prstTxWarp>
          </a:bodyPr>
          <a:lstStyle>
            <a:lvl1pPr algn="r" defTabSz="925176" eaLnBrk="1" hangingPunct="1">
              <a:defRPr sz="1200">
                <a:latin typeface="Times New Roman" pitchFamily="18" charset="0"/>
                <a:cs typeface="+mn-cs"/>
              </a:defRPr>
            </a:lvl1pPr>
          </a:lstStyle>
          <a:p>
            <a:pPr>
              <a:defRPr/>
            </a:pPr>
            <a:endParaRPr lang="en-US"/>
          </a:p>
        </p:txBody>
      </p:sp>
      <p:sp>
        <p:nvSpPr>
          <p:cNvPr id="31748" name="Rectangle 4"/>
          <p:cNvSpPr>
            <a:spLocks noGrp="1" noRot="1" noChangeAspect="1" noChangeArrowheads="1" noTextEdit="1"/>
          </p:cNvSpPr>
          <p:nvPr>
            <p:ph type="sldImg" idx="2"/>
          </p:nvPr>
        </p:nvSpPr>
        <p:spPr bwMode="auto">
          <a:xfrm>
            <a:off x="1184275" y="700088"/>
            <a:ext cx="4643438" cy="3482975"/>
          </a:xfrm>
          <a:prstGeom prst="rect">
            <a:avLst/>
          </a:prstGeom>
          <a:noFill/>
          <a:ln w="9525">
            <a:solidFill>
              <a:srgbClr val="000000"/>
            </a:solidFill>
            <a:miter lim="800000"/>
            <a:headEnd/>
            <a:tailEnd/>
          </a:ln>
        </p:spPr>
      </p:sp>
      <p:sp>
        <p:nvSpPr>
          <p:cNvPr id="22533" name="Rectangle 5"/>
          <p:cNvSpPr>
            <a:spLocks noGrp="1" noChangeArrowheads="1"/>
          </p:cNvSpPr>
          <p:nvPr>
            <p:ph type="body" sz="quarter" idx="3"/>
          </p:nvPr>
        </p:nvSpPr>
        <p:spPr bwMode="auto">
          <a:xfrm>
            <a:off x="934722" y="4414790"/>
            <a:ext cx="5140960" cy="4182177"/>
          </a:xfrm>
          <a:prstGeom prst="rect">
            <a:avLst/>
          </a:prstGeom>
          <a:noFill/>
          <a:ln w="9525">
            <a:noFill/>
            <a:miter lim="800000"/>
            <a:headEnd/>
            <a:tailEnd/>
          </a:ln>
          <a:effectLst/>
        </p:spPr>
        <p:txBody>
          <a:bodyPr vert="horz" wrap="square" lIns="92562" tIns="46283" rIns="92562" bIns="46283"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2534" name="Rectangle 6"/>
          <p:cNvSpPr>
            <a:spLocks noGrp="1" noChangeArrowheads="1"/>
          </p:cNvSpPr>
          <p:nvPr>
            <p:ph type="ftr" sz="quarter" idx="4"/>
          </p:nvPr>
        </p:nvSpPr>
        <p:spPr bwMode="auto">
          <a:xfrm>
            <a:off x="1" y="8831182"/>
            <a:ext cx="3037840" cy="465221"/>
          </a:xfrm>
          <a:prstGeom prst="rect">
            <a:avLst/>
          </a:prstGeom>
          <a:noFill/>
          <a:ln w="9525">
            <a:noFill/>
            <a:miter lim="800000"/>
            <a:headEnd/>
            <a:tailEnd/>
          </a:ln>
          <a:effectLst/>
        </p:spPr>
        <p:txBody>
          <a:bodyPr vert="horz" wrap="square" lIns="92562" tIns="46283" rIns="92562" bIns="46283" numCol="1" anchor="b" anchorCtr="0" compatLnSpc="1">
            <a:prstTxWarp prst="textNoShape">
              <a:avLst/>
            </a:prstTxWarp>
          </a:bodyPr>
          <a:lstStyle>
            <a:lvl1pPr defTabSz="925176" eaLnBrk="1" hangingPunct="1">
              <a:defRPr sz="1200">
                <a:latin typeface="Times New Roman" pitchFamily="18" charset="0"/>
                <a:cs typeface="+mn-cs"/>
              </a:defRPr>
            </a:lvl1pPr>
          </a:lstStyle>
          <a:p>
            <a:pPr>
              <a:defRPr/>
            </a:pPr>
            <a:endParaRPr lang="en-US"/>
          </a:p>
        </p:txBody>
      </p:sp>
      <p:sp>
        <p:nvSpPr>
          <p:cNvPr id="22535" name="Rectangle 7"/>
          <p:cNvSpPr>
            <a:spLocks noGrp="1" noChangeArrowheads="1"/>
          </p:cNvSpPr>
          <p:nvPr>
            <p:ph type="sldNum" sz="quarter" idx="5"/>
          </p:nvPr>
        </p:nvSpPr>
        <p:spPr bwMode="auto">
          <a:xfrm>
            <a:off x="3972563" y="8831182"/>
            <a:ext cx="3037840" cy="465221"/>
          </a:xfrm>
          <a:prstGeom prst="rect">
            <a:avLst/>
          </a:prstGeom>
          <a:noFill/>
          <a:ln w="9525">
            <a:noFill/>
            <a:miter lim="800000"/>
            <a:headEnd/>
            <a:tailEnd/>
          </a:ln>
          <a:effectLst/>
        </p:spPr>
        <p:txBody>
          <a:bodyPr vert="horz" wrap="square" lIns="92562" tIns="46283" rIns="92562" bIns="46283" numCol="1" anchor="b" anchorCtr="0" compatLnSpc="1">
            <a:prstTxWarp prst="textNoShape">
              <a:avLst/>
            </a:prstTxWarp>
          </a:bodyPr>
          <a:lstStyle>
            <a:lvl1pPr algn="r" defTabSz="925176" eaLnBrk="1" hangingPunct="1">
              <a:defRPr sz="1200">
                <a:latin typeface="Times New Roman" pitchFamily="18" charset="0"/>
                <a:cs typeface="+mn-cs"/>
              </a:defRPr>
            </a:lvl1pPr>
          </a:lstStyle>
          <a:p>
            <a:pPr>
              <a:defRPr/>
            </a:pPr>
            <a:fld id="{290B24BD-805B-4A7B-93D2-5ECEC31622AD}" type="slidenum">
              <a:rPr lang="en-US"/>
              <a:pPr>
                <a:defRPr/>
              </a:pPr>
              <a:t>‹#›</a:t>
            </a:fld>
            <a:endParaRPr lang="en-US"/>
          </a:p>
        </p:txBody>
      </p:sp>
    </p:spTree>
    <p:extLst>
      <p:ext uri="{BB962C8B-B14F-4D97-AF65-F5344CB8AC3E}">
        <p14:creationId xmlns:p14="http://schemas.microsoft.com/office/powerpoint/2010/main" val="14014284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p:spPr>
        <p:txBody>
          <a:bodyPr/>
          <a:lstStyle/>
          <a:p>
            <a:fld id="{C4DAC991-34A6-4E0A-A8C9-D841948E4A47}" type="slidenum">
              <a:rPr lang="en-US" smtClean="0">
                <a:cs typeface="Arial" charset="0"/>
              </a:rPr>
              <a:pPr/>
              <a:t>1</a:t>
            </a:fld>
            <a:endParaRPr lang="en-US">
              <a:cs typeface="Arial" charset="0"/>
            </a:endParaRPr>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p:spPr>
        <p:txBody>
          <a:bodyPr/>
          <a:lstStyle/>
          <a:p>
            <a:pPr eaLnBrk="1" hangingPunct="1"/>
            <a:r>
              <a:rPr lang="en-US" dirty="0"/>
              <a:t>The information in this presentation is provided voluntarily by the N.C. Department of Labor, Education Training and Technical Assistance Bureau as a public service and is made available in good faith. This presentation is designed to assist trainers conducting OSHA outreach training for workers.  Since workers are the target audience, this presentation emphasizes hazard identification, avoidance, and control – not standards.  No attempt has been made to treat the topic exhaustively.  It is essential that trainers tailor their presentations to the needs and understanding of their audience.</a:t>
            </a:r>
          </a:p>
          <a:p>
            <a:endParaRPr lang="en-US" dirty="0"/>
          </a:p>
          <a:p>
            <a:r>
              <a:rPr lang="en-US" dirty="0"/>
              <a:t>The information and advice provided on this Site and on Linked Sites is provided solely on the basis that users will be responsible for making their own assessment of the matters discussed herein and are advised to verify all relevant representations, statements, and information.</a:t>
            </a:r>
          </a:p>
          <a:p>
            <a:endParaRPr lang="en-US" dirty="0"/>
          </a:p>
          <a:p>
            <a:r>
              <a:rPr lang="en-US" dirty="0"/>
              <a:t>This presentation is not a substitute for any of the provisions of the Occupational Safety and Health Act of North Carolina or for any standards issued by the N.C. Department of Labor.  Mention of trade names, commercial products, or organizations does not imply endorsement by the N.C. Department of Labor.</a:t>
            </a:r>
          </a:p>
        </p:txBody>
      </p:sp>
    </p:spTree>
    <p:extLst>
      <p:ext uri="{BB962C8B-B14F-4D97-AF65-F5344CB8AC3E}">
        <p14:creationId xmlns:p14="http://schemas.microsoft.com/office/powerpoint/2010/main" val="3014176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p:spPr>
        <p:txBody>
          <a:bodyPr/>
          <a:lstStyle/>
          <a:p>
            <a:fld id="{B675FAAD-1A02-43BF-8E1E-6BA4F771BD8C}" type="slidenum">
              <a:rPr lang="en-US" smtClean="0">
                <a:cs typeface="Arial" charset="0"/>
              </a:rPr>
              <a:pPr/>
              <a:t>10</a:t>
            </a:fld>
            <a:endParaRPr lang="en-US">
              <a:cs typeface="Arial" charset="0"/>
            </a:endParaRPr>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2639392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p:spPr>
        <p:txBody>
          <a:bodyPr/>
          <a:lstStyle/>
          <a:p>
            <a:fld id="{07E484AA-AFFC-45C6-8E9D-24DE805D3E04}" type="slidenum">
              <a:rPr lang="en-US" smtClean="0">
                <a:cs typeface="Arial" charset="0"/>
              </a:rPr>
              <a:pPr/>
              <a:t>11</a:t>
            </a:fld>
            <a:endParaRPr lang="en-US">
              <a:cs typeface="Arial" charset="0"/>
            </a:endParaRPr>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p:spPr>
        <p:txBody>
          <a:bodyPr/>
          <a:lstStyle/>
          <a:p>
            <a:pPr eaLnBrk="1" hangingPunct="1"/>
            <a:endParaRPr lang="en-US" dirty="0"/>
          </a:p>
          <a:p>
            <a:pPr eaLnBrk="1" hangingPunct="1"/>
            <a:endParaRPr lang="en-US" dirty="0"/>
          </a:p>
        </p:txBody>
      </p:sp>
    </p:spTree>
    <p:extLst>
      <p:ext uri="{BB962C8B-B14F-4D97-AF65-F5344CB8AC3E}">
        <p14:creationId xmlns:p14="http://schemas.microsoft.com/office/powerpoint/2010/main" val="429326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p:spPr>
        <p:txBody>
          <a:bodyPr/>
          <a:lstStyle/>
          <a:p>
            <a:fld id="{C67075FB-443E-4A40-BC66-9B149674B840}" type="slidenum">
              <a:rPr lang="en-US" smtClean="0">
                <a:cs typeface="Arial" charset="0"/>
              </a:rPr>
              <a:pPr/>
              <a:t>12</a:t>
            </a:fld>
            <a:endParaRPr lang="en-US">
              <a:cs typeface="Arial" charset="0"/>
            </a:endParaRPr>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p:spPr>
        <p:txBody>
          <a:bodyPr/>
          <a:lstStyle/>
          <a:p>
            <a:pPr eaLnBrk="1" hangingPunct="1"/>
            <a:endParaRPr lang="en-US" dirty="0"/>
          </a:p>
          <a:p>
            <a:pPr eaLnBrk="1" hangingPunct="1"/>
            <a:endParaRPr lang="en-US" dirty="0"/>
          </a:p>
        </p:txBody>
      </p:sp>
    </p:spTree>
    <p:extLst>
      <p:ext uri="{BB962C8B-B14F-4D97-AF65-F5344CB8AC3E}">
        <p14:creationId xmlns:p14="http://schemas.microsoft.com/office/powerpoint/2010/main" val="9688900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p:spPr>
        <p:txBody>
          <a:bodyPr/>
          <a:lstStyle/>
          <a:p>
            <a:fld id="{D2FE669A-BA03-4B0B-94E2-3C3132642EF8}" type="slidenum">
              <a:rPr lang="en-US" smtClean="0">
                <a:cs typeface="Arial" charset="0"/>
              </a:rPr>
              <a:pPr/>
              <a:t>13</a:t>
            </a:fld>
            <a:endParaRPr lang="en-US">
              <a:cs typeface="Arial" charset="0"/>
            </a:endParaRPr>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4407663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p:spPr>
        <p:txBody>
          <a:bodyPr/>
          <a:lstStyle/>
          <a:p>
            <a:fld id="{21AAFA0E-489E-4790-A009-46A674307774}" type="slidenum">
              <a:rPr lang="en-US" smtClean="0">
                <a:cs typeface="Arial" charset="0"/>
              </a:rPr>
              <a:pPr/>
              <a:t>14</a:t>
            </a:fld>
            <a:endParaRPr lang="en-US">
              <a:cs typeface="Arial" charset="0"/>
            </a:endParaRPr>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2192319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02424" y="4414790"/>
            <a:ext cx="6605553" cy="4182177"/>
          </a:xfrm>
        </p:spPr>
        <p:txBody>
          <a:bodyPr/>
          <a:lstStyle/>
          <a:p>
            <a:endParaRPr lang="en-US" dirty="0"/>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15</a:t>
            </a:fld>
            <a:endParaRPr lang="en-US"/>
          </a:p>
        </p:txBody>
      </p:sp>
    </p:spTree>
    <p:extLst>
      <p:ext uri="{BB962C8B-B14F-4D97-AF65-F5344CB8AC3E}">
        <p14:creationId xmlns:p14="http://schemas.microsoft.com/office/powerpoint/2010/main" val="15038157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p:spPr>
        <p:txBody>
          <a:bodyPr/>
          <a:lstStyle/>
          <a:p>
            <a:fld id="{F89D05B3-E21A-4B6A-90ED-4C75033F7269}" type="slidenum">
              <a:rPr lang="en-US" smtClean="0">
                <a:cs typeface="Arial" charset="0"/>
              </a:rPr>
              <a:pPr/>
              <a:t>16</a:t>
            </a:fld>
            <a:endParaRPr lang="en-US">
              <a:cs typeface="Arial" charset="0"/>
            </a:endParaRPr>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3852366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p:spPr>
        <p:txBody>
          <a:bodyPr/>
          <a:lstStyle/>
          <a:p>
            <a:fld id="{7EF2D950-085C-45DF-99CA-900CBF41082E}" type="slidenum">
              <a:rPr lang="en-US" smtClean="0">
                <a:cs typeface="Arial" charset="0"/>
              </a:rPr>
              <a:pPr/>
              <a:t>17</a:t>
            </a:fld>
            <a:endParaRPr lang="en-US">
              <a:cs typeface="Arial" charset="0"/>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xfrm>
            <a:off x="586467" y="4414790"/>
            <a:ext cx="5489215" cy="4182177"/>
          </a:xfrm>
          <a:noFill/>
          <a:ln/>
        </p:spPr>
        <p:txBody>
          <a:bodyPr/>
          <a:lstStyle/>
          <a:p>
            <a:pPr eaLnBrk="1" hangingPunct="1"/>
            <a:endParaRPr lang="en-US" dirty="0"/>
          </a:p>
        </p:txBody>
      </p:sp>
    </p:spTree>
    <p:extLst>
      <p:ext uri="{BB962C8B-B14F-4D97-AF65-F5344CB8AC3E}">
        <p14:creationId xmlns:p14="http://schemas.microsoft.com/office/powerpoint/2010/main" val="34119612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p:spPr>
        <p:txBody>
          <a:bodyPr/>
          <a:lstStyle/>
          <a:p>
            <a:fld id="{7EF2D950-085C-45DF-99CA-900CBF41082E}" type="slidenum">
              <a:rPr lang="en-US" smtClean="0">
                <a:cs typeface="Arial" charset="0"/>
              </a:rPr>
              <a:pPr/>
              <a:t>18</a:t>
            </a:fld>
            <a:endParaRPr lang="en-US" dirty="0">
              <a:cs typeface="Arial" charset="0"/>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xfrm>
            <a:off x="279232" y="4414790"/>
            <a:ext cx="6375127" cy="4182177"/>
          </a:xfrm>
          <a:noFill/>
          <a:ln/>
        </p:spPr>
        <p:txBody>
          <a:bodyPr/>
          <a:lstStyle/>
          <a:p>
            <a:pPr eaLnBrk="1" hangingPunct="1"/>
            <a:endParaRPr lang="en-US" sz="1000" dirty="0"/>
          </a:p>
        </p:txBody>
      </p:sp>
    </p:spTree>
    <p:extLst>
      <p:ext uri="{BB962C8B-B14F-4D97-AF65-F5344CB8AC3E}">
        <p14:creationId xmlns:p14="http://schemas.microsoft.com/office/powerpoint/2010/main" val="992881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p:spPr>
        <p:txBody>
          <a:bodyPr/>
          <a:lstStyle/>
          <a:p>
            <a:fld id="{7EF2D950-085C-45DF-99CA-900CBF41082E}" type="slidenum">
              <a:rPr lang="en-US" smtClean="0">
                <a:cs typeface="Arial" charset="0"/>
              </a:rPr>
              <a:pPr/>
              <a:t>19</a:t>
            </a:fld>
            <a:endParaRPr lang="en-US">
              <a:cs typeface="Arial" charset="0"/>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418292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2</a:t>
            </a:fld>
            <a:endParaRPr lang="en-US"/>
          </a:p>
        </p:txBody>
      </p:sp>
    </p:spTree>
    <p:extLst>
      <p:ext uri="{BB962C8B-B14F-4D97-AF65-F5344CB8AC3E}">
        <p14:creationId xmlns:p14="http://schemas.microsoft.com/office/powerpoint/2010/main" val="9129695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p:spPr>
        <p:txBody>
          <a:bodyPr/>
          <a:lstStyle/>
          <a:p>
            <a:fld id="{7EF2D950-085C-45DF-99CA-900CBF41082E}" type="slidenum">
              <a:rPr lang="en-US" smtClean="0">
                <a:cs typeface="Arial" charset="0"/>
              </a:rPr>
              <a:pPr/>
              <a:t>20</a:t>
            </a:fld>
            <a:endParaRPr lang="en-US">
              <a:cs typeface="Arial" charset="0"/>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0194024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21</a:t>
            </a:fld>
            <a:endParaRPr lang="en-US"/>
          </a:p>
        </p:txBody>
      </p:sp>
    </p:spTree>
    <p:extLst>
      <p:ext uri="{BB962C8B-B14F-4D97-AF65-F5344CB8AC3E}">
        <p14:creationId xmlns:p14="http://schemas.microsoft.com/office/powerpoint/2010/main" val="22681458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22</a:t>
            </a:fld>
            <a:endParaRPr lang="en-US"/>
          </a:p>
        </p:txBody>
      </p:sp>
    </p:spTree>
    <p:extLst>
      <p:ext uri="{BB962C8B-B14F-4D97-AF65-F5344CB8AC3E}">
        <p14:creationId xmlns:p14="http://schemas.microsoft.com/office/powerpoint/2010/main" val="4269369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23</a:t>
            </a:fld>
            <a:endParaRPr lang="en-US"/>
          </a:p>
        </p:txBody>
      </p:sp>
    </p:spTree>
    <p:extLst>
      <p:ext uri="{BB962C8B-B14F-4D97-AF65-F5344CB8AC3E}">
        <p14:creationId xmlns:p14="http://schemas.microsoft.com/office/powerpoint/2010/main" val="29546053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p:spPr>
        <p:txBody>
          <a:bodyPr/>
          <a:lstStyle/>
          <a:p>
            <a:fld id="{0AEDF362-5372-4A1D-8DEB-5F0B0AC64A92}" type="slidenum">
              <a:rPr lang="en-US" smtClean="0">
                <a:cs typeface="Arial" charset="0"/>
              </a:rPr>
              <a:pPr/>
              <a:t>24</a:t>
            </a:fld>
            <a:endParaRPr lang="en-US">
              <a:cs typeface="Arial" charset="0"/>
            </a:endParaRP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2926559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p:spPr>
        <p:txBody>
          <a:bodyPr/>
          <a:lstStyle/>
          <a:p>
            <a:fld id="{0AEDF362-5372-4A1D-8DEB-5F0B0AC64A92}" type="slidenum">
              <a:rPr lang="en-US" smtClean="0">
                <a:cs typeface="Arial" charset="0"/>
              </a:rPr>
              <a:pPr/>
              <a:t>25</a:t>
            </a:fld>
            <a:endParaRPr lang="en-US">
              <a:cs typeface="Arial" charset="0"/>
            </a:endParaRP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2030476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p:spPr>
        <p:txBody>
          <a:bodyPr/>
          <a:lstStyle/>
          <a:p>
            <a:fld id="{0AEDF362-5372-4A1D-8DEB-5F0B0AC64A92}" type="slidenum">
              <a:rPr lang="en-US" smtClean="0">
                <a:cs typeface="Arial" charset="0"/>
              </a:rPr>
              <a:pPr/>
              <a:t>26</a:t>
            </a:fld>
            <a:endParaRPr lang="en-US">
              <a:cs typeface="Arial" charset="0"/>
            </a:endParaRP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1244479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p:spPr>
        <p:txBody>
          <a:bodyPr/>
          <a:lstStyle/>
          <a:p>
            <a:fld id="{132DB3F9-F131-4009-8142-55396C678C43}" type="slidenum">
              <a:rPr lang="en-US" smtClean="0">
                <a:cs typeface="Arial" charset="0"/>
              </a:rPr>
              <a:pPr/>
              <a:t>27</a:t>
            </a:fld>
            <a:endParaRPr lang="en-US">
              <a:cs typeface="Arial" charset="0"/>
            </a:endParaRPr>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397018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56041" y="4414790"/>
            <a:ext cx="6221510" cy="4182177"/>
          </a:xfrm>
        </p:spPr>
        <p:txBody>
          <a:bodyPr/>
          <a:lstStyle/>
          <a:p>
            <a:pPr fontAlgn="base"/>
            <a:endParaRPr lang="en-US" dirty="0"/>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28</a:t>
            </a:fld>
            <a:endParaRPr lang="en-US" dirty="0"/>
          </a:p>
        </p:txBody>
      </p:sp>
    </p:spTree>
    <p:extLst>
      <p:ext uri="{BB962C8B-B14F-4D97-AF65-F5344CB8AC3E}">
        <p14:creationId xmlns:p14="http://schemas.microsoft.com/office/powerpoint/2010/main" val="42235274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56041" y="4414790"/>
            <a:ext cx="6221510" cy="4182177"/>
          </a:xfrm>
        </p:spPr>
        <p:txBody>
          <a:bodyPr/>
          <a:lstStyle/>
          <a:p>
            <a:pPr fontAlgn="base"/>
            <a:endParaRPr lang="en-US" dirty="0"/>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29</a:t>
            </a:fld>
            <a:endParaRPr lang="en-US" dirty="0"/>
          </a:p>
        </p:txBody>
      </p:sp>
    </p:spTree>
    <p:extLst>
      <p:ext uri="{BB962C8B-B14F-4D97-AF65-F5344CB8AC3E}">
        <p14:creationId xmlns:p14="http://schemas.microsoft.com/office/powerpoint/2010/main" val="1804856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p:spPr>
        <p:txBody>
          <a:bodyPr/>
          <a:lstStyle/>
          <a:p>
            <a:fld id="{89537231-A53D-4DBF-8CE8-44F36EEDA8B4}" type="slidenum">
              <a:rPr lang="en-US" smtClean="0">
                <a:cs typeface="Arial" charset="0"/>
              </a:rPr>
              <a:pPr/>
              <a:t>3</a:t>
            </a:fld>
            <a:endParaRPr lang="en-US">
              <a:cs typeface="Arial"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1930509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56041" y="4414790"/>
            <a:ext cx="6221510" cy="4182177"/>
          </a:xfrm>
        </p:spPr>
        <p:txBody>
          <a:bodyPr/>
          <a:lstStyle/>
          <a:p>
            <a:pPr fontAlgn="base"/>
            <a:endParaRPr lang="en-US" dirty="0"/>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30</a:t>
            </a:fld>
            <a:endParaRPr lang="en-US" dirty="0"/>
          </a:p>
        </p:txBody>
      </p:sp>
    </p:spTree>
    <p:extLst>
      <p:ext uri="{BB962C8B-B14F-4D97-AF65-F5344CB8AC3E}">
        <p14:creationId xmlns:p14="http://schemas.microsoft.com/office/powerpoint/2010/main" val="1640352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31</a:t>
            </a:fld>
            <a:endParaRPr lang="en-US"/>
          </a:p>
        </p:txBody>
      </p:sp>
    </p:spTree>
    <p:extLst>
      <p:ext uri="{BB962C8B-B14F-4D97-AF65-F5344CB8AC3E}">
        <p14:creationId xmlns:p14="http://schemas.microsoft.com/office/powerpoint/2010/main" val="10107192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90B24BD-805B-4A7B-93D2-5ECEC31622AD}" type="slidenum">
              <a:rPr lang="en-US" smtClean="0"/>
              <a:pPr>
                <a:defRPr/>
              </a:pPr>
              <a:t>32</a:t>
            </a:fld>
            <a:endParaRPr lang="en-US"/>
          </a:p>
        </p:txBody>
      </p:sp>
    </p:spTree>
    <p:extLst>
      <p:ext uri="{BB962C8B-B14F-4D97-AF65-F5344CB8AC3E}">
        <p14:creationId xmlns:p14="http://schemas.microsoft.com/office/powerpoint/2010/main" val="37028465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35</a:t>
            </a:fld>
            <a:endParaRPr lang="en-US"/>
          </a:p>
        </p:txBody>
      </p:sp>
    </p:spTree>
    <p:extLst>
      <p:ext uri="{BB962C8B-B14F-4D97-AF65-F5344CB8AC3E}">
        <p14:creationId xmlns:p14="http://schemas.microsoft.com/office/powerpoint/2010/main" val="42028042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36</a:t>
            </a:fld>
            <a:endParaRPr lang="en-US"/>
          </a:p>
        </p:txBody>
      </p:sp>
    </p:spTree>
    <p:extLst>
      <p:ext uri="{BB962C8B-B14F-4D97-AF65-F5344CB8AC3E}">
        <p14:creationId xmlns:p14="http://schemas.microsoft.com/office/powerpoint/2010/main" val="1261770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90B24BD-805B-4A7B-93D2-5ECEC31622AD}" type="slidenum">
              <a:rPr lang="en-US" smtClean="0"/>
              <a:pPr>
                <a:defRPr/>
              </a:pPr>
              <a:t>38</a:t>
            </a:fld>
            <a:endParaRPr lang="en-US"/>
          </a:p>
        </p:txBody>
      </p:sp>
    </p:spTree>
    <p:extLst>
      <p:ext uri="{BB962C8B-B14F-4D97-AF65-F5344CB8AC3E}">
        <p14:creationId xmlns:p14="http://schemas.microsoft.com/office/powerpoint/2010/main" val="7402027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90B24BD-805B-4A7B-93D2-5ECEC31622AD}" type="slidenum">
              <a:rPr lang="en-US" smtClean="0"/>
              <a:pPr>
                <a:defRPr/>
              </a:pPr>
              <a:t>39</a:t>
            </a:fld>
            <a:endParaRPr lang="en-US"/>
          </a:p>
        </p:txBody>
      </p:sp>
    </p:spTree>
    <p:extLst>
      <p:ext uri="{BB962C8B-B14F-4D97-AF65-F5344CB8AC3E}">
        <p14:creationId xmlns:p14="http://schemas.microsoft.com/office/powerpoint/2010/main" val="26182275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90B24BD-805B-4A7B-93D2-5ECEC31622AD}" type="slidenum">
              <a:rPr lang="en-US" smtClean="0"/>
              <a:pPr>
                <a:defRPr/>
              </a:pPr>
              <a:t>40</a:t>
            </a:fld>
            <a:endParaRPr lang="en-US"/>
          </a:p>
        </p:txBody>
      </p:sp>
    </p:spTree>
    <p:extLst>
      <p:ext uri="{BB962C8B-B14F-4D97-AF65-F5344CB8AC3E}">
        <p14:creationId xmlns:p14="http://schemas.microsoft.com/office/powerpoint/2010/main" val="8468153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90B24BD-805B-4A7B-93D2-5ECEC31622AD}" type="slidenum">
              <a:rPr lang="en-US" smtClean="0"/>
              <a:pPr>
                <a:defRPr/>
              </a:pPr>
              <a:t>41</a:t>
            </a:fld>
            <a:endParaRPr lang="en-US"/>
          </a:p>
        </p:txBody>
      </p:sp>
    </p:spTree>
    <p:extLst>
      <p:ext uri="{BB962C8B-B14F-4D97-AF65-F5344CB8AC3E}">
        <p14:creationId xmlns:p14="http://schemas.microsoft.com/office/powerpoint/2010/main" val="16314137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p:spPr>
        <p:txBody>
          <a:bodyPr/>
          <a:lstStyle/>
          <a:p>
            <a:fld id="{D8B199BB-D040-4686-A662-AD6B166ECAF3}" type="slidenum">
              <a:rPr lang="en-US" smtClean="0">
                <a:cs typeface="Arial" charset="0"/>
              </a:rPr>
              <a:pPr/>
              <a:t>43</a:t>
            </a:fld>
            <a:endParaRPr lang="en-US">
              <a:cs typeface="Arial" charset="0"/>
            </a:endParaRPr>
          </a:p>
        </p:txBody>
      </p:sp>
      <p:sp>
        <p:nvSpPr>
          <p:cNvPr id="122882" name="Rectangle 5"/>
          <p:cNvSpPr txBox="1">
            <a:spLocks noGrp="1" noChangeArrowheads="1"/>
          </p:cNvSpPr>
          <p:nvPr/>
        </p:nvSpPr>
        <p:spPr bwMode="auto">
          <a:xfrm>
            <a:off x="3972563" y="8831182"/>
            <a:ext cx="3037840" cy="465221"/>
          </a:xfrm>
          <a:prstGeom prst="rect">
            <a:avLst/>
          </a:prstGeom>
          <a:noFill/>
          <a:ln w="9525">
            <a:noFill/>
            <a:miter lim="800000"/>
            <a:headEnd/>
            <a:tailEnd/>
          </a:ln>
        </p:spPr>
        <p:txBody>
          <a:bodyPr lIns="19306" tIns="0" rIns="19306" bIns="0" anchor="b"/>
          <a:lstStyle/>
          <a:p>
            <a:pPr algn="r" defTabSz="926788" eaLnBrk="0" hangingPunct="0"/>
            <a:fld id="{EACC6B61-ECF7-4C12-87ED-8B424323FADE}" type="slidenum">
              <a:rPr lang="en-US" sz="1000" i="1">
                <a:latin typeface="Times New Roman" pitchFamily="18" charset="0"/>
              </a:rPr>
              <a:pPr algn="r" defTabSz="926788" eaLnBrk="0" hangingPunct="0"/>
              <a:t>43</a:t>
            </a:fld>
            <a:endParaRPr lang="en-US" sz="1000" i="1" dirty="0">
              <a:latin typeface="Times New Roman" pitchFamily="18" charset="0"/>
            </a:endParaRPr>
          </a:p>
        </p:txBody>
      </p:sp>
      <p:sp>
        <p:nvSpPr>
          <p:cNvPr id="122883" name="Rectangle 2"/>
          <p:cNvSpPr>
            <a:spLocks noGrp="1" noRot="1" noChangeAspect="1" noChangeArrowheads="1" noTextEdit="1"/>
          </p:cNvSpPr>
          <p:nvPr>
            <p:ph type="sldImg"/>
          </p:nvPr>
        </p:nvSpPr>
        <p:spPr>
          <a:xfrm>
            <a:off x="1190625" y="703263"/>
            <a:ext cx="4630738" cy="3473450"/>
          </a:xfrm>
          <a:ln/>
        </p:spPr>
      </p:sp>
      <p:sp>
        <p:nvSpPr>
          <p:cNvPr id="122884" name="Rectangle 3"/>
          <p:cNvSpPr>
            <a:spLocks noGrp="1" noChangeArrowheads="1"/>
          </p:cNvSpPr>
          <p:nvPr>
            <p:ph type="body" idx="1"/>
          </p:nvPr>
        </p:nvSpPr>
        <p:spPr>
          <a:xfrm>
            <a:off x="934722" y="4416391"/>
            <a:ext cx="5140960" cy="4182176"/>
          </a:xfrm>
          <a:noFill/>
          <a:ln/>
        </p:spPr>
        <p:txBody>
          <a:bodyPr lIns="93308" tIns="46654" rIns="93308" bIns="46654"/>
          <a:lstStyle/>
          <a:p>
            <a:pPr eaLnBrk="1" hangingPunct="1"/>
            <a:endParaRPr lang="en-US" dirty="0"/>
          </a:p>
        </p:txBody>
      </p:sp>
    </p:spTree>
    <p:extLst>
      <p:ext uri="{BB962C8B-B14F-4D97-AF65-F5344CB8AC3E}">
        <p14:creationId xmlns:p14="http://schemas.microsoft.com/office/powerpoint/2010/main" val="3372058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p:spPr>
        <p:txBody>
          <a:bodyPr/>
          <a:lstStyle/>
          <a:p>
            <a:fld id="{D333BB2D-EAF7-4FEE-ABC7-A3234B315041}" type="slidenum">
              <a:rPr lang="en-US" smtClean="0">
                <a:cs typeface="Arial" charset="0"/>
              </a:rPr>
              <a:pPr/>
              <a:t>4</a:t>
            </a:fld>
            <a:endParaRPr lang="en-US">
              <a:cs typeface="Arial" charset="0"/>
            </a:endParaRPr>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231503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p:spPr>
        <p:txBody>
          <a:bodyPr/>
          <a:lstStyle/>
          <a:p>
            <a:fld id="{5190F3D9-0284-432B-B827-585B80D54F63}" type="slidenum">
              <a:rPr lang="en-US" smtClean="0">
                <a:cs typeface="Arial" charset="0"/>
              </a:rPr>
              <a:pPr/>
              <a:t>5</a:t>
            </a:fld>
            <a:endParaRPr lang="en-US">
              <a:cs typeface="Arial" charset="0"/>
            </a:endParaRPr>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734453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p:spPr>
        <p:txBody>
          <a:bodyPr/>
          <a:lstStyle/>
          <a:p>
            <a:fld id="{72D06239-9FCE-4BB5-BF01-A48EDCF71C88}" type="slidenum">
              <a:rPr lang="en-US" smtClean="0">
                <a:cs typeface="Arial" charset="0"/>
              </a:rPr>
              <a:pPr/>
              <a:t>6</a:t>
            </a:fld>
            <a:endParaRPr lang="en-US">
              <a:cs typeface="Arial" charset="0"/>
            </a:endParaRPr>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p:spPr>
        <p:txBody>
          <a:bodyPr/>
          <a:lstStyle/>
          <a:p>
            <a:pPr eaLnBrk="1" hangingPunct="1"/>
            <a:r>
              <a:rPr lang="en-US"/>
              <a:t>s</a:t>
            </a:r>
            <a:endParaRPr lang="en-US" dirty="0"/>
          </a:p>
          <a:p>
            <a:pPr eaLnBrk="1" hangingPunct="1"/>
            <a:endParaRPr lang="en-US" dirty="0"/>
          </a:p>
          <a:p>
            <a:r>
              <a:rPr lang="en-US" b="1" dirty="0"/>
              <a:t>ETTA</a:t>
            </a:r>
            <a:r>
              <a:rPr lang="en-US" dirty="0"/>
              <a:t> Events Total: 9 (4 Labor One, 4 Webinars, 1 Speaker Bureau )</a:t>
            </a:r>
          </a:p>
          <a:p>
            <a:r>
              <a:rPr lang="en-US" dirty="0"/>
              <a:t> Total Trained: 305</a:t>
            </a:r>
          </a:p>
          <a:p>
            <a:r>
              <a:rPr lang="en-US" dirty="0"/>
              <a:t> </a:t>
            </a:r>
            <a:r>
              <a:rPr lang="en-US" b="1" dirty="0"/>
              <a:t>Consultation </a:t>
            </a:r>
            <a:r>
              <a:rPr lang="en-US" dirty="0"/>
              <a:t>Events: 16</a:t>
            </a:r>
          </a:p>
          <a:p>
            <a:r>
              <a:rPr lang="en-US" dirty="0"/>
              <a:t> Total Trained: 1400</a:t>
            </a:r>
          </a:p>
          <a:p>
            <a:r>
              <a:rPr lang="en-US" dirty="0"/>
              <a:t> </a:t>
            </a:r>
          </a:p>
          <a:p>
            <a:r>
              <a:rPr lang="en-US" dirty="0"/>
              <a:t>A total of 16 events were served by Rod Wilce. Activities included but are not limited to; event speakers, vendor demonstrations, fall protection training sessions, equipment inspections, distribution of Fed provided resource material, meals i.e. 700 Chic Filet sandwiches, countless doughnuts, full catered lunches. These 16 events provided the intended distribution of information and training to in excess 1400 employees within a 50 mile radius of Raleigh.</a:t>
            </a:r>
          </a:p>
          <a:p>
            <a:endParaRPr lang="en-US" dirty="0"/>
          </a:p>
          <a:p>
            <a:r>
              <a:rPr lang="en-US" dirty="0"/>
              <a:t>Used Billboards for Fall Stand Down, Safe and Sound Week, and Heat Stress. </a:t>
            </a:r>
          </a:p>
          <a:p>
            <a:pPr eaLnBrk="1" hangingPunct="1"/>
            <a:endParaRPr lang="en-US" dirty="0"/>
          </a:p>
        </p:txBody>
      </p:sp>
    </p:spTree>
    <p:extLst>
      <p:ext uri="{BB962C8B-B14F-4D97-AF65-F5344CB8AC3E}">
        <p14:creationId xmlns:p14="http://schemas.microsoft.com/office/powerpoint/2010/main" val="2997735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p:spPr>
        <p:txBody>
          <a:bodyPr/>
          <a:lstStyle/>
          <a:p>
            <a:fld id="{23DA1932-307D-4331-A136-7478FA7F99E0}" type="slidenum">
              <a:rPr lang="en-US" smtClean="0">
                <a:cs typeface="Arial" charset="0"/>
              </a:rPr>
              <a:pPr/>
              <a:t>7</a:t>
            </a:fld>
            <a:endParaRPr lang="en-US">
              <a:cs typeface="Arial" charset="0"/>
            </a:endParaRPr>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117304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p:spPr>
        <p:txBody>
          <a:bodyPr/>
          <a:lstStyle/>
          <a:p>
            <a:fld id="{96858854-0C49-4BDD-A0D2-625FE62D13FC}" type="slidenum">
              <a:rPr lang="en-US" smtClean="0">
                <a:cs typeface="Arial" charset="0"/>
              </a:rPr>
              <a:pPr/>
              <a:t>8</a:t>
            </a:fld>
            <a:endParaRPr lang="en-US">
              <a:cs typeface="Arial" charset="0"/>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297377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p:spPr>
        <p:txBody>
          <a:bodyPr/>
          <a:lstStyle/>
          <a:p>
            <a:fld id="{395AC99C-D195-4E45-B376-29A0AB002F68}" type="slidenum">
              <a:rPr lang="en-US" smtClean="0">
                <a:cs typeface="Arial" charset="0"/>
              </a:rPr>
              <a:pPr/>
              <a:t>9</a:t>
            </a:fld>
            <a:endParaRPr lang="en-US">
              <a:cs typeface="Arial" charset="0"/>
            </a:endParaRPr>
          </a:p>
        </p:txBody>
      </p:sp>
      <p:sp>
        <p:nvSpPr>
          <p:cNvPr id="61442" name="Rectangle 2"/>
          <p:cNvSpPr>
            <a:spLocks noGrp="1" noRot="1" noChangeAspect="1" noChangeArrowheads="1" noTextEdit="1"/>
          </p:cNvSpPr>
          <p:nvPr>
            <p:ph type="sldImg"/>
          </p:nvPr>
        </p:nvSpPr>
        <p:spPr>
          <a:xfrm>
            <a:off x="1184275" y="698500"/>
            <a:ext cx="4643438" cy="3482975"/>
          </a:xfrm>
          <a:ln/>
        </p:spPr>
      </p:sp>
      <p:sp>
        <p:nvSpPr>
          <p:cNvPr id="61443"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089034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transition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457200"/>
            <a:ext cx="2000250" cy="5364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457200"/>
            <a:ext cx="5848350" cy="5364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49275"/>
          </a:xfrm>
        </p:spPr>
        <p:txBody>
          <a:bodyPr/>
          <a:lstStyle/>
          <a:p>
            <a:r>
              <a:rPr lang="en-US"/>
              <a:t>Click to edit Master title style</a:t>
            </a:r>
          </a:p>
        </p:txBody>
      </p:sp>
      <p:sp>
        <p:nvSpPr>
          <p:cNvPr id="3" name="Text Placeholder 2"/>
          <p:cNvSpPr>
            <a:spLocks noGrp="1"/>
          </p:cNvSpPr>
          <p:nvPr>
            <p:ph type="body" sz="half" idx="1"/>
          </p:nvPr>
        </p:nvSpPr>
        <p:spPr>
          <a:xfrm>
            <a:off x="609600" y="1295400"/>
            <a:ext cx="39243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86300" y="1295400"/>
            <a:ext cx="39243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86300" y="3633788"/>
            <a:ext cx="39243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49275"/>
          </a:xfrm>
        </p:spPr>
        <p:txBody>
          <a:bodyPr/>
          <a:lstStyle/>
          <a:p>
            <a:r>
              <a:rPr lang="en-US"/>
              <a:t>Click to edit Master title style</a:t>
            </a:r>
          </a:p>
        </p:txBody>
      </p:sp>
      <p:sp>
        <p:nvSpPr>
          <p:cNvPr id="3" name="ClipArt Placeholder 2"/>
          <p:cNvSpPr>
            <a:spLocks noGrp="1"/>
          </p:cNvSpPr>
          <p:nvPr>
            <p:ph type="clipArt" sz="half" idx="1"/>
          </p:nvPr>
        </p:nvSpPr>
        <p:spPr>
          <a:xfrm>
            <a:off x="609600" y="1295400"/>
            <a:ext cx="3924300" cy="4525963"/>
          </a:xfrm>
        </p:spPr>
        <p:txBody>
          <a:bodyPr/>
          <a:lstStyle/>
          <a:p>
            <a:pPr lvl="0"/>
            <a:endParaRPr lang="en-US" noProof="0"/>
          </a:p>
        </p:txBody>
      </p:sp>
      <p:sp>
        <p:nvSpPr>
          <p:cNvPr id="4" name="Text Placeholder 3"/>
          <p:cNvSpPr>
            <a:spLocks noGrp="1"/>
          </p:cNvSpPr>
          <p:nvPr>
            <p:ph type="body" sz="half" idx="2"/>
          </p:nvPr>
        </p:nvSpPr>
        <p:spPr>
          <a:xfrm>
            <a:off x="4686300" y="1295400"/>
            <a:ext cx="39243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49275"/>
          </a:xfrm>
        </p:spPr>
        <p:txBody>
          <a:bodyPr/>
          <a:lstStyle/>
          <a:p>
            <a:r>
              <a:rPr lang="en-US"/>
              <a:t>Click to edit Master title style</a:t>
            </a:r>
          </a:p>
        </p:txBody>
      </p:sp>
      <p:sp>
        <p:nvSpPr>
          <p:cNvPr id="3" name="Text Placeholder 2"/>
          <p:cNvSpPr>
            <a:spLocks noGrp="1"/>
          </p:cNvSpPr>
          <p:nvPr>
            <p:ph type="body" sz="half" idx="1"/>
          </p:nvPr>
        </p:nvSpPr>
        <p:spPr>
          <a:xfrm>
            <a:off x="609600" y="1295400"/>
            <a:ext cx="39243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86300" y="1295400"/>
            <a:ext cx="3924300" cy="4525963"/>
          </a:xfrm>
        </p:spPr>
        <p:txBody>
          <a:bodyPr/>
          <a:lstStyle/>
          <a:p>
            <a:pPr lvl="0"/>
            <a:endParaRPr lang="en-US" noProof="0"/>
          </a:p>
        </p:txBody>
      </p:sp>
    </p:spTree>
  </p:cSld>
  <p:clrMapOvr>
    <a:masterClrMapping/>
  </p:clrMapOvr>
  <p:transition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49275"/>
          </a:xfrm>
        </p:spPr>
        <p:txBody>
          <a:bodyPr/>
          <a:lstStyle/>
          <a:p>
            <a:r>
              <a:rPr lang="en-US"/>
              <a:t>Click to edit Master title style</a:t>
            </a:r>
          </a:p>
        </p:txBody>
      </p:sp>
      <p:sp>
        <p:nvSpPr>
          <p:cNvPr id="3" name="Text Placeholder 2"/>
          <p:cNvSpPr>
            <a:spLocks noGrp="1"/>
          </p:cNvSpPr>
          <p:nvPr>
            <p:ph type="body" sz="half" idx="1"/>
          </p:nvPr>
        </p:nvSpPr>
        <p:spPr>
          <a:xfrm>
            <a:off x="609600" y="1295400"/>
            <a:ext cx="39243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295400"/>
            <a:ext cx="39243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1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49275"/>
          </a:xfrm>
        </p:spPr>
        <p:txBody>
          <a:bodyPr/>
          <a:lstStyle/>
          <a:p>
            <a:r>
              <a:rPr lang="en-US"/>
              <a:t>Click to edit Master title style</a:t>
            </a:r>
          </a:p>
        </p:txBody>
      </p:sp>
      <p:sp>
        <p:nvSpPr>
          <p:cNvPr id="3" name="Table Placeholder 2"/>
          <p:cNvSpPr>
            <a:spLocks noGrp="1"/>
          </p:cNvSpPr>
          <p:nvPr>
            <p:ph type="tbl" idx="1"/>
          </p:nvPr>
        </p:nvSpPr>
        <p:spPr>
          <a:xfrm>
            <a:off x="609600" y="1295400"/>
            <a:ext cx="8001000" cy="4525963"/>
          </a:xfrm>
        </p:spPr>
        <p:txBody>
          <a:bodyPr/>
          <a:lstStyle/>
          <a:p>
            <a:pPr lvl="0"/>
            <a:endParaRPr lang="en-US" noProof="0"/>
          </a:p>
        </p:txBody>
      </p:sp>
    </p:spTree>
  </p:cSld>
  <p:clrMapOvr>
    <a:masterClrMapping/>
  </p:clrMapOvr>
  <p:transition advClick="0"/>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49275"/>
          </a:xfrm>
        </p:spPr>
        <p:txBody>
          <a:bodyPr/>
          <a:lstStyle/>
          <a:p>
            <a:r>
              <a:rPr lang="en-US"/>
              <a:t>Click to edit Master title style</a:t>
            </a:r>
          </a:p>
        </p:txBody>
      </p:sp>
      <p:sp>
        <p:nvSpPr>
          <p:cNvPr id="3" name="Content Placeholder 2"/>
          <p:cNvSpPr>
            <a:spLocks noGrp="1"/>
          </p:cNvSpPr>
          <p:nvPr>
            <p:ph sz="half" idx="1"/>
          </p:nvPr>
        </p:nvSpPr>
        <p:spPr>
          <a:xfrm>
            <a:off x="609600" y="1295400"/>
            <a:ext cx="39243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86300" y="1295400"/>
            <a:ext cx="39243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transition advClick="0"/>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advClick="0"/>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95400"/>
            <a:ext cx="39243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295400"/>
            <a:ext cx="39243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advClick="0"/>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advClick="0"/>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advClick="0"/>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advClick="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457200"/>
            <a:ext cx="2000250" cy="5364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457200"/>
            <a:ext cx="5848350" cy="5364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95400"/>
            <a:ext cx="39243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295400"/>
            <a:ext cx="39243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advClick="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advClick="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2.jpe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4"/>
          <p:cNvSpPr>
            <a:spLocks noGrp="1" noChangeArrowheads="1"/>
          </p:cNvSpPr>
          <p:nvPr>
            <p:ph type="title"/>
          </p:nvPr>
        </p:nvSpPr>
        <p:spPr bwMode="gray">
          <a:xfrm>
            <a:off x="609600" y="457200"/>
            <a:ext cx="7924800" cy="549275"/>
          </a:xfrm>
          <a:prstGeom prst="rect">
            <a:avLst/>
          </a:prstGeom>
          <a:noFill/>
          <a:ln w="9525">
            <a:noFill/>
            <a:miter lim="800000"/>
            <a:headEnd/>
            <a:tailEnd/>
          </a:ln>
        </p:spPr>
        <p:txBody>
          <a:bodyPr vert="horz" wrap="square" lIns="46038" tIns="0" rIns="46038" bIns="0" numCol="1" anchor="t" anchorCtr="0" compatLnSpc="1">
            <a:prstTxWarp prst="textNoShape">
              <a:avLst/>
            </a:prstTxWarp>
            <a:spAutoFit/>
          </a:bodyPr>
          <a:lstStyle/>
          <a:p>
            <a:pPr lvl="0"/>
            <a:r>
              <a:rPr lang="en-US"/>
              <a:t>Title of Slide in Caps &amp; Lower Case</a:t>
            </a:r>
          </a:p>
        </p:txBody>
      </p:sp>
      <p:sp>
        <p:nvSpPr>
          <p:cNvPr id="1048" name="Line 24"/>
          <p:cNvSpPr>
            <a:spLocks noChangeShapeType="1"/>
          </p:cNvSpPr>
          <p:nvPr/>
        </p:nvSpPr>
        <p:spPr bwMode="auto">
          <a:xfrm>
            <a:off x="609600" y="1066800"/>
            <a:ext cx="7924800" cy="0"/>
          </a:xfrm>
          <a:prstGeom prst="line">
            <a:avLst/>
          </a:prstGeom>
          <a:noFill/>
          <a:ln w="50800">
            <a:solidFill>
              <a:srgbClr val="007030"/>
            </a:solidFill>
            <a:round/>
            <a:headEnd type="none" w="sm" len="sm"/>
            <a:tailEnd type="none" w="sm" len="sm"/>
          </a:ln>
          <a:effectLst/>
        </p:spPr>
        <p:txBody>
          <a:bodyPr/>
          <a:lstStyle/>
          <a:p>
            <a:pPr eaLnBrk="0" hangingPunct="0">
              <a:defRPr/>
            </a:pPr>
            <a:endParaRPr lang="en-US" sz="3600" u="sng">
              <a:latin typeface="Times New Roman" pitchFamily="18" charset="0"/>
              <a:cs typeface="+mn-cs"/>
            </a:endParaRPr>
          </a:p>
        </p:txBody>
      </p:sp>
      <p:sp>
        <p:nvSpPr>
          <p:cNvPr id="1049" name="Line 25"/>
          <p:cNvSpPr>
            <a:spLocks noChangeShapeType="1"/>
          </p:cNvSpPr>
          <p:nvPr/>
        </p:nvSpPr>
        <p:spPr bwMode="auto">
          <a:xfrm flipV="1">
            <a:off x="685800" y="6019800"/>
            <a:ext cx="7772400" cy="0"/>
          </a:xfrm>
          <a:prstGeom prst="line">
            <a:avLst/>
          </a:prstGeom>
          <a:noFill/>
          <a:ln w="25400">
            <a:solidFill>
              <a:srgbClr val="007030"/>
            </a:solidFill>
            <a:round/>
            <a:headEnd type="none" w="sm" len="sm"/>
            <a:tailEnd type="none" w="sm" len="sm"/>
          </a:ln>
          <a:effectLst/>
        </p:spPr>
        <p:txBody>
          <a:bodyPr/>
          <a:lstStyle/>
          <a:p>
            <a:pPr eaLnBrk="0" hangingPunct="0">
              <a:defRPr/>
            </a:pPr>
            <a:endParaRPr lang="en-US" sz="3600" u="sng">
              <a:latin typeface="Times New Roman" pitchFamily="18" charset="0"/>
              <a:cs typeface="+mn-cs"/>
            </a:endParaRPr>
          </a:p>
        </p:txBody>
      </p:sp>
      <p:sp>
        <p:nvSpPr>
          <p:cNvPr id="1029" name="Rectangle 28"/>
          <p:cNvSpPr>
            <a:spLocks noGrp="1" noChangeArrowheads="1"/>
          </p:cNvSpPr>
          <p:nvPr>
            <p:ph type="body" idx="1"/>
          </p:nvPr>
        </p:nvSpPr>
        <p:spPr bwMode="auto">
          <a:xfrm>
            <a:off x="609600" y="1295400"/>
            <a:ext cx="80010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p:cNvSpPr txBox="1"/>
          <p:nvPr userDrawn="1"/>
        </p:nvSpPr>
        <p:spPr>
          <a:xfrm>
            <a:off x="7151032" y="6248400"/>
            <a:ext cx="1840568" cy="246221"/>
          </a:xfrm>
          <a:prstGeom prst="rect">
            <a:avLst/>
          </a:prstGeom>
          <a:noFill/>
        </p:spPr>
        <p:txBody>
          <a:bodyPr wrap="none" rtlCol="0">
            <a:spAutoFit/>
          </a:bodyPr>
          <a:lstStyle/>
          <a:p>
            <a:r>
              <a:rPr lang="en-US" sz="1000" dirty="0"/>
              <a:t>For Public Official’s Use Only</a:t>
            </a:r>
          </a:p>
        </p:txBody>
      </p:sp>
      <p:pic>
        <p:nvPicPr>
          <p:cNvPr id="3" name="Picture 2" descr="A picture containing company name&#10;&#10;Description automatically generated">
            <a:extLst>
              <a:ext uri="{FF2B5EF4-FFF2-40B4-BE49-F238E27FC236}">
                <a16:creationId xmlns:a16="http://schemas.microsoft.com/office/drawing/2014/main" id="{A5969548-DEED-42A1-80FF-EE92239FD17B}"/>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52399" y="6092276"/>
            <a:ext cx="1676401" cy="765725"/>
          </a:xfrm>
          <a:prstGeom prst="rect">
            <a:avLst/>
          </a:prstGeom>
        </p:spPr>
      </p:pic>
    </p:spTree>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 id="2147483832" r:id="rId15"/>
    <p:sldLayoutId id="2147483833" r:id="rId16"/>
    <p:sldLayoutId id="2147483834" r:id="rId17"/>
  </p:sldLayoutIdLst>
  <p:transition advClick="0"/>
  <p:txStyles>
    <p:titleStyle>
      <a:lvl1pPr algn="l" rtl="0" eaLnBrk="0" fontAlgn="base" hangingPunct="0">
        <a:spcBef>
          <a:spcPct val="0"/>
        </a:spcBef>
        <a:spcAft>
          <a:spcPct val="0"/>
        </a:spcAft>
        <a:defRPr sz="3600" b="1">
          <a:solidFill>
            <a:srgbClr val="012D9A"/>
          </a:solidFill>
          <a:latin typeface="+mj-lt"/>
          <a:ea typeface="+mj-ea"/>
          <a:cs typeface="+mj-cs"/>
        </a:defRPr>
      </a:lvl1pPr>
      <a:lvl2pPr algn="l" rtl="0" eaLnBrk="0" fontAlgn="base" hangingPunct="0">
        <a:spcBef>
          <a:spcPct val="0"/>
        </a:spcBef>
        <a:spcAft>
          <a:spcPct val="0"/>
        </a:spcAft>
        <a:defRPr sz="3600" b="1">
          <a:solidFill>
            <a:srgbClr val="012D9A"/>
          </a:solidFill>
          <a:latin typeface="Arial" charset="0"/>
        </a:defRPr>
      </a:lvl2pPr>
      <a:lvl3pPr algn="l" rtl="0" eaLnBrk="0" fontAlgn="base" hangingPunct="0">
        <a:spcBef>
          <a:spcPct val="0"/>
        </a:spcBef>
        <a:spcAft>
          <a:spcPct val="0"/>
        </a:spcAft>
        <a:defRPr sz="3600" b="1">
          <a:solidFill>
            <a:srgbClr val="012D9A"/>
          </a:solidFill>
          <a:latin typeface="Arial" charset="0"/>
        </a:defRPr>
      </a:lvl3pPr>
      <a:lvl4pPr algn="l" rtl="0" eaLnBrk="0" fontAlgn="base" hangingPunct="0">
        <a:spcBef>
          <a:spcPct val="0"/>
        </a:spcBef>
        <a:spcAft>
          <a:spcPct val="0"/>
        </a:spcAft>
        <a:defRPr sz="3600" b="1">
          <a:solidFill>
            <a:srgbClr val="012D9A"/>
          </a:solidFill>
          <a:latin typeface="Arial" charset="0"/>
        </a:defRPr>
      </a:lvl4pPr>
      <a:lvl5pPr algn="l" rtl="0" eaLnBrk="0" fontAlgn="base" hangingPunct="0">
        <a:spcBef>
          <a:spcPct val="0"/>
        </a:spcBef>
        <a:spcAft>
          <a:spcPct val="0"/>
        </a:spcAft>
        <a:defRPr sz="3600" b="1">
          <a:solidFill>
            <a:srgbClr val="012D9A"/>
          </a:solidFill>
          <a:latin typeface="Arial" charset="0"/>
        </a:defRPr>
      </a:lvl5pPr>
      <a:lvl6pPr marL="457200" algn="l" rtl="0" fontAlgn="base">
        <a:spcBef>
          <a:spcPct val="0"/>
        </a:spcBef>
        <a:spcAft>
          <a:spcPct val="0"/>
        </a:spcAft>
        <a:defRPr sz="3600" b="1">
          <a:solidFill>
            <a:srgbClr val="012D9A"/>
          </a:solidFill>
          <a:latin typeface="Arial" charset="0"/>
        </a:defRPr>
      </a:lvl6pPr>
      <a:lvl7pPr marL="914400" algn="l" rtl="0" fontAlgn="base">
        <a:spcBef>
          <a:spcPct val="0"/>
        </a:spcBef>
        <a:spcAft>
          <a:spcPct val="0"/>
        </a:spcAft>
        <a:defRPr sz="3600" b="1">
          <a:solidFill>
            <a:srgbClr val="012D9A"/>
          </a:solidFill>
          <a:latin typeface="Arial" charset="0"/>
        </a:defRPr>
      </a:lvl7pPr>
      <a:lvl8pPr marL="1371600" algn="l" rtl="0" fontAlgn="base">
        <a:spcBef>
          <a:spcPct val="0"/>
        </a:spcBef>
        <a:spcAft>
          <a:spcPct val="0"/>
        </a:spcAft>
        <a:defRPr sz="3600" b="1">
          <a:solidFill>
            <a:srgbClr val="012D9A"/>
          </a:solidFill>
          <a:latin typeface="Arial" charset="0"/>
        </a:defRPr>
      </a:lvl8pPr>
      <a:lvl9pPr marL="1828800" algn="l" rtl="0" fontAlgn="base">
        <a:spcBef>
          <a:spcPct val="0"/>
        </a:spcBef>
        <a:spcAft>
          <a:spcPct val="0"/>
        </a:spcAft>
        <a:defRPr sz="3600" b="1">
          <a:solidFill>
            <a:srgbClr val="012D9A"/>
          </a:solidFill>
          <a:latin typeface="Arial" charset="0"/>
        </a:defRPr>
      </a:lvl9pPr>
    </p:titleStyle>
    <p:bodyStyle>
      <a:lvl1pPr marL="342900" indent="-342900" algn="l" rtl="0" eaLnBrk="0" fontAlgn="base" hangingPunct="0">
        <a:spcBef>
          <a:spcPct val="0"/>
        </a:spcBef>
        <a:spcAft>
          <a:spcPct val="0"/>
        </a:spcAft>
        <a:buClr>
          <a:srgbClr val="910046"/>
        </a:buClr>
        <a:buSzPct val="84000"/>
        <a:buFont typeface="Wingdings"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233613" indent="-234950" algn="l" rtl="0" fontAlgn="base">
        <a:spcBef>
          <a:spcPct val="0"/>
        </a:spcBef>
        <a:spcAft>
          <a:spcPct val="0"/>
        </a:spcAft>
        <a:buClr>
          <a:srgbClr val="012D9A"/>
        </a:buClr>
        <a:buChar char="–"/>
        <a:defRPr sz="1600">
          <a:solidFill>
            <a:schemeClr val="tx1"/>
          </a:solidFill>
          <a:latin typeface="+mn-lt"/>
        </a:defRPr>
      </a:lvl6pPr>
      <a:lvl7pPr marL="2690813" indent="-234950" algn="l" rtl="0" fontAlgn="base">
        <a:spcBef>
          <a:spcPct val="0"/>
        </a:spcBef>
        <a:spcAft>
          <a:spcPct val="0"/>
        </a:spcAft>
        <a:buClr>
          <a:srgbClr val="012D9A"/>
        </a:buClr>
        <a:buChar char="–"/>
        <a:defRPr sz="1600">
          <a:solidFill>
            <a:schemeClr val="tx1"/>
          </a:solidFill>
          <a:latin typeface="+mn-lt"/>
        </a:defRPr>
      </a:lvl7pPr>
      <a:lvl8pPr marL="3148013" indent="-234950" algn="l" rtl="0" fontAlgn="base">
        <a:spcBef>
          <a:spcPct val="0"/>
        </a:spcBef>
        <a:spcAft>
          <a:spcPct val="0"/>
        </a:spcAft>
        <a:buClr>
          <a:srgbClr val="012D9A"/>
        </a:buClr>
        <a:buChar char="–"/>
        <a:defRPr sz="1600">
          <a:solidFill>
            <a:schemeClr val="tx1"/>
          </a:solidFill>
          <a:latin typeface="+mn-lt"/>
        </a:defRPr>
      </a:lvl8pPr>
      <a:lvl9pPr marL="3605213" indent="-234950" algn="l" rtl="0" fontAlgn="base">
        <a:spcBef>
          <a:spcPct val="0"/>
        </a:spcBef>
        <a:spcAft>
          <a:spcPct val="0"/>
        </a:spcAft>
        <a:buClr>
          <a:srgbClr val="012D9A"/>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9458" name="Picture 21"/>
          <p:cNvPicPr>
            <a:picLocks noChangeAspect="1" noChangeArrowheads="1"/>
          </p:cNvPicPr>
          <p:nvPr/>
        </p:nvPicPr>
        <p:blipFill>
          <a:blip r:embed="rId13" cstate="print"/>
          <a:srcRect/>
          <a:stretch>
            <a:fillRect/>
          </a:stretch>
        </p:blipFill>
        <p:spPr bwMode="auto">
          <a:xfrm>
            <a:off x="304800" y="6108700"/>
            <a:ext cx="1447800" cy="633413"/>
          </a:xfrm>
          <a:prstGeom prst="rect">
            <a:avLst/>
          </a:prstGeom>
          <a:noFill/>
          <a:ln w="12700">
            <a:noFill/>
            <a:miter lim="800000"/>
            <a:headEnd type="none" w="sm" len="sm"/>
            <a:tailEnd type="none" w="sm" len="sm"/>
          </a:ln>
        </p:spPr>
      </p:pic>
      <p:sp>
        <p:nvSpPr>
          <p:cNvPr id="8" name="Line 22"/>
          <p:cNvSpPr>
            <a:spLocks noChangeShapeType="1"/>
          </p:cNvSpPr>
          <p:nvPr/>
        </p:nvSpPr>
        <p:spPr bwMode="auto">
          <a:xfrm>
            <a:off x="609600" y="1066800"/>
            <a:ext cx="7924800" cy="0"/>
          </a:xfrm>
          <a:prstGeom prst="line">
            <a:avLst/>
          </a:prstGeom>
          <a:noFill/>
          <a:ln w="50800">
            <a:solidFill>
              <a:srgbClr val="007030"/>
            </a:solidFill>
            <a:round/>
            <a:headEnd type="none" w="sm" len="sm"/>
            <a:tailEnd type="none" w="sm" len="sm"/>
          </a:ln>
          <a:effectLst/>
        </p:spPr>
        <p:txBody>
          <a:bodyPr/>
          <a:lstStyle/>
          <a:p>
            <a:pPr eaLnBrk="0" hangingPunct="0">
              <a:defRPr/>
            </a:pPr>
            <a:endParaRPr lang="en-US" sz="3600" u="sng">
              <a:latin typeface="Times New Roman" pitchFamily="18" charset="0"/>
              <a:cs typeface="+mn-cs"/>
            </a:endParaRPr>
          </a:p>
        </p:txBody>
      </p:sp>
      <p:sp>
        <p:nvSpPr>
          <p:cNvPr id="9" name="Line 24"/>
          <p:cNvSpPr>
            <a:spLocks noChangeShapeType="1"/>
          </p:cNvSpPr>
          <p:nvPr/>
        </p:nvSpPr>
        <p:spPr bwMode="auto">
          <a:xfrm flipV="1">
            <a:off x="685800" y="6019800"/>
            <a:ext cx="7772400" cy="0"/>
          </a:xfrm>
          <a:prstGeom prst="line">
            <a:avLst/>
          </a:prstGeom>
          <a:noFill/>
          <a:ln w="25400">
            <a:solidFill>
              <a:srgbClr val="007030"/>
            </a:solidFill>
            <a:round/>
            <a:headEnd type="none" w="sm" len="sm"/>
            <a:tailEnd type="none" w="sm" len="sm"/>
          </a:ln>
          <a:effectLst/>
        </p:spPr>
        <p:txBody>
          <a:bodyPr/>
          <a:lstStyle/>
          <a:p>
            <a:pPr eaLnBrk="0" hangingPunct="0">
              <a:defRPr/>
            </a:pPr>
            <a:endParaRPr lang="en-US" sz="3600" u="sng">
              <a:latin typeface="Times New Roman" pitchFamily="18" charset="0"/>
              <a:cs typeface="+mn-cs"/>
            </a:endParaRPr>
          </a:p>
        </p:txBody>
      </p:sp>
      <p:sp>
        <p:nvSpPr>
          <p:cNvPr id="19461" name="Rectangle 14"/>
          <p:cNvSpPr>
            <a:spLocks noGrp="1" noChangeArrowheads="1"/>
          </p:cNvSpPr>
          <p:nvPr>
            <p:ph type="title"/>
          </p:nvPr>
        </p:nvSpPr>
        <p:spPr bwMode="gray">
          <a:xfrm>
            <a:off x="609600" y="457200"/>
            <a:ext cx="7924800" cy="549275"/>
          </a:xfrm>
          <a:prstGeom prst="rect">
            <a:avLst/>
          </a:prstGeom>
          <a:noFill/>
          <a:ln w="9525">
            <a:noFill/>
            <a:miter lim="800000"/>
            <a:headEnd/>
            <a:tailEnd/>
          </a:ln>
        </p:spPr>
        <p:txBody>
          <a:bodyPr vert="horz" wrap="square" lIns="46038" tIns="0" rIns="46038" bIns="0" numCol="1" anchor="t" anchorCtr="0" compatLnSpc="1">
            <a:prstTxWarp prst="textNoShape">
              <a:avLst/>
            </a:prstTxWarp>
            <a:spAutoFit/>
          </a:bodyPr>
          <a:lstStyle/>
          <a:p>
            <a:pPr lvl="0"/>
            <a:r>
              <a:rPr lang="en-US"/>
              <a:t>Title of Slide in Caps &amp; Lower Case</a:t>
            </a:r>
          </a:p>
        </p:txBody>
      </p:sp>
      <p:sp>
        <p:nvSpPr>
          <p:cNvPr id="19462" name="Rectangle 28"/>
          <p:cNvSpPr>
            <a:spLocks noGrp="1" noChangeArrowheads="1"/>
          </p:cNvSpPr>
          <p:nvPr>
            <p:ph type="body" idx="1"/>
          </p:nvPr>
        </p:nvSpPr>
        <p:spPr bwMode="auto">
          <a:xfrm>
            <a:off x="609600" y="1295400"/>
            <a:ext cx="80010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transition advClick="0"/>
  <p:txStyles>
    <p:titleStyle>
      <a:lvl1pPr algn="l" rtl="0" eaLnBrk="0" fontAlgn="base" hangingPunct="0">
        <a:spcBef>
          <a:spcPct val="0"/>
        </a:spcBef>
        <a:spcAft>
          <a:spcPct val="0"/>
        </a:spcAft>
        <a:defRPr sz="3600" b="1">
          <a:solidFill>
            <a:srgbClr val="012D9A"/>
          </a:solidFill>
          <a:latin typeface="+mj-lt"/>
          <a:ea typeface="+mj-ea"/>
          <a:cs typeface="+mj-cs"/>
        </a:defRPr>
      </a:lvl1pPr>
      <a:lvl2pPr algn="l" rtl="0" eaLnBrk="0" fontAlgn="base" hangingPunct="0">
        <a:spcBef>
          <a:spcPct val="0"/>
        </a:spcBef>
        <a:spcAft>
          <a:spcPct val="0"/>
        </a:spcAft>
        <a:defRPr sz="3600" b="1">
          <a:solidFill>
            <a:srgbClr val="012D9A"/>
          </a:solidFill>
          <a:latin typeface="Arial" charset="0"/>
        </a:defRPr>
      </a:lvl2pPr>
      <a:lvl3pPr algn="l" rtl="0" eaLnBrk="0" fontAlgn="base" hangingPunct="0">
        <a:spcBef>
          <a:spcPct val="0"/>
        </a:spcBef>
        <a:spcAft>
          <a:spcPct val="0"/>
        </a:spcAft>
        <a:defRPr sz="3600" b="1">
          <a:solidFill>
            <a:srgbClr val="012D9A"/>
          </a:solidFill>
          <a:latin typeface="Arial" charset="0"/>
        </a:defRPr>
      </a:lvl3pPr>
      <a:lvl4pPr algn="l" rtl="0" eaLnBrk="0" fontAlgn="base" hangingPunct="0">
        <a:spcBef>
          <a:spcPct val="0"/>
        </a:spcBef>
        <a:spcAft>
          <a:spcPct val="0"/>
        </a:spcAft>
        <a:defRPr sz="3600" b="1">
          <a:solidFill>
            <a:srgbClr val="012D9A"/>
          </a:solidFill>
          <a:latin typeface="Arial" charset="0"/>
        </a:defRPr>
      </a:lvl4pPr>
      <a:lvl5pPr algn="l" rtl="0" eaLnBrk="0" fontAlgn="base" hangingPunct="0">
        <a:spcBef>
          <a:spcPct val="0"/>
        </a:spcBef>
        <a:spcAft>
          <a:spcPct val="0"/>
        </a:spcAft>
        <a:defRPr sz="3600" b="1">
          <a:solidFill>
            <a:srgbClr val="012D9A"/>
          </a:solidFill>
          <a:latin typeface="Arial" charset="0"/>
        </a:defRPr>
      </a:lvl5pPr>
      <a:lvl6pPr marL="457200" algn="l" rtl="0" eaLnBrk="0" fontAlgn="base" hangingPunct="0">
        <a:spcBef>
          <a:spcPct val="0"/>
        </a:spcBef>
        <a:spcAft>
          <a:spcPct val="0"/>
        </a:spcAft>
        <a:defRPr sz="3600" b="1">
          <a:solidFill>
            <a:srgbClr val="012D9A"/>
          </a:solidFill>
          <a:latin typeface="Arial" charset="0"/>
        </a:defRPr>
      </a:lvl6pPr>
      <a:lvl7pPr marL="914400" algn="l" rtl="0" eaLnBrk="0" fontAlgn="base" hangingPunct="0">
        <a:spcBef>
          <a:spcPct val="0"/>
        </a:spcBef>
        <a:spcAft>
          <a:spcPct val="0"/>
        </a:spcAft>
        <a:defRPr sz="3600" b="1">
          <a:solidFill>
            <a:srgbClr val="012D9A"/>
          </a:solidFill>
          <a:latin typeface="Arial" charset="0"/>
        </a:defRPr>
      </a:lvl7pPr>
      <a:lvl8pPr marL="1371600" algn="l" rtl="0" eaLnBrk="0" fontAlgn="base" hangingPunct="0">
        <a:spcBef>
          <a:spcPct val="0"/>
        </a:spcBef>
        <a:spcAft>
          <a:spcPct val="0"/>
        </a:spcAft>
        <a:defRPr sz="3600" b="1">
          <a:solidFill>
            <a:srgbClr val="012D9A"/>
          </a:solidFill>
          <a:latin typeface="Arial" charset="0"/>
        </a:defRPr>
      </a:lvl8pPr>
      <a:lvl9pPr marL="1828800" algn="l" rtl="0" eaLnBrk="0" fontAlgn="base" hangingPunct="0">
        <a:spcBef>
          <a:spcPct val="0"/>
        </a:spcBef>
        <a:spcAft>
          <a:spcPct val="0"/>
        </a:spcAft>
        <a:defRPr sz="3600" b="1">
          <a:solidFill>
            <a:srgbClr val="012D9A"/>
          </a:solidFill>
          <a:latin typeface="Arial" charset="0"/>
        </a:defRPr>
      </a:lvl9pPr>
    </p:titleStyle>
    <p:bodyStyle>
      <a:lvl1pPr marL="342900" indent="-342900" algn="l" rtl="0" eaLnBrk="0" fontAlgn="base" hangingPunct="0">
        <a:spcBef>
          <a:spcPct val="0"/>
        </a:spcBef>
        <a:spcAft>
          <a:spcPct val="0"/>
        </a:spcAft>
        <a:buClr>
          <a:srgbClr val="910046"/>
        </a:buClr>
        <a:buSzPct val="84000"/>
        <a:buFont typeface="Wingdings"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233613" indent="-234950" algn="l" rtl="0" eaLnBrk="0" fontAlgn="base" hangingPunct="0">
        <a:spcBef>
          <a:spcPct val="0"/>
        </a:spcBef>
        <a:spcAft>
          <a:spcPct val="0"/>
        </a:spcAft>
        <a:buClr>
          <a:srgbClr val="012D9A"/>
        </a:buClr>
        <a:buChar char="–"/>
        <a:defRPr sz="1600">
          <a:solidFill>
            <a:schemeClr val="tx1"/>
          </a:solidFill>
          <a:latin typeface="+mn-lt"/>
        </a:defRPr>
      </a:lvl6pPr>
      <a:lvl7pPr marL="2690813" indent="-234950" algn="l" rtl="0" eaLnBrk="0" fontAlgn="base" hangingPunct="0">
        <a:spcBef>
          <a:spcPct val="0"/>
        </a:spcBef>
        <a:spcAft>
          <a:spcPct val="0"/>
        </a:spcAft>
        <a:buClr>
          <a:srgbClr val="012D9A"/>
        </a:buClr>
        <a:buChar char="–"/>
        <a:defRPr sz="1600">
          <a:solidFill>
            <a:schemeClr val="tx1"/>
          </a:solidFill>
          <a:latin typeface="+mn-lt"/>
        </a:defRPr>
      </a:lvl7pPr>
      <a:lvl8pPr marL="3148013" indent="-234950" algn="l" rtl="0" eaLnBrk="0" fontAlgn="base" hangingPunct="0">
        <a:spcBef>
          <a:spcPct val="0"/>
        </a:spcBef>
        <a:spcAft>
          <a:spcPct val="0"/>
        </a:spcAft>
        <a:buClr>
          <a:srgbClr val="012D9A"/>
        </a:buClr>
        <a:buChar char="–"/>
        <a:defRPr sz="1600">
          <a:solidFill>
            <a:schemeClr val="tx1"/>
          </a:solidFill>
          <a:latin typeface="+mn-lt"/>
        </a:defRPr>
      </a:lvl8pPr>
      <a:lvl9pPr marL="3605213" indent="-234950" algn="l" rtl="0" eaLnBrk="0" fontAlgn="base" hangingPunct="0">
        <a:spcBef>
          <a:spcPct val="0"/>
        </a:spcBef>
        <a:spcAft>
          <a:spcPct val="0"/>
        </a:spcAft>
        <a:buClr>
          <a:srgbClr val="012D9A"/>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0.jp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19.png"/><Relationship Id="rId7"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4.jpeg"/><Relationship Id="rId5" Type="http://schemas.openxmlformats.org/officeDocument/2006/relationships/image" Target="../media/image23.png"/><Relationship Id="rId10" Type="http://schemas.openxmlformats.org/officeDocument/2006/relationships/image" Target="../media/image28.jpeg"/><Relationship Id="rId4" Type="http://schemas.openxmlformats.org/officeDocument/2006/relationships/image" Target="../media/image18.jpeg"/><Relationship Id="rId9" Type="http://schemas.openxmlformats.org/officeDocument/2006/relationships/image" Target="../media/image27.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29.png"/><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31.jpe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12"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openxmlformats.org/officeDocument/2006/relationships/image" Target="../media/image35.jpeg"/><Relationship Id="rId11" Type="http://schemas.openxmlformats.org/officeDocument/2006/relationships/image" Target="../media/image20.jpeg"/><Relationship Id="rId5" Type="http://schemas.openxmlformats.org/officeDocument/2006/relationships/image" Target="../media/image34.jpeg"/><Relationship Id="rId10" Type="http://schemas.openxmlformats.org/officeDocument/2006/relationships/image" Target="../media/image39.jpeg"/><Relationship Id="rId4" Type="http://schemas.openxmlformats.org/officeDocument/2006/relationships/image" Target="../media/image33.jpeg"/><Relationship Id="rId9"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17.xml"/><Relationship Id="rId5" Type="http://schemas.openxmlformats.org/officeDocument/2006/relationships/image" Target="../media/image41.jpeg"/><Relationship Id="rId4" Type="http://schemas.openxmlformats.org/officeDocument/2006/relationships/image" Target="../media/image10.jpg"/></Relationships>
</file>

<file path=ppt/slides/_rels/slide1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9.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7.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3.jpeg"/><Relationship Id="rId7"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ctrTitle"/>
          </p:nvPr>
        </p:nvSpPr>
        <p:spPr>
          <a:xfrm>
            <a:off x="609600" y="1219200"/>
            <a:ext cx="8153400" cy="3877985"/>
          </a:xfrm>
        </p:spPr>
        <p:txBody>
          <a:bodyPr/>
          <a:lstStyle/>
          <a:p>
            <a:pPr eaLnBrk="1" hangingPunct="1"/>
            <a:r>
              <a:rPr lang="en-US" sz="2400" i="1" dirty="0">
                <a:solidFill>
                  <a:schemeClr val="bg2"/>
                </a:solidFill>
              </a:rPr>
              <a:t>North Carolina Department of Labor</a:t>
            </a:r>
            <a:br>
              <a:rPr lang="en-US" sz="2800" dirty="0">
                <a:solidFill>
                  <a:schemeClr val="bg2"/>
                </a:solidFill>
              </a:rPr>
            </a:br>
            <a:r>
              <a:rPr lang="en-US" dirty="0">
                <a:solidFill>
                  <a:schemeClr val="bg2"/>
                </a:solidFill>
              </a:rPr>
              <a:t>Occupational Safety &amp; Health Division</a:t>
            </a:r>
            <a:br>
              <a:rPr lang="en-US" sz="4000" dirty="0">
                <a:solidFill>
                  <a:schemeClr val="bg2"/>
                </a:solidFill>
              </a:rPr>
            </a:br>
            <a:br>
              <a:rPr lang="en-US" sz="4000" dirty="0">
                <a:solidFill>
                  <a:schemeClr val="bg2"/>
                </a:solidFill>
              </a:rPr>
            </a:br>
            <a:r>
              <a:rPr lang="en-US" sz="2800" dirty="0">
                <a:solidFill>
                  <a:schemeClr val="bg2"/>
                </a:solidFill>
              </a:rPr>
              <a:t>3</a:t>
            </a:r>
            <a:r>
              <a:rPr lang="en-US" sz="2800" baseline="30000" dirty="0">
                <a:solidFill>
                  <a:schemeClr val="bg2"/>
                </a:solidFill>
              </a:rPr>
              <a:t>rd</a:t>
            </a:r>
            <a:r>
              <a:rPr lang="en-US" sz="2800" dirty="0">
                <a:solidFill>
                  <a:schemeClr val="bg2"/>
                </a:solidFill>
              </a:rPr>
              <a:t> Quarter Report</a:t>
            </a:r>
            <a:br>
              <a:rPr lang="en-US" sz="2800" dirty="0">
                <a:solidFill>
                  <a:schemeClr val="bg2"/>
                </a:solidFill>
              </a:rPr>
            </a:br>
            <a:r>
              <a:rPr lang="en-US" sz="2400" i="1" dirty="0">
                <a:solidFill>
                  <a:schemeClr val="bg2"/>
                </a:solidFill>
              </a:rPr>
              <a:t>Federal Fiscal Year 2021*</a:t>
            </a:r>
            <a:br>
              <a:rPr lang="en-US" sz="2400" i="1" dirty="0">
                <a:solidFill>
                  <a:schemeClr val="bg2"/>
                </a:solidFill>
              </a:rPr>
            </a:br>
            <a:br>
              <a:rPr lang="en-US" sz="3200" dirty="0">
                <a:solidFill>
                  <a:schemeClr val="bg2"/>
                </a:solidFill>
              </a:rPr>
            </a:br>
            <a:endParaRPr lang="en-US" sz="3200" dirty="0">
              <a:solidFill>
                <a:schemeClr val="bg2"/>
              </a:solidFill>
            </a:endParaRPr>
          </a:p>
        </p:txBody>
      </p:sp>
      <p:sp>
        <p:nvSpPr>
          <p:cNvPr id="33794" name="Rectangle 4"/>
          <p:cNvSpPr>
            <a:spLocks noChangeArrowheads="1"/>
          </p:cNvSpPr>
          <p:nvPr/>
        </p:nvSpPr>
        <p:spPr bwMode="auto">
          <a:xfrm>
            <a:off x="685800" y="4812125"/>
            <a:ext cx="7162800" cy="604012"/>
          </a:xfrm>
          <a:prstGeom prst="rect">
            <a:avLst/>
          </a:prstGeom>
          <a:noFill/>
          <a:ln w="9525">
            <a:noFill/>
            <a:miter lim="800000"/>
            <a:headEnd/>
            <a:tailEnd/>
          </a:ln>
        </p:spPr>
        <p:txBody>
          <a:bodyPr lIns="82550" tIns="41275" rIns="82550" bIns="41275" anchor="ctr">
            <a:spAutoFit/>
          </a:bodyPr>
          <a:lstStyle/>
          <a:p>
            <a:pPr eaLnBrk="0" hangingPunct="0">
              <a:lnSpc>
                <a:spcPct val="110000"/>
              </a:lnSpc>
              <a:buClr>
                <a:srgbClr val="910046"/>
              </a:buClr>
              <a:buSzPct val="84000"/>
              <a:buFont typeface="Wingdings" pitchFamily="2" charset="2"/>
              <a:buNone/>
            </a:pPr>
            <a:r>
              <a:rPr lang="en-US" sz="1600" b="1" dirty="0">
                <a:solidFill>
                  <a:schemeClr val="bg2"/>
                </a:solidFill>
              </a:rPr>
              <a:t>Presented by</a:t>
            </a:r>
            <a:r>
              <a:rPr lang="en-US" sz="1600" dirty="0">
                <a:solidFill>
                  <a:schemeClr val="bg2"/>
                </a:solidFill>
              </a:rPr>
              <a:t>:</a:t>
            </a:r>
          </a:p>
          <a:p>
            <a:pPr eaLnBrk="0" hangingPunct="0">
              <a:lnSpc>
                <a:spcPct val="110000"/>
              </a:lnSpc>
              <a:buClr>
                <a:srgbClr val="910046"/>
              </a:buClr>
              <a:buSzPct val="84000"/>
              <a:buFont typeface="Wingdings" pitchFamily="2" charset="2"/>
              <a:buNone/>
            </a:pPr>
            <a:r>
              <a:rPr lang="en-US" sz="1600">
                <a:solidFill>
                  <a:srgbClr val="777777"/>
                </a:solidFill>
              </a:rPr>
              <a:t>Occupational </a:t>
            </a:r>
            <a:r>
              <a:rPr lang="en-US" sz="1600" dirty="0">
                <a:solidFill>
                  <a:srgbClr val="777777"/>
                </a:solidFill>
              </a:rPr>
              <a:t>Safety and Health Division of North Carolina </a:t>
            </a:r>
          </a:p>
        </p:txBody>
      </p:sp>
      <p:sp>
        <p:nvSpPr>
          <p:cNvPr id="2" name="TextBox 1"/>
          <p:cNvSpPr txBox="1"/>
          <p:nvPr/>
        </p:nvSpPr>
        <p:spPr>
          <a:xfrm>
            <a:off x="7258665" y="5709807"/>
            <a:ext cx="1905000" cy="246221"/>
          </a:xfrm>
          <a:prstGeom prst="rect">
            <a:avLst/>
          </a:prstGeom>
          <a:noFill/>
        </p:spPr>
        <p:txBody>
          <a:bodyPr wrap="square" rtlCol="0">
            <a:spAutoFit/>
          </a:bodyPr>
          <a:lstStyle/>
          <a:p>
            <a:r>
              <a:rPr lang="en-US" sz="1000" i="1" dirty="0"/>
              <a:t>*Preliminary Data</a:t>
            </a:r>
          </a:p>
        </p:txBody>
      </p:sp>
    </p:spTree>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529" y="4478179"/>
            <a:ext cx="6263253" cy="246221"/>
          </a:xfrm>
          <a:prstGeom prst="rect">
            <a:avLst/>
          </a:prstGeom>
          <a:noFill/>
        </p:spPr>
        <p:txBody>
          <a:bodyPr wrap="none" rtlCol="0">
            <a:spAutoFit/>
          </a:bodyPr>
          <a:lstStyle/>
          <a:p>
            <a:r>
              <a:rPr lang="en-US" sz="1000" b="1" i="1" dirty="0"/>
              <a:t>*</a:t>
            </a:r>
            <a:r>
              <a:rPr lang="en-US" sz="1000" i="1" dirty="0"/>
              <a:t>Some inspections involved more than one health hazard and generally included a program improvement</a:t>
            </a:r>
          </a:p>
        </p:txBody>
      </p:sp>
      <p:pic>
        <p:nvPicPr>
          <p:cNvPr id="17" name="Picture 7" descr="C:\Documents and Settings\Wanda Lagoe\My Documents\My Pictures\Partnerships\Crane 178.jpg"/>
          <p:cNvPicPr>
            <a:picLocks noChangeAspect="1" noChangeArrowheads="1"/>
          </p:cNvPicPr>
          <p:nvPr/>
        </p:nvPicPr>
        <p:blipFill>
          <a:blip r:embed="rId3" cstate="print"/>
          <a:srcRect l="44705"/>
          <a:stretch>
            <a:fillRect/>
          </a:stretch>
        </p:blipFill>
        <p:spPr bwMode="auto">
          <a:xfrm>
            <a:off x="609600" y="4800601"/>
            <a:ext cx="1406771" cy="1143000"/>
          </a:xfrm>
          <a:prstGeom prst="rect">
            <a:avLst/>
          </a:prstGeom>
          <a:noFill/>
          <a:ln w="9525">
            <a:noFill/>
            <a:miter lim="800000"/>
            <a:headEnd/>
            <a:tailEnd/>
          </a:ln>
        </p:spPr>
      </p:pic>
      <p:pic>
        <p:nvPicPr>
          <p:cNvPr id="20" name="Picture 19" descr="C:\Users\wllagoe.EADS\Pictures\Construction\IMAG0613.jpg"/>
          <p:cNvPicPr/>
          <p:nvPr/>
        </p:nvPicPr>
        <p:blipFill>
          <a:blip r:embed="rId4" cstate="print"/>
          <a:srcRect/>
          <a:stretch>
            <a:fillRect/>
          </a:stretch>
        </p:blipFill>
        <p:spPr bwMode="auto">
          <a:xfrm>
            <a:off x="4267200" y="4800600"/>
            <a:ext cx="2209800" cy="1143000"/>
          </a:xfrm>
          <a:prstGeom prst="rect">
            <a:avLst/>
          </a:prstGeom>
          <a:noFill/>
          <a:ln w="9525">
            <a:noFill/>
            <a:miter lim="800000"/>
            <a:headEnd/>
            <a:tailEnd/>
          </a:ln>
        </p:spPr>
      </p:pic>
      <p:sp>
        <p:nvSpPr>
          <p:cNvPr id="24"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Special Emphasis Program</a:t>
            </a:r>
          </a:p>
          <a:p>
            <a:pPr eaLnBrk="0" hangingPunct="0"/>
            <a:r>
              <a:rPr lang="en-US" sz="2400" i="1" dirty="0">
                <a:solidFill>
                  <a:schemeClr val="bg2"/>
                </a:solidFill>
              </a:rPr>
              <a:t>Health Hazards</a:t>
            </a:r>
            <a:endParaRPr lang="en-US" sz="2400" b="1" i="1" dirty="0">
              <a:solidFill>
                <a:schemeClr val="bg2"/>
              </a:solidFill>
            </a:endParaRPr>
          </a:p>
        </p:txBody>
      </p:sp>
      <p:sp>
        <p:nvSpPr>
          <p:cNvPr id="16" name="TextBox 15"/>
          <p:cNvSpPr txBox="1"/>
          <p:nvPr/>
        </p:nvSpPr>
        <p:spPr>
          <a:xfrm>
            <a:off x="558114" y="4737556"/>
            <a:ext cx="1186543" cy="215444"/>
          </a:xfrm>
          <a:prstGeom prst="rect">
            <a:avLst/>
          </a:prstGeom>
          <a:noFill/>
        </p:spPr>
        <p:txBody>
          <a:bodyPr wrap="none" rtlCol="0">
            <a:spAutoFit/>
          </a:bodyPr>
          <a:lstStyle/>
          <a:p>
            <a:r>
              <a:rPr lang="en-US" sz="800" dirty="0"/>
              <a:t>NCDOL Photo Library</a:t>
            </a:r>
          </a:p>
        </p:txBody>
      </p:sp>
      <p:pic>
        <p:nvPicPr>
          <p:cNvPr id="21" name="Picture 20"/>
          <p:cNvPicPr/>
          <p:nvPr/>
        </p:nvPicPr>
        <p:blipFill>
          <a:blip r:embed="rId5" cstate="print"/>
          <a:srcRect/>
          <a:stretch>
            <a:fillRect/>
          </a:stretch>
        </p:blipFill>
        <p:spPr bwMode="auto">
          <a:xfrm>
            <a:off x="6781800" y="4800600"/>
            <a:ext cx="1752600" cy="1143000"/>
          </a:xfrm>
          <a:prstGeom prst="rect">
            <a:avLst/>
          </a:prstGeom>
          <a:noFill/>
          <a:ln w="9525">
            <a:noFill/>
            <a:miter lim="800000"/>
            <a:headEnd/>
            <a:tailEnd/>
          </a:ln>
        </p:spPr>
      </p:pic>
      <p:pic>
        <p:nvPicPr>
          <p:cNvPr id="22" name="Picture 21" descr="C:\Users\wllagoe.EADS\Pictures\Picture 028.jpg"/>
          <p:cNvPicPr/>
          <p:nvPr/>
        </p:nvPicPr>
        <p:blipFill>
          <a:blip r:embed="rId6" cstate="print"/>
          <a:srcRect t="36156" r="23415"/>
          <a:stretch>
            <a:fillRect/>
          </a:stretch>
        </p:blipFill>
        <p:spPr bwMode="auto">
          <a:xfrm>
            <a:off x="5921582" y="4800600"/>
            <a:ext cx="1676400" cy="1143000"/>
          </a:xfrm>
          <a:prstGeom prst="rect">
            <a:avLst/>
          </a:prstGeom>
          <a:noFill/>
          <a:ln w="9525">
            <a:noFill/>
            <a:miter lim="800000"/>
            <a:headEnd/>
            <a:tailEnd/>
          </a:ln>
        </p:spPr>
      </p:pic>
      <p:graphicFrame>
        <p:nvGraphicFramePr>
          <p:cNvPr id="13" name="Table 12">
            <a:extLst>
              <a:ext uri="{FF2B5EF4-FFF2-40B4-BE49-F238E27FC236}">
                <a16:creationId xmlns:a16="http://schemas.microsoft.com/office/drawing/2014/main" id="{B0E6CC80-FA95-4163-8796-312043431F91}"/>
              </a:ext>
            </a:extLst>
          </p:cNvPr>
          <p:cNvGraphicFramePr>
            <a:graphicFrameLocks noGrp="1"/>
          </p:cNvGraphicFramePr>
          <p:nvPr>
            <p:extLst>
              <p:ext uri="{D42A27DB-BD31-4B8C-83A1-F6EECF244321}">
                <p14:modId xmlns:p14="http://schemas.microsoft.com/office/powerpoint/2010/main" val="873168027"/>
              </p:ext>
            </p:extLst>
          </p:nvPr>
        </p:nvGraphicFramePr>
        <p:xfrm>
          <a:off x="609598" y="1219200"/>
          <a:ext cx="7924802" cy="3287973"/>
        </p:xfrm>
        <a:graphic>
          <a:graphicData uri="http://schemas.openxmlformats.org/drawingml/2006/table">
            <a:tbl>
              <a:tblPr firstRow="1" bandRow="1">
                <a:tableStyleId>{073A0DAA-6AF3-43AB-8588-CEC1D06C72B9}</a:tableStyleId>
              </a:tblPr>
              <a:tblGrid>
                <a:gridCol w="2504303">
                  <a:extLst>
                    <a:ext uri="{9D8B030D-6E8A-4147-A177-3AD203B41FA5}">
                      <a16:colId xmlns:a16="http://schemas.microsoft.com/office/drawing/2014/main" val="20000"/>
                    </a:ext>
                  </a:extLst>
                </a:gridCol>
                <a:gridCol w="1037968">
                  <a:extLst>
                    <a:ext uri="{9D8B030D-6E8A-4147-A177-3AD203B41FA5}">
                      <a16:colId xmlns:a16="http://schemas.microsoft.com/office/drawing/2014/main" val="20001"/>
                    </a:ext>
                  </a:extLst>
                </a:gridCol>
                <a:gridCol w="1037968">
                  <a:extLst>
                    <a:ext uri="{9D8B030D-6E8A-4147-A177-3AD203B41FA5}">
                      <a16:colId xmlns:a16="http://schemas.microsoft.com/office/drawing/2014/main" val="88443120"/>
                    </a:ext>
                  </a:extLst>
                </a:gridCol>
                <a:gridCol w="1037968">
                  <a:extLst>
                    <a:ext uri="{9D8B030D-6E8A-4147-A177-3AD203B41FA5}">
                      <a16:colId xmlns:a16="http://schemas.microsoft.com/office/drawing/2014/main" val="3486207619"/>
                    </a:ext>
                  </a:extLst>
                </a:gridCol>
                <a:gridCol w="988540">
                  <a:extLst>
                    <a:ext uri="{9D8B030D-6E8A-4147-A177-3AD203B41FA5}">
                      <a16:colId xmlns:a16="http://schemas.microsoft.com/office/drawing/2014/main" val="20002"/>
                    </a:ext>
                  </a:extLst>
                </a:gridCol>
                <a:gridCol w="1318055">
                  <a:extLst>
                    <a:ext uri="{9D8B030D-6E8A-4147-A177-3AD203B41FA5}">
                      <a16:colId xmlns:a16="http://schemas.microsoft.com/office/drawing/2014/main" val="20003"/>
                    </a:ext>
                  </a:extLst>
                </a:gridCol>
              </a:tblGrid>
              <a:tr h="550129">
                <a:tc>
                  <a:txBody>
                    <a:bodyPr/>
                    <a:lstStyle/>
                    <a:p>
                      <a:pPr algn="r"/>
                      <a:r>
                        <a:rPr lang="en-US" sz="1600" dirty="0">
                          <a:solidFill>
                            <a:schemeClr val="tx1"/>
                          </a:solidFill>
                        </a:rPr>
                        <a:t>COMPLIANCE INSPECTIONS</a:t>
                      </a:r>
                    </a:p>
                  </a:txBody>
                  <a:tcPr anchor="ctr">
                    <a:solidFill>
                      <a:schemeClr val="bg1">
                        <a:lumMod val="75000"/>
                      </a:schemeClr>
                    </a:solidFill>
                  </a:tcPr>
                </a:tc>
                <a:tc>
                  <a:txBody>
                    <a:bodyPr/>
                    <a:lstStyle/>
                    <a:p>
                      <a:pPr algn="ctr"/>
                      <a:r>
                        <a:rPr lang="en-US" sz="1400" b="1" dirty="0">
                          <a:solidFill>
                            <a:schemeClr val="tx1"/>
                          </a:solidFill>
                        </a:rPr>
                        <a:t>1</a:t>
                      </a:r>
                      <a:r>
                        <a:rPr lang="en-US" sz="1400" b="1" baseline="30000" dirty="0">
                          <a:solidFill>
                            <a:schemeClr val="tx1"/>
                          </a:solidFill>
                        </a:rPr>
                        <a:t>ST</a:t>
                      </a:r>
                      <a:r>
                        <a:rPr lang="en-US" sz="1400" b="1" dirty="0">
                          <a:solidFill>
                            <a:schemeClr val="tx1"/>
                          </a:solidFill>
                        </a:rPr>
                        <a:t> Qtr.</a:t>
                      </a:r>
                    </a:p>
                  </a:txBody>
                  <a:tcPr anchor="ctr">
                    <a:solidFill>
                      <a:schemeClr val="bg1">
                        <a:lumMod val="75000"/>
                      </a:schemeClr>
                    </a:solidFill>
                  </a:tcPr>
                </a:tc>
                <a:tc>
                  <a:txBody>
                    <a:bodyPr/>
                    <a:lstStyle/>
                    <a:p>
                      <a:pPr algn="ctr"/>
                      <a:r>
                        <a:rPr lang="en-US" sz="1400" b="1" dirty="0">
                          <a:solidFill>
                            <a:schemeClr val="tx1"/>
                          </a:solidFill>
                        </a:rPr>
                        <a:t>2</a:t>
                      </a:r>
                      <a:r>
                        <a:rPr lang="en-US" sz="1400" b="1" baseline="30000" dirty="0">
                          <a:solidFill>
                            <a:schemeClr val="tx1"/>
                          </a:solidFill>
                        </a:rPr>
                        <a:t>nd</a:t>
                      </a:r>
                      <a:r>
                        <a:rPr lang="en-US" sz="1400" b="1" dirty="0">
                          <a:solidFill>
                            <a:schemeClr val="tx1"/>
                          </a:solidFill>
                        </a:rPr>
                        <a:t> Qtr.</a:t>
                      </a:r>
                    </a:p>
                  </a:txBody>
                  <a:tcPr anchor="ctr">
                    <a:solidFill>
                      <a:schemeClr val="bg1">
                        <a:lumMod val="75000"/>
                      </a:schemeClr>
                    </a:solidFill>
                  </a:tcPr>
                </a:tc>
                <a:tc>
                  <a:txBody>
                    <a:bodyPr/>
                    <a:lstStyle/>
                    <a:p>
                      <a:pPr algn="ctr"/>
                      <a:r>
                        <a:rPr lang="en-US" sz="1400" b="1" dirty="0">
                          <a:solidFill>
                            <a:schemeClr val="tx1"/>
                          </a:solidFill>
                        </a:rPr>
                        <a:t>3</a:t>
                      </a:r>
                      <a:r>
                        <a:rPr lang="en-US" sz="1400" b="1" baseline="30000" dirty="0">
                          <a:solidFill>
                            <a:schemeClr val="tx1"/>
                          </a:solidFill>
                        </a:rPr>
                        <a:t>rd</a:t>
                      </a:r>
                      <a:r>
                        <a:rPr lang="en-US" sz="1400" b="1" dirty="0">
                          <a:solidFill>
                            <a:schemeClr val="tx1"/>
                          </a:solidFill>
                        </a:rPr>
                        <a:t> Qtr.</a:t>
                      </a:r>
                    </a:p>
                  </a:txBody>
                  <a:tcPr anchor="ctr">
                    <a:solidFill>
                      <a:schemeClr val="bg1">
                        <a:lumMod val="75000"/>
                      </a:schemeClr>
                    </a:solidFill>
                  </a:tcPr>
                </a:tc>
                <a:tc>
                  <a:txBody>
                    <a:bodyPr/>
                    <a:lstStyle/>
                    <a:p>
                      <a:pPr algn="ctr"/>
                      <a:r>
                        <a:rPr lang="en-US" sz="1400" b="1" i="1" dirty="0">
                          <a:solidFill>
                            <a:schemeClr val="tx1"/>
                          </a:solidFill>
                        </a:rPr>
                        <a:t>Total</a:t>
                      </a:r>
                    </a:p>
                  </a:txBody>
                  <a:tcPr anchor="ctr">
                    <a:solidFill>
                      <a:schemeClr val="bg1">
                        <a:lumMod val="75000"/>
                      </a:schemeClr>
                    </a:solidFill>
                  </a:tcPr>
                </a:tc>
                <a:tc>
                  <a:txBody>
                    <a:bodyPr/>
                    <a:lstStyle/>
                    <a:p>
                      <a:pPr algn="ctr"/>
                      <a:r>
                        <a:rPr lang="en-US" sz="1400" b="1"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386979">
                <a:tc>
                  <a:txBody>
                    <a:bodyPr/>
                    <a:lstStyle/>
                    <a:p>
                      <a:pPr algn="r"/>
                      <a:r>
                        <a:rPr lang="en-US" sz="1400" i="1" dirty="0"/>
                        <a:t>Silica</a:t>
                      </a:r>
                    </a:p>
                  </a:txBody>
                  <a:tcPr anchor="ctr">
                    <a:solidFill>
                      <a:schemeClr val="bg1">
                        <a:lumMod val="85000"/>
                      </a:schemeClr>
                    </a:solidFill>
                  </a:tcPr>
                </a:tc>
                <a:tc>
                  <a:txBody>
                    <a:bodyPr/>
                    <a:lstStyle/>
                    <a:p>
                      <a:pPr algn="ctr"/>
                      <a:r>
                        <a:rPr lang="en-US" sz="1400" i="0" dirty="0"/>
                        <a:t>10</a:t>
                      </a:r>
                    </a:p>
                  </a:txBody>
                  <a:tcPr anchor="ctr">
                    <a:solidFill>
                      <a:schemeClr val="bg1">
                        <a:lumMod val="85000"/>
                      </a:schemeClr>
                    </a:solidFill>
                  </a:tcPr>
                </a:tc>
                <a:tc>
                  <a:txBody>
                    <a:bodyPr/>
                    <a:lstStyle/>
                    <a:p>
                      <a:pPr algn="ctr"/>
                      <a:r>
                        <a:rPr lang="en-US" sz="1400" i="0" dirty="0"/>
                        <a:t>11</a:t>
                      </a:r>
                    </a:p>
                  </a:txBody>
                  <a:tcPr anchor="ctr">
                    <a:solidFill>
                      <a:schemeClr val="bg1">
                        <a:lumMod val="85000"/>
                      </a:schemeClr>
                    </a:solidFill>
                  </a:tcPr>
                </a:tc>
                <a:tc>
                  <a:txBody>
                    <a:bodyPr/>
                    <a:lstStyle/>
                    <a:p>
                      <a:pPr algn="ctr"/>
                      <a:r>
                        <a:rPr lang="en-US" sz="1400" i="0" dirty="0"/>
                        <a:t>6</a:t>
                      </a:r>
                    </a:p>
                  </a:txBody>
                  <a:tcPr anchor="ctr">
                    <a:solidFill>
                      <a:schemeClr val="bg1">
                        <a:lumMod val="85000"/>
                      </a:schemeClr>
                    </a:solidFill>
                  </a:tcPr>
                </a:tc>
                <a:tc>
                  <a:txBody>
                    <a:bodyPr/>
                    <a:lstStyle/>
                    <a:p>
                      <a:pPr algn="ctr"/>
                      <a:r>
                        <a:rPr lang="en-US" sz="1400" b="1" i="1" dirty="0"/>
                        <a:t>27</a:t>
                      </a:r>
                    </a:p>
                  </a:txBody>
                  <a:tcPr anchor="ctr">
                    <a:solidFill>
                      <a:schemeClr val="bg1">
                        <a:lumMod val="85000"/>
                      </a:schemeClr>
                    </a:solidFill>
                  </a:tcPr>
                </a:tc>
                <a:tc rowSpan="6">
                  <a:txBody>
                    <a:bodyPr/>
                    <a:lstStyle/>
                    <a:p>
                      <a:pPr algn="ctr"/>
                      <a:r>
                        <a:rPr lang="en-US" sz="1400" b="1" i="0" dirty="0"/>
                        <a:t>75</a:t>
                      </a:r>
                    </a:p>
                  </a:txBody>
                  <a:tcPr anchor="b">
                    <a:solidFill>
                      <a:schemeClr val="bg1">
                        <a:lumMod val="85000"/>
                      </a:schemeClr>
                    </a:solidFill>
                  </a:tcPr>
                </a:tc>
                <a:extLst>
                  <a:ext uri="{0D108BD9-81ED-4DB2-BD59-A6C34878D82A}">
                    <a16:rowId xmlns:a16="http://schemas.microsoft.com/office/drawing/2014/main" val="10001"/>
                  </a:ext>
                </a:extLst>
              </a:tr>
              <a:tr h="386979">
                <a:tc>
                  <a:txBody>
                    <a:bodyPr/>
                    <a:lstStyle/>
                    <a:p>
                      <a:pPr algn="r"/>
                      <a:r>
                        <a:rPr lang="en-US" sz="1400" i="1" dirty="0"/>
                        <a:t>Asbestos</a:t>
                      </a:r>
                    </a:p>
                  </a:txBody>
                  <a:tcPr anchor="ctr">
                    <a:solidFill>
                      <a:schemeClr val="bg1">
                        <a:lumMod val="95000"/>
                      </a:schemeClr>
                    </a:solidFill>
                  </a:tcPr>
                </a:tc>
                <a:tc>
                  <a:txBody>
                    <a:bodyPr/>
                    <a:lstStyle/>
                    <a:p>
                      <a:pPr algn="ctr"/>
                      <a:r>
                        <a:rPr lang="en-US" sz="1400" i="0" dirty="0"/>
                        <a:t>7</a:t>
                      </a:r>
                    </a:p>
                  </a:txBody>
                  <a:tcPr anchor="ctr">
                    <a:solidFill>
                      <a:schemeClr val="bg1">
                        <a:lumMod val="95000"/>
                      </a:schemeClr>
                    </a:solidFill>
                  </a:tcPr>
                </a:tc>
                <a:tc>
                  <a:txBody>
                    <a:bodyPr/>
                    <a:lstStyle/>
                    <a:p>
                      <a:pPr algn="ctr"/>
                      <a:r>
                        <a:rPr lang="en-US" sz="1400" i="0" dirty="0"/>
                        <a:t>4</a:t>
                      </a:r>
                    </a:p>
                  </a:txBody>
                  <a:tcPr anchor="ctr">
                    <a:solidFill>
                      <a:schemeClr val="bg1">
                        <a:lumMod val="95000"/>
                      </a:schemeClr>
                    </a:solidFill>
                  </a:tcPr>
                </a:tc>
                <a:tc>
                  <a:txBody>
                    <a:bodyPr/>
                    <a:lstStyle/>
                    <a:p>
                      <a:pPr algn="ctr"/>
                      <a:r>
                        <a:rPr lang="en-US" sz="1400" i="0" dirty="0"/>
                        <a:t>3</a:t>
                      </a:r>
                    </a:p>
                  </a:txBody>
                  <a:tcPr anchor="ctr">
                    <a:solidFill>
                      <a:schemeClr val="bg1">
                        <a:lumMod val="95000"/>
                      </a:schemeClr>
                    </a:solidFill>
                  </a:tcPr>
                </a:tc>
                <a:tc>
                  <a:txBody>
                    <a:bodyPr/>
                    <a:lstStyle/>
                    <a:p>
                      <a:pPr algn="ctr"/>
                      <a:r>
                        <a:rPr lang="en-US" sz="1400" b="1" i="1" dirty="0"/>
                        <a:t>14</a:t>
                      </a:r>
                    </a:p>
                  </a:txBody>
                  <a:tcPr anchor="ctr">
                    <a:solidFill>
                      <a:schemeClr val="bg1">
                        <a:lumMod val="95000"/>
                      </a:schemeClr>
                    </a:solidFill>
                  </a:tcPr>
                </a:tc>
                <a:tc vMerge="1">
                  <a:txBody>
                    <a:bodyPr/>
                    <a:lstStyle/>
                    <a:p>
                      <a:pPr algn="ctr"/>
                      <a:endParaRPr lang="en-US" sz="1600" i="1" dirty="0"/>
                    </a:p>
                  </a:txBody>
                  <a:tcPr>
                    <a:solidFill>
                      <a:schemeClr val="bg1">
                        <a:lumMod val="95000"/>
                      </a:schemeClr>
                    </a:solidFill>
                  </a:tcPr>
                </a:tc>
                <a:extLst>
                  <a:ext uri="{0D108BD9-81ED-4DB2-BD59-A6C34878D82A}">
                    <a16:rowId xmlns:a16="http://schemas.microsoft.com/office/drawing/2014/main" val="10002"/>
                  </a:ext>
                </a:extLst>
              </a:tr>
              <a:tr h="386979">
                <a:tc>
                  <a:txBody>
                    <a:bodyPr/>
                    <a:lstStyle/>
                    <a:p>
                      <a:pPr algn="r"/>
                      <a:r>
                        <a:rPr lang="en-US" sz="1400" i="1" dirty="0" err="1"/>
                        <a:t>Isocyanates</a:t>
                      </a:r>
                      <a:endParaRPr lang="en-US" sz="1400" i="1" dirty="0"/>
                    </a:p>
                  </a:txBody>
                  <a:tcPr anchor="ctr">
                    <a:solidFill>
                      <a:schemeClr val="bg1">
                        <a:lumMod val="85000"/>
                      </a:schemeClr>
                    </a:solidFill>
                  </a:tcPr>
                </a:tc>
                <a:tc>
                  <a:txBody>
                    <a:bodyPr/>
                    <a:lstStyle/>
                    <a:p>
                      <a:pPr algn="ctr"/>
                      <a:r>
                        <a:rPr lang="en-US" sz="1400" i="0" dirty="0"/>
                        <a:t>4</a:t>
                      </a:r>
                    </a:p>
                  </a:txBody>
                  <a:tcPr anchor="ctr">
                    <a:solidFill>
                      <a:schemeClr val="bg1">
                        <a:lumMod val="85000"/>
                      </a:schemeClr>
                    </a:solidFill>
                  </a:tcPr>
                </a:tc>
                <a:tc>
                  <a:txBody>
                    <a:bodyPr/>
                    <a:lstStyle/>
                    <a:p>
                      <a:pPr algn="ctr"/>
                      <a:r>
                        <a:rPr lang="en-US" sz="1400" i="0" dirty="0"/>
                        <a:t>11</a:t>
                      </a:r>
                    </a:p>
                  </a:txBody>
                  <a:tcPr anchor="ctr">
                    <a:solidFill>
                      <a:schemeClr val="bg1">
                        <a:lumMod val="85000"/>
                      </a:schemeClr>
                    </a:solidFill>
                  </a:tcPr>
                </a:tc>
                <a:tc>
                  <a:txBody>
                    <a:bodyPr/>
                    <a:lstStyle/>
                    <a:p>
                      <a:pPr algn="ctr"/>
                      <a:r>
                        <a:rPr lang="en-US" sz="1400" i="0" dirty="0"/>
                        <a:t>5</a:t>
                      </a:r>
                    </a:p>
                  </a:txBody>
                  <a:tcPr anchor="ctr">
                    <a:solidFill>
                      <a:schemeClr val="bg1">
                        <a:lumMod val="85000"/>
                      </a:schemeClr>
                    </a:solidFill>
                  </a:tcPr>
                </a:tc>
                <a:tc>
                  <a:txBody>
                    <a:bodyPr/>
                    <a:lstStyle/>
                    <a:p>
                      <a:pPr algn="ctr"/>
                      <a:r>
                        <a:rPr lang="en-US" sz="1400" b="1" i="1" dirty="0"/>
                        <a:t>20</a:t>
                      </a:r>
                    </a:p>
                  </a:txBody>
                  <a:tcPr anchor="ctr">
                    <a:solidFill>
                      <a:schemeClr val="bg1">
                        <a:lumMod val="85000"/>
                      </a:schemeClr>
                    </a:solidFill>
                  </a:tcPr>
                </a:tc>
                <a:tc vMerge="1">
                  <a:txBody>
                    <a:bodyPr/>
                    <a:lstStyle/>
                    <a:p>
                      <a:pPr algn="ctr"/>
                      <a:endParaRPr lang="en-US" sz="1600" i="1" dirty="0"/>
                    </a:p>
                  </a:txBody>
                  <a:tcPr>
                    <a:solidFill>
                      <a:schemeClr val="bg1">
                        <a:lumMod val="85000"/>
                      </a:schemeClr>
                    </a:solidFill>
                  </a:tcPr>
                </a:tc>
                <a:extLst>
                  <a:ext uri="{0D108BD9-81ED-4DB2-BD59-A6C34878D82A}">
                    <a16:rowId xmlns:a16="http://schemas.microsoft.com/office/drawing/2014/main" val="10003"/>
                  </a:ext>
                </a:extLst>
              </a:tr>
              <a:tr h="386979">
                <a:tc>
                  <a:txBody>
                    <a:bodyPr/>
                    <a:lstStyle/>
                    <a:p>
                      <a:pPr algn="r"/>
                      <a:r>
                        <a:rPr lang="en-US" sz="1400" i="1" dirty="0"/>
                        <a:t>Lead</a:t>
                      </a:r>
                    </a:p>
                  </a:txBody>
                  <a:tcPr anchor="ctr">
                    <a:solidFill>
                      <a:schemeClr val="bg1">
                        <a:lumMod val="95000"/>
                      </a:schemeClr>
                    </a:solidFill>
                  </a:tcPr>
                </a:tc>
                <a:tc>
                  <a:txBody>
                    <a:bodyPr/>
                    <a:lstStyle/>
                    <a:p>
                      <a:pPr algn="ctr"/>
                      <a:r>
                        <a:rPr lang="en-US" sz="1400" i="0" dirty="0"/>
                        <a:t>3</a:t>
                      </a:r>
                    </a:p>
                  </a:txBody>
                  <a:tcPr anchor="ctr">
                    <a:solidFill>
                      <a:schemeClr val="bg1">
                        <a:lumMod val="95000"/>
                      </a:schemeClr>
                    </a:solidFill>
                  </a:tcPr>
                </a:tc>
                <a:tc>
                  <a:txBody>
                    <a:bodyPr/>
                    <a:lstStyle/>
                    <a:p>
                      <a:pPr algn="ctr"/>
                      <a:r>
                        <a:rPr lang="en-US" sz="1400" i="0" dirty="0"/>
                        <a:t>4</a:t>
                      </a:r>
                    </a:p>
                  </a:txBody>
                  <a:tcPr anchor="ctr">
                    <a:solidFill>
                      <a:schemeClr val="bg1">
                        <a:lumMod val="95000"/>
                      </a:schemeClr>
                    </a:solidFill>
                  </a:tcPr>
                </a:tc>
                <a:tc>
                  <a:txBody>
                    <a:bodyPr/>
                    <a:lstStyle/>
                    <a:p>
                      <a:pPr algn="ctr"/>
                      <a:r>
                        <a:rPr lang="en-US" sz="1400" i="0" dirty="0"/>
                        <a:t>3</a:t>
                      </a:r>
                    </a:p>
                  </a:txBody>
                  <a:tcPr anchor="ctr">
                    <a:solidFill>
                      <a:schemeClr val="bg1">
                        <a:lumMod val="95000"/>
                      </a:schemeClr>
                    </a:solidFill>
                  </a:tcPr>
                </a:tc>
                <a:tc>
                  <a:txBody>
                    <a:bodyPr/>
                    <a:lstStyle/>
                    <a:p>
                      <a:pPr algn="ctr"/>
                      <a:r>
                        <a:rPr lang="en-US" sz="1400" b="1" i="1" dirty="0"/>
                        <a:t>10</a:t>
                      </a:r>
                    </a:p>
                  </a:txBody>
                  <a:tcPr anchor="ctr">
                    <a:solidFill>
                      <a:schemeClr val="bg1">
                        <a:lumMod val="95000"/>
                      </a:schemeClr>
                    </a:solidFill>
                  </a:tcPr>
                </a:tc>
                <a:tc vMerge="1">
                  <a:txBody>
                    <a:bodyPr/>
                    <a:lstStyle/>
                    <a:p>
                      <a:pPr algn="ctr"/>
                      <a:endParaRPr lang="en-US" sz="1600" i="1" dirty="0"/>
                    </a:p>
                  </a:txBody>
                  <a:tcPr>
                    <a:solidFill>
                      <a:schemeClr val="bg1">
                        <a:lumMod val="95000"/>
                      </a:schemeClr>
                    </a:solidFill>
                  </a:tcPr>
                </a:tc>
                <a:extLst>
                  <a:ext uri="{0D108BD9-81ED-4DB2-BD59-A6C34878D82A}">
                    <a16:rowId xmlns:a16="http://schemas.microsoft.com/office/drawing/2014/main" val="10004"/>
                  </a:ext>
                </a:extLst>
              </a:tr>
              <a:tr h="386979">
                <a:tc>
                  <a:txBody>
                    <a:bodyPr/>
                    <a:lstStyle/>
                    <a:p>
                      <a:pPr algn="r"/>
                      <a:r>
                        <a:rPr lang="en-US" sz="1400" i="1" dirty="0" err="1"/>
                        <a:t>Hexavalent</a:t>
                      </a:r>
                      <a:r>
                        <a:rPr lang="en-US" sz="1400" i="1" dirty="0"/>
                        <a:t> Chromium</a:t>
                      </a:r>
                    </a:p>
                  </a:txBody>
                  <a:tcPr anchor="ctr">
                    <a:solidFill>
                      <a:schemeClr val="bg1">
                        <a:lumMod val="85000"/>
                      </a:schemeClr>
                    </a:solidFill>
                  </a:tcPr>
                </a:tc>
                <a:tc>
                  <a:txBody>
                    <a:bodyPr/>
                    <a:lstStyle/>
                    <a:p>
                      <a:pPr algn="ctr"/>
                      <a:r>
                        <a:rPr lang="en-US" sz="1400" i="0" dirty="0"/>
                        <a:t>5</a:t>
                      </a:r>
                    </a:p>
                  </a:txBody>
                  <a:tcPr anchor="ctr">
                    <a:solidFill>
                      <a:schemeClr val="bg1">
                        <a:lumMod val="85000"/>
                      </a:schemeClr>
                    </a:solidFill>
                  </a:tcPr>
                </a:tc>
                <a:tc>
                  <a:txBody>
                    <a:bodyPr/>
                    <a:lstStyle/>
                    <a:p>
                      <a:pPr algn="ctr"/>
                      <a:r>
                        <a:rPr lang="en-US" sz="1400" i="0" dirty="0"/>
                        <a:t>2</a:t>
                      </a:r>
                    </a:p>
                  </a:txBody>
                  <a:tcPr anchor="ctr">
                    <a:solidFill>
                      <a:schemeClr val="bg1">
                        <a:lumMod val="85000"/>
                      </a:schemeClr>
                    </a:solidFill>
                  </a:tcPr>
                </a:tc>
                <a:tc>
                  <a:txBody>
                    <a:bodyPr/>
                    <a:lstStyle/>
                    <a:p>
                      <a:pPr algn="ctr"/>
                      <a:r>
                        <a:rPr lang="en-US" sz="1400" i="0" dirty="0"/>
                        <a:t>1</a:t>
                      </a:r>
                    </a:p>
                  </a:txBody>
                  <a:tcPr anchor="ctr">
                    <a:solidFill>
                      <a:schemeClr val="bg1">
                        <a:lumMod val="85000"/>
                      </a:schemeClr>
                    </a:solidFill>
                  </a:tcPr>
                </a:tc>
                <a:tc>
                  <a:txBody>
                    <a:bodyPr/>
                    <a:lstStyle/>
                    <a:p>
                      <a:pPr algn="ctr"/>
                      <a:r>
                        <a:rPr lang="en-US" sz="1400" b="1" i="1" dirty="0"/>
                        <a:t>8</a:t>
                      </a:r>
                    </a:p>
                  </a:txBody>
                  <a:tcPr anchor="ctr">
                    <a:solidFill>
                      <a:schemeClr val="bg1">
                        <a:lumMod val="85000"/>
                      </a:schemeClr>
                    </a:solidFill>
                  </a:tcPr>
                </a:tc>
                <a:tc vMerge="1">
                  <a:txBody>
                    <a:bodyPr/>
                    <a:lstStyle/>
                    <a:p>
                      <a:pPr algn="ctr"/>
                      <a:endParaRPr lang="en-US" sz="1600" i="1" dirty="0"/>
                    </a:p>
                  </a:txBody>
                  <a:tcPr>
                    <a:solidFill>
                      <a:schemeClr val="bg1">
                        <a:lumMod val="85000"/>
                      </a:schemeClr>
                    </a:solidFill>
                  </a:tcPr>
                </a:tc>
                <a:extLst>
                  <a:ext uri="{0D108BD9-81ED-4DB2-BD59-A6C34878D82A}">
                    <a16:rowId xmlns:a16="http://schemas.microsoft.com/office/drawing/2014/main" val="10005"/>
                  </a:ext>
                </a:extLst>
              </a:tr>
              <a:tr h="386979">
                <a:tc>
                  <a:txBody>
                    <a:bodyPr/>
                    <a:lstStyle/>
                    <a:p>
                      <a:pPr algn="r"/>
                      <a:r>
                        <a:rPr lang="en-US" sz="1400" b="1" i="1" dirty="0"/>
                        <a:t>Total</a:t>
                      </a:r>
                    </a:p>
                  </a:txBody>
                  <a:tcPr anchor="ctr">
                    <a:solidFill>
                      <a:schemeClr val="bg1">
                        <a:lumMod val="95000"/>
                      </a:schemeClr>
                    </a:solidFill>
                  </a:tcPr>
                </a:tc>
                <a:tc>
                  <a:txBody>
                    <a:bodyPr/>
                    <a:lstStyle/>
                    <a:p>
                      <a:pPr algn="ctr"/>
                      <a:r>
                        <a:rPr lang="en-US" sz="1400" b="1" i="0" dirty="0"/>
                        <a:t>29</a:t>
                      </a:r>
                    </a:p>
                  </a:txBody>
                  <a:tcPr anchor="ctr">
                    <a:solidFill>
                      <a:schemeClr val="bg1">
                        <a:lumMod val="95000"/>
                      </a:schemeClr>
                    </a:solidFill>
                  </a:tcPr>
                </a:tc>
                <a:tc>
                  <a:txBody>
                    <a:bodyPr/>
                    <a:lstStyle/>
                    <a:p>
                      <a:pPr algn="ctr"/>
                      <a:r>
                        <a:rPr lang="en-US" sz="1400" b="1" i="0" dirty="0"/>
                        <a:t>32</a:t>
                      </a:r>
                    </a:p>
                  </a:txBody>
                  <a:tcPr anchor="ctr">
                    <a:solidFill>
                      <a:schemeClr val="bg1">
                        <a:lumMod val="95000"/>
                      </a:schemeClr>
                    </a:solidFill>
                  </a:tcPr>
                </a:tc>
                <a:tc>
                  <a:txBody>
                    <a:bodyPr/>
                    <a:lstStyle/>
                    <a:p>
                      <a:pPr algn="ctr"/>
                      <a:r>
                        <a:rPr lang="en-US" sz="1400" b="1" i="0" dirty="0"/>
                        <a:t>18</a:t>
                      </a:r>
                    </a:p>
                  </a:txBody>
                  <a:tcPr anchor="ctr">
                    <a:solidFill>
                      <a:schemeClr val="bg1">
                        <a:lumMod val="95000"/>
                      </a:schemeClr>
                    </a:solidFill>
                  </a:tcPr>
                </a:tc>
                <a:tc>
                  <a:txBody>
                    <a:bodyPr/>
                    <a:lstStyle/>
                    <a:p>
                      <a:pPr algn="ctr"/>
                      <a:r>
                        <a:rPr lang="en-US" sz="1400" b="1" i="1" dirty="0"/>
                        <a:t>79</a:t>
                      </a:r>
                    </a:p>
                  </a:txBody>
                  <a:tcPr anchor="ctr">
                    <a:solidFill>
                      <a:schemeClr val="bg1">
                        <a:lumMod val="95000"/>
                      </a:schemeClr>
                    </a:solidFill>
                  </a:tcPr>
                </a:tc>
                <a:tc vMerge="1">
                  <a:txBody>
                    <a:bodyPr/>
                    <a:lstStyle/>
                    <a:p>
                      <a:pPr algn="ctr"/>
                      <a:endParaRPr lang="en-US" sz="1600" b="1" i="0" dirty="0"/>
                    </a:p>
                  </a:txBody>
                  <a:tcPr>
                    <a:solidFill>
                      <a:schemeClr val="bg1">
                        <a:lumMod val="95000"/>
                      </a:schemeClr>
                    </a:solidFill>
                  </a:tcPr>
                </a:tc>
                <a:extLst>
                  <a:ext uri="{0D108BD9-81ED-4DB2-BD59-A6C34878D82A}">
                    <a16:rowId xmlns:a16="http://schemas.microsoft.com/office/drawing/2014/main" val="10006"/>
                  </a:ext>
                </a:extLst>
              </a:tr>
              <a:tr h="386979">
                <a:tc>
                  <a:txBody>
                    <a:bodyPr/>
                    <a:lstStyle/>
                    <a:p>
                      <a:pPr algn="r"/>
                      <a:r>
                        <a:rPr lang="en-US" sz="1400" b="0" i="1" dirty="0"/>
                        <a:t>Program Improvements</a:t>
                      </a:r>
                    </a:p>
                  </a:txBody>
                  <a:tcPr anchor="ctr">
                    <a:solidFill>
                      <a:schemeClr val="bg1">
                        <a:lumMod val="85000"/>
                      </a:schemeClr>
                    </a:solidFill>
                  </a:tcPr>
                </a:tc>
                <a:tc>
                  <a:txBody>
                    <a:bodyPr/>
                    <a:lstStyle/>
                    <a:p>
                      <a:pPr algn="ctr"/>
                      <a:r>
                        <a:rPr lang="en-US" sz="1400" b="0" i="0" dirty="0"/>
                        <a:t>10</a:t>
                      </a:r>
                    </a:p>
                  </a:txBody>
                  <a:tcPr anchor="ctr">
                    <a:solidFill>
                      <a:schemeClr val="bg1">
                        <a:lumMod val="85000"/>
                      </a:schemeClr>
                    </a:solidFill>
                  </a:tcPr>
                </a:tc>
                <a:tc>
                  <a:txBody>
                    <a:bodyPr/>
                    <a:lstStyle/>
                    <a:p>
                      <a:pPr algn="ctr"/>
                      <a:r>
                        <a:rPr lang="en-US" sz="1400" b="0" i="0" dirty="0"/>
                        <a:t>11</a:t>
                      </a:r>
                    </a:p>
                  </a:txBody>
                  <a:tcPr anchor="ctr">
                    <a:solidFill>
                      <a:schemeClr val="bg1">
                        <a:lumMod val="85000"/>
                      </a:schemeClr>
                    </a:solidFill>
                  </a:tcPr>
                </a:tc>
                <a:tc>
                  <a:txBody>
                    <a:bodyPr/>
                    <a:lstStyle/>
                    <a:p>
                      <a:pPr algn="ctr"/>
                      <a:r>
                        <a:rPr lang="en-US" sz="1400" b="0" i="0" dirty="0"/>
                        <a:t>6</a:t>
                      </a:r>
                    </a:p>
                  </a:txBody>
                  <a:tcPr anchor="ctr">
                    <a:solidFill>
                      <a:schemeClr val="bg1">
                        <a:lumMod val="85000"/>
                      </a:schemeClr>
                    </a:solidFill>
                  </a:tcPr>
                </a:tc>
                <a:tc>
                  <a:txBody>
                    <a:bodyPr/>
                    <a:lstStyle/>
                    <a:p>
                      <a:pPr algn="ctr"/>
                      <a:r>
                        <a:rPr lang="en-US" sz="1400" b="1" i="1" dirty="0"/>
                        <a:t>27</a:t>
                      </a:r>
                    </a:p>
                  </a:txBody>
                  <a:tcPr anchor="ctr">
                    <a:solidFill>
                      <a:schemeClr val="bg1">
                        <a:lumMod val="85000"/>
                      </a:schemeClr>
                    </a:solidFill>
                  </a:tcPr>
                </a:tc>
                <a:tc>
                  <a:txBody>
                    <a:bodyPr/>
                    <a:lstStyle/>
                    <a:p>
                      <a:pPr algn="ctr"/>
                      <a:r>
                        <a:rPr lang="en-US" sz="1400" b="1" i="0" dirty="0"/>
                        <a:t>20</a:t>
                      </a:r>
                    </a:p>
                  </a:txBody>
                  <a:tcPr>
                    <a:solidFill>
                      <a:schemeClr val="bg1">
                        <a:lumMod val="85000"/>
                      </a:schemeClr>
                    </a:solidFill>
                  </a:tcPr>
                </a:tc>
                <a:extLst>
                  <a:ext uri="{0D108BD9-81ED-4DB2-BD59-A6C34878D82A}">
                    <a16:rowId xmlns:a16="http://schemas.microsoft.com/office/drawing/2014/main" val="10007"/>
                  </a:ext>
                </a:extLst>
              </a:tr>
            </a:tbl>
          </a:graphicData>
        </a:graphic>
      </p:graphicFrame>
      <p:pic>
        <p:nvPicPr>
          <p:cNvPr id="12" name="Picture 11" descr="A picture containing text, person, outdoor, group&#10;&#10;Description automatically generated">
            <a:extLst>
              <a:ext uri="{FF2B5EF4-FFF2-40B4-BE49-F238E27FC236}">
                <a16:creationId xmlns:a16="http://schemas.microsoft.com/office/drawing/2014/main" id="{6552971A-C9DC-4E94-9CF2-6EEE95FB42DD}"/>
              </a:ext>
            </a:extLst>
          </p:cNvPr>
          <p:cNvPicPr/>
          <p:nvPr/>
        </p:nvPicPr>
        <p:blipFill rotWithShape="1">
          <a:blip r:embed="rId7" cstate="print">
            <a:extLst>
              <a:ext uri="{28A0092B-C50C-407E-A947-70E740481C1C}">
                <a14:useLocalDpi xmlns:a14="http://schemas.microsoft.com/office/drawing/2010/main" val="0"/>
              </a:ext>
            </a:extLst>
          </a:blip>
          <a:srcRect t="29183"/>
          <a:stretch/>
        </p:blipFill>
        <p:spPr bwMode="auto">
          <a:xfrm>
            <a:off x="1756870" y="4800600"/>
            <a:ext cx="2586530" cy="1143000"/>
          </a:xfrm>
          <a:prstGeom prst="rect">
            <a:avLst/>
          </a:prstGeom>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D6C410B4-12F7-4E1E-B9CC-3A445FB7ACD3}"/>
              </a:ext>
            </a:extLst>
          </p:cNvPr>
          <p:cNvSpPr txBox="1"/>
          <p:nvPr/>
        </p:nvSpPr>
        <p:spPr>
          <a:xfrm>
            <a:off x="6477000" y="685800"/>
            <a:ext cx="2286000" cy="369332"/>
          </a:xfrm>
          <a:prstGeom prst="rect">
            <a:avLst/>
          </a:prstGeom>
          <a:noFill/>
        </p:spPr>
        <p:txBody>
          <a:bodyPr wrap="square" rtlCol="0">
            <a:spAutoFit/>
          </a:bodyPr>
          <a:lstStyle/>
          <a:p>
            <a:r>
              <a:rPr lang="en-US" i="1" dirty="0"/>
              <a:t>FFY 2021—3</a:t>
            </a:r>
            <a:r>
              <a:rPr lang="en-US" i="1" baseline="30000" dirty="0"/>
              <a:t>rd</a:t>
            </a:r>
            <a:r>
              <a:rPr lang="en-US" i="1" dirty="0"/>
              <a:t> Qtr.</a:t>
            </a:r>
          </a:p>
        </p:txBody>
      </p:sp>
    </p:spTree>
    <p:extLst>
      <p:ext uri="{BB962C8B-B14F-4D97-AF65-F5344CB8AC3E}">
        <p14:creationId xmlns:p14="http://schemas.microsoft.com/office/powerpoint/2010/main" val="3205323740"/>
      </p:ext>
    </p:extLst>
  </p:cSld>
  <p:clrMapOvr>
    <a:masterClrMapping/>
  </p:clrMapOvr>
  <p:transition advClick="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Special Emphasis Program</a:t>
            </a:r>
          </a:p>
          <a:p>
            <a:pPr eaLnBrk="0" hangingPunct="0"/>
            <a:r>
              <a:rPr lang="en-US" sz="2400" i="1" dirty="0">
                <a:solidFill>
                  <a:schemeClr val="bg2"/>
                </a:solidFill>
              </a:rPr>
              <a:t>Health Hazards</a:t>
            </a:r>
            <a:endParaRPr lang="en-US" sz="2400" b="1" i="1" dirty="0">
              <a:solidFill>
                <a:schemeClr val="bg2"/>
              </a:solidFill>
            </a:endParaRPr>
          </a:p>
        </p:txBody>
      </p:sp>
      <p:sp>
        <p:nvSpPr>
          <p:cNvPr id="18" name="TextBox 17"/>
          <p:cNvSpPr txBox="1"/>
          <p:nvPr/>
        </p:nvSpPr>
        <p:spPr>
          <a:xfrm>
            <a:off x="7179359" y="4355974"/>
            <a:ext cx="797013" cy="215444"/>
          </a:xfrm>
          <a:prstGeom prst="rect">
            <a:avLst/>
          </a:prstGeom>
          <a:noFill/>
        </p:spPr>
        <p:txBody>
          <a:bodyPr wrap="none" rtlCol="0">
            <a:spAutoFit/>
          </a:bodyPr>
          <a:lstStyle/>
          <a:p>
            <a:r>
              <a:rPr lang="en-US" sz="800" i="1" dirty="0"/>
              <a:t>* All Samples</a:t>
            </a:r>
          </a:p>
        </p:txBody>
      </p:sp>
      <p:pic>
        <p:nvPicPr>
          <p:cNvPr id="31" name="Picture 30"/>
          <p:cNvPicPr/>
          <p:nvPr/>
        </p:nvPicPr>
        <p:blipFill rotWithShape="1">
          <a:blip r:embed="rId3" cstate="print">
            <a:extLst>
              <a:ext uri="{28A0092B-C50C-407E-A947-70E740481C1C}">
                <a14:useLocalDpi xmlns:a14="http://schemas.microsoft.com/office/drawing/2010/main" val="0"/>
              </a:ext>
            </a:extLst>
          </a:blip>
          <a:srcRect b="34189"/>
          <a:stretch/>
        </p:blipFill>
        <p:spPr bwMode="auto">
          <a:xfrm>
            <a:off x="5714999" y="4545565"/>
            <a:ext cx="2817811" cy="1417160"/>
          </a:xfrm>
          <a:prstGeom prst="rect">
            <a:avLst/>
          </a:prstGeom>
          <a:ln>
            <a:noFill/>
          </a:ln>
          <a:extLst>
            <a:ext uri="{53640926-AAD7-44D8-BBD7-CCE9431645EC}">
              <a14:shadowObscured xmlns:a14="http://schemas.microsoft.com/office/drawing/2010/main"/>
            </a:ext>
          </a:extLst>
        </p:spPr>
      </p:pic>
      <p:sp>
        <p:nvSpPr>
          <p:cNvPr id="15" name="TextBox 14"/>
          <p:cNvSpPr txBox="1"/>
          <p:nvPr/>
        </p:nvSpPr>
        <p:spPr>
          <a:xfrm>
            <a:off x="511629" y="4356556"/>
            <a:ext cx="1186543" cy="215444"/>
          </a:xfrm>
          <a:prstGeom prst="rect">
            <a:avLst/>
          </a:prstGeom>
          <a:noFill/>
        </p:spPr>
        <p:txBody>
          <a:bodyPr wrap="none" rtlCol="0">
            <a:spAutoFit/>
          </a:bodyPr>
          <a:lstStyle/>
          <a:p>
            <a:r>
              <a:rPr lang="en-US" sz="800" dirty="0"/>
              <a:t>NCDOL Photo Library</a:t>
            </a:r>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1958" y="4530829"/>
            <a:ext cx="2147842" cy="1431896"/>
          </a:xfrm>
          <a:prstGeom prst="rect">
            <a:avLst/>
          </a:prstGeom>
        </p:spPr>
      </p:pic>
      <p:pic>
        <p:nvPicPr>
          <p:cNvPr id="12" name="Picture 11" descr="A picture containing text, person, outdoor, group&#10;&#10;Description automatically generated">
            <a:extLst>
              <a:ext uri="{FF2B5EF4-FFF2-40B4-BE49-F238E27FC236}">
                <a16:creationId xmlns:a16="http://schemas.microsoft.com/office/drawing/2014/main" id="{6552971A-C9DC-4E94-9CF2-6EEE95FB42DD}"/>
              </a:ext>
            </a:extLst>
          </p:cNvPr>
          <p:cNvPicPr/>
          <p:nvPr/>
        </p:nvPicPr>
        <p:blipFill rotWithShape="1">
          <a:blip r:embed="rId5">
            <a:extLst>
              <a:ext uri="{28A0092B-C50C-407E-A947-70E740481C1C}">
                <a14:useLocalDpi xmlns:a14="http://schemas.microsoft.com/office/drawing/2010/main" val="0"/>
              </a:ext>
            </a:extLst>
          </a:blip>
          <a:srcRect t="29183"/>
          <a:stretch/>
        </p:blipFill>
        <p:spPr bwMode="auto">
          <a:xfrm>
            <a:off x="620604" y="4530829"/>
            <a:ext cx="3251353" cy="1431896"/>
          </a:xfrm>
          <a:prstGeom prst="rect">
            <a:avLst/>
          </a:prstGeom>
          <a:ln>
            <a:noFill/>
          </a:ln>
          <a:extLst>
            <a:ext uri="{53640926-AAD7-44D8-BBD7-CCE9431645EC}">
              <a14:shadowObscured xmlns:a14="http://schemas.microsoft.com/office/drawing/2010/main"/>
            </a:ext>
          </a:extLst>
        </p:spPr>
      </p:pic>
      <p:graphicFrame>
        <p:nvGraphicFramePr>
          <p:cNvPr id="11" name="Group 154">
            <a:extLst>
              <a:ext uri="{FF2B5EF4-FFF2-40B4-BE49-F238E27FC236}">
                <a16:creationId xmlns:a16="http://schemas.microsoft.com/office/drawing/2014/main" id="{42AC1C1F-976F-421D-A487-22F72FB005EF}"/>
              </a:ext>
            </a:extLst>
          </p:cNvPr>
          <p:cNvGraphicFramePr>
            <a:graphicFrameLocks noGrp="1"/>
          </p:cNvGraphicFramePr>
          <p:nvPr>
            <p:extLst>
              <p:ext uri="{D42A27DB-BD31-4B8C-83A1-F6EECF244321}">
                <p14:modId xmlns:p14="http://schemas.microsoft.com/office/powerpoint/2010/main" val="2722959004"/>
              </p:ext>
            </p:extLst>
          </p:nvPr>
        </p:nvGraphicFramePr>
        <p:xfrm>
          <a:off x="611188" y="1143001"/>
          <a:ext cx="7921619" cy="3129059"/>
        </p:xfrm>
        <a:graphic>
          <a:graphicData uri="http://schemas.openxmlformats.org/drawingml/2006/table">
            <a:tbl>
              <a:tblPr>
                <a:tableStyleId>{00A15C55-8517-42AA-B614-E9B94910E393}</a:tableStyleId>
              </a:tblPr>
              <a:tblGrid>
                <a:gridCol w="1233950">
                  <a:extLst>
                    <a:ext uri="{9D8B030D-6E8A-4147-A177-3AD203B41FA5}">
                      <a16:colId xmlns:a16="http://schemas.microsoft.com/office/drawing/2014/main" val="20000"/>
                    </a:ext>
                  </a:extLst>
                </a:gridCol>
                <a:gridCol w="669462">
                  <a:extLst>
                    <a:ext uri="{9D8B030D-6E8A-4147-A177-3AD203B41FA5}">
                      <a16:colId xmlns:a16="http://schemas.microsoft.com/office/drawing/2014/main" val="20001"/>
                    </a:ext>
                  </a:extLst>
                </a:gridCol>
                <a:gridCol w="685800">
                  <a:extLst>
                    <a:ext uri="{9D8B030D-6E8A-4147-A177-3AD203B41FA5}">
                      <a16:colId xmlns:a16="http://schemas.microsoft.com/office/drawing/2014/main" val="616444447"/>
                    </a:ext>
                  </a:extLst>
                </a:gridCol>
                <a:gridCol w="557545">
                  <a:extLst>
                    <a:ext uri="{9D8B030D-6E8A-4147-A177-3AD203B41FA5}">
                      <a16:colId xmlns:a16="http://schemas.microsoft.com/office/drawing/2014/main" val="641048718"/>
                    </a:ext>
                  </a:extLst>
                </a:gridCol>
                <a:gridCol w="507712">
                  <a:extLst>
                    <a:ext uri="{9D8B030D-6E8A-4147-A177-3AD203B41FA5}">
                      <a16:colId xmlns:a16="http://schemas.microsoft.com/office/drawing/2014/main" val="20002"/>
                    </a:ext>
                  </a:extLst>
                </a:gridCol>
                <a:gridCol w="611143">
                  <a:extLst>
                    <a:ext uri="{9D8B030D-6E8A-4147-A177-3AD203B41FA5}">
                      <a16:colId xmlns:a16="http://schemas.microsoft.com/office/drawing/2014/main" val="20003"/>
                    </a:ext>
                  </a:extLst>
                </a:gridCol>
                <a:gridCol w="609600">
                  <a:extLst>
                    <a:ext uri="{9D8B030D-6E8A-4147-A177-3AD203B41FA5}">
                      <a16:colId xmlns:a16="http://schemas.microsoft.com/office/drawing/2014/main" val="1784544430"/>
                    </a:ext>
                  </a:extLst>
                </a:gridCol>
                <a:gridCol w="609600">
                  <a:extLst>
                    <a:ext uri="{9D8B030D-6E8A-4147-A177-3AD203B41FA5}">
                      <a16:colId xmlns:a16="http://schemas.microsoft.com/office/drawing/2014/main" val="3071433660"/>
                    </a:ext>
                  </a:extLst>
                </a:gridCol>
                <a:gridCol w="545982">
                  <a:extLst>
                    <a:ext uri="{9D8B030D-6E8A-4147-A177-3AD203B41FA5}">
                      <a16:colId xmlns:a16="http://schemas.microsoft.com/office/drawing/2014/main" val="20004"/>
                    </a:ext>
                  </a:extLst>
                </a:gridCol>
                <a:gridCol w="630275">
                  <a:extLst>
                    <a:ext uri="{9D8B030D-6E8A-4147-A177-3AD203B41FA5}">
                      <a16:colId xmlns:a16="http://schemas.microsoft.com/office/drawing/2014/main" val="20005"/>
                    </a:ext>
                  </a:extLst>
                </a:gridCol>
                <a:gridCol w="630275">
                  <a:extLst>
                    <a:ext uri="{9D8B030D-6E8A-4147-A177-3AD203B41FA5}">
                      <a16:colId xmlns:a16="http://schemas.microsoft.com/office/drawing/2014/main" val="3466905601"/>
                    </a:ext>
                  </a:extLst>
                </a:gridCol>
                <a:gridCol w="630275">
                  <a:extLst>
                    <a:ext uri="{9D8B030D-6E8A-4147-A177-3AD203B41FA5}">
                      <a16:colId xmlns:a16="http://schemas.microsoft.com/office/drawing/2014/main" val="1954981434"/>
                    </a:ext>
                  </a:extLst>
                </a:gridCol>
              </a:tblGrid>
              <a:tr h="363516">
                <a:tc gridSpan="1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cs typeface="Arial" charset="0"/>
                        </a:rPr>
                        <a:t>COMPLIANCE INSPECTION RESULTS</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500" b="1" u="none" strike="noStrike" cap="none" normalizeH="0" baseline="0" dirty="0">
                        <a:ln>
                          <a:noFill/>
                        </a:ln>
                        <a:effectLst/>
                      </a:endParaRPr>
                    </a:p>
                  </a:txBody>
                  <a:tcPr horzOverflow="overflow">
                    <a:solidFill>
                      <a:schemeClr val="bg1">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500" b="1" u="none" strike="noStrike" cap="none" normalizeH="0" baseline="0" dirty="0">
                        <a:ln>
                          <a:noFill/>
                        </a:ln>
                        <a:effectLst/>
                      </a:endParaRPr>
                    </a:p>
                  </a:txBody>
                  <a:tcPr horzOverflow="overflow">
                    <a:solidFill>
                      <a:schemeClr val="bg1">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500" b="1" u="none" strike="noStrike" cap="none" normalizeH="0" baseline="0" dirty="0">
                        <a:ln>
                          <a:noFill/>
                        </a:ln>
                        <a:effectLst/>
                      </a:endParaRPr>
                    </a:p>
                  </a:txBody>
                  <a:tcPr horzOverflow="overflow">
                    <a:solidFill>
                      <a:schemeClr val="bg1">
                        <a:lumMod val="75000"/>
                      </a:schemeClr>
                    </a:solidFill>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extLst>
                  <a:ext uri="{0D108BD9-81ED-4DB2-BD59-A6C34878D82A}">
                    <a16:rowId xmlns:a16="http://schemas.microsoft.com/office/drawing/2014/main" val="10000"/>
                  </a:ext>
                </a:extLst>
              </a:tr>
              <a:tr h="424102">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rPr>
                        <a:t>HEALTH HAZARDS</a:t>
                      </a:r>
                      <a:endParaRPr kumimoji="0" lang="en-US" sz="1400" b="1" i="0" u="none" strike="noStrike" cap="none" normalizeH="0" baseline="0" dirty="0">
                        <a:ln>
                          <a:noFill/>
                        </a:ln>
                        <a:solidFill>
                          <a:srgbClr val="FFFFFF"/>
                        </a:solidFill>
                        <a:effectLst/>
                        <a:latin typeface="Arial" charset="0"/>
                        <a:cs typeface="Arial" charset="0"/>
                      </a:endParaRPr>
                    </a:p>
                  </a:txBody>
                  <a:tcPr anchor="ctr" horzOverflow="overflow">
                    <a:solidFill>
                      <a:schemeClr val="bg1">
                        <a:lumMod val="75000"/>
                      </a:schemeClr>
                    </a:solid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u="none" strike="noStrike" cap="none" normalizeH="0" baseline="0" dirty="0">
                          <a:ln>
                            <a:noFill/>
                          </a:ln>
                          <a:effectLst/>
                        </a:rPr>
                        <a:t>Number of Samples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u="none" strike="noStrike" cap="none" normalizeH="0" baseline="0" dirty="0">
                          <a:ln>
                            <a:noFill/>
                          </a:ln>
                          <a:effectLst/>
                        </a:rPr>
                        <a:t>(Detectable Results)</a:t>
                      </a:r>
                    </a:p>
                  </a:txBody>
                  <a:tcPr anchor="ctr" horzOverflow="overflow">
                    <a:solidFill>
                      <a:schemeClr val="bg1">
                        <a:lumMod val="8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u="none" strike="noStrike" cap="none" normalizeH="0" baseline="0" dirty="0">
                          <a:ln>
                            <a:noFill/>
                          </a:ln>
                          <a:effectLst/>
                        </a:rPr>
                        <a:t>Number  With Overexposures</a:t>
                      </a:r>
                    </a:p>
                  </a:txBody>
                  <a:tcPr anchor="ctr" horzOverflow="overflow">
                    <a:solidFill>
                      <a:schemeClr val="bg1">
                        <a:lumMod val="8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u="none" strike="noStrike" cap="none" normalizeH="0" baseline="0" dirty="0">
                          <a:ln>
                            <a:noFill/>
                          </a:ln>
                          <a:effectLst/>
                        </a:rPr>
                        <a:t>Average Severity Rate*</a:t>
                      </a:r>
                    </a:p>
                  </a:txBody>
                  <a:tcPr anchor="ctr" horzOverflow="overflow">
                    <a:solidFill>
                      <a:schemeClr val="bg1">
                        <a:lumMod val="85000"/>
                      </a:schemeClr>
                    </a:solidFill>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1" u="none" strike="noStrike" cap="none" normalizeH="0" baseline="0" dirty="0">
                        <a:ln>
                          <a:noFill/>
                        </a:ln>
                        <a:effectLst/>
                      </a:endParaRPr>
                    </a:p>
                  </a:txBody>
                  <a:tcPr anchor="ctr" horzOverflow="overflow">
                    <a:solidFill>
                      <a:schemeClr val="bg1">
                        <a:lumMod val="85000"/>
                      </a:schemeClr>
                    </a:solidFill>
                  </a:tcPr>
                </a:tc>
                <a:extLst>
                  <a:ext uri="{0D108BD9-81ED-4DB2-BD59-A6C34878D82A}">
                    <a16:rowId xmlns:a16="http://schemas.microsoft.com/office/drawing/2014/main" val="10001"/>
                  </a:ext>
                </a:extLst>
              </a:tr>
              <a:tr h="429437">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cs typeface="Arial" charset="0"/>
                        </a:rPr>
                        <a:t>1</a:t>
                      </a:r>
                      <a:r>
                        <a:rPr kumimoji="0" lang="en-US" sz="900" b="1" i="0" u="none" strike="noStrike" cap="none" normalizeH="0" baseline="30000" dirty="0">
                          <a:ln>
                            <a:noFill/>
                          </a:ln>
                          <a:solidFill>
                            <a:schemeClr val="tx1"/>
                          </a:solidFill>
                          <a:effectLst/>
                          <a:latin typeface="Arial" charset="0"/>
                          <a:cs typeface="Arial" charset="0"/>
                        </a:rPr>
                        <a:t>st</a:t>
                      </a:r>
                      <a:r>
                        <a:rPr kumimoji="0" lang="en-US" sz="9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cs typeface="Arial" charset="0"/>
                        </a:rPr>
                        <a:t>2</a:t>
                      </a:r>
                      <a:r>
                        <a:rPr kumimoji="0" lang="en-US" sz="900" b="1" i="0" u="none" strike="noStrike" cap="none" normalizeH="0" baseline="30000" dirty="0">
                          <a:ln>
                            <a:noFill/>
                          </a:ln>
                          <a:solidFill>
                            <a:schemeClr val="tx1"/>
                          </a:solidFill>
                          <a:effectLst/>
                          <a:latin typeface="Arial" charset="0"/>
                          <a:cs typeface="Arial" charset="0"/>
                        </a:rPr>
                        <a:t>nd</a:t>
                      </a:r>
                      <a:r>
                        <a:rPr kumimoji="0" lang="en-US" sz="9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cs typeface="Arial" charset="0"/>
                        </a:rPr>
                        <a:t>3</a:t>
                      </a:r>
                      <a:r>
                        <a:rPr kumimoji="0" lang="en-US" sz="900" b="1" i="0" u="none" strike="noStrike" cap="none" normalizeH="0" baseline="30000" dirty="0">
                          <a:ln>
                            <a:noFill/>
                          </a:ln>
                          <a:solidFill>
                            <a:schemeClr val="tx1"/>
                          </a:solidFill>
                          <a:effectLst/>
                          <a:latin typeface="Arial" charset="0"/>
                          <a:cs typeface="Arial" charset="0"/>
                        </a:rPr>
                        <a:t>rd</a:t>
                      </a:r>
                      <a:r>
                        <a:rPr kumimoji="0" lang="en-US" sz="9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chemeClr val="tx1"/>
                          </a:solidFill>
                          <a:effectLst/>
                          <a:latin typeface="Arial" charset="0"/>
                          <a:cs typeface="Arial" charset="0"/>
                        </a:rPr>
                        <a:t>Total</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cs typeface="Arial" charset="0"/>
                        </a:rPr>
                        <a:t>1</a:t>
                      </a:r>
                      <a:r>
                        <a:rPr kumimoji="0" lang="en-US" sz="900" b="1" i="0" u="none" strike="noStrike" cap="none" normalizeH="0" baseline="30000" dirty="0">
                          <a:ln>
                            <a:noFill/>
                          </a:ln>
                          <a:solidFill>
                            <a:schemeClr val="tx1"/>
                          </a:solidFill>
                          <a:effectLst/>
                          <a:latin typeface="Arial" charset="0"/>
                          <a:cs typeface="Arial" charset="0"/>
                        </a:rPr>
                        <a:t>st </a:t>
                      </a:r>
                      <a:r>
                        <a:rPr kumimoji="0" lang="en-US" sz="9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cs typeface="Arial" charset="0"/>
                        </a:rPr>
                        <a:t>2</a:t>
                      </a:r>
                      <a:r>
                        <a:rPr kumimoji="0" lang="en-US" sz="900" b="1" i="0" u="none" strike="noStrike" cap="none" normalizeH="0" baseline="30000" dirty="0">
                          <a:ln>
                            <a:noFill/>
                          </a:ln>
                          <a:solidFill>
                            <a:schemeClr val="tx1"/>
                          </a:solidFill>
                          <a:effectLst/>
                          <a:latin typeface="Arial" charset="0"/>
                          <a:cs typeface="Arial" charset="0"/>
                        </a:rPr>
                        <a:t>nd</a:t>
                      </a:r>
                      <a:r>
                        <a:rPr kumimoji="0" lang="en-US" sz="9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cs typeface="Arial" charset="0"/>
                        </a:rPr>
                        <a:t>3</a:t>
                      </a:r>
                      <a:r>
                        <a:rPr kumimoji="0" lang="en-US" sz="900" b="1" i="0" u="none" strike="noStrike" cap="none" normalizeH="0" baseline="30000" dirty="0">
                          <a:ln>
                            <a:noFill/>
                          </a:ln>
                          <a:solidFill>
                            <a:schemeClr val="tx1"/>
                          </a:solidFill>
                          <a:effectLst/>
                          <a:latin typeface="Arial" charset="0"/>
                          <a:cs typeface="Arial" charset="0"/>
                        </a:rPr>
                        <a:t>rd</a:t>
                      </a:r>
                      <a:r>
                        <a:rPr kumimoji="0" lang="en-US" sz="9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chemeClr val="tx1"/>
                          </a:solidFill>
                          <a:effectLst/>
                          <a:latin typeface="Arial" charset="0"/>
                          <a:cs typeface="Arial" charset="0"/>
                        </a:rPr>
                        <a:t>Total</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cap="none" normalizeH="0" baseline="0" dirty="0">
                          <a:ln>
                            <a:noFill/>
                          </a:ln>
                          <a:solidFill>
                            <a:schemeClr val="tx1"/>
                          </a:solidFill>
                          <a:effectLst/>
                          <a:latin typeface="Arial" charset="0"/>
                          <a:cs typeface="Arial" charset="0"/>
                        </a:rPr>
                        <a:t> 1</a:t>
                      </a:r>
                      <a:r>
                        <a:rPr kumimoji="0" lang="en-US" sz="900" b="1" i="0" u="none" strike="noStrike" cap="none" normalizeH="0" baseline="30000" dirty="0">
                          <a:ln>
                            <a:noFill/>
                          </a:ln>
                          <a:solidFill>
                            <a:schemeClr val="tx1"/>
                          </a:solidFill>
                          <a:effectLst/>
                          <a:latin typeface="Arial" charset="0"/>
                          <a:cs typeface="Arial" charset="0"/>
                        </a:rPr>
                        <a:t>st</a:t>
                      </a:r>
                      <a:r>
                        <a:rPr kumimoji="0" lang="en-US" sz="9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cap="none" normalizeH="0" baseline="0" dirty="0">
                          <a:ln>
                            <a:noFill/>
                          </a:ln>
                          <a:solidFill>
                            <a:schemeClr val="tx1"/>
                          </a:solidFill>
                          <a:effectLst/>
                          <a:latin typeface="Arial" charset="0"/>
                          <a:cs typeface="Arial" charset="0"/>
                        </a:rPr>
                        <a:t>2</a:t>
                      </a:r>
                      <a:r>
                        <a:rPr kumimoji="0" lang="en-US" sz="900" b="1" i="0" u="none" strike="noStrike" cap="none" normalizeH="0" baseline="30000" dirty="0">
                          <a:ln>
                            <a:noFill/>
                          </a:ln>
                          <a:solidFill>
                            <a:schemeClr val="tx1"/>
                          </a:solidFill>
                          <a:effectLst/>
                          <a:latin typeface="Arial" charset="0"/>
                          <a:cs typeface="Arial" charset="0"/>
                        </a:rPr>
                        <a:t>nd</a:t>
                      </a:r>
                      <a:r>
                        <a:rPr kumimoji="0" lang="en-US" sz="9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cap="none" normalizeH="0" baseline="0" dirty="0">
                          <a:ln>
                            <a:noFill/>
                          </a:ln>
                          <a:solidFill>
                            <a:schemeClr val="tx1"/>
                          </a:solidFill>
                          <a:effectLst/>
                          <a:latin typeface="Arial" charset="0"/>
                          <a:cs typeface="Arial" charset="0"/>
                        </a:rPr>
                        <a:t>3</a:t>
                      </a:r>
                      <a:r>
                        <a:rPr kumimoji="0" lang="en-US" sz="900" b="1" i="0" u="none" strike="noStrike" cap="none" normalizeH="0" baseline="30000" dirty="0">
                          <a:ln>
                            <a:noFill/>
                          </a:ln>
                          <a:solidFill>
                            <a:schemeClr val="tx1"/>
                          </a:solidFill>
                          <a:effectLst/>
                          <a:latin typeface="Arial" charset="0"/>
                          <a:cs typeface="Arial" charset="0"/>
                        </a:rPr>
                        <a:t>rd</a:t>
                      </a:r>
                      <a:r>
                        <a:rPr kumimoji="0" lang="en-US" sz="9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extLst>
                  <a:ext uri="{0D108BD9-81ED-4DB2-BD59-A6C34878D82A}">
                    <a16:rowId xmlns:a16="http://schemas.microsoft.com/office/drawing/2014/main" val="10002"/>
                  </a:ext>
                </a:extLst>
              </a:tr>
              <a:tr h="295541">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50" b="0" i="1" u="none" strike="noStrike" cap="none" normalizeH="0" baseline="0" dirty="0">
                          <a:ln>
                            <a:noFill/>
                          </a:ln>
                          <a:effectLst/>
                        </a:rPr>
                        <a:t>Silica</a:t>
                      </a:r>
                      <a:endParaRPr kumimoji="0" lang="en-US" sz="105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chemeClr val="tx1"/>
                          </a:solidFill>
                          <a:effectLst/>
                          <a:latin typeface="Arial" charset="0"/>
                          <a:cs typeface="Arial" charset="0"/>
                        </a:rPr>
                        <a:t>1</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chemeClr val="tx1"/>
                          </a:solidFill>
                          <a:effectLst/>
                          <a:latin typeface="Arial" charset="0"/>
                          <a:cs typeface="Arial" charset="0"/>
                        </a:rPr>
                        <a:t>9</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chemeClr val="tx1"/>
                          </a:solidFill>
                          <a:effectLst/>
                          <a:latin typeface="Arial" charset="0"/>
                          <a:cs typeface="Arial" charset="0"/>
                        </a:rPr>
                        <a:t>4</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1" i="1" u="none" strike="noStrike" cap="none" normalizeH="0" baseline="0" dirty="0">
                          <a:ln>
                            <a:noFill/>
                          </a:ln>
                          <a:solidFill>
                            <a:schemeClr val="tx1"/>
                          </a:solidFill>
                          <a:effectLst/>
                          <a:latin typeface="Arial" charset="0"/>
                          <a:cs typeface="Arial" charset="0"/>
                        </a:rPr>
                        <a:t>15</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chemeClr val="tx1"/>
                          </a:solidFill>
                          <a:effectLst/>
                          <a:latin typeface="Arial" charset="0"/>
                          <a:cs typeface="Arial" charset="0"/>
                        </a:rPr>
                        <a:t>3</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chemeClr val="tx1"/>
                          </a:solidFill>
                          <a:effectLst/>
                          <a:latin typeface="Arial" charset="0"/>
                          <a:cs typeface="Arial" charset="0"/>
                        </a:rPr>
                        <a:t>1</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1" i="1" u="none" strike="noStrike" cap="none" normalizeH="0" baseline="0" dirty="0">
                          <a:ln>
                            <a:noFill/>
                          </a:ln>
                          <a:solidFill>
                            <a:schemeClr val="tx1"/>
                          </a:solidFill>
                          <a:effectLst/>
                          <a:latin typeface="Arial" charset="0"/>
                          <a:cs typeface="Arial" charset="0"/>
                        </a:rPr>
                        <a:t>4</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Arial" charset="0"/>
                          <a:cs typeface="Arial" charset="0"/>
                        </a:rPr>
                        <a:t>0.56</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Arial" charset="0"/>
                          <a:cs typeface="Arial" charset="0"/>
                        </a:rPr>
                        <a:t>0.99</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Arial" charset="0"/>
                          <a:cs typeface="Arial" charset="0"/>
                        </a:rPr>
                        <a:t>1.19</a:t>
                      </a:r>
                    </a:p>
                  </a:txBody>
                  <a:tcPr anchor="ctr" horzOverflow="overflow">
                    <a:solidFill>
                      <a:schemeClr val="bg1">
                        <a:lumMod val="95000"/>
                      </a:schemeClr>
                    </a:solidFill>
                  </a:tcPr>
                </a:tc>
                <a:extLst>
                  <a:ext uri="{0D108BD9-81ED-4DB2-BD59-A6C34878D82A}">
                    <a16:rowId xmlns:a16="http://schemas.microsoft.com/office/drawing/2014/main" val="10003"/>
                  </a:ext>
                </a:extLst>
              </a:tr>
              <a:tr h="295541">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50" b="0" i="1" u="none" strike="noStrike" cap="none" normalizeH="0" baseline="0" dirty="0">
                          <a:ln>
                            <a:noFill/>
                          </a:ln>
                          <a:effectLst/>
                        </a:rPr>
                        <a:t>Asbestos</a:t>
                      </a:r>
                      <a:endParaRPr kumimoji="0" lang="en-US" sz="105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1" i="1"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1" i="1"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Arial" charset="0"/>
                          <a:cs typeface="Arial" charset="0"/>
                        </a:rPr>
                        <a:t>0</a:t>
                      </a:r>
                    </a:p>
                  </a:txBody>
                  <a:tcPr anchor="ctr" horzOverflow="overflow">
                    <a:solidFill>
                      <a:schemeClr val="bg1">
                        <a:lumMod val="85000"/>
                      </a:schemeClr>
                    </a:solidFill>
                  </a:tcPr>
                </a:tc>
                <a:extLst>
                  <a:ext uri="{0D108BD9-81ED-4DB2-BD59-A6C34878D82A}">
                    <a16:rowId xmlns:a16="http://schemas.microsoft.com/office/drawing/2014/main" val="10004"/>
                  </a:ext>
                </a:extLst>
              </a:tr>
              <a:tr h="295541">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50" b="0" i="1" u="none" strike="noStrike" cap="none" normalizeH="0" baseline="0" dirty="0" err="1">
                          <a:ln>
                            <a:noFill/>
                          </a:ln>
                          <a:effectLst/>
                        </a:rPr>
                        <a:t>Isocyanates</a:t>
                      </a:r>
                      <a:endParaRPr kumimoji="0" lang="en-US" sz="105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chemeClr val="tx1"/>
                          </a:solidFill>
                          <a:effectLst/>
                          <a:latin typeface="Arial" charset="0"/>
                          <a:cs typeface="Arial" charset="0"/>
                        </a:rPr>
                        <a:t>1</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chemeClr val="tx1"/>
                          </a:solidFill>
                          <a:effectLst/>
                          <a:latin typeface="Arial" charset="0"/>
                          <a:cs typeface="Arial" charset="0"/>
                        </a:rPr>
                        <a:t>2</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chemeClr val="tx1"/>
                          </a:solidFill>
                          <a:effectLst/>
                          <a:latin typeface="Arial" charset="0"/>
                          <a:cs typeface="Arial" charset="0"/>
                        </a:rPr>
                        <a:t>3</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1" i="1" u="none" strike="noStrike" cap="none" normalizeH="0" baseline="0" dirty="0">
                          <a:ln>
                            <a:noFill/>
                          </a:ln>
                          <a:solidFill>
                            <a:schemeClr val="tx1"/>
                          </a:solidFill>
                          <a:effectLst/>
                          <a:latin typeface="Arial" charset="0"/>
                          <a:cs typeface="Arial" charset="0"/>
                        </a:rPr>
                        <a:t>6</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1" i="1"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Arial" charset="0"/>
                          <a:cs typeface="Arial" charset="0"/>
                        </a:rPr>
                        <a:t>0.026</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Arial" charset="0"/>
                          <a:cs typeface="Arial" charset="0"/>
                        </a:rPr>
                        <a:t>0.008</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Arial" charset="0"/>
                          <a:cs typeface="Arial" charset="0"/>
                        </a:rPr>
                        <a:t>0.129</a:t>
                      </a:r>
                    </a:p>
                  </a:txBody>
                  <a:tcPr anchor="ctr" horzOverflow="overflow">
                    <a:solidFill>
                      <a:schemeClr val="bg1">
                        <a:lumMod val="95000"/>
                      </a:schemeClr>
                    </a:solidFill>
                  </a:tcPr>
                </a:tc>
                <a:extLst>
                  <a:ext uri="{0D108BD9-81ED-4DB2-BD59-A6C34878D82A}">
                    <a16:rowId xmlns:a16="http://schemas.microsoft.com/office/drawing/2014/main" val="10005"/>
                  </a:ext>
                </a:extLst>
              </a:tr>
              <a:tr h="295541">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50" b="0" i="1" u="none" strike="noStrike" cap="none" normalizeH="0" baseline="0" dirty="0">
                          <a:ln>
                            <a:noFill/>
                          </a:ln>
                          <a:effectLst/>
                        </a:rPr>
                        <a:t>Lead</a:t>
                      </a:r>
                      <a:endParaRPr kumimoji="0" lang="en-US" sz="105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1" i="1"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1" i="1"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Arial" charset="0"/>
                          <a:cs typeface="Arial" charset="0"/>
                        </a:rPr>
                        <a:t>0</a:t>
                      </a:r>
                    </a:p>
                  </a:txBody>
                  <a:tcPr anchor="ctr" horzOverflow="overflow">
                    <a:solidFill>
                      <a:schemeClr val="bg1">
                        <a:lumMod val="85000"/>
                      </a:schemeClr>
                    </a:solidFill>
                  </a:tcPr>
                </a:tc>
                <a:extLst>
                  <a:ext uri="{0D108BD9-81ED-4DB2-BD59-A6C34878D82A}">
                    <a16:rowId xmlns:a16="http://schemas.microsoft.com/office/drawing/2014/main" val="10006"/>
                  </a:ext>
                </a:extLst>
              </a:tr>
              <a:tr h="429437">
                <a:tc>
                  <a:txBody>
                    <a:bodyPr/>
                    <a:lstStyle/>
                    <a:p>
                      <a:pPr algn="r"/>
                      <a:r>
                        <a:rPr lang="en-US" sz="1050" b="0" i="1" dirty="0"/>
                        <a:t>Hexavalent Chromium</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chemeClr val="tx1"/>
                          </a:solidFill>
                          <a:effectLst/>
                          <a:latin typeface="Arial" charset="0"/>
                          <a:cs typeface="Arial" charset="0"/>
                        </a:rPr>
                        <a:t>1</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1" i="1" u="none" strike="noStrike" cap="none" normalizeH="0" baseline="0" dirty="0">
                          <a:ln>
                            <a:noFill/>
                          </a:ln>
                          <a:solidFill>
                            <a:schemeClr val="tx1"/>
                          </a:solidFill>
                          <a:effectLst/>
                          <a:latin typeface="Arial" charset="0"/>
                          <a:cs typeface="Arial" charset="0"/>
                        </a:rPr>
                        <a:t>1</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1" i="1"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Arial" charset="0"/>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Arial" charset="0"/>
                          <a:cs typeface="Arial" charset="0"/>
                        </a:rPr>
                        <a:t>0.01</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Arial" charset="0"/>
                          <a:cs typeface="Arial" charset="0"/>
                        </a:rPr>
                        <a:t>0</a:t>
                      </a:r>
                    </a:p>
                  </a:txBody>
                  <a:tcPr anchor="ctr" horzOverflow="overflow">
                    <a:solidFill>
                      <a:schemeClr val="bg1">
                        <a:lumMod val="95000"/>
                      </a:schemeClr>
                    </a:solidFill>
                  </a:tcPr>
                </a:tc>
                <a:extLst>
                  <a:ext uri="{0D108BD9-81ED-4DB2-BD59-A6C34878D82A}">
                    <a16:rowId xmlns:a16="http://schemas.microsoft.com/office/drawing/2014/main" val="10007"/>
                  </a:ext>
                </a:extLst>
              </a:tr>
              <a:tr h="295541">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50" b="1" i="1" u="none" strike="noStrike" cap="none" normalizeH="0" baseline="0" dirty="0">
                          <a:ln>
                            <a:noFill/>
                          </a:ln>
                          <a:solidFill>
                            <a:srgbClr val="000000"/>
                          </a:solidFill>
                          <a:effectLst/>
                          <a:latin typeface="Arial" charset="0"/>
                          <a:cs typeface="Arial" charset="0"/>
                        </a:rPr>
                        <a:t>Total</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1" i="1" u="none" strike="noStrike" cap="none" normalizeH="0" baseline="0" dirty="0">
                          <a:ln>
                            <a:noFill/>
                          </a:ln>
                          <a:solidFill>
                            <a:schemeClr val="tx1"/>
                          </a:solidFill>
                          <a:effectLst/>
                          <a:latin typeface="Arial" charset="0"/>
                          <a:cs typeface="Arial" charset="0"/>
                        </a:rPr>
                        <a:t>2</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1" i="1" u="none" strike="noStrike" cap="none" normalizeH="0" baseline="0" dirty="0">
                          <a:ln>
                            <a:noFill/>
                          </a:ln>
                          <a:solidFill>
                            <a:schemeClr val="tx1"/>
                          </a:solidFill>
                          <a:effectLst/>
                          <a:latin typeface="Arial" charset="0"/>
                          <a:cs typeface="Arial" charset="0"/>
                        </a:rPr>
                        <a:t>12</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1" i="1" u="none" strike="noStrike" cap="none" normalizeH="0" baseline="0" dirty="0">
                          <a:ln>
                            <a:noFill/>
                          </a:ln>
                          <a:solidFill>
                            <a:schemeClr val="tx1"/>
                          </a:solidFill>
                          <a:effectLst/>
                          <a:latin typeface="Arial" charset="0"/>
                          <a:cs typeface="Arial" charset="0"/>
                        </a:rPr>
                        <a:t>7</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1" i="1" u="none" strike="noStrike" cap="none" normalizeH="0" baseline="0" dirty="0">
                          <a:ln>
                            <a:noFill/>
                          </a:ln>
                          <a:solidFill>
                            <a:schemeClr val="tx1"/>
                          </a:solidFill>
                          <a:effectLst/>
                          <a:latin typeface="Arial" charset="0"/>
                          <a:cs typeface="Arial" charset="0"/>
                        </a:rPr>
                        <a:t>22</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1" i="1"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1" i="1" u="none" strike="noStrike" cap="none" normalizeH="0" baseline="0" dirty="0">
                          <a:ln>
                            <a:noFill/>
                          </a:ln>
                          <a:solidFill>
                            <a:schemeClr val="tx1"/>
                          </a:solidFill>
                          <a:effectLst/>
                          <a:latin typeface="Arial" charset="0"/>
                          <a:cs typeface="Arial" charset="0"/>
                        </a:rPr>
                        <a:t>3</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1" i="1" u="none" strike="noStrike" cap="none" normalizeH="0" baseline="0" dirty="0">
                          <a:ln>
                            <a:noFill/>
                          </a:ln>
                          <a:solidFill>
                            <a:schemeClr val="tx1"/>
                          </a:solidFill>
                          <a:effectLst/>
                          <a:latin typeface="Arial" charset="0"/>
                          <a:cs typeface="Arial" charset="0"/>
                        </a:rPr>
                        <a:t>1</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1" i="1" u="none" strike="noStrike" cap="none" normalizeH="0" baseline="0" dirty="0">
                          <a:ln>
                            <a:noFill/>
                          </a:ln>
                          <a:solidFill>
                            <a:schemeClr val="tx1"/>
                          </a:solidFill>
                          <a:effectLst/>
                          <a:latin typeface="Arial" charset="0"/>
                          <a:cs typeface="Arial" charset="0"/>
                        </a:rPr>
                        <a:t>4</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1" i="1" u="none" strike="noStrike" cap="none" normalizeH="0" baseline="0" dirty="0">
                          <a:ln>
                            <a:noFill/>
                          </a:ln>
                          <a:solidFill>
                            <a:schemeClr val="tx1"/>
                          </a:solidFill>
                          <a:effectLst/>
                          <a:latin typeface="Arial" charset="0"/>
                          <a:cs typeface="Arial" charset="0"/>
                        </a:rPr>
                        <a:t>NA</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1" i="1" u="none" strike="noStrike" cap="none" normalizeH="0" baseline="0" dirty="0">
                          <a:ln>
                            <a:noFill/>
                          </a:ln>
                          <a:solidFill>
                            <a:schemeClr val="tx1"/>
                          </a:solidFill>
                          <a:effectLst/>
                          <a:latin typeface="Arial" charset="0"/>
                          <a:cs typeface="Arial" charset="0"/>
                        </a:rPr>
                        <a:t>NA</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1" i="1" u="none" strike="noStrike" cap="none" normalizeH="0" baseline="0" dirty="0">
                          <a:ln>
                            <a:noFill/>
                          </a:ln>
                          <a:solidFill>
                            <a:schemeClr val="tx1"/>
                          </a:solidFill>
                          <a:effectLst/>
                          <a:latin typeface="Arial" charset="0"/>
                          <a:cs typeface="Arial" charset="0"/>
                        </a:rPr>
                        <a:t>NA</a:t>
                      </a:r>
                    </a:p>
                  </a:txBody>
                  <a:tcPr anchor="ctr" horzOverflow="overflow">
                    <a:solidFill>
                      <a:schemeClr val="bg1">
                        <a:lumMod val="85000"/>
                      </a:schemeClr>
                    </a:solidFill>
                  </a:tcPr>
                </a:tc>
                <a:extLst>
                  <a:ext uri="{0D108BD9-81ED-4DB2-BD59-A6C34878D82A}">
                    <a16:rowId xmlns:a16="http://schemas.microsoft.com/office/drawing/2014/main" val="10008"/>
                  </a:ext>
                </a:extLst>
              </a:tr>
            </a:tbl>
          </a:graphicData>
        </a:graphic>
      </p:graphicFrame>
      <p:sp>
        <p:nvSpPr>
          <p:cNvPr id="13" name="TextBox 12">
            <a:extLst>
              <a:ext uri="{FF2B5EF4-FFF2-40B4-BE49-F238E27FC236}">
                <a16:creationId xmlns:a16="http://schemas.microsoft.com/office/drawing/2014/main" id="{C4026B5E-A713-41B5-8FB7-785F750782DA}"/>
              </a:ext>
            </a:extLst>
          </p:cNvPr>
          <p:cNvSpPr txBox="1"/>
          <p:nvPr/>
        </p:nvSpPr>
        <p:spPr>
          <a:xfrm>
            <a:off x="6477000" y="685800"/>
            <a:ext cx="2286000" cy="369332"/>
          </a:xfrm>
          <a:prstGeom prst="rect">
            <a:avLst/>
          </a:prstGeom>
          <a:noFill/>
        </p:spPr>
        <p:txBody>
          <a:bodyPr wrap="square" rtlCol="0">
            <a:spAutoFit/>
          </a:bodyPr>
          <a:lstStyle/>
          <a:p>
            <a:r>
              <a:rPr lang="en-US" i="1" dirty="0"/>
              <a:t>FFY 2021—3</a:t>
            </a:r>
            <a:r>
              <a:rPr lang="en-US" i="1" baseline="30000" dirty="0"/>
              <a:t>rd</a:t>
            </a:r>
            <a:r>
              <a:rPr lang="en-US" i="1" dirty="0"/>
              <a:t> Qtr.</a:t>
            </a:r>
          </a:p>
        </p:txBody>
      </p:sp>
    </p:spTree>
    <p:extLst>
      <p:ext uri="{BB962C8B-B14F-4D97-AF65-F5344CB8AC3E}">
        <p14:creationId xmlns:p14="http://schemas.microsoft.com/office/powerpoint/2010/main" val="1362441262"/>
      </p:ext>
    </p:extLst>
  </p:cSld>
  <p:clrMapOvr>
    <a:masterClrMapping/>
  </p:clrMapOvr>
  <p:transition advClick="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a:blip r:embed="rId3" cstate="print"/>
          <a:srcRect/>
          <a:stretch>
            <a:fillRect/>
          </a:stretch>
        </p:blipFill>
        <p:spPr bwMode="auto">
          <a:xfrm>
            <a:off x="7467600" y="4267200"/>
            <a:ext cx="1066800" cy="457200"/>
          </a:xfrm>
          <a:prstGeom prst="rect">
            <a:avLst/>
          </a:prstGeom>
          <a:noFill/>
          <a:ln w="9525">
            <a:noFill/>
            <a:miter lim="800000"/>
            <a:headEnd/>
            <a:tailEnd/>
          </a:ln>
        </p:spPr>
      </p:pic>
      <p:pic>
        <p:nvPicPr>
          <p:cNvPr id="11" name="Picture 10" descr="C:\Users\wllagoe.EADS\Pictures\Construction\IMAG0613.jpg"/>
          <p:cNvPicPr/>
          <p:nvPr/>
        </p:nvPicPr>
        <p:blipFill>
          <a:blip r:embed="rId4" cstate="print"/>
          <a:srcRect/>
          <a:stretch>
            <a:fillRect/>
          </a:stretch>
        </p:blipFill>
        <p:spPr bwMode="auto">
          <a:xfrm>
            <a:off x="6248400" y="4267200"/>
            <a:ext cx="1219200" cy="457200"/>
          </a:xfrm>
          <a:prstGeom prst="rect">
            <a:avLst/>
          </a:prstGeom>
          <a:noFill/>
          <a:ln w="9525">
            <a:noFill/>
            <a:miter lim="800000"/>
            <a:headEnd/>
            <a:tailEnd/>
          </a:ln>
        </p:spPr>
      </p:pic>
      <p:pic>
        <p:nvPicPr>
          <p:cNvPr id="13" name="Picture 1"/>
          <p:cNvPicPr>
            <a:picLocks noChangeAspect="1" noChangeArrowheads="1"/>
          </p:cNvPicPr>
          <p:nvPr/>
        </p:nvPicPr>
        <p:blipFill>
          <a:blip r:embed="rId5" cstate="print"/>
          <a:srcRect/>
          <a:stretch>
            <a:fillRect/>
          </a:stretch>
        </p:blipFill>
        <p:spPr bwMode="auto">
          <a:xfrm>
            <a:off x="5448300" y="4267200"/>
            <a:ext cx="800100" cy="457200"/>
          </a:xfrm>
          <a:prstGeom prst="rect">
            <a:avLst/>
          </a:prstGeom>
          <a:noFill/>
          <a:ln w="9525">
            <a:noFill/>
            <a:miter lim="800000"/>
            <a:headEnd/>
            <a:tailEnd/>
          </a:ln>
        </p:spPr>
      </p:pic>
      <p:pic>
        <p:nvPicPr>
          <p:cNvPr id="17" name="Picture 16" descr="C:\Documents and Settings\Wanda Lagoe\My Documents\My Pictures\Logging\Water quality discussion with NCDENR.JPG"/>
          <p:cNvPicPr/>
          <p:nvPr/>
        </p:nvPicPr>
        <p:blipFill>
          <a:blip r:embed="rId6" cstate="print"/>
          <a:srcRect/>
          <a:stretch>
            <a:fillRect/>
          </a:stretch>
        </p:blipFill>
        <p:spPr bwMode="auto">
          <a:xfrm>
            <a:off x="4419600" y="4267200"/>
            <a:ext cx="1047750" cy="457200"/>
          </a:xfrm>
          <a:prstGeom prst="rect">
            <a:avLst/>
          </a:prstGeom>
          <a:noFill/>
          <a:ln w="9525">
            <a:noFill/>
            <a:miter lim="800000"/>
            <a:headEnd/>
            <a:tailEnd/>
          </a:ln>
        </p:spPr>
      </p:pic>
      <p:pic>
        <p:nvPicPr>
          <p:cNvPr id="18" name="Picture 17" descr="C:\Documents and Settings\Wanda Lagoe\My Documents\My Pictures\Logging\Picture 087.jpg"/>
          <p:cNvPicPr/>
          <p:nvPr/>
        </p:nvPicPr>
        <p:blipFill>
          <a:blip r:embed="rId7" cstate="print"/>
          <a:srcRect/>
          <a:stretch>
            <a:fillRect/>
          </a:stretch>
        </p:blipFill>
        <p:spPr bwMode="auto">
          <a:xfrm>
            <a:off x="3733800" y="4267200"/>
            <a:ext cx="685800" cy="457200"/>
          </a:xfrm>
          <a:prstGeom prst="rect">
            <a:avLst/>
          </a:prstGeom>
          <a:noFill/>
          <a:ln w="9525">
            <a:noFill/>
            <a:miter lim="800000"/>
            <a:headEnd/>
            <a:tailEnd/>
          </a:ln>
        </p:spPr>
      </p:pic>
      <p:pic>
        <p:nvPicPr>
          <p:cNvPr id="19" name="Picture 18" descr="C:\Documents and Settings\Wanda Lagoe\My Documents\My Pictures\Logging\ProLogger LD.JPG"/>
          <p:cNvPicPr/>
          <p:nvPr/>
        </p:nvPicPr>
        <p:blipFill>
          <a:blip r:embed="rId8" cstate="print"/>
          <a:srcRect/>
          <a:stretch>
            <a:fillRect/>
          </a:stretch>
        </p:blipFill>
        <p:spPr bwMode="auto">
          <a:xfrm>
            <a:off x="1295400" y="4267200"/>
            <a:ext cx="838200" cy="457200"/>
          </a:xfrm>
          <a:prstGeom prst="rect">
            <a:avLst/>
          </a:prstGeom>
          <a:noFill/>
          <a:ln w="9525">
            <a:noFill/>
            <a:miter lim="800000"/>
            <a:headEnd/>
            <a:tailEnd/>
          </a:ln>
        </p:spPr>
      </p:pic>
      <p:pic>
        <p:nvPicPr>
          <p:cNvPr id="23" name="Picture 22" descr="C:\Documents and Settings\Wanda Lagoe\My Documents\My Pictures\Construction\IMAG0614 (2).JPG"/>
          <p:cNvPicPr/>
          <p:nvPr/>
        </p:nvPicPr>
        <p:blipFill>
          <a:blip r:embed="rId9" cstate="print"/>
          <a:srcRect/>
          <a:stretch>
            <a:fillRect/>
          </a:stretch>
        </p:blipFill>
        <p:spPr bwMode="auto">
          <a:xfrm>
            <a:off x="2133600" y="4267200"/>
            <a:ext cx="1600200" cy="457200"/>
          </a:xfrm>
          <a:prstGeom prst="rect">
            <a:avLst/>
          </a:prstGeom>
          <a:noFill/>
          <a:ln w="9525">
            <a:noFill/>
            <a:miter lim="800000"/>
            <a:headEnd/>
            <a:tailEnd/>
          </a:ln>
        </p:spPr>
      </p:pic>
      <p:sp>
        <p:nvSpPr>
          <p:cNvPr id="25" name="TextBox 24"/>
          <p:cNvSpPr txBox="1"/>
          <p:nvPr/>
        </p:nvSpPr>
        <p:spPr>
          <a:xfrm>
            <a:off x="580768" y="3983212"/>
            <a:ext cx="1186543" cy="215444"/>
          </a:xfrm>
          <a:prstGeom prst="rect">
            <a:avLst/>
          </a:prstGeom>
          <a:noFill/>
        </p:spPr>
        <p:txBody>
          <a:bodyPr wrap="none" rtlCol="0">
            <a:spAutoFit/>
          </a:bodyPr>
          <a:lstStyle/>
          <a:p>
            <a:r>
              <a:rPr lang="en-US" sz="800" dirty="0"/>
              <a:t>NCDOL Photo Library</a:t>
            </a:r>
          </a:p>
        </p:txBody>
      </p:sp>
      <p:sp>
        <p:nvSpPr>
          <p:cNvPr id="22"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Special Emphasis Program</a:t>
            </a:r>
          </a:p>
          <a:p>
            <a:pPr eaLnBrk="0" hangingPunct="0"/>
            <a:r>
              <a:rPr lang="en-US" sz="2400" i="1" dirty="0">
                <a:solidFill>
                  <a:schemeClr val="bg2"/>
                </a:solidFill>
              </a:rPr>
              <a:t>Health Hazards</a:t>
            </a:r>
            <a:endParaRPr lang="en-US" sz="2400" b="1" i="1" dirty="0">
              <a:solidFill>
                <a:schemeClr val="bg2"/>
              </a:solidFill>
            </a:endParaRPr>
          </a:p>
        </p:txBody>
      </p:sp>
      <p:sp>
        <p:nvSpPr>
          <p:cNvPr id="16" name="TextBox 15"/>
          <p:cNvSpPr txBox="1"/>
          <p:nvPr/>
        </p:nvSpPr>
        <p:spPr>
          <a:xfrm>
            <a:off x="567913" y="4670001"/>
            <a:ext cx="1186543" cy="215444"/>
          </a:xfrm>
          <a:prstGeom prst="rect">
            <a:avLst/>
          </a:prstGeom>
          <a:noFill/>
        </p:spPr>
        <p:txBody>
          <a:bodyPr wrap="none" rtlCol="0">
            <a:spAutoFit/>
          </a:bodyPr>
          <a:lstStyle/>
          <a:p>
            <a:r>
              <a:rPr lang="en-US" sz="800" dirty="0"/>
              <a:t>NCDOL Photo Library</a:t>
            </a:r>
          </a:p>
        </p:txBody>
      </p:sp>
      <p:graphicFrame>
        <p:nvGraphicFramePr>
          <p:cNvPr id="28" name="Table 27">
            <a:extLst>
              <a:ext uri="{FF2B5EF4-FFF2-40B4-BE49-F238E27FC236}">
                <a16:creationId xmlns:a16="http://schemas.microsoft.com/office/drawing/2014/main" id="{2FDF4049-04D1-4CC7-B2B1-1FCAB93A29D1}"/>
              </a:ext>
            </a:extLst>
          </p:cNvPr>
          <p:cNvGraphicFramePr>
            <a:graphicFrameLocks noGrp="1"/>
          </p:cNvGraphicFramePr>
          <p:nvPr>
            <p:extLst>
              <p:ext uri="{D42A27DB-BD31-4B8C-83A1-F6EECF244321}">
                <p14:modId xmlns:p14="http://schemas.microsoft.com/office/powerpoint/2010/main" val="3908428963"/>
              </p:ext>
            </p:extLst>
          </p:nvPr>
        </p:nvGraphicFramePr>
        <p:xfrm>
          <a:off x="609600" y="1123675"/>
          <a:ext cx="7924795" cy="3067328"/>
        </p:xfrm>
        <a:graphic>
          <a:graphicData uri="http://schemas.openxmlformats.org/drawingml/2006/table">
            <a:tbl>
              <a:tblPr/>
              <a:tblGrid>
                <a:gridCol w="3962394">
                  <a:extLst>
                    <a:ext uri="{9D8B030D-6E8A-4147-A177-3AD203B41FA5}">
                      <a16:colId xmlns:a16="http://schemas.microsoft.com/office/drawing/2014/main" val="20000"/>
                    </a:ext>
                  </a:extLst>
                </a:gridCol>
                <a:gridCol w="976245">
                  <a:extLst>
                    <a:ext uri="{9D8B030D-6E8A-4147-A177-3AD203B41FA5}">
                      <a16:colId xmlns:a16="http://schemas.microsoft.com/office/drawing/2014/main" val="20001"/>
                    </a:ext>
                  </a:extLst>
                </a:gridCol>
                <a:gridCol w="976245">
                  <a:extLst>
                    <a:ext uri="{9D8B030D-6E8A-4147-A177-3AD203B41FA5}">
                      <a16:colId xmlns:a16="http://schemas.microsoft.com/office/drawing/2014/main" val="1271580929"/>
                    </a:ext>
                  </a:extLst>
                </a:gridCol>
                <a:gridCol w="976245">
                  <a:extLst>
                    <a:ext uri="{9D8B030D-6E8A-4147-A177-3AD203B41FA5}">
                      <a16:colId xmlns:a16="http://schemas.microsoft.com/office/drawing/2014/main" val="60625540"/>
                    </a:ext>
                  </a:extLst>
                </a:gridCol>
                <a:gridCol w="1033666">
                  <a:extLst>
                    <a:ext uri="{9D8B030D-6E8A-4147-A177-3AD203B41FA5}">
                      <a16:colId xmlns:a16="http://schemas.microsoft.com/office/drawing/2014/main" val="20002"/>
                    </a:ext>
                  </a:extLst>
                </a:gridCol>
              </a:tblGrid>
              <a:tr h="385512">
                <a:tc rowSpan="2">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chemeClr val="tx1"/>
                          </a:solidFill>
                          <a:effectLst/>
                          <a:latin typeface="Arial" charset="0"/>
                          <a:cs typeface="Arial" charset="0"/>
                        </a:rPr>
                        <a:t>HEALTH HAZARDS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chemeClr val="tx1"/>
                          </a:solidFill>
                          <a:effectLst/>
                          <a:latin typeface="Arial" charset="0"/>
                          <a:cs typeface="Arial" charset="0"/>
                        </a:rPr>
                        <a:t>Consultative Surveys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35227">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cs typeface="Arial" charset="0"/>
                        </a:rPr>
                        <a:t>1</a:t>
                      </a:r>
                      <a:r>
                        <a:rPr kumimoji="0" lang="en-US" sz="1400" b="1" i="0" u="none" strike="noStrike" cap="none" normalizeH="0" baseline="30000" dirty="0">
                          <a:ln>
                            <a:noFill/>
                          </a:ln>
                          <a:solidFill>
                            <a:schemeClr val="tx1"/>
                          </a:solidFill>
                          <a:effectLst/>
                          <a:latin typeface="Arial" charset="0"/>
                          <a:cs typeface="Arial" charset="0"/>
                        </a:rPr>
                        <a:t>st</a:t>
                      </a:r>
                      <a:r>
                        <a:rPr kumimoji="0" lang="en-US" sz="1400" b="1" i="0" u="none" strike="noStrike" cap="none" normalizeH="0" baseline="0" dirty="0">
                          <a:ln>
                            <a:noFill/>
                          </a:ln>
                          <a:solidFill>
                            <a:schemeClr val="tx1"/>
                          </a:solidFill>
                          <a:effectLst/>
                          <a:latin typeface="Arial" charset="0"/>
                          <a:cs typeface="Arial" charset="0"/>
                        </a:rPr>
                        <a:t> Qtr.</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cs typeface="Arial" charset="0"/>
                        </a:rPr>
                        <a:t>2</a:t>
                      </a:r>
                      <a:r>
                        <a:rPr kumimoji="0" lang="en-US" sz="1400" b="1" i="0" u="none" strike="noStrike" cap="none" normalizeH="0" baseline="30000" dirty="0">
                          <a:ln>
                            <a:noFill/>
                          </a:ln>
                          <a:solidFill>
                            <a:schemeClr val="tx1"/>
                          </a:solidFill>
                          <a:effectLst/>
                          <a:latin typeface="Arial" charset="0"/>
                          <a:cs typeface="Arial" charset="0"/>
                        </a:rPr>
                        <a:t>nd</a:t>
                      </a:r>
                      <a:r>
                        <a:rPr kumimoji="0" lang="en-US" sz="1400" b="1" i="0" u="none" strike="noStrike" cap="none" normalizeH="0" baseline="0" dirty="0">
                          <a:ln>
                            <a:noFill/>
                          </a:ln>
                          <a:solidFill>
                            <a:schemeClr val="tx1"/>
                          </a:solidFill>
                          <a:effectLst/>
                          <a:latin typeface="Arial" charset="0"/>
                          <a:cs typeface="Arial" charset="0"/>
                        </a:rPr>
                        <a:t> Qtr.</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cs typeface="Arial" charset="0"/>
                        </a:rPr>
                        <a:t>3</a:t>
                      </a:r>
                      <a:r>
                        <a:rPr kumimoji="0" lang="en-US" sz="1400" b="1" i="0" u="none" strike="noStrike" cap="none" normalizeH="0" baseline="30000" dirty="0">
                          <a:ln>
                            <a:noFill/>
                          </a:ln>
                          <a:solidFill>
                            <a:schemeClr val="tx1"/>
                          </a:solidFill>
                          <a:effectLst/>
                          <a:latin typeface="Arial" charset="0"/>
                          <a:cs typeface="Arial" charset="0"/>
                        </a:rPr>
                        <a:t>rd</a:t>
                      </a:r>
                      <a:r>
                        <a:rPr kumimoji="0" lang="en-US" sz="1400" b="1" i="0" u="none" strike="noStrike" cap="none" normalizeH="0" baseline="0" dirty="0">
                          <a:ln>
                            <a:noFill/>
                          </a:ln>
                          <a:solidFill>
                            <a:schemeClr val="tx1"/>
                          </a:solidFill>
                          <a:effectLst/>
                          <a:latin typeface="Arial" charset="0"/>
                          <a:cs typeface="Arial" charset="0"/>
                        </a:rPr>
                        <a:t> Qtr.</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chemeClr val="tx1"/>
                          </a:solidFill>
                          <a:effectLst/>
                          <a:latin typeface="Arial" charset="0"/>
                          <a:cs typeface="Arial" charset="0"/>
                        </a:rPr>
                        <a:t>Total</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extLst>
                  <a:ext uri="{0D108BD9-81ED-4DB2-BD59-A6C34878D82A}">
                    <a16:rowId xmlns:a16="http://schemas.microsoft.com/office/drawing/2014/main" val="10001"/>
                  </a:ext>
                </a:extLst>
              </a:tr>
              <a:tr h="33522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500" b="0" i="1" u="none" strike="noStrike" cap="none" normalizeH="0" baseline="0" dirty="0">
                          <a:ln>
                            <a:noFill/>
                          </a:ln>
                          <a:solidFill>
                            <a:srgbClr val="000000"/>
                          </a:solidFill>
                          <a:effectLst/>
                          <a:latin typeface="Arial" charset="0"/>
                          <a:cs typeface="Arial" charset="0"/>
                        </a:rPr>
                        <a:t>Silica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charset="0"/>
                          <a:cs typeface="Arial" charset="0"/>
                        </a:rPr>
                        <a:t>21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charset="0"/>
                          <a:cs typeface="Arial" charset="0"/>
                        </a:rPr>
                        <a:t>26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charset="0"/>
                          <a:cs typeface="Arial" charset="0"/>
                        </a:rPr>
                        <a:t>38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1" u="none" strike="noStrike" cap="none" normalizeH="0" baseline="0" dirty="0">
                          <a:ln>
                            <a:noFill/>
                          </a:ln>
                          <a:solidFill>
                            <a:srgbClr val="000000"/>
                          </a:solidFill>
                          <a:effectLst/>
                          <a:latin typeface="Arial" charset="0"/>
                          <a:cs typeface="Arial" charset="0"/>
                        </a:rPr>
                        <a:t>85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2"/>
                  </a:ext>
                </a:extLst>
              </a:tr>
              <a:tr h="33522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500" b="0" i="1" u="none" strike="noStrike" cap="none" normalizeH="0" baseline="0" dirty="0">
                          <a:ln>
                            <a:noFill/>
                          </a:ln>
                          <a:solidFill>
                            <a:srgbClr val="000000"/>
                          </a:solidFill>
                          <a:effectLst/>
                          <a:latin typeface="Arial" charset="0"/>
                          <a:cs typeface="Arial" charset="0"/>
                        </a:rPr>
                        <a:t>Asbestos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charset="0"/>
                          <a:cs typeface="Arial"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charset="0"/>
                          <a:cs typeface="Arial" charset="0"/>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charset="0"/>
                          <a:cs typeface="Arial"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1" u="none" strike="noStrike" cap="none" normalizeH="0" baseline="0" dirty="0">
                          <a:ln>
                            <a:noFill/>
                          </a:ln>
                          <a:solidFill>
                            <a:srgbClr val="000000"/>
                          </a:solidFill>
                          <a:effectLst/>
                          <a:latin typeface="Arial" charset="0"/>
                          <a:cs typeface="Arial" charset="0"/>
                        </a:rPr>
                        <a:t>22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3"/>
                  </a:ext>
                </a:extLst>
              </a:tr>
              <a:tr h="33522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500" b="0" i="1" u="none" strike="noStrike" cap="none" normalizeH="0" baseline="0" dirty="0" err="1">
                          <a:ln>
                            <a:noFill/>
                          </a:ln>
                          <a:solidFill>
                            <a:srgbClr val="000000"/>
                          </a:solidFill>
                          <a:effectLst/>
                          <a:latin typeface="Arial" charset="0"/>
                          <a:cs typeface="Arial" charset="0"/>
                        </a:rPr>
                        <a:t>Isocyanates</a:t>
                      </a:r>
                      <a:endParaRPr kumimoji="0" lang="en-US" sz="1500" b="0" i="1" u="none" strike="noStrike" cap="none" normalizeH="0" baseline="0" dirty="0">
                        <a:ln>
                          <a:noFill/>
                        </a:ln>
                        <a:solidFill>
                          <a:srgbClr val="000000"/>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charset="0"/>
                          <a:cs typeface="Arial"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charset="0"/>
                          <a:cs typeface="Arial"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charset="0"/>
                          <a:cs typeface="Arial"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1" u="none" strike="noStrike" cap="none" normalizeH="0" baseline="0" dirty="0">
                          <a:ln>
                            <a:noFill/>
                          </a:ln>
                          <a:solidFill>
                            <a:srgbClr val="000000"/>
                          </a:solidFill>
                          <a:effectLst/>
                          <a:latin typeface="Arial" charset="0"/>
                          <a:cs typeface="Arial" charset="0"/>
                        </a:rPr>
                        <a:t>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4"/>
                  </a:ext>
                </a:extLst>
              </a:tr>
              <a:tr h="33522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500" b="0" i="1" u="none" strike="noStrike" cap="none" normalizeH="0" baseline="0" dirty="0">
                          <a:ln>
                            <a:noFill/>
                          </a:ln>
                          <a:solidFill>
                            <a:srgbClr val="000000"/>
                          </a:solidFill>
                          <a:effectLst/>
                          <a:latin typeface="Arial" charset="0"/>
                          <a:cs typeface="Arial" charset="0"/>
                        </a:rPr>
                        <a:t>Lead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charset="0"/>
                          <a:cs typeface="Arial" charset="0"/>
                        </a:rPr>
                        <a:t>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charset="0"/>
                          <a:cs typeface="Arial" charset="0"/>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charset="0"/>
                          <a:cs typeface="Arial"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1" u="none" strike="noStrike" cap="none" normalizeH="0" baseline="0" dirty="0">
                          <a:ln>
                            <a:noFill/>
                          </a:ln>
                          <a:solidFill>
                            <a:srgbClr val="000000"/>
                          </a:solidFill>
                          <a:effectLst/>
                          <a:latin typeface="Arial" charset="0"/>
                          <a:cs typeface="Arial" charset="0"/>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5"/>
                  </a:ext>
                </a:extLst>
              </a:tr>
              <a:tr h="33522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500" b="0" i="1" u="none" strike="noStrike" cap="none" normalizeH="0" baseline="0" dirty="0">
                          <a:ln>
                            <a:noFill/>
                          </a:ln>
                          <a:solidFill>
                            <a:srgbClr val="000000"/>
                          </a:solidFill>
                          <a:effectLst/>
                          <a:latin typeface="Arial" charset="0"/>
                          <a:cs typeface="Arial" charset="0"/>
                        </a:rPr>
                        <a:t>Hexavalent  Chromium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charset="0"/>
                          <a:cs typeface="Arial"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charset="0"/>
                          <a:cs typeface="Arial" charset="0"/>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charset="0"/>
                          <a:cs typeface="Arial" charset="0"/>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1" u="none" strike="noStrike" cap="none" normalizeH="0" baseline="0" dirty="0">
                          <a:ln>
                            <a:noFill/>
                          </a:ln>
                          <a:solidFill>
                            <a:srgbClr val="000000"/>
                          </a:solidFill>
                          <a:effectLst/>
                          <a:latin typeface="Arial" charset="0"/>
                          <a:cs typeface="Arial"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6"/>
                  </a:ext>
                </a:extLst>
              </a:tr>
              <a:tr h="33522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500" b="1" i="1" u="none" strike="noStrike" cap="none" normalizeH="0" baseline="0" dirty="0">
                          <a:ln>
                            <a:noFill/>
                          </a:ln>
                          <a:solidFill>
                            <a:srgbClr val="000000"/>
                          </a:solidFill>
                          <a:effectLst/>
                          <a:latin typeface="Arial" charset="0"/>
                          <a:cs typeface="Arial" charset="0"/>
                        </a:rPr>
                        <a:t>Total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1" u="none" strike="noStrike" cap="none" normalizeH="0" baseline="0" dirty="0">
                          <a:ln>
                            <a:noFill/>
                          </a:ln>
                          <a:solidFill>
                            <a:srgbClr val="000000"/>
                          </a:solidFill>
                          <a:effectLst/>
                          <a:latin typeface="Arial" charset="0"/>
                          <a:cs typeface="Arial" charset="0"/>
                        </a:rPr>
                        <a:t>38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1" u="none" strike="noStrike" cap="none" normalizeH="0" baseline="0" dirty="0">
                          <a:ln>
                            <a:noFill/>
                          </a:ln>
                          <a:solidFill>
                            <a:srgbClr val="000000"/>
                          </a:solidFill>
                          <a:effectLst/>
                          <a:latin typeface="Arial" charset="0"/>
                          <a:cs typeface="Arial" charset="0"/>
                        </a:rPr>
                        <a:t>40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1" u="none" strike="noStrike" cap="none" normalizeH="0" baseline="0" dirty="0">
                          <a:ln>
                            <a:noFill/>
                          </a:ln>
                          <a:solidFill>
                            <a:srgbClr val="000000"/>
                          </a:solidFill>
                          <a:effectLst/>
                          <a:latin typeface="Arial" charset="0"/>
                          <a:cs typeface="Arial" charset="0"/>
                        </a:rPr>
                        <a:t>55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1" u="none" strike="noStrike" cap="none" normalizeH="0" baseline="0" dirty="0">
                          <a:ln>
                            <a:noFill/>
                          </a:ln>
                          <a:solidFill>
                            <a:srgbClr val="000000"/>
                          </a:solidFill>
                          <a:effectLst/>
                          <a:latin typeface="Arial" charset="0"/>
                          <a:cs typeface="Arial" charset="0"/>
                        </a:rPr>
                        <a:t>133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7"/>
                  </a:ext>
                </a:extLst>
              </a:tr>
              <a:tr h="33522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solidFill>
                            <a:srgbClr val="000000"/>
                          </a:solidFill>
                          <a:effectLst/>
                          <a:latin typeface="Arial" charset="0"/>
                          <a:cs typeface="Arial" charset="0"/>
                        </a:rPr>
                        <a:t>FFY Goal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charset="0"/>
                          <a:cs typeface="Arial" charset="0"/>
                        </a:rPr>
                        <a:t>125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graphicFrame>
        <p:nvGraphicFramePr>
          <p:cNvPr id="29" name="Table 28">
            <a:extLst>
              <a:ext uri="{FF2B5EF4-FFF2-40B4-BE49-F238E27FC236}">
                <a16:creationId xmlns:a16="http://schemas.microsoft.com/office/drawing/2014/main" id="{47772DB8-6532-4B44-AB52-CB000016EA5A}"/>
              </a:ext>
            </a:extLst>
          </p:cNvPr>
          <p:cNvGraphicFramePr>
            <a:graphicFrameLocks noGrp="1"/>
          </p:cNvGraphicFramePr>
          <p:nvPr>
            <p:extLst>
              <p:ext uri="{D42A27DB-BD31-4B8C-83A1-F6EECF244321}">
                <p14:modId xmlns:p14="http://schemas.microsoft.com/office/powerpoint/2010/main" val="4282510679"/>
              </p:ext>
            </p:extLst>
          </p:nvPr>
        </p:nvGraphicFramePr>
        <p:xfrm>
          <a:off x="609600" y="4811995"/>
          <a:ext cx="7924794" cy="1162360"/>
        </p:xfrm>
        <a:graphic>
          <a:graphicData uri="http://schemas.openxmlformats.org/drawingml/2006/table">
            <a:tbl>
              <a:tblPr firstRow="1" bandRow="1">
                <a:tableStyleId>{00A15C55-8517-42AA-B614-E9B94910E393}</a:tableStyleId>
              </a:tblPr>
              <a:tblGrid>
                <a:gridCol w="3311856">
                  <a:extLst>
                    <a:ext uri="{9D8B030D-6E8A-4147-A177-3AD203B41FA5}">
                      <a16:colId xmlns:a16="http://schemas.microsoft.com/office/drawing/2014/main" val="20000"/>
                    </a:ext>
                  </a:extLst>
                </a:gridCol>
                <a:gridCol w="887104">
                  <a:extLst>
                    <a:ext uri="{9D8B030D-6E8A-4147-A177-3AD203B41FA5}">
                      <a16:colId xmlns:a16="http://schemas.microsoft.com/office/drawing/2014/main" val="20001"/>
                    </a:ext>
                  </a:extLst>
                </a:gridCol>
                <a:gridCol w="887104">
                  <a:extLst>
                    <a:ext uri="{9D8B030D-6E8A-4147-A177-3AD203B41FA5}">
                      <a16:colId xmlns:a16="http://schemas.microsoft.com/office/drawing/2014/main" val="2004857252"/>
                    </a:ext>
                  </a:extLst>
                </a:gridCol>
                <a:gridCol w="887104">
                  <a:extLst>
                    <a:ext uri="{9D8B030D-6E8A-4147-A177-3AD203B41FA5}">
                      <a16:colId xmlns:a16="http://schemas.microsoft.com/office/drawing/2014/main" val="1547245921"/>
                    </a:ext>
                  </a:extLst>
                </a:gridCol>
                <a:gridCol w="887104">
                  <a:extLst>
                    <a:ext uri="{9D8B030D-6E8A-4147-A177-3AD203B41FA5}">
                      <a16:colId xmlns:a16="http://schemas.microsoft.com/office/drawing/2014/main" val="20002"/>
                    </a:ext>
                  </a:extLst>
                </a:gridCol>
                <a:gridCol w="1064522">
                  <a:extLst>
                    <a:ext uri="{9D8B030D-6E8A-4147-A177-3AD203B41FA5}">
                      <a16:colId xmlns:a16="http://schemas.microsoft.com/office/drawing/2014/main" val="20003"/>
                    </a:ext>
                  </a:extLst>
                </a:gridCol>
              </a:tblGrid>
              <a:tr h="522280">
                <a:tc>
                  <a:txBody>
                    <a:bodyPr/>
                    <a:lstStyle/>
                    <a:p>
                      <a:pPr algn="r"/>
                      <a:r>
                        <a:rPr lang="en-US" sz="1500" b="1" dirty="0">
                          <a:solidFill>
                            <a:schemeClr val="tx1"/>
                          </a:solidFill>
                        </a:rPr>
                        <a:t>SEP ACTIVITY</a:t>
                      </a:r>
                    </a:p>
                  </a:txBody>
                  <a:tcPr anchor="ctr">
                    <a:solidFill>
                      <a:schemeClr val="bg1">
                        <a:lumMod val="75000"/>
                      </a:schemeClr>
                    </a:solidFill>
                  </a:tcPr>
                </a:tc>
                <a:tc>
                  <a:txBody>
                    <a:bodyPr/>
                    <a:lstStyle/>
                    <a:p>
                      <a:pPr algn="ctr"/>
                      <a:r>
                        <a:rPr lang="en-US" sz="1500" b="1" dirty="0">
                          <a:solidFill>
                            <a:schemeClr val="tx1"/>
                          </a:solidFill>
                        </a:rPr>
                        <a:t>1</a:t>
                      </a:r>
                      <a:r>
                        <a:rPr lang="en-US" sz="1500" b="1" baseline="30000" dirty="0">
                          <a:solidFill>
                            <a:schemeClr val="tx1"/>
                          </a:solidFill>
                        </a:rPr>
                        <a:t>st</a:t>
                      </a:r>
                      <a:r>
                        <a:rPr lang="en-US" sz="1500" b="1" dirty="0">
                          <a:solidFill>
                            <a:schemeClr val="tx1"/>
                          </a:solidFill>
                        </a:rPr>
                        <a:t> Qtr.</a:t>
                      </a:r>
                    </a:p>
                  </a:txBody>
                  <a:tcPr anchor="ctr">
                    <a:solidFill>
                      <a:schemeClr val="bg1">
                        <a:lumMod val="75000"/>
                      </a:schemeClr>
                    </a:solidFill>
                  </a:tcPr>
                </a:tc>
                <a:tc>
                  <a:txBody>
                    <a:bodyPr/>
                    <a:lstStyle/>
                    <a:p>
                      <a:pPr algn="ctr"/>
                      <a:r>
                        <a:rPr lang="en-US" sz="1500" b="1" dirty="0">
                          <a:solidFill>
                            <a:schemeClr val="tx1"/>
                          </a:solidFill>
                        </a:rPr>
                        <a:t>2</a:t>
                      </a:r>
                      <a:r>
                        <a:rPr lang="en-US" sz="1500" b="1" baseline="30000" dirty="0">
                          <a:solidFill>
                            <a:schemeClr val="tx1"/>
                          </a:solidFill>
                        </a:rPr>
                        <a:t>nd</a:t>
                      </a:r>
                      <a:r>
                        <a:rPr lang="en-US" sz="1500" b="1" dirty="0">
                          <a:solidFill>
                            <a:schemeClr val="tx1"/>
                          </a:solidFill>
                        </a:rPr>
                        <a:t> Qtr.</a:t>
                      </a:r>
                    </a:p>
                  </a:txBody>
                  <a:tcPr anchor="ctr">
                    <a:solidFill>
                      <a:schemeClr val="bg1">
                        <a:lumMod val="75000"/>
                      </a:schemeClr>
                    </a:solidFill>
                  </a:tcPr>
                </a:tc>
                <a:tc>
                  <a:txBody>
                    <a:bodyPr/>
                    <a:lstStyle/>
                    <a:p>
                      <a:pPr algn="ctr"/>
                      <a:r>
                        <a:rPr lang="en-US" sz="1500" b="1" dirty="0">
                          <a:solidFill>
                            <a:schemeClr val="tx1"/>
                          </a:solidFill>
                        </a:rPr>
                        <a:t>3</a:t>
                      </a:r>
                      <a:r>
                        <a:rPr lang="en-US" sz="1500" b="1" baseline="30000" dirty="0">
                          <a:solidFill>
                            <a:schemeClr val="tx1"/>
                          </a:solidFill>
                        </a:rPr>
                        <a:t>rd</a:t>
                      </a:r>
                      <a:r>
                        <a:rPr lang="en-US" sz="15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1" i="1" dirty="0">
                          <a:solidFill>
                            <a:schemeClr val="tx1"/>
                          </a:solidFill>
                        </a:rPr>
                        <a:t>Total</a:t>
                      </a:r>
                    </a:p>
                  </a:txBody>
                  <a:tcPr anchor="ctr">
                    <a:solidFill>
                      <a:schemeClr val="bg1">
                        <a:lumMod val="75000"/>
                      </a:schemeClr>
                    </a:solidFill>
                  </a:tcPr>
                </a:tc>
                <a:tc>
                  <a:txBody>
                    <a:bodyPr/>
                    <a:lstStyle/>
                    <a:p>
                      <a:pPr algn="ctr"/>
                      <a:r>
                        <a:rPr lang="en-US" sz="1500" b="1"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304663">
                <a:tc>
                  <a:txBody>
                    <a:bodyPr/>
                    <a:lstStyle/>
                    <a:p>
                      <a:pPr algn="r"/>
                      <a:r>
                        <a:rPr lang="en-US" sz="1500" b="0" i="1" dirty="0"/>
                        <a:t>OSH Outreach Events</a:t>
                      </a:r>
                    </a:p>
                  </a:txBody>
                  <a:tcPr>
                    <a:solidFill>
                      <a:schemeClr val="bg1">
                        <a:lumMod val="85000"/>
                      </a:schemeClr>
                    </a:solidFill>
                  </a:tcPr>
                </a:tc>
                <a:tc>
                  <a:txBody>
                    <a:bodyPr/>
                    <a:lstStyle/>
                    <a:p>
                      <a:pPr algn="ctr"/>
                      <a:r>
                        <a:rPr lang="en-US" sz="1500" i="0" dirty="0"/>
                        <a:t>3</a:t>
                      </a:r>
                    </a:p>
                  </a:txBody>
                  <a:tcPr>
                    <a:solidFill>
                      <a:schemeClr val="bg1">
                        <a:lumMod val="85000"/>
                      </a:schemeClr>
                    </a:solidFill>
                  </a:tcPr>
                </a:tc>
                <a:tc>
                  <a:txBody>
                    <a:bodyPr/>
                    <a:lstStyle/>
                    <a:p>
                      <a:pPr algn="ctr"/>
                      <a:r>
                        <a:rPr lang="en-US" sz="1500" i="0" dirty="0"/>
                        <a:t>7</a:t>
                      </a:r>
                    </a:p>
                  </a:txBody>
                  <a:tcPr>
                    <a:solidFill>
                      <a:schemeClr val="bg1">
                        <a:lumMod val="85000"/>
                      </a:schemeClr>
                    </a:solidFill>
                  </a:tcPr>
                </a:tc>
                <a:tc>
                  <a:txBody>
                    <a:bodyPr/>
                    <a:lstStyle/>
                    <a:p>
                      <a:pPr algn="ctr"/>
                      <a:r>
                        <a:rPr lang="en-US" sz="1500" i="0" dirty="0"/>
                        <a:t>4</a:t>
                      </a:r>
                    </a:p>
                  </a:txBody>
                  <a:tcPr>
                    <a:solidFill>
                      <a:schemeClr val="bg1">
                        <a:lumMod val="85000"/>
                      </a:schemeClr>
                    </a:solidFill>
                  </a:tcPr>
                </a:tc>
                <a:tc>
                  <a:txBody>
                    <a:bodyPr/>
                    <a:lstStyle/>
                    <a:p>
                      <a:pPr algn="ctr"/>
                      <a:r>
                        <a:rPr lang="en-US" sz="1500" b="1" i="1" dirty="0"/>
                        <a:t>14</a:t>
                      </a:r>
                    </a:p>
                  </a:txBody>
                  <a:tcPr>
                    <a:solidFill>
                      <a:schemeClr val="bg1">
                        <a:lumMod val="85000"/>
                      </a:schemeClr>
                    </a:solidFill>
                  </a:tcPr>
                </a:tc>
                <a:tc>
                  <a:txBody>
                    <a:bodyPr/>
                    <a:lstStyle/>
                    <a:p>
                      <a:pPr algn="ctr"/>
                      <a:r>
                        <a:rPr lang="en-US" sz="1500" i="0" dirty="0"/>
                        <a:t>20</a:t>
                      </a:r>
                    </a:p>
                  </a:txBody>
                  <a:tcPr>
                    <a:solidFill>
                      <a:schemeClr val="bg1">
                        <a:lumMod val="85000"/>
                      </a:schemeClr>
                    </a:solidFill>
                  </a:tcPr>
                </a:tc>
                <a:extLst>
                  <a:ext uri="{0D108BD9-81ED-4DB2-BD59-A6C34878D82A}">
                    <a16:rowId xmlns:a16="http://schemas.microsoft.com/office/drawing/2014/main" val="10001"/>
                  </a:ext>
                </a:extLst>
              </a:tr>
              <a:tr h="304663">
                <a:tc>
                  <a:txBody>
                    <a:bodyPr/>
                    <a:lstStyle/>
                    <a:p>
                      <a:pPr algn="r"/>
                      <a:r>
                        <a:rPr lang="en-US" sz="1500" b="0" i="1" dirty="0"/>
                        <a:t>People </a:t>
                      </a:r>
                      <a:r>
                        <a:rPr lang="en-US" sz="1500" b="0" i="1" baseline="0" dirty="0"/>
                        <a:t>Trained</a:t>
                      </a:r>
                      <a:endParaRPr lang="en-US" sz="1500" b="0" i="1" dirty="0"/>
                    </a:p>
                  </a:txBody>
                  <a:tcPr>
                    <a:solidFill>
                      <a:schemeClr val="bg1">
                        <a:lumMod val="95000"/>
                      </a:schemeClr>
                    </a:solidFill>
                  </a:tcPr>
                </a:tc>
                <a:tc>
                  <a:txBody>
                    <a:bodyPr/>
                    <a:lstStyle/>
                    <a:p>
                      <a:pPr algn="ctr"/>
                      <a:r>
                        <a:rPr lang="en-US" sz="1500" i="0" dirty="0"/>
                        <a:t>50</a:t>
                      </a:r>
                    </a:p>
                  </a:txBody>
                  <a:tcPr>
                    <a:solidFill>
                      <a:schemeClr val="bg1">
                        <a:lumMod val="95000"/>
                      </a:schemeClr>
                    </a:solidFill>
                  </a:tcPr>
                </a:tc>
                <a:tc>
                  <a:txBody>
                    <a:bodyPr/>
                    <a:lstStyle/>
                    <a:p>
                      <a:pPr algn="ctr"/>
                      <a:r>
                        <a:rPr lang="en-US" sz="1500" i="0" dirty="0"/>
                        <a:t>139</a:t>
                      </a:r>
                    </a:p>
                  </a:txBody>
                  <a:tcPr>
                    <a:solidFill>
                      <a:schemeClr val="bg1">
                        <a:lumMod val="95000"/>
                      </a:schemeClr>
                    </a:solidFill>
                  </a:tcPr>
                </a:tc>
                <a:tc>
                  <a:txBody>
                    <a:bodyPr/>
                    <a:lstStyle/>
                    <a:p>
                      <a:pPr algn="ctr"/>
                      <a:r>
                        <a:rPr lang="en-US" sz="1500" i="0" dirty="0"/>
                        <a:t>74</a:t>
                      </a:r>
                    </a:p>
                  </a:txBody>
                  <a:tcPr>
                    <a:solidFill>
                      <a:schemeClr val="bg1">
                        <a:lumMod val="95000"/>
                      </a:schemeClr>
                    </a:solidFill>
                  </a:tcPr>
                </a:tc>
                <a:tc>
                  <a:txBody>
                    <a:bodyPr/>
                    <a:lstStyle/>
                    <a:p>
                      <a:pPr algn="ctr"/>
                      <a:r>
                        <a:rPr lang="en-US" sz="1500" b="1" i="1" dirty="0"/>
                        <a:t>263</a:t>
                      </a:r>
                    </a:p>
                  </a:txBody>
                  <a:tcPr>
                    <a:solidFill>
                      <a:schemeClr val="bg1">
                        <a:lumMod val="95000"/>
                      </a:schemeClr>
                    </a:solidFill>
                  </a:tcPr>
                </a:tc>
                <a:tc>
                  <a:txBody>
                    <a:bodyPr/>
                    <a:lstStyle/>
                    <a:p>
                      <a:pPr algn="ctr"/>
                      <a:r>
                        <a:rPr lang="en-US" sz="1500" i="0" dirty="0"/>
                        <a:t>300</a:t>
                      </a:r>
                    </a:p>
                  </a:txBody>
                  <a:tcPr>
                    <a:solidFill>
                      <a:schemeClr val="bg1">
                        <a:lumMod val="95000"/>
                      </a:schemeClr>
                    </a:solidFill>
                  </a:tcPr>
                </a:tc>
                <a:extLst>
                  <a:ext uri="{0D108BD9-81ED-4DB2-BD59-A6C34878D82A}">
                    <a16:rowId xmlns:a16="http://schemas.microsoft.com/office/drawing/2014/main" val="10002"/>
                  </a:ext>
                </a:extLst>
              </a:tr>
            </a:tbl>
          </a:graphicData>
        </a:graphic>
      </p:graphicFrame>
      <p:pic>
        <p:nvPicPr>
          <p:cNvPr id="21" name="Picture 20">
            <a:extLst>
              <a:ext uri="{FF2B5EF4-FFF2-40B4-BE49-F238E27FC236}">
                <a16:creationId xmlns:a16="http://schemas.microsoft.com/office/drawing/2014/main" id="{E04CEF98-7FF5-4825-A76F-427E18843974}"/>
              </a:ext>
            </a:extLst>
          </p:cNvPr>
          <p:cNvPicPr/>
          <p:nvPr/>
        </p:nvPicPr>
        <p:blipFill rotWithShape="1">
          <a:blip r:embed="rId10" cstate="print">
            <a:extLst>
              <a:ext uri="{28A0092B-C50C-407E-A947-70E740481C1C}">
                <a14:useLocalDpi xmlns:a14="http://schemas.microsoft.com/office/drawing/2010/main" val="0"/>
              </a:ext>
            </a:extLst>
          </a:blip>
          <a:srcRect t="31035"/>
          <a:stretch/>
        </p:blipFill>
        <p:spPr bwMode="auto">
          <a:xfrm>
            <a:off x="609600" y="4267200"/>
            <a:ext cx="757873" cy="451246"/>
          </a:xfrm>
          <a:prstGeom prst="rect">
            <a:avLst/>
          </a:prstGeom>
          <a:ln>
            <a:noFill/>
          </a:ln>
          <a:extLst>
            <a:ext uri="{53640926-AAD7-44D8-BBD7-CCE9431645EC}">
              <a14:shadowObscured xmlns:a14="http://schemas.microsoft.com/office/drawing/2010/main"/>
            </a:ext>
          </a:extLst>
        </p:spPr>
      </p:pic>
      <p:sp>
        <p:nvSpPr>
          <p:cNvPr id="20" name="TextBox 19">
            <a:extLst>
              <a:ext uri="{FF2B5EF4-FFF2-40B4-BE49-F238E27FC236}">
                <a16:creationId xmlns:a16="http://schemas.microsoft.com/office/drawing/2014/main" id="{062546F3-1527-4C94-8662-1CCD5320E4CB}"/>
              </a:ext>
            </a:extLst>
          </p:cNvPr>
          <p:cNvSpPr txBox="1"/>
          <p:nvPr/>
        </p:nvSpPr>
        <p:spPr>
          <a:xfrm>
            <a:off x="6477000" y="685800"/>
            <a:ext cx="2286000" cy="369332"/>
          </a:xfrm>
          <a:prstGeom prst="rect">
            <a:avLst/>
          </a:prstGeom>
          <a:noFill/>
        </p:spPr>
        <p:txBody>
          <a:bodyPr wrap="square" rtlCol="0">
            <a:spAutoFit/>
          </a:bodyPr>
          <a:lstStyle/>
          <a:p>
            <a:r>
              <a:rPr lang="en-US" i="1" dirty="0"/>
              <a:t>FFY 2021—3</a:t>
            </a:r>
            <a:r>
              <a:rPr lang="en-US" i="1" baseline="30000" dirty="0"/>
              <a:t>rd</a:t>
            </a:r>
            <a:r>
              <a:rPr lang="en-US" i="1" dirty="0"/>
              <a:t> Qtr.</a:t>
            </a:r>
          </a:p>
        </p:txBody>
      </p:sp>
    </p:spTree>
    <p:extLst>
      <p:ext uri="{BB962C8B-B14F-4D97-AF65-F5344CB8AC3E}">
        <p14:creationId xmlns:p14="http://schemas.microsoft.com/office/powerpoint/2010/main" val="2137920218"/>
      </p:ext>
    </p:extLst>
  </p:cSld>
  <p:clrMapOvr>
    <a:masterClrMapping/>
  </p:clrMapOvr>
  <p:transition advClick="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5"/>
          <p:cNvSpPr>
            <a:spLocks noChangeArrowheads="1"/>
          </p:cNvSpPr>
          <p:nvPr/>
        </p:nvSpPr>
        <p:spPr bwMode="auto">
          <a:xfrm>
            <a:off x="457200" y="228600"/>
            <a:ext cx="8229600" cy="685800"/>
          </a:xfrm>
          <a:prstGeom prst="rect">
            <a:avLst/>
          </a:prstGeom>
          <a:noFill/>
          <a:ln w="9525">
            <a:noFill/>
            <a:miter lim="800000"/>
            <a:headEnd/>
            <a:tailEnd/>
          </a:ln>
        </p:spPr>
        <p:txBody>
          <a:bodyPr anchor="ctr"/>
          <a:lstStyle/>
          <a:p>
            <a:pPr algn="ctr"/>
            <a:endParaRPr lang="en-US" sz="3600" b="1">
              <a:solidFill>
                <a:schemeClr val="bg2"/>
              </a:solidFill>
            </a:endParaRPr>
          </a:p>
        </p:txBody>
      </p:sp>
      <p:sp>
        <p:nvSpPr>
          <p:cNvPr id="70658" name="Rectangle 7"/>
          <p:cNvSpPr>
            <a:spLocks noChangeArrowheads="1"/>
          </p:cNvSpPr>
          <p:nvPr/>
        </p:nvSpPr>
        <p:spPr bwMode="auto">
          <a:xfrm>
            <a:off x="533400" y="1143000"/>
            <a:ext cx="8229600" cy="4114800"/>
          </a:xfrm>
          <a:prstGeom prst="rect">
            <a:avLst/>
          </a:prstGeom>
          <a:noFill/>
          <a:ln w="9525">
            <a:noFill/>
            <a:miter lim="800000"/>
            <a:headEnd/>
            <a:tailEnd/>
          </a:ln>
        </p:spPr>
        <p:txBody>
          <a:bodyPr/>
          <a:lstStyle/>
          <a:p>
            <a:pPr marL="342900" indent="-342900">
              <a:lnSpc>
                <a:spcPct val="110000"/>
              </a:lnSpc>
              <a:buClr>
                <a:srgbClr val="910046"/>
              </a:buClr>
              <a:buSzPct val="84000"/>
              <a:buFont typeface="Wingdings" pitchFamily="2" charset="2"/>
              <a:buChar char="l"/>
            </a:pPr>
            <a:endParaRPr lang="en-US" sz="2400" b="1" dirty="0"/>
          </a:p>
          <a:p>
            <a:pPr marL="342900" indent="-342900">
              <a:lnSpc>
                <a:spcPct val="110000"/>
              </a:lnSpc>
              <a:buClr>
                <a:srgbClr val="910046"/>
              </a:buClr>
              <a:buSzPct val="84000"/>
              <a:buFont typeface="Wingdings" pitchFamily="2" charset="2"/>
              <a:buChar char="l"/>
            </a:pPr>
            <a:endParaRPr lang="en-US" sz="2400" b="1" dirty="0"/>
          </a:p>
          <a:p>
            <a:pPr marL="342900" indent="-342900">
              <a:lnSpc>
                <a:spcPct val="110000"/>
              </a:lnSpc>
              <a:buClr>
                <a:srgbClr val="910046"/>
              </a:buClr>
              <a:buSzPct val="84000"/>
              <a:buFont typeface="Wingdings" pitchFamily="2" charset="2"/>
              <a:buChar char="l"/>
            </a:pPr>
            <a:endParaRPr lang="en-US" sz="2400" b="1" dirty="0"/>
          </a:p>
          <a:p>
            <a:pPr marL="342900" indent="-342900">
              <a:lnSpc>
                <a:spcPct val="110000"/>
              </a:lnSpc>
              <a:buClr>
                <a:srgbClr val="910046"/>
              </a:buClr>
              <a:buSzPct val="84000"/>
              <a:buFont typeface="Wingdings" pitchFamily="2" charset="2"/>
              <a:buChar char="l"/>
            </a:pPr>
            <a:endParaRPr lang="en-US" sz="2400" b="1" dirty="0"/>
          </a:p>
          <a:p>
            <a:pPr marL="233363" indent="-233363">
              <a:lnSpc>
                <a:spcPct val="130000"/>
              </a:lnSpc>
              <a:buClr>
                <a:srgbClr val="012D9A"/>
              </a:buClr>
              <a:buFont typeface="Arial" pitchFamily="34" charset="0"/>
              <a:buChar char="•"/>
            </a:pPr>
            <a:endParaRPr lang="en-US" sz="2000" dirty="0"/>
          </a:p>
          <a:p>
            <a:pPr marL="342900" indent="-342900">
              <a:buClr>
                <a:srgbClr val="910046"/>
              </a:buClr>
              <a:buSzPct val="84000"/>
              <a:buFont typeface="Wingdings" pitchFamily="2" charset="2"/>
              <a:buChar char="l"/>
            </a:pPr>
            <a:endParaRPr lang="en-US" sz="2000" dirty="0"/>
          </a:p>
          <a:p>
            <a:pPr marL="690563" lvl="1" indent="-233363">
              <a:buClr>
                <a:srgbClr val="910046"/>
              </a:buClr>
              <a:buSzPct val="84000"/>
              <a:buFont typeface="Wingdings" pitchFamily="2" charset="2"/>
              <a:buChar char="l"/>
            </a:pPr>
            <a:endParaRPr lang="en-US" sz="2400" dirty="0"/>
          </a:p>
          <a:p>
            <a:pPr marL="342900" indent="-342900">
              <a:buClr>
                <a:srgbClr val="910046"/>
              </a:buClr>
              <a:buSzPct val="84000"/>
              <a:buFont typeface="Wingdings" pitchFamily="2" charset="2"/>
              <a:buChar char="l"/>
            </a:pPr>
            <a:endParaRPr lang="en-US" sz="500" dirty="0"/>
          </a:p>
        </p:txBody>
      </p:sp>
      <p:sp>
        <p:nvSpPr>
          <p:cNvPr id="19"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Special Emphasis Program</a:t>
            </a:r>
          </a:p>
          <a:p>
            <a:pPr eaLnBrk="0" hangingPunct="0"/>
            <a:r>
              <a:rPr lang="en-US" sz="2400" i="1" dirty="0">
                <a:solidFill>
                  <a:schemeClr val="bg2"/>
                </a:solidFill>
              </a:rPr>
              <a:t>Food Manufacturing</a:t>
            </a:r>
            <a:endParaRPr lang="en-US" sz="2400" b="1" i="1" dirty="0">
              <a:solidFill>
                <a:schemeClr val="bg2"/>
              </a:solidFill>
            </a:endParaRPr>
          </a:p>
        </p:txBody>
      </p:sp>
      <p:sp>
        <p:nvSpPr>
          <p:cNvPr id="14" name="TextBox 13">
            <a:extLst>
              <a:ext uri="{FF2B5EF4-FFF2-40B4-BE49-F238E27FC236}">
                <a16:creationId xmlns:a16="http://schemas.microsoft.com/office/drawing/2014/main" id="{50135AF9-74AA-4FC5-8F27-F3EF29F65060}"/>
              </a:ext>
            </a:extLst>
          </p:cNvPr>
          <p:cNvSpPr txBox="1"/>
          <p:nvPr/>
        </p:nvSpPr>
        <p:spPr>
          <a:xfrm>
            <a:off x="503903" y="3411379"/>
            <a:ext cx="3090911" cy="246221"/>
          </a:xfrm>
          <a:prstGeom prst="rect">
            <a:avLst/>
          </a:prstGeom>
          <a:noFill/>
        </p:spPr>
        <p:txBody>
          <a:bodyPr wrap="none" rtlCol="0">
            <a:spAutoFit/>
          </a:bodyPr>
          <a:lstStyle/>
          <a:p>
            <a:r>
              <a:rPr lang="en-US" sz="1000" i="1" dirty="0"/>
              <a:t>*TRC/DART rate based on the 3-digit NAICS code </a:t>
            </a:r>
          </a:p>
        </p:txBody>
      </p:sp>
      <p:graphicFrame>
        <p:nvGraphicFramePr>
          <p:cNvPr id="12" name="Table 11">
            <a:extLst>
              <a:ext uri="{FF2B5EF4-FFF2-40B4-BE49-F238E27FC236}">
                <a16:creationId xmlns:a16="http://schemas.microsoft.com/office/drawing/2014/main" id="{935A1DDF-1BBA-4954-A225-6EE19DDCD6CB}"/>
              </a:ext>
            </a:extLst>
          </p:cNvPr>
          <p:cNvGraphicFramePr>
            <a:graphicFrameLocks noGrp="1"/>
          </p:cNvGraphicFramePr>
          <p:nvPr>
            <p:extLst>
              <p:ext uri="{D42A27DB-BD31-4B8C-83A1-F6EECF244321}">
                <p14:modId xmlns:p14="http://schemas.microsoft.com/office/powerpoint/2010/main" val="898109261"/>
              </p:ext>
            </p:extLst>
          </p:nvPr>
        </p:nvGraphicFramePr>
        <p:xfrm>
          <a:off x="609600" y="3886199"/>
          <a:ext cx="7924801" cy="1981201"/>
        </p:xfrm>
        <a:graphic>
          <a:graphicData uri="http://schemas.openxmlformats.org/drawingml/2006/table">
            <a:tbl>
              <a:tblPr firstRow="1" bandRow="1">
                <a:tableStyleId>{073A0DAA-6AF3-43AB-8588-CEC1D06C72B9}</a:tableStyleId>
              </a:tblPr>
              <a:tblGrid>
                <a:gridCol w="3429000">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gridCol w="901148">
                  <a:extLst>
                    <a:ext uri="{9D8B030D-6E8A-4147-A177-3AD203B41FA5}">
                      <a16:colId xmlns:a16="http://schemas.microsoft.com/office/drawing/2014/main" val="1057323966"/>
                    </a:ext>
                  </a:extLst>
                </a:gridCol>
                <a:gridCol w="758024">
                  <a:extLst>
                    <a:ext uri="{9D8B030D-6E8A-4147-A177-3AD203B41FA5}">
                      <a16:colId xmlns:a16="http://schemas.microsoft.com/office/drawing/2014/main" val="3626312953"/>
                    </a:ext>
                  </a:extLst>
                </a:gridCol>
                <a:gridCol w="689113">
                  <a:extLst>
                    <a:ext uri="{9D8B030D-6E8A-4147-A177-3AD203B41FA5}">
                      <a16:colId xmlns:a16="http://schemas.microsoft.com/office/drawing/2014/main" val="20002"/>
                    </a:ext>
                  </a:extLst>
                </a:gridCol>
                <a:gridCol w="1309316">
                  <a:extLst>
                    <a:ext uri="{9D8B030D-6E8A-4147-A177-3AD203B41FA5}">
                      <a16:colId xmlns:a16="http://schemas.microsoft.com/office/drawing/2014/main" val="20003"/>
                    </a:ext>
                  </a:extLst>
                </a:gridCol>
              </a:tblGrid>
              <a:tr h="447782">
                <a:tc>
                  <a:txBody>
                    <a:bodyPr/>
                    <a:lstStyle/>
                    <a:p>
                      <a:pPr algn="r"/>
                      <a:r>
                        <a:rPr lang="en-US" sz="1800" dirty="0">
                          <a:solidFill>
                            <a:schemeClr val="tx1"/>
                          </a:solidFill>
                        </a:rPr>
                        <a:t>SEP ACTIVITY</a:t>
                      </a:r>
                    </a:p>
                  </a:txBody>
                  <a:tcPr anchor="ctr">
                    <a:solidFill>
                      <a:schemeClr val="bg1">
                        <a:lumMod val="75000"/>
                      </a:schemeClr>
                    </a:solidFill>
                  </a:tcPr>
                </a:tc>
                <a:tc>
                  <a:txBody>
                    <a:bodyPr/>
                    <a:lstStyle/>
                    <a:p>
                      <a:pPr algn="ctr"/>
                      <a:r>
                        <a:rPr lang="en-US" sz="1400" dirty="0">
                          <a:solidFill>
                            <a:schemeClr val="tx1"/>
                          </a:solidFill>
                        </a:rPr>
                        <a:t>1</a:t>
                      </a:r>
                      <a:r>
                        <a:rPr lang="en-US" sz="1400" baseline="30000" dirty="0">
                          <a:solidFill>
                            <a:schemeClr val="tx1"/>
                          </a:solidFill>
                        </a:rPr>
                        <a:t>st</a:t>
                      </a:r>
                      <a:r>
                        <a:rPr lang="en-US" sz="1400" dirty="0">
                          <a:solidFill>
                            <a:schemeClr val="tx1"/>
                          </a:solidFill>
                        </a:rPr>
                        <a:t> Qtr.</a:t>
                      </a:r>
                    </a:p>
                  </a:txBody>
                  <a:tcPr anchor="ctr">
                    <a:solidFill>
                      <a:schemeClr val="bg1">
                        <a:lumMod val="75000"/>
                      </a:schemeClr>
                    </a:solidFill>
                  </a:tcPr>
                </a:tc>
                <a:tc>
                  <a:txBody>
                    <a:bodyPr/>
                    <a:lstStyle/>
                    <a:p>
                      <a:pPr algn="ctr"/>
                      <a:r>
                        <a:rPr lang="en-US" sz="1400" dirty="0">
                          <a:solidFill>
                            <a:schemeClr val="tx1"/>
                          </a:solidFill>
                        </a:rPr>
                        <a:t>2</a:t>
                      </a:r>
                      <a:r>
                        <a:rPr lang="en-US" sz="1400" baseline="30000" dirty="0">
                          <a:solidFill>
                            <a:schemeClr val="tx1"/>
                          </a:solidFill>
                        </a:rPr>
                        <a:t>nd</a:t>
                      </a:r>
                      <a:r>
                        <a:rPr lang="en-US" sz="1400" dirty="0">
                          <a:solidFill>
                            <a:schemeClr val="tx1"/>
                          </a:solidFill>
                        </a:rPr>
                        <a:t> Qtr.</a:t>
                      </a:r>
                    </a:p>
                  </a:txBody>
                  <a:tcPr anchor="ctr">
                    <a:solidFill>
                      <a:schemeClr val="bg1">
                        <a:lumMod val="75000"/>
                      </a:schemeClr>
                    </a:solidFill>
                  </a:tcPr>
                </a:tc>
                <a:tc>
                  <a:txBody>
                    <a:bodyPr/>
                    <a:lstStyle/>
                    <a:p>
                      <a:pPr algn="ctr"/>
                      <a:r>
                        <a:rPr lang="en-US" sz="1400" dirty="0">
                          <a:solidFill>
                            <a:schemeClr val="tx1"/>
                          </a:solidFill>
                        </a:rPr>
                        <a:t>3</a:t>
                      </a:r>
                      <a:r>
                        <a:rPr lang="en-US" sz="1400" baseline="30000" dirty="0">
                          <a:solidFill>
                            <a:schemeClr val="tx1"/>
                          </a:solidFill>
                        </a:rPr>
                        <a:t>rd</a:t>
                      </a:r>
                      <a:r>
                        <a:rPr lang="en-US" sz="1400" dirty="0">
                          <a:solidFill>
                            <a:schemeClr val="tx1"/>
                          </a:solidFill>
                        </a:rPr>
                        <a:t> Qtr.</a:t>
                      </a:r>
                    </a:p>
                  </a:txBody>
                  <a:tcPr anchor="ctr">
                    <a:solidFill>
                      <a:schemeClr val="bg1">
                        <a:lumMod val="75000"/>
                      </a:schemeClr>
                    </a:solidFill>
                  </a:tcPr>
                </a:tc>
                <a:tc>
                  <a:txBody>
                    <a:bodyPr/>
                    <a:lstStyle/>
                    <a:p>
                      <a:pPr algn="ctr"/>
                      <a:r>
                        <a:rPr lang="en-US" sz="1400" b="1" i="1" dirty="0">
                          <a:solidFill>
                            <a:schemeClr val="tx1"/>
                          </a:solidFill>
                        </a:rPr>
                        <a:t>Total</a:t>
                      </a:r>
                    </a:p>
                  </a:txBody>
                  <a:tcPr anchor="ctr">
                    <a:solidFill>
                      <a:schemeClr val="bg1">
                        <a:lumMod val="75000"/>
                      </a:schemeClr>
                    </a:solidFill>
                  </a:tcPr>
                </a:tc>
                <a:tc>
                  <a:txBody>
                    <a:bodyPr/>
                    <a:lstStyle/>
                    <a:p>
                      <a:pPr algn="ctr"/>
                      <a:r>
                        <a:rPr lang="en-US" sz="1400"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373152">
                <a:tc>
                  <a:txBody>
                    <a:bodyPr/>
                    <a:lstStyle/>
                    <a:p>
                      <a:pPr algn="r"/>
                      <a:r>
                        <a:rPr lang="en-US" sz="1500" i="1" dirty="0"/>
                        <a:t>Compliance Inspections</a:t>
                      </a:r>
                    </a:p>
                  </a:txBody>
                  <a:tcPr>
                    <a:solidFill>
                      <a:schemeClr val="bg1">
                        <a:lumMod val="95000"/>
                      </a:schemeClr>
                    </a:solidFill>
                  </a:tcPr>
                </a:tc>
                <a:tc>
                  <a:txBody>
                    <a:bodyPr/>
                    <a:lstStyle/>
                    <a:p>
                      <a:pPr algn="ctr"/>
                      <a:r>
                        <a:rPr lang="en-US" sz="1400" i="0" dirty="0"/>
                        <a:t>10</a:t>
                      </a:r>
                    </a:p>
                  </a:txBody>
                  <a:tcPr>
                    <a:solidFill>
                      <a:schemeClr val="bg1">
                        <a:lumMod val="95000"/>
                      </a:schemeClr>
                    </a:solidFill>
                  </a:tcPr>
                </a:tc>
                <a:tc>
                  <a:txBody>
                    <a:bodyPr/>
                    <a:lstStyle/>
                    <a:p>
                      <a:pPr algn="ctr"/>
                      <a:r>
                        <a:rPr lang="en-US" sz="1400" i="0" dirty="0"/>
                        <a:t>10</a:t>
                      </a:r>
                    </a:p>
                  </a:txBody>
                  <a:tcPr>
                    <a:solidFill>
                      <a:schemeClr val="bg1">
                        <a:lumMod val="95000"/>
                      </a:schemeClr>
                    </a:solidFill>
                  </a:tcPr>
                </a:tc>
                <a:tc>
                  <a:txBody>
                    <a:bodyPr/>
                    <a:lstStyle/>
                    <a:p>
                      <a:pPr algn="ctr"/>
                      <a:r>
                        <a:rPr lang="en-US" sz="1400" i="0" dirty="0"/>
                        <a:t>15</a:t>
                      </a:r>
                    </a:p>
                  </a:txBody>
                  <a:tcPr>
                    <a:solidFill>
                      <a:schemeClr val="bg1">
                        <a:lumMod val="95000"/>
                      </a:schemeClr>
                    </a:solidFill>
                  </a:tcPr>
                </a:tc>
                <a:tc>
                  <a:txBody>
                    <a:bodyPr/>
                    <a:lstStyle/>
                    <a:p>
                      <a:pPr algn="ctr"/>
                      <a:r>
                        <a:rPr lang="en-US" sz="1400" b="1" i="1" dirty="0"/>
                        <a:t>35</a:t>
                      </a:r>
                    </a:p>
                  </a:txBody>
                  <a:tcPr>
                    <a:solidFill>
                      <a:schemeClr val="bg1">
                        <a:lumMod val="95000"/>
                      </a:schemeClr>
                    </a:solidFill>
                  </a:tcPr>
                </a:tc>
                <a:tc>
                  <a:txBody>
                    <a:bodyPr/>
                    <a:lstStyle/>
                    <a:p>
                      <a:pPr algn="ctr"/>
                      <a:r>
                        <a:rPr lang="en-US" sz="1400" i="0" dirty="0"/>
                        <a:t>20</a:t>
                      </a:r>
                    </a:p>
                  </a:txBody>
                  <a:tcPr>
                    <a:solidFill>
                      <a:schemeClr val="bg1">
                        <a:lumMod val="95000"/>
                      </a:schemeClr>
                    </a:solidFill>
                  </a:tcPr>
                </a:tc>
                <a:extLst>
                  <a:ext uri="{0D108BD9-81ED-4DB2-BD59-A6C34878D82A}">
                    <a16:rowId xmlns:a16="http://schemas.microsoft.com/office/drawing/2014/main" val="10001"/>
                  </a:ext>
                </a:extLst>
              </a:tr>
              <a:tr h="373152">
                <a:tc>
                  <a:txBody>
                    <a:bodyPr/>
                    <a:lstStyle/>
                    <a:p>
                      <a:pPr algn="r"/>
                      <a:r>
                        <a:rPr lang="en-US" sz="1500" i="1" dirty="0"/>
                        <a:t>Consultative Visits</a:t>
                      </a:r>
                    </a:p>
                  </a:txBody>
                  <a:tcPr>
                    <a:solidFill>
                      <a:schemeClr val="bg1">
                        <a:lumMod val="85000"/>
                      </a:schemeClr>
                    </a:solidFill>
                  </a:tcPr>
                </a:tc>
                <a:tc>
                  <a:txBody>
                    <a:bodyPr/>
                    <a:lstStyle/>
                    <a:p>
                      <a:pPr algn="ctr"/>
                      <a:r>
                        <a:rPr lang="en-US" sz="1400" i="0" dirty="0"/>
                        <a:t>1</a:t>
                      </a:r>
                    </a:p>
                  </a:txBody>
                  <a:tcPr>
                    <a:solidFill>
                      <a:schemeClr val="bg1">
                        <a:lumMod val="85000"/>
                      </a:schemeClr>
                    </a:solidFill>
                  </a:tcPr>
                </a:tc>
                <a:tc>
                  <a:txBody>
                    <a:bodyPr/>
                    <a:lstStyle/>
                    <a:p>
                      <a:pPr algn="ctr"/>
                      <a:r>
                        <a:rPr lang="en-US" sz="1400" i="0" dirty="0"/>
                        <a:t>4</a:t>
                      </a:r>
                    </a:p>
                  </a:txBody>
                  <a:tcPr>
                    <a:solidFill>
                      <a:schemeClr val="bg1">
                        <a:lumMod val="85000"/>
                      </a:schemeClr>
                    </a:solidFill>
                  </a:tcPr>
                </a:tc>
                <a:tc>
                  <a:txBody>
                    <a:bodyPr/>
                    <a:lstStyle/>
                    <a:p>
                      <a:pPr algn="ctr"/>
                      <a:r>
                        <a:rPr lang="en-US" sz="1400" i="0" dirty="0"/>
                        <a:t>7</a:t>
                      </a:r>
                    </a:p>
                  </a:txBody>
                  <a:tcPr>
                    <a:solidFill>
                      <a:schemeClr val="bg1">
                        <a:lumMod val="85000"/>
                      </a:schemeClr>
                    </a:solidFill>
                  </a:tcPr>
                </a:tc>
                <a:tc>
                  <a:txBody>
                    <a:bodyPr/>
                    <a:lstStyle/>
                    <a:p>
                      <a:pPr algn="ctr"/>
                      <a:r>
                        <a:rPr lang="en-US" sz="1400" b="1" i="1" dirty="0"/>
                        <a:t>12</a:t>
                      </a:r>
                    </a:p>
                  </a:txBody>
                  <a:tcPr>
                    <a:solidFill>
                      <a:schemeClr val="bg1">
                        <a:lumMod val="85000"/>
                      </a:schemeClr>
                    </a:solidFill>
                  </a:tcPr>
                </a:tc>
                <a:tc>
                  <a:txBody>
                    <a:bodyPr/>
                    <a:lstStyle/>
                    <a:p>
                      <a:pPr algn="ctr"/>
                      <a:r>
                        <a:rPr lang="en-US" sz="1400" i="0" dirty="0"/>
                        <a:t>12</a:t>
                      </a:r>
                    </a:p>
                  </a:txBody>
                  <a:tcPr>
                    <a:solidFill>
                      <a:schemeClr val="bg1">
                        <a:lumMod val="85000"/>
                      </a:schemeClr>
                    </a:solidFill>
                  </a:tcPr>
                </a:tc>
                <a:extLst>
                  <a:ext uri="{0D108BD9-81ED-4DB2-BD59-A6C34878D82A}">
                    <a16:rowId xmlns:a16="http://schemas.microsoft.com/office/drawing/2014/main" val="10002"/>
                  </a:ext>
                </a:extLst>
              </a:tr>
              <a:tr h="413963">
                <a:tc>
                  <a:txBody>
                    <a:bodyPr/>
                    <a:lstStyle/>
                    <a:p>
                      <a:pPr algn="r"/>
                      <a:r>
                        <a:rPr lang="en-US" sz="1500" i="1" dirty="0"/>
                        <a:t>OSH Outreach Events</a:t>
                      </a:r>
                    </a:p>
                  </a:txBody>
                  <a:tcPr>
                    <a:solidFill>
                      <a:schemeClr val="bg1">
                        <a:lumMod val="95000"/>
                      </a:schemeClr>
                    </a:solidFill>
                  </a:tcPr>
                </a:tc>
                <a:tc>
                  <a:txBody>
                    <a:bodyPr/>
                    <a:lstStyle/>
                    <a:p>
                      <a:pPr algn="ctr"/>
                      <a:r>
                        <a:rPr lang="en-US" sz="1400" i="0" dirty="0"/>
                        <a:t>0</a:t>
                      </a:r>
                    </a:p>
                  </a:txBody>
                  <a:tcPr>
                    <a:solidFill>
                      <a:schemeClr val="bg1">
                        <a:lumMod val="95000"/>
                      </a:schemeClr>
                    </a:solidFill>
                  </a:tcPr>
                </a:tc>
                <a:tc>
                  <a:txBody>
                    <a:bodyPr/>
                    <a:lstStyle/>
                    <a:p>
                      <a:pPr algn="ctr"/>
                      <a:r>
                        <a:rPr lang="en-US" sz="1400" i="0" dirty="0"/>
                        <a:t>1</a:t>
                      </a:r>
                    </a:p>
                  </a:txBody>
                  <a:tcPr>
                    <a:solidFill>
                      <a:schemeClr val="bg1">
                        <a:lumMod val="95000"/>
                      </a:schemeClr>
                    </a:solidFill>
                  </a:tcPr>
                </a:tc>
                <a:tc>
                  <a:txBody>
                    <a:bodyPr/>
                    <a:lstStyle/>
                    <a:p>
                      <a:pPr algn="ctr"/>
                      <a:r>
                        <a:rPr lang="en-US" sz="1400" i="0" dirty="0"/>
                        <a:t>0</a:t>
                      </a:r>
                    </a:p>
                  </a:txBody>
                  <a:tcPr>
                    <a:solidFill>
                      <a:schemeClr val="bg1">
                        <a:lumMod val="95000"/>
                      </a:schemeClr>
                    </a:solidFill>
                  </a:tcPr>
                </a:tc>
                <a:tc>
                  <a:txBody>
                    <a:bodyPr/>
                    <a:lstStyle/>
                    <a:p>
                      <a:pPr algn="ctr"/>
                      <a:r>
                        <a:rPr lang="en-US" sz="1400" b="1" i="1" dirty="0"/>
                        <a:t>1</a:t>
                      </a:r>
                    </a:p>
                  </a:txBody>
                  <a:tcPr>
                    <a:solidFill>
                      <a:schemeClr val="bg1">
                        <a:lumMod val="95000"/>
                      </a:schemeClr>
                    </a:solidFill>
                  </a:tcPr>
                </a:tc>
                <a:tc>
                  <a:txBody>
                    <a:bodyPr/>
                    <a:lstStyle/>
                    <a:p>
                      <a:pPr algn="ctr"/>
                      <a:r>
                        <a:rPr lang="en-US" sz="1400" i="0" dirty="0"/>
                        <a:t>2</a:t>
                      </a:r>
                    </a:p>
                  </a:txBody>
                  <a:tcPr>
                    <a:solidFill>
                      <a:schemeClr val="bg1">
                        <a:lumMod val="95000"/>
                      </a:schemeClr>
                    </a:solidFill>
                  </a:tcPr>
                </a:tc>
                <a:extLst>
                  <a:ext uri="{0D108BD9-81ED-4DB2-BD59-A6C34878D82A}">
                    <a16:rowId xmlns:a16="http://schemas.microsoft.com/office/drawing/2014/main" val="10003"/>
                  </a:ext>
                </a:extLst>
              </a:tr>
              <a:tr h="373152">
                <a:tc>
                  <a:txBody>
                    <a:bodyPr/>
                    <a:lstStyle/>
                    <a:p>
                      <a:pPr algn="r"/>
                      <a:r>
                        <a:rPr lang="en-US" sz="1500" i="1" dirty="0"/>
                        <a:t>People Trained</a:t>
                      </a:r>
                    </a:p>
                  </a:txBody>
                  <a:tcPr>
                    <a:solidFill>
                      <a:schemeClr val="bg1">
                        <a:lumMod val="85000"/>
                      </a:schemeClr>
                    </a:solidFill>
                  </a:tcPr>
                </a:tc>
                <a:tc>
                  <a:txBody>
                    <a:bodyPr/>
                    <a:lstStyle/>
                    <a:p>
                      <a:pPr algn="ctr"/>
                      <a:r>
                        <a:rPr lang="en-US" sz="1400" i="0" dirty="0"/>
                        <a:t>0</a:t>
                      </a:r>
                    </a:p>
                  </a:txBody>
                  <a:tcPr>
                    <a:solidFill>
                      <a:schemeClr val="bg1">
                        <a:lumMod val="85000"/>
                      </a:schemeClr>
                    </a:solidFill>
                  </a:tcPr>
                </a:tc>
                <a:tc>
                  <a:txBody>
                    <a:bodyPr/>
                    <a:lstStyle/>
                    <a:p>
                      <a:pPr algn="ctr"/>
                      <a:r>
                        <a:rPr lang="en-US" sz="1400" i="0" dirty="0"/>
                        <a:t>9</a:t>
                      </a:r>
                    </a:p>
                  </a:txBody>
                  <a:tcPr>
                    <a:solidFill>
                      <a:schemeClr val="bg1">
                        <a:lumMod val="85000"/>
                      </a:schemeClr>
                    </a:solidFill>
                  </a:tcPr>
                </a:tc>
                <a:tc>
                  <a:txBody>
                    <a:bodyPr/>
                    <a:lstStyle/>
                    <a:p>
                      <a:pPr algn="ctr"/>
                      <a:r>
                        <a:rPr lang="en-US" sz="1400" i="0" dirty="0"/>
                        <a:t>0</a:t>
                      </a:r>
                    </a:p>
                  </a:txBody>
                  <a:tcPr>
                    <a:solidFill>
                      <a:schemeClr val="bg1">
                        <a:lumMod val="85000"/>
                      </a:schemeClr>
                    </a:solidFill>
                  </a:tcPr>
                </a:tc>
                <a:tc>
                  <a:txBody>
                    <a:bodyPr/>
                    <a:lstStyle/>
                    <a:p>
                      <a:pPr algn="ctr"/>
                      <a:r>
                        <a:rPr lang="en-US" sz="1400" b="1" i="1" dirty="0"/>
                        <a:t>9</a:t>
                      </a:r>
                    </a:p>
                  </a:txBody>
                  <a:tcPr>
                    <a:solidFill>
                      <a:schemeClr val="bg1">
                        <a:lumMod val="85000"/>
                      </a:schemeClr>
                    </a:solidFill>
                  </a:tcPr>
                </a:tc>
                <a:tc>
                  <a:txBody>
                    <a:bodyPr/>
                    <a:lstStyle/>
                    <a:p>
                      <a:pPr algn="ctr"/>
                      <a:r>
                        <a:rPr lang="en-US" sz="1400" i="0" dirty="0"/>
                        <a:t>40</a:t>
                      </a:r>
                    </a:p>
                  </a:txBody>
                  <a:tcPr>
                    <a:solidFill>
                      <a:schemeClr val="bg1">
                        <a:lumMod val="85000"/>
                      </a:schemeClr>
                    </a:solidFill>
                  </a:tcPr>
                </a:tc>
                <a:extLst>
                  <a:ext uri="{0D108BD9-81ED-4DB2-BD59-A6C34878D82A}">
                    <a16:rowId xmlns:a16="http://schemas.microsoft.com/office/drawing/2014/main" val="10004"/>
                  </a:ext>
                </a:extLst>
              </a:tr>
            </a:tbl>
          </a:graphicData>
        </a:graphic>
      </p:graphicFrame>
      <p:graphicFrame>
        <p:nvGraphicFramePr>
          <p:cNvPr id="11" name="Group 128">
            <a:extLst>
              <a:ext uri="{FF2B5EF4-FFF2-40B4-BE49-F238E27FC236}">
                <a16:creationId xmlns:a16="http://schemas.microsoft.com/office/drawing/2014/main" id="{064B118D-9DC0-4C70-8BD5-619131924002}"/>
              </a:ext>
            </a:extLst>
          </p:cNvPr>
          <p:cNvGraphicFramePr>
            <a:graphicFrameLocks noGrp="1"/>
          </p:cNvGraphicFramePr>
          <p:nvPr>
            <p:extLst>
              <p:ext uri="{D42A27DB-BD31-4B8C-83A1-F6EECF244321}">
                <p14:modId xmlns:p14="http://schemas.microsoft.com/office/powerpoint/2010/main" val="3198764938"/>
              </p:ext>
            </p:extLst>
          </p:nvPr>
        </p:nvGraphicFramePr>
        <p:xfrm>
          <a:off x="609599" y="1143000"/>
          <a:ext cx="7924800" cy="2180512"/>
        </p:xfrm>
        <a:graphic>
          <a:graphicData uri="http://schemas.openxmlformats.org/drawingml/2006/table">
            <a:tbl>
              <a:tblPr>
                <a:tableStyleId>{00A15C55-8517-42AA-B614-E9B94910E393}</a:tableStyleId>
              </a:tblPr>
              <a:tblGrid>
                <a:gridCol w="609259">
                  <a:extLst>
                    <a:ext uri="{9D8B030D-6E8A-4147-A177-3AD203B41FA5}">
                      <a16:colId xmlns:a16="http://schemas.microsoft.com/office/drawing/2014/main" val="20000"/>
                    </a:ext>
                  </a:extLst>
                </a:gridCol>
                <a:gridCol w="761574">
                  <a:extLst>
                    <a:ext uri="{9D8B030D-6E8A-4147-A177-3AD203B41FA5}">
                      <a16:colId xmlns:a16="http://schemas.microsoft.com/office/drawing/2014/main" val="20001"/>
                    </a:ext>
                  </a:extLst>
                </a:gridCol>
                <a:gridCol w="647338">
                  <a:extLst>
                    <a:ext uri="{9D8B030D-6E8A-4147-A177-3AD203B41FA5}">
                      <a16:colId xmlns:a16="http://schemas.microsoft.com/office/drawing/2014/main" val="20002"/>
                    </a:ext>
                  </a:extLst>
                </a:gridCol>
                <a:gridCol w="571180">
                  <a:extLst>
                    <a:ext uri="{9D8B030D-6E8A-4147-A177-3AD203B41FA5}">
                      <a16:colId xmlns:a16="http://schemas.microsoft.com/office/drawing/2014/main" val="20003"/>
                    </a:ext>
                  </a:extLst>
                </a:gridCol>
                <a:gridCol w="837731">
                  <a:extLst>
                    <a:ext uri="{9D8B030D-6E8A-4147-A177-3AD203B41FA5}">
                      <a16:colId xmlns:a16="http://schemas.microsoft.com/office/drawing/2014/main" val="20004"/>
                    </a:ext>
                  </a:extLst>
                </a:gridCol>
                <a:gridCol w="837731">
                  <a:extLst>
                    <a:ext uri="{9D8B030D-6E8A-4147-A177-3AD203B41FA5}">
                      <a16:colId xmlns:a16="http://schemas.microsoft.com/office/drawing/2014/main" val="20005"/>
                    </a:ext>
                  </a:extLst>
                </a:gridCol>
                <a:gridCol w="685417">
                  <a:extLst>
                    <a:ext uri="{9D8B030D-6E8A-4147-A177-3AD203B41FA5}">
                      <a16:colId xmlns:a16="http://schemas.microsoft.com/office/drawing/2014/main" val="20006"/>
                    </a:ext>
                  </a:extLst>
                </a:gridCol>
                <a:gridCol w="761574">
                  <a:extLst>
                    <a:ext uri="{9D8B030D-6E8A-4147-A177-3AD203B41FA5}">
                      <a16:colId xmlns:a16="http://schemas.microsoft.com/office/drawing/2014/main" val="20007"/>
                    </a:ext>
                  </a:extLst>
                </a:gridCol>
                <a:gridCol w="761574">
                  <a:extLst>
                    <a:ext uri="{9D8B030D-6E8A-4147-A177-3AD203B41FA5}">
                      <a16:colId xmlns:a16="http://schemas.microsoft.com/office/drawing/2014/main" val="20008"/>
                    </a:ext>
                  </a:extLst>
                </a:gridCol>
                <a:gridCol w="1451422">
                  <a:extLst>
                    <a:ext uri="{9D8B030D-6E8A-4147-A177-3AD203B41FA5}">
                      <a16:colId xmlns:a16="http://schemas.microsoft.com/office/drawing/2014/main" val="20009"/>
                    </a:ext>
                  </a:extLst>
                </a:gridCol>
              </a:tblGrid>
              <a:tr h="616921">
                <a:tc gridSpan="10">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u="none" strike="noStrike" cap="none" normalizeH="0" baseline="0" dirty="0">
                          <a:ln>
                            <a:noFill/>
                          </a:ln>
                          <a:effectLst/>
                        </a:rPr>
                        <a:t>NAICS 311*</a:t>
                      </a:r>
                      <a:r>
                        <a:rPr lang="en-US" sz="1800" b="1" dirty="0"/>
                        <a:t>—</a:t>
                      </a:r>
                      <a:r>
                        <a:rPr kumimoji="0" lang="en-US" sz="1800" b="1" i="0" u="none" strike="noStrike" cap="none" normalizeH="0" baseline="0" dirty="0">
                          <a:ln>
                            <a:noFill/>
                          </a:ln>
                          <a:solidFill>
                            <a:schemeClr val="tx1"/>
                          </a:solidFill>
                          <a:effectLst/>
                          <a:latin typeface="Arial" charset="0"/>
                          <a:cs typeface="Arial" charset="0"/>
                        </a:rPr>
                        <a:t>FOOD MANUFACTURING</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extLst>
                  <a:ext uri="{0D108BD9-81ED-4DB2-BD59-A6C34878D82A}">
                    <a16:rowId xmlns:a16="http://schemas.microsoft.com/office/drawing/2014/main" val="10000"/>
                  </a:ext>
                </a:extLst>
              </a:tr>
              <a:tr h="4727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u="none" strike="noStrike" cap="none" normalizeH="0" baseline="0" dirty="0">
                          <a:ln>
                            <a:noFill/>
                          </a:ln>
                          <a:effectLst/>
                        </a:rPr>
                        <a:t>North Carolina</a:t>
                      </a: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Arial" charset="0"/>
                        </a:rPr>
                        <a:t>National Average</a:t>
                      </a: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charset="0"/>
                          <a:cs typeface="Arial" charset="0"/>
                        </a:rPr>
                        <a:t>North Carolina vs. National Average</a:t>
                      </a:r>
                    </a:p>
                  </a:txBody>
                  <a:tcPr anchor="ctr" horzOverflow="overflow">
                    <a:solidFill>
                      <a:schemeClr val="bg1">
                        <a:lumMod val="95000"/>
                      </a:schemeClr>
                    </a:solidFill>
                  </a:tcPr>
                </a:tc>
                <a:extLst>
                  <a:ext uri="{0D108BD9-81ED-4DB2-BD59-A6C34878D82A}">
                    <a16:rowId xmlns:a16="http://schemas.microsoft.com/office/drawing/2014/main" val="10001"/>
                  </a:ext>
                </a:extLst>
              </a:tr>
              <a:tr h="436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2018</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2019</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2018</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2019</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chemeClr val="tx1"/>
                          </a:solidFill>
                          <a:effectLst/>
                          <a:latin typeface="Arial" charset="0"/>
                          <a:cs typeface="Arial" charset="0"/>
                        </a:rPr>
                        <a:t>2019 Comparison</a:t>
                      </a:r>
                    </a:p>
                  </a:txBody>
                  <a:tcPr anchor="ctr" horzOverflow="overflow">
                    <a:solidFill>
                      <a:schemeClr val="bg1">
                        <a:lumMod val="75000"/>
                      </a:schemeClr>
                    </a:solidFill>
                  </a:tcPr>
                </a:tc>
                <a:extLst>
                  <a:ext uri="{0D108BD9-81ED-4DB2-BD59-A6C34878D82A}">
                    <a16:rowId xmlns:a16="http://schemas.microsoft.com/office/drawing/2014/main" val="10002"/>
                  </a:ext>
                </a:extLst>
              </a:tr>
              <a:tr h="327264">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effectLst/>
                        </a:rPr>
                        <a:t>TRC</a:t>
                      </a:r>
                      <a:endParaRPr kumimoji="0" lang="en-US" sz="1200" b="1" i="1" u="none" strike="noStrike" cap="none" normalizeH="0" baseline="0" dirty="0">
                        <a:ln>
                          <a:noFill/>
                        </a:ln>
                        <a:solidFill>
                          <a:srgbClr val="000000"/>
                        </a:solidFill>
                        <a:effectLst/>
                        <a:latin typeface="Arial" charset="0"/>
                        <a:cs typeface="Arial" charset="0"/>
                      </a:endParaRPr>
                    </a:p>
                  </a:txBody>
                  <a:tcP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2.9</a:t>
                      </a:r>
                    </a:p>
                  </a:txBody>
                  <a:tcPr horzOverflow="overflow">
                    <a:solidFill>
                      <a:schemeClr val="bg1">
                        <a:lumMod val="9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No Change</a:t>
                      </a:r>
                    </a:p>
                  </a:txBody>
                  <a:tcPr horzOverflow="overflow">
                    <a:solidFill>
                      <a:schemeClr val="bg1">
                        <a:lumMod val="95000"/>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2.9</a:t>
                      </a:r>
                    </a:p>
                  </a:txBody>
                  <a:tcP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4.2</a:t>
                      </a:r>
                    </a:p>
                  </a:txBody>
                  <a:tcPr horzOverflow="overflow">
                    <a:solidFill>
                      <a:schemeClr val="bg1">
                        <a:lumMod val="9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200" b="1" i="1" dirty="0"/>
                        <a:t>5% Decrease</a:t>
                      </a:r>
                    </a:p>
                  </a:txBody>
                  <a:tcPr horzOverflow="overflow">
                    <a:solidFill>
                      <a:schemeClr val="bg1">
                        <a:lumMod val="95000"/>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4.0</a:t>
                      </a:r>
                    </a:p>
                  </a:txBody>
                  <a:tcPr horzOverflow="overflow">
                    <a:solidFill>
                      <a:schemeClr val="bg1">
                        <a:lumMod val="95000"/>
                      </a:schemeClr>
                    </a:solidFill>
                  </a:tcPr>
                </a:tc>
                <a:tc>
                  <a:txBody>
                    <a:bodyPr/>
                    <a:lstStyle/>
                    <a:p>
                      <a:pPr algn="ctr"/>
                      <a:r>
                        <a:rPr lang="en-US" sz="1200" b="1" i="1" dirty="0"/>
                        <a:t>27% Lower</a:t>
                      </a:r>
                    </a:p>
                  </a:txBody>
                  <a:tcPr horzOverflow="overflow">
                    <a:solidFill>
                      <a:schemeClr val="bg1">
                        <a:lumMod val="95000"/>
                      </a:schemeClr>
                    </a:solidFill>
                  </a:tcPr>
                </a:tc>
                <a:extLst>
                  <a:ext uri="{0D108BD9-81ED-4DB2-BD59-A6C34878D82A}">
                    <a16:rowId xmlns:a16="http://schemas.microsoft.com/office/drawing/2014/main" val="10003"/>
                  </a:ext>
                </a:extLst>
              </a:tr>
              <a:tr h="327264">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chemeClr val="dk1"/>
                          </a:solidFill>
                          <a:effectLst/>
                          <a:latin typeface="+mn-lt"/>
                          <a:cs typeface="+mn-cs"/>
                        </a:rPr>
                        <a:t>DART</a:t>
                      </a:r>
                      <a:endParaRPr kumimoji="0" lang="en-US" sz="1200" b="1" i="1" u="none" strike="noStrike" cap="none" normalizeH="0" baseline="0" dirty="0">
                        <a:ln>
                          <a:noFill/>
                        </a:ln>
                        <a:solidFill>
                          <a:srgbClr val="000000"/>
                        </a:solidFill>
                        <a:effectLst/>
                        <a:latin typeface="Arial" charset="0"/>
                        <a:cs typeface="Arial" charset="0"/>
                      </a:endParaRPr>
                    </a:p>
                  </a:txBody>
                  <a:tcPr horzOverflow="overflow">
                    <a:solidFill>
                      <a:schemeClr val="bg1">
                        <a:lumMod val="85000"/>
                      </a:schemeClr>
                    </a:solidFill>
                  </a:tcPr>
                </a:tc>
                <a:tc>
                  <a:txBody>
                    <a:bodyPr/>
                    <a:lstStyle/>
                    <a:p>
                      <a:pPr algn="ctr"/>
                      <a:r>
                        <a:rPr lang="en-US" sz="1200" i="1" dirty="0"/>
                        <a:t>2.2</a:t>
                      </a:r>
                    </a:p>
                  </a:txBody>
                  <a:tcPr horzOverflow="overflow">
                    <a:solidFill>
                      <a:schemeClr val="bg1">
                        <a:lumMod val="85000"/>
                      </a:schemeClr>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i="1" dirty="0"/>
                        <a:t>5% Decrease</a:t>
                      </a:r>
                    </a:p>
                  </a:txBody>
                  <a:tcPr horzOverflow="overflow">
                    <a:solidFill>
                      <a:schemeClr val="bg1">
                        <a:lumMod val="85000"/>
                      </a:schemeClr>
                    </a:solidFill>
                  </a:tcPr>
                </a:tc>
                <a:tc hMerge="1">
                  <a:txBody>
                    <a:bodyPr/>
                    <a:lstStyle/>
                    <a:p>
                      <a:endParaRPr lang="en-US"/>
                    </a:p>
                  </a:txBody>
                  <a:tcPr/>
                </a:tc>
                <a:tc>
                  <a:txBody>
                    <a:bodyPr/>
                    <a:lstStyle/>
                    <a:p>
                      <a:pPr algn="ctr"/>
                      <a:r>
                        <a:rPr lang="en-US" sz="1200" i="1" dirty="0"/>
                        <a:t>2.1</a:t>
                      </a:r>
                    </a:p>
                  </a:txBody>
                  <a:tcPr horzOverflow="overflow">
                    <a:solidFill>
                      <a:schemeClr val="bg1">
                        <a:lumMod val="85000"/>
                      </a:schemeClr>
                    </a:solidFill>
                  </a:tcPr>
                </a:tc>
                <a:tc>
                  <a:txBody>
                    <a:bodyPr/>
                    <a:lstStyle/>
                    <a:p>
                      <a:pPr algn="ctr"/>
                      <a:r>
                        <a:rPr lang="en-US" sz="1200" i="1" dirty="0"/>
                        <a:t>2.9</a:t>
                      </a:r>
                    </a:p>
                  </a:txBody>
                  <a:tcPr horzOverflow="overflow">
                    <a:solidFill>
                      <a:schemeClr val="bg1">
                        <a:lumMod val="8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3% Decrease</a:t>
                      </a:r>
                    </a:p>
                  </a:txBody>
                  <a:tcPr horzOverflow="overflow">
                    <a:solidFill>
                      <a:schemeClr val="bg1">
                        <a:lumMod val="85000"/>
                      </a:schemeClr>
                    </a:solidFill>
                  </a:tcPr>
                </a:tc>
                <a:tc hMerge="1">
                  <a:txBody>
                    <a:bodyPr/>
                    <a:lstStyle/>
                    <a:p>
                      <a:endParaRPr lang="en-US"/>
                    </a:p>
                  </a:txBody>
                  <a:tcPr/>
                </a:tc>
                <a:tc>
                  <a:txBody>
                    <a:bodyPr/>
                    <a:lstStyle/>
                    <a:p>
                      <a:pPr algn="ctr"/>
                      <a:r>
                        <a:rPr lang="en-US" sz="1200" i="1" dirty="0"/>
                        <a:t>2.8</a:t>
                      </a:r>
                    </a:p>
                  </a:txBody>
                  <a:tcPr horzOverflow="overflow">
                    <a:solidFill>
                      <a:schemeClr val="bg1">
                        <a:lumMod val="85000"/>
                      </a:schemeClr>
                    </a:solidFill>
                  </a:tcPr>
                </a:tc>
                <a:tc>
                  <a:txBody>
                    <a:bodyPr/>
                    <a:lstStyle/>
                    <a:p>
                      <a:pPr algn="ctr"/>
                      <a:r>
                        <a:rPr lang="en-US" sz="1200" b="1" i="1" dirty="0"/>
                        <a:t>25% Lower</a:t>
                      </a:r>
                    </a:p>
                  </a:txBody>
                  <a:tcPr horzOverflow="overflow">
                    <a:solidFill>
                      <a:schemeClr val="bg1">
                        <a:lumMod val="85000"/>
                      </a:schemeClr>
                    </a:solidFill>
                  </a:tcPr>
                </a:tc>
                <a:extLst>
                  <a:ext uri="{0D108BD9-81ED-4DB2-BD59-A6C34878D82A}">
                    <a16:rowId xmlns:a16="http://schemas.microsoft.com/office/drawing/2014/main" val="10004"/>
                  </a:ext>
                </a:extLst>
              </a:tr>
            </a:tbl>
          </a:graphicData>
        </a:graphic>
      </p:graphicFrame>
      <p:sp>
        <p:nvSpPr>
          <p:cNvPr id="9" name="TextBox 8">
            <a:extLst>
              <a:ext uri="{FF2B5EF4-FFF2-40B4-BE49-F238E27FC236}">
                <a16:creationId xmlns:a16="http://schemas.microsoft.com/office/drawing/2014/main" id="{7B9A9590-660E-449B-8CC3-323F3A8F42EA}"/>
              </a:ext>
            </a:extLst>
          </p:cNvPr>
          <p:cNvSpPr txBox="1"/>
          <p:nvPr/>
        </p:nvSpPr>
        <p:spPr>
          <a:xfrm>
            <a:off x="6477000" y="685800"/>
            <a:ext cx="2286000" cy="369332"/>
          </a:xfrm>
          <a:prstGeom prst="rect">
            <a:avLst/>
          </a:prstGeom>
          <a:noFill/>
        </p:spPr>
        <p:txBody>
          <a:bodyPr wrap="square" rtlCol="0">
            <a:spAutoFit/>
          </a:bodyPr>
          <a:lstStyle/>
          <a:p>
            <a:r>
              <a:rPr lang="en-US" i="1" dirty="0"/>
              <a:t>FFY 2021—3</a:t>
            </a:r>
            <a:r>
              <a:rPr lang="en-US" i="1" baseline="30000" dirty="0"/>
              <a:t>rd</a:t>
            </a:r>
            <a:r>
              <a:rPr lang="en-US" i="1" dirty="0"/>
              <a:t> Qtr.</a:t>
            </a:r>
          </a:p>
        </p:txBody>
      </p:sp>
    </p:spTree>
    <p:extLst>
      <p:ext uri="{BB962C8B-B14F-4D97-AF65-F5344CB8AC3E}">
        <p14:creationId xmlns:p14="http://schemas.microsoft.com/office/powerpoint/2010/main" val="40353659"/>
      </p:ext>
    </p:extLst>
  </p:cSld>
  <p:clrMapOvr>
    <a:masterClrMapping/>
  </p:clrMapOvr>
  <p:transition advClick="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Special Emphasis Program</a:t>
            </a:r>
          </a:p>
          <a:p>
            <a:pPr eaLnBrk="0" hangingPunct="0"/>
            <a:r>
              <a:rPr lang="en-US" sz="2400" i="1" dirty="0">
                <a:solidFill>
                  <a:schemeClr val="bg2"/>
                </a:solidFill>
              </a:rPr>
              <a:t>Grocery and Related Product Wholesalers</a:t>
            </a:r>
            <a:endParaRPr lang="en-US" sz="2400" b="1" i="1" dirty="0">
              <a:solidFill>
                <a:schemeClr val="bg2"/>
              </a:solidFill>
            </a:endParaRPr>
          </a:p>
        </p:txBody>
      </p:sp>
      <p:sp>
        <p:nvSpPr>
          <p:cNvPr id="13" name="TextBox 12">
            <a:extLst>
              <a:ext uri="{FF2B5EF4-FFF2-40B4-BE49-F238E27FC236}">
                <a16:creationId xmlns:a16="http://schemas.microsoft.com/office/drawing/2014/main" id="{37D48171-6321-482D-B6AB-902B0C9D3FD2}"/>
              </a:ext>
            </a:extLst>
          </p:cNvPr>
          <p:cNvSpPr txBox="1"/>
          <p:nvPr/>
        </p:nvSpPr>
        <p:spPr>
          <a:xfrm>
            <a:off x="533400" y="3327016"/>
            <a:ext cx="3077497" cy="246221"/>
          </a:xfrm>
          <a:prstGeom prst="rect">
            <a:avLst/>
          </a:prstGeom>
          <a:noFill/>
        </p:spPr>
        <p:txBody>
          <a:bodyPr wrap="square" rtlCol="0">
            <a:spAutoFit/>
          </a:bodyPr>
          <a:lstStyle/>
          <a:p>
            <a:r>
              <a:rPr lang="en-US" sz="1000" i="1" dirty="0"/>
              <a:t>*DART/TRC rate based on the 4-digit NAICS code </a:t>
            </a:r>
          </a:p>
        </p:txBody>
      </p:sp>
      <p:graphicFrame>
        <p:nvGraphicFramePr>
          <p:cNvPr id="8" name="Table 7">
            <a:extLst>
              <a:ext uri="{FF2B5EF4-FFF2-40B4-BE49-F238E27FC236}">
                <a16:creationId xmlns:a16="http://schemas.microsoft.com/office/drawing/2014/main" id="{F352BD74-B986-4D8C-BBF3-E1F4206EFB77}"/>
              </a:ext>
            </a:extLst>
          </p:cNvPr>
          <p:cNvGraphicFramePr>
            <a:graphicFrameLocks noGrp="1"/>
          </p:cNvGraphicFramePr>
          <p:nvPr>
            <p:extLst>
              <p:ext uri="{D42A27DB-BD31-4B8C-83A1-F6EECF244321}">
                <p14:modId xmlns:p14="http://schemas.microsoft.com/office/powerpoint/2010/main" val="4034495575"/>
              </p:ext>
            </p:extLst>
          </p:nvPr>
        </p:nvGraphicFramePr>
        <p:xfrm>
          <a:off x="609597" y="3657599"/>
          <a:ext cx="7924804" cy="2286002"/>
        </p:xfrm>
        <a:graphic>
          <a:graphicData uri="http://schemas.openxmlformats.org/drawingml/2006/table">
            <a:tbl>
              <a:tblPr firstRow="1" bandRow="1">
                <a:tableStyleId>{073A0DAA-6AF3-43AB-8588-CEC1D06C72B9}</a:tableStyleId>
              </a:tblPr>
              <a:tblGrid>
                <a:gridCol w="3352803">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914400">
                  <a:extLst>
                    <a:ext uri="{9D8B030D-6E8A-4147-A177-3AD203B41FA5}">
                      <a16:colId xmlns:a16="http://schemas.microsoft.com/office/drawing/2014/main" val="1915674000"/>
                    </a:ext>
                  </a:extLst>
                </a:gridCol>
                <a:gridCol w="885825">
                  <a:extLst>
                    <a:ext uri="{9D8B030D-6E8A-4147-A177-3AD203B41FA5}">
                      <a16:colId xmlns:a16="http://schemas.microsoft.com/office/drawing/2014/main" val="1109850022"/>
                    </a:ext>
                  </a:extLst>
                </a:gridCol>
                <a:gridCol w="681038">
                  <a:extLst>
                    <a:ext uri="{9D8B030D-6E8A-4147-A177-3AD203B41FA5}">
                      <a16:colId xmlns:a16="http://schemas.microsoft.com/office/drawing/2014/main" val="20002"/>
                    </a:ext>
                  </a:extLst>
                </a:gridCol>
                <a:gridCol w="1176338">
                  <a:extLst>
                    <a:ext uri="{9D8B030D-6E8A-4147-A177-3AD203B41FA5}">
                      <a16:colId xmlns:a16="http://schemas.microsoft.com/office/drawing/2014/main" val="20003"/>
                    </a:ext>
                  </a:extLst>
                </a:gridCol>
              </a:tblGrid>
              <a:tr h="668218">
                <a:tc>
                  <a:txBody>
                    <a:bodyPr/>
                    <a:lstStyle/>
                    <a:p>
                      <a:pPr algn="r"/>
                      <a:r>
                        <a:rPr lang="en-US" sz="1800" dirty="0">
                          <a:solidFill>
                            <a:schemeClr val="tx1"/>
                          </a:solidFill>
                        </a:rPr>
                        <a:t>SEP ACTIVITY</a:t>
                      </a:r>
                    </a:p>
                  </a:txBody>
                  <a:tcPr anchor="ctr">
                    <a:solidFill>
                      <a:schemeClr val="bg1">
                        <a:lumMod val="75000"/>
                      </a:schemeClr>
                    </a:solidFill>
                  </a:tcPr>
                </a:tc>
                <a:tc>
                  <a:txBody>
                    <a:bodyPr/>
                    <a:lstStyle/>
                    <a:p>
                      <a:pPr algn="ctr"/>
                      <a:r>
                        <a:rPr lang="en-US" sz="1400" dirty="0">
                          <a:solidFill>
                            <a:schemeClr val="tx1"/>
                          </a:solidFill>
                        </a:rPr>
                        <a:t>1</a:t>
                      </a:r>
                      <a:r>
                        <a:rPr lang="en-US" sz="1400" baseline="30000" dirty="0">
                          <a:solidFill>
                            <a:schemeClr val="tx1"/>
                          </a:solidFill>
                        </a:rPr>
                        <a:t>st</a:t>
                      </a:r>
                      <a:r>
                        <a:rPr lang="en-US" sz="1400" dirty="0">
                          <a:solidFill>
                            <a:schemeClr val="tx1"/>
                          </a:solidFill>
                        </a:rPr>
                        <a:t> Qtr.</a:t>
                      </a:r>
                    </a:p>
                  </a:txBody>
                  <a:tcPr anchor="ctr">
                    <a:solidFill>
                      <a:schemeClr val="bg1">
                        <a:lumMod val="75000"/>
                      </a:schemeClr>
                    </a:solidFill>
                  </a:tcPr>
                </a:tc>
                <a:tc>
                  <a:txBody>
                    <a:bodyPr/>
                    <a:lstStyle/>
                    <a:p>
                      <a:pPr algn="ctr"/>
                      <a:r>
                        <a:rPr lang="en-US" sz="1400" dirty="0">
                          <a:solidFill>
                            <a:schemeClr val="tx1"/>
                          </a:solidFill>
                        </a:rPr>
                        <a:t>2</a:t>
                      </a:r>
                      <a:r>
                        <a:rPr lang="en-US" sz="1400" baseline="30000" dirty="0">
                          <a:solidFill>
                            <a:schemeClr val="tx1"/>
                          </a:solidFill>
                        </a:rPr>
                        <a:t>nd</a:t>
                      </a:r>
                      <a:r>
                        <a:rPr lang="en-US" sz="1400" dirty="0">
                          <a:solidFill>
                            <a:schemeClr val="tx1"/>
                          </a:solidFill>
                        </a:rPr>
                        <a:t> Qtr.</a:t>
                      </a:r>
                    </a:p>
                  </a:txBody>
                  <a:tcPr anchor="ctr">
                    <a:solidFill>
                      <a:schemeClr val="bg1">
                        <a:lumMod val="75000"/>
                      </a:schemeClr>
                    </a:solidFill>
                  </a:tcPr>
                </a:tc>
                <a:tc>
                  <a:txBody>
                    <a:bodyPr/>
                    <a:lstStyle/>
                    <a:p>
                      <a:pPr algn="ctr"/>
                      <a:r>
                        <a:rPr lang="en-US" sz="1400" dirty="0">
                          <a:solidFill>
                            <a:schemeClr val="tx1"/>
                          </a:solidFill>
                        </a:rPr>
                        <a:t>3</a:t>
                      </a:r>
                      <a:r>
                        <a:rPr lang="en-US" sz="1400" baseline="30000" dirty="0">
                          <a:solidFill>
                            <a:schemeClr val="tx1"/>
                          </a:solidFill>
                        </a:rPr>
                        <a:t>rd</a:t>
                      </a:r>
                      <a:r>
                        <a:rPr lang="en-US" sz="1400" dirty="0">
                          <a:solidFill>
                            <a:schemeClr val="tx1"/>
                          </a:solidFill>
                        </a:rPr>
                        <a:t> Qtr.</a:t>
                      </a:r>
                    </a:p>
                  </a:txBody>
                  <a:tcPr anchor="ctr">
                    <a:solidFill>
                      <a:schemeClr val="bg1">
                        <a:lumMod val="75000"/>
                      </a:schemeClr>
                    </a:solidFill>
                  </a:tcPr>
                </a:tc>
                <a:tc>
                  <a:txBody>
                    <a:bodyPr/>
                    <a:lstStyle/>
                    <a:p>
                      <a:pPr algn="ctr"/>
                      <a:r>
                        <a:rPr lang="en-US" sz="1400" b="1" i="1" dirty="0">
                          <a:solidFill>
                            <a:schemeClr val="tx1"/>
                          </a:solidFill>
                        </a:rPr>
                        <a:t>Total</a:t>
                      </a:r>
                    </a:p>
                  </a:txBody>
                  <a:tcPr anchor="ctr">
                    <a:solidFill>
                      <a:schemeClr val="bg1">
                        <a:lumMod val="75000"/>
                      </a:schemeClr>
                    </a:solidFill>
                  </a:tcPr>
                </a:tc>
                <a:tc>
                  <a:txBody>
                    <a:bodyPr/>
                    <a:lstStyle/>
                    <a:p>
                      <a:pPr algn="ctr"/>
                      <a:r>
                        <a:rPr lang="en-US" sz="1400"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404446">
                <a:tc>
                  <a:txBody>
                    <a:bodyPr/>
                    <a:lstStyle/>
                    <a:p>
                      <a:pPr algn="r"/>
                      <a:r>
                        <a:rPr lang="en-US" sz="1400" i="1" dirty="0"/>
                        <a:t>Compliance Inspections</a:t>
                      </a:r>
                    </a:p>
                  </a:txBody>
                  <a:tcPr>
                    <a:solidFill>
                      <a:schemeClr val="bg1">
                        <a:lumMod val="95000"/>
                      </a:schemeClr>
                    </a:solidFill>
                  </a:tcPr>
                </a:tc>
                <a:tc>
                  <a:txBody>
                    <a:bodyPr/>
                    <a:lstStyle/>
                    <a:p>
                      <a:pPr algn="ctr"/>
                      <a:r>
                        <a:rPr lang="en-US" sz="1400" i="0" dirty="0"/>
                        <a:t>4</a:t>
                      </a:r>
                    </a:p>
                  </a:txBody>
                  <a:tcPr>
                    <a:solidFill>
                      <a:schemeClr val="bg1">
                        <a:lumMod val="95000"/>
                      </a:schemeClr>
                    </a:solidFill>
                  </a:tcPr>
                </a:tc>
                <a:tc>
                  <a:txBody>
                    <a:bodyPr/>
                    <a:lstStyle/>
                    <a:p>
                      <a:pPr algn="ctr"/>
                      <a:r>
                        <a:rPr lang="en-US" sz="1400" i="0" dirty="0"/>
                        <a:t>4</a:t>
                      </a:r>
                    </a:p>
                  </a:txBody>
                  <a:tcPr>
                    <a:solidFill>
                      <a:schemeClr val="bg1">
                        <a:lumMod val="95000"/>
                      </a:schemeClr>
                    </a:solidFill>
                  </a:tcPr>
                </a:tc>
                <a:tc>
                  <a:txBody>
                    <a:bodyPr/>
                    <a:lstStyle/>
                    <a:p>
                      <a:pPr algn="ctr"/>
                      <a:r>
                        <a:rPr lang="en-US" sz="1400" i="0" dirty="0"/>
                        <a:t>11</a:t>
                      </a:r>
                    </a:p>
                  </a:txBody>
                  <a:tcPr>
                    <a:solidFill>
                      <a:schemeClr val="bg1">
                        <a:lumMod val="95000"/>
                      </a:schemeClr>
                    </a:solidFill>
                  </a:tcPr>
                </a:tc>
                <a:tc>
                  <a:txBody>
                    <a:bodyPr/>
                    <a:lstStyle/>
                    <a:p>
                      <a:pPr algn="ctr"/>
                      <a:r>
                        <a:rPr lang="en-US" sz="1400" b="1" i="1" dirty="0"/>
                        <a:t>19</a:t>
                      </a:r>
                    </a:p>
                  </a:txBody>
                  <a:tcPr>
                    <a:solidFill>
                      <a:schemeClr val="bg1">
                        <a:lumMod val="95000"/>
                      </a:schemeClr>
                    </a:solidFill>
                  </a:tcPr>
                </a:tc>
                <a:tc>
                  <a:txBody>
                    <a:bodyPr/>
                    <a:lstStyle/>
                    <a:p>
                      <a:pPr algn="ctr"/>
                      <a:r>
                        <a:rPr lang="en-US" sz="1400" i="0" dirty="0"/>
                        <a:t>24</a:t>
                      </a:r>
                    </a:p>
                  </a:txBody>
                  <a:tcPr>
                    <a:solidFill>
                      <a:schemeClr val="bg1">
                        <a:lumMod val="95000"/>
                      </a:schemeClr>
                    </a:solidFill>
                  </a:tcPr>
                </a:tc>
                <a:extLst>
                  <a:ext uri="{0D108BD9-81ED-4DB2-BD59-A6C34878D82A}">
                    <a16:rowId xmlns:a16="http://schemas.microsoft.com/office/drawing/2014/main" val="10001"/>
                  </a:ext>
                </a:extLst>
              </a:tr>
              <a:tr h="404446">
                <a:tc>
                  <a:txBody>
                    <a:bodyPr/>
                    <a:lstStyle/>
                    <a:p>
                      <a:pPr algn="r"/>
                      <a:r>
                        <a:rPr lang="en-US" sz="1400" i="1" dirty="0"/>
                        <a:t>Consultative Visits</a:t>
                      </a:r>
                    </a:p>
                  </a:txBody>
                  <a:tcPr>
                    <a:solidFill>
                      <a:schemeClr val="bg1">
                        <a:lumMod val="85000"/>
                      </a:schemeClr>
                    </a:solidFill>
                  </a:tcPr>
                </a:tc>
                <a:tc>
                  <a:txBody>
                    <a:bodyPr/>
                    <a:lstStyle/>
                    <a:p>
                      <a:pPr algn="ctr"/>
                      <a:r>
                        <a:rPr lang="en-US" sz="1400" i="0" dirty="0"/>
                        <a:t>4</a:t>
                      </a:r>
                    </a:p>
                  </a:txBody>
                  <a:tcPr>
                    <a:solidFill>
                      <a:schemeClr val="bg1">
                        <a:lumMod val="85000"/>
                      </a:schemeClr>
                    </a:solidFill>
                  </a:tcPr>
                </a:tc>
                <a:tc>
                  <a:txBody>
                    <a:bodyPr/>
                    <a:lstStyle/>
                    <a:p>
                      <a:pPr algn="ctr"/>
                      <a:r>
                        <a:rPr lang="en-US" sz="1400" i="0" dirty="0"/>
                        <a:t>0</a:t>
                      </a:r>
                    </a:p>
                  </a:txBody>
                  <a:tcPr>
                    <a:solidFill>
                      <a:schemeClr val="bg1">
                        <a:lumMod val="85000"/>
                      </a:schemeClr>
                    </a:solidFill>
                  </a:tcPr>
                </a:tc>
                <a:tc>
                  <a:txBody>
                    <a:bodyPr/>
                    <a:lstStyle/>
                    <a:p>
                      <a:pPr algn="ctr"/>
                      <a:r>
                        <a:rPr lang="en-US" sz="1400" i="0" dirty="0"/>
                        <a:t>4</a:t>
                      </a:r>
                    </a:p>
                  </a:txBody>
                  <a:tcPr>
                    <a:solidFill>
                      <a:schemeClr val="bg1">
                        <a:lumMod val="85000"/>
                      </a:schemeClr>
                    </a:solidFill>
                  </a:tcPr>
                </a:tc>
                <a:tc>
                  <a:txBody>
                    <a:bodyPr/>
                    <a:lstStyle/>
                    <a:p>
                      <a:pPr algn="ctr"/>
                      <a:r>
                        <a:rPr lang="en-US" sz="1400" b="1" i="1" dirty="0"/>
                        <a:t>8</a:t>
                      </a:r>
                    </a:p>
                  </a:txBody>
                  <a:tcPr>
                    <a:solidFill>
                      <a:schemeClr val="bg1">
                        <a:lumMod val="85000"/>
                      </a:schemeClr>
                    </a:solidFill>
                  </a:tcPr>
                </a:tc>
                <a:tc>
                  <a:txBody>
                    <a:bodyPr/>
                    <a:lstStyle/>
                    <a:p>
                      <a:pPr algn="ctr"/>
                      <a:r>
                        <a:rPr lang="en-US" sz="1400" i="0" dirty="0"/>
                        <a:t>10</a:t>
                      </a:r>
                    </a:p>
                  </a:txBody>
                  <a:tcPr>
                    <a:solidFill>
                      <a:schemeClr val="bg1">
                        <a:lumMod val="85000"/>
                      </a:schemeClr>
                    </a:solidFill>
                  </a:tcPr>
                </a:tc>
                <a:extLst>
                  <a:ext uri="{0D108BD9-81ED-4DB2-BD59-A6C34878D82A}">
                    <a16:rowId xmlns:a16="http://schemas.microsoft.com/office/drawing/2014/main" val="10002"/>
                  </a:ext>
                </a:extLst>
              </a:tr>
              <a:tr h="404446">
                <a:tc>
                  <a:txBody>
                    <a:bodyPr/>
                    <a:lstStyle/>
                    <a:p>
                      <a:pPr algn="r"/>
                      <a:r>
                        <a:rPr lang="en-US" sz="1400" i="1" dirty="0"/>
                        <a:t>OSH Outreach Events</a:t>
                      </a:r>
                    </a:p>
                  </a:txBody>
                  <a:tcPr>
                    <a:solidFill>
                      <a:schemeClr val="bg1">
                        <a:lumMod val="95000"/>
                      </a:schemeClr>
                    </a:solidFill>
                  </a:tcPr>
                </a:tc>
                <a:tc>
                  <a:txBody>
                    <a:bodyPr/>
                    <a:lstStyle/>
                    <a:p>
                      <a:pPr algn="ctr"/>
                      <a:r>
                        <a:rPr lang="en-US" sz="1400" i="0" dirty="0"/>
                        <a:t>0</a:t>
                      </a:r>
                    </a:p>
                  </a:txBody>
                  <a:tcPr>
                    <a:solidFill>
                      <a:schemeClr val="bg1">
                        <a:lumMod val="95000"/>
                      </a:schemeClr>
                    </a:solidFill>
                  </a:tcPr>
                </a:tc>
                <a:tc>
                  <a:txBody>
                    <a:bodyPr/>
                    <a:lstStyle/>
                    <a:p>
                      <a:pPr algn="ctr"/>
                      <a:r>
                        <a:rPr lang="en-US" sz="1400" i="0" dirty="0"/>
                        <a:t>1</a:t>
                      </a:r>
                    </a:p>
                  </a:txBody>
                  <a:tcPr>
                    <a:solidFill>
                      <a:schemeClr val="bg1">
                        <a:lumMod val="95000"/>
                      </a:schemeClr>
                    </a:solidFill>
                  </a:tcPr>
                </a:tc>
                <a:tc>
                  <a:txBody>
                    <a:bodyPr/>
                    <a:lstStyle/>
                    <a:p>
                      <a:pPr algn="ctr"/>
                      <a:r>
                        <a:rPr lang="en-US" sz="1400" i="0" dirty="0"/>
                        <a:t>0</a:t>
                      </a:r>
                    </a:p>
                  </a:txBody>
                  <a:tcPr>
                    <a:solidFill>
                      <a:schemeClr val="bg1">
                        <a:lumMod val="95000"/>
                      </a:schemeClr>
                    </a:solidFill>
                  </a:tcPr>
                </a:tc>
                <a:tc>
                  <a:txBody>
                    <a:bodyPr/>
                    <a:lstStyle/>
                    <a:p>
                      <a:pPr algn="ctr"/>
                      <a:r>
                        <a:rPr lang="en-US" sz="1400" b="1" i="1" dirty="0"/>
                        <a:t>1</a:t>
                      </a:r>
                    </a:p>
                  </a:txBody>
                  <a:tcPr>
                    <a:solidFill>
                      <a:schemeClr val="bg1">
                        <a:lumMod val="95000"/>
                      </a:schemeClr>
                    </a:solidFill>
                  </a:tcPr>
                </a:tc>
                <a:tc>
                  <a:txBody>
                    <a:bodyPr/>
                    <a:lstStyle/>
                    <a:p>
                      <a:pPr algn="ctr"/>
                      <a:r>
                        <a:rPr lang="en-US" sz="1400" i="0" dirty="0"/>
                        <a:t>2</a:t>
                      </a:r>
                    </a:p>
                  </a:txBody>
                  <a:tcPr>
                    <a:solidFill>
                      <a:schemeClr val="bg1">
                        <a:lumMod val="95000"/>
                      </a:schemeClr>
                    </a:solidFill>
                  </a:tcPr>
                </a:tc>
                <a:extLst>
                  <a:ext uri="{0D108BD9-81ED-4DB2-BD59-A6C34878D82A}">
                    <a16:rowId xmlns:a16="http://schemas.microsoft.com/office/drawing/2014/main" val="10003"/>
                  </a:ext>
                </a:extLst>
              </a:tr>
              <a:tr h="404446">
                <a:tc>
                  <a:txBody>
                    <a:bodyPr/>
                    <a:lstStyle/>
                    <a:p>
                      <a:pPr algn="r"/>
                      <a:r>
                        <a:rPr lang="en-US" sz="1400" i="1" dirty="0"/>
                        <a:t>People Trained</a:t>
                      </a:r>
                    </a:p>
                  </a:txBody>
                  <a:tcPr>
                    <a:solidFill>
                      <a:schemeClr val="bg1">
                        <a:lumMod val="85000"/>
                      </a:schemeClr>
                    </a:solidFill>
                  </a:tcPr>
                </a:tc>
                <a:tc>
                  <a:txBody>
                    <a:bodyPr/>
                    <a:lstStyle/>
                    <a:p>
                      <a:pPr algn="ctr"/>
                      <a:r>
                        <a:rPr lang="en-US" sz="1400" i="0" dirty="0"/>
                        <a:t>0</a:t>
                      </a:r>
                    </a:p>
                  </a:txBody>
                  <a:tcPr>
                    <a:solidFill>
                      <a:schemeClr val="bg1">
                        <a:lumMod val="85000"/>
                      </a:schemeClr>
                    </a:solidFill>
                  </a:tcPr>
                </a:tc>
                <a:tc>
                  <a:txBody>
                    <a:bodyPr/>
                    <a:lstStyle/>
                    <a:p>
                      <a:pPr algn="ctr"/>
                      <a:r>
                        <a:rPr lang="en-US" sz="1400" i="0" dirty="0"/>
                        <a:t>8</a:t>
                      </a:r>
                    </a:p>
                  </a:txBody>
                  <a:tcPr>
                    <a:solidFill>
                      <a:schemeClr val="bg1">
                        <a:lumMod val="85000"/>
                      </a:schemeClr>
                    </a:solidFill>
                  </a:tcPr>
                </a:tc>
                <a:tc>
                  <a:txBody>
                    <a:bodyPr/>
                    <a:lstStyle/>
                    <a:p>
                      <a:pPr algn="ctr"/>
                      <a:r>
                        <a:rPr lang="en-US" sz="1400" i="0" dirty="0"/>
                        <a:t>0</a:t>
                      </a:r>
                    </a:p>
                  </a:txBody>
                  <a:tcPr>
                    <a:solidFill>
                      <a:schemeClr val="bg1">
                        <a:lumMod val="85000"/>
                      </a:schemeClr>
                    </a:solidFill>
                  </a:tcPr>
                </a:tc>
                <a:tc>
                  <a:txBody>
                    <a:bodyPr/>
                    <a:lstStyle/>
                    <a:p>
                      <a:pPr algn="ctr"/>
                      <a:r>
                        <a:rPr lang="en-US" sz="1400" b="1" i="1" dirty="0"/>
                        <a:t>8</a:t>
                      </a:r>
                    </a:p>
                  </a:txBody>
                  <a:tcPr>
                    <a:solidFill>
                      <a:schemeClr val="bg1">
                        <a:lumMod val="85000"/>
                      </a:schemeClr>
                    </a:solidFill>
                  </a:tcPr>
                </a:tc>
                <a:tc>
                  <a:txBody>
                    <a:bodyPr/>
                    <a:lstStyle/>
                    <a:p>
                      <a:pPr algn="ctr"/>
                      <a:r>
                        <a:rPr lang="en-US" sz="1400" i="0" dirty="0"/>
                        <a:t>40</a:t>
                      </a:r>
                    </a:p>
                  </a:txBody>
                  <a:tcPr>
                    <a:solidFill>
                      <a:schemeClr val="bg1">
                        <a:lumMod val="85000"/>
                      </a:schemeClr>
                    </a:solidFill>
                  </a:tcPr>
                </a:tc>
                <a:extLst>
                  <a:ext uri="{0D108BD9-81ED-4DB2-BD59-A6C34878D82A}">
                    <a16:rowId xmlns:a16="http://schemas.microsoft.com/office/drawing/2014/main" val="10004"/>
                  </a:ext>
                </a:extLst>
              </a:tr>
            </a:tbl>
          </a:graphicData>
        </a:graphic>
      </p:graphicFrame>
      <p:graphicFrame>
        <p:nvGraphicFramePr>
          <p:cNvPr id="10" name="Table 9">
            <a:extLst>
              <a:ext uri="{FF2B5EF4-FFF2-40B4-BE49-F238E27FC236}">
                <a16:creationId xmlns:a16="http://schemas.microsoft.com/office/drawing/2014/main" id="{C0320F5F-6800-40B4-9B0D-469B5995DA25}"/>
              </a:ext>
            </a:extLst>
          </p:cNvPr>
          <p:cNvGraphicFramePr>
            <a:graphicFrameLocks noGrp="1"/>
          </p:cNvGraphicFramePr>
          <p:nvPr>
            <p:extLst>
              <p:ext uri="{D42A27DB-BD31-4B8C-83A1-F6EECF244321}">
                <p14:modId xmlns:p14="http://schemas.microsoft.com/office/powerpoint/2010/main" val="2702682893"/>
              </p:ext>
            </p:extLst>
          </p:nvPr>
        </p:nvGraphicFramePr>
        <p:xfrm>
          <a:off x="609600" y="1143001"/>
          <a:ext cx="7929234" cy="2065533"/>
        </p:xfrm>
        <a:graphic>
          <a:graphicData uri="http://schemas.openxmlformats.org/drawingml/2006/table">
            <a:tbl>
              <a:tblPr>
                <a:tableStyleId>{00A15C55-8517-42AA-B614-E9B94910E393}</a:tableStyleId>
              </a:tblPr>
              <a:tblGrid>
                <a:gridCol w="6096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647700">
                  <a:extLst>
                    <a:ext uri="{9D8B030D-6E8A-4147-A177-3AD203B41FA5}">
                      <a16:colId xmlns:a16="http://schemas.microsoft.com/office/drawing/2014/main" val="20002"/>
                    </a:ext>
                  </a:extLst>
                </a:gridCol>
                <a:gridCol w="647700">
                  <a:extLst>
                    <a:ext uri="{9D8B030D-6E8A-4147-A177-3AD203B41FA5}">
                      <a16:colId xmlns:a16="http://schemas.microsoft.com/office/drawing/2014/main" val="20003"/>
                    </a:ext>
                  </a:extLst>
                </a:gridCol>
                <a:gridCol w="838200">
                  <a:extLst>
                    <a:ext uri="{9D8B030D-6E8A-4147-A177-3AD203B41FA5}">
                      <a16:colId xmlns:a16="http://schemas.microsoft.com/office/drawing/2014/main" val="20004"/>
                    </a:ext>
                  </a:extLst>
                </a:gridCol>
                <a:gridCol w="762000">
                  <a:extLst>
                    <a:ext uri="{9D8B030D-6E8A-4147-A177-3AD203B41FA5}">
                      <a16:colId xmlns:a16="http://schemas.microsoft.com/office/drawing/2014/main" val="20005"/>
                    </a:ext>
                  </a:extLst>
                </a:gridCol>
                <a:gridCol w="685800">
                  <a:extLst>
                    <a:ext uri="{9D8B030D-6E8A-4147-A177-3AD203B41FA5}">
                      <a16:colId xmlns:a16="http://schemas.microsoft.com/office/drawing/2014/main" val="20006"/>
                    </a:ext>
                  </a:extLst>
                </a:gridCol>
                <a:gridCol w="685800">
                  <a:extLst>
                    <a:ext uri="{9D8B030D-6E8A-4147-A177-3AD203B41FA5}">
                      <a16:colId xmlns:a16="http://schemas.microsoft.com/office/drawing/2014/main" val="20007"/>
                    </a:ext>
                  </a:extLst>
                </a:gridCol>
                <a:gridCol w="838200">
                  <a:extLst>
                    <a:ext uri="{9D8B030D-6E8A-4147-A177-3AD203B41FA5}">
                      <a16:colId xmlns:a16="http://schemas.microsoft.com/office/drawing/2014/main" val="20008"/>
                    </a:ext>
                  </a:extLst>
                </a:gridCol>
                <a:gridCol w="1452234">
                  <a:extLst>
                    <a:ext uri="{9D8B030D-6E8A-4147-A177-3AD203B41FA5}">
                      <a16:colId xmlns:a16="http://schemas.microsoft.com/office/drawing/2014/main" val="20009"/>
                    </a:ext>
                  </a:extLst>
                </a:gridCol>
              </a:tblGrid>
              <a:tr h="525267">
                <a:tc gridSpan="10">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1" u="none" strike="noStrike" cap="none" normalizeH="0" baseline="0" dirty="0">
                        <a:ln>
                          <a:noFill/>
                        </a:ln>
                        <a:effectLst/>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u="none" strike="noStrike" cap="none" normalizeH="0" baseline="0" dirty="0">
                          <a:ln>
                            <a:noFill/>
                          </a:ln>
                          <a:effectLst/>
                        </a:rPr>
                        <a:t>NAICS 4244*</a:t>
                      </a:r>
                      <a:r>
                        <a:rPr lang="en-US" sz="1800" b="1" dirty="0"/>
                        <a:t>—GROCERY AND RELATED WHOLESALERS</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sz="800" b="1" dirty="0">
                        <a:solidFill>
                          <a:schemeClr val="tx1"/>
                        </a:solidFill>
                      </a:endParaRP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extLst>
                  <a:ext uri="{0D108BD9-81ED-4DB2-BD59-A6C34878D82A}">
                    <a16:rowId xmlns:a16="http://schemas.microsoft.com/office/drawing/2014/main" val="10000"/>
                  </a:ext>
                </a:extLst>
              </a:tr>
              <a:tr h="44016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u="none" strike="noStrike" cap="none" normalizeH="0" baseline="0" dirty="0">
                          <a:ln>
                            <a:noFill/>
                          </a:ln>
                          <a:effectLst/>
                        </a:rPr>
                        <a:t>North Carolina</a:t>
                      </a: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Arial" charset="0"/>
                        </a:rPr>
                        <a:t>National Average</a:t>
                      </a: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charset="0"/>
                          <a:cs typeface="Arial" charset="0"/>
                        </a:rPr>
                        <a:t>North Carolina vs. National Average</a:t>
                      </a:r>
                    </a:p>
                  </a:txBody>
                  <a:tcPr anchor="ctr" horzOverflow="overflow">
                    <a:solidFill>
                      <a:schemeClr val="bg1">
                        <a:lumMod val="95000"/>
                      </a:schemeClr>
                    </a:solidFill>
                  </a:tcPr>
                </a:tc>
                <a:extLst>
                  <a:ext uri="{0D108BD9-81ED-4DB2-BD59-A6C34878D82A}">
                    <a16:rowId xmlns:a16="http://schemas.microsoft.com/office/drawing/2014/main" val="10001"/>
                  </a:ext>
                </a:extLst>
              </a:tr>
              <a:tr h="40630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2018</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2019</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2018</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2019</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chemeClr val="tx1"/>
                          </a:solidFill>
                          <a:effectLst/>
                          <a:latin typeface="Arial" charset="0"/>
                          <a:cs typeface="Arial" charset="0"/>
                        </a:rPr>
                        <a:t>2019 Comparison</a:t>
                      </a:r>
                    </a:p>
                  </a:txBody>
                  <a:tcPr anchor="ctr" horzOverflow="overflow">
                    <a:solidFill>
                      <a:schemeClr val="bg1">
                        <a:lumMod val="75000"/>
                      </a:schemeClr>
                    </a:solidFill>
                  </a:tcPr>
                </a:tc>
                <a:extLst>
                  <a:ext uri="{0D108BD9-81ED-4DB2-BD59-A6C34878D82A}">
                    <a16:rowId xmlns:a16="http://schemas.microsoft.com/office/drawing/2014/main" val="10002"/>
                  </a:ext>
                </a:extLst>
              </a:tr>
              <a:tr h="30473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effectLst/>
                        </a:rPr>
                        <a:t>TRC</a:t>
                      </a:r>
                      <a:endParaRPr kumimoji="0" lang="en-US" sz="1200" b="1" i="1" u="none" strike="noStrike" cap="none" normalizeH="0" baseline="0" dirty="0">
                        <a:ln>
                          <a:noFill/>
                        </a:ln>
                        <a:solidFill>
                          <a:srgbClr val="000000"/>
                        </a:solidFill>
                        <a:effectLst/>
                        <a:latin typeface="Arial" charset="0"/>
                        <a:cs typeface="Arial" charset="0"/>
                      </a:endParaRPr>
                    </a:p>
                  </a:txBody>
                  <a:tcP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4.5</a:t>
                      </a:r>
                    </a:p>
                  </a:txBody>
                  <a:tcPr horzOverflow="overflow">
                    <a:solidFill>
                      <a:schemeClr val="bg1">
                        <a:lumMod val="9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2% Increase</a:t>
                      </a:r>
                    </a:p>
                  </a:txBody>
                  <a:tcPr horzOverflow="overflow">
                    <a:solidFill>
                      <a:schemeClr val="bg1">
                        <a:lumMod val="95000"/>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4.6</a:t>
                      </a:r>
                    </a:p>
                  </a:txBody>
                  <a:tcP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5.2</a:t>
                      </a:r>
                    </a:p>
                  </a:txBody>
                  <a:tcPr horzOverflow="overflow">
                    <a:solidFill>
                      <a:schemeClr val="bg1">
                        <a:lumMod val="9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1" u="none" strike="noStrike" cap="none" normalizeH="0" baseline="0" dirty="0">
                          <a:ln>
                            <a:noFill/>
                          </a:ln>
                          <a:solidFill>
                            <a:srgbClr val="000000"/>
                          </a:solidFill>
                          <a:effectLst/>
                          <a:latin typeface="Arial" charset="0"/>
                          <a:cs typeface="Arial" charset="0"/>
                        </a:rPr>
                        <a:t>8% Decrease</a:t>
                      </a:r>
                    </a:p>
                  </a:txBody>
                  <a:tcPr horzOverflow="overflow">
                    <a:solidFill>
                      <a:schemeClr val="bg1">
                        <a:lumMod val="95000"/>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4.8</a:t>
                      </a:r>
                    </a:p>
                  </a:txBody>
                  <a:tcPr horzOverflow="overflow">
                    <a:solidFill>
                      <a:schemeClr val="bg1">
                        <a:lumMod val="95000"/>
                      </a:schemeClr>
                    </a:solidFill>
                  </a:tcPr>
                </a:tc>
                <a:tc>
                  <a:txBody>
                    <a:bodyPr/>
                    <a:lstStyle/>
                    <a:p>
                      <a:pPr algn="ctr"/>
                      <a:r>
                        <a:rPr lang="en-US" sz="1200" b="1" i="1" dirty="0"/>
                        <a:t>4% Lower</a:t>
                      </a:r>
                    </a:p>
                  </a:txBody>
                  <a:tcPr horzOverflow="overflow">
                    <a:solidFill>
                      <a:schemeClr val="bg1">
                        <a:lumMod val="95000"/>
                      </a:schemeClr>
                    </a:solidFill>
                  </a:tcPr>
                </a:tc>
                <a:extLst>
                  <a:ext uri="{0D108BD9-81ED-4DB2-BD59-A6C34878D82A}">
                    <a16:rowId xmlns:a16="http://schemas.microsoft.com/office/drawing/2014/main" val="10003"/>
                  </a:ext>
                </a:extLst>
              </a:tr>
              <a:tr h="30473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chemeClr val="dk1"/>
                          </a:solidFill>
                          <a:effectLst/>
                          <a:latin typeface="+mn-lt"/>
                          <a:cs typeface="+mn-cs"/>
                        </a:rPr>
                        <a:t>DART</a:t>
                      </a:r>
                      <a:endParaRPr kumimoji="0" lang="en-US" sz="1200" b="1" i="1" u="none" strike="noStrike" cap="none" normalizeH="0" baseline="0" dirty="0">
                        <a:ln>
                          <a:noFill/>
                        </a:ln>
                        <a:solidFill>
                          <a:srgbClr val="000000"/>
                        </a:solidFill>
                        <a:effectLst/>
                        <a:latin typeface="Arial" charset="0"/>
                        <a:cs typeface="Arial" charset="0"/>
                      </a:endParaRPr>
                    </a:p>
                  </a:txBody>
                  <a:tcPr horzOverflow="overflow">
                    <a:solidFill>
                      <a:schemeClr val="bg1">
                        <a:lumMod val="85000"/>
                      </a:schemeClr>
                    </a:solidFill>
                  </a:tcPr>
                </a:tc>
                <a:tc>
                  <a:txBody>
                    <a:bodyPr/>
                    <a:lstStyle/>
                    <a:p>
                      <a:pPr algn="ctr"/>
                      <a:r>
                        <a:rPr lang="en-US" sz="1200" i="1" dirty="0"/>
                        <a:t>3.4</a:t>
                      </a:r>
                    </a:p>
                  </a:txBody>
                  <a:tcPr horzOverflow="overflow">
                    <a:solidFill>
                      <a:schemeClr val="bg1">
                        <a:lumMod val="8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3% Decrease</a:t>
                      </a:r>
                    </a:p>
                  </a:txBody>
                  <a:tcPr horzOverflow="overflow">
                    <a:solidFill>
                      <a:schemeClr val="bg1">
                        <a:lumMod val="85000"/>
                      </a:schemeClr>
                    </a:solidFill>
                  </a:tcPr>
                </a:tc>
                <a:tc hMerge="1">
                  <a:txBody>
                    <a:bodyPr/>
                    <a:lstStyle/>
                    <a:p>
                      <a:endParaRPr lang="en-US"/>
                    </a:p>
                  </a:txBody>
                  <a:tcPr/>
                </a:tc>
                <a:tc>
                  <a:txBody>
                    <a:bodyPr/>
                    <a:lstStyle/>
                    <a:p>
                      <a:pPr algn="ctr"/>
                      <a:r>
                        <a:rPr lang="en-US" sz="1200" i="1" dirty="0"/>
                        <a:t>3.3</a:t>
                      </a:r>
                    </a:p>
                  </a:txBody>
                  <a:tcPr horzOverflow="overflow">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i="1" dirty="0"/>
                        <a:t>4.0</a:t>
                      </a:r>
                    </a:p>
                  </a:txBody>
                  <a:tcPr horzOverflow="overflow">
                    <a:solidFill>
                      <a:schemeClr val="bg1">
                        <a:lumMod val="8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7% Decrease</a:t>
                      </a:r>
                    </a:p>
                  </a:txBody>
                  <a:tcPr horzOverflow="overflow">
                    <a:solidFill>
                      <a:schemeClr val="bg1">
                        <a:lumMod val="85000"/>
                      </a:schemeClr>
                    </a:solidFill>
                  </a:tcPr>
                </a:tc>
                <a:tc h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i="1" dirty="0"/>
                        <a:t>3.7</a:t>
                      </a:r>
                    </a:p>
                  </a:txBody>
                  <a:tcPr horzOverflow="overflow">
                    <a:solidFill>
                      <a:schemeClr val="bg1">
                        <a:lumMod val="85000"/>
                      </a:schemeClr>
                    </a:solidFill>
                  </a:tcPr>
                </a:tc>
                <a:tc>
                  <a:txBody>
                    <a:bodyPr/>
                    <a:lstStyle/>
                    <a:p>
                      <a:pPr algn="ctr"/>
                      <a:r>
                        <a:rPr lang="en-US" sz="1200" b="1" i="1" dirty="0"/>
                        <a:t>11% Lower</a:t>
                      </a:r>
                    </a:p>
                  </a:txBody>
                  <a:tcPr horzOverflow="overflow">
                    <a:solidFill>
                      <a:schemeClr val="bg1">
                        <a:lumMod val="85000"/>
                      </a:schemeClr>
                    </a:solidFill>
                  </a:tcPr>
                </a:tc>
                <a:extLst>
                  <a:ext uri="{0D108BD9-81ED-4DB2-BD59-A6C34878D82A}">
                    <a16:rowId xmlns:a16="http://schemas.microsoft.com/office/drawing/2014/main" val="10004"/>
                  </a:ext>
                </a:extLst>
              </a:tr>
            </a:tbl>
          </a:graphicData>
        </a:graphic>
      </p:graphicFrame>
      <p:sp>
        <p:nvSpPr>
          <p:cNvPr id="9" name="TextBox 8">
            <a:extLst>
              <a:ext uri="{FF2B5EF4-FFF2-40B4-BE49-F238E27FC236}">
                <a16:creationId xmlns:a16="http://schemas.microsoft.com/office/drawing/2014/main" id="{F5A0F33B-20C1-4A12-8150-102E6A8ACE00}"/>
              </a:ext>
            </a:extLst>
          </p:cNvPr>
          <p:cNvSpPr txBox="1"/>
          <p:nvPr/>
        </p:nvSpPr>
        <p:spPr>
          <a:xfrm>
            <a:off x="6477000" y="685800"/>
            <a:ext cx="2286000" cy="369332"/>
          </a:xfrm>
          <a:prstGeom prst="rect">
            <a:avLst/>
          </a:prstGeom>
          <a:noFill/>
        </p:spPr>
        <p:txBody>
          <a:bodyPr wrap="square" rtlCol="0">
            <a:spAutoFit/>
          </a:bodyPr>
          <a:lstStyle/>
          <a:p>
            <a:r>
              <a:rPr lang="en-US" i="1" dirty="0"/>
              <a:t>FFY 2021—3</a:t>
            </a:r>
            <a:r>
              <a:rPr lang="en-US" i="1" baseline="30000" dirty="0"/>
              <a:t>rd</a:t>
            </a:r>
            <a:r>
              <a:rPr lang="en-US" i="1" dirty="0"/>
              <a:t> Qtr.</a:t>
            </a:r>
          </a:p>
        </p:txBody>
      </p:sp>
    </p:spTree>
    <p:extLst>
      <p:ext uri="{BB962C8B-B14F-4D97-AF65-F5344CB8AC3E}">
        <p14:creationId xmlns:p14="http://schemas.microsoft.com/office/powerpoint/2010/main" val="3209446707"/>
      </p:ext>
    </p:extLst>
  </p:cSld>
  <p:clrMapOvr>
    <a:masterClrMapping/>
  </p:clrMapOvr>
  <p:transition advClick="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6609F850-6080-44A2-B43F-C585B7F9C897}"/>
              </a:ext>
            </a:extLst>
          </p:cNvPr>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Special Emphasis Program</a:t>
            </a:r>
          </a:p>
          <a:p>
            <a:pPr eaLnBrk="0" hangingPunct="0"/>
            <a:r>
              <a:rPr lang="en-US" sz="2400" i="1" dirty="0">
                <a:solidFill>
                  <a:schemeClr val="bg2"/>
                </a:solidFill>
              </a:rPr>
              <a:t>Amputations</a:t>
            </a:r>
            <a:endParaRPr lang="en-US" sz="2400" b="1" i="1" dirty="0">
              <a:solidFill>
                <a:schemeClr val="bg2"/>
              </a:solidFill>
            </a:endParaRPr>
          </a:p>
        </p:txBody>
      </p:sp>
      <p:pic>
        <p:nvPicPr>
          <p:cNvPr id="7" name="Picture 6" descr="C:\Users\wllagoe.EADS\Pictures\Construction\IMAG0613.jpg">
            <a:extLst>
              <a:ext uri="{FF2B5EF4-FFF2-40B4-BE49-F238E27FC236}">
                <a16:creationId xmlns:a16="http://schemas.microsoft.com/office/drawing/2014/main" id="{F7453A58-2417-4EBB-8076-8BF80D092D61}"/>
              </a:ext>
            </a:extLst>
          </p:cNvPr>
          <p:cNvPicPr/>
          <p:nvPr/>
        </p:nvPicPr>
        <p:blipFill>
          <a:blip r:embed="rId3" cstate="print"/>
          <a:srcRect t="22143"/>
          <a:stretch>
            <a:fillRect/>
          </a:stretch>
        </p:blipFill>
        <p:spPr bwMode="auto">
          <a:xfrm>
            <a:off x="609600" y="4643063"/>
            <a:ext cx="3124200" cy="1300536"/>
          </a:xfrm>
          <a:prstGeom prst="rect">
            <a:avLst/>
          </a:prstGeom>
          <a:noFill/>
          <a:ln w="9525">
            <a:noFill/>
            <a:miter lim="800000"/>
            <a:headEnd/>
            <a:tailEnd/>
          </a:ln>
        </p:spPr>
      </p:pic>
      <p:pic>
        <p:nvPicPr>
          <p:cNvPr id="8" name="Picture 7" descr="C:\Documents and Settings\Wanda Lagoe\My Documents\My Pictures\Partnerships\Crane 178.jpg">
            <a:extLst>
              <a:ext uri="{FF2B5EF4-FFF2-40B4-BE49-F238E27FC236}">
                <a16:creationId xmlns:a16="http://schemas.microsoft.com/office/drawing/2014/main" id="{36EFBE6E-5EED-41AA-837C-8E99B29F7CEF}"/>
              </a:ext>
            </a:extLst>
          </p:cNvPr>
          <p:cNvPicPr/>
          <p:nvPr/>
        </p:nvPicPr>
        <p:blipFill>
          <a:blip r:embed="rId4" cstate="print"/>
          <a:srcRect l="49448" t="20285"/>
          <a:stretch>
            <a:fillRect/>
          </a:stretch>
        </p:blipFill>
        <p:spPr bwMode="auto">
          <a:xfrm>
            <a:off x="6477001" y="4643063"/>
            <a:ext cx="1981200" cy="1300537"/>
          </a:xfrm>
          <a:prstGeom prst="rect">
            <a:avLst/>
          </a:prstGeom>
          <a:noFill/>
          <a:ln w="9525">
            <a:noFill/>
            <a:miter lim="800000"/>
            <a:headEnd/>
            <a:tailEnd/>
          </a:ln>
        </p:spPr>
      </p:pic>
      <p:graphicFrame>
        <p:nvGraphicFramePr>
          <p:cNvPr id="13" name="Table 12">
            <a:extLst>
              <a:ext uri="{FF2B5EF4-FFF2-40B4-BE49-F238E27FC236}">
                <a16:creationId xmlns:a16="http://schemas.microsoft.com/office/drawing/2014/main" id="{EEAD88A2-7520-41C2-8931-5C70F8525E51}"/>
              </a:ext>
            </a:extLst>
          </p:cNvPr>
          <p:cNvGraphicFramePr>
            <a:graphicFrameLocks noGrp="1"/>
          </p:cNvGraphicFramePr>
          <p:nvPr>
            <p:extLst>
              <p:ext uri="{D42A27DB-BD31-4B8C-83A1-F6EECF244321}">
                <p14:modId xmlns:p14="http://schemas.microsoft.com/office/powerpoint/2010/main" val="502120106"/>
              </p:ext>
            </p:extLst>
          </p:nvPr>
        </p:nvGraphicFramePr>
        <p:xfrm>
          <a:off x="609599" y="1282114"/>
          <a:ext cx="7848599" cy="3213684"/>
        </p:xfrm>
        <a:graphic>
          <a:graphicData uri="http://schemas.openxmlformats.org/drawingml/2006/table">
            <a:tbl>
              <a:tblPr firstRow="1" bandRow="1">
                <a:tableStyleId>{073A0DAA-6AF3-43AB-8588-CEC1D06C72B9}</a:tableStyleId>
              </a:tblPr>
              <a:tblGrid>
                <a:gridCol w="3429001">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838200">
                  <a:extLst>
                    <a:ext uri="{9D8B030D-6E8A-4147-A177-3AD203B41FA5}">
                      <a16:colId xmlns:a16="http://schemas.microsoft.com/office/drawing/2014/main" val="1456788716"/>
                    </a:ext>
                  </a:extLst>
                </a:gridCol>
                <a:gridCol w="827483">
                  <a:extLst>
                    <a:ext uri="{9D8B030D-6E8A-4147-A177-3AD203B41FA5}">
                      <a16:colId xmlns:a16="http://schemas.microsoft.com/office/drawing/2014/main" val="3802237367"/>
                    </a:ext>
                  </a:extLst>
                </a:gridCol>
                <a:gridCol w="674488">
                  <a:extLst>
                    <a:ext uri="{9D8B030D-6E8A-4147-A177-3AD203B41FA5}">
                      <a16:colId xmlns:a16="http://schemas.microsoft.com/office/drawing/2014/main" val="20002"/>
                    </a:ext>
                  </a:extLst>
                </a:gridCol>
                <a:gridCol w="1165027">
                  <a:extLst>
                    <a:ext uri="{9D8B030D-6E8A-4147-A177-3AD203B41FA5}">
                      <a16:colId xmlns:a16="http://schemas.microsoft.com/office/drawing/2014/main" val="20003"/>
                    </a:ext>
                  </a:extLst>
                </a:gridCol>
              </a:tblGrid>
              <a:tr h="939388">
                <a:tc>
                  <a:txBody>
                    <a:bodyPr/>
                    <a:lstStyle/>
                    <a:p>
                      <a:pPr algn="r"/>
                      <a:r>
                        <a:rPr lang="en-US" sz="1800" dirty="0">
                          <a:solidFill>
                            <a:schemeClr val="tx1"/>
                          </a:solidFill>
                        </a:rPr>
                        <a:t>SEP ACTIVITY</a:t>
                      </a:r>
                    </a:p>
                  </a:txBody>
                  <a:tcPr anchor="ctr">
                    <a:solidFill>
                      <a:schemeClr val="bg1">
                        <a:lumMod val="75000"/>
                      </a:schemeClr>
                    </a:solidFill>
                  </a:tcPr>
                </a:tc>
                <a:tc>
                  <a:txBody>
                    <a:bodyPr/>
                    <a:lstStyle/>
                    <a:p>
                      <a:pPr algn="ctr"/>
                      <a:r>
                        <a:rPr lang="en-US" sz="1400" dirty="0">
                          <a:solidFill>
                            <a:schemeClr val="tx1"/>
                          </a:solidFill>
                        </a:rPr>
                        <a:t>1</a:t>
                      </a:r>
                      <a:r>
                        <a:rPr lang="en-US" sz="1400" baseline="30000" dirty="0">
                          <a:solidFill>
                            <a:schemeClr val="tx1"/>
                          </a:solidFill>
                        </a:rPr>
                        <a:t>st</a:t>
                      </a:r>
                      <a:r>
                        <a:rPr lang="en-US" sz="1400" dirty="0">
                          <a:solidFill>
                            <a:schemeClr val="tx1"/>
                          </a:solidFill>
                        </a:rPr>
                        <a:t> Qtr.</a:t>
                      </a:r>
                    </a:p>
                  </a:txBody>
                  <a:tcPr anchor="ctr">
                    <a:solidFill>
                      <a:schemeClr val="bg1">
                        <a:lumMod val="75000"/>
                      </a:schemeClr>
                    </a:solidFill>
                  </a:tcPr>
                </a:tc>
                <a:tc>
                  <a:txBody>
                    <a:bodyPr/>
                    <a:lstStyle/>
                    <a:p>
                      <a:pPr algn="ctr"/>
                      <a:r>
                        <a:rPr lang="en-US" sz="1400" dirty="0">
                          <a:solidFill>
                            <a:schemeClr val="tx1"/>
                          </a:solidFill>
                        </a:rPr>
                        <a:t>2</a:t>
                      </a:r>
                      <a:r>
                        <a:rPr lang="en-US" sz="1400" baseline="30000" dirty="0">
                          <a:solidFill>
                            <a:schemeClr val="tx1"/>
                          </a:solidFill>
                        </a:rPr>
                        <a:t>nd</a:t>
                      </a:r>
                      <a:r>
                        <a:rPr lang="en-US" sz="1400" dirty="0">
                          <a:solidFill>
                            <a:schemeClr val="tx1"/>
                          </a:solidFill>
                        </a:rPr>
                        <a:t> Qtr.</a:t>
                      </a:r>
                    </a:p>
                  </a:txBody>
                  <a:tcPr anchor="ctr">
                    <a:solidFill>
                      <a:schemeClr val="bg1">
                        <a:lumMod val="75000"/>
                      </a:schemeClr>
                    </a:solidFill>
                  </a:tcPr>
                </a:tc>
                <a:tc>
                  <a:txBody>
                    <a:bodyPr/>
                    <a:lstStyle/>
                    <a:p>
                      <a:pPr algn="ctr"/>
                      <a:r>
                        <a:rPr lang="en-US" sz="1400" dirty="0">
                          <a:solidFill>
                            <a:schemeClr val="tx1"/>
                          </a:solidFill>
                        </a:rPr>
                        <a:t>3</a:t>
                      </a:r>
                      <a:r>
                        <a:rPr lang="en-US" sz="1400" baseline="30000" dirty="0">
                          <a:solidFill>
                            <a:schemeClr val="tx1"/>
                          </a:solidFill>
                        </a:rPr>
                        <a:t>rd</a:t>
                      </a:r>
                      <a:r>
                        <a:rPr lang="en-US" sz="1400" dirty="0">
                          <a:solidFill>
                            <a:schemeClr val="tx1"/>
                          </a:solidFill>
                        </a:rPr>
                        <a:t> Qtr.</a:t>
                      </a:r>
                    </a:p>
                  </a:txBody>
                  <a:tcPr anchor="ctr">
                    <a:solidFill>
                      <a:schemeClr val="bg1">
                        <a:lumMod val="75000"/>
                      </a:schemeClr>
                    </a:solidFill>
                  </a:tcPr>
                </a:tc>
                <a:tc>
                  <a:txBody>
                    <a:bodyPr/>
                    <a:lstStyle/>
                    <a:p>
                      <a:pPr algn="ctr"/>
                      <a:r>
                        <a:rPr lang="en-US" sz="1400" b="1" i="1" dirty="0">
                          <a:solidFill>
                            <a:schemeClr val="tx1"/>
                          </a:solidFill>
                        </a:rPr>
                        <a:t>Total</a:t>
                      </a:r>
                    </a:p>
                  </a:txBody>
                  <a:tcPr anchor="ctr">
                    <a:solidFill>
                      <a:schemeClr val="bg1">
                        <a:lumMod val="75000"/>
                      </a:schemeClr>
                    </a:solidFill>
                  </a:tcPr>
                </a:tc>
                <a:tc>
                  <a:txBody>
                    <a:bodyPr/>
                    <a:lstStyle/>
                    <a:p>
                      <a:pPr algn="ctr"/>
                      <a:r>
                        <a:rPr lang="en-US" sz="1400"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568574">
                <a:tc>
                  <a:txBody>
                    <a:bodyPr/>
                    <a:lstStyle/>
                    <a:p>
                      <a:pPr algn="r"/>
                      <a:r>
                        <a:rPr lang="en-US" sz="1400" i="1" dirty="0"/>
                        <a:t>Compliance Inspections</a:t>
                      </a:r>
                    </a:p>
                  </a:txBody>
                  <a:tcPr anchor="ctr">
                    <a:solidFill>
                      <a:schemeClr val="bg1">
                        <a:lumMod val="95000"/>
                      </a:schemeClr>
                    </a:solidFill>
                  </a:tcPr>
                </a:tc>
                <a:tc>
                  <a:txBody>
                    <a:bodyPr/>
                    <a:lstStyle/>
                    <a:p>
                      <a:pPr algn="ctr"/>
                      <a:r>
                        <a:rPr lang="en-US" sz="1400" i="0" dirty="0"/>
                        <a:t>28</a:t>
                      </a:r>
                    </a:p>
                  </a:txBody>
                  <a:tcPr anchor="ctr">
                    <a:solidFill>
                      <a:schemeClr val="bg1">
                        <a:lumMod val="95000"/>
                      </a:schemeClr>
                    </a:solidFill>
                  </a:tcPr>
                </a:tc>
                <a:tc>
                  <a:txBody>
                    <a:bodyPr/>
                    <a:lstStyle/>
                    <a:p>
                      <a:pPr algn="ctr"/>
                      <a:r>
                        <a:rPr lang="en-US" sz="1400" i="0" dirty="0"/>
                        <a:t>43</a:t>
                      </a:r>
                    </a:p>
                  </a:txBody>
                  <a:tcPr anchor="ctr">
                    <a:solidFill>
                      <a:schemeClr val="bg1">
                        <a:lumMod val="95000"/>
                      </a:schemeClr>
                    </a:solidFill>
                  </a:tcPr>
                </a:tc>
                <a:tc>
                  <a:txBody>
                    <a:bodyPr/>
                    <a:lstStyle/>
                    <a:p>
                      <a:pPr algn="ctr"/>
                      <a:r>
                        <a:rPr lang="en-US" sz="1400" i="0" dirty="0"/>
                        <a:t>47</a:t>
                      </a:r>
                    </a:p>
                  </a:txBody>
                  <a:tcPr anchor="ctr">
                    <a:solidFill>
                      <a:schemeClr val="bg1">
                        <a:lumMod val="95000"/>
                      </a:schemeClr>
                    </a:solidFill>
                  </a:tcPr>
                </a:tc>
                <a:tc>
                  <a:txBody>
                    <a:bodyPr/>
                    <a:lstStyle/>
                    <a:p>
                      <a:pPr algn="ctr"/>
                      <a:r>
                        <a:rPr lang="en-US" sz="1400" b="1" i="1" dirty="0"/>
                        <a:t>118</a:t>
                      </a:r>
                    </a:p>
                  </a:txBody>
                  <a:tcPr anchor="ctr">
                    <a:solidFill>
                      <a:schemeClr val="bg1">
                        <a:lumMod val="95000"/>
                      </a:schemeClr>
                    </a:solidFill>
                  </a:tcPr>
                </a:tc>
                <a:tc>
                  <a:txBody>
                    <a:bodyPr/>
                    <a:lstStyle/>
                    <a:p>
                      <a:pPr algn="ctr"/>
                      <a:r>
                        <a:rPr lang="en-US" sz="1400" i="0" dirty="0"/>
                        <a:t>100</a:t>
                      </a:r>
                    </a:p>
                  </a:txBody>
                  <a:tcPr anchor="ctr">
                    <a:solidFill>
                      <a:schemeClr val="bg1">
                        <a:lumMod val="95000"/>
                      </a:schemeClr>
                    </a:solidFill>
                  </a:tcPr>
                </a:tc>
                <a:extLst>
                  <a:ext uri="{0D108BD9-81ED-4DB2-BD59-A6C34878D82A}">
                    <a16:rowId xmlns:a16="http://schemas.microsoft.com/office/drawing/2014/main" val="10001"/>
                  </a:ext>
                </a:extLst>
              </a:tr>
              <a:tr h="568574">
                <a:tc>
                  <a:txBody>
                    <a:bodyPr/>
                    <a:lstStyle/>
                    <a:p>
                      <a:pPr algn="r"/>
                      <a:r>
                        <a:rPr lang="en-US" sz="1400" i="1" dirty="0"/>
                        <a:t>Consultative Visits</a:t>
                      </a:r>
                    </a:p>
                  </a:txBody>
                  <a:tcPr anchor="ctr">
                    <a:solidFill>
                      <a:schemeClr val="bg1">
                        <a:lumMod val="85000"/>
                      </a:schemeClr>
                    </a:solidFill>
                  </a:tcPr>
                </a:tc>
                <a:tc>
                  <a:txBody>
                    <a:bodyPr/>
                    <a:lstStyle/>
                    <a:p>
                      <a:pPr algn="ctr"/>
                      <a:r>
                        <a:rPr lang="en-US" sz="1400" i="0" dirty="0"/>
                        <a:t>44</a:t>
                      </a:r>
                    </a:p>
                  </a:txBody>
                  <a:tcPr anchor="ctr">
                    <a:solidFill>
                      <a:schemeClr val="bg1">
                        <a:lumMod val="85000"/>
                      </a:schemeClr>
                    </a:solidFill>
                  </a:tcPr>
                </a:tc>
                <a:tc>
                  <a:txBody>
                    <a:bodyPr/>
                    <a:lstStyle/>
                    <a:p>
                      <a:pPr algn="ctr"/>
                      <a:r>
                        <a:rPr lang="en-US" sz="1400" i="0" dirty="0"/>
                        <a:t>43</a:t>
                      </a:r>
                    </a:p>
                  </a:txBody>
                  <a:tcPr anchor="ctr">
                    <a:solidFill>
                      <a:schemeClr val="bg1">
                        <a:lumMod val="85000"/>
                      </a:schemeClr>
                    </a:solidFill>
                  </a:tcPr>
                </a:tc>
                <a:tc>
                  <a:txBody>
                    <a:bodyPr/>
                    <a:lstStyle/>
                    <a:p>
                      <a:pPr algn="ctr"/>
                      <a:r>
                        <a:rPr lang="en-US" sz="1400" i="0" dirty="0"/>
                        <a:t>50</a:t>
                      </a:r>
                    </a:p>
                  </a:txBody>
                  <a:tcPr anchor="ctr">
                    <a:solidFill>
                      <a:schemeClr val="bg1">
                        <a:lumMod val="85000"/>
                      </a:schemeClr>
                    </a:solidFill>
                  </a:tcPr>
                </a:tc>
                <a:tc>
                  <a:txBody>
                    <a:bodyPr/>
                    <a:lstStyle/>
                    <a:p>
                      <a:pPr algn="ctr"/>
                      <a:r>
                        <a:rPr lang="en-US" sz="1400" b="1" i="1" dirty="0"/>
                        <a:t>137</a:t>
                      </a:r>
                    </a:p>
                  </a:txBody>
                  <a:tcPr anchor="ctr">
                    <a:solidFill>
                      <a:schemeClr val="bg1">
                        <a:lumMod val="85000"/>
                      </a:schemeClr>
                    </a:solidFill>
                  </a:tcPr>
                </a:tc>
                <a:tc>
                  <a:txBody>
                    <a:bodyPr/>
                    <a:lstStyle/>
                    <a:p>
                      <a:pPr algn="ctr"/>
                      <a:r>
                        <a:rPr lang="en-US" sz="1400" i="0" dirty="0"/>
                        <a:t>80</a:t>
                      </a:r>
                    </a:p>
                  </a:txBody>
                  <a:tcPr anchor="ctr">
                    <a:solidFill>
                      <a:schemeClr val="bg1">
                        <a:lumMod val="85000"/>
                      </a:schemeClr>
                    </a:solidFill>
                  </a:tcPr>
                </a:tc>
                <a:extLst>
                  <a:ext uri="{0D108BD9-81ED-4DB2-BD59-A6C34878D82A}">
                    <a16:rowId xmlns:a16="http://schemas.microsoft.com/office/drawing/2014/main" val="10002"/>
                  </a:ext>
                </a:extLst>
              </a:tr>
              <a:tr h="568574">
                <a:tc>
                  <a:txBody>
                    <a:bodyPr/>
                    <a:lstStyle/>
                    <a:p>
                      <a:pPr algn="r"/>
                      <a:r>
                        <a:rPr lang="en-US" sz="1400" i="1" dirty="0"/>
                        <a:t>OSH Outreach Events</a:t>
                      </a:r>
                    </a:p>
                  </a:txBody>
                  <a:tcPr anchor="ctr">
                    <a:solidFill>
                      <a:schemeClr val="bg1">
                        <a:lumMod val="95000"/>
                      </a:schemeClr>
                    </a:solidFill>
                  </a:tcPr>
                </a:tc>
                <a:tc>
                  <a:txBody>
                    <a:bodyPr/>
                    <a:lstStyle/>
                    <a:p>
                      <a:pPr algn="ctr"/>
                      <a:r>
                        <a:rPr lang="en-US" sz="1400" i="0" dirty="0"/>
                        <a:t>7</a:t>
                      </a:r>
                    </a:p>
                  </a:txBody>
                  <a:tcPr anchor="ctr">
                    <a:solidFill>
                      <a:schemeClr val="bg1">
                        <a:lumMod val="95000"/>
                      </a:schemeClr>
                    </a:solidFill>
                  </a:tcPr>
                </a:tc>
                <a:tc>
                  <a:txBody>
                    <a:bodyPr/>
                    <a:lstStyle/>
                    <a:p>
                      <a:pPr algn="ctr"/>
                      <a:r>
                        <a:rPr lang="en-US" sz="1400" i="0" dirty="0"/>
                        <a:t>5</a:t>
                      </a:r>
                    </a:p>
                  </a:txBody>
                  <a:tcPr anchor="ctr">
                    <a:solidFill>
                      <a:schemeClr val="bg1">
                        <a:lumMod val="95000"/>
                      </a:schemeClr>
                    </a:solidFill>
                  </a:tcPr>
                </a:tc>
                <a:tc>
                  <a:txBody>
                    <a:bodyPr/>
                    <a:lstStyle/>
                    <a:p>
                      <a:pPr algn="ctr"/>
                      <a:r>
                        <a:rPr lang="en-US" sz="1400" i="0" dirty="0"/>
                        <a:t>6</a:t>
                      </a:r>
                    </a:p>
                  </a:txBody>
                  <a:tcPr anchor="ctr">
                    <a:solidFill>
                      <a:schemeClr val="bg1">
                        <a:lumMod val="95000"/>
                      </a:schemeClr>
                    </a:solidFill>
                  </a:tcPr>
                </a:tc>
                <a:tc>
                  <a:txBody>
                    <a:bodyPr/>
                    <a:lstStyle/>
                    <a:p>
                      <a:pPr algn="ctr"/>
                      <a:r>
                        <a:rPr lang="en-US" sz="1400" b="1" i="1" dirty="0"/>
                        <a:t>18</a:t>
                      </a:r>
                    </a:p>
                  </a:txBody>
                  <a:tcPr anchor="ctr">
                    <a:solidFill>
                      <a:schemeClr val="bg1">
                        <a:lumMod val="95000"/>
                      </a:schemeClr>
                    </a:solidFill>
                  </a:tcPr>
                </a:tc>
                <a:tc>
                  <a:txBody>
                    <a:bodyPr/>
                    <a:lstStyle/>
                    <a:p>
                      <a:pPr algn="ctr"/>
                      <a:r>
                        <a:rPr lang="en-US" sz="1400" i="0" dirty="0"/>
                        <a:t>15</a:t>
                      </a:r>
                    </a:p>
                  </a:txBody>
                  <a:tcPr anchor="ctr">
                    <a:solidFill>
                      <a:schemeClr val="bg1">
                        <a:lumMod val="95000"/>
                      </a:schemeClr>
                    </a:solidFill>
                  </a:tcPr>
                </a:tc>
                <a:extLst>
                  <a:ext uri="{0D108BD9-81ED-4DB2-BD59-A6C34878D82A}">
                    <a16:rowId xmlns:a16="http://schemas.microsoft.com/office/drawing/2014/main" val="10003"/>
                  </a:ext>
                </a:extLst>
              </a:tr>
              <a:tr h="568574">
                <a:tc>
                  <a:txBody>
                    <a:bodyPr/>
                    <a:lstStyle/>
                    <a:p>
                      <a:pPr algn="r"/>
                      <a:r>
                        <a:rPr lang="en-US" sz="1400" i="1" dirty="0"/>
                        <a:t>People Trained</a:t>
                      </a:r>
                    </a:p>
                  </a:txBody>
                  <a:tcPr anchor="ctr">
                    <a:solidFill>
                      <a:schemeClr val="bg1">
                        <a:lumMod val="85000"/>
                      </a:schemeClr>
                    </a:solidFill>
                  </a:tcPr>
                </a:tc>
                <a:tc>
                  <a:txBody>
                    <a:bodyPr/>
                    <a:lstStyle/>
                    <a:p>
                      <a:pPr algn="ctr"/>
                      <a:r>
                        <a:rPr lang="en-US" sz="1400" i="0" dirty="0"/>
                        <a:t>123</a:t>
                      </a:r>
                    </a:p>
                  </a:txBody>
                  <a:tcPr anchor="ctr">
                    <a:solidFill>
                      <a:schemeClr val="bg1">
                        <a:lumMod val="85000"/>
                      </a:schemeClr>
                    </a:solidFill>
                  </a:tcPr>
                </a:tc>
                <a:tc>
                  <a:txBody>
                    <a:bodyPr/>
                    <a:lstStyle/>
                    <a:p>
                      <a:pPr algn="ctr"/>
                      <a:r>
                        <a:rPr lang="en-US" sz="1400" i="0" dirty="0"/>
                        <a:t>79</a:t>
                      </a:r>
                    </a:p>
                  </a:txBody>
                  <a:tcPr anchor="ctr">
                    <a:solidFill>
                      <a:schemeClr val="bg1">
                        <a:lumMod val="85000"/>
                      </a:schemeClr>
                    </a:solidFill>
                  </a:tcPr>
                </a:tc>
                <a:tc>
                  <a:txBody>
                    <a:bodyPr/>
                    <a:lstStyle/>
                    <a:p>
                      <a:pPr algn="ctr"/>
                      <a:r>
                        <a:rPr lang="en-US" sz="1400" i="0" dirty="0"/>
                        <a:t>41</a:t>
                      </a:r>
                    </a:p>
                  </a:txBody>
                  <a:tcPr anchor="ctr">
                    <a:solidFill>
                      <a:schemeClr val="bg1">
                        <a:lumMod val="85000"/>
                      </a:schemeClr>
                    </a:solidFill>
                  </a:tcPr>
                </a:tc>
                <a:tc>
                  <a:txBody>
                    <a:bodyPr/>
                    <a:lstStyle/>
                    <a:p>
                      <a:pPr algn="ctr"/>
                      <a:r>
                        <a:rPr lang="en-US" sz="1400" b="1" i="1" dirty="0"/>
                        <a:t>243</a:t>
                      </a:r>
                    </a:p>
                  </a:txBody>
                  <a:tcPr anchor="ctr">
                    <a:solidFill>
                      <a:schemeClr val="bg1">
                        <a:lumMod val="85000"/>
                      </a:schemeClr>
                    </a:solidFill>
                  </a:tcPr>
                </a:tc>
                <a:tc>
                  <a:txBody>
                    <a:bodyPr/>
                    <a:lstStyle/>
                    <a:p>
                      <a:pPr algn="ctr"/>
                      <a:r>
                        <a:rPr lang="en-US" sz="1400" i="0" dirty="0"/>
                        <a:t>400</a:t>
                      </a:r>
                    </a:p>
                  </a:txBody>
                  <a:tcPr anchor="ctr">
                    <a:solidFill>
                      <a:schemeClr val="bg1">
                        <a:lumMod val="85000"/>
                      </a:schemeClr>
                    </a:solidFill>
                  </a:tcPr>
                </a:tc>
                <a:extLst>
                  <a:ext uri="{0D108BD9-81ED-4DB2-BD59-A6C34878D82A}">
                    <a16:rowId xmlns:a16="http://schemas.microsoft.com/office/drawing/2014/main" val="10004"/>
                  </a:ext>
                </a:extLst>
              </a:tr>
            </a:tbl>
          </a:graphicData>
        </a:graphic>
      </p:graphicFrame>
      <p:pic>
        <p:nvPicPr>
          <p:cNvPr id="9" name="Picture 8">
            <a:extLst>
              <a:ext uri="{FF2B5EF4-FFF2-40B4-BE49-F238E27FC236}">
                <a16:creationId xmlns:a16="http://schemas.microsoft.com/office/drawing/2014/main" id="{0D9F63B3-8653-4682-9B4B-0E7C5BADFAA2}"/>
              </a:ext>
            </a:extLst>
          </p:cNvPr>
          <p:cNvPicPr/>
          <p:nvPr/>
        </p:nvPicPr>
        <p:blipFill>
          <a:blip r:embed="rId5" cstate="print"/>
          <a:srcRect r="24038" b="30983"/>
          <a:stretch>
            <a:fillRect/>
          </a:stretch>
        </p:blipFill>
        <p:spPr bwMode="auto">
          <a:xfrm>
            <a:off x="4737601" y="4648200"/>
            <a:ext cx="1739399" cy="1300537"/>
          </a:xfrm>
          <a:prstGeom prst="rect">
            <a:avLst/>
          </a:prstGeom>
          <a:noFill/>
          <a:ln w="9525">
            <a:noFill/>
            <a:miter lim="800000"/>
            <a:headEnd/>
            <a:tailEnd/>
          </a:ln>
        </p:spPr>
      </p:pic>
      <p:pic>
        <p:nvPicPr>
          <p:cNvPr id="10" name="Picture 9" descr="A picture containing text, person, outdoor, group&#10;&#10;Description automatically generated">
            <a:extLst>
              <a:ext uri="{FF2B5EF4-FFF2-40B4-BE49-F238E27FC236}">
                <a16:creationId xmlns:a16="http://schemas.microsoft.com/office/drawing/2014/main" id="{6552971A-C9DC-4E94-9CF2-6EEE95FB42DD}"/>
              </a:ext>
            </a:extLst>
          </p:cNvPr>
          <p:cNvPicPr/>
          <p:nvPr/>
        </p:nvPicPr>
        <p:blipFill rotWithShape="1">
          <a:blip r:embed="rId6" cstate="print">
            <a:extLst>
              <a:ext uri="{28A0092B-C50C-407E-A947-70E740481C1C}">
                <a14:useLocalDpi xmlns:a14="http://schemas.microsoft.com/office/drawing/2010/main" val="0"/>
              </a:ext>
            </a:extLst>
          </a:blip>
          <a:srcRect t="29183"/>
          <a:stretch/>
        </p:blipFill>
        <p:spPr bwMode="auto">
          <a:xfrm>
            <a:off x="2957946" y="4643062"/>
            <a:ext cx="2680854" cy="1300537"/>
          </a:xfrm>
          <a:prstGeom prst="rect">
            <a:avLst/>
          </a:prstGeom>
          <a:ln>
            <a:noFill/>
          </a:ln>
          <a:extLst>
            <a:ext uri="{53640926-AAD7-44D8-BBD7-CCE9431645EC}">
              <a14:shadowObscured xmlns:a14="http://schemas.microsoft.com/office/drawing/2010/main"/>
            </a:ext>
          </a:extLst>
        </p:spPr>
      </p:pic>
      <p:sp>
        <p:nvSpPr>
          <p:cNvPr id="12" name="TextBox 11">
            <a:extLst>
              <a:ext uri="{FF2B5EF4-FFF2-40B4-BE49-F238E27FC236}">
                <a16:creationId xmlns:a16="http://schemas.microsoft.com/office/drawing/2014/main" id="{940A75A5-E8B9-455E-97CD-C2AB31A14DE0}"/>
              </a:ext>
            </a:extLst>
          </p:cNvPr>
          <p:cNvSpPr txBox="1"/>
          <p:nvPr/>
        </p:nvSpPr>
        <p:spPr>
          <a:xfrm>
            <a:off x="6477000" y="685800"/>
            <a:ext cx="2286000" cy="369332"/>
          </a:xfrm>
          <a:prstGeom prst="rect">
            <a:avLst/>
          </a:prstGeom>
          <a:noFill/>
        </p:spPr>
        <p:txBody>
          <a:bodyPr wrap="square" rtlCol="0">
            <a:spAutoFit/>
          </a:bodyPr>
          <a:lstStyle/>
          <a:p>
            <a:r>
              <a:rPr lang="en-US" i="1" dirty="0"/>
              <a:t>FFY 2021—3</a:t>
            </a:r>
            <a:r>
              <a:rPr lang="en-US" i="1" baseline="30000" dirty="0"/>
              <a:t>rd</a:t>
            </a:r>
            <a:r>
              <a:rPr lang="en-US" i="1" dirty="0"/>
              <a:t> Qtr.</a:t>
            </a:r>
          </a:p>
        </p:txBody>
      </p:sp>
    </p:spTree>
    <p:extLst>
      <p:ext uri="{BB962C8B-B14F-4D97-AF65-F5344CB8AC3E}">
        <p14:creationId xmlns:p14="http://schemas.microsoft.com/office/powerpoint/2010/main" val="2842978312"/>
      </p:ext>
    </p:extLst>
  </p:cSld>
  <p:clrMapOvr>
    <a:masterClrMapping/>
  </p:clrMapOvr>
  <p:transition advClick="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3"/>
          <p:cNvSpPr>
            <a:spLocks noGrp="1" noChangeArrowheads="1"/>
          </p:cNvSpPr>
          <p:nvPr>
            <p:ph type="body" sz="half" idx="2"/>
          </p:nvPr>
        </p:nvSpPr>
        <p:spPr>
          <a:xfrm>
            <a:off x="457200" y="1143000"/>
            <a:ext cx="8153400" cy="4724400"/>
          </a:xfrm>
        </p:spPr>
        <p:txBody>
          <a:bodyPr/>
          <a:lstStyle/>
          <a:p>
            <a:pPr lvl="2" eaLnBrk="1" hangingPunct="1"/>
            <a:endParaRPr lang="en-US" sz="1000" dirty="0"/>
          </a:p>
          <a:p>
            <a:pPr eaLnBrk="1" hangingPunct="1">
              <a:lnSpc>
                <a:spcPct val="130000"/>
              </a:lnSpc>
            </a:pPr>
            <a:endParaRPr lang="en-US" dirty="0"/>
          </a:p>
          <a:p>
            <a:pPr lvl="1" eaLnBrk="1" hangingPunct="1">
              <a:lnSpc>
                <a:spcPct val="130000"/>
              </a:lnSpc>
            </a:pPr>
            <a:endParaRPr lang="en-US" dirty="0"/>
          </a:p>
        </p:txBody>
      </p:sp>
      <p:sp>
        <p:nvSpPr>
          <p:cNvPr id="24"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Public Sector</a:t>
            </a:r>
            <a:endParaRPr lang="en-US" sz="2400" b="1" i="1" dirty="0">
              <a:solidFill>
                <a:schemeClr val="bg2"/>
              </a:solidFill>
            </a:endParaRPr>
          </a:p>
        </p:txBody>
      </p:sp>
      <p:pic>
        <p:nvPicPr>
          <p:cNvPr id="10" name="Picture 9">
            <a:extLst>
              <a:ext uri="{FF2B5EF4-FFF2-40B4-BE49-F238E27FC236}">
                <a16:creationId xmlns:a16="http://schemas.microsoft.com/office/drawing/2014/main" id="{6758BCFA-B916-4044-989C-CAE2C753F9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6600" y="1997984"/>
            <a:ext cx="3174146" cy="2116099"/>
          </a:xfrm>
          <a:prstGeom prst="rect">
            <a:avLst/>
          </a:prstGeom>
        </p:spPr>
      </p:pic>
      <p:pic>
        <p:nvPicPr>
          <p:cNvPr id="12" name="Picture 11">
            <a:extLst>
              <a:ext uri="{FF2B5EF4-FFF2-40B4-BE49-F238E27FC236}">
                <a16:creationId xmlns:a16="http://schemas.microsoft.com/office/drawing/2014/main" id="{061EAD72-8E2C-4974-9EB6-0CAF16C834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0467" y="1997983"/>
            <a:ext cx="2283934" cy="2116817"/>
          </a:xfrm>
          <a:prstGeom prst="rect">
            <a:avLst/>
          </a:prstGeom>
        </p:spPr>
      </p:pic>
      <p:pic>
        <p:nvPicPr>
          <p:cNvPr id="11" name="Picture 10">
            <a:extLst>
              <a:ext uri="{FF2B5EF4-FFF2-40B4-BE49-F238E27FC236}">
                <a16:creationId xmlns:a16="http://schemas.microsoft.com/office/drawing/2014/main" id="{DC6691E1-9254-4EEF-9D0A-5CC204A853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226" y="2052696"/>
            <a:ext cx="2753832" cy="2065374"/>
          </a:xfrm>
          <a:prstGeom prst="rect">
            <a:avLst/>
          </a:prstGeom>
        </p:spPr>
      </p:pic>
      <p:graphicFrame>
        <p:nvGraphicFramePr>
          <p:cNvPr id="15" name="Table 14">
            <a:extLst>
              <a:ext uri="{FF2B5EF4-FFF2-40B4-BE49-F238E27FC236}">
                <a16:creationId xmlns:a16="http://schemas.microsoft.com/office/drawing/2014/main" id="{99A5D6F9-4B36-4324-BFAB-1A818AB4F113}"/>
              </a:ext>
            </a:extLst>
          </p:cNvPr>
          <p:cNvGraphicFramePr>
            <a:graphicFrameLocks noGrp="1"/>
          </p:cNvGraphicFramePr>
          <p:nvPr>
            <p:extLst>
              <p:ext uri="{D42A27DB-BD31-4B8C-83A1-F6EECF244321}">
                <p14:modId xmlns:p14="http://schemas.microsoft.com/office/powerpoint/2010/main" val="3277681988"/>
              </p:ext>
            </p:extLst>
          </p:nvPr>
        </p:nvGraphicFramePr>
        <p:xfrm>
          <a:off x="609601" y="4038600"/>
          <a:ext cx="7929235" cy="1831088"/>
        </p:xfrm>
        <a:graphic>
          <a:graphicData uri="http://schemas.openxmlformats.org/drawingml/2006/table">
            <a:tbl>
              <a:tblPr firstRow="1" bandRow="1">
                <a:tableStyleId>{073A0DAA-6AF3-43AB-8588-CEC1D06C72B9}</a:tableStyleId>
              </a:tblPr>
              <a:tblGrid>
                <a:gridCol w="3276599">
                  <a:extLst>
                    <a:ext uri="{9D8B030D-6E8A-4147-A177-3AD203B41FA5}">
                      <a16:colId xmlns:a16="http://schemas.microsoft.com/office/drawing/2014/main" val="20000"/>
                    </a:ext>
                  </a:extLst>
                </a:gridCol>
                <a:gridCol w="990600">
                  <a:extLst>
                    <a:ext uri="{9D8B030D-6E8A-4147-A177-3AD203B41FA5}">
                      <a16:colId xmlns:a16="http://schemas.microsoft.com/office/drawing/2014/main" val="20001"/>
                    </a:ext>
                  </a:extLst>
                </a:gridCol>
                <a:gridCol w="914400">
                  <a:extLst>
                    <a:ext uri="{9D8B030D-6E8A-4147-A177-3AD203B41FA5}">
                      <a16:colId xmlns:a16="http://schemas.microsoft.com/office/drawing/2014/main" val="4062535441"/>
                    </a:ext>
                  </a:extLst>
                </a:gridCol>
                <a:gridCol w="915083">
                  <a:extLst>
                    <a:ext uri="{9D8B030D-6E8A-4147-A177-3AD203B41FA5}">
                      <a16:colId xmlns:a16="http://schemas.microsoft.com/office/drawing/2014/main" val="780782286"/>
                    </a:ext>
                  </a:extLst>
                </a:gridCol>
                <a:gridCol w="670635">
                  <a:extLst>
                    <a:ext uri="{9D8B030D-6E8A-4147-A177-3AD203B41FA5}">
                      <a16:colId xmlns:a16="http://schemas.microsoft.com/office/drawing/2014/main" val="20002"/>
                    </a:ext>
                  </a:extLst>
                </a:gridCol>
                <a:gridCol w="1161918">
                  <a:extLst>
                    <a:ext uri="{9D8B030D-6E8A-4147-A177-3AD203B41FA5}">
                      <a16:colId xmlns:a16="http://schemas.microsoft.com/office/drawing/2014/main" val="20003"/>
                    </a:ext>
                  </a:extLst>
                </a:gridCol>
              </a:tblGrid>
              <a:tr h="501204">
                <a:tc>
                  <a:txBody>
                    <a:bodyPr/>
                    <a:lstStyle/>
                    <a:p>
                      <a:pPr algn="r"/>
                      <a:r>
                        <a:rPr lang="en-US" sz="1600" dirty="0">
                          <a:solidFill>
                            <a:schemeClr val="tx1"/>
                          </a:solidFill>
                        </a:rPr>
                        <a:t>ACTIVITY</a:t>
                      </a:r>
                    </a:p>
                  </a:txBody>
                  <a:tcPr anchor="ctr">
                    <a:solidFill>
                      <a:schemeClr val="bg1">
                        <a:lumMod val="75000"/>
                      </a:schemeClr>
                    </a:solidFill>
                  </a:tcPr>
                </a:tc>
                <a:tc>
                  <a:txBody>
                    <a:bodyPr/>
                    <a:lstStyle/>
                    <a:p>
                      <a:pPr algn="ctr"/>
                      <a:r>
                        <a:rPr lang="en-US" sz="1500" dirty="0">
                          <a:solidFill>
                            <a:schemeClr val="tx1"/>
                          </a:solidFill>
                        </a:rPr>
                        <a:t>1</a:t>
                      </a:r>
                      <a:r>
                        <a:rPr lang="en-US" sz="1500" baseline="30000" dirty="0">
                          <a:solidFill>
                            <a:schemeClr val="tx1"/>
                          </a:solidFill>
                        </a:rPr>
                        <a:t>ST</a:t>
                      </a:r>
                      <a:r>
                        <a:rPr lang="en-US" sz="1500" dirty="0">
                          <a:solidFill>
                            <a:schemeClr val="tx1"/>
                          </a:solidFill>
                        </a:rPr>
                        <a:t> Qtr.</a:t>
                      </a:r>
                    </a:p>
                  </a:txBody>
                  <a:tcPr anchor="ctr">
                    <a:solidFill>
                      <a:schemeClr val="bg1">
                        <a:lumMod val="75000"/>
                      </a:schemeClr>
                    </a:solidFill>
                  </a:tcPr>
                </a:tc>
                <a:tc>
                  <a:txBody>
                    <a:bodyPr/>
                    <a:lstStyle/>
                    <a:p>
                      <a:pPr algn="ctr"/>
                      <a:r>
                        <a:rPr lang="en-US" sz="1500" dirty="0">
                          <a:solidFill>
                            <a:schemeClr val="tx1"/>
                          </a:solidFill>
                        </a:rPr>
                        <a:t>2</a:t>
                      </a:r>
                      <a:r>
                        <a:rPr lang="en-US" sz="1500" baseline="30000" dirty="0">
                          <a:solidFill>
                            <a:schemeClr val="tx1"/>
                          </a:solidFill>
                        </a:rPr>
                        <a:t>nd</a:t>
                      </a:r>
                      <a:r>
                        <a:rPr lang="en-US" sz="1500" dirty="0">
                          <a:solidFill>
                            <a:schemeClr val="tx1"/>
                          </a:solidFill>
                        </a:rPr>
                        <a:t> Qtr.</a:t>
                      </a:r>
                    </a:p>
                  </a:txBody>
                  <a:tcPr anchor="ctr">
                    <a:solidFill>
                      <a:schemeClr val="bg1">
                        <a:lumMod val="75000"/>
                      </a:schemeClr>
                    </a:solidFill>
                  </a:tcPr>
                </a:tc>
                <a:tc>
                  <a:txBody>
                    <a:bodyPr/>
                    <a:lstStyle/>
                    <a:p>
                      <a:pPr algn="ctr"/>
                      <a:r>
                        <a:rPr lang="en-US" sz="1500" dirty="0">
                          <a:solidFill>
                            <a:schemeClr val="tx1"/>
                          </a:solidFill>
                        </a:rPr>
                        <a:t>3</a:t>
                      </a:r>
                      <a:r>
                        <a:rPr lang="en-US" sz="1500" baseline="30000" dirty="0">
                          <a:solidFill>
                            <a:schemeClr val="tx1"/>
                          </a:solidFill>
                        </a:rPr>
                        <a:t>rd</a:t>
                      </a:r>
                      <a:r>
                        <a:rPr lang="en-US" sz="1500" dirty="0">
                          <a:solidFill>
                            <a:schemeClr val="tx1"/>
                          </a:solidFill>
                        </a:rPr>
                        <a:t> Qtr.</a:t>
                      </a:r>
                    </a:p>
                  </a:txBody>
                  <a:tcPr anchor="ctr">
                    <a:solidFill>
                      <a:schemeClr val="bg1">
                        <a:lumMod val="75000"/>
                      </a:schemeClr>
                    </a:solidFill>
                  </a:tcPr>
                </a:tc>
                <a:tc>
                  <a:txBody>
                    <a:bodyPr/>
                    <a:lstStyle/>
                    <a:p>
                      <a:pPr algn="ctr"/>
                      <a:r>
                        <a:rPr lang="en-US" sz="1500" b="1" i="1" dirty="0">
                          <a:solidFill>
                            <a:schemeClr val="tx1"/>
                          </a:solidFill>
                        </a:rPr>
                        <a:t>Total</a:t>
                      </a:r>
                    </a:p>
                  </a:txBody>
                  <a:tcPr anchor="ctr">
                    <a:solidFill>
                      <a:schemeClr val="bg1">
                        <a:lumMod val="75000"/>
                      </a:schemeClr>
                    </a:solidFill>
                  </a:tcPr>
                </a:tc>
                <a:tc>
                  <a:txBody>
                    <a:bodyPr/>
                    <a:lstStyle/>
                    <a:p>
                      <a:pPr algn="ctr"/>
                      <a:r>
                        <a:rPr lang="en-US" sz="1500"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332471">
                <a:tc>
                  <a:txBody>
                    <a:bodyPr/>
                    <a:lstStyle/>
                    <a:p>
                      <a:pPr algn="r"/>
                      <a:r>
                        <a:rPr lang="en-US" sz="1400" b="0" i="1" dirty="0"/>
                        <a:t>Compliance</a:t>
                      </a:r>
                      <a:r>
                        <a:rPr lang="en-US" sz="1400" b="0" i="1" baseline="0" dirty="0"/>
                        <a:t> Inspections</a:t>
                      </a:r>
                      <a:endParaRPr lang="en-US" sz="1400" b="0" i="1" dirty="0"/>
                    </a:p>
                  </a:txBody>
                  <a:tcPr>
                    <a:solidFill>
                      <a:schemeClr val="bg1">
                        <a:lumMod val="85000"/>
                      </a:schemeClr>
                    </a:solidFill>
                  </a:tcPr>
                </a:tc>
                <a:tc>
                  <a:txBody>
                    <a:bodyPr/>
                    <a:lstStyle/>
                    <a:p>
                      <a:pPr algn="ctr"/>
                      <a:r>
                        <a:rPr lang="en-US" sz="1400" b="0" i="0" dirty="0"/>
                        <a:t>16</a:t>
                      </a:r>
                    </a:p>
                  </a:txBody>
                  <a:tcPr>
                    <a:solidFill>
                      <a:schemeClr val="bg1">
                        <a:lumMod val="85000"/>
                      </a:schemeClr>
                    </a:solidFill>
                  </a:tcPr>
                </a:tc>
                <a:tc>
                  <a:txBody>
                    <a:bodyPr/>
                    <a:lstStyle/>
                    <a:p>
                      <a:pPr algn="ctr"/>
                      <a:r>
                        <a:rPr lang="en-US" sz="1400" b="0" i="0" dirty="0"/>
                        <a:t>36</a:t>
                      </a:r>
                    </a:p>
                  </a:txBody>
                  <a:tcPr>
                    <a:solidFill>
                      <a:schemeClr val="bg1">
                        <a:lumMod val="85000"/>
                      </a:schemeClr>
                    </a:solidFill>
                  </a:tcPr>
                </a:tc>
                <a:tc>
                  <a:txBody>
                    <a:bodyPr/>
                    <a:lstStyle/>
                    <a:p>
                      <a:pPr algn="ctr"/>
                      <a:r>
                        <a:rPr lang="en-US" sz="1400" b="0" i="0" dirty="0"/>
                        <a:t>24</a:t>
                      </a:r>
                    </a:p>
                  </a:txBody>
                  <a:tcPr>
                    <a:solidFill>
                      <a:schemeClr val="bg1">
                        <a:lumMod val="85000"/>
                      </a:schemeClr>
                    </a:solidFill>
                  </a:tcPr>
                </a:tc>
                <a:tc>
                  <a:txBody>
                    <a:bodyPr/>
                    <a:lstStyle/>
                    <a:p>
                      <a:pPr algn="ctr"/>
                      <a:r>
                        <a:rPr lang="en-US" sz="1400" b="1" i="1" dirty="0"/>
                        <a:t>76</a:t>
                      </a:r>
                    </a:p>
                  </a:txBody>
                  <a:tcPr>
                    <a:solidFill>
                      <a:schemeClr val="bg1">
                        <a:lumMod val="85000"/>
                      </a:schemeClr>
                    </a:solidFill>
                  </a:tcPr>
                </a:tc>
                <a:tc>
                  <a:txBody>
                    <a:bodyPr/>
                    <a:lstStyle/>
                    <a:p>
                      <a:pPr algn="ctr"/>
                      <a:r>
                        <a:rPr lang="en-US" sz="1400" b="0" i="0" dirty="0"/>
                        <a:t>63</a:t>
                      </a:r>
                    </a:p>
                  </a:txBody>
                  <a:tcPr>
                    <a:solidFill>
                      <a:schemeClr val="bg1">
                        <a:lumMod val="85000"/>
                      </a:schemeClr>
                    </a:solidFill>
                  </a:tcPr>
                </a:tc>
                <a:extLst>
                  <a:ext uri="{0D108BD9-81ED-4DB2-BD59-A6C34878D82A}">
                    <a16:rowId xmlns:a16="http://schemas.microsoft.com/office/drawing/2014/main" val="10001"/>
                  </a:ext>
                </a:extLst>
              </a:tr>
              <a:tr h="332471">
                <a:tc>
                  <a:txBody>
                    <a:bodyPr/>
                    <a:lstStyle/>
                    <a:p>
                      <a:pPr algn="r"/>
                      <a:r>
                        <a:rPr lang="en-US" sz="1400" b="0" i="1" dirty="0"/>
                        <a:t>Consultative Visits</a:t>
                      </a:r>
                    </a:p>
                  </a:txBody>
                  <a:tcPr>
                    <a:solidFill>
                      <a:schemeClr val="bg1">
                        <a:lumMod val="95000"/>
                      </a:schemeClr>
                    </a:solidFill>
                  </a:tcPr>
                </a:tc>
                <a:tc>
                  <a:txBody>
                    <a:bodyPr/>
                    <a:lstStyle/>
                    <a:p>
                      <a:pPr algn="ctr"/>
                      <a:r>
                        <a:rPr lang="en-US" sz="1400" b="0" i="0" dirty="0"/>
                        <a:t>67</a:t>
                      </a:r>
                    </a:p>
                  </a:txBody>
                  <a:tcPr>
                    <a:solidFill>
                      <a:schemeClr val="bg1">
                        <a:lumMod val="95000"/>
                      </a:schemeClr>
                    </a:solidFill>
                  </a:tcPr>
                </a:tc>
                <a:tc>
                  <a:txBody>
                    <a:bodyPr/>
                    <a:lstStyle/>
                    <a:p>
                      <a:pPr algn="ctr"/>
                      <a:r>
                        <a:rPr lang="en-US" sz="1400" b="0" i="0" dirty="0"/>
                        <a:t>36</a:t>
                      </a:r>
                    </a:p>
                  </a:txBody>
                  <a:tcPr>
                    <a:solidFill>
                      <a:schemeClr val="bg1">
                        <a:lumMod val="95000"/>
                      </a:schemeClr>
                    </a:solidFill>
                  </a:tcPr>
                </a:tc>
                <a:tc>
                  <a:txBody>
                    <a:bodyPr/>
                    <a:lstStyle/>
                    <a:p>
                      <a:pPr algn="ctr"/>
                      <a:r>
                        <a:rPr lang="en-US" sz="1400" b="0" i="0" dirty="0"/>
                        <a:t>54</a:t>
                      </a:r>
                    </a:p>
                  </a:txBody>
                  <a:tcPr>
                    <a:solidFill>
                      <a:schemeClr val="bg1">
                        <a:lumMod val="95000"/>
                      </a:schemeClr>
                    </a:solidFill>
                  </a:tcPr>
                </a:tc>
                <a:tc>
                  <a:txBody>
                    <a:bodyPr/>
                    <a:lstStyle/>
                    <a:p>
                      <a:pPr algn="ctr"/>
                      <a:r>
                        <a:rPr lang="en-US" sz="1400" b="1" i="1" dirty="0"/>
                        <a:t>157</a:t>
                      </a:r>
                    </a:p>
                  </a:txBody>
                  <a:tcPr>
                    <a:solidFill>
                      <a:schemeClr val="bg1">
                        <a:lumMod val="95000"/>
                      </a:schemeClr>
                    </a:solidFill>
                  </a:tcPr>
                </a:tc>
                <a:tc>
                  <a:txBody>
                    <a:bodyPr/>
                    <a:lstStyle/>
                    <a:p>
                      <a:pPr algn="ctr"/>
                      <a:r>
                        <a:rPr lang="en-US" sz="1400" b="0" i="0" dirty="0"/>
                        <a:t>150</a:t>
                      </a:r>
                    </a:p>
                  </a:txBody>
                  <a:tcPr>
                    <a:solidFill>
                      <a:schemeClr val="bg1">
                        <a:lumMod val="95000"/>
                      </a:schemeClr>
                    </a:solidFill>
                  </a:tcPr>
                </a:tc>
                <a:extLst>
                  <a:ext uri="{0D108BD9-81ED-4DB2-BD59-A6C34878D82A}">
                    <a16:rowId xmlns:a16="http://schemas.microsoft.com/office/drawing/2014/main" val="10002"/>
                  </a:ext>
                </a:extLst>
              </a:tr>
              <a:tr h="332471">
                <a:tc>
                  <a:txBody>
                    <a:bodyPr/>
                    <a:lstStyle/>
                    <a:p>
                      <a:pPr algn="r"/>
                      <a:r>
                        <a:rPr lang="en-US" sz="1400" i="1" dirty="0"/>
                        <a:t>OSH Outreach </a:t>
                      </a:r>
                      <a:r>
                        <a:rPr lang="en-US" sz="1400" b="0" i="1" dirty="0"/>
                        <a:t>Events/Booths</a:t>
                      </a:r>
                    </a:p>
                  </a:txBody>
                  <a:tcPr>
                    <a:solidFill>
                      <a:schemeClr val="bg1">
                        <a:lumMod val="85000"/>
                      </a:schemeClr>
                    </a:solidFill>
                  </a:tcPr>
                </a:tc>
                <a:tc>
                  <a:txBody>
                    <a:bodyPr/>
                    <a:lstStyle/>
                    <a:p>
                      <a:pPr algn="ctr"/>
                      <a:r>
                        <a:rPr lang="en-US" sz="1400" b="0" i="0" dirty="0"/>
                        <a:t>0</a:t>
                      </a:r>
                    </a:p>
                  </a:txBody>
                  <a:tcPr>
                    <a:solidFill>
                      <a:schemeClr val="bg1">
                        <a:lumMod val="85000"/>
                      </a:schemeClr>
                    </a:solidFill>
                  </a:tcPr>
                </a:tc>
                <a:tc>
                  <a:txBody>
                    <a:bodyPr/>
                    <a:lstStyle/>
                    <a:p>
                      <a:pPr algn="ctr"/>
                      <a:r>
                        <a:rPr lang="en-US" sz="1400" b="0" i="0" dirty="0"/>
                        <a:t>1</a:t>
                      </a:r>
                    </a:p>
                  </a:txBody>
                  <a:tcPr>
                    <a:solidFill>
                      <a:schemeClr val="bg1">
                        <a:lumMod val="85000"/>
                      </a:schemeClr>
                    </a:solidFill>
                  </a:tcPr>
                </a:tc>
                <a:tc>
                  <a:txBody>
                    <a:bodyPr/>
                    <a:lstStyle/>
                    <a:p>
                      <a:pPr algn="ctr"/>
                      <a:r>
                        <a:rPr lang="en-US" sz="1400" b="0" i="0" dirty="0"/>
                        <a:t>1</a:t>
                      </a:r>
                    </a:p>
                  </a:txBody>
                  <a:tcPr>
                    <a:solidFill>
                      <a:schemeClr val="bg1">
                        <a:lumMod val="85000"/>
                      </a:schemeClr>
                    </a:solidFill>
                  </a:tcPr>
                </a:tc>
                <a:tc>
                  <a:txBody>
                    <a:bodyPr/>
                    <a:lstStyle/>
                    <a:p>
                      <a:pPr algn="ctr"/>
                      <a:r>
                        <a:rPr lang="en-US" sz="1400" b="1" i="1" dirty="0"/>
                        <a:t>2</a:t>
                      </a:r>
                    </a:p>
                  </a:txBody>
                  <a:tcPr>
                    <a:solidFill>
                      <a:schemeClr val="bg1">
                        <a:lumMod val="85000"/>
                      </a:schemeClr>
                    </a:solidFill>
                  </a:tcPr>
                </a:tc>
                <a:tc>
                  <a:txBody>
                    <a:bodyPr/>
                    <a:lstStyle/>
                    <a:p>
                      <a:pPr algn="ctr"/>
                      <a:r>
                        <a:rPr lang="en-US" sz="1400" b="0" i="0" dirty="0"/>
                        <a:t>22</a:t>
                      </a:r>
                    </a:p>
                  </a:txBody>
                  <a:tcPr>
                    <a:solidFill>
                      <a:schemeClr val="bg1">
                        <a:lumMod val="85000"/>
                      </a:schemeClr>
                    </a:solidFill>
                  </a:tcPr>
                </a:tc>
                <a:extLst>
                  <a:ext uri="{0D108BD9-81ED-4DB2-BD59-A6C34878D82A}">
                    <a16:rowId xmlns:a16="http://schemas.microsoft.com/office/drawing/2014/main" val="10003"/>
                  </a:ext>
                </a:extLst>
              </a:tr>
              <a:tr h="332471">
                <a:tc>
                  <a:txBody>
                    <a:bodyPr/>
                    <a:lstStyle/>
                    <a:p>
                      <a:pPr algn="r"/>
                      <a:r>
                        <a:rPr lang="en-US" sz="1400" b="0" i="1" dirty="0"/>
                        <a:t>Trained</a:t>
                      </a:r>
                    </a:p>
                  </a:txBody>
                  <a:tcPr>
                    <a:solidFill>
                      <a:schemeClr val="bg1">
                        <a:lumMod val="95000"/>
                      </a:schemeClr>
                    </a:solidFill>
                  </a:tcPr>
                </a:tc>
                <a:tc>
                  <a:txBody>
                    <a:bodyPr/>
                    <a:lstStyle/>
                    <a:p>
                      <a:pPr algn="ctr"/>
                      <a:r>
                        <a:rPr lang="en-US" sz="1400" b="0" i="0" dirty="0"/>
                        <a:t>256</a:t>
                      </a:r>
                    </a:p>
                  </a:txBody>
                  <a:tcPr>
                    <a:solidFill>
                      <a:schemeClr val="bg1">
                        <a:lumMod val="95000"/>
                      </a:schemeClr>
                    </a:solidFill>
                  </a:tcPr>
                </a:tc>
                <a:tc>
                  <a:txBody>
                    <a:bodyPr/>
                    <a:lstStyle/>
                    <a:p>
                      <a:pPr algn="ctr"/>
                      <a:r>
                        <a:rPr lang="en-US" sz="1400" b="0" i="0" dirty="0"/>
                        <a:t>299</a:t>
                      </a:r>
                    </a:p>
                  </a:txBody>
                  <a:tcPr>
                    <a:solidFill>
                      <a:schemeClr val="bg1">
                        <a:lumMod val="95000"/>
                      </a:schemeClr>
                    </a:solidFill>
                  </a:tcPr>
                </a:tc>
                <a:tc>
                  <a:txBody>
                    <a:bodyPr/>
                    <a:lstStyle/>
                    <a:p>
                      <a:pPr algn="ctr"/>
                      <a:r>
                        <a:rPr lang="en-US" sz="1400" b="0" i="0" dirty="0"/>
                        <a:t>140</a:t>
                      </a:r>
                    </a:p>
                  </a:txBody>
                  <a:tcPr>
                    <a:solidFill>
                      <a:schemeClr val="bg1">
                        <a:lumMod val="95000"/>
                      </a:schemeClr>
                    </a:solidFill>
                  </a:tcPr>
                </a:tc>
                <a:tc>
                  <a:txBody>
                    <a:bodyPr/>
                    <a:lstStyle/>
                    <a:p>
                      <a:pPr algn="ctr"/>
                      <a:r>
                        <a:rPr lang="en-US" sz="1400" b="1" i="1" dirty="0"/>
                        <a:t>695</a:t>
                      </a:r>
                    </a:p>
                  </a:txBody>
                  <a:tcPr>
                    <a:solidFill>
                      <a:schemeClr val="bg1">
                        <a:lumMod val="95000"/>
                      </a:schemeClr>
                    </a:solidFill>
                  </a:tcPr>
                </a:tc>
                <a:tc>
                  <a:txBody>
                    <a:bodyPr/>
                    <a:lstStyle/>
                    <a:p>
                      <a:pPr algn="ctr"/>
                      <a:r>
                        <a:rPr lang="en-US" sz="1400" b="0" i="0" dirty="0"/>
                        <a:t>2,000</a:t>
                      </a:r>
                    </a:p>
                  </a:txBody>
                  <a:tcPr>
                    <a:solidFill>
                      <a:schemeClr val="bg1">
                        <a:lumMod val="95000"/>
                      </a:schemeClr>
                    </a:solidFill>
                  </a:tcPr>
                </a:tc>
                <a:extLst>
                  <a:ext uri="{0D108BD9-81ED-4DB2-BD59-A6C34878D82A}">
                    <a16:rowId xmlns:a16="http://schemas.microsoft.com/office/drawing/2014/main" val="10004"/>
                  </a:ext>
                </a:extLst>
              </a:tr>
            </a:tbl>
          </a:graphicData>
        </a:graphic>
      </p:graphicFrame>
      <p:graphicFrame>
        <p:nvGraphicFramePr>
          <p:cNvPr id="16" name="Table 15">
            <a:extLst>
              <a:ext uri="{FF2B5EF4-FFF2-40B4-BE49-F238E27FC236}">
                <a16:creationId xmlns:a16="http://schemas.microsoft.com/office/drawing/2014/main" id="{5ECA888A-3AE8-4DB5-A9E7-8DD1C3C85D8B}"/>
              </a:ext>
            </a:extLst>
          </p:cNvPr>
          <p:cNvGraphicFramePr>
            <a:graphicFrameLocks noGrp="1"/>
          </p:cNvGraphicFramePr>
          <p:nvPr>
            <p:extLst>
              <p:ext uri="{D42A27DB-BD31-4B8C-83A1-F6EECF244321}">
                <p14:modId xmlns:p14="http://schemas.microsoft.com/office/powerpoint/2010/main" val="2828820964"/>
              </p:ext>
            </p:extLst>
          </p:nvPr>
        </p:nvGraphicFramePr>
        <p:xfrm>
          <a:off x="622006" y="1142282"/>
          <a:ext cx="7928344" cy="914400"/>
        </p:xfrm>
        <a:graphic>
          <a:graphicData uri="http://schemas.openxmlformats.org/drawingml/2006/table">
            <a:tbl>
              <a:tblPr>
                <a:tableStyleId>{00A15C55-8517-42AA-B614-E9B94910E393}</a:tableStyleId>
              </a:tblPr>
              <a:tblGrid>
                <a:gridCol w="1378842">
                  <a:extLst>
                    <a:ext uri="{9D8B030D-6E8A-4147-A177-3AD203B41FA5}">
                      <a16:colId xmlns:a16="http://schemas.microsoft.com/office/drawing/2014/main" val="2905845199"/>
                    </a:ext>
                  </a:extLst>
                </a:gridCol>
                <a:gridCol w="1723553">
                  <a:extLst>
                    <a:ext uri="{9D8B030D-6E8A-4147-A177-3AD203B41FA5}">
                      <a16:colId xmlns:a16="http://schemas.microsoft.com/office/drawing/2014/main" val="2304304097"/>
                    </a:ext>
                  </a:extLst>
                </a:gridCol>
                <a:gridCol w="1465020">
                  <a:extLst>
                    <a:ext uri="{9D8B030D-6E8A-4147-A177-3AD203B41FA5}">
                      <a16:colId xmlns:a16="http://schemas.microsoft.com/office/drawing/2014/main" val="3480243544"/>
                    </a:ext>
                  </a:extLst>
                </a:gridCol>
                <a:gridCol w="1465020">
                  <a:extLst>
                    <a:ext uri="{9D8B030D-6E8A-4147-A177-3AD203B41FA5}">
                      <a16:colId xmlns:a16="http://schemas.microsoft.com/office/drawing/2014/main" val="1664255718"/>
                    </a:ext>
                  </a:extLst>
                </a:gridCol>
                <a:gridCol w="1895909">
                  <a:extLst>
                    <a:ext uri="{9D8B030D-6E8A-4147-A177-3AD203B41FA5}">
                      <a16:colId xmlns:a16="http://schemas.microsoft.com/office/drawing/2014/main" val="1770119636"/>
                    </a:ext>
                  </a:extLst>
                </a:gridCol>
              </a:tblGrid>
              <a:tr h="3118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2018</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2019</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extLst>
                  <a:ext uri="{0D108BD9-81ED-4DB2-BD59-A6C34878D82A}">
                    <a16:rowId xmlns:a16="http://schemas.microsoft.com/office/drawing/2014/main" val="2351168724"/>
                  </a:ext>
                </a:extLst>
              </a:tr>
              <a:tr h="23385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effectLst/>
                        </a:rPr>
                        <a:t>TRC</a:t>
                      </a:r>
                      <a:endParaRPr kumimoji="0" lang="en-US" sz="1200" b="1" i="1" u="none" strike="noStrike" cap="none" normalizeH="0" baseline="0" dirty="0">
                        <a:ln>
                          <a:noFill/>
                        </a:ln>
                        <a:solidFill>
                          <a:srgbClr val="000000"/>
                        </a:solidFill>
                        <a:effectLst/>
                        <a:latin typeface="Arial" charset="0"/>
                        <a:cs typeface="Arial" charset="0"/>
                      </a:endParaRPr>
                    </a:p>
                  </a:txBody>
                  <a:tcP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3.9</a:t>
                      </a:r>
                    </a:p>
                  </a:txBody>
                  <a:tcPr horzOverflow="overflow">
                    <a:solidFill>
                      <a:schemeClr val="bg1">
                        <a:lumMod val="9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8% Decrease</a:t>
                      </a:r>
                    </a:p>
                  </a:txBody>
                  <a:tcPr horzOverflow="overflow">
                    <a:solidFill>
                      <a:schemeClr val="bg1">
                        <a:lumMod val="95000"/>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3.6</a:t>
                      </a:r>
                    </a:p>
                  </a:txBody>
                  <a:tcPr horzOverflow="overflow">
                    <a:solidFill>
                      <a:schemeClr val="bg1">
                        <a:lumMod val="95000"/>
                      </a:schemeClr>
                    </a:solidFill>
                  </a:tcPr>
                </a:tc>
                <a:extLst>
                  <a:ext uri="{0D108BD9-81ED-4DB2-BD59-A6C34878D82A}">
                    <a16:rowId xmlns:a16="http://schemas.microsoft.com/office/drawing/2014/main" val="1436359459"/>
                  </a:ext>
                </a:extLst>
              </a:tr>
              <a:tr h="23385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chemeClr val="dk1"/>
                          </a:solidFill>
                          <a:effectLst/>
                          <a:latin typeface="+mn-lt"/>
                          <a:cs typeface="+mn-cs"/>
                        </a:rPr>
                        <a:t>DART</a:t>
                      </a:r>
                      <a:endParaRPr kumimoji="0" lang="en-US" sz="1200" b="1" i="1" u="none" strike="noStrike" cap="none" normalizeH="0" baseline="0" dirty="0">
                        <a:ln>
                          <a:noFill/>
                        </a:ln>
                        <a:solidFill>
                          <a:srgbClr val="000000"/>
                        </a:solidFill>
                        <a:effectLst/>
                        <a:latin typeface="Arial" charset="0"/>
                        <a:cs typeface="Arial" charset="0"/>
                      </a:endParaRPr>
                    </a:p>
                  </a:txBody>
                  <a:tcPr horzOverflow="overflow">
                    <a:solidFill>
                      <a:schemeClr val="bg1">
                        <a:lumMod val="85000"/>
                      </a:schemeClr>
                    </a:solidFill>
                  </a:tcPr>
                </a:tc>
                <a:tc>
                  <a:txBody>
                    <a:bodyPr/>
                    <a:lstStyle/>
                    <a:p>
                      <a:pPr algn="ctr"/>
                      <a:r>
                        <a:rPr lang="en-US" sz="1200" i="1" dirty="0"/>
                        <a:t>1.8</a:t>
                      </a:r>
                    </a:p>
                  </a:txBody>
                  <a:tcPr horzOverflow="overflow">
                    <a:solidFill>
                      <a:schemeClr val="bg1">
                        <a:lumMod val="8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14% Increase</a:t>
                      </a:r>
                    </a:p>
                  </a:txBody>
                  <a:tcPr horzOverflow="overflow">
                    <a:solidFill>
                      <a:schemeClr val="bg1">
                        <a:lumMod val="85000"/>
                      </a:schemeClr>
                    </a:solidFill>
                  </a:tcPr>
                </a:tc>
                <a:tc hMerge="1">
                  <a:txBody>
                    <a:bodyPr/>
                    <a:lstStyle/>
                    <a:p>
                      <a:endParaRPr lang="en-US"/>
                    </a:p>
                  </a:txBody>
                  <a:tcPr/>
                </a:tc>
                <a:tc>
                  <a:txBody>
                    <a:bodyPr/>
                    <a:lstStyle/>
                    <a:p>
                      <a:pPr algn="ctr"/>
                      <a:r>
                        <a:rPr lang="en-US" sz="1200" i="1" dirty="0"/>
                        <a:t>2.1</a:t>
                      </a:r>
                    </a:p>
                  </a:txBody>
                  <a:tcPr horzOverflow="overflow">
                    <a:solidFill>
                      <a:schemeClr val="bg1">
                        <a:lumMod val="85000"/>
                      </a:schemeClr>
                    </a:solidFill>
                  </a:tcPr>
                </a:tc>
                <a:extLst>
                  <a:ext uri="{0D108BD9-81ED-4DB2-BD59-A6C34878D82A}">
                    <a16:rowId xmlns:a16="http://schemas.microsoft.com/office/drawing/2014/main" val="1217531349"/>
                  </a:ext>
                </a:extLst>
              </a:tr>
            </a:tbl>
          </a:graphicData>
        </a:graphic>
      </p:graphicFrame>
      <p:sp>
        <p:nvSpPr>
          <p:cNvPr id="14" name="TextBox 13">
            <a:extLst>
              <a:ext uri="{FF2B5EF4-FFF2-40B4-BE49-F238E27FC236}">
                <a16:creationId xmlns:a16="http://schemas.microsoft.com/office/drawing/2014/main" id="{BDD7011B-B08B-4FA8-BD74-BC702E5DBD01}"/>
              </a:ext>
            </a:extLst>
          </p:cNvPr>
          <p:cNvSpPr txBox="1"/>
          <p:nvPr/>
        </p:nvSpPr>
        <p:spPr>
          <a:xfrm>
            <a:off x="6477000" y="685800"/>
            <a:ext cx="2286000" cy="369332"/>
          </a:xfrm>
          <a:prstGeom prst="rect">
            <a:avLst/>
          </a:prstGeom>
          <a:noFill/>
        </p:spPr>
        <p:txBody>
          <a:bodyPr wrap="square" rtlCol="0">
            <a:spAutoFit/>
          </a:bodyPr>
          <a:lstStyle/>
          <a:p>
            <a:r>
              <a:rPr lang="en-US" i="1" dirty="0"/>
              <a:t>FFY 2021—3</a:t>
            </a:r>
            <a:r>
              <a:rPr lang="en-US" i="1" baseline="30000" dirty="0"/>
              <a:t>rd</a:t>
            </a:r>
            <a:r>
              <a:rPr lang="en-US" i="1" dirty="0"/>
              <a:t> Qtr.</a:t>
            </a:r>
          </a:p>
        </p:txBody>
      </p:sp>
    </p:spTree>
    <p:extLst>
      <p:ext uri="{BB962C8B-B14F-4D97-AF65-F5344CB8AC3E}">
        <p14:creationId xmlns:p14="http://schemas.microsoft.com/office/powerpoint/2010/main" val="911191379"/>
      </p:ext>
    </p:extLst>
  </p:cSld>
  <p:clrMapOvr>
    <a:masterClrMapping/>
  </p:clrMapOvr>
  <p:transition advClick="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Recognition Programs</a:t>
            </a:r>
            <a:endParaRPr lang="en-US" sz="2400" b="1" i="1" dirty="0">
              <a:solidFill>
                <a:schemeClr val="bg2"/>
              </a:solidFill>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5065" y="3442575"/>
            <a:ext cx="874335" cy="655751"/>
          </a:xfrm>
          <a:prstGeom prst="rect">
            <a:avLst/>
          </a:prstGeom>
        </p:spPr>
      </p:pic>
      <p:pic>
        <p:nvPicPr>
          <p:cNvPr id="4" name="Picture 3" descr="A picture containing person, indoor, wall, kitchen&#10;&#10;Description automatically generated">
            <a:extLst>
              <a:ext uri="{FF2B5EF4-FFF2-40B4-BE49-F238E27FC236}">
                <a16:creationId xmlns:a16="http://schemas.microsoft.com/office/drawing/2014/main" id="{4BC1C2A1-A56E-4A3D-A212-3559D19365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9400" y="3435788"/>
            <a:ext cx="737859" cy="983812"/>
          </a:xfrm>
          <a:prstGeom prst="rect">
            <a:avLst/>
          </a:prstGeom>
        </p:spPr>
      </p:pic>
      <p:pic>
        <p:nvPicPr>
          <p:cNvPr id="8" name="Picture 7">
            <a:extLst>
              <a:ext uri="{FF2B5EF4-FFF2-40B4-BE49-F238E27FC236}">
                <a16:creationId xmlns:a16="http://schemas.microsoft.com/office/drawing/2014/main" id="{3EA84F6F-8581-4012-B2A4-3CC53CA58C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62400" y="3442575"/>
            <a:ext cx="1007007" cy="671174"/>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8164F304-ACF1-4FFD-A214-E481ED0636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3371850" y="3333751"/>
            <a:ext cx="1066800" cy="800100"/>
          </a:xfrm>
          <a:prstGeom prst="rect">
            <a:avLst/>
          </a:prstGeom>
        </p:spPr>
      </p:pic>
      <p:graphicFrame>
        <p:nvGraphicFramePr>
          <p:cNvPr id="25" name="Table 24">
            <a:extLst>
              <a:ext uri="{FF2B5EF4-FFF2-40B4-BE49-F238E27FC236}">
                <a16:creationId xmlns:a16="http://schemas.microsoft.com/office/drawing/2014/main" id="{CE8126AB-37E6-4A60-B7F0-D130CF4C2189}"/>
              </a:ext>
            </a:extLst>
          </p:cNvPr>
          <p:cNvGraphicFramePr>
            <a:graphicFrameLocks noGrp="1"/>
          </p:cNvGraphicFramePr>
          <p:nvPr>
            <p:extLst>
              <p:ext uri="{D42A27DB-BD31-4B8C-83A1-F6EECF244321}">
                <p14:modId xmlns:p14="http://schemas.microsoft.com/office/powerpoint/2010/main" val="3330807120"/>
              </p:ext>
            </p:extLst>
          </p:nvPr>
        </p:nvGraphicFramePr>
        <p:xfrm>
          <a:off x="609600" y="1130183"/>
          <a:ext cx="7924801" cy="2298817"/>
        </p:xfrm>
        <a:graphic>
          <a:graphicData uri="http://schemas.openxmlformats.org/drawingml/2006/table">
            <a:tbl>
              <a:tblPr firstRow="1" bandRow="1">
                <a:tableStyleId>{00A15C55-8517-42AA-B614-E9B94910E393}</a:tableStyleId>
              </a:tblPr>
              <a:tblGrid>
                <a:gridCol w="22860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762000">
                  <a:extLst>
                    <a:ext uri="{9D8B030D-6E8A-4147-A177-3AD203B41FA5}">
                      <a16:colId xmlns:a16="http://schemas.microsoft.com/office/drawing/2014/main" val="1034134991"/>
                    </a:ext>
                  </a:extLst>
                </a:gridCol>
                <a:gridCol w="762000">
                  <a:extLst>
                    <a:ext uri="{9D8B030D-6E8A-4147-A177-3AD203B41FA5}">
                      <a16:colId xmlns:a16="http://schemas.microsoft.com/office/drawing/2014/main" val="608781490"/>
                    </a:ext>
                  </a:extLst>
                </a:gridCol>
                <a:gridCol w="616975">
                  <a:extLst>
                    <a:ext uri="{9D8B030D-6E8A-4147-A177-3AD203B41FA5}">
                      <a16:colId xmlns:a16="http://schemas.microsoft.com/office/drawing/2014/main" val="20002"/>
                    </a:ext>
                  </a:extLst>
                </a:gridCol>
                <a:gridCol w="830826">
                  <a:extLst>
                    <a:ext uri="{9D8B030D-6E8A-4147-A177-3AD203B41FA5}">
                      <a16:colId xmlns:a16="http://schemas.microsoft.com/office/drawing/2014/main" val="20003"/>
                    </a:ext>
                  </a:extLst>
                </a:gridCol>
                <a:gridCol w="1981200">
                  <a:extLst>
                    <a:ext uri="{9D8B030D-6E8A-4147-A177-3AD203B41FA5}">
                      <a16:colId xmlns:a16="http://schemas.microsoft.com/office/drawing/2014/main" val="20004"/>
                    </a:ext>
                  </a:extLst>
                </a:gridCol>
              </a:tblGrid>
              <a:tr h="774817">
                <a:tc>
                  <a:txBody>
                    <a:bodyPr/>
                    <a:lstStyle/>
                    <a:p>
                      <a:pPr algn="r"/>
                      <a:r>
                        <a:rPr lang="en-US" sz="1600" b="1" dirty="0">
                          <a:solidFill>
                            <a:schemeClr val="tx1"/>
                          </a:solidFill>
                        </a:rPr>
                        <a:t>STAR SITES</a:t>
                      </a:r>
                      <a:r>
                        <a:rPr lang="en-US" sz="1500" b="1" i="1" dirty="0">
                          <a:solidFill>
                            <a:schemeClr val="tx1"/>
                          </a:solidFill>
                        </a:rPr>
                        <a:t>—</a:t>
                      </a:r>
                      <a:r>
                        <a:rPr lang="en-US" sz="1200" b="1" dirty="0">
                          <a:solidFill>
                            <a:schemeClr val="tx1"/>
                          </a:solidFill>
                        </a:rPr>
                        <a:t>New, </a:t>
                      </a:r>
                    </a:p>
                    <a:p>
                      <a:pPr algn="r"/>
                      <a:r>
                        <a:rPr lang="en-US" sz="1200" b="1" dirty="0">
                          <a:solidFill>
                            <a:schemeClr val="tx1"/>
                          </a:solidFill>
                        </a:rPr>
                        <a:t>Recertification, Promotion</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1</a:t>
                      </a:r>
                      <a:r>
                        <a:rPr lang="en-US" sz="1200" baseline="30000" dirty="0">
                          <a:solidFill>
                            <a:schemeClr val="tx1"/>
                          </a:solidFill>
                        </a:rPr>
                        <a:t>st</a:t>
                      </a:r>
                      <a:r>
                        <a:rPr lang="en-US" sz="1200" dirty="0">
                          <a:solidFill>
                            <a:schemeClr val="tx1"/>
                          </a:solidFill>
                        </a:rPr>
                        <a:t> Qtr.</a:t>
                      </a:r>
                      <a:endParaRPr lang="en-US" sz="1200" b="1" dirty="0">
                        <a:solidFill>
                          <a:schemeClr val="tx1"/>
                        </a:solidFill>
                      </a:endParaRP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2</a:t>
                      </a:r>
                      <a:r>
                        <a:rPr lang="en-US" sz="1200" b="1" baseline="30000" dirty="0">
                          <a:solidFill>
                            <a:schemeClr val="tx1"/>
                          </a:solidFill>
                        </a:rPr>
                        <a:t>nd</a:t>
                      </a:r>
                      <a:r>
                        <a:rPr lang="en-US" sz="12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3</a:t>
                      </a:r>
                      <a:r>
                        <a:rPr lang="en-US" sz="1200" b="1" baseline="30000" dirty="0">
                          <a:solidFill>
                            <a:schemeClr val="tx1"/>
                          </a:solidFill>
                        </a:rPr>
                        <a:t>rd</a:t>
                      </a:r>
                      <a:r>
                        <a:rPr lang="en-US" sz="12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i="1" dirty="0">
                          <a:solidFill>
                            <a:schemeClr val="tx1"/>
                          </a:solidFill>
                        </a:rPr>
                        <a:t>Total</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FFY Goal</a:t>
                      </a:r>
                    </a:p>
                  </a:txBody>
                  <a:tcPr anchor="ctr">
                    <a:solidFill>
                      <a:schemeClr val="bg1">
                        <a:lumMod val="75000"/>
                      </a:schemeClr>
                    </a:solidFill>
                  </a:tcPr>
                </a:tc>
                <a:tc>
                  <a:txBody>
                    <a:bodyPr/>
                    <a:lstStyle/>
                    <a:p>
                      <a:pPr algn="ctr"/>
                      <a:r>
                        <a:rPr lang="en-US" sz="1300" b="1" dirty="0">
                          <a:solidFill>
                            <a:schemeClr val="tx1"/>
                          </a:solidFill>
                        </a:rPr>
                        <a:t>Approved Star Sites*</a:t>
                      </a:r>
                    </a:p>
                  </a:txBody>
                  <a:tcPr anchor="ctr">
                    <a:solidFill>
                      <a:schemeClr val="bg1">
                        <a:lumMod val="75000"/>
                      </a:schemeClr>
                    </a:solidFill>
                  </a:tcPr>
                </a:tc>
                <a:extLst>
                  <a:ext uri="{0D108BD9-81ED-4DB2-BD59-A6C34878D82A}">
                    <a16:rowId xmlns:a16="http://schemas.microsoft.com/office/drawing/2014/main" val="10000"/>
                  </a:ext>
                </a:extLst>
              </a:tr>
              <a:tr h="292494">
                <a:tc>
                  <a:txBody>
                    <a:bodyPr/>
                    <a:lstStyle/>
                    <a:p>
                      <a:pPr algn="r"/>
                      <a:r>
                        <a:rPr lang="en-US" sz="1400" i="1" dirty="0"/>
                        <a:t>Carolina Star</a:t>
                      </a:r>
                      <a:endParaRPr lang="en-US" sz="1400" b="0" i="1" dirty="0"/>
                    </a:p>
                  </a:txBody>
                  <a:tcPr>
                    <a:solidFill>
                      <a:schemeClr val="bg1">
                        <a:lumMod val="85000"/>
                      </a:schemeClr>
                    </a:solidFill>
                  </a:tcPr>
                </a:tc>
                <a:tc>
                  <a:txBody>
                    <a:bodyPr/>
                    <a:lstStyle/>
                    <a:p>
                      <a:pPr algn="ctr"/>
                      <a:r>
                        <a:rPr lang="en-US" sz="1400" b="0" i="0" dirty="0"/>
                        <a:t>2</a:t>
                      </a:r>
                    </a:p>
                  </a:txBody>
                  <a:tcPr>
                    <a:solidFill>
                      <a:schemeClr val="bg1">
                        <a:lumMod val="85000"/>
                      </a:schemeClr>
                    </a:solidFill>
                  </a:tcPr>
                </a:tc>
                <a:tc>
                  <a:txBody>
                    <a:bodyPr/>
                    <a:lstStyle/>
                    <a:p>
                      <a:pPr algn="ctr"/>
                      <a:r>
                        <a:rPr lang="en-US" sz="1400" b="0" i="0" dirty="0"/>
                        <a:t>2</a:t>
                      </a:r>
                    </a:p>
                  </a:txBody>
                  <a:tcPr>
                    <a:solidFill>
                      <a:schemeClr val="bg1">
                        <a:lumMod val="85000"/>
                      </a:schemeClr>
                    </a:solidFill>
                  </a:tcPr>
                </a:tc>
                <a:tc>
                  <a:txBody>
                    <a:bodyPr/>
                    <a:lstStyle/>
                    <a:p>
                      <a:pPr algn="ctr"/>
                      <a:r>
                        <a:rPr lang="en-US" sz="1400" b="0" i="0" dirty="0"/>
                        <a:t>5</a:t>
                      </a:r>
                    </a:p>
                  </a:txBody>
                  <a:tcPr>
                    <a:solidFill>
                      <a:schemeClr val="bg1">
                        <a:lumMod val="85000"/>
                      </a:schemeClr>
                    </a:solidFill>
                  </a:tcPr>
                </a:tc>
                <a:tc>
                  <a:txBody>
                    <a:bodyPr/>
                    <a:lstStyle/>
                    <a:p>
                      <a:pPr algn="ctr"/>
                      <a:r>
                        <a:rPr lang="en-US" sz="1400" b="1" i="1" dirty="0"/>
                        <a:t>9</a:t>
                      </a:r>
                    </a:p>
                  </a:txBody>
                  <a:tcPr>
                    <a:solidFill>
                      <a:schemeClr val="bg1">
                        <a:lumMod val="85000"/>
                      </a:schemeClr>
                    </a:solidFill>
                  </a:tcPr>
                </a:tc>
                <a:tc rowSpan="4">
                  <a:txBody>
                    <a:bodyPr/>
                    <a:lstStyle/>
                    <a:p>
                      <a:pPr algn="ctr"/>
                      <a:endParaRPr lang="en-US" sz="1400" b="1" i="0" dirty="0"/>
                    </a:p>
                  </a:txBody>
                  <a:tcPr>
                    <a:solidFill>
                      <a:schemeClr val="bg1">
                        <a:lumMod val="85000"/>
                      </a:schemeClr>
                    </a:solidFill>
                  </a:tcPr>
                </a:tc>
                <a:tc>
                  <a:txBody>
                    <a:bodyPr/>
                    <a:lstStyle/>
                    <a:p>
                      <a:pPr algn="ctr"/>
                      <a:r>
                        <a:rPr lang="en-US" sz="1400" b="0" i="0" dirty="0"/>
                        <a:t>103</a:t>
                      </a:r>
                    </a:p>
                  </a:txBody>
                  <a:tcPr>
                    <a:solidFill>
                      <a:schemeClr val="bg1">
                        <a:lumMod val="85000"/>
                      </a:schemeClr>
                    </a:solidFill>
                  </a:tcPr>
                </a:tc>
                <a:extLst>
                  <a:ext uri="{0D108BD9-81ED-4DB2-BD59-A6C34878D82A}">
                    <a16:rowId xmlns:a16="http://schemas.microsoft.com/office/drawing/2014/main" val="10001"/>
                  </a:ext>
                </a:extLst>
              </a:tr>
              <a:tr h="292494">
                <a:tc>
                  <a:txBody>
                    <a:bodyPr/>
                    <a:lstStyle/>
                    <a:p>
                      <a:pPr algn="r"/>
                      <a:r>
                        <a:rPr lang="en-US" sz="1400" i="1" dirty="0"/>
                        <a:t>Building Star</a:t>
                      </a:r>
                      <a:endParaRPr lang="en-US" sz="1400" b="0" i="1" dirty="0"/>
                    </a:p>
                  </a:txBody>
                  <a:tcPr>
                    <a:solidFill>
                      <a:schemeClr val="bg1">
                        <a:lumMod val="95000"/>
                      </a:schemeClr>
                    </a:solidFill>
                  </a:tcPr>
                </a:tc>
                <a:tc>
                  <a:txBody>
                    <a:bodyPr/>
                    <a:lstStyle/>
                    <a:p>
                      <a:pPr algn="ctr"/>
                      <a:r>
                        <a:rPr lang="en-US" sz="1400" b="0" i="0" dirty="0"/>
                        <a:t>0</a:t>
                      </a:r>
                    </a:p>
                  </a:txBody>
                  <a:tcPr>
                    <a:solidFill>
                      <a:schemeClr val="bg1">
                        <a:lumMod val="95000"/>
                      </a:schemeClr>
                    </a:solidFill>
                  </a:tcPr>
                </a:tc>
                <a:tc>
                  <a:txBody>
                    <a:bodyPr/>
                    <a:lstStyle/>
                    <a:p>
                      <a:pPr algn="ctr"/>
                      <a:r>
                        <a:rPr lang="en-US" sz="1400" b="0" i="0" dirty="0"/>
                        <a:t>1</a:t>
                      </a:r>
                    </a:p>
                  </a:txBody>
                  <a:tcPr>
                    <a:solidFill>
                      <a:schemeClr val="bg1">
                        <a:lumMod val="95000"/>
                      </a:schemeClr>
                    </a:solidFill>
                  </a:tcPr>
                </a:tc>
                <a:tc>
                  <a:txBody>
                    <a:bodyPr/>
                    <a:lstStyle/>
                    <a:p>
                      <a:pPr algn="ctr"/>
                      <a:r>
                        <a:rPr lang="en-US" sz="1400" b="0" i="0" dirty="0"/>
                        <a:t>0</a:t>
                      </a:r>
                    </a:p>
                  </a:txBody>
                  <a:tcPr>
                    <a:solidFill>
                      <a:schemeClr val="bg1">
                        <a:lumMod val="95000"/>
                      </a:schemeClr>
                    </a:solidFill>
                  </a:tcPr>
                </a:tc>
                <a:tc>
                  <a:txBody>
                    <a:bodyPr/>
                    <a:lstStyle/>
                    <a:p>
                      <a:pPr algn="ctr"/>
                      <a:r>
                        <a:rPr lang="en-US" sz="1400" b="1" i="1" dirty="0"/>
                        <a:t>1</a:t>
                      </a:r>
                    </a:p>
                  </a:txBody>
                  <a:tcPr>
                    <a:solidFill>
                      <a:schemeClr val="bg1">
                        <a:lumMod val="95000"/>
                      </a:schemeClr>
                    </a:solidFill>
                  </a:tcPr>
                </a:tc>
                <a:tc vMerge="1">
                  <a:txBody>
                    <a:bodyPr/>
                    <a:lstStyle/>
                    <a:p>
                      <a:pPr algn="ctr"/>
                      <a:endParaRPr lang="en-US" sz="1300" b="1" i="0" dirty="0"/>
                    </a:p>
                  </a:txBody>
                  <a:tcP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i="0" dirty="0"/>
                        <a:t>23</a:t>
                      </a:r>
                    </a:p>
                  </a:txBody>
                  <a:tcPr>
                    <a:solidFill>
                      <a:schemeClr val="bg1">
                        <a:lumMod val="95000"/>
                      </a:schemeClr>
                    </a:solidFill>
                  </a:tcPr>
                </a:tc>
                <a:extLst>
                  <a:ext uri="{0D108BD9-81ED-4DB2-BD59-A6C34878D82A}">
                    <a16:rowId xmlns:a16="http://schemas.microsoft.com/office/drawing/2014/main" val="10002"/>
                  </a:ext>
                </a:extLst>
              </a:tr>
              <a:tr h="292494">
                <a:tc>
                  <a:txBody>
                    <a:bodyPr/>
                    <a:lstStyle/>
                    <a:p>
                      <a:pPr algn="r"/>
                      <a:r>
                        <a:rPr lang="en-US" sz="1400" i="1" dirty="0"/>
                        <a:t>Rising Star</a:t>
                      </a:r>
                      <a:endParaRPr lang="en-US" sz="1400" b="0" i="1" dirty="0"/>
                    </a:p>
                  </a:txBody>
                  <a:tcPr>
                    <a:solidFill>
                      <a:schemeClr val="bg1">
                        <a:lumMod val="85000"/>
                      </a:schemeClr>
                    </a:solidFill>
                  </a:tcPr>
                </a:tc>
                <a:tc>
                  <a:txBody>
                    <a:bodyPr/>
                    <a:lstStyle/>
                    <a:p>
                      <a:pPr algn="ctr"/>
                      <a:r>
                        <a:rPr lang="en-US" sz="1400" b="0" i="0" dirty="0"/>
                        <a:t>0</a:t>
                      </a:r>
                    </a:p>
                  </a:txBody>
                  <a:tcPr>
                    <a:solidFill>
                      <a:schemeClr val="bg1">
                        <a:lumMod val="85000"/>
                      </a:schemeClr>
                    </a:solidFill>
                  </a:tcPr>
                </a:tc>
                <a:tc>
                  <a:txBody>
                    <a:bodyPr/>
                    <a:lstStyle/>
                    <a:p>
                      <a:pPr algn="ctr"/>
                      <a:r>
                        <a:rPr lang="en-US" sz="1400" b="0" i="0" dirty="0"/>
                        <a:t>0</a:t>
                      </a:r>
                    </a:p>
                  </a:txBody>
                  <a:tcPr>
                    <a:solidFill>
                      <a:schemeClr val="bg1">
                        <a:lumMod val="85000"/>
                      </a:schemeClr>
                    </a:solidFill>
                  </a:tcPr>
                </a:tc>
                <a:tc>
                  <a:txBody>
                    <a:bodyPr/>
                    <a:lstStyle/>
                    <a:p>
                      <a:pPr algn="ctr"/>
                      <a:r>
                        <a:rPr lang="en-US" sz="1400" b="0" i="0" dirty="0"/>
                        <a:t>0</a:t>
                      </a:r>
                    </a:p>
                  </a:txBody>
                  <a:tcPr>
                    <a:solidFill>
                      <a:schemeClr val="bg1">
                        <a:lumMod val="85000"/>
                      </a:schemeClr>
                    </a:solidFill>
                  </a:tcPr>
                </a:tc>
                <a:tc>
                  <a:txBody>
                    <a:bodyPr/>
                    <a:lstStyle/>
                    <a:p>
                      <a:pPr algn="ctr"/>
                      <a:r>
                        <a:rPr lang="en-US" sz="1400" b="1" i="1" dirty="0"/>
                        <a:t>0</a:t>
                      </a:r>
                    </a:p>
                  </a:txBody>
                  <a:tcPr>
                    <a:solidFill>
                      <a:schemeClr val="bg1">
                        <a:lumMod val="85000"/>
                      </a:schemeClr>
                    </a:solidFill>
                  </a:tcPr>
                </a:tc>
                <a:tc vMerge="1">
                  <a:txBody>
                    <a:bodyPr/>
                    <a:lstStyle/>
                    <a:p>
                      <a:pPr algn="ctr"/>
                      <a:endParaRPr lang="en-US" sz="1300" b="1" i="0" dirty="0"/>
                    </a:p>
                  </a:txBody>
                  <a:tcPr>
                    <a:solidFill>
                      <a:schemeClr val="bg1">
                        <a:lumMod val="85000"/>
                      </a:schemeClr>
                    </a:solidFill>
                  </a:tcPr>
                </a:tc>
                <a:tc>
                  <a:txBody>
                    <a:bodyPr/>
                    <a:lstStyle/>
                    <a:p>
                      <a:pPr algn="ctr"/>
                      <a:r>
                        <a:rPr lang="en-US" sz="1400" b="0" i="0" dirty="0"/>
                        <a:t>4</a:t>
                      </a:r>
                    </a:p>
                  </a:txBody>
                  <a:tcPr>
                    <a:solidFill>
                      <a:schemeClr val="bg1">
                        <a:lumMod val="85000"/>
                      </a:schemeClr>
                    </a:solidFill>
                  </a:tcPr>
                </a:tc>
                <a:extLst>
                  <a:ext uri="{0D108BD9-81ED-4DB2-BD59-A6C34878D82A}">
                    <a16:rowId xmlns:a16="http://schemas.microsoft.com/office/drawing/2014/main" val="10003"/>
                  </a:ext>
                </a:extLst>
              </a:tr>
              <a:tr h="292494">
                <a:tc>
                  <a:txBody>
                    <a:bodyPr/>
                    <a:lstStyle/>
                    <a:p>
                      <a:pPr algn="r"/>
                      <a:r>
                        <a:rPr lang="en-US" sz="1400" i="1" dirty="0"/>
                        <a:t>Public Sector Star</a:t>
                      </a:r>
                      <a:endParaRPr lang="en-US" sz="1400" b="0" i="1" dirty="0"/>
                    </a:p>
                  </a:txBody>
                  <a:tcPr>
                    <a:solidFill>
                      <a:schemeClr val="bg1">
                        <a:lumMod val="95000"/>
                      </a:schemeClr>
                    </a:solidFill>
                  </a:tcPr>
                </a:tc>
                <a:tc>
                  <a:txBody>
                    <a:bodyPr/>
                    <a:lstStyle/>
                    <a:p>
                      <a:pPr algn="ctr"/>
                      <a:r>
                        <a:rPr lang="en-US" sz="1400" b="0" i="0" dirty="0"/>
                        <a:t>1</a:t>
                      </a:r>
                    </a:p>
                  </a:txBody>
                  <a:tcPr>
                    <a:solidFill>
                      <a:schemeClr val="bg1">
                        <a:lumMod val="95000"/>
                      </a:schemeClr>
                    </a:solidFill>
                  </a:tcPr>
                </a:tc>
                <a:tc>
                  <a:txBody>
                    <a:bodyPr/>
                    <a:lstStyle/>
                    <a:p>
                      <a:pPr algn="ctr"/>
                      <a:r>
                        <a:rPr lang="en-US" sz="1400" b="0" i="0" dirty="0"/>
                        <a:t>1</a:t>
                      </a:r>
                    </a:p>
                  </a:txBody>
                  <a:tcPr>
                    <a:solidFill>
                      <a:schemeClr val="bg1">
                        <a:lumMod val="95000"/>
                      </a:schemeClr>
                    </a:solidFill>
                  </a:tcPr>
                </a:tc>
                <a:tc>
                  <a:txBody>
                    <a:bodyPr/>
                    <a:lstStyle/>
                    <a:p>
                      <a:pPr algn="ctr"/>
                      <a:r>
                        <a:rPr lang="en-US" sz="1400" b="0" i="0" dirty="0"/>
                        <a:t>2</a:t>
                      </a:r>
                    </a:p>
                  </a:txBody>
                  <a:tcPr>
                    <a:solidFill>
                      <a:schemeClr val="bg1">
                        <a:lumMod val="95000"/>
                      </a:schemeClr>
                    </a:solidFill>
                  </a:tcPr>
                </a:tc>
                <a:tc>
                  <a:txBody>
                    <a:bodyPr/>
                    <a:lstStyle/>
                    <a:p>
                      <a:pPr algn="ctr"/>
                      <a:r>
                        <a:rPr lang="en-US" sz="1400" b="1" i="1" dirty="0"/>
                        <a:t>4</a:t>
                      </a:r>
                    </a:p>
                  </a:txBody>
                  <a:tcPr>
                    <a:solidFill>
                      <a:schemeClr val="bg1">
                        <a:lumMod val="95000"/>
                      </a:schemeClr>
                    </a:solidFill>
                  </a:tcPr>
                </a:tc>
                <a:tc vMerge="1">
                  <a:txBody>
                    <a:bodyPr/>
                    <a:lstStyle/>
                    <a:p>
                      <a:pPr algn="ctr"/>
                      <a:endParaRPr lang="en-US" sz="1300" b="1" i="0" dirty="0"/>
                    </a:p>
                  </a:txBody>
                  <a:tcPr>
                    <a:solidFill>
                      <a:schemeClr val="bg1">
                        <a:lumMod val="95000"/>
                      </a:schemeClr>
                    </a:solidFill>
                  </a:tcPr>
                </a:tc>
                <a:tc>
                  <a:txBody>
                    <a:bodyPr/>
                    <a:lstStyle/>
                    <a:p>
                      <a:pPr algn="ctr"/>
                      <a:r>
                        <a:rPr lang="en-US" sz="1400" b="0" i="0" dirty="0"/>
                        <a:t>20</a:t>
                      </a:r>
                    </a:p>
                  </a:txBody>
                  <a:tcPr>
                    <a:solidFill>
                      <a:schemeClr val="bg1">
                        <a:lumMod val="95000"/>
                      </a:schemeClr>
                    </a:solidFill>
                  </a:tcPr>
                </a:tc>
                <a:extLst>
                  <a:ext uri="{0D108BD9-81ED-4DB2-BD59-A6C34878D82A}">
                    <a16:rowId xmlns:a16="http://schemas.microsoft.com/office/drawing/2014/main" val="10004"/>
                  </a:ext>
                </a:extLst>
              </a:tr>
              <a:tr h="214021">
                <a:tc>
                  <a:txBody>
                    <a:bodyPr/>
                    <a:lstStyle/>
                    <a:p>
                      <a:pPr algn="r"/>
                      <a:r>
                        <a:rPr lang="en-US" sz="1400" b="1" i="1" dirty="0"/>
                        <a:t>Total</a:t>
                      </a:r>
                    </a:p>
                  </a:txBody>
                  <a:tcPr anchor="ctr">
                    <a:solidFill>
                      <a:schemeClr val="bg1">
                        <a:lumMod val="85000"/>
                      </a:schemeClr>
                    </a:solidFill>
                  </a:tcPr>
                </a:tc>
                <a:tc>
                  <a:txBody>
                    <a:bodyPr/>
                    <a:lstStyle/>
                    <a:p>
                      <a:pPr algn="ctr"/>
                      <a:r>
                        <a:rPr lang="en-US" sz="1400" b="1" i="1" dirty="0"/>
                        <a:t>3</a:t>
                      </a:r>
                    </a:p>
                  </a:txBody>
                  <a:tcPr anchor="ctr">
                    <a:solidFill>
                      <a:schemeClr val="bg1">
                        <a:lumMod val="85000"/>
                      </a:schemeClr>
                    </a:solidFill>
                  </a:tcPr>
                </a:tc>
                <a:tc>
                  <a:txBody>
                    <a:bodyPr/>
                    <a:lstStyle/>
                    <a:p>
                      <a:pPr algn="ctr"/>
                      <a:r>
                        <a:rPr lang="en-US" sz="1400" b="1" i="1" dirty="0"/>
                        <a:t>4</a:t>
                      </a:r>
                    </a:p>
                  </a:txBody>
                  <a:tcPr anchor="ctr">
                    <a:solidFill>
                      <a:schemeClr val="bg1">
                        <a:lumMod val="85000"/>
                      </a:schemeClr>
                    </a:solidFill>
                  </a:tcPr>
                </a:tc>
                <a:tc>
                  <a:txBody>
                    <a:bodyPr/>
                    <a:lstStyle/>
                    <a:p>
                      <a:pPr algn="ctr"/>
                      <a:r>
                        <a:rPr lang="en-US" sz="1400" b="1" i="1" dirty="0"/>
                        <a:t>7</a:t>
                      </a:r>
                    </a:p>
                  </a:txBody>
                  <a:tcPr anchor="ctr">
                    <a:solidFill>
                      <a:schemeClr val="bg1">
                        <a:lumMod val="85000"/>
                      </a:schemeClr>
                    </a:solidFill>
                  </a:tcPr>
                </a:tc>
                <a:tc>
                  <a:txBody>
                    <a:bodyPr/>
                    <a:lstStyle/>
                    <a:p>
                      <a:pPr algn="ctr"/>
                      <a:r>
                        <a:rPr lang="en-US" sz="1400" b="1" i="1"/>
                        <a:t>14</a:t>
                      </a:r>
                      <a:endParaRPr lang="en-US" sz="1400" b="1" i="1" dirty="0"/>
                    </a:p>
                  </a:txBody>
                  <a:tcPr anchor="ct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i="0" dirty="0"/>
                        <a:t>20</a:t>
                      </a:r>
                    </a:p>
                  </a:txBody>
                  <a:tcPr anchor="ctr">
                    <a:solidFill>
                      <a:schemeClr val="bg1">
                        <a:lumMod val="85000"/>
                      </a:schemeClr>
                    </a:solidFill>
                  </a:tcPr>
                </a:tc>
                <a:tc>
                  <a:txBody>
                    <a:bodyPr/>
                    <a:lstStyle/>
                    <a:p>
                      <a:pPr algn="ctr"/>
                      <a:r>
                        <a:rPr lang="en-US" sz="1400" b="1" i="1" dirty="0"/>
                        <a:t>150</a:t>
                      </a:r>
                    </a:p>
                  </a:txBody>
                  <a:tcPr anchor="ctr">
                    <a:solidFill>
                      <a:schemeClr val="bg1">
                        <a:lumMod val="85000"/>
                      </a:schemeClr>
                    </a:solidFill>
                  </a:tcPr>
                </a:tc>
                <a:extLst>
                  <a:ext uri="{0D108BD9-81ED-4DB2-BD59-A6C34878D82A}">
                    <a16:rowId xmlns:a16="http://schemas.microsoft.com/office/drawing/2014/main" val="10005"/>
                  </a:ext>
                </a:extLst>
              </a:tr>
            </a:tbl>
          </a:graphicData>
        </a:graphic>
      </p:graphicFrame>
      <p:pic>
        <p:nvPicPr>
          <p:cNvPr id="27" name="Picture 26">
            <a:extLst>
              <a:ext uri="{FF2B5EF4-FFF2-40B4-BE49-F238E27FC236}">
                <a16:creationId xmlns:a16="http://schemas.microsoft.com/office/drawing/2014/main" id="{E04CEF98-7FF5-4825-A76F-427E18843974}"/>
              </a:ext>
            </a:extLst>
          </p:cNvPr>
          <p:cNvPicPr/>
          <p:nvPr/>
        </p:nvPicPr>
        <p:blipFill rotWithShape="1">
          <a:blip r:embed="rId7" cstate="print">
            <a:extLst>
              <a:ext uri="{28A0092B-C50C-407E-A947-70E740481C1C}">
                <a14:useLocalDpi xmlns:a14="http://schemas.microsoft.com/office/drawing/2010/main" val="0"/>
              </a:ext>
            </a:extLst>
          </a:blip>
          <a:srcRect t="31035"/>
          <a:stretch/>
        </p:blipFill>
        <p:spPr bwMode="auto">
          <a:xfrm>
            <a:off x="4895331" y="3442576"/>
            <a:ext cx="895869" cy="646476"/>
          </a:xfrm>
          <a:prstGeom prst="rect">
            <a:avLst/>
          </a:prstGeom>
          <a:ln>
            <a:noFill/>
          </a:ln>
          <a:extLst>
            <a:ext uri="{53640926-AAD7-44D8-BBD7-CCE9431645EC}">
              <a14:shadowObscured xmlns:a14="http://schemas.microsoft.com/office/drawing/2010/main"/>
            </a:ext>
          </a:extLst>
        </p:spPr>
      </p:pic>
      <p:pic>
        <p:nvPicPr>
          <p:cNvPr id="28" name="Picture 27">
            <a:extLst>
              <a:ext uri="{FF2B5EF4-FFF2-40B4-BE49-F238E27FC236}">
                <a16:creationId xmlns:a16="http://schemas.microsoft.com/office/drawing/2014/main" id="{AC0B77A0-C97D-4FED-9EEC-2406DC33F10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0226" y="3442574"/>
            <a:ext cx="900661" cy="675496"/>
          </a:xfrm>
          <a:prstGeom prst="rect">
            <a:avLst/>
          </a:prstGeom>
        </p:spPr>
      </p:pic>
      <p:pic>
        <p:nvPicPr>
          <p:cNvPr id="29" name="Picture 28">
            <a:extLst>
              <a:ext uri="{FF2B5EF4-FFF2-40B4-BE49-F238E27FC236}">
                <a16:creationId xmlns:a16="http://schemas.microsoft.com/office/drawing/2014/main" id="{E19D09E4-99BC-4A84-B4F4-99B0BD17724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01248" y="3435788"/>
            <a:ext cx="656152" cy="682282"/>
          </a:xfrm>
          <a:prstGeom prst="rect">
            <a:avLst/>
          </a:prstGeom>
        </p:spPr>
      </p:pic>
      <p:pic>
        <p:nvPicPr>
          <p:cNvPr id="31" name="Picture 30">
            <a:extLst>
              <a:ext uri="{FF2B5EF4-FFF2-40B4-BE49-F238E27FC236}">
                <a16:creationId xmlns:a16="http://schemas.microsoft.com/office/drawing/2014/main" id="{1569D059-DC38-4CBC-AB75-512CB9B054A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91200" y="3435788"/>
            <a:ext cx="800101" cy="741557"/>
          </a:xfrm>
          <a:prstGeom prst="rect">
            <a:avLst/>
          </a:prstGeom>
        </p:spPr>
      </p:pic>
      <p:graphicFrame>
        <p:nvGraphicFramePr>
          <p:cNvPr id="32" name="Table 31">
            <a:extLst>
              <a:ext uri="{FF2B5EF4-FFF2-40B4-BE49-F238E27FC236}">
                <a16:creationId xmlns:a16="http://schemas.microsoft.com/office/drawing/2014/main" id="{50A2C0B0-F400-4C04-B5E2-4F7F0055A2A7}"/>
              </a:ext>
            </a:extLst>
          </p:cNvPr>
          <p:cNvGraphicFramePr>
            <a:graphicFrameLocks noGrp="1"/>
          </p:cNvGraphicFramePr>
          <p:nvPr>
            <p:extLst>
              <p:ext uri="{D42A27DB-BD31-4B8C-83A1-F6EECF244321}">
                <p14:modId xmlns:p14="http://schemas.microsoft.com/office/powerpoint/2010/main" val="1672569286"/>
              </p:ext>
            </p:extLst>
          </p:nvPr>
        </p:nvGraphicFramePr>
        <p:xfrm>
          <a:off x="609598" y="4102626"/>
          <a:ext cx="7924802" cy="1840974"/>
        </p:xfrm>
        <a:graphic>
          <a:graphicData uri="http://schemas.openxmlformats.org/drawingml/2006/table">
            <a:tbl>
              <a:tblPr firstRow="1" bandRow="1">
                <a:tableStyleId>{00A15C55-8517-42AA-B614-E9B94910E393}</a:tableStyleId>
              </a:tblPr>
              <a:tblGrid>
                <a:gridCol w="3657602">
                  <a:extLst>
                    <a:ext uri="{9D8B030D-6E8A-4147-A177-3AD203B41FA5}">
                      <a16:colId xmlns:a16="http://schemas.microsoft.com/office/drawing/2014/main" val="20000"/>
                    </a:ext>
                  </a:extLst>
                </a:gridCol>
                <a:gridCol w="792480">
                  <a:extLst>
                    <a:ext uri="{9D8B030D-6E8A-4147-A177-3AD203B41FA5}">
                      <a16:colId xmlns:a16="http://schemas.microsoft.com/office/drawing/2014/main" val="20001"/>
                    </a:ext>
                  </a:extLst>
                </a:gridCol>
                <a:gridCol w="792480">
                  <a:extLst>
                    <a:ext uri="{9D8B030D-6E8A-4147-A177-3AD203B41FA5}">
                      <a16:colId xmlns:a16="http://schemas.microsoft.com/office/drawing/2014/main" val="1016696791"/>
                    </a:ext>
                  </a:extLst>
                </a:gridCol>
                <a:gridCol w="792480">
                  <a:extLst>
                    <a:ext uri="{9D8B030D-6E8A-4147-A177-3AD203B41FA5}">
                      <a16:colId xmlns:a16="http://schemas.microsoft.com/office/drawing/2014/main" val="652281032"/>
                    </a:ext>
                  </a:extLst>
                </a:gridCol>
                <a:gridCol w="853440">
                  <a:extLst>
                    <a:ext uri="{9D8B030D-6E8A-4147-A177-3AD203B41FA5}">
                      <a16:colId xmlns:a16="http://schemas.microsoft.com/office/drawing/2014/main" val="20002"/>
                    </a:ext>
                  </a:extLst>
                </a:gridCol>
                <a:gridCol w="1036320">
                  <a:extLst>
                    <a:ext uri="{9D8B030D-6E8A-4147-A177-3AD203B41FA5}">
                      <a16:colId xmlns:a16="http://schemas.microsoft.com/office/drawing/2014/main" val="20003"/>
                    </a:ext>
                  </a:extLst>
                </a:gridCol>
              </a:tblGrid>
              <a:tr h="3998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i="1" dirty="0">
                        <a:solidFill>
                          <a:schemeClr val="tx1"/>
                        </a:solidFill>
                      </a:endParaRPr>
                    </a:p>
                  </a:txBody>
                  <a:tcP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1</a:t>
                      </a:r>
                      <a:r>
                        <a:rPr lang="en-US" sz="1200" b="1" baseline="30000" dirty="0">
                          <a:solidFill>
                            <a:schemeClr val="tx1"/>
                          </a:solidFill>
                        </a:rPr>
                        <a:t>st</a:t>
                      </a:r>
                      <a:r>
                        <a:rPr lang="en-US" sz="12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2</a:t>
                      </a:r>
                      <a:r>
                        <a:rPr lang="en-US" sz="1200" b="1" baseline="30000" dirty="0">
                          <a:solidFill>
                            <a:schemeClr val="tx1"/>
                          </a:solidFill>
                        </a:rPr>
                        <a:t>nd</a:t>
                      </a:r>
                      <a:r>
                        <a:rPr lang="en-US" sz="12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3</a:t>
                      </a:r>
                      <a:r>
                        <a:rPr lang="en-US" sz="1200" b="1" baseline="30000" dirty="0">
                          <a:solidFill>
                            <a:schemeClr val="tx1"/>
                          </a:solidFill>
                        </a:rPr>
                        <a:t>rd</a:t>
                      </a:r>
                      <a:r>
                        <a:rPr lang="en-US" sz="12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i="1" dirty="0">
                          <a:solidFill>
                            <a:schemeClr val="tx1"/>
                          </a:solidFill>
                        </a:rPr>
                        <a:t>Total</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423365">
                <a:tc>
                  <a:txBody>
                    <a:bodyPr/>
                    <a:lstStyle/>
                    <a:p>
                      <a:pPr algn="r"/>
                      <a:r>
                        <a:rPr lang="en-US" sz="1400" i="1" dirty="0"/>
                        <a:t>Star</a:t>
                      </a:r>
                      <a:r>
                        <a:rPr lang="en-US" sz="1400" i="1" baseline="0" dirty="0"/>
                        <a:t> Sites</a:t>
                      </a:r>
                      <a:r>
                        <a:rPr lang="en-US" sz="1400" i="1" dirty="0"/>
                        <a:t>—Termination/Withdrawn</a:t>
                      </a:r>
                      <a:endParaRPr lang="en-US" sz="1400" b="0" i="1" dirty="0"/>
                    </a:p>
                  </a:txBody>
                  <a:tcPr>
                    <a:solidFill>
                      <a:schemeClr val="bg1">
                        <a:lumMod val="85000"/>
                      </a:schemeClr>
                    </a:solidFill>
                  </a:tcPr>
                </a:tc>
                <a:tc>
                  <a:txBody>
                    <a:bodyPr/>
                    <a:lstStyle/>
                    <a:p>
                      <a:pPr algn="ctr"/>
                      <a:r>
                        <a:rPr lang="en-US" sz="1400" b="0" i="0" dirty="0"/>
                        <a:t>2</a:t>
                      </a:r>
                    </a:p>
                  </a:txBody>
                  <a:tcPr>
                    <a:solidFill>
                      <a:schemeClr val="bg1">
                        <a:lumMod val="85000"/>
                      </a:schemeClr>
                    </a:solidFill>
                  </a:tcPr>
                </a:tc>
                <a:tc>
                  <a:txBody>
                    <a:bodyPr/>
                    <a:lstStyle/>
                    <a:p>
                      <a:pPr algn="ctr"/>
                      <a:r>
                        <a:rPr lang="en-US" sz="1400" b="0" i="0" dirty="0"/>
                        <a:t>0</a:t>
                      </a:r>
                    </a:p>
                  </a:txBody>
                  <a:tcPr>
                    <a:solidFill>
                      <a:schemeClr val="bg1">
                        <a:lumMod val="85000"/>
                      </a:schemeClr>
                    </a:solidFill>
                  </a:tcPr>
                </a:tc>
                <a:tc>
                  <a:txBody>
                    <a:bodyPr/>
                    <a:lstStyle/>
                    <a:p>
                      <a:pPr algn="ctr"/>
                      <a:r>
                        <a:rPr lang="en-US" sz="1400" b="0" i="0" dirty="0"/>
                        <a:t>0</a:t>
                      </a:r>
                    </a:p>
                  </a:txBody>
                  <a:tcPr>
                    <a:solidFill>
                      <a:schemeClr val="bg1">
                        <a:lumMod val="85000"/>
                      </a:schemeClr>
                    </a:solidFill>
                  </a:tcPr>
                </a:tc>
                <a:tc>
                  <a:txBody>
                    <a:bodyPr/>
                    <a:lstStyle/>
                    <a:p>
                      <a:pPr algn="ctr"/>
                      <a:r>
                        <a:rPr lang="en-US" sz="1400" b="1" i="1" dirty="0"/>
                        <a:t>2</a:t>
                      </a:r>
                    </a:p>
                  </a:txBody>
                  <a:tcPr>
                    <a:solidFill>
                      <a:schemeClr val="bg1">
                        <a:lumMod val="85000"/>
                      </a:schemeClr>
                    </a:solidFill>
                  </a:tcPr>
                </a:tc>
                <a:tc rowSpan="2">
                  <a:txBody>
                    <a:bodyPr/>
                    <a:lstStyle/>
                    <a:p>
                      <a:pPr algn="ctr"/>
                      <a:endParaRPr lang="en-US" sz="1400" b="1" i="0" dirty="0"/>
                    </a:p>
                  </a:txBody>
                  <a:tcPr>
                    <a:solidFill>
                      <a:schemeClr val="bg1">
                        <a:lumMod val="85000"/>
                      </a:schemeClr>
                    </a:solidFill>
                  </a:tcPr>
                </a:tc>
                <a:extLst>
                  <a:ext uri="{0D108BD9-81ED-4DB2-BD59-A6C34878D82A}">
                    <a16:rowId xmlns:a16="http://schemas.microsoft.com/office/drawing/2014/main" val="10001"/>
                  </a:ext>
                </a:extLst>
              </a:tr>
              <a:tr h="339259">
                <a:tc>
                  <a:txBody>
                    <a:bodyPr/>
                    <a:lstStyle/>
                    <a:p>
                      <a:pPr algn="r"/>
                      <a:r>
                        <a:rPr lang="en-US" sz="1400" b="0" i="1" dirty="0"/>
                        <a:t>Star Booths</a:t>
                      </a:r>
                    </a:p>
                  </a:txBody>
                  <a:tcPr>
                    <a:solidFill>
                      <a:schemeClr val="bg1">
                        <a:lumMod val="95000"/>
                      </a:schemeClr>
                    </a:solidFill>
                  </a:tcPr>
                </a:tc>
                <a:tc>
                  <a:txBody>
                    <a:bodyPr/>
                    <a:lstStyle/>
                    <a:p>
                      <a:pPr algn="ctr"/>
                      <a:r>
                        <a:rPr lang="en-US" sz="1400" b="0" i="0" dirty="0"/>
                        <a:t>0</a:t>
                      </a:r>
                    </a:p>
                  </a:txBody>
                  <a:tcPr>
                    <a:solidFill>
                      <a:schemeClr val="bg1">
                        <a:lumMod val="95000"/>
                      </a:schemeClr>
                    </a:solidFill>
                  </a:tcPr>
                </a:tc>
                <a:tc>
                  <a:txBody>
                    <a:bodyPr/>
                    <a:lstStyle/>
                    <a:p>
                      <a:pPr algn="ctr"/>
                      <a:r>
                        <a:rPr lang="en-US" sz="1400" b="0" i="0" dirty="0"/>
                        <a:t>0</a:t>
                      </a:r>
                    </a:p>
                  </a:txBody>
                  <a:tcPr>
                    <a:solidFill>
                      <a:schemeClr val="bg1">
                        <a:lumMod val="95000"/>
                      </a:schemeClr>
                    </a:solidFill>
                  </a:tcPr>
                </a:tc>
                <a:tc>
                  <a:txBody>
                    <a:bodyPr/>
                    <a:lstStyle/>
                    <a:p>
                      <a:pPr algn="ctr"/>
                      <a:r>
                        <a:rPr lang="en-US" sz="1400" b="0" i="0" dirty="0"/>
                        <a:t>0</a:t>
                      </a:r>
                    </a:p>
                  </a:txBody>
                  <a:tcPr>
                    <a:solidFill>
                      <a:schemeClr val="bg1">
                        <a:lumMod val="95000"/>
                      </a:schemeClr>
                    </a:solidFill>
                  </a:tcPr>
                </a:tc>
                <a:tc>
                  <a:txBody>
                    <a:bodyPr/>
                    <a:lstStyle/>
                    <a:p>
                      <a:pPr algn="ctr"/>
                      <a:r>
                        <a:rPr lang="en-US" sz="1400" b="1" i="1" dirty="0"/>
                        <a:t>0</a:t>
                      </a:r>
                    </a:p>
                  </a:txBody>
                  <a:tcPr>
                    <a:solidFill>
                      <a:schemeClr val="bg1">
                        <a:lumMod val="95000"/>
                      </a:schemeClr>
                    </a:solidFill>
                  </a:tcPr>
                </a:tc>
                <a:tc vMerge="1">
                  <a:txBody>
                    <a:bodyPr/>
                    <a:lstStyle/>
                    <a:p>
                      <a:pPr algn="ctr"/>
                      <a:endParaRPr lang="en-US" sz="1400" b="1" i="0" dirty="0"/>
                    </a:p>
                  </a:txBody>
                  <a:tcPr>
                    <a:solidFill>
                      <a:schemeClr val="bg1">
                        <a:lumMod val="95000"/>
                      </a:schemeClr>
                    </a:solidFill>
                  </a:tcPr>
                </a:tc>
                <a:extLst>
                  <a:ext uri="{0D108BD9-81ED-4DB2-BD59-A6C34878D82A}">
                    <a16:rowId xmlns:a16="http://schemas.microsoft.com/office/drawing/2014/main" val="10002"/>
                  </a:ext>
                </a:extLst>
              </a:tr>
              <a:tr h="339259">
                <a:tc>
                  <a:txBody>
                    <a:bodyPr/>
                    <a:lstStyle/>
                    <a:p>
                      <a:pPr algn="r"/>
                      <a:r>
                        <a:rPr lang="en-US" sz="1400" i="1" dirty="0"/>
                        <a:t>Star Presentations</a:t>
                      </a:r>
                      <a:endParaRPr lang="en-US" sz="1400" b="0" i="1" dirty="0"/>
                    </a:p>
                  </a:txBody>
                  <a:tcPr>
                    <a:solidFill>
                      <a:schemeClr val="bg1">
                        <a:lumMod val="85000"/>
                      </a:schemeClr>
                    </a:solidFill>
                  </a:tcPr>
                </a:tc>
                <a:tc>
                  <a:txBody>
                    <a:bodyPr/>
                    <a:lstStyle/>
                    <a:p>
                      <a:pPr algn="ctr"/>
                      <a:r>
                        <a:rPr lang="en-US" sz="1400" b="0" i="0" dirty="0"/>
                        <a:t>3</a:t>
                      </a:r>
                    </a:p>
                  </a:txBody>
                  <a:tcPr>
                    <a:solidFill>
                      <a:schemeClr val="bg1">
                        <a:lumMod val="85000"/>
                      </a:schemeClr>
                    </a:solidFill>
                  </a:tcPr>
                </a:tc>
                <a:tc>
                  <a:txBody>
                    <a:bodyPr/>
                    <a:lstStyle/>
                    <a:p>
                      <a:pPr algn="ctr"/>
                      <a:r>
                        <a:rPr lang="en-US" sz="1400" b="0" i="0" dirty="0"/>
                        <a:t>6</a:t>
                      </a:r>
                    </a:p>
                  </a:txBody>
                  <a:tcPr>
                    <a:solidFill>
                      <a:schemeClr val="bg1">
                        <a:lumMod val="85000"/>
                      </a:schemeClr>
                    </a:solidFill>
                  </a:tcPr>
                </a:tc>
                <a:tc>
                  <a:txBody>
                    <a:bodyPr/>
                    <a:lstStyle/>
                    <a:p>
                      <a:pPr algn="ctr"/>
                      <a:r>
                        <a:rPr lang="en-US" sz="1400" b="0" i="0" dirty="0"/>
                        <a:t>3</a:t>
                      </a:r>
                    </a:p>
                  </a:txBody>
                  <a:tcPr>
                    <a:solidFill>
                      <a:schemeClr val="bg1">
                        <a:lumMod val="85000"/>
                      </a:schemeClr>
                    </a:solidFill>
                  </a:tcPr>
                </a:tc>
                <a:tc>
                  <a:txBody>
                    <a:bodyPr/>
                    <a:lstStyle/>
                    <a:p>
                      <a:pPr algn="ctr"/>
                      <a:r>
                        <a:rPr lang="en-US" sz="1400" b="1" i="1" dirty="0"/>
                        <a:t>12</a:t>
                      </a:r>
                    </a:p>
                  </a:txBody>
                  <a:tcPr>
                    <a:solidFill>
                      <a:schemeClr val="bg1">
                        <a:lumMod val="85000"/>
                      </a:schemeClr>
                    </a:solidFill>
                  </a:tcPr>
                </a:tc>
                <a:tc>
                  <a:txBody>
                    <a:bodyPr/>
                    <a:lstStyle/>
                    <a:p>
                      <a:pPr algn="ctr"/>
                      <a:r>
                        <a:rPr lang="en-US" sz="1400" b="0" i="0" dirty="0"/>
                        <a:t>20</a:t>
                      </a:r>
                    </a:p>
                  </a:txBody>
                  <a:tcPr>
                    <a:solidFill>
                      <a:schemeClr val="bg1">
                        <a:lumMod val="85000"/>
                      </a:schemeClr>
                    </a:solidFill>
                  </a:tcPr>
                </a:tc>
                <a:extLst>
                  <a:ext uri="{0D108BD9-81ED-4DB2-BD59-A6C34878D82A}">
                    <a16:rowId xmlns:a16="http://schemas.microsoft.com/office/drawing/2014/main" val="10003"/>
                  </a:ext>
                </a:extLst>
              </a:tr>
              <a:tr h="339259">
                <a:tc>
                  <a:txBody>
                    <a:bodyPr/>
                    <a:lstStyle/>
                    <a:p>
                      <a:pPr algn="r"/>
                      <a:r>
                        <a:rPr lang="en-US" sz="1400" i="1" dirty="0"/>
                        <a:t>Star Program Interventions</a:t>
                      </a:r>
                      <a:endParaRPr lang="en-US" sz="1400" b="0" i="1" dirty="0"/>
                    </a:p>
                  </a:txBody>
                  <a:tcPr>
                    <a:solidFill>
                      <a:schemeClr val="bg1">
                        <a:lumMod val="95000"/>
                      </a:schemeClr>
                    </a:solidFill>
                  </a:tcPr>
                </a:tc>
                <a:tc>
                  <a:txBody>
                    <a:bodyPr/>
                    <a:lstStyle/>
                    <a:p>
                      <a:pPr algn="ctr"/>
                      <a:r>
                        <a:rPr lang="en-US" sz="1400" b="0" i="0" dirty="0"/>
                        <a:t>32</a:t>
                      </a:r>
                    </a:p>
                  </a:txBody>
                  <a:tcPr>
                    <a:solidFill>
                      <a:schemeClr val="bg1">
                        <a:lumMod val="95000"/>
                      </a:schemeClr>
                    </a:solidFill>
                  </a:tcPr>
                </a:tc>
                <a:tc>
                  <a:txBody>
                    <a:bodyPr/>
                    <a:lstStyle/>
                    <a:p>
                      <a:pPr algn="ctr"/>
                      <a:r>
                        <a:rPr lang="en-US" sz="1400" b="0" i="0" dirty="0"/>
                        <a:t>30</a:t>
                      </a:r>
                    </a:p>
                  </a:txBody>
                  <a:tcPr>
                    <a:solidFill>
                      <a:schemeClr val="bg1">
                        <a:lumMod val="95000"/>
                      </a:schemeClr>
                    </a:solidFill>
                  </a:tcPr>
                </a:tc>
                <a:tc>
                  <a:txBody>
                    <a:bodyPr/>
                    <a:lstStyle/>
                    <a:p>
                      <a:pPr algn="ctr"/>
                      <a:r>
                        <a:rPr lang="en-US" sz="1400" b="0" i="0" dirty="0"/>
                        <a:t>42</a:t>
                      </a:r>
                    </a:p>
                  </a:txBody>
                  <a:tcPr>
                    <a:solidFill>
                      <a:schemeClr val="bg1">
                        <a:lumMod val="95000"/>
                      </a:schemeClr>
                    </a:solidFill>
                  </a:tcPr>
                </a:tc>
                <a:tc>
                  <a:txBody>
                    <a:bodyPr/>
                    <a:lstStyle/>
                    <a:p>
                      <a:pPr algn="ctr"/>
                      <a:r>
                        <a:rPr lang="en-US" sz="1400" b="1" i="1" dirty="0"/>
                        <a:t>104</a:t>
                      </a:r>
                    </a:p>
                  </a:txBody>
                  <a:tcPr>
                    <a:solidFill>
                      <a:schemeClr val="bg1">
                        <a:lumMod val="95000"/>
                      </a:schemeClr>
                    </a:solidFill>
                  </a:tcPr>
                </a:tc>
                <a:tc>
                  <a:txBody>
                    <a:bodyPr/>
                    <a:lstStyle/>
                    <a:p>
                      <a:pPr algn="ctr"/>
                      <a:r>
                        <a:rPr lang="en-US" sz="1400" b="0" i="0" dirty="0"/>
                        <a:t>100</a:t>
                      </a:r>
                    </a:p>
                  </a:txBody>
                  <a:tcPr>
                    <a:solidFill>
                      <a:schemeClr val="bg1">
                        <a:lumMod val="95000"/>
                      </a:schemeClr>
                    </a:solidFill>
                  </a:tcPr>
                </a:tc>
                <a:extLst>
                  <a:ext uri="{0D108BD9-81ED-4DB2-BD59-A6C34878D82A}">
                    <a16:rowId xmlns:a16="http://schemas.microsoft.com/office/drawing/2014/main" val="10004"/>
                  </a:ext>
                </a:extLst>
              </a:tr>
            </a:tbl>
          </a:graphicData>
        </a:graphic>
      </p:graphicFrame>
      <p:sp>
        <p:nvSpPr>
          <p:cNvPr id="33" name="TextBox 32">
            <a:extLst>
              <a:ext uri="{FF2B5EF4-FFF2-40B4-BE49-F238E27FC236}">
                <a16:creationId xmlns:a16="http://schemas.microsoft.com/office/drawing/2014/main" id="{4DEFB68C-F86A-423A-B953-1525FF198296}"/>
              </a:ext>
            </a:extLst>
          </p:cNvPr>
          <p:cNvSpPr txBox="1"/>
          <p:nvPr/>
        </p:nvSpPr>
        <p:spPr>
          <a:xfrm>
            <a:off x="563297" y="3249031"/>
            <a:ext cx="1186543" cy="215444"/>
          </a:xfrm>
          <a:prstGeom prst="rect">
            <a:avLst/>
          </a:prstGeom>
          <a:noFill/>
        </p:spPr>
        <p:txBody>
          <a:bodyPr wrap="none" rtlCol="0">
            <a:spAutoFit/>
          </a:bodyPr>
          <a:lstStyle/>
          <a:p>
            <a:r>
              <a:rPr lang="en-US" sz="800" dirty="0"/>
              <a:t>NCDOL Photo Library</a:t>
            </a:r>
          </a:p>
        </p:txBody>
      </p:sp>
      <p:sp>
        <p:nvSpPr>
          <p:cNvPr id="34" name="TextBox 33">
            <a:extLst>
              <a:ext uri="{FF2B5EF4-FFF2-40B4-BE49-F238E27FC236}">
                <a16:creationId xmlns:a16="http://schemas.microsoft.com/office/drawing/2014/main" id="{453CF3E6-7196-4221-AC34-6CFCAD6A8945}"/>
              </a:ext>
            </a:extLst>
          </p:cNvPr>
          <p:cNvSpPr txBox="1"/>
          <p:nvPr/>
        </p:nvSpPr>
        <p:spPr>
          <a:xfrm>
            <a:off x="7545082" y="1066800"/>
            <a:ext cx="1007007" cy="400110"/>
          </a:xfrm>
          <a:prstGeom prst="rect">
            <a:avLst/>
          </a:prstGeom>
          <a:noFill/>
        </p:spPr>
        <p:txBody>
          <a:bodyPr wrap="none" rtlCol="0">
            <a:spAutoFit/>
          </a:bodyPr>
          <a:lstStyle/>
          <a:p>
            <a:r>
              <a:rPr lang="en-US" sz="1000" b="1" i="1" dirty="0"/>
              <a:t>*</a:t>
            </a:r>
            <a:r>
              <a:rPr lang="en-US" sz="800" i="1" dirty="0"/>
              <a:t>Cumulative Total</a:t>
            </a:r>
          </a:p>
          <a:p>
            <a:endParaRPr lang="en-US" sz="1000" dirty="0"/>
          </a:p>
        </p:txBody>
      </p:sp>
      <p:pic>
        <p:nvPicPr>
          <p:cNvPr id="35" name="Picture 34" descr="C:\Users\wllagoe.EADS\Pictures\Picture 028.jpg">
            <a:extLst>
              <a:ext uri="{FF2B5EF4-FFF2-40B4-BE49-F238E27FC236}">
                <a16:creationId xmlns:a16="http://schemas.microsoft.com/office/drawing/2014/main" id="{33FDA8A6-F82E-447B-B850-8A965743FB6D}"/>
              </a:ext>
            </a:extLst>
          </p:cNvPr>
          <p:cNvPicPr/>
          <p:nvPr/>
        </p:nvPicPr>
        <p:blipFill>
          <a:blip r:embed="rId11" cstate="print"/>
          <a:srcRect t="36156" r="23415"/>
          <a:stretch>
            <a:fillRect/>
          </a:stretch>
        </p:blipFill>
        <p:spPr bwMode="auto">
          <a:xfrm>
            <a:off x="6553200" y="3429000"/>
            <a:ext cx="978074" cy="655709"/>
          </a:xfrm>
          <a:prstGeom prst="rect">
            <a:avLst/>
          </a:prstGeom>
          <a:noFill/>
          <a:ln w="9525">
            <a:noFill/>
            <a:miter lim="800000"/>
            <a:headEnd/>
            <a:tailEnd/>
          </a:ln>
        </p:spPr>
      </p:pic>
      <p:pic>
        <p:nvPicPr>
          <p:cNvPr id="37" name="Picture 36" descr="C:\Documents and Settings\Wanda Lagoe\My Documents\My Pictures\Logging\Picture 087.jpg">
            <a:extLst>
              <a:ext uri="{FF2B5EF4-FFF2-40B4-BE49-F238E27FC236}">
                <a16:creationId xmlns:a16="http://schemas.microsoft.com/office/drawing/2014/main" id="{2F8900CB-5232-4162-909C-9DB783491E01}"/>
              </a:ext>
            </a:extLst>
          </p:cNvPr>
          <p:cNvPicPr/>
          <p:nvPr/>
        </p:nvPicPr>
        <p:blipFill>
          <a:blip r:embed="rId12" cstate="print"/>
          <a:srcRect/>
          <a:stretch>
            <a:fillRect/>
          </a:stretch>
        </p:blipFill>
        <p:spPr bwMode="auto">
          <a:xfrm>
            <a:off x="7487170" y="3429000"/>
            <a:ext cx="1047230" cy="655709"/>
          </a:xfrm>
          <a:prstGeom prst="rect">
            <a:avLst/>
          </a:prstGeom>
          <a:noFill/>
          <a:ln w="9525">
            <a:noFill/>
            <a:miter lim="800000"/>
            <a:headEnd/>
            <a:tailEnd/>
          </a:ln>
        </p:spPr>
      </p:pic>
      <p:sp>
        <p:nvSpPr>
          <p:cNvPr id="20" name="TextBox 19">
            <a:extLst>
              <a:ext uri="{FF2B5EF4-FFF2-40B4-BE49-F238E27FC236}">
                <a16:creationId xmlns:a16="http://schemas.microsoft.com/office/drawing/2014/main" id="{1D3815EC-5206-450F-AB6A-A4CE02F415B8}"/>
              </a:ext>
            </a:extLst>
          </p:cNvPr>
          <p:cNvSpPr txBox="1"/>
          <p:nvPr/>
        </p:nvSpPr>
        <p:spPr>
          <a:xfrm>
            <a:off x="6477000" y="685800"/>
            <a:ext cx="2286000" cy="369332"/>
          </a:xfrm>
          <a:prstGeom prst="rect">
            <a:avLst/>
          </a:prstGeom>
          <a:noFill/>
        </p:spPr>
        <p:txBody>
          <a:bodyPr wrap="square" rtlCol="0">
            <a:spAutoFit/>
          </a:bodyPr>
          <a:lstStyle/>
          <a:p>
            <a:r>
              <a:rPr lang="en-US" i="1" dirty="0"/>
              <a:t>FFY 2021—3</a:t>
            </a:r>
            <a:r>
              <a:rPr lang="en-US" i="1" baseline="30000" dirty="0"/>
              <a:t>rd</a:t>
            </a:r>
            <a:r>
              <a:rPr lang="en-US" i="1" dirty="0"/>
              <a:t> Qtr.</a:t>
            </a:r>
          </a:p>
        </p:txBody>
      </p:sp>
    </p:spTree>
    <p:extLst>
      <p:ext uri="{BB962C8B-B14F-4D97-AF65-F5344CB8AC3E}">
        <p14:creationId xmlns:p14="http://schemas.microsoft.com/office/powerpoint/2010/main" val="717973296"/>
      </p:ext>
    </p:extLst>
  </p:cSld>
  <p:clrMapOvr>
    <a:masterClrMapping/>
  </p:clrMapOvr>
  <p:transition advClick="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wrap="square">
            <a:spAutoFit/>
          </a:bodyPr>
          <a:lstStyle/>
          <a:p>
            <a:pPr eaLnBrk="0" hangingPunct="0"/>
            <a:r>
              <a:rPr lang="en-US" sz="3600" b="1" dirty="0">
                <a:solidFill>
                  <a:schemeClr val="bg2"/>
                </a:solidFill>
              </a:rPr>
              <a:t>OSH Division</a:t>
            </a:r>
          </a:p>
          <a:p>
            <a:pPr eaLnBrk="0" hangingPunct="0"/>
            <a:r>
              <a:rPr lang="en-US" sz="2400" i="1" dirty="0">
                <a:solidFill>
                  <a:schemeClr val="bg2"/>
                </a:solidFill>
              </a:rPr>
              <a:t>Recognition Programs</a:t>
            </a:r>
            <a:endParaRPr lang="en-US" sz="2400" b="1" i="1" dirty="0">
              <a:solidFill>
                <a:schemeClr val="bg2"/>
              </a:solidFill>
            </a:endParaRPr>
          </a:p>
        </p:txBody>
      </p:sp>
      <p:sp>
        <p:nvSpPr>
          <p:cNvPr id="11" name="TextBox 10"/>
          <p:cNvSpPr txBox="1"/>
          <p:nvPr/>
        </p:nvSpPr>
        <p:spPr>
          <a:xfrm>
            <a:off x="7391507" y="3028747"/>
            <a:ext cx="1007007" cy="400110"/>
          </a:xfrm>
          <a:prstGeom prst="rect">
            <a:avLst/>
          </a:prstGeom>
          <a:noFill/>
        </p:spPr>
        <p:txBody>
          <a:bodyPr wrap="none" rtlCol="0">
            <a:spAutoFit/>
          </a:bodyPr>
          <a:lstStyle/>
          <a:p>
            <a:r>
              <a:rPr lang="en-US" sz="1000" b="1" i="1" dirty="0"/>
              <a:t>*</a:t>
            </a:r>
            <a:r>
              <a:rPr lang="en-US" sz="800" i="1" dirty="0"/>
              <a:t>Cumulative Total</a:t>
            </a:r>
          </a:p>
          <a:p>
            <a:endParaRPr lang="en-US" sz="1000" dirty="0"/>
          </a:p>
        </p:txBody>
      </p:sp>
      <p:graphicFrame>
        <p:nvGraphicFramePr>
          <p:cNvPr id="14" name="Table 13">
            <a:extLst>
              <a:ext uri="{FF2B5EF4-FFF2-40B4-BE49-F238E27FC236}">
                <a16:creationId xmlns:a16="http://schemas.microsoft.com/office/drawing/2014/main" id="{FAEEDE5F-4EB3-4ECA-B4BF-B727E806A00C}"/>
              </a:ext>
            </a:extLst>
          </p:cNvPr>
          <p:cNvGraphicFramePr>
            <a:graphicFrameLocks noGrp="1"/>
          </p:cNvGraphicFramePr>
          <p:nvPr>
            <p:extLst>
              <p:ext uri="{D42A27DB-BD31-4B8C-83A1-F6EECF244321}">
                <p14:modId xmlns:p14="http://schemas.microsoft.com/office/powerpoint/2010/main" val="1399209270"/>
              </p:ext>
            </p:extLst>
          </p:nvPr>
        </p:nvGraphicFramePr>
        <p:xfrm>
          <a:off x="609600" y="4572000"/>
          <a:ext cx="7924800" cy="1249680"/>
        </p:xfrm>
        <a:graphic>
          <a:graphicData uri="http://schemas.openxmlformats.org/drawingml/2006/table">
            <a:tbl>
              <a:tblPr firstRow="1" bandRow="1">
                <a:tableStyleId>{00A15C55-8517-42AA-B614-E9B94910E393}</a:tableStyleId>
              </a:tblPr>
              <a:tblGrid>
                <a:gridCol w="4389120">
                  <a:extLst>
                    <a:ext uri="{9D8B030D-6E8A-4147-A177-3AD203B41FA5}">
                      <a16:colId xmlns:a16="http://schemas.microsoft.com/office/drawing/2014/main" val="20000"/>
                    </a:ext>
                  </a:extLst>
                </a:gridCol>
                <a:gridCol w="792480">
                  <a:extLst>
                    <a:ext uri="{9D8B030D-6E8A-4147-A177-3AD203B41FA5}">
                      <a16:colId xmlns:a16="http://schemas.microsoft.com/office/drawing/2014/main" val="20001"/>
                    </a:ext>
                  </a:extLst>
                </a:gridCol>
                <a:gridCol w="792480">
                  <a:extLst>
                    <a:ext uri="{9D8B030D-6E8A-4147-A177-3AD203B41FA5}">
                      <a16:colId xmlns:a16="http://schemas.microsoft.com/office/drawing/2014/main" val="674967753"/>
                    </a:ext>
                  </a:extLst>
                </a:gridCol>
                <a:gridCol w="792480">
                  <a:extLst>
                    <a:ext uri="{9D8B030D-6E8A-4147-A177-3AD203B41FA5}">
                      <a16:colId xmlns:a16="http://schemas.microsoft.com/office/drawing/2014/main" val="1077270265"/>
                    </a:ext>
                  </a:extLst>
                </a:gridCol>
                <a:gridCol w="1158240">
                  <a:extLst>
                    <a:ext uri="{9D8B030D-6E8A-4147-A177-3AD203B41FA5}">
                      <a16:colId xmlns:a16="http://schemas.microsoft.com/office/drawing/2014/main" val="20002"/>
                    </a:ext>
                  </a:extLst>
                </a:gridCol>
              </a:tblGrid>
              <a:tr h="272722">
                <a:tc gridSpan="4">
                  <a:txBody>
                    <a:bodyPr/>
                    <a:lstStyle/>
                    <a:p>
                      <a:pPr algn="r"/>
                      <a:r>
                        <a:rPr lang="en-US" sz="1600" b="1" dirty="0">
                          <a:solidFill>
                            <a:schemeClr val="tx1"/>
                          </a:solidFill>
                        </a:rPr>
                        <a:t>SAFETY AWARDS</a:t>
                      </a:r>
                    </a:p>
                  </a:txBody>
                  <a:tcPr anchor="ctr">
                    <a:solidFill>
                      <a:schemeClr val="bg1">
                        <a:lumMod val="75000"/>
                      </a:schemeClr>
                    </a:solidFill>
                  </a:tcPr>
                </a:tc>
                <a:tc hMerge="1">
                  <a:txBody>
                    <a:bodyPr/>
                    <a:lstStyle/>
                    <a:p>
                      <a:pPr algn="ctr"/>
                      <a:endParaRPr lang="en-US" sz="1300" b="1" dirty="0">
                        <a:solidFill>
                          <a:schemeClr val="tx1"/>
                        </a:solidFill>
                      </a:endParaRPr>
                    </a:p>
                  </a:txBody>
                  <a:tcPr>
                    <a:solidFill>
                      <a:schemeClr val="bg1">
                        <a:lumMod val="75000"/>
                      </a:schemeClr>
                    </a:solidFill>
                  </a:tcPr>
                </a:tc>
                <a:tc hMerge="1">
                  <a:txBody>
                    <a:bodyPr/>
                    <a:lstStyle/>
                    <a:p>
                      <a:pPr algn="r"/>
                      <a:endParaRPr lang="en-US" sz="1600" b="1" dirty="0">
                        <a:solidFill>
                          <a:schemeClr val="tx1"/>
                        </a:solidFill>
                      </a:endParaRPr>
                    </a:p>
                  </a:txBody>
                  <a:tcPr anchor="ctr">
                    <a:solidFill>
                      <a:schemeClr val="bg1">
                        <a:lumMod val="75000"/>
                      </a:schemeClr>
                    </a:solidFill>
                  </a:tcPr>
                </a:tc>
                <a:tc hMerge="1">
                  <a:txBody>
                    <a:bodyPr/>
                    <a:lstStyle/>
                    <a:p>
                      <a:pPr algn="r"/>
                      <a:endParaRPr lang="en-US" sz="1600" b="1" dirty="0">
                        <a:solidFill>
                          <a:schemeClr val="tx1"/>
                        </a:solidFill>
                      </a:endParaRPr>
                    </a:p>
                  </a:txBody>
                  <a:tcPr anchor="ctr">
                    <a:solidFill>
                      <a:schemeClr val="bg1">
                        <a:lumMod val="75000"/>
                      </a:schemeClr>
                    </a:solidFill>
                  </a:tcPr>
                </a:tc>
                <a:tc>
                  <a:txBody>
                    <a:bodyPr/>
                    <a:lstStyle/>
                    <a:p>
                      <a:pPr algn="ctr"/>
                      <a:r>
                        <a:rPr lang="en-US" sz="1300" b="1" i="1" dirty="0">
                          <a:solidFill>
                            <a:schemeClr val="tx1"/>
                          </a:solidFill>
                        </a:rPr>
                        <a:t>Total</a:t>
                      </a:r>
                    </a:p>
                  </a:txBody>
                  <a:tcPr anchor="ctr">
                    <a:solidFill>
                      <a:schemeClr val="bg1">
                        <a:lumMod val="75000"/>
                      </a:schemeClr>
                    </a:solidFill>
                  </a:tcPr>
                </a:tc>
                <a:extLst>
                  <a:ext uri="{0D108BD9-81ED-4DB2-BD59-A6C34878D82A}">
                    <a16:rowId xmlns:a16="http://schemas.microsoft.com/office/drawing/2014/main" val="10000"/>
                  </a:ext>
                </a:extLst>
              </a:tr>
              <a:tr h="249995">
                <a:tc gridSpan="4">
                  <a:txBody>
                    <a:bodyPr/>
                    <a:lstStyle/>
                    <a:p>
                      <a:pPr algn="r"/>
                      <a:r>
                        <a:rPr lang="en-US" sz="1400" i="1" dirty="0"/>
                        <a:t>CY 2020 Safety Awards Season (Silver, Gold, Million Hour)</a:t>
                      </a:r>
                      <a:endParaRPr lang="en-US" sz="1400" b="0" i="1" dirty="0"/>
                    </a:p>
                  </a:txBody>
                  <a:tcPr anchor="ctr">
                    <a:solidFill>
                      <a:schemeClr val="bg1">
                        <a:lumMod val="95000"/>
                      </a:schemeClr>
                    </a:solidFill>
                  </a:tcPr>
                </a:tc>
                <a:tc hMerge="1">
                  <a:txBody>
                    <a:bodyPr/>
                    <a:lstStyle/>
                    <a:p>
                      <a:pPr algn="ctr"/>
                      <a:endParaRPr lang="en-US" sz="1200" b="0" i="1" dirty="0"/>
                    </a:p>
                  </a:txBody>
                  <a:tcPr anchor="ctr">
                    <a:solidFill>
                      <a:schemeClr val="bg1">
                        <a:lumMod val="95000"/>
                      </a:schemeClr>
                    </a:solidFill>
                  </a:tcPr>
                </a:tc>
                <a:tc hMerge="1">
                  <a:txBody>
                    <a:bodyPr/>
                    <a:lstStyle/>
                    <a:p>
                      <a:pPr algn="r"/>
                      <a:endParaRPr lang="en-US" sz="1400" b="0" i="1" dirty="0"/>
                    </a:p>
                  </a:txBody>
                  <a:tcPr anchor="ctr">
                    <a:solidFill>
                      <a:schemeClr val="bg1">
                        <a:lumMod val="95000"/>
                      </a:schemeClr>
                    </a:solidFill>
                  </a:tcPr>
                </a:tc>
                <a:tc hMerge="1">
                  <a:txBody>
                    <a:bodyPr/>
                    <a:lstStyle/>
                    <a:p>
                      <a:pPr algn="r"/>
                      <a:endParaRPr lang="en-US" sz="1400" b="0" i="1" dirty="0"/>
                    </a:p>
                  </a:txBody>
                  <a:tcPr anchor="ctr">
                    <a:solidFill>
                      <a:schemeClr val="bg1">
                        <a:lumMod val="95000"/>
                      </a:schemeClr>
                    </a:solidFill>
                  </a:tcPr>
                </a:tc>
                <a:tc>
                  <a:txBody>
                    <a:bodyPr/>
                    <a:lstStyle/>
                    <a:p>
                      <a:pPr algn="ctr"/>
                      <a:r>
                        <a:rPr lang="en-US" sz="1400" b="1" i="1" dirty="0"/>
                        <a:t>2,737</a:t>
                      </a:r>
                    </a:p>
                  </a:txBody>
                  <a:tcPr anchor="ctr">
                    <a:solidFill>
                      <a:schemeClr val="bg1">
                        <a:lumMod val="95000"/>
                      </a:schemeClr>
                    </a:solidFill>
                  </a:tcPr>
                </a:tc>
                <a:extLst>
                  <a:ext uri="{0D108BD9-81ED-4DB2-BD59-A6C34878D82A}">
                    <a16:rowId xmlns:a16="http://schemas.microsoft.com/office/drawing/2014/main" val="10001"/>
                  </a:ext>
                </a:extLst>
              </a:tr>
              <a:tr h="249995">
                <a:tc>
                  <a:txBody>
                    <a:bodyPr/>
                    <a:lstStyle/>
                    <a:p>
                      <a:endParaRPr lang="en-US" sz="1400" b="0" i="1" dirty="0"/>
                    </a:p>
                  </a:txBody>
                  <a:tcPr anchor="ctr">
                    <a:solidFill>
                      <a:schemeClr val="bg1">
                        <a:lumMod val="85000"/>
                      </a:schemeClr>
                    </a:solidFill>
                  </a:tcPr>
                </a:tc>
                <a:tc>
                  <a:txBody>
                    <a:bodyPr/>
                    <a:lstStyle/>
                    <a:p>
                      <a:pPr algn="ctr"/>
                      <a:r>
                        <a:rPr lang="en-US" sz="1400" b="1" dirty="0">
                          <a:solidFill>
                            <a:schemeClr val="tx1"/>
                          </a:solidFill>
                        </a:rPr>
                        <a:t>1</a:t>
                      </a:r>
                      <a:r>
                        <a:rPr lang="en-US" sz="1400" b="1" baseline="30000" dirty="0">
                          <a:solidFill>
                            <a:schemeClr val="tx1"/>
                          </a:solidFill>
                        </a:rPr>
                        <a:t>st</a:t>
                      </a:r>
                      <a:r>
                        <a:rPr lang="en-US" sz="1400" b="1" dirty="0">
                          <a:solidFill>
                            <a:schemeClr val="tx1"/>
                          </a:solidFill>
                        </a:rPr>
                        <a:t> Qtr.</a:t>
                      </a:r>
                    </a:p>
                  </a:txBody>
                  <a:tcPr anchor="ctr">
                    <a:solidFill>
                      <a:schemeClr val="bg1">
                        <a:lumMod val="85000"/>
                      </a:schemeClr>
                    </a:solidFill>
                  </a:tcPr>
                </a:tc>
                <a:tc>
                  <a:txBody>
                    <a:bodyPr/>
                    <a:lstStyle/>
                    <a:p>
                      <a:pPr algn="ctr"/>
                      <a:r>
                        <a:rPr lang="en-US" sz="1400" b="1" dirty="0">
                          <a:solidFill>
                            <a:schemeClr val="tx1"/>
                          </a:solidFill>
                        </a:rPr>
                        <a:t>2</a:t>
                      </a:r>
                      <a:r>
                        <a:rPr lang="en-US" sz="1400" b="1" baseline="30000" dirty="0">
                          <a:solidFill>
                            <a:schemeClr val="tx1"/>
                          </a:solidFill>
                        </a:rPr>
                        <a:t>nd</a:t>
                      </a:r>
                      <a:r>
                        <a:rPr lang="en-US" sz="1400" b="1" dirty="0">
                          <a:solidFill>
                            <a:schemeClr val="tx1"/>
                          </a:solidFill>
                        </a:rPr>
                        <a:t> Qtr.</a:t>
                      </a:r>
                    </a:p>
                  </a:txBody>
                  <a:tcPr anchor="ctr">
                    <a:solidFill>
                      <a:schemeClr val="bg1">
                        <a:lumMod val="85000"/>
                      </a:schemeClr>
                    </a:solidFill>
                  </a:tcPr>
                </a:tc>
                <a:tc>
                  <a:txBody>
                    <a:bodyPr/>
                    <a:lstStyle/>
                    <a:p>
                      <a:pPr algn="ctr"/>
                      <a:r>
                        <a:rPr lang="en-US" sz="1400" b="1" dirty="0">
                          <a:solidFill>
                            <a:schemeClr val="tx1"/>
                          </a:solidFill>
                        </a:rPr>
                        <a:t>3</a:t>
                      </a:r>
                      <a:r>
                        <a:rPr lang="en-US" sz="1400" b="1" baseline="30000" dirty="0">
                          <a:solidFill>
                            <a:schemeClr val="tx1"/>
                          </a:solidFill>
                        </a:rPr>
                        <a:t>rd</a:t>
                      </a:r>
                      <a:r>
                        <a:rPr lang="en-US" sz="1400" b="1" dirty="0">
                          <a:solidFill>
                            <a:schemeClr val="tx1"/>
                          </a:solidFill>
                        </a:rPr>
                        <a:t> Qtr.</a:t>
                      </a:r>
                    </a:p>
                  </a:txBody>
                  <a:tcPr anchor="ct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i="1" dirty="0">
                          <a:solidFill>
                            <a:schemeClr val="tx1"/>
                          </a:solidFill>
                        </a:rPr>
                        <a:t>Total</a:t>
                      </a:r>
                    </a:p>
                  </a:txBody>
                  <a:tcPr anchor="ctr">
                    <a:solidFill>
                      <a:schemeClr val="bg1">
                        <a:lumMod val="85000"/>
                      </a:schemeClr>
                    </a:solidFill>
                  </a:tcPr>
                </a:tc>
                <a:extLst>
                  <a:ext uri="{0D108BD9-81ED-4DB2-BD59-A6C34878D82A}">
                    <a16:rowId xmlns:a16="http://schemas.microsoft.com/office/drawing/2014/main" val="10002"/>
                  </a:ext>
                </a:extLst>
              </a:tr>
              <a:tr h="249995">
                <a:tc>
                  <a:txBody>
                    <a:bodyPr/>
                    <a:lstStyle/>
                    <a:p>
                      <a:pPr algn="r"/>
                      <a:r>
                        <a:rPr lang="en-US" sz="1400" i="1" dirty="0"/>
                        <a:t>Million </a:t>
                      </a:r>
                      <a:r>
                        <a:rPr lang="en-US" sz="1400" i="1" baseline="0" dirty="0"/>
                        <a:t>Hour Awards</a:t>
                      </a:r>
                      <a:endParaRPr lang="en-US" sz="1400" b="0" i="1" dirty="0"/>
                    </a:p>
                  </a:txBody>
                  <a:tcPr anchor="ctr">
                    <a:solidFill>
                      <a:schemeClr val="bg1">
                        <a:lumMod val="95000"/>
                      </a:schemeClr>
                    </a:solidFill>
                  </a:tcPr>
                </a:tc>
                <a:tc>
                  <a:txBody>
                    <a:bodyPr/>
                    <a:lstStyle/>
                    <a:p>
                      <a:pPr algn="ctr"/>
                      <a:r>
                        <a:rPr lang="en-US" sz="1400" b="0" i="0" dirty="0"/>
                        <a:t>8</a:t>
                      </a:r>
                    </a:p>
                  </a:txBody>
                  <a:tcPr anchor="ctr">
                    <a:solidFill>
                      <a:schemeClr val="bg1">
                        <a:lumMod val="95000"/>
                      </a:schemeClr>
                    </a:solidFill>
                  </a:tcPr>
                </a:tc>
                <a:tc>
                  <a:txBody>
                    <a:bodyPr/>
                    <a:lstStyle/>
                    <a:p>
                      <a:pPr algn="ctr"/>
                      <a:r>
                        <a:rPr lang="en-US" sz="1400" b="0" i="0" dirty="0"/>
                        <a:t>22</a:t>
                      </a:r>
                    </a:p>
                  </a:txBody>
                  <a:tcPr anchor="ctr">
                    <a:solidFill>
                      <a:schemeClr val="bg1">
                        <a:lumMod val="95000"/>
                      </a:schemeClr>
                    </a:solidFill>
                  </a:tcPr>
                </a:tc>
                <a:tc>
                  <a:txBody>
                    <a:bodyPr/>
                    <a:lstStyle/>
                    <a:p>
                      <a:pPr algn="ctr"/>
                      <a:r>
                        <a:rPr lang="en-US" sz="1400" b="0" i="0" dirty="0"/>
                        <a:t>8</a:t>
                      </a:r>
                    </a:p>
                  </a:txBody>
                  <a:tcPr anchor="ctr">
                    <a:solidFill>
                      <a:schemeClr val="bg1">
                        <a:lumMod val="95000"/>
                      </a:schemeClr>
                    </a:solidFill>
                  </a:tcPr>
                </a:tc>
                <a:tc>
                  <a:txBody>
                    <a:bodyPr/>
                    <a:lstStyle/>
                    <a:p>
                      <a:pPr algn="ctr"/>
                      <a:r>
                        <a:rPr lang="en-US" sz="1400" b="1" i="1" dirty="0"/>
                        <a:t>38</a:t>
                      </a:r>
                    </a:p>
                  </a:txBody>
                  <a:tcPr anchor="ctr">
                    <a:solidFill>
                      <a:schemeClr val="bg1">
                        <a:lumMod val="95000"/>
                      </a:schemeClr>
                    </a:solidFill>
                  </a:tcPr>
                </a:tc>
                <a:extLst>
                  <a:ext uri="{0D108BD9-81ED-4DB2-BD59-A6C34878D82A}">
                    <a16:rowId xmlns:a16="http://schemas.microsoft.com/office/drawing/2014/main" val="10003"/>
                  </a:ext>
                </a:extLst>
              </a:tr>
            </a:tbl>
          </a:graphicData>
        </a:graphic>
      </p:graphicFrame>
      <p:sp>
        <p:nvSpPr>
          <p:cNvPr id="9" name="TextBox 8">
            <a:extLst>
              <a:ext uri="{FF2B5EF4-FFF2-40B4-BE49-F238E27FC236}">
                <a16:creationId xmlns:a16="http://schemas.microsoft.com/office/drawing/2014/main" id="{1D619CFA-AB64-4E65-AA97-AD6BD987260F}"/>
              </a:ext>
            </a:extLst>
          </p:cNvPr>
          <p:cNvSpPr txBox="1"/>
          <p:nvPr/>
        </p:nvSpPr>
        <p:spPr>
          <a:xfrm>
            <a:off x="6477000" y="685800"/>
            <a:ext cx="2286000" cy="369332"/>
          </a:xfrm>
          <a:prstGeom prst="rect">
            <a:avLst/>
          </a:prstGeom>
          <a:noFill/>
        </p:spPr>
        <p:txBody>
          <a:bodyPr wrap="square" rtlCol="0">
            <a:spAutoFit/>
          </a:bodyPr>
          <a:lstStyle/>
          <a:p>
            <a:r>
              <a:rPr lang="en-US" i="1" dirty="0"/>
              <a:t>FFY 2021—3</a:t>
            </a:r>
            <a:r>
              <a:rPr lang="en-US" i="1" baseline="30000" dirty="0"/>
              <a:t>rd</a:t>
            </a:r>
            <a:r>
              <a:rPr lang="en-US" i="1" dirty="0"/>
              <a:t> Qtr.</a:t>
            </a:r>
          </a:p>
        </p:txBody>
      </p:sp>
      <p:pic>
        <p:nvPicPr>
          <p:cNvPr id="15" name="Picture 14">
            <a:extLst>
              <a:ext uri="{FF2B5EF4-FFF2-40B4-BE49-F238E27FC236}">
                <a16:creationId xmlns:a16="http://schemas.microsoft.com/office/drawing/2014/main" id="{66EB9E5D-B07C-4237-99AC-4280B566F4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200" y="2568348"/>
            <a:ext cx="1896153" cy="1264103"/>
          </a:xfrm>
          <a:prstGeom prst="rect">
            <a:avLst/>
          </a:prstGeom>
        </p:spPr>
      </p:pic>
      <p:pic>
        <p:nvPicPr>
          <p:cNvPr id="16" name="Picture 15" descr="A picture containing text, person, outdoor, group&#10;&#10;Description automatically generated">
            <a:extLst>
              <a:ext uri="{FF2B5EF4-FFF2-40B4-BE49-F238E27FC236}">
                <a16:creationId xmlns:a16="http://schemas.microsoft.com/office/drawing/2014/main" id="{68D774BD-E169-4D8E-964D-D657663F9826}"/>
              </a:ext>
            </a:extLst>
          </p:cNvPr>
          <p:cNvPicPr/>
          <p:nvPr/>
        </p:nvPicPr>
        <p:blipFill rotWithShape="1">
          <a:blip r:embed="rId4" cstate="print">
            <a:extLst>
              <a:ext uri="{28A0092B-C50C-407E-A947-70E740481C1C}">
                <a14:useLocalDpi xmlns:a14="http://schemas.microsoft.com/office/drawing/2010/main" val="0"/>
              </a:ext>
            </a:extLst>
          </a:blip>
          <a:srcRect t="29183"/>
          <a:stretch/>
        </p:blipFill>
        <p:spPr bwMode="auto">
          <a:xfrm>
            <a:off x="634848" y="2915434"/>
            <a:ext cx="2870352" cy="917018"/>
          </a:xfrm>
          <a:prstGeom prst="rect">
            <a:avLst/>
          </a:prstGeom>
          <a:ln>
            <a:noFill/>
          </a:ln>
          <a:extLst>
            <a:ext uri="{53640926-AAD7-44D8-BBD7-CCE9431645EC}">
              <a14:shadowObscured xmlns:a14="http://schemas.microsoft.com/office/drawing/2010/main"/>
            </a:ext>
          </a:extLst>
        </p:spPr>
      </p:pic>
      <p:pic>
        <p:nvPicPr>
          <p:cNvPr id="3" name="Picture 2" descr="A group of people posing for a photo&#10;&#10;Description automatically generated">
            <a:extLst>
              <a:ext uri="{FF2B5EF4-FFF2-40B4-BE49-F238E27FC236}">
                <a16:creationId xmlns:a16="http://schemas.microsoft.com/office/drawing/2014/main" id="{7CEAFCBC-F04A-4597-9BBD-7192742690D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666" t="13750" r="6942" b="22500"/>
          <a:stretch/>
        </p:blipFill>
        <p:spPr>
          <a:xfrm rot="10800000" flipH="1" flipV="1">
            <a:off x="5370873" y="2701987"/>
            <a:ext cx="1854275" cy="999721"/>
          </a:xfrm>
          <a:prstGeom prst="rect">
            <a:avLst/>
          </a:prstGeom>
        </p:spPr>
      </p:pic>
      <p:graphicFrame>
        <p:nvGraphicFramePr>
          <p:cNvPr id="17" name="Table 16">
            <a:extLst>
              <a:ext uri="{FF2B5EF4-FFF2-40B4-BE49-F238E27FC236}">
                <a16:creationId xmlns:a16="http://schemas.microsoft.com/office/drawing/2014/main" id="{ED5D4AF0-D255-4E46-833D-013632DBDB46}"/>
              </a:ext>
            </a:extLst>
          </p:cNvPr>
          <p:cNvGraphicFramePr>
            <a:graphicFrameLocks noGrp="1"/>
          </p:cNvGraphicFramePr>
          <p:nvPr>
            <p:extLst>
              <p:ext uri="{D42A27DB-BD31-4B8C-83A1-F6EECF244321}">
                <p14:modId xmlns:p14="http://schemas.microsoft.com/office/powerpoint/2010/main" val="1550256346"/>
              </p:ext>
            </p:extLst>
          </p:nvPr>
        </p:nvGraphicFramePr>
        <p:xfrm>
          <a:off x="623454" y="3657600"/>
          <a:ext cx="7910947" cy="810798"/>
        </p:xfrm>
        <a:graphic>
          <a:graphicData uri="http://schemas.openxmlformats.org/drawingml/2006/table">
            <a:tbl>
              <a:tblPr firstRow="1" bandRow="1">
                <a:tableStyleId>{00A15C55-8517-42AA-B614-E9B94910E393}</a:tableStyleId>
              </a:tblPr>
              <a:tblGrid>
                <a:gridCol w="4315565">
                  <a:extLst>
                    <a:ext uri="{9D8B030D-6E8A-4147-A177-3AD203B41FA5}">
                      <a16:colId xmlns:a16="http://schemas.microsoft.com/office/drawing/2014/main" val="20000"/>
                    </a:ext>
                  </a:extLst>
                </a:gridCol>
                <a:gridCol w="792203">
                  <a:extLst>
                    <a:ext uri="{9D8B030D-6E8A-4147-A177-3AD203B41FA5}">
                      <a16:colId xmlns:a16="http://schemas.microsoft.com/office/drawing/2014/main" val="20001"/>
                    </a:ext>
                  </a:extLst>
                </a:gridCol>
                <a:gridCol w="792203">
                  <a:extLst>
                    <a:ext uri="{9D8B030D-6E8A-4147-A177-3AD203B41FA5}">
                      <a16:colId xmlns:a16="http://schemas.microsoft.com/office/drawing/2014/main" val="828916832"/>
                    </a:ext>
                  </a:extLst>
                </a:gridCol>
                <a:gridCol w="792203">
                  <a:extLst>
                    <a:ext uri="{9D8B030D-6E8A-4147-A177-3AD203B41FA5}">
                      <a16:colId xmlns:a16="http://schemas.microsoft.com/office/drawing/2014/main" val="2061701446"/>
                    </a:ext>
                  </a:extLst>
                </a:gridCol>
                <a:gridCol w="1218773">
                  <a:extLst>
                    <a:ext uri="{9D8B030D-6E8A-4147-A177-3AD203B41FA5}">
                      <a16:colId xmlns:a16="http://schemas.microsoft.com/office/drawing/2014/main" val="20002"/>
                    </a:ext>
                  </a:extLst>
                </a:gridCol>
              </a:tblGrid>
              <a:tr h="475518">
                <a:tc>
                  <a:txBody>
                    <a:bodyPr/>
                    <a:lstStyle/>
                    <a:p>
                      <a:pPr algn="r"/>
                      <a:r>
                        <a:rPr lang="en-US" sz="1600" b="1" dirty="0">
                          <a:solidFill>
                            <a:schemeClr val="tx1"/>
                          </a:solidFill>
                        </a:rPr>
                        <a:t>GOLD STAR GROWERS</a:t>
                      </a:r>
                      <a:r>
                        <a:rPr lang="en-US" sz="1200" b="1" i="0" dirty="0">
                          <a:solidFill>
                            <a:schemeClr val="tx1"/>
                          </a:solidFill>
                        </a:rPr>
                        <a:t>—NEW</a:t>
                      </a:r>
                    </a:p>
                  </a:txBody>
                  <a:tcPr anchor="ctr">
                    <a:solidFill>
                      <a:schemeClr val="bg1">
                        <a:lumMod val="75000"/>
                      </a:schemeClr>
                    </a:solidFill>
                  </a:tcPr>
                </a:tc>
                <a:tc>
                  <a:txBody>
                    <a:bodyPr/>
                    <a:lstStyle/>
                    <a:p>
                      <a:pPr algn="ctr"/>
                      <a:r>
                        <a:rPr lang="en-US" sz="1300" b="1" dirty="0">
                          <a:solidFill>
                            <a:schemeClr val="tx1"/>
                          </a:solidFill>
                        </a:rPr>
                        <a:t>1</a:t>
                      </a:r>
                      <a:r>
                        <a:rPr lang="en-US" sz="1300" b="1" baseline="30000" dirty="0">
                          <a:solidFill>
                            <a:schemeClr val="tx1"/>
                          </a:solidFill>
                        </a:rPr>
                        <a:t>st</a:t>
                      </a:r>
                      <a:r>
                        <a:rPr lang="en-US" sz="1300" b="1" dirty="0">
                          <a:solidFill>
                            <a:schemeClr val="tx1"/>
                          </a:solidFill>
                        </a:rPr>
                        <a:t> Qtr.</a:t>
                      </a:r>
                    </a:p>
                  </a:txBody>
                  <a:tcPr anchor="ctr">
                    <a:solidFill>
                      <a:schemeClr val="bg1">
                        <a:lumMod val="75000"/>
                      </a:schemeClr>
                    </a:solidFill>
                  </a:tcPr>
                </a:tc>
                <a:tc>
                  <a:txBody>
                    <a:bodyPr/>
                    <a:lstStyle/>
                    <a:p>
                      <a:pPr algn="ctr"/>
                      <a:r>
                        <a:rPr lang="en-US" sz="1300" b="1" dirty="0">
                          <a:solidFill>
                            <a:schemeClr val="tx1"/>
                          </a:solidFill>
                        </a:rPr>
                        <a:t>2</a:t>
                      </a:r>
                      <a:r>
                        <a:rPr lang="en-US" sz="1300" b="1" baseline="30000" dirty="0">
                          <a:solidFill>
                            <a:schemeClr val="tx1"/>
                          </a:solidFill>
                        </a:rPr>
                        <a:t>nd</a:t>
                      </a:r>
                      <a:r>
                        <a:rPr lang="en-US" sz="1300" b="1" dirty="0">
                          <a:solidFill>
                            <a:schemeClr val="tx1"/>
                          </a:solidFill>
                        </a:rPr>
                        <a:t> Qtr.</a:t>
                      </a:r>
                    </a:p>
                  </a:txBody>
                  <a:tcPr anchor="ctr">
                    <a:solidFill>
                      <a:schemeClr val="bg1">
                        <a:lumMod val="75000"/>
                      </a:schemeClr>
                    </a:solidFill>
                  </a:tcPr>
                </a:tc>
                <a:tc>
                  <a:txBody>
                    <a:bodyPr/>
                    <a:lstStyle/>
                    <a:p>
                      <a:pPr algn="ctr"/>
                      <a:r>
                        <a:rPr lang="en-US" sz="1300" b="1" dirty="0">
                          <a:solidFill>
                            <a:schemeClr val="tx1"/>
                          </a:solidFill>
                        </a:rPr>
                        <a:t>3</a:t>
                      </a:r>
                      <a:r>
                        <a:rPr lang="en-US" sz="1300" b="1" baseline="30000" dirty="0">
                          <a:solidFill>
                            <a:schemeClr val="tx1"/>
                          </a:solidFill>
                        </a:rPr>
                        <a:t>rd</a:t>
                      </a:r>
                      <a:r>
                        <a:rPr lang="en-US" sz="1300" b="1" dirty="0">
                          <a:solidFill>
                            <a:schemeClr val="tx1"/>
                          </a:solidFill>
                        </a:rPr>
                        <a:t> Qtr.</a:t>
                      </a:r>
                    </a:p>
                  </a:txBody>
                  <a:tcPr anchor="ctr">
                    <a:solidFill>
                      <a:schemeClr val="bg1">
                        <a:lumMod val="75000"/>
                      </a:schemeClr>
                    </a:solidFill>
                  </a:tcPr>
                </a:tc>
                <a:tc>
                  <a:txBody>
                    <a:bodyPr/>
                    <a:lstStyle/>
                    <a:p>
                      <a:pPr algn="ctr"/>
                      <a:r>
                        <a:rPr lang="en-US" sz="1300" b="1" i="1" dirty="0">
                          <a:solidFill>
                            <a:schemeClr val="tx1"/>
                          </a:solidFill>
                        </a:rPr>
                        <a:t>Total</a:t>
                      </a:r>
                    </a:p>
                  </a:txBody>
                  <a:tcPr anchor="ctr">
                    <a:solidFill>
                      <a:schemeClr val="bg1">
                        <a:lumMod val="75000"/>
                      </a:schemeClr>
                    </a:solidFill>
                  </a:tcPr>
                </a:tc>
                <a:extLst>
                  <a:ext uri="{0D108BD9-81ED-4DB2-BD59-A6C34878D82A}">
                    <a16:rowId xmlns:a16="http://schemas.microsoft.com/office/drawing/2014/main" val="10000"/>
                  </a:ext>
                </a:extLst>
              </a:tr>
              <a:tr h="134082">
                <a:tc>
                  <a:txBody>
                    <a:bodyPr/>
                    <a:lstStyle/>
                    <a:p>
                      <a:pPr algn="r"/>
                      <a:endParaRPr lang="en-US" sz="1600" b="0" i="1" dirty="0"/>
                    </a:p>
                  </a:txBody>
                  <a:tcPr anchor="ctr">
                    <a:solidFill>
                      <a:schemeClr val="bg1">
                        <a:lumMod val="95000"/>
                      </a:schemeClr>
                    </a:solidFill>
                  </a:tcPr>
                </a:tc>
                <a:tc>
                  <a:txBody>
                    <a:bodyPr/>
                    <a:lstStyle/>
                    <a:p>
                      <a:pPr algn="ctr"/>
                      <a:r>
                        <a:rPr lang="en-US" sz="1300" b="0" i="0" dirty="0"/>
                        <a:t>1</a:t>
                      </a:r>
                    </a:p>
                  </a:txBody>
                  <a:tcPr anchor="ctr">
                    <a:solidFill>
                      <a:schemeClr val="bg1">
                        <a:lumMod val="95000"/>
                      </a:schemeClr>
                    </a:solidFill>
                  </a:tcPr>
                </a:tc>
                <a:tc>
                  <a:txBody>
                    <a:bodyPr/>
                    <a:lstStyle/>
                    <a:p>
                      <a:pPr algn="ctr"/>
                      <a:r>
                        <a:rPr lang="en-US" sz="1300" b="0" i="0" dirty="0"/>
                        <a:t>178</a:t>
                      </a:r>
                    </a:p>
                  </a:txBody>
                  <a:tcPr anchor="ctr">
                    <a:solidFill>
                      <a:schemeClr val="bg1">
                        <a:lumMod val="95000"/>
                      </a:schemeClr>
                    </a:solidFill>
                  </a:tcPr>
                </a:tc>
                <a:tc>
                  <a:txBody>
                    <a:bodyPr/>
                    <a:lstStyle/>
                    <a:p>
                      <a:pPr algn="ctr"/>
                      <a:r>
                        <a:rPr lang="en-US" sz="1300" b="0" i="0" dirty="0"/>
                        <a:t>30</a:t>
                      </a:r>
                    </a:p>
                  </a:txBody>
                  <a:tcPr anchor="ctr">
                    <a:solidFill>
                      <a:schemeClr val="bg1">
                        <a:lumMod val="95000"/>
                      </a:schemeClr>
                    </a:solidFill>
                  </a:tcPr>
                </a:tc>
                <a:tc>
                  <a:txBody>
                    <a:bodyPr/>
                    <a:lstStyle/>
                    <a:p>
                      <a:pPr algn="ctr"/>
                      <a:r>
                        <a:rPr lang="en-US" sz="1300" b="1" i="1" dirty="0"/>
                        <a:t>209</a:t>
                      </a:r>
                    </a:p>
                  </a:txBody>
                  <a:tcPr anchor="ctr">
                    <a:solidFill>
                      <a:schemeClr val="bg1">
                        <a:lumMod val="95000"/>
                      </a:schemeClr>
                    </a:solidFill>
                  </a:tcPr>
                </a:tc>
                <a:extLst>
                  <a:ext uri="{0D108BD9-81ED-4DB2-BD59-A6C34878D82A}">
                    <a16:rowId xmlns:a16="http://schemas.microsoft.com/office/drawing/2014/main" val="10001"/>
                  </a:ext>
                </a:extLst>
              </a:tr>
            </a:tbl>
          </a:graphicData>
        </a:graphic>
      </p:graphicFrame>
      <p:graphicFrame>
        <p:nvGraphicFramePr>
          <p:cNvPr id="18" name="Table 17">
            <a:extLst>
              <a:ext uri="{FF2B5EF4-FFF2-40B4-BE49-F238E27FC236}">
                <a16:creationId xmlns:a16="http://schemas.microsoft.com/office/drawing/2014/main" id="{2C58014A-903F-4C3D-A154-041FC94A55A4}"/>
              </a:ext>
            </a:extLst>
          </p:cNvPr>
          <p:cNvGraphicFramePr>
            <a:graphicFrameLocks noGrp="1"/>
          </p:cNvGraphicFramePr>
          <p:nvPr>
            <p:extLst>
              <p:ext uri="{D42A27DB-BD31-4B8C-83A1-F6EECF244321}">
                <p14:modId xmlns:p14="http://schemas.microsoft.com/office/powerpoint/2010/main" val="2727092206"/>
              </p:ext>
            </p:extLst>
          </p:nvPr>
        </p:nvGraphicFramePr>
        <p:xfrm>
          <a:off x="609600" y="1143001"/>
          <a:ext cx="7924793" cy="1782144"/>
        </p:xfrm>
        <a:graphic>
          <a:graphicData uri="http://schemas.openxmlformats.org/drawingml/2006/table">
            <a:tbl>
              <a:tblPr firstRow="1" bandRow="1">
                <a:tableStyleId>{00A15C55-8517-42AA-B614-E9B94910E393}</a:tableStyleId>
              </a:tblPr>
              <a:tblGrid>
                <a:gridCol w="29718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731761">
                  <a:extLst>
                    <a:ext uri="{9D8B030D-6E8A-4147-A177-3AD203B41FA5}">
                      <a16:colId xmlns:a16="http://schemas.microsoft.com/office/drawing/2014/main" val="3574569728"/>
                    </a:ext>
                  </a:extLst>
                </a:gridCol>
                <a:gridCol w="691847">
                  <a:extLst>
                    <a:ext uri="{9D8B030D-6E8A-4147-A177-3AD203B41FA5}">
                      <a16:colId xmlns:a16="http://schemas.microsoft.com/office/drawing/2014/main" val="670083914"/>
                    </a:ext>
                  </a:extLst>
                </a:gridCol>
                <a:gridCol w="691847">
                  <a:extLst>
                    <a:ext uri="{9D8B030D-6E8A-4147-A177-3AD203B41FA5}">
                      <a16:colId xmlns:a16="http://schemas.microsoft.com/office/drawing/2014/main" val="20002"/>
                    </a:ext>
                  </a:extLst>
                </a:gridCol>
                <a:gridCol w="817638">
                  <a:extLst>
                    <a:ext uri="{9D8B030D-6E8A-4147-A177-3AD203B41FA5}">
                      <a16:colId xmlns:a16="http://schemas.microsoft.com/office/drawing/2014/main" val="20003"/>
                    </a:ext>
                  </a:extLst>
                </a:gridCol>
                <a:gridCol w="1257900">
                  <a:extLst>
                    <a:ext uri="{9D8B030D-6E8A-4147-A177-3AD203B41FA5}">
                      <a16:colId xmlns:a16="http://schemas.microsoft.com/office/drawing/2014/main" val="20004"/>
                    </a:ext>
                  </a:extLst>
                </a:gridCol>
              </a:tblGrid>
              <a:tr h="429665">
                <a:tc>
                  <a:txBody>
                    <a:bodyPr/>
                    <a:lstStyle/>
                    <a:p>
                      <a:pPr algn="r"/>
                      <a:r>
                        <a:rPr lang="en-US" sz="1600" b="1" dirty="0">
                          <a:solidFill>
                            <a:schemeClr val="tx1"/>
                          </a:solidFill>
                        </a:rPr>
                        <a:t>SHARP SITES</a:t>
                      </a:r>
                      <a:r>
                        <a:rPr lang="en-US" sz="1200" b="1" i="0" dirty="0">
                          <a:solidFill>
                            <a:schemeClr val="tx1"/>
                          </a:solidFill>
                        </a:rPr>
                        <a:t>—New/Renewal</a:t>
                      </a:r>
                    </a:p>
                  </a:txBody>
                  <a:tcPr anchor="ctr">
                    <a:solidFill>
                      <a:schemeClr val="bg1">
                        <a:lumMod val="75000"/>
                      </a:schemeClr>
                    </a:solidFill>
                  </a:tcPr>
                </a:tc>
                <a:tc>
                  <a:txBody>
                    <a:bodyPr/>
                    <a:lstStyle/>
                    <a:p>
                      <a:pPr algn="ctr"/>
                      <a:r>
                        <a:rPr lang="en-US" sz="1200" b="1" dirty="0">
                          <a:solidFill>
                            <a:schemeClr val="tx1"/>
                          </a:solidFill>
                        </a:rPr>
                        <a:t>1</a:t>
                      </a:r>
                      <a:r>
                        <a:rPr lang="en-US" sz="1200" b="1" baseline="30000" dirty="0">
                          <a:solidFill>
                            <a:schemeClr val="tx1"/>
                          </a:solidFill>
                        </a:rPr>
                        <a:t>st</a:t>
                      </a:r>
                      <a:r>
                        <a:rPr lang="en-US" sz="1200" b="1" dirty="0">
                          <a:solidFill>
                            <a:schemeClr val="tx1"/>
                          </a:solidFill>
                        </a:rPr>
                        <a:t> Qtr.</a:t>
                      </a:r>
                    </a:p>
                  </a:txBody>
                  <a:tcPr anchor="ctr">
                    <a:solidFill>
                      <a:schemeClr val="bg1">
                        <a:lumMod val="75000"/>
                      </a:schemeClr>
                    </a:solidFill>
                  </a:tcPr>
                </a:tc>
                <a:tc>
                  <a:txBody>
                    <a:bodyPr/>
                    <a:lstStyle/>
                    <a:p>
                      <a:pPr algn="ctr"/>
                      <a:r>
                        <a:rPr lang="en-US" sz="1200" b="1" dirty="0">
                          <a:solidFill>
                            <a:schemeClr val="tx1"/>
                          </a:solidFill>
                        </a:rPr>
                        <a:t>2</a:t>
                      </a:r>
                      <a:r>
                        <a:rPr lang="en-US" sz="1200" b="1" baseline="30000" dirty="0">
                          <a:solidFill>
                            <a:schemeClr val="tx1"/>
                          </a:solidFill>
                        </a:rPr>
                        <a:t>nd</a:t>
                      </a:r>
                      <a:r>
                        <a:rPr lang="en-US" sz="1200" b="1" dirty="0">
                          <a:solidFill>
                            <a:schemeClr val="tx1"/>
                          </a:solidFill>
                        </a:rPr>
                        <a:t> Qtr.</a:t>
                      </a:r>
                    </a:p>
                  </a:txBody>
                  <a:tcPr anchor="ctr">
                    <a:solidFill>
                      <a:schemeClr val="bg1">
                        <a:lumMod val="75000"/>
                      </a:schemeClr>
                    </a:solidFill>
                  </a:tcPr>
                </a:tc>
                <a:tc>
                  <a:txBody>
                    <a:bodyPr/>
                    <a:lstStyle/>
                    <a:p>
                      <a:pPr algn="ctr"/>
                      <a:r>
                        <a:rPr lang="en-US" sz="1200" b="1" dirty="0">
                          <a:solidFill>
                            <a:schemeClr val="tx1"/>
                          </a:solidFill>
                        </a:rPr>
                        <a:t>3</a:t>
                      </a:r>
                      <a:r>
                        <a:rPr lang="en-US" sz="1200" b="1" baseline="30000" dirty="0">
                          <a:solidFill>
                            <a:schemeClr val="tx1"/>
                          </a:solidFill>
                        </a:rPr>
                        <a:t>rd</a:t>
                      </a:r>
                      <a:r>
                        <a:rPr lang="en-US" sz="1200" b="1" dirty="0">
                          <a:solidFill>
                            <a:schemeClr val="tx1"/>
                          </a:solidFill>
                        </a:rPr>
                        <a:t> Qtr.</a:t>
                      </a:r>
                    </a:p>
                  </a:txBody>
                  <a:tcPr anchor="ctr">
                    <a:solidFill>
                      <a:schemeClr val="bg1">
                        <a:lumMod val="75000"/>
                      </a:schemeClr>
                    </a:solidFill>
                  </a:tcPr>
                </a:tc>
                <a:tc>
                  <a:txBody>
                    <a:bodyPr/>
                    <a:lstStyle/>
                    <a:p>
                      <a:pPr algn="ctr"/>
                      <a:r>
                        <a:rPr lang="en-US" sz="1200" b="1" i="1" dirty="0">
                          <a:solidFill>
                            <a:schemeClr val="tx1"/>
                          </a:solidFill>
                        </a:rPr>
                        <a:t>Total</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FFY Goal</a:t>
                      </a:r>
                      <a:endParaRPr lang="en-US" sz="1200" b="1" dirty="0">
                        <a:solidFill>
                          <a:schemeClr val="tx1"/>
                        </a:solidFill>
                      </a:endParaRPr>
                    </a:p>
                  </a:txBody>
                  <a:tcPr anchor="ctr">
                    <a:solidFill>
                      <a:schemeClr val="bg1">
                        <a:lumMod val="75000"/>
                      </a:schemeClr>
                    </a:solidFill>
                  </a:tcPr>
                </a:tc>
                <a:tc>
                  <a:txBody>
                    <a:bodyPr/>
                    <a:lstStyle/>
                    <a:p>
                      <a:pPr algn="ctr"/>
                      <a:r>
                        <a:rPr lang="en-US" sz="1200" dirty="0">
                          <a:solidFill>
                            <a:schemeClr val="tx1"/>
                          </a:solidFill>
                        </a:rPr>
                        <a:t>Approved</a:t>
                      </a:r>
                    </a:p>
                    <a:p>
                      <a:pPr algn="ctr"/>
                      <a:r>
                        <a:rPr lang="en-US" sz="1200" dirty="0">
                          <a:solidFill>
                            <a:schemeClr val="tx1"/>
                          </a:solidFill>
                        </a:rPr>
                        <a:t>SHARP Sites*</a:t>
                      </a:r>
                    </a:p>
                  </a:txBody>
                  <a:tcPr anchor="ctr">
                    <a:solidFill>
                      <a:schemeClr val="bg1">
                        <a:lumMod val="75000"/>
                      </a:schemeClr>
                    </a:solidFill>
                  </a:tcPr>
                </a:tc>
                <a:extLst>
                  <a:ext uri="{0D108BD9-81ED-4DB2-BD59-A6C34878D82A}">
                    <a16:rowId xmlns:a16="http://schemas.microsoft.com/office/drawing/2014/main" val="10000"/>
                  </a:ext>
                </a:extLst>
              </a:tr>
              <a:tr h="297333">
                <a:tc>
                  <a:txBody>
                    <a:bodyPr/>
                    <a:lstStyle/>
                    <a:p>
                      <a:pPr algn="r"/>
                      <a:r>
                        <a:rPr lang="en-US" sz="1400" i="1" dirty="0"/>
                        <a:t>SHARP—Construction</a:t>
                      </a:r>
                      <a:endParaRPr lang="en-US" sz="1400" b="0" i="1" dirty="0"/>
                    </a:p>
                  </a:txBody>
                  <a:tcPr anchor="ctr">
                    <a:solidFill>
                      <a:schemeClr val="bg1">
                        <a:lumMod val="85000"/>
                      </a:schemeClr>
                    </a:solidFill>
                  </a:tcPr>
                </a:tc>
                <a:tc>
                  <a:txBody>
                    <a:bodyPr/>
                    <a:lstStyle/>
                    <a:p>
                      <a:pPr algn="ctr"/>
                      <a:r>
                        <a:rPr lang="en-US" sz="1400" b="0" i="0" dirty="0"/>
                        <a:t>0</a:t>
                      </a:r>
                    </a:p>
                  </a:txBody>
                  <a:tcPr anchor="ctr">
                    <a:solidFill>
                      <a:schemeClr val="bg1">
                        <a:lumMod val="85000"/>
                      </a:schemeClr>
                    </a:solidFill>
                  </a:tcPr>
                </a:tc>
                <a:tc>
                  <a:txBody>
                    <a:bodyPr/>
                    <a:lstStyle/>
                    <a:p>
                      <a:pPr algn="ctr"/>
                      <a:r>
                        <a:rPr lang="en-US" sz="1400" b="0" i="0" dirty="0"/>
                        <a:t>0</a:t>
                      </a:r>
                    </a:p>
                  </a:txBody>
                  <a:tcPr anchor="ctr">
                    <a:solidFill>
                      <a:schemeClr val="bg1">
                        <a:lumMod val="85000"/>
                      </a:schemeClr>
                    </a:solidFill>
                  </a:tcPr>
                </a:tc>
                <a:tc>
                  <a:txBody>
                    <a:bodyPr/>
                    <a:lstStyle/>
                    <a:p>
                      <a:pPr algn="ctr"/>
                      <a:r>
                        <a:rPr lang="en-US" sz="1400" b="0" i="0" dirty="0"/>
                        <a:t>1</a:t>
                      </a:r>
                    </a:p>
                  </a:txBody>
                  <a:tcPr anchor="ctr">
                    <a:solidFill>
                      <a:schemeClr val="bg1">
                        <a:lumMod val="85000"/>
                      </a:schemeClr>
                    </a:solidFill>
                  </a:tcPr>
                </a:tc>
                <a:tc>
                  <a:txBody>
                    <a:bodyPr/>
                    <a:lstStyle/>
                    <a:p>
                      <a:pPr algn="ctr"/>
                      <a:r>
                        <a:rPr lang="en-US" sz="1400" b="1" i="1" dirty="0"/>
                        <a:t>1</a:t>
                      </a:r>
                    </a:p>
                  </a:txBody>
                  <a:tcPr anchor="ctr">
                    <a:solidFill>
                      <a:schemeClr val="bg1">
                        <a:lumMod val="85000"/>
                      </a:schemeClr>
                    </a:solidFill>
                  </a:tcPr>
                </a:tc>
                <a:tc rowSpan="3">
                  <a:txBody>
                    <a:bodyPr/>
                    <a:lstStyle/>
                    <a:p>
                      <a:pPr algn="ctr"/>
                      <a:endParaRPr lang="en-US" sz="1400" b="1" i="0" dirty="0"/>
                    </a:p>
                  </a:txBody>
                  <a:tcPr anchor="ctr">
                    <a:solidFill>
                      <a:schemeClr val="bg1">
                        <a:lumMod val="85000"/>
                      </a:schemeClr>
                    </a:solidFill>
                  </a:tcPr>
                </a:tc>
                <a:tc>
                  <a:txBody>
                    <a:bodyPr/>
                    <a:lstStyle/>
                    <a:p>
                      <a:pPr algn="ctr"/>
                      <a:r>
                        <a:rPr lang="en-US" sz="1400" b="0" i="0" dirty="0"/>
                        <a:t>4</a:t>
                      </a:r>
                    </a:p>
                  </a:txBody>
                  <a:tcPr anchor="ctr">
                    <a:solidFill>
                      <a:schemeClr val="bg1">
                        <a:lumMod val="85000"/>
                      </a:schemeClr>
                    </a:solidFill>
                  </a:tcPr>
                </a:tc>
                <a:extLst>
                  <a:ext uri="{0D108BD9-81ED-4DB2-BD59-A6C34878D82A}">
                    <a16:rowId xmlns:a16="http://schemas.microsoft.com/office/drawing/2014/main" val="10001"/>
                  </a:ext>
                </a:extLst>
              </a:tr>
              <a:tr h="401491">
                <a:tc>
                  <a:txBody>
                    <a:bodyPr/>
                    <a:lstStyle/>
                    <a:p>
                      <a:pPr algn="r"/>
                      <a:r>
                        <a:rPr lang="en-US" sz="1400" i="1" dirty="0"/>
                        <a:t>SHARP—General Industry</a:t>
                      </a:r>
                      <a:endParaRPr lang="en-US" sz="1400" b="0" i="1" dirty="0"/>
                    </a:p>
                  </a:txBody>
                  <a:tcPr anchor="ctr">
                    <a:solidFill>
                      <a:schemeClr val="bg1">
                        <a:lumMod val="95000"/>
                      </a:schemeClr>
                    </a:solidFill>
                  </a:tcPr>
                </a:tc>
                <a:tc>
                  <a:txBody>
                    <a:bodyPr/>
                    <a:lstStyle/>
                    <a:p>
                      <a:pPr algn="ctr"/>
                      <a:r>
                        <a:rPr lang="en-US" sz="1400" b="0" i="0" dirty="0"/>
                        <a:t>9</a:t>
                      </a:r>
                    </a:p>
                  </a:txBody>
                  <a:tcPr anchor="ctr">
                    <a:solidFill>
                      <a:schemeClr val="bg1">
                        <a:lumMod val="95000"/>
                      </a:schemeClr>
                    </a:solidFill>
                  </a:tcPr>
                </a:tc>
                <a:tc>
                  <a:txBody>
                    <a:bodyPr/>
                    <a:lstStyle/>
                    <a:p>
                      <a:pPr algn="ctr"/>
                      <a:r>
                        <a:rPr lang="en-US" sz="1400" b="0" i="0" dirty="0"/>
                        <a:t>20</a:t>
                      </a:r>
                    </a:p>
                  </a:txBody>
                  <a:tcPr anchor="ctr">
                    <a:solidFill>
                      <a:schemeClr val="bg1">
                        <a:lumMod val="95000"/>
                      </a:schemeClr>
                    </a:solidFill>
                  </a:tcPr>
                </a:tc>
                <a:tc>
                  <a:txBody>
                    <a:bodyPr/>
                    <a:lstStyle/>
                    <a:p>
                      <a:pPr algn="ctr"/>
                      <a:r>
                        <a:rPr lang="en-US" sz="1400" b="0" i="0" dirty="0"/>
                        <a:t>11</a:t>
                      </a:r>
                    </a:p>
                  </a:txBody>
                  <a:tcPr anchor="ctr">
                    <a:solidFill>
                      <a:schemeClr val="bg1">
                        <a:lumMod val="95000"/>
                      </a:schemeClr>
                    </a:solidFill>
                  </a:tcPr>
                </a:tc>
                <a:tc>
                  <a:txBody>
                    <a:bodyPr/>
                    <a:lstStyle/>
                    <a:p>
                      <a:pPr algn="ctr"/>
                      <a:r>
                        <a:rPr lang="en-US" sz="1400" b="1" i="1" dirty="0"/>
                        <a:t>40</a:t>
                      </a:r>
                    </a:p>
                  </a:txBody>
                  <a:tcPr anchor="ctr">
                    <a:solidFill>
                      <a:schemeClr val="bg1">
                        <a:lumMod val="95000"/>
                      </a:schemeClr>
                    </a:solidFill>
                  </a:tcPr>
                </a:tc>
                <a:tc vMerge="1">
                  <a:txBody>
                    <a:bodyPr/>
                    <a:lstStyle/>
                    <a:p>
                      <a:endParaRPr lang="en-US"/>
                    </a:p>
                  </a:txBody>
                  <a:tcPr/>
                </a:tc>
                <a:tc>
                  <a:txBody>
                    <a:bodyPr/>
                    <a:lstStyle/>
                    <a:p>
                      <a:pPr algn="ctr"/>
                      <a:r>
                        <a:rPr lang="en-US" sz="1400" b="0" i="0" dirty="0"/>
                        <a:t>115</a:t>
                      </a:r>
                    </a:p>
                  </a:txBody>
                  <a:tcPr anchor="ctr">
                    <a:solidFill>
                      <a:schemeClr val="bg1">
                        <a:lumMod val="95000"/>
                      </a:schemeClr>
                    </a:solidFill>
                  </a:tcPr>
                </a:tc>
                <a:extLst>
                  <a:ext uri="{0D108BD9-81ED-4DB2-BD59-A6C34878D82A}">
                    <a16:rowId xmlns:a16="http://schemas.microsoft.com/office/drawing/2014/main" val="10002"/>
                  </a:ext>
                </a:extLst>
              </a:tr>
              <a:tr h="313853">
                <a:tc>
                  <a:txBody>
                    <a:bodyPr/>
                    <a:lstStyle/>
                    <a:p>
                      <a:pPr algn="r"/>
                      <a:r>
                        <a:rPr lang="en-US" sz="1400" i="1" dirty="0"/>
                        <a:t>SHARP—Public Sector</a:t>
                      </a:r>
                      <a:endParaRPr lang="en-US" sz="1400" b="0" i="1" dirty="0"/>
                    </a:p>
                  </a:txBody>
                  <a:tcPr anchor="ctr">
                    <a:solidFill>
                      <a:schemeClr val="bg1">
                        <a:lumMod val="85000"/>
                      </a:schemeClr>
                    </a:solidFill>
                  </a:tcPr>
                </a:tc>
                <a:tc>
                  <a:txBody>
                    <a:bodyPr/>
                    <a:lstStyle/>
                    <a:p>
                      <a:pPr algn="ctr"/>
                      <a:r>
                        <a:rPr lang="en-US" sz="1400" b="0" i="0" dirty="0"/>
                        <a:t>5</a:t>
                      </a:r>
                    </a:p>
                  </a:txBody>
                  <a:tcPr anchor="ctr">
                    <a:solidFill>
                      <a:schemeClr val="bg1">
                        <a:lumMod val="85000"/>
                      </a:schemeClr>
                    </a:solidFill>
                  </a:tcPr>
                </a:tc>
                <a:tc>
                  <a:txBody>
                    <a:bodyPr/>
                    <a:lstStyle/>
                    <a:p>
                      <a:pPr algn="ctr"/>
                      <a:r>
                        <a:rPr lang="en-US" sz="1400" b="0" i="0" dirty="0"/>
                        <a:t>2</a:t>
                      </a:r>
                    </a:p>
                  </a:txBody>
                  <a:tcPr anchor="ctr">
                    <a:solidFill>
                      <a:schemeClr val="bg1">
                        <a:lumMod val="85000"/>
                      </a:schemeClr>
                    </a:solidFill>
                  </a:tcPr>
                </a:tc>
                <a:tc>
                  <a:txBody>
                    <a:bodyPr/>
                    <a:lstStyle/>
                    <a:p>
                      <a:pPr algn="ctr"/>
                      <a:r>
                        <a:rPr lang="en-US" sz="1400" b="0" i="0" dirty="0"/>
                        <a:t>8</a:t>
                      </a:r>
                    </a:p>
                  </a:txBody>
                  <a:tcPr anchor="ctr">
                    <a:solidFill>
                      <a:schemeClr val="bg1">
                        <a:lumMod val="85000"/>
                      </a:schemeClr>
                    </a:solidFill>
                  </a:tcPr>
                </a:tc>
                <a:tc>
                  <a:txBody>
                    <a:bodyPr/>
                    <a:lstStyle/>
                    <a:p>
                      <a:pPr algn="ctr"/>
                      <a:r>
                        <a:rPr lang="en-US" sz="1400" b="1" i="1" dirty="0"/>
                        <a:t>15</a:t>
                      </a:r>
                    </a:p>
                  </a:txBody>
                  <a:tcPr anchor="ctr">
                    <a:solidFill>
                      <a:schemeClr val="bg1">
                        <a:lumMod val="85000"/>
                      </a:schemeClr>
                    </a:solidFill>
                  </a:tcPr>
                </a:tc>
                <a:tc vMerge="1">
                  <a:txBody>
                    <a:bodyPr/>
                    <a:lstStyle/>
                    <a:p>
                      <a:pPr algn="ctr"/>
                      <a:endParaRPr lang="en-US" sz="1200" b="1" i="0" dirty="0"/>
                    </a:p>
                  </a:txBody>
                  <a:tcPr>
                    <a:solidFill>
                      <a:schemeClr val="bg1">
                        <a:lumMod val="95000"/>
                      </a:schemeClr>
                    </a:solidFill>
                  </a:tcPr>
                </a:tc>
                <a:tc>
                  <a:txBody>
                    <a:bodyPr/>
                    <a:lstStyle/>
                    <a:p>
                      <a:pPr algn="ctr"/>
                      <a:r>
                        <a:rPr lang="en-US" sz="1400" b="0" i="0" dirty="0"/>
                        <a:t>41</a:t>
                      </a:r>
                    </a:p>
                  </a:txBody>
                  <a:tcPr anchor="ctr">
                    <a:solidFill>
                      <a:schemeClr val="bg1">
                        <a:lumMod val="85000"/>
                      </a:schemeClr>
                    </a:solidFill>
                  </a:tcPr>
                </a:tc>
                <a:extLst>
                  <a:ext uri="{0D108BD9-81ED-4DB2-BD59-A6C34878D82A}">
                    <a16:rowId xmlns:a16="http://schemas.microsoft.com/office/drawing/2014/main" val="10003"/>
                  </a:ext>
                </a:extLst>
              </a:tr>
              <a:tr h="297333">
                <a:tc>
                  <a:txBody>
                    <a:bodyPr/>
                    <a:lstStyle/>
                    <a:p>
                      <a:pPr algn="r"/>
                      <a:r>
                        <a:rPr lang="en-US" sz="1400" b="1" i="1" dirty="0"/>
                        <a:t>Totals</a:t>
                      </a:r>
                    </a:p>
                  </a:txBody>
                  <a:tcPr anchor="ctr">
                    <a:solidFill>
                      <a:schemeClr val="bg1">
                        <a:lumMod val="95000"/>
                      </a:schemeClr>
                    </a:solidFill>
                  </a:tcPr>
                </a:tc>
                <a:tc>
                  <a:txBody>
                    <a:bodyPr/>
                    <a:lstStyle/>
                    <a:p>
                      <a:pPr algn="ctr"/>
                      <a:r>
                        <a:rPr lang="en-US" sz="1400" b="1" i="1" dirty="0"/>
                        <a:t>14</a:t>
                      </a:r>
                    </a:p>
                  </a:txBody>
                  <a:tcPr anchor="ctr">
                    <a:solidFill>
                      <a:schemeClr val="bg1">
                        <a:lumMod val="95000"/>
                      </a:schemeClr>
                    </a:solidFill>
                  </a:tcPr>
                </a:tc>
                <a:tc>
                  <a:txBody>
                    <a:bodyPr/>
                    <a:lstStyle/>
                    <a:p>
                      <a:pPr algn="ctr"/>
                      <a:r>
                        <a:rPr lang="en-US" sz="1400" b="1" i="1" dirty="0"/>
                        <a:t>22</a:t>
                      </a:r>
                    </a:p>
                  </a:txBody>
                  <a:tcPr anchor="ctr">
                    <a:solidFill>
                      <a:schemeClr val="bg1">
                        <a:lumMod val="95000"/>
                      </a:schemeClr>
                    </a:solidFill>
                  </a:tcPr>
                </a:tc>
                <a:tc>
                  <a:txBody>
                    <a:bodyPr/>
                    <a:lstStyle/>
                    <a:p>
                      <a:pPr algn="ctr"/>
                      <a:r>
                        <a:rPr lang="en-US" sz="1400" b="1" i="1" dirty="0"/>
                        <a:t>20</a:t>
                      </a:r>
                    </a:p>
                  </a:txBody>
                  <a:tcPr anchor="ctr">
                    <a:solidFill>
                      <a:schemeClr val="bg1">
                        <a:lumMod val="95000"/>
                      </a:schemeClr>
                    </a:solidFill>
                  </a:tcPr>
                </a:tc>
                <a:tc>
                  <a:txBody>
                    <a:bodyPr/>
                    <a:lstStyle/>
                    <a:p>
                      <a:pPr algn="ctr"/>
                      <a:r>
                        <a:rPr lang="en-US" sz="1400" b="1" i="1" dirty="0"/>
                        <a:t>56</a:t>
                      </a:r>
                    </a:p>
                  </a:txBody>
                  <a:tcPr anchor="ctr">
                    <a:solidFill>
                      <a:schemeClr val="bg1">
                        <a:lumMod val="95000"/>
                      </a:schemeClr>
                    </a:solidFill>
                  </a:tcPr>
                </a:tc>
                <a:tc>
                  <a:txBody>
                    <a:bodyPr/>
                    <a:lstStyle/>
                    <a:p>
                      <a:pPr algn="ctr"/>
                      <a:r>
                        <a:rPr lang="en-US" sz="1400" b="1" i="1" dirty="0"/>
                        <a:t>55</a:t>
                      </a:r>
                    </a:p>
                  </a:txBody>
                  <a:tcPr anchor="ctr">
                    <a:solidFill>
                      <a:schemeClr val="bg1">
                        <a:lumMod val="95000"/>
                      </a:schemeClr>
                    </a:solidFill>
                  </a:tcPr>
                </a:tc>
                <a:tc>
                  <a:txBody>
                    <a:bodyPr/>
                    <a:lstStyle/>
                    <a:p>
                      <a:pPr algn="ctr"/>
                      <a:r>
                        <a:rPr lang="en-US" sz="1400" b="1" i="1" dirty="0"/>
                        <a:t>160</a:t>
                      </a:r>
                    </a:p>
                  </a:txBody>
                  <a:tcPr anchor="ctr">
                    <a:solidFill>
                      <a:schemeClr val="bg1">
                        <a:lumMod val="95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337360634"/>
      </p:ext>
    </p:extLst>
  </p:cSld>
  <p:clrMapOvr>
    <a:masterClrMapping/>
  </p:clrMapOvr>
  <p:transition advClick="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9172" y="4699544"/>
            <a:ext cx="1996113" cy="948154"/>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17982" y="3553075"/>
            <a:ext cx="926432" cy="905845"/>
          </a:xfrm>
          <a:prstGeom prst="rect">
            <a:avLst/>
          </a:prstGeom>
        </p:spPr>
      </p:pic>
      <p:sp>
        <p:nvSpPr>
          <p:cNvPr id="12" name="Content Placeholder 8"/>
          <p:cNvSpPr>
            <a:spLocks noGrp="1"/>
          </p:cNvSpPr>
          <p:nvPr>
            <p:ph idx="1"/>
          </p:nvPr>
        </p:nvSpPr>
        <p:spPr>
          <a:xfrm>
            <a:off x="533400" y="1295400"/>
            <a:ext cx="7086600" cy="4419600"/>
          </a:xfrm>
        </p:spPr>
        <p:txBody>
          <a:bodyPr/>
          <a:lstStyle/>
          <a:p>
            <a:r>
              <a:rPr lang="en-US" b="1" dirty="0"/>
              <a:t>Alliances</a:t>
            </a:r>
          </a:p>
          <a:p>
            <a:pPr lvl="1">
              <a:spcBef>
                <a:spcPts val="600"/>
              </a:spcBef>
            </a:pPr>
            <a:r>
              <a:rPr lang="en-US" i="1" dirty="0"/>
              <a:t>Carolinas AGC</a:t>
            </a:r>
          </a:p>
          <a:p>
            <a:pPr lvl="1">
              <a:spcBef>
                <a:spcPts val="600"/>
              </a:spcBef>
            </a:pPr>
            <a:r>
              <a:rPr lang="en-US" i="1" dirty="0"/>
              <a:t>Lamar Advertising Company</a:t>
            </a:r>
          </a:p>
          <a:p>
            <a:pPr lvl="1">
              <a:spcBef>
                <a:spcPts val="600"/>
              </a:spcBef>
            </a:pPr>
            <a:r>
              <a:rPr lang="en-US" i="1" dirty="0"/>
              <a:t>Mexican Consulate</a:t>
            </a:r>
          </a:p>
          <a:p>
            <a:pPr lvl="1">
              <a:spcBef>
                <a:spcPts val="600"/>
              </a:spcBef>
            </a:pPr>
            <a:r>
              <a:rPr lang="en-US" i="1" dirty="0"/>
              <a:t>N.C. State – Industry Expansion Solutions</a:t>
            </a:r>
          </a:p>
          <a:p>
            <a:pPr lvl="1">
              <a:spcBef>
                <a:spcPts val="600"/>
              </a:spcBef>
            </a:pPr>
            <a:r>
              <a:rPr lang="en-US" i="1" dirty="0"/>
              <a:t>Safety and Health Council of NC</a:t>
            </a:r>
          </a:p>
          <a:p>
            <a:pPr lvl="1">
              <a:spcBef>
                <a:spcPts val="600"/>
              </a:spcBef>
            </a:pPr>
            <a:r>
              <a:rPr lang="en-US" i="1" dirty="0"/>
              <a:t>NUCA of the Carolinas</a:t>
            </a:r>
          </a:p>
          <a:p>
            <a:pPr lvl="1">
              <a:spcBef>
                <a:spcPts val="600"/>
              </a:spcBef>
            </a:pPr>
            <a:r>
              <a:rPr lang="en-US" i="1" dirty="0"/>
              <a:t>NCALGESO</a:t>
            </a:r>
            <a:endParaRPr lang="en-US" dirty="0"/>
          </a:p>
        </p:txBody>
      </p:sp>
      <p:sp>
        <p:nvSpPr>
          <p:cNvPr id="9" name="Text Box 3">
            <a:extLst>
              <a:ext uri="{FF2B5EF4-FFF2-40B4-BE49-F238E27FC236}">
                <a16:creationId xmlns:a16="http://schemas.microsoft.com/office/drawing/2014/main" id="{D6AA9AB2-CA8E-4742-9E6B-0B79AB35D509}"/>
              </a:ext>
            </a:extLst>
          </p:cNvPr>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Alliances and Partnerships</a:t>
            </a:r>
            <a:endParaRPr lang="en-US" sz="2400" b="1" i="1" dirty="0">
              <a:solidFill>
                <a:schemeClr val="bg2"/>
              </a:solidFill>
            </a:endParaRPr>
          </a:p>
        </p:txBody>
      </p:sp>
      <p:sp>
        <p:nvSpPr>
          <p:cNvPr id="8" name="TextBox 7">
            <a:extLst>
              <a:ext uri="{FF2B5EF4-FFF2-40B4-BE49-F238E27FC236}">
                <a16:creationId xmlns:a16="http://schemas.microsoft.com/office/drawing/2014/main" id="{A99C12A9-0B0D-4116-9EE5-B113FF4A1072}"/>
              </a:ext>
            </a:extLst>
          </p:cNvPr>
          <p:cNvSpPr txBox="1"/>
          <p:nvPr/>
        </p:nvSpPr>
        <p:spPr>
          <a:xfrm>
            <a:off x="6477000" y="685800"/>
            <a:ext cx="2286000" cy="369332"/>
          </a:xfrm>
          <a:prstGeom prst="rect">
            <a:avLst/>
          </a:prstGeom>
          <a:noFill/>
        </p:spPr>
        <p:txBody>
          <a:bodyPr wrap="square" rtlCol="0">
            <a:spAutoFit/>
          </a:bodyPr>
          <a:lstStyle/>
          <a:p>
            <a:r>
              <a:rPr lang="en-US" i="1" dirty="0"/>
              <a:t>FFY 2021—3</a:t>
            </a:r>
            <a:r>
              <a:rPr lang="en-US" i="1" baseline="30000" dirty="0"/>
              <a:t>rd</a:t>
            </a:r>
            <a:r>
              <a:rPr lang="en-US" i="1" dirty="0"/>
              <a:t> Qtr.</a:t>
            </a:r>
          </a:p>
        </p:txBody>
      </p:sp>
    </p:spTree>
    <p:extLst>
      <p:ext uri="{BB962C8B-B14F-4D97-AF65-F5344CB8AC3E}">
        <p14:creationId xmlns:p14="http://schemas.microsoft.com/office/powerpoint/2010/main" val="1379393225"/>
      </p:ext>
    </p:extLst>
  </p:cSld>
  <p:clrMapOvr>
    <a:masterClrMapping/>
  </p:clrMapOvr>
  <p:transition advClick="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N.C. Workplace Safety and Health</a:t>
            </a:r>
          </a:p>
          <a:p>
            <a:pPr eaLnBrk="0" hangingPunct="0"/>
            <a:r>
              <a:rPr lang="en-US" sz="2400" i="1" dirty="0">
                <a:solidFill>
                  <a:schemeClr val="bg2"/>
                </a:solidFill>
              </a:rPr>
              <a:t>OSH Division</a:t>
            </a:r>
            <a:r>
              <a:rPr lang="en-US" sz="2400" i="1" dirty="0">
                <a:solidFill>
                  <a:srgbClr val="000080"/>
                </a:solidFill>
              </a:rPr>
              <a:t>—</a:t>
            </a:r>
            <a:r>
              <a:rPr lang="en-US" sz="2400" i="1" dirty="0">
                <a:solidFill>
                  <a:schemeClr val="bg2"/>
                </a:solidFill>
              </a:rPr>
              <a:t>Fatalities Inspected</a:t>
            </a:r>
            <a:endParaRPr lang="en-US" sz="2400" b="1" i="1" dirty="0">
              <a:solidFill>
                <a:schemeClr val="bg2"/>
              </a:solidFill>
            </a:endParaRPr>
          </a:p>
        </p:txBody>
      </p:sp>
      <p:pic>
        <p:nvPicPr>
          <p:cNvPr id="21" name="Picture 20" descr="C:\Users\wllagoe.EADS\AppData\Local\Microsoft\Windows\Temporary Internet Files\Content.Outlook\PMWK0L31\SCBA trainig raleigh.jpg"/>
          <p:cNvPicPr/>
          <p:nvPr/>
        </p:nvPicPr>
        <p:blipFill>
          <a:blip r:embed="rId3" cstate="print"/>
          <a:srcRect/>
          <a:stretch>
            <a:fillRect/>
          </a:stretch>
        </p:blipFill>
        <p:spPr bwMode="auto">
          <a:xfrm rot="5400000">
            <a:off x="533402" y="4495798"/>
            <a:ext cx="990596" cy="838200"/>
          </a:xfrm>
          <a:prstGeom prst="rect">
            <a:avLst/>
          </a:prstGeom>
          <a:noFill/>
          <a:ln w="9525">
            <a:noFill/>
            <a:miter lim="800000"/>
            <a:headEnd/>
            <a:tailEnd/>
          </a:ln>
        </p:spPr>
      </p:pic>
      <p:pic>
        <p:nvPicPr>
          <p:cNvPr id="23" name="Picture 22" descr="C:\Users\wllagoe.EADS\Pictures\Trench\Trenchmodule1208 033.jpg"/>
          <p:cNvPicPr/>
          <p:nvPr/>
        </p:nvPicPr>
        <p:blipFill>
          <a:blip r:embed="rId4" cstate="print"/>
          <a:srcRect l="7038" r="10850" b="19922"/>
          <a:stretch>
            <a:fillRect/>
          </a:stretch>
        </p:blipFill>
        <p:spPr bwMode="auto">
          <a:xfrm>
            <a:off x="6858000" y="4419600"/>
            <a:ext cx="1676400" cy="914400"/>
          </a:xfrm>
          <a:prstGeom prst="rect">
            <a:avLst/>
          </a:prstGeom>
          <a:noFill/>
          <a:ln w="9525">
            <a:noFill/>
            <a:miter lim="800000"/>
            <a:headEnd/>
            <a:tailEnd/>
          </a:ln>
        </p:spPr>
      </p:pic>
      <p:pic>
        <p:nvPicPr>
          <p:cNvPr id="24" name="Picture 23" descr="C:\Users\wllagoe.EADS\Pictures\Trench\Trenchmodule1208 026.jpg"/>
          <p:cNvPicPr/>
          <p:nvPr/>
        </p:nvPicPr>
        <p:blipFill>
          <a:blip r:embed="rId5" cstate="print"/>
          <a:srcRect t="9766"/>
          <a:stretch>
            <a:fillRect/>
          </a:stretch>
        </p:blipFill>
        <p:spPr bwMode="auto">
          <a:xfrm>
            <a:off x="5943600" y="4419601"/>
            <a:ext cx="1524000" cy="914400"/>
          </a:xfrm>
          <a:prstGeom prst="rect">
            <a:avLst/>
          </a:prstGeom>
          <a:noFill/>
          <a:ln w="9525">
            <a:noFill/>
            <a:miter lim="800000"/>
            <a:headEnd/>
            <a:tailEnd/>
          </a:ln>
        </p:spPr>
      </p:pic>
      <p:pic>
        <p:nvPicPr>
          <p:cNvPr id="25" name="Picture 24" descr="C:\Users\wllagoe.EADS\Pictures\Construction\IMAG0613.jpg"/>
          <p:cNvPicPr/>
          <p:nvPr/>
        </p:nvPicPr>
        <p:blipFill>
          <a:blip r:embed="rId6" cstate="print"/>
          <a:srcRect t="22143"/>
          <a:stretch>
            <a:fillRect/>
          </a:stretch>
        </p:blipFill>
        <p:spPr bwMode="auto">
          <a:xfrm>
            <a:off x="4149683" y="4419600"/>
            <a:ext cx="1870117" cy="914399"/>
          </a:xfrm>
          <a:prstGeom prst="rect">
            <a:avLst/>
          </a:prstGeom>
          <a:noFill/>
          <a:ln w="9525">
            <a:noFill/>
            <a:miter lim="800000"/>
            <a:headEnd/>
            <a:tailEnd/>
          </a:ln>
        </p:spPr>
      </p:pic>
      <p:sp>
        <p:nvSpPr>
          <p:cNvPr id="2" name="TextBox 1"/>
          <p:cNvSpPr txBox="1"/>
          <p:nvPr/>
        </p:nvSpPr>
        <p:spPr>
          <a:xfrm>
            <a:off x="6457200" y="4191000"/>
            <a:ext cx="2129109" cy="215444"/>
          </a:xfrm>
          <a:prstGeom prst="rect">
            <a:avLst/>
          </a:prstGeom>
          <a:noFill/>
        </p:spPr>
        <p:txBody>
          <a:bodyPr wrap="none" rtlCol="0">
            <a:spAutoFit/>
          </a:bodyPr>
          <a:lstStyle/>
          <a:p>
            <a:r>
              <a:rPr lang="en-US" sz="800" i="1" dirty="0">
                <a:latin typeface="+mn-lt"/>
                <a:cs typeface="Times New Roman" panose="02020603050405020304" pitchFamily="18" charset="0"/>
              </a:rPr>
              <a:t>Fatalities Under OSH Division Jurisdiction</a:t>
            </a:r>
          </a:p>
        </p:txBody>
      </p:sp>
      <p:sp>
        <p:nvSpPr>
          <p:cNvPr id="19" name="TextBox 18"/>
          <p:cNvSpPr txBox="1"/>
          <p:nvPr/>
        </p:nvSpPr>
        <p:spPr>
          <a:xfrm>
            <a:off x="557690" y="5333999"/>
            <a:ext cx="1186543" cy="215444"/>
          </a:xfrm>
          <a:prstGeom prst="rect">
            <a:avLst/>
          </a:prstGeom>
          <a:noFill/>
        </p:spPr>
        <p:txBody>
          <a:bodyPr wrap="none" rtlCol="0">
            <a:spAutoFit/>
          </a:bodyPr>
          <a:lstStyle/>
          <a:p>
            <a:r>
              <a:rPr lang="en-US" sz="800" dirty="0"/>
              <a:t>NCDOL Photo Library</a:t>
            </a:r>
          </a:p>
        </p:txBody>
      </p:sp>
      <p:pic>
        <p:nvPicPr>
          <p:cNvPr id="4" name="Picture 3" descr="A group of people posing for a photo&#10;&#10;Description automatically generated">
            <a:extLst>
              <a:ext uri="{FF2B5EF4-FFF2-40B4-BE49-F238E27FC236}">
                <a16:creationId xmlns:a16="http://schemas.microsoft.com/office/drawing/2014/main" id="{1E8210A7-217E-47C7-8BCC-8B617626DA9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80499" y="3204633"/>
            <a:ext cx="1762901" cy="2350534"/>
          </a:xfrm>
          <a:prstGeom prst="rect">
            <a:avLst/>
          </a:prstGeom>
        </p:spPr>
      </p:pic>
      <p:graphicFrame>
        <p:nvGraphicFramePr>
          <p:cNvPr id="16" name="Content Placeholder 4">
            <a:extLst>
              <a:ext uri="{FF2B5EF4-FFF2-40B4-BE49-F238E27FC236}">
                <a16:creationId xmlns:a16="http://schemas.microsoft.com/office/drawing/2014/main" id="{7B373338-B475-4913-9C5F-3958A3092A82}"/>
              </a:ext>
            </a:extLst>
          </p:cNvPr>
          <p:cNvGraphicFramePr>
            <a:graphicFrameLocks/>
          </p:cNvGraphicFramePr>
          <p:nvPr>
            <p:extLst>
              <p:ext uri="{D42A27DB-BD31-4B8C-83A1-F6EECF244321}">
                <p14:modId xmlns:p14="http://schemas.microsoft.com/office/powerpoint/2010/main" val="1001332652"/>
              </p:ext>
            </p:extLst>
          </p:nvPr>
        </p:nvGraphicFramePr>
        <p:xfrm>
          <a:off x="609600" y="1143000"/>
          <a:ext cx="7924801" cy="3276598"/>
        </p:xfrm>
        <a:graphic>
          <a:graphicData uri="http://schemas.openxmlformats.org/drawingml/2006/table">
            <a:tbl>
              <a:tblPr firstRow="1" bandRow="1">
                <a:tableStyleId>{00A15C55-8517-42AA-B614-E9B94910E393}</a:tableStyleId>
              </a:tblPr>
              <a:tblGrid>
                <a:gridCol w="14478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685800">
                  <a:extLst>
                    <a:ext uri="{9D8B030D-6E8A-4147-A177-3AD203B41FA5}">
                      <a16:colId xmlns:a16="http://schemas.microsoft.com/office/drawing/2014/main" val="3906319676"/>
                    </a:ext>
                  </a:extLst>
                </a:gridCol>
                <a:gridCol w="685800">
                  <a:extLst>
                    <a:ext uri="{9D8B030D-6E8A-4147-A177-3AD203B41FA5}">
                      <a16:colId xmlns:a16="http://schemas.microsoft.com/office/drawing/2014/main" val="1560766108"/>
                    </a:ext>
                  </a:extLst>
                </a:gridCol>
                <a:gridCol w="518977">
                  <a:extLst>
                    <a:ext uri="{9D8B030D-6E8A-4147-A177-3AD203B41FA5}">
                      <a16:colId xmlns:a16="http://schemas.microsoft.com/office/drawing/2014/main" val="20002"/>
                    </a:ext>
                  </a:extLst>
                </a:gridCol>
                <a:gridCol w="1386023">
                  <a:extLst>
                    <a:ext uri="{9D8B030D-6E8A-4147-A177-3AD203B41FA5}">
                      <a16:colId xmlns:a16="http://schemas.microsoft.com/office/drawing/2014/main" val="20003"/>
                    </a:ext>
                  </a:extLst>
                </a:gridCol>
                <a:gridCol w="685800">
                  <a:extLst>
                    <a:ext uri="{9D8B030D-6E8A-4147-A177-3AD203B41FA5}">
                      <a16:colId xmlns:a16="http://schemas.microsoft.com/office/drawing/2014/main" val="20004"/>
                    </a:ext>
                  </a:extLst>
                </a:gridCol>
                <a:gridCol w="685800">
                  <a:extLst>
                    <a:ext uri="{9D8B030D-6E8A-4147-A177-3AD203B41FA5}">
                      <a16:colId xmlns:a16="http://schemas.microsoft.com/office/drawing/2014/main" val="1312328491"/>
                    </a:ext>
                  </a:extLst>
                </a:gridCol>
                <a:gridCol w="609600">
                  <a:extLst>
                    <a:ext uri="{9D8B030D-6E8A-4147-A177-3AD203B41FA5}">
                      <a16:colId xmlns:a16="http://schemas.microsoft.com/office/drawing/2014/main" val="1559658774"/>
                    </a:ext>
                  </a:extLst>
                </a:gridCol>
                <a:gridCol w="533401">
                  <a:extLst>
                    <a:ext uri="{9D8B030D-6E8A-4147-A177-3AD203B41FA5}">
                      <a16:colId xmlns:a16="http://schemas.microsoft.com/office/drawing/2014/main" val="20005"/>
                    </a:ext>
                  </a:extLst>
                </a:gridCol>
              </a:tblGrid>
              <a:tr h="475432">
                <a:tc>
                  <a:txBody>
                    <a:bodyPr/>
                    <a:lstStyle/>
                    <a:p>
                      <a:pPr algn="ctr"/>
                      <a:r>
                        <a:rPr lang="en-US" sz="1200" b="1" baseline="0" dirty="0">
                          <a:solidFill>
                            <a:schemeClr val="tx1"/>
                          </a:solidFill>
                        </a:rPr>
                        <a:t>FATALITY TYPE</a:t>
                      </a:r>
                      <a:endParaRPr lang="en-US" sz="1200" b="1" dirty="0">
                        <a:solidFill>
                          <a:schemeClr val="tx1"/>
                        </a:solidFill>
                      </a:endParaRP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1" dirty="0">
                          <a:solidFill>
                            <a:schemeClr val="tx1"/>
                          </a:solidFill>
                        </a:rPr>
                        <a:t>1</a:t>
                      </a:r>
                      <a:r>
                        <a:rPr lang="en-US" sz="1000" b="1" baseline="30000" dirty="0">
                          <a:solidFill>
                            <a:schemeClr val="tx1"/>
                          </a:solidFill>
                        </a:rPr>
                        <a:t>ST</a:t>
                      </a:r>
                      <a:r>
                        <a:rPr lang="en-US" sz="10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1" dirty="0">
                          <a:solidFill>
                            <a:schemeClr val="tx1"/>
                          </a:solidFill>
                        </a:rPr>
                        <a:t>2</a:t>
                      </a:r>
                      <a:r>
                        <a:rPr lang="en-US" sz="1000" b="1" baseline="30000" dirty="0">
                          <a:solidFill>
                            <a:schemeClr val="tx1"/>
                          </a:solidFill>
                        </a:rPr>
                        <a:t>nd</a:t>
                      </a:r>
                      <a:r>
                        <a:rPr lang="en-US" sz="10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1" dirty="0">
                          <a:solidFill>
                            <a:schemeClr val="tx1"/>
                          </a:solidFill>
                        </a:rPr>
                        <a:t>3</a:t>
                      </a:r>
                      <a:r>
                        <a:rPr lang="en-US" sz="1000" b="1" baseline="30000" dirty="0">
                          <a:solidFill>
                            <a:schemeClr val="tx1"/>
                          </a:solidFill>
                        </a:rPr>
                        <a:t>rd</a:t>
                      </a:r>
                      <a:r>
                        <a:rPr lang="en-US" sz="10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1" i="1" dirty="0">
                          <a:solidFill>
                            <a:schemeClr val="tx1"/>
                          </a:solidFill>
                        </a:rPr>
                        <a:t>Total</a:t>
                      </a:r>
                    </a:p>
                  </a:txBody>
                  <a:tcPr anchor="ctr">
                    <a:solidFill>
                      <a:schemeClr val="bg1">
                        <a:lumMod val="75000"/>
                      </a:schemeClr>
                    </a:solidFill>
                  </a:tcPr>
                </a:tc>
                <a:tc>
                  <a:txBody>
                    <a:bodyPr/>
                    <a:lstStyle/>
                    <a:p>
                      <a:pPr algn="ctr"/>
                      <a:r>
                        <a:rPr lang="en-US" sz="1200" b="1" baseline="0" dirty="0">
                          <a:solidFill>
                            <a:schemeClr val="tx1"/>
                          </a:solidFill>
                        </a:rPr>
                        <a:t>FATALITY TYPE</a:t>
                      </a:r>
                      <a:endParaRPr lang="en-US" sz="1200" b="1" dirty="0">
                        <a:solidFill>
                          <a:schemeClr val="tx1"/>
                        </a:solidFill>
                      </a:endParaRP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1" dirty="0">
                          <a:solidFill>
                            <a:schemeClr val="tx1"/>
                          </a:solidFill>
                        </a:rPr>
                        <a:t> 1</a:t>
                      </a:r>
                      <a:r>
                        <a:rPr lang="en-US" sz="1000" b="1" baseline="30000" dirty="0">
                          <a:solidFill>
                            <a:schemeClr val="tx1"/>
                          </a:solidFill>
                        </a:rPr>
                        <a:t>ST</a:t>
                      </a:r>
                      <a:r>
                        <a:rPr lang="en-US" sz="10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1" dirty="0">
                          <a:solidFill>
                            <a:schemeClr val="tx1"/>
                          </a:solidFill>
                        </a:rPr>
                        <a:t>2</a:t>
                      </a:r>
                      <a:r>
                        <a:rPr lang="en-US" sz="1000" b="1" baseline="30000" dirty="0">
                          <a:solidFill>
                            <a:schemeClr val="tx1"/>
                          </a:solidFill>
                        </a:rPr>
                        <a:t>nd</a:t>
                      </a:r>
                      <a:r>
                        <a:rPr lang="en-US" sz="10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1" dirty="0">
                          <a:solidFill>
                            <a:schemeClr val="tx1"/>
                          </a:solidFill>
                        </a:rPr>
                        <a:t>3</a:t>
                      </a:r>
                      <a:r>
                        <a:rPr lang="en-US" sz="1000" b="1" baseline="30000" dirty="0">
                          <a:solidFill>
                            <a:schemeClr val="tx1"/>
                          </a:solidFill>
                        </a:rPr>
                        <a:t>rd</a:t>
                      </a:r>
                      <a:r>
                        <a:rPr lang="en-US" sz="10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1" i="1" dirty="0">
                          <a:solidFill>
                            <a:schemeClr val="tx1"/>
                          </a:solidFill>
                        </a:rPr>
                        <a:t>Total</a:t>
                      </a:r>
                    </a:p>
                  </a:txBody>
                  <a:tcPr anchor="ctr">
                    <a:solidFill>
                      <a:schemeClr val="bg1">
                        <a:lumMod val="75000"/>
                      </a:schemeClr>
                    </a:solidFill>
                  </a:tcPr>
                </a:tc>
                <a:extLst>
                  <a:ext uri="{0D108BD9-81ED-4DB2-BD59-A6C34878D82A}">
                    <a16:rowId xmlns:a16="http://schemas.microsoft.com/office/drawing/2014/main" val="10000"/>
                  </a:ext>
                </a:extLst>
              </a:tr>
              <a:tr h="280791">
                <a:tc>
                  <a:txBody>
                    <a:bodyPr/>
                    <a:lstStyle/>
                    <a:p>
                      <a:pPr algn="r"/>
                      <a:r>
                        <a:rPr lang="en-US" sz="1100" b="0" i="1" dirty="0"/>
                        <a:t>Struck By</a:t>
                      </a:r>
                    </a:p>
                  </a:txBody>
                  <a:tcPr anchor="ctr">
                    <a:solidFill>
                      <a:schemeClr val="bg1">
                        <a:lumMod val="95000"/>
                      </a:schemeClr>
                    </a:solidFill>
                  </a:tcPr>
                </a:tc>
                <a:tc>
                  <a:txBody>
                    <a:bodyPr/>
                    <a:lstStyle/>
                    <a:p>
                      <a:pPr algn="ctr"/>
                      <a:r>
                        <a:rPr lang="en-US" sz="1100" i="0" dirty="0"/>
                        <a:t>7</a:t>
                      </a:r>
                    </a:p>
                  </a:txBody>
                  <a:tcPr anchor="ctr">
                    <a:solidFill>
                      <a:schemeClr val="bg1">
                        <a:lumMod val="95000"/>
                      </a:schemeClr>
                    </a:solidFill>
                  </a:tcPr>
                </a:tc>
                <a:tc>
                  <a:txBody>
                    <a:bodyPr/>
                    <a:lstStyle/>
                    <a:p>
                      <a:pPr algn="ctr"/>
                      <a:r>
                        <a:rPr lang="en-US" sz="1100" i="0" dirty="0"/>
                        <a:t>3</a:t>
                      </a:r>
                    </a:p>
                  </a:txBody>
                  <a:tcPr anchor="ctr">
                    <a:solidFill>
                      <a:schemeClr val="bg1">
                        <a:lumMod val="95000"/>
                      </a:schemeClr>
                    </a:solidFill>
                  </a:tcPr>
                </a:tc>
                <a:tc>
                  <a:txBody>
                    <a:bodyPr/>
                    <a:lstStyle/>
                    <a:p>
                      <a:pPr algn="ctr"/>
                      <a:r>
                        <a:rPr lang="en-US" sz="1100" i="0" dirty="0"/>
                        <a:t>4</a:t>
                      </a:r>
                    </a:p>
                  </a:txBody>
                  <a:tcPr anchor="ctr">
                    <a:solidFill>
                      <a:schemeClr val="bg1">
                        <a:lumMod val="95000"/>
                      </a:schemeClr>
                    </a:solidFill>
                  </a:tcPr>
                </a:tc>
                <a:tc>
                  <a:txBody>
                    <a:bodyPr/>
                    <a:lstStyle/>
                    <a:p>
                      <a:pPr algn="ctr"/>
                      <a:r>
                        <a:rPr lang="en-US" sz="1100" b="1" i="1" dirty="0"/>
                        <a:t>14</a:t>
                      </a:r>
                    </a:p>
                  </a:txBody>
                  <a:tcPr anchor="ctr">
                    <a:solidFill>
                      <a:schemeClr val="bg1">
                        <a:lumMod val="95000"/>
                      </a:schemeClr>
                    </a:solidFill>
                  </a:tcPr>
                </a:tc>
                <a:tc>
                  <a:txBody>
                    <a:bodyPr/>
                    <a:lstStyle/>
                    <a:p>
                      <a:pPr algn="r"/>
                      <a:r>
                        <a:rPr lang="en-US" sz="1100" i="1" dirty="0"/>
                        <a:t>Inhalation</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algn="ctr"/>
                      <a:r>
                        <a:rPr lang="en-US" sz="1100" i="0" dirty="0"/>
                        <a:t>0</a:t>
                      </a:r>
                    </a:p>
                  </a:txBody>
                  <a:tcPr anchor="ctr">
                    <a:solidFill>
                      <a:schemeClr val="bg1">
                        <a:lumMod val="95000"/>
                      </a:schemeClr>
                    </a:solidFill>
                  </a:tcPr>
                </a:tc>
                <a:tc>
                  <a:txBody>
                    <a:bodyPr/>
                    <a:lstStyle/>
                    <a:p>
                      <a:pPr algn="ctr"/>
                      <a:r>
                        <a:rPr lang="en-US" sz="1100" i="0" dirty="0"/>
                        <a:t>0</a:t>
                      </a:r>
                    </a:p>
                  </a:txBody>
                  <a:tcPr anchor="ctr">
                    <a:solidFill>
                      <a:schemeClr val="bg1">
                        <a:lumMod val="95000"/>
                      </a:schemeClr>
                    </a:solidFill>
                  </a:tcPr>
                </a:tc>
                <a:tc>
                  <a:txBody>
                    <a:bodyPr/>
                    <a:lstStyle/>
                    <a:p>
                      <a:pPr algn="ctr"/>
                      <a:r>
                        <a:rPr lang="en-US" sz="1100" b="1" i="1" dirty="0"/>
                        <a:t>0</a:t>
                      </a:r>
                    </a:p>
                  </a:txBody>
                  <a:tcPr anchor="ctr">
                    <a:solidFill>
                      <a:schemeClr val="bg1">
                        <a:lumMod val="95000"/>
                      </a:schemeClr>
                    </a:solidFill>
                  </a:tcPr>
                </a:tc>
                <a:extLst>
                  <a:ext uri="{0D108BD9-81ED-4DB2-BD59-A6C34878D82A}">
                    <a16:rowId xmlns:a16="http://schemas.microsoft.com/office/drawing/2014/main" val="10001"/>
                  </a:ext>
                </a:extLst>
              </a:tr>
              <a:tr h="325366">
                <a:tc>
                  <a:txBody>
                    <a:bodyPr/>
                    <a:lstStyle/>
                    <a:p>
                      <a:pPr algn="r"/>
                      <a:r>
                        <a:rPr lang="en-US" sz="1100" b="0" i="1" dirty="0"/>
                        <a:t>Caught In/Between</a:t>
                      </a:r>
                    </a:p>
                  </a:txBody>
                  <a:tcPr anchor="ctr">
                    <a:solidFill>
                      <a:schemeClr val="bg1">
                        <a:lumMod val="85000"/>
                      </a:schemeClr>
                    </a:solidFill>
                  </a:tcPr>
                </a:tc>
                <a:tc>
                  <a:txBody>
                    <a:bodyPr/>
                    <a:lstStyle/>
                    <a:p>
                      <a:pPr algn="ctr"/>
                      <a:r>
                        <a:rPr lang="en-US" sz="1100" i="0" dirty="0"/>
                        <a:t>2</a:t>
                      </a:r>
                    </a:p>
                  </a:txBody>
                  <a:tcPr anchor="ctr">
                    <a:solidFill>
                      <a:schemeClr val="bg1">
                        <a:lumMod val="85000"/>
                      </a:schemeClr>
                    </a:solidFill>
                  </a:tcPr>
                </a:tc>
                <a:tc>
                  <a:txBody>
                    <a:bodyPr/>
                    <a:lstStyle/>
                    <a:p>
                      <a:pPr algn="ctr"/>
                      <a:r>
                        <a:rPr lang="en-US" sz="1100" i="0" dirty="0"/>
                        <a:t>1</a:t>
                      </a:r>
                    </a:p>
                  </a:txBody>
                  <a:tcPr anchor="ctr">
                    <a:solidFill>
                      <a:schemeClr val="bg1">
                        <a:lumMod val="85000"/>
                      </a:schemeClr>
                    </a:solidFill>
                  </a:tcPr>
                </a:tc>
                <a:tc>
                  <a:txBody>
                    <a:bodyPr/>
                    <a:lstStyle/>
                    <a:p>
                      <a:pPr algn="ctr"/>
                      <a:r>
                        <a:rPr lang="en-US" sz="1100" i="0" dirty="0"/>
                        <a:t>3</a:t>
                      </a:r>
                    </a:p>
                  </a:txBody>
                  <a:tcPr anchor="ctr">
                    <a:solidFill>
                      <a:schemeClr val="bg1">
                        <a:lumMod val="85000"/>
                      </a:schemeClr>
                    </a:solidFill>
                  </a:tcPr>
                </a:tc>
                <a:tc>
                  <a:txBody>
                    <a:bodyPr/>
                    <a:lstStyle/>
                    <a:p>
                      <a:pPr algn="ctr"/>
                      <a:r>
                        <a:rPr lang="en-US" sz="1100" b="1" i="1" dirty="0"/>
                        <a:t>6</a:t>
                      </a:r>
                    </a:p>
                  </a:txBody>
                  <a:tcPr anchor="ctr">
                    <a:solidFill>
                      <a:schemeClr val="bg1">
                        <a:lumMod val="85000"/>
                      </a:schemeClr>
                    </a:solidFill>
                  </a:tcPr>
                </a:tc>
                <a:tc>
                  <a:txBody>
                    <a:bodyPr/>
                    <a:lstStyle/>
                    <a:p>
                      <a:pPr algn="r"/>
                      <a:r>
                        <a:rPr lang="en-US" sz="1100" i="1" dirty="0"/>
                        <a:t>Ingestion</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algn="ctr"/>
                      <a:r>
                        <a:rPr lang="en-US" sz="1100" i="0" dirty="0"/>
                        <a:t>0</a:t>
                      </a:r>
                    </a:p>
                  </a:txBody>
                  <a:tcPr anchor="ctr">
                    <a:solidFill>
                      <a:schemeClr val="bg1">
                        <a:lumMod val="85000"/>
                      </a:schemeClr>
                    </a:solidFill>
                  </a:tcPr>
                </a:tc>
                <a:tc>
                  <a:txBody>
                    <a:bodyPr/>
                    <a:lstStyle/>
                    <a:p>
                      <a:pPr algn="ctr"/>
                      <a:r>
                        <a:rPr lang="en-US" sz="1100" i="0" dirty="0"/>
                        <a:t>1</a:t>
                      </a:r>
                    </a:p>
                  </a:txBody>
                  <a:tcPr anchor="ctr">
                    <a:solidFill>
                      <a:schemeClr val="bg1">
                        <a:lumMod val="85000"/>
                      </a:schemeClr>
                    </a:solidFill>
                  </a:tcPr>
                </a:tc>
                <a:tc>
                  <a:txBody>
                    <a:bodyPr/>
                    <a:lstStyle/>
                    <a:p>
                      <a:pPr algn="ctr"/>
                      <a:r>
                        <a:rPr lang="en-US" sz="1100" b="1" i="1" dirty="0"/>
                        <a:t>1</a:t>
                      </a:r>
                    </a:p>
                  </a:txBody>
                  <a:tcPr anchor="ctr">
                    <a:solidFill>
                      <a:schemeClr val="bg1">
                        <a:lumMod val="85000"/>
                      </a:schemeClr>
                    </a:solidFill>
                  </a:tcPr>
                </a:tc>
                <a:extLst>
                  <a:ext uri="{0D108BD9-81ED-4DB2-BD59-A6C34878D82A}">
                    <a16:rowId xmlns:a16="http://schemas.microsoft.com/office/drawing/2014/main" val="10002"/>
                  </a:ext>
                </a:extLst>
              </a:tr>
              <a:tr h="325366">
                <a:tc>
                  <a:txBody>
                    <a:bodyPr/>
                    <a:lstStyle/>
                    <a:p>
                      <a:pPr algn="r"/>
                      <a:r>
                        <a:rPr lang="en-US" sz="1100" b="0" i="1" dirty="0"/>
                        <a:t>Bite/Sting/Scratch</a:t>
                      </a:r>
                    </a:p>
                  </a:txBody>
                  <a:tcPr anchor="ctr">
                    <a:solidFill>
                      <a:schemeClr val="bg1">
                        <a:lumMod val="95000"/>
                      </a:schemeClr>
                    </a:solidFill>
                  </a:tcPr>
                </a:tc>
                <a:tc>
                  <a:txBody>
                    <a:bodyPr/>
                    <a:lstStyle/>
                    <a:p>
                      <a:pPr algn="ctr"/>
                      <a:r>
                        <a:rPr lang="en-US" sz="1100" i="0" dirty="0"/>
                        <a:t>0</a:t>
                      </a:r>
                    </a:p>
                  </a:txBody>
                  <a:tcPr anchor="ctr">
                    <a:solidFill>
                      <a:schemeClr val="bg1">
                        <a:lumMod val="95000"/>
                      </a:schemeClr>
                    </a:solidFill>
                  </a:tcPr>
                </a:tc>
                <a:tc>
                  <a:txBody>
                    <a:bodyPr/>
                    <a:lstStyle/>
                    <a:p>
                      <a:pPr algn="ctr"/>
                      <a:r>
                        <a:rPr lang="en-US" sz="1100" i="0" dirty="0"/>
                        <a:t>0</a:t>
                      </a:r>
                    </a:p>
                  </a:txBody>
                  <a:tcPr anchor="ctr">
                    <a:solidFill>
                      <a:schemeClr val="bg1">
                        <a:lumMod val="95000"/>
                      </a:schemeClr>
                    </a:solidFill>
                  </a:tcPr>
                </a:tc>
                <a:tc>
                  <a:txBody>
                    <a:bodyPr/>
                    <a:lstStyle/>
                    <a:p>
                      <a:pPr algn="ctr"/>
                      <a:r>
                        <a:rPr lang="en-US" sz="1100" i="0" dirty="0"/>
                        <a:t>0</a:t>
                      </a:r>
                    </a:p>
                  </a:txBody>
                  <a:tcPr anchor="ctr">
                    <a:solidFill>
                      <a:schemeClr val="bg1">
                        <a:lumMod val="95000"/>
                      </a:schemeClr>
                    </a:solidFill>
                  </a:tcPr>
                </a:tc>
                <a:tc>
                  <a:txBody>
                    <a:bodyPr/>
                    <a:lstStyle/>
                    <a:p>
                      <a:pPr algn="ctr"/>
                      <a:r>
                        <a:rPr lang="en-US" sz="1100" b="1" i="1" dirty="0"/>
                        <a:t>0</a:t>
                      </a:r>
                    </a:p>
                  </a:txBody>
                  <a:tcPr anchor="ctr">
                    <a:solidFill>
                      <a:schemeClr val="bg1">
                        <a:lumMod val="95000"/>
                      </a:schemeClr>
                    </a:solidFill>
                  </a:tcPr>
                </a:tc>
                <a:tc>
                  <a:txBody>
                    <a:bodyPr/>
                    <a:lstStyle/>
                    <a:p>
                      <a:pPr algn="r"/>
                      <a:r>
                        <a:rPr lang="en-US" sz="1100" i="1" dirty="0"/>
                        <a:t>Absorption</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algn="ctr"/>
                      <a:r>
                        <a:rPr lang="en-US" sz="1100" i="0" dirty="0"/>
                        <a:t>0</a:t>
                      </a:r>
                    </a:p>
                  </a:txBody>
                  <a:tcPr anchor="ctr">
                    <a:solidFill>
                      <a:schemeClr val="bg1">
                        <a:lumMod val="95000"/>
                      </a:schemeClr>
                    </a:solidFill>
                  </a:tcPr>
                </a:tc>
                <a:tc>
                  <a:txBody>
                    <a:bodyPr/>
                    <a:lstStyle/>
                    <a:p>
                      <a:pPr algn="ctr"/>
                      <a:r>
                        <a:rPr lang="en-US" sz="1100" i="0" dirty="0"/>
                        <a:t>0</a:t>
                      </a:r>
                    </a:p>
                  </a:txBody>
                  <a:tcPr anchor="ctr">
                    <a:solidFill>
                      <a:schemeClr val="bg1">
                        <a:lumMod val="95000"/>
                      </a:schemeClr>
                    </a:solidFill>
                  </a:tcPr>
                </a:tc>
                <a:tc>
                  <a:txBody>
                    <a:bodyPr/>
                    <a:lstStyle/>
                    <a:p>
                      <a:pPr algn="ctr"/>
                      <a:r>
                        <a:rPr lang="en-US" sz="1100" b="1" i="1" dirty="0"/>
                        <a:t>0</a:t>
                      </a:r>
                    </a:p>
                  </a:txBody>
                  <a:tcPr anchor="ctr">
                    <a:solidFill>
                      <a:schemeClr val="bg1">
                        <a:lumMod val="95000"/>
                      </a:schemeClr>
                    </a:solidFill>
                  </a:tcPr>
                </a:tc>
                <a:extLst>
                  <a:ext uri="{0D108BD9-81ED-4DB2-BD59-A6C34878D82A}">
                    <a16:rowId xmlns:a16="http://schemas.microsoft.com/office/drawing/2014/main" val="10003"/>
                  </a:ext>
                </a:extLst>
              </a:tr>
              <a:tr h="458349">
                <a:tc>
                  <a:txBody>
                    <a:bodyPr/>
                    <a:lstStyle/>
                    <a:p>
                      <a:pPr algn="r"/>
                      <a:r>
                        <a:rPr lang="en-US" sz="1100" b="0" i="1" dirty="0"/>
                        <a:t>Fall (Same</a:t>
                      </a:r>
                      <a:r>
                        <a:rPr lang="en-US" sz="1100" b="0" i="1" baseline="0" dirty="0"/>
                        <a:t> Level)</a:t>
                      </a:r>
                      <a:endParaRPr lang="en-US" sz="1100" b="0" i="1" dirty="0"/>
                    </a:p>
                  </a:txBody>
                  <a:tcPr anchor="ctr">
                    <a:solidFill>
                      <a:schemeClr val="bg1">
                        <a:lumMod val="85000"/>
                      </a:schemeClr>
                    </a:solidFill>
                  </a:tcPr>
                </a:tc>
                <a:tc>
                  <a:txBody>
                    <a:bodyPr/>
                    <a:lstStyle/>
                    <a:p>
                      <a:pPr algn="ctr"/>
                      <a:r>
                        <a:rPr lang="en-US" sz="1100" i="0" dirty="0"/>
                        <a:t>0</a:t>
                      </a:r>
                    </a:p>
                  </a:txBody>
                  <a:tcPr anchor="ctr">
                    <a:solidFill>
                      <a:schemeClr val="bg1">
                        <a:lumMod val="85000"/>
                      </a:schemeClr>
                    </a:solidFill>
                  </a:tcPr>
                </a:tc>
                <a:tc>
                  <a:txBody>
                    <a:bodyPr/>
                    <a:lstStyle/>
                    <a:p>
                      <a:pPr algn="ctr"/>
                      <a:r>
                        <a:rPr lang="en-US" sz="1100" i="0" dirty="0"/>
                        <a:t>0</a:t>
                      </a:r>
                    </a:p>
                  </a:txBody>
                  <a:tcPr anchor="ctr">
                    <a:solidFill>
                      <a:schemeClr val="bg1">
                        <a:lumMod val="85000"/>
                      </a:schemeClr>
                    </a:solidFill>
                  </a:tcPr>
                </a:tc>
                <a:tc>
                  <a:txBody>
                    <a:bodyPr/>
                    <a:lstStyle/>
                    <a:p>
                      <a:pPr algn="ctr"/>
                      <a:r>
                        <a:rPr lang="en-US" sz="1100" i="0" dirty="0"/>
                        <a:t>0</a:t>
                      </a:r>
                    </a:p>
                  </a:txBody>
                  <a:tcPr anchor="ctr">
                    <a:solidFill>
                      <a:schemeClr val="bg1">
                        <a:lumMod val="85000"/>
                      </a:schemeClr>
                    </a:solidFill>
                  </a:tcPr>
                </a:tc>
                <a:tc>
                  <a:txBody>
                    <a:bodyPr/>
                    <a:lstStyle/>
                    <a:p>
                      <a:pPr algn="ctr"/>
                      <a:r>
                        <a:rPr lang="en-US" sz="1100" b="1" i="1" dirty="0"/>
                        <a:t>0</a:t>
                      </a:r>
                    </a:p>
                  </a:txBody>
                  <a:tcPr anchor="ctr">
                    <a:solidFill>
                      <a:schemeClr val="bg1">
                        <a:lumMod val="85000"/>
                      </a:schemeClr>
                    </a:solidFill>
                  </a:tcPr>
                </a:tc>
                <a:tc>
                  <a:txBody>
                    <a:bodyPr/>
                    <a:lstStyle/>
                    <a:p>
                      <a:pPr algn="r"/>
                      <a:r>
                        <a:rPr lang="en-US" sz="1100" i="1" dirty="0"/>
                        <a:t>Repeated Motion/Pressure</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algn="ctr"/>
                      <a:r>
                        <a:rPr lang="en-US" sz="1100" i="0" dirty="0"/>
                        <a:t>0</a:t>
                      </a:r>
                    </a:p>
                  </a:txBody>
                  <a:tcPr anchor="ctr">
                    <a:solidFill>
                      <a:schemeClr val="bg1">
                        <a:lumMod val="85000"/>
                      </a:schemeClr>
                    </a:solidFill>
                  </a:tcPr>
                </a:tc>
                <a:tc>
                  <a:txBody>
                    <a:bodyPr/>
                    <a:lstStyle/>
                    <a:p>
                      <a:pPr algn="ctr"/>
                      <a:r>
                        <a:rPr lang="en-US" sz="1100" i="0" dirty="0"/>
                        <a:t>0</a:t>
                      </a:r>
                    </a:p>
                  </a:txBody>
                  <a:tcPr anchor="ctr">
                    <a:solidFill>
                      <a:schemeClr val="bg1">
                        <a:lumMod val="85000"/>
                      </a:schemeClr>
                    </a:solidFill>
                  </a:tcPr>
                </a:tc>
                <a:tc>
                  <a:txBody>
                    <a:bodyPr/>
                    <a:lstStyle/>
                    <a:p>
                      <a:pPr algn="ctr"/>
                      <a:r>
                        <a:rPr lang="en-US" sz="1100" b="1" i="1" dirty="0"/>
                        <a:t>0</a:t>
                      </a:r>
                    </a:p>
                  </a:txBody>
                  <a:tcPr anchor="ctr">
                    <a:solidFill>
                      <a:schemeClr val="bg1">
                        <a:lumMod val="85000"/>
                      </a:schemeClr>
                    </a:solidFill>
                  </a:tcPr>
                </a:tc>
                <a:extLst>
                  <a:ext uri="{0D108BD9-81ED-4DB2-BD59-A6C34878D82A}">
                    <a16:rowId xmlns:a16="http://schemas.microsoft.com/office/drawing/2014/main" val="10004"/>
                  </a:ext>
                </a:extLst>
              </a:tr>
              <a:tr h="449265">
                <a:tc>
                  <a:txBody>
                    <a:bodyPr/>
                    <a:lstStyle/>
                    <a:p>
                      <a:pPr algn="r"/>
                      <a:r>
                        <a:rPr lang="en-US" sz="1100" b="0" i="1" dirty="0"/>
                        <a:t>Fall (From Elevation)</a:t>
                      </a:r>
                    </a:p>
                  </a:txBody>
                  <a:tcPr anchor="ctr">
                    <a:solidFill>
                      <a:schemeClr val="bg1">
                        <a:lumMod val="95000"/>
                      </a:schemeClr>
                    </a:solidFill>
                  </a:tcPr>
                </a:tc>
                <a:tc>
                  <a:txBody>
                    <a:bodyPr/>
                    <a:lstStyle/>
                    <a:p>
                      <a:pPr algn="ctr"/>
                      <a:r>
                        <a:rPr lang="en-US" sz="1100" i="0" dirty="0"/>
                        <a:t>2</a:t>
                      </a:r>
                    </a:p>
                  </a:txBody>
                  <a:tcPr anchor="ctr">
                    <a:solidFill>
                      <a:schemeClr val="bg1">
                        <a:lumMod val="95000"/>
                      </a:schemeClr>
                    </a:solidFill>
                  </a:tcPr>
                </a:tc>
                <a:tc>
                  <a:txBody>
                    <a:bodyPr/>
                    <a:lstStyle/>
                    <a:p>
                      <a:pPr algn="ctr"/>
                      <a:r>
                        <a:rPr lang="en-US" sz="1100" i="0" dirty="0"/>
                        <a:t>3</a:t>
                      </a:r>
                    </a:p>
                  </a:txBody>
                  <a:tcPr anchor="ctr">
                    <a:solidFill>
                      <a:schemeClr val="bg1">
                        <a:lumMod val="95000"/>
                      </a:schemeClr>
                    </a:solidFill>
                  </a:tcPr>
                </a:tc>
                <a:tc>
                  <a:txBody>
                    <a:bodyPr/>
                    <a:lstStyle/>
                    <a:p>
                      <a:pPr algn="ctr"/>
                      <a:r>
                        <a:rPr lang="en-US" sz="1100" i="0" dirty="0"/>
                        <a:t>4</a:t>
                      </a:r>
                    </a:p>
                  </a:txBody>
                  <a:tcPr anchor="ctr">
                    <a:solidFill>
                      <a:schemeClr val="bg1">
                        <a:lumMod val="95000"/>
                      </a:schemeClr>
                    </a:solidFill>
                  </a:tcPr>
                </a:tc>
                <a:tc>
                  <a:txBody>
                    <a:bodyPr/>
                    <a:lstStyle/>
                    <a:p>
                      <a:pPr algn="ctr"/>
                      <a:r>
                        <a:rPr lang="en-US" sz="1100" b="1" i="1" dirty="0"/>
                        <a:t>9</a:t>
                      </a:r>
                    </a:p>
                  </a:txBody>
                  <a:tcPr anchor="ctr">
                    <a:solidFill>
                      <a:schemeClr val="bg1">
                        <a:lumMod val="95000"/>
                      </a:schemeClr>
                    </a:solidFill>
                  </a:tcPr>
                </a:tc>
                <a:tc>
                  <a:txBody>
                    <a:bodyPr/>
                    <a:lstStyle/>
                    <a:p>
                      <a:pPr algn="r"/>
                      <a:r>
                        <a:rPr lang="en-US" sz="1100" i="1" dirty="0"/>
                        <a:t>Cardio/Respiratory</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1</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000000"/>
                          </a:solidFill>
                          <a:effectLst/>
                          <a:uLnTx/>
                          <a:uFillTx/>
                          <a:latin typeface="Arial"/>
                          <a:ea typeface="+mn-ea"/>
                          <a:cs typeface="+mn-cs"/>
                        </a:rPr>
                        <a:t>1</a:t>
                      </a:r>
                    </a:p>
                  </a:txBody>
                  <a:tcPr anchor="ctr">
                    <a:solidFill>
                      <a:schemeClr val="bg1">
                        <a:lumMod val="95000"/>
                      </a:schemeClr>
                    </a:solidFill>
                  </a:tcPr>
                </a:tc>
                <a:extLst>
                  <a:ext uri="{0D108BD9-81ED-4DB2-BD59-A6C34878D82A}">
                    <a16:rowId xmlns:a16="http://schemas.microsoft.com/office/drawing/2014/main" val="10005"/>
                  </a:ext>
                </a:extLst>
              </a:tr>
              <a:tr h="311297">
                <a:tc>
                  <a:txBody>
                    <a:bodyPr/>
                    <a:lstStyle/>
                    <a:p>
                      <a:pPr algn="r"/>
                      <a:r>
                        <a:rPr lang="en-US" sz="1100" b="0" i="1" dirty="0"/>
                        <a:t>Struck Against</a:t>
                      </a:r>
                    </a:p>
                  </a:txBody>
                  <a:tcPr anchor="ctr">
                    <a:solidFill>
                      <a:schemeClr val="bg1">
                        <a:lumMod val="85000"/>
                      </a:schemeClr>
                    </a:solidFill>
                  </a:tcPr>
                </a:tc>
                <a:tc>
                  <a:txBody>
                    <a:bodyPr/>
                    <a:lstStyle/>
                    <a:p>
                      <a:pPr algn="ctr"/>
                      <a:r>
                        <a:rPr lang="en-US" sz="1100" i="0" u="none" dirty="0"/>
                        <a:t>1</a:t>
                      </a:r>
                    </a:p>
                  </a:txBody>
                  <a:tcPr anchor="ctr">
                    <a:solidFill>
                      <a:schemeClr val="bg1">
                        <a:lumMod val="85000"/>
                      </a:schemeClr>
                    </a:solidFill>
                  </a:tcPr>
                </a:tc>
                <a:tc>
                  <a:txBody>
                    <a:bodyPr/>
                    <a:lstStyle/>
                    <a:p>
                      <a:pPr algn="ctr"/>
                      <a:r>
                        <a:rPr lang="en-US" sz="1100" i="0" u="none" dirty="0"/>
                        <a:t>0</a:t>
                      </a:r>
                    </a:p>
                  </a:txBody>
                  <a:tcPr anchor="ctr">
                    <a:solidFill>
                      <a:schemeClr val="bg1">
                        <a:lumMod val="85000"/>
                      </a:schemeClr>
                    </a:solidFill>
                  </a:tcPr>
                </a:tc>
                <a:tc>
                  <a:txBody>
                    <a:bodyPr/>
                    <a:lstStyle/>
                    <a:p>
                      <a:pPr algn="ctr"/>
                      <a:r>
                        <a:rPr lang="en-US" sz="1100" i="0" u="none" dirty="0"/>
                        <a:t>0</a:t>
                      </a:r>
                    </a:p>
                  </a:txBody>
                  <a:tcPr anchor="ctr">
                    <a:solidFill>
                      <a:schemeClr val="bg1">
                        <a:lumMod val="85000"/>
                      </a:schemeClr>
                    </a:solidFill>
                  </a:tcPr>
                </a:tc>
                <a:tc>
                  <a:txBody>
                    <a:bodyPr/>
                    <a:lstStyle/>
                    <a:p>
                      <a:pPr algn="ctr"/>
                      <a:r>
                        <a:rPr lang="en-US" sz="1100" b="1" i="1" u="none" dirty="0"/>
                        <a:t>1</a:t>
                      </a:r>
                    </a:p>
                  </a:txBody>
                  <a:tcPr anchor="ctr">
                    <a:solidFill>
                      <a:schemeClr val="bg1">
                        <a:lumMod val="85000"/>
                      </a:schemeClr>
                    </a:solidFill>
                  </a:tcPr>
                </a:tc>
                <a:tc>
                  <a:txBody>
                    <a:bodyPr/>
                    <a:lstStyle/>
                    <a:p>
                      <a:pPr algn="r"/>
                      <a:r>
                        <a:rPr lang="en-US" sz="1100" i="1" u="none" dirty="0"/>
                        <a:t>Shock</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2</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000000"/>
                          </a:solidFill>
                          <a:effectLst/>
                          <a:uLnTx/>
                          <a:uFillTx/>
                          <a:latin typeface="Arial"/>
                          <a:ea typeface="+mn-ea"/>
                          <a:cs typeface="+mn-cs"/>
                        </a:rPr>
                        <a:t>2</a:t>
                      </a:r>
                    </a:p>
                  </a:txBody>
                  <a:tcPr anchor="ctr">
                    <a:solidFill>
                      <a:schemeClr val="bg1">
                        <a:lumMod val="85000"/>
                      </a:schemeClr>
                    </a:solidFill>
                  </a:tcPr>
                </a:tc>
                <a:extLst>
                  <a:ext uri="{0D108BD9-81ED-4DB2-BD59-A6C34878D82A}">
                    <a16:rowId xmlns:a16="http://schemas.microsoft.com/office/drawing/2014/main" val="10006"/>
                  </a:ext>
                </a:extLst>
              </a:tr>
              <a:tr h="325366">
                <a:tc>
                  <a:txBody>
                    <a:bodyPr/>
                    <a:lstStyle/>
                    <a:p>
                      <a:pPr algn="r"/>
                      <a:r>
                        <a:rPr lang="en-US" sz="1100" b="0" i="1" dirty="0"/>
                        <a:t>Rubbed/Abraded</a:t>
                      </a:r>
                    </a:p>
                  </a:txBody>
                  <a:tcPr anchor="ctr">
                    <a:solidFill>
                      <a:schemeClr val="bg1">
                        <a:lumMod val="95000"/>
                      </a:schemeClr>
                    </a:solidFill>
                  </a:tcPr>
                </a:tc>
                <a:tc>
                  <a:txBody>
                    <a:bodyPr/>
                    <a:lstStyle/>
                    <a:p>
                      <a:pPr algn="ctr"/>
                      <a:r>
                        <a:rPr lang="en-US" sz="1100" b="0" i="0" u="none" dirty="0"/>
                        <a:t>0</a:t>
                      </a:r>
                    </a:p>
                  </a:txBody>
                  <a:tcPr anchor="ctr">
                    <a:solidFill>
                      <a:schemeClr val="bg1">
                        <a:lumMod val="95000"/>
                      </a:schemeClr>
                    </a:solidFill>
                  </a:tcPr>
                </a:tc>
                <a:tc>
                  <a:txBody>
                    <a:bodyPr/>
                    <a:lstStyle/>
                    <a:p>
                      <a:pPr algn="ctr"/>
                      <a:r>
                        <a:rPr lang="en-US" sz="1100" b="0" i="0" u="none" dirty="0"/>
                        <a:t>0</a:t>
                      </a:r>
                    </a:p>
                  </a:txBody>
                  <a:tcPr anchor="ctr">
                    <a:solidFill>
                      <a:schemeClr val="bg1">
                        <a:lumMod val="95000"/>
                      </a:schemeClr>
                    </a:solidFill>
                  </a:tcPr>
                </a:tc>
                <a:tc>
                  <a:txBody>
                    <a:bodyPr/>
                    <a:lstStyle/>
                    <a:p>
                      <a:pPr algn="ctr"/>
                      <a:r>
                        <a:rPr lang="en-US" sz="1100" b="0" i="0" u="none" dirty="0"/>
                        <a:t>0</a:t>
                      </a:r>
                    </a:p>
                  </a:txBody>
                  <a:tcPr anchor="ctr">
                    <a:solidFill>
                      <a:schemeClr val="bg1">
                        <a:lumMod val="95000"/>
                      </a:schemeClr>
                    </a:solidFill>
                  </a:tcPr>
                </a:tc>
                <a:tc>
                  <a:txBody>
                    <a:bodyPr/>
                    <a:lstStyle/>
                    <a:p>
                      <a:pPr algn="ctr"/>
                      <a:r>
                        <a:rPr lang="en-US" sz="1100" b="1" i="1" u="none" dirty="0"/>
                        <a:t>0</a:t>
                      </a:r>
                    </a:p>
                  </a:txBody>
                  <a:tcPr anchor="ctr">
                    <a:solidFill>
                      <a:schemeClr val="bg1">
                        <a:lumMod val="95000"/>
                      </a:schemeClr>
                    </a:solidFill>
                  </a:tcPr>
                </a:tc>
                <a:tc>
                  <a:txBody>
                    <a:bodyPr/>
                    <a:lstStyle/>
                    <a:p>
                      <a:pPr algn="r"/>
                      <a:r>
                        <a:rPr lang="en-US" sz="1100" b="0" i="1" u="none" dirty="0"/>
                        <a:t>Other</a:t>
                      </a:r>
                    </a:p>
                  </a:txBody>
                  <a:tcPr anchor="ctr">
                    <a:solidFill>
                      <a:schemeClr val="bg1">
                        <a:lumMod val="95000"/>
                      </a:schemeClr>
                    </a:solidFill>
                  </a:tcPr>
                </a:tc>
                <a:tc>
                  <a:txBody>
                    <a:bodyPr/>
                    <a:lstStyle/>
                    <a:p>
                      <a:pPr algn="ctr"/>
                      <a:r>
                        <a:rPr lang="en-US" sz="1100" b="0" i="0" u="none" dirty="0"/>
                        <a:t>2</a:t>
                      </a:r>
                    </a:p>
                  </a:txBody>
                  <a:tcPr anchor="ctr">
                    <a:solidFill>
                      <a:schemeClr val="bg1">
                        <a:lumMod val="95000"/>
                      </a:schemeClr>
                    </a:solidFill>
                  </a:tcPr>
                </a:tc>
                <a:tc>
                  <a:txBody>
                    <a:bodyPr/>
                    <a:lstStyle/>
                    <a:p>
                      <a:pPr algn="ctr"/>
                      <a:r>
                        <a:rPr lang="en-US" sz="1100" b="0" i="0" u="none" dirty="0"/>
                        <a:t>0</a:t>
                      </a:r>
                    </a:p>
                  </a:txBody>
                  <a:tcPr anchor="ctr">
                    <a:solidFill>
                      <a:schemeClr val="bg1">
                        <a:lumMod val="95000"/>
                      </a:schemeClr>
                    </a:solidFill>
                  </a:tcPr>
                </a:tc>
                <a:tc>
                  <a:txBody>
                    <a:bodyPr/>
                    <a:lstStyle/>
                    <a:p>
                      <a:pPr algn="ctr"/>
                      <a:r>
                        <a:rPr lang="en-US" sz="1100" b="0" i="0" u="none" dirty="0"/>
                        <a:t>5</a:t>
                      </a:r>
                    </a:p>
                  </a:txBody>
                  <a:tcPr anchor="ctr">
                    <a:solidFill>
                      <a:schemeClr val="bg1">
                        <a:lumMod val="95000"/>
                      </a:schemeClr>
                    </a:solidFill>
                  </a:tcPr>
                </a:tc>
                <a:tc>
                  <a:txBody>
                    <a:bodyPr/>
                    <a:lstStyle/>
                    <a:p>
                      <a:pPr algn="ctr"/>
                      <a:r>
                        <a:rPr lang="en-US" sz="1100" b="1" i="1" u="none" dirty="0"/>
                        <a:t>7</a:t>
                      </a:r>
                    </a:p>
                  </a:txBody>
                  <a:tcPr anchor="ctr">
                    <a:solidFill>
                      <a:schemeClr val="bg1">
                        <a:lumMod val="95000"/>
                      </a:schemeClr>
                    </a:solidFill>
                  </a:tcPr>
                </a:tc>
                <a:extLst>
                  <a:ext uri="{0D108BD9-81ED-4DB2-BD59-A6C34878D82A}">
                    <a16:rowId xmlns:a16="http://schemas.microsoft.com/office/drawing/2014/main" val="10007"/>
                  </a:ext>
                </a:extLst>
              </a:tr>
              <a:tr h="325366">
                <a:tc gridSpan="6">
                  <a:txBody>
                    <a:bodyPr/>
                    <a:lstStyle/>
                    <a:p>
                      <a:pPr algn="r"/>
                      <a:r>
                        <a:rPr lang="en-US" sz="1100" b="0" i="1" dirty="0"/>
                        <a:t>COVID-19</a:t>
                      </a:r>
                    </a:p>
                  </a:txBody>
                  <a:tcPr anchor="ctr">
                    <a:solidFill>
                      <a:schemeClr val="bg1">
                        <a:lumMod val="85000"/>
                      </a:schemeClr>
                    </a:solidFill>
                  </a:tcPr>
                </a:tc>
                <a:tc hMerge="1">
                  <a:txBody>
                    <a:bodyPr/>
                    <a:lstStyle/>
                    <a:p>
                      <a:pPr algn="ctr"/>
                      <a:endParaRPr lang="en-US" sz="1200" b="0" i="0" u="none" dirty="0"/>
                    </a:p>
                  </a:txBody>
                  <a:tcPr anchor="ctr">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pPr algn="ctr"/>
                      <a:endParaRPr lang="en-US" sz="1200" b="0" i="1" u="none" dirty="0"/>
                    </a:p>
                  </a:txBody>
                  <a:tcPr anchor="ctr">
                    <a:solidFill>
                      <a:schemeClr val="bg1">
                        <a:lumMod val="95000"/>
                      </a:schemeClr>
                    </a:solidFill>
                  </a:tcPr>
                </a:tc>
                <a:tc hMerge="1">
                  <a:txBody>
                    <a:bodyPr/>
                    <a:lstStyle/>
                    <a:p>
                      <a:pPr algn="r"/>
                      <a:endParaRPr lang="en-US" sz="1200" b="0" i="1" u="none" dirty="0"/>
                    </a:p>
                  </a:txBody>
                  <a:tcPr anchor="ctr">
                    <a:solidFill>
                      <a:schemeClr val="bg1">
                        <a:lumMod val="95000"/>
                      </a:schemeClr>
                    </a:solidFill>
                  </a:tcPr>
                </a:tc>
                <a:tc>
                  <a:txBody>
                    <a:bodyPr/>
                    <a:lstStyle/>
                    <a:p>
                      <a:pPr algn="ctr"/>
                      <a:r>
                        <a:rPr lang="en-US" sz="1100" b="0" i="0" u="none" dirty="0"/>
                        <a:t>10</a:t>
                      </a:r>
                    </a:p>
                  </a:txBody>
                  <a:tcPr anchor="ctr">
                    <a:solidFill>
                      <a:schemeClr val="bg1">
                        <a:lumMod val="85000"/>
                      </a:schemeClr>
                    </a:solidFill>
                  </a:tcPr>
                </a:tc>
                <a:tc>
                  <a:txBody>
                    <a:bodyPr/>
                    <a:lstStyle/>
                    <a:p>
                      <a:pPr algn="ctr"/>
                      <a:r>
                        <a:rPr lang="en-US" sz="1100" b="0" i="0" u="none" dirty="0"/>
                        <a:t>5</a:t>
                      </a:r>
                    </a:p>
                  </a:txBody>
                  <a:tcPr anchor="ctr">
                    <a:solidFill>
                      <a:schemeClr val="bg1">
                        <a:lumMod val="85000"/>
                      </a:schemeClr>
                    </a:solidFill>
                  </a:tcPr>
                </a:tc>
                <a:tc>
                  <a:txBody>
                    <a:bodyPr/>
                    <a:lstStyle/>
                    <a:p>
                      <a:pPr algn="ctr"/>
                      <a:r>
                        <a:rPr lang="en-US" sz="1100" b="0" i="0" u="none" dirty="0"/>
                        <a:t>3</a:t>
                      </a:r>
                    </a:p>
                  </a:txBody>
                  <a:tcPr anchor="ctr">
                    <a:solidFill>
                      <a:schemeClr val="bg1">
                        <a:lumMod val="85000"/>
                      </a:schemeClr>
                    </a:solidFill>
                  </a:tcPr>
                </a:tc>
                <a:tc>
                  <a:txBody>
                    <a:bodyPr/>
                    <a:lstStyle/>
                    <a:p>
                      <a:pPr algn="ctr"/>
                      <a:r>
                        <a:rPr lang="en-US" sz="1100" b="1" i="1" u="none" dirty="0"/>
                        <a:t>18</a:t>
                      </a:r>
                    </a:p>
                  </a:txBody>
                  <a:tcPr anchor="ctr">
                    <a:solidFill>
                      <a:schemeClr val="bg1">
                        <a:lumMod val="85000"/>
                      </a:schemeClr>
                    </a:solidFill>
                  </a:tcPr>
                </a:tc>
                <a:extLst>
                  <a:ext uri="{0D108BD9-81ED-4DB2-BD59-A6C34878D82A}">
                    <a16:rowId xmlns:a16="http://schemas.microsoft.com/office/drawing/2014/main" val="70483192"/>
                  </a:ext>
                </a:extLst>
              </a:tr>
            </a:tbl>
          </a:graphicData>
        </a:graphic>
      </p:graphicFrame>
      <p:graphicFrame>
        <p:nvGraphicFramePr>
          <p:cNvPr id="17" name="Table 16">
            <a:extLst>
              <a:ext uri="{FF2B5EF4-FFF2-40B4-BE49-F238E27FC236}">
                <a16:creationId xmlns:a16="http://schemas.microsoft.com/office/drawing/2014/main" id="{4D308777-5648-49AD-84C5-2DCE4908BB38}"/>
              </a:ext>
            </a:extLst>
          </p:cNvPr>
          <p:cNvGraphicFramePr>
            <a:graphicFrameLocks noGrp="1"/>
          </p:cNvGraphicFramePr>
          <p:nvPr>
            <p:extLst>
              <p:ext uri="{D42A27DB-BD31-4B8C-83A1-F6EECF244321}">
                <p14:modId xmlns:p14="http://schemas.microsoft.com/office/powerpoint/2010/main" val="1074905013"/>
              </p:ext>
            </p:extLst>
          </p:nvPr>
        </p:nvGraphicFramePr>
        <p:xfrm>
          <a:off x="609603" y="5303520"/>
          <a:ext cx="7924797" cy="548640"/>
        </p:xfrm>
        <a:graphic>
          <a:graphicData uri="http://schemas.openxmlformats.org/drawingml/2006/table">
            <a:tbl>
              <a:tblPr firstRow="1" bandRow="1">
                <a:tableStyleId>{00A15C55-8517-42AA-B614-E9B94910E393}</a:tableStyleId>
              </a:tblPr>
              <a:tblGrid>
                <a:gridCol w="1492404">
                  <a:extLst>
                    <a:ext uri="{9D8B030D-6E8A-4147-A177-3AD203B41FA5}">
                      <a16:colId xmlns:a16="http://schemas.microsoft.com/office/drawing/2014/main" val="20000"/>
                    </a:ext>
                  </a:extLst>
                </a:gridCol>
                <a:gridCol w="621968">
                  <a:extLst>
                    <a:ext uri="{9D8B030D-6E8A-4147-A177-3AD203B41FA5}">
                      <a16:colId xmlns:a16="http://schemas.microsoft.com/office/drawing/2014/main" val="20001"/>
                    </a:ext>
                  </a:extLst>
                </a:gridCol>
                <a:gridCol w="2776089">
                  <a:extLst>
                    <a:ext uri="{9D8B030D-6E8A-4147-A177-3AD203B41FA5}">
                      <a16:colId xmlns:a16="http://schemas.microsoft.com/office/drawing/2014/main" val="20002"/>
                    </a:ext>
                  </a:extLst>
                </a:gridCol>
                <a:gridCol w="757678">
                  <a:extLst>
                    <a:ext uri="{9D8B030D-6E8A-4147-A177-3AD203B41FA5}">
                      <a16:colId xmlns:a16="http://schemas.microsoft.com/office/drawing/2014/main" val="20003"/>
                    </a:ext>
                  </a:extLst>
                </a:gridCol>
                <a:gridCol w="761303">
                  <a:extLst>
                    <a:ext uri="{9D8B030D-6E8A-4147-A177-3AD203B41FA5}">
                      <a16:colId xmlns:a16="http://schemas.microsoft.com/office/drawing/2014/main" val="2094221498"/>
                    </a:ext>
                  </a:extLst>
                </a:gridCol>
                <a:gridCol w="761303">
                  <a:extLst>
                    <a:ext uri="{9D8B030D-6E8A-4147-A177-3AD203B41FA5}">
                      <a16:colId xmlns:a16="http://schemas.microsoft.com/office/drawing/2014/main" val="270294148"/>
                    </a:ext>
                  </a:extLst>
                </a:gridCol>
                <a:gridCol w="754052">
                  <a:extLst>
                    <a:ext uri="{9D8B030D-6E8A-4147-A177-3AD203B41FA5}">
                      <a16:colId xmlns:a16="http://schemas.microsoft.com/office/drawing/2014/main" val="20004"/>
                    </a:ext>
                  </a:extLst>
                </a:gridCol>
              </a:tblGrid>
              <a:tr h="267742">
                <a:tc gridSpan="2">
                  <a:txBody>
                    <a:bodyPr/>
                    <a:lstStyle/>
                    <a:p>
                      <a:pPr algn="ctr"/>
                      <a:r>
                        <a:rPr lang="en-US" sz="1200" b="1" i="0" dirty="0">
                          <a:solidFill>
                            <a:schemeClr val="tx1"/>
                          </a:solidFill>
                        </a:rPr>
                        <a:t>                       FFY 2020</a:t>
                      </a:r>
                      <a:endParaRPr lang="en-US" sz="1200" b="0" i="0" dirty="0">
                        <a:solidFill>
                          <a:schemeClr val="tx1"/>
                        </a:solidFill>
                      </a:endParaRPr>
                    </a:p>
                  </a:txBody>
                  <a:tcPr anchor="ctr">
                    <a:solidFill>
                      <a:schemeClr val="bg1">
                        <a:lumMod val="75000"/>
                      </a:schemeClr>
                    </a:solidFill>
                  </a:tcPr>
                </a:tc>
                <a:tc hMerge="1">
                  <a:txBody>
                    <a:bodyPr/>
                    <a:lstStyle/>
                    <a:p>
                      <a:pPr algn="ctr"/>
                      <a:endParaRPr lang="en-US" sz="1700" b="0" i="1" dirty="0">
                        <a:solidFill>
                          <a:schemeClr val="tx1"/>
                        </a:solidFill>
                      </a:endParaRPr>
                    </a:p>
                  </a:txBody>
                  <a:tcPr>
                    <a:solidFill>
                      <a:schemeClr val="bg1">
                        <a:lumMod val="75000"/>
                      </a:schemeClr>
                    </a:solidFill>
                  </a:tcPr>
                </a:tc>
                <a:tc>
                  <a:txBody>
                    <a:bodyPr/>
                    <a:lstStyle/>
                    <a:p>
                      <a:pPr algn="r"/>
                      <a:r>
                        <a:rPr lang="en-US" sz="1200" b="1" i="0" u="none" dirty="0">
                          <a:solidFill>
                            <a:schemeClr val="tx1"/>
                          </a:solidFill>
                        </a:rPr>
                        <a:t>FFY 2021</a:t>
                      </a:r>
                      <a:endParaRPr lang="en-US" sz="1200" b="0" i="0" u="none" dirty="0">
                        <a:solidFill>
                          <a:schemeClr val="tx1"/>
                        </a:solidFill>
                      </a:endParaRPr>
                    </a:p>
                  </a:txBody>
                  <a:tcPr anchor="ctr">
                    <a:solidFill>
                      <a:schemeClr val="bg1">
                        <a:lumMod val="75000"/>
                      </a:schemeClr>
                    </a:solidFill>
                  </a:tcPr>
                </a:tc>
                <a:tc>
                  <a:txBody>
                    <a:bodyPr/>
                    <a:lstStyle/>
                    <a:p>
                      <a:pPr algn="ctr"/>
                      <a:r>
                        <a:rPr lang="en-US" sz="1200" b="1" i="0" u="none" dirty="0">
                          <a:solidFill>
                            <a:schemeClr val="tx1"/>
                          </a:solidFill>
                        </a:rPr>
                        <a:t>1</a:t>
                      </a:r>
                      <a:r>
                        <a:rPr lang="en-US" sz="1200" b="1" i="0" u="none" baseline="30000" dirty="0">
                          <a:solidFill>
                            <a:schemeClr val="tx1"/>
                          </a:solidFill>
                        </a:rPr>
                        <a:t>st</a:t>
                      </a:r>
                      <a:r>
                        <a:rPr lang="en-US" sz="1200" b="1" i="0" u="none" dirty="0">
                          <a:solidFill>
                            <a:schemeClr val="tx1"/>
                          </a:solidFill>
                        </a:rPr>
                        <a:t> Qtr.</a:t>
                      </a:r>
                    </a:p>
                  </a:txBody>
                  <a:tcPr anchor="ctr">
                    <a:solidFill>
                      <a:schemeClr val="bg1">
                        <a:lumMod val="75000"/>
                      </a:schemeClr>
                    </a:solidFill>
                  </a:tcPr>
                </a:tc>
                <a:tc>
                  <a:txBody>
                    <a:bodyPr/>
                    <a:lstStyle/>
                    <a:p>
                      <a:pPr algn="ctr"/>
                      <a:r>
                        <a:rPr lang="en-US" sz="1200" b="1" i="0" u="none" dirty="0">
                          <a:solidFill>
                            <a:schemeClr val="tx1"/>
                          </a:solidFill>
                        </a:rPr>
                        <a:t>2</a:t>
                      </a:r>
                      <a:r>
                        <a:rPr lang="en-US" sz="1200" b="1" i="0" u="none" baseline="30000" dirty="0">
                          <a:solidFill>
                            <a:schemeClr val="tx1"/>
                          </a:solidFill>
                        </a:rPr>
                        <a:t>nd</a:t>
                      </a:r>
                      <a:r>
                        <a:rPr lang="en-US" sz="1200" b="1" i="0" u="none" dirty="0">
                          <a:solidFill>
                            <a:schemeClr val="tx1"/>
                          </a:solidFill>
                        </a:rPr>
                        <a:t> Qtr.</a:t>
                      </a:r>
                    </a:p>
                  </a:txBody>
                  <a:tcPr anchor="ctr">
                    <a:solidFill>
                      <a:schemeClr val="bg1">
                        <a:lumMod val="75000"/>
                      </a:schemeClr>
                    </a:solidFill>
                  </a:tcPr>
                </a:tc>
                <a:tc>
                  <a:txBody>
                    <a:bodyPr/>
                    <a:lstStyle/>
                    <a:p>
                      <a:pPr algn="ctr"/>
                      <a:r>
                        <a:rPr lang="en-US" sz="1200" b="1" i="0" u="none" dirty="0">
                          <a:solidFill>
                            <a:schemeClr val="tx1"/>
                          </a:solidFill>
                        </a:rPr>
                        <a:t>3</a:t>
                      </a:r>
                      <a:r>
                        <a:rPr lang="en-US" sz="1200" b="1" i="0" u="none" baseline="30000" dirty="0">
                          <a:solidFill>
                            <a:schemeClr val="tx1"/>
                          </a:solidFill>
                        </a:rPr>
                        <a:t>rd</a:t>
                      </a:r>
                      <a:r>
                        <a:rPr lang="en-US" sz="1200" b="1" i="0" u="none" dirty="0">
                          <a:solidFill>
                            <a:schemeClr val="tx1"/>
                          </a:solidFill>
                        </a:rPr>
                        <a:t> Qtr.</a:t>
                      </a:r>
                    </a:p>
                  </a:txBody>
                  <a:tcPr anchor="ctr">
                    <a:solidFill>
                      <a:schemeClr val="bg1">
                        <a:lumMod val="75000"/>
                      </a:schemeClr>
                    </a:solidFill>
                  </a:tcPr>
                </a:tc>
                <a:tc>
                  <a:txBody>
                    <a:bodyPr/>
                    <a:lstStyle/>
                    <a:p>
                      <a:pPr algn="ctr"/>
                      <a:r>
                        <a:rPr lang="en-US" sz="1200" b="1" i="1" u="none" dirty="0">
                          <a:solidFill>
                            <a:schemeClr val="tx1"/>
                          </a:solidFill>
                        </a:rPr>
                        <a:t>Total</a:t>
                      </a:r>
                    </a:p>
                  </a:txBody>
                  <a:tcPr anchor="ctr">
                    <a:solidFill>
                      <a:schemeClr val="bg1">
                        <a:lumMod val="75000"/>
                      </a:schemeClr>
                    </a:solidFill>
                  </a:tcPr>
                </a:tc>
                <a:extLst>
                  <a:ext uri="{0D108BD9-81ED-4DB2-BD59-A6C34878D82A}">
                    <a16:rowId xmlns:a16="http://schemas.microsoft.com/office/drawing/2014/main" val="10000"/>
                  </a:ext>
                </a:extLst>
              </a:tr>
              <a:tr h="267742">
                <a:tc>
                  <a:txBody>
                    <a:bodyPr/>
                    <a:lstStyle/>
                    <a:p>
                      <a:pPr algn="r"/>
                      <a:r>
                        <a:rPr lang="en-US" sz="1200" b="0" i="1" baseline="0" dirty="0">
                          <a:solidFill>
                            <a:schemeClr val="tx1"/>
                          </a:solidFill>
                        </a:rPr>
                        <a:t>Total Fatalities</a:t>
                      </a:r>
                      <a:endParaRPr lang="en-US" sz="1200" b="0" i="1" dirty="0">
                        <a:solidFill>
                          <a:schemeClr val="tx1"/>
                        </a:solidFill>
                      </a:endParaRPr>
                    </a:p>
                  </a:txBody>
                  <a:tcPr>
                    <a:solidFill>
                      <a:schemeClr val="bg1">
                        <a:lumMod val="85000"/>
                      </a:schemeClr>
                    </a:solidFill>
                  </a:tcPr>
                </a:tc>
                <a:tc>
                  <a:txBody>
                    <a:bodyPr/>
                    <a:lstStyle/>
                    <a:p>
                      <a:pPr algn="ctr"/>
                      <a:r>
                        <a:rPr lang="en-US" sz="1200" b="0" i="1">
                          <a:solidFill>
                            <a:schemeClr val="tx1"/>
                          </a:solidFill>
                        </a:rPr>
                        <a:t>79</a:t>
                      </a:r>
                      <a:endParaRPr lang="en-US" sz="1200" b="0" i="1" dirty="0">
                        <a:solidFill>
                          <a:schemeClr val="tx1"/>
                        </a:solidFill>
                      </a:endParaRPr>
                    </a:p>
                  </a:txBody>
                  <a:tcPr>
                    <a:solidFill>
                      <a:schemeClr val="bg1">
                        <a:lumMod val="95000"/>
                      </a:schemeClr>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200" b="0" i="1" baseline="0" dirty="0">
                          <a:solidFill>
                            <a:schemeClr val="tx1"/>
                          </a:solidFill>
                        </a:rPr>
                        <a:t>Fatalities</a:t>
                      </a:r>
                      <a:endParaRPr lang="en-US" sz="1200" b="0" i="1" dirty="0">
                        <a:solidFill>
                          <a:schemeClr val="tx1"/>
                        </a:solidFill>
                      </a:endParaRPr>
                    </a:p>
                  </a:txBody>
                  <a:tcPr>
                    <a:solidFill>
                      <a:schemeClr val="bg1">
                        <a:lumMod val="85000"/>
                      </a:schemeClr>
                    </a:solidFill>
                  </a:tcPr>
                </a:tc>
                <a:tc>
                  <a:txBody>
                    <a:bodyPr/>
                    <a:lstStyle/>
                    <a:p>
                      <a:pPr algn="ctr"/>
                      <a:r>
                        <a:rPr lang="en-US" sz="1200" b="0" i="0" u="none" dirty="0">
                          <a:solidFill>
                            <a:schemeClr val="tx1"/>
                          </a:solidFill>
                        </a:rPr>
                        <a:t>24</a:t>
                      </a:r>
                    </a:p>
                  </a:txBody>
                  <a:tcPr>
                    <a:solidFill>
                      <a:schemeClr val="bg1">
                        <a:lumMod val="95000"/>
                      </a:schemeClr>
                    </a:solidFill>
                  </a:tcPr>
                </a:tc>
                <a:tc>
                  <a:txBody>
                    <a:bodyPr/>
                    <a:lstStyle/>
                    <a:p>
                      <a:pPr algn="ctr"/>
                      <a:r>
                        <a:rPr lang="en-US" sz="1200" b="0" i="0" u="none" dirty="0">
                          <a:solidFill>
                            <a:schemeClr val="tx1"/>
                          </a:solidFill>
                        </a:rPr>
                        <a:t>13</a:t>
                      </a:r>
                    </a:p>
                  </a:txBody>
                  <a:tcPr>
                    <a:solidFill>
                      <a:schemeClr val="bg1">
                        <a:lumMod val="95000"/>
                      </a:schemeClr>
                    </a:solidFill>
                  </a:tcPr>
                </a:tc>
                <a:tc>
                  <a:txBody>
                    <a:bodyPr/>
                    <a:lstStyle/>
                    <a:p>
                      <a:pPr algn="ctr"/>
                      <a:r>
                        <a:rPr lang="en-US" sz="1200" b="0" i="0" u="none" dirty="0">
                          <a:solidFill>
                            <a:schemeClr val="tx1"/>
                          </a:solidFill>
                        </a:rPr>
                        <a:t>16</a:t>
                      </a:r>
                    </a:p>
                  </a:txBody>
                  <a:tcPr>
                    <a:solidFill>
                      <a:schemeClr val="bg1">
                        <a:lumMod val="95000"/>
                      </a:schemeClr>
                    </a:solidFill>
                  </a:tcPr>
                </a:tc>
                <a:tc>
                  <a:txBody>
                    <a:bodyPr/>
                    <a:lstStyle/>
                    <a:p>
                      <a:pPr algn="ctr"/>
                      <a:r>
                        <a:rPr lang="en-US" sz="1200" b="1" i="1" u="none" dirty="0">
                          <a:solidFill>
                            <a:schemeClr val="tx1"/>
                          </a:solidFill>
                        </a:rPr>
                        <a:t>59</a:t>
                      </a:r>
                    </a:p>
                  </a:txBody>
                  <a:tcPr>
                    <a:solidFill>
                      <a:schemeClr val="bg1">
                        <a:lumMod val="95000"/>
                      </a:schemeClr>
                    </a:solidFill>
                  </a:tcPr>
                </a:tc>
                <a:extLst>
                  <a:ext uri="{0D108BD9-81ED-4DB2-BD59-A6C34878D82A}">
                    <a16:rowId xmlns:a16="http://schemas.microsoft.com/office/drawing/2014/main" val="10001"/>
                  </a:ext>
                </a:extLst>
              </a:tr>
            </a:tbl>
          </a:graphicData>
        </a:graphic>
      </p:graphicFrame>
      <p:pic>
        <p:nvPicPr>
          <p:cNvPr id="20" name="Picture 19" descr="C:\Users\wllagoe.EADS\Pictures\Construction\IMG_1163.JPG">
            <a:extLst>
              <a:ext uri="{FF2B5EF4-FFF2-40B4-BE49-F238E27FC236}">
                <a16:creationId xmlns:a16="http://schemas.microsoft.com/office/drawing/2014/main" id="{C387B63A-0A40-4CED-9B21-0B8F87623F3B}"/>
              </a:ext>
            </a:extLst>
          </p:cNvPr>
          <p:cNvPicPr/>
          <p:nvPr/>
        </p:nvPicPr>
        <p:blipFill>
          <a:blip r:embed="rId8" cstate="print"/>
          <a:srcRect l="18429" t="24573" r="35898" b="22008"/>
          <a:stretch>
            <a:fillRect/>
          </a:stretch>
        </p:blipFill>
        <p:spPr bwMode="auto">
          <a:xfrm>
            <a:off x="1406481" y="4419598"/>
            <a:ext cx="1336719" cy="879638"/>
          </a:xfrm>
          <a:prstGeom prst="rect">
            <a:avLst/>
          </a:prstGeom>
          <a:noFill/>
          <a:ln w="9525">
            <a:noFill/>
            <a:miter lim="800000"/>
            <a:headEnd/>
            <a:tailEnd/>
          </a:ln>
        </p:spPr>
      </p:pic>
      <p:sp>
        <p:nvSpPr>
          <p:cNvPr id="14" name="TextBox 13">
            <a:extLst>
              <a:ext uri="{FF2B5EF4-FFF2-40B4-BE49-F238E27FC236}">
                <a16:creationId xmlns:a16="http://schemas.microsoft.com/office/drawing/2014/main" id="{3747D72F-D838-4458-8C5F-53E756F32928}"/>
              </a:ext>
            </a:extLst>
          </p:cNvPr>
          <p:cNvSpPr txBox="1"/>
          <p:nvPr/>
        </p:nvSpPr>
        <p:spPr>
          <a:xfrm>
            <a:off x="6477000" y="685800"/>
            <a:ext cx="2286000" cy="369332"/>
          </a:xfrm>
          <a:prstGeom prst="rect">
            <a:avLst/>
          </a:prstGeom>
          <a:noFill/>
        </p:spPr>
        <p:txBody>
          <a:bodyPr wrap="square" rtlCol="0">
            <a:spAutoFit/>
          </a:bodyPr>
          <a:lstStyle/>
          <a:p>
            <a:r>
              <a:rPr lang="en-US" i="1" dirty="0"/>
              <a:t>FFY 2021—3</a:t>
            </a:r>
            <a:r>
              <a:rPr lang="en-US" i="1" baseline="30000" dirty="0"/>
              <a:t>rd</a:t>
            </a:r>
            <a:r>
              <a:rPr lang="en-US" i="1" dirty="0"/>
              <a:t> Qtr.</a:t>
            </a:r>
          </a:p>
        </p:txBody>
      </p:sp>
    </p:spTree>
    <p:extLst>
      <p:ext uri="{BB962C8B-B14F-4D97-AF65-F5344CB8AC3E}">
        <p14:creationId xmlns:p14="http://schemas.microsoft.com/office/powerpoint/2010/main" val="3532101452"/>
      </p:ext>
    </p:extLst>
  </p:cSld>
  <p:clrMapOvr>
    <a:masterClrMapping/>
  </p:clrMapOvr>
  <p:transition advClick="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Alliances and Partnerships</a:t>
            </a:r>
            <a:endParaRPr lang="en-US" sz="2400" b="1" i="1" dirty="0">
              <a:solidFill>
                <a:schemeClr val="bg2"/>
              </a:solidFill>
            </a:endParaRPr>
          </a:p>
        </p:txBody>
      </p:sp>
      <p:sp>
        <p:nvSpPr>
          <p:cNvPr id="12" name="Content Placeholder 8"/>
          <p:cNvSpPr>
            <a:spLocks noGrp="1"/>
          </p:cNvSpPr>
          <p:nvPr>
            <p:ph idx="1"/>
          </p:nvPr>
        </p:nvSpPr>
        <p:spPr>
          <a:xfrm>
            <a:off x="533400" y="1295400"/>
            <a:ext cx="7924800" cy="4419600"/>
          </a:xfrm>
        </p:spPr>
        <p:txBody>
          <a:bodyPr/>
          <a:lstStyle/>
          <a:p>
            <a:r>
              <a:rPr lang="en-US" b="1" dirty="0"/>
              <a:t>Partnerships</a:t>
            </a:r>
          </a:p>
          <a:p>
            <a:endParaRPr lang="en-US" sz="1000" b="1" dirty="0"/>
          </a:p>
          <a:p>
            <a:pPr lvl="1"/>
            <a:r>
              <a:rPr lang="en-US" i="1" dirty="0"/>
              <a:t>Sanders Utility Construction Company, Inc.</a:t>
            </a:r>
          </a:p>
          <a:p>
            <a:pPr lvl="1"/>
            <a:endParaRPr lang="en-US" sz="1000" i="1" dirty="0"/>
          </a:p>
          <a:p>
            <a:pPr lvl="2"/>
            <a:r>
              <a:rPr lang="en-US" dirty="0"/>
              <a:t>Charlotte - Irwin Creek Tributaries Sanitary Sewer Improvements </a:t>
            </a:r>
            <a:r>
              <a:rPr lang="en-US" sz="1600" dirty="0"/>
              <a:t>(2020 – 2022)</a:t>
            </a:r>
          </a:p>
          <a:p>
            <a:pPr lvl="2"/>
            <a:endParaRPr lang="en-US" dirty="0"/>
          </a:p>
          <a:p>
            <a:pPr lvl="1"/>
            <a:r>
              <a:rPr lang="en-US" i="1" dirty="0"/>
              <a:t>Barringer Construction</a:t>
            </a:r>
          </a:p>
          <a:p>
            <a:pPr lvl="1"/>
            <a:endParaRPr lang="en-US" sz="1000" i="1" dirty="0"/>
          </a:p>
          <a:p>
            <a:pPr lvl="2"/>
            <a:r>
              <a:rPr lang="en-US" dirty="0"/>
              <a:t>Charlotte - Foundry Building Including Ancillary Buildings </a:t>
            </a:r>
            <a:r>
              <a:rPr lang="en-US" sz="1600" dirty="0"/>
              <a:t>(2020 – 2023)</a:t>
            </a:r>
            <a:endParaRPr lang="en-US" sz="1600" i="1" dirty="0"/>
          </a:p>
          <a:p>
            <a:pPr lvl="2"/>
            <a:endParaRPr lang="en-US" i="1" dirty="0"/>
          </a:p>
          <a:p>
            <a:pPr lvl="1"/>
            <a:r>
              <a:rPr lang="en-US" i="1" dirty="0"/>
              <a:t>Holder – Edison Foard – Leeper, A Joint Venture</a:t>
            </a:r>
          </a:p>
          <a:p>
            <a:pPr lvl="1"/>
            <a:endParaRPr lang="en-US" sz="1000" i="1" dirty="0"/>
          </a:p>
          <a:p>
            <a:pPr lvl="2"/>
            <a:r>
              <a:rPr lang="en-US" dirty="0"/>
              <a:t>Charlotte - Charlotte Convention Center </a:t>
            </a:r>
            <a:r>
              <a:rPr lang="en-US" sz="1600" dirty="0"/>
              <a:t>(2020 – 2021)</a:t>
            </a:r>
          </a:p>
          <a:p>
            <a:pPr lvl="1"/>
            <a:endParaRPr lang="en-US" i="1" dirty="0"/>
          </a:p>
          <a:p>
            <a:endParaRPr lang="en-US" dirty="0"/>
          </a:p>
        </p:txBody>
      </p:sp>
      <p:sp>
        <p:nvSpPr>
          <p:cNvPr id="6" name="TextBox 5">
            <a:extLst>
              <a:ext uri="{FF2B5EF4-FFF2-40B4-BE49-F238E27FC236}">
                <a16:creationId xmlns:a16="http://schemas.microsoft.com/office/drawing/2014/main" id="{F8EA7579-7F9E-43DC-BA37-0419670472C8}"/>
              </a:ext>
            </a:extLst>
          </p:cNvPr>
          <p:cNvSpPr txBox="1"/>
          <p:nvPr/>
        </p:nvSpPr>
        <p:spPr>
          <a:xfrm>
            <a:off x="6477000" y="685800"/>
            <a:ext cx="2286000" cy="369332"/>
          </a:xfrm>
          <a:prstGeom prst="rect">
            <a:avLst/>
          </a:prstGeom>
          <a:noFill/>
        </p:spPr>
        <p:txBody>
          <a:bodyPr wrap="square" rtlCol="0">
            <a:spAutoFit/>
          </a:bodyPr>
          <a:lstStyle/>
          <a:p>
            <a:r>
              <a:rPr lang="en-US" i="1" dirty="0"/>
              <a:t>FFY 2021—3</a:t>
            </a:r>
            <a:r>
              <a:rPr lang="en-US" i="1" baseline="30000" dirty="0"/>
              <a:t>rd</a:t>
            </a:r>
            <a:r>
              <a:rPr lang="en-US" i="1" dirty="0"/>
              <a:t> Qtr.</a:t>
            </a:r>
          </a:p>
        </p:txBody>
      </p:sp>
    </p:spTree>
    <p:extLst>
      <p:ext uri="{BB962C8B-B14F-4D97-AF65-F5344CB8AC3E}">
        <p14:creationId xmlns:p14="http://schemas.microsoft.com/office/powerpoint/2010/main" val="749722440"/>
      </p:ext>
    </p:extLst>
  </p:cSld>
  <p:clrMapOvr>
    <a:masterClrMapping/>
  </p:clrMapOvr>
  <p:transition advClick="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57199" y="4142601"/>
            <a:ext cx="8077200" cy="276999"/>
          </a:xfrm>
          <a:prstGeom prst="rect">
            <a:avLst/>
          </a:prstGeom>
        </p:spPr>
        <p:txBody>
          <a:bodyPr wrap="square">
            <a:spAutoFit/>
          </a:bodyPr>
          <a:lstStyle/>
          <a:p>
            <a:r>
              <a:rPr lang="en-US" sz="1000" b="1" i="1" dirty="0"/>
              <a:t>*</a:t>
            </a:r>
            <a:r>
              <a:rPr lang="en-US" sz="1000" i="1" dirty="0"/>
              <a:t>Includes calls that were processed but not necessarily inspected. Fat/Cat includes calls regarding heart attacks and other natural causes</a:t>
            </a:r>
            <a:r>
              <a:rPr lang="en-US" sz="1200" i="1" dirty="0"/>
              <a:t>. </a:t>
            </a:r>
          </a:p>
        </p:txBody>
      </p:sp>
      <p:graphicFrame>
        <p:nvGraphicFramePr>
          <p:cNvPr id="11" name="Table 10"/>
          <p:cNvGraphicFramePr>
            <a:graphicFrameLocks noGrp="1"/>
          </p:cNvGraphicFramePr>
          <p:nvPr>
            <p:extLst>
              <p:ext uri="{D42A27DB-BD31-4B8C-83A1-F6EECF244321}">
                <p14:modId xmlns:p14="http://schemas.microsoft.com/office/powerpoint/2010/main" val="660848923"/>
              </p:ext>
            </p:extLst>
          </p:nvPr>
        </p:nvGraphicFramePr>
        <p:xfrm>
          <a:off x="1447800" y="1188720"/>
          <a:ext cx="5486401" cy="868680"/>
        </p:xfrm>
        <a:graphic>
          <a:graphicData uri="http://schemas.openxmlformats.org/drawingml/2006/table">
            <a:tbl>
              <a:tblPr firstRow="1" bandRow="1">
                <a:tableStyleId>{00A15C55-8517-42AA-B614-E9B94910E393}</a:tableStyleId>
              </a:tblPr>
              <a:tblGrid>
                <a:gridCol w="18288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828801">
                  <a:extLst>
                    <a:ext uri="{9D8B030D-6E8A-4147-A177-3AD203B41FA5}">
                      <a16:colId xmlns:a16="http://schemas.microsoft.com/office/drawing/2014/main" val="20002"/>
                    </a:ext>
                  </a:extLst>
                </a:gridCol>
              </a:tblGrid>
              <a:tr h="868680">
                <a:tc>
                  <a:txBody>
                    <a:bodyPr/>
                    <a:lstStyle/>
                    <a:p>
                      <a:pPr algn="ctr"/>
                      <a:r>
                        <a:rPr lang="en-US" sz="1200" dirty="0">
                          <a:solidFill>
                            <a:schemeClr val="tx1"/>
                          </a:solidFill>
                        </a:rPr>
                        <a:t>East Compliance</a:t>
                      </a:r>
                    </a:p>
                  </a:txBody>
                  <a:tcPr anchor="ctr">
                    <a:solidFill>
                      <a:schemeClr val="bg1">
                        <a:lumMod val="85000"/>
                      </a:schemeClr>
                    </a:solidFill>
                  </a:tcPr>
                </a:tc>
                <a:tc>
                  <a:txBody>
                    <a:bodyPr/>
                    <a:lstStyle/>
                    <a:p>
                      <a:pPr algn="ctr"/>
                      <a:r>
                        <a:rPr lang="en-US" sz="1200" dirty="0">
                          <a:solidFill>
                            <a:schemeClr val="tx1"/>
                          </a:solidFill>
                        </a:rPr>
                        <a:t>West Compliance</a:t>
                      </a:r>
                    </a:p>
                  </a:txBody>
                  <a:tcPr anchor="ctr">
                    <a:solidFill>
                      <a:schemeClr val="bg1">
                        <a:lumMod val="85000"/>
                      </a:schemeClr>
                    </a:solidFill>
                  </a:tcPr>
                </a:tc>
                <a:tc>
                  <a:txBody>
                    <a:bodyPr/>
                    <a:lstStyle/>
                    <a:p>
                      <a:pPr algn="ctr"/>
                      <a:r>
                        <a:rPr lang="en-US" sz="1200" dirty="0">
                          <a:solidFill>
                            <a:schemeClr val="tx1"/>
                          </a:solidFill>
                        </a:rPr>
                        <a:t>Agricultural Safety and Health</a:t>
                      </a:r>
                    </a:p>
                  </a:txBody>
                  <a:tcPr anchor="ctr">
                    <a:solidFill>
                      <a:schemeClr val="bg1">
                        <a:lumMod val="85000"/>
                      </a:schemeClr>
                    </a:solidFill>
                  </a:tcPr>
                </a:tc>
                <a:extLst>
                  <a:ext uri="{0D108BD9-81ED-4DB2-BD59-A6C34878D82A}">
                    <a16:rowId xmlns:a16="http://schemas.microsoft.com/office/drawing/2014/main" val="10000"/>
                  </a:ext>
                </a:extLst>
              </a:tr>
            </a:tbl>
          </a:graphicData>
        </a:graphic>
      </p:graphicFrame>
      <p:sp>
        <p:nvSpPr>
          <p:cNvPr id="26"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Complaint Desk*</a:t>
            </a:r>
            <a:endParaRPr lang="en-US" sz="2400" b="1" i="1" dirty="0">
              <a:solidFill>
                <a:schemeClr val="bg2"/>
              </a:solidFill>
            </a:endParaRPr>
          </a:p>
        </p:txBody>
      </p:sp>
      <p:graphicFrame>
        <p:nvGraphicFramePr>
          <p:cNvPr id="16" name="Content Placeholder 5">
            <a:extLst>
              <a:ext uri="{FF2B5EF4-FFF2-40B4-BE49-F238E27FC236}">
                <a16:creationId xmlns:a16="http://schemas.microsoft.com/office/drawing/2014/main" id="{BA485394-8038-495F-AE24-F06C6D272A39}"/>
              </a:ext>
            </a:extLst>
          </p:cNvPr>
          <p:cNvGraphicFramePr>
            <a:graphicFrameLocks/>
          </p:cNvGraphicFramePr>
          <p:nvPr>
            <p:extLst>
              <p:ext uri="{D42A27DB-BD31-4B8C-83A1-F6EECF244321}">
                <p14:modId xmlns:p14="http://schemas.microsoft.com/office/powerpoint/2010/main" val="3963610162"/>
              </p:ext>
            </p:extLst>
          </p:nvPr>
        </p:nvGraphicFramePr>
        <p:xfrm>
          <a:off x="533396" y="4648200"/>
          <a:ext cx="8001001" cy="785030"/>
        </p:xfrm>
        <a:graphic>
          <a:graphicData uri="http://schemas.openxmlformats.org/drawingml/2006/table">
            <a:tbl>
              <a:tblPr firstRow="1" bandRow="1">
                <a:tableStyleId>{00A15C55-8517-42AA-B614-E9B94910E393}</a:tableStyleId>
              </a:tblPr>
              <a:tblGrid>
                <a:gridCol w="2743204">
                  <a:extLst>
                    <a:ext uri="{9D8B030D-6E8A-4147-A177-3AD203B41FA5}">
                      <a16:colId xmlns:a16="http://schemas.microsoft.com/office/drawing/2014/main" val="20000"/>
                    </a:ext>
                  </a:extLst>
                </a:gridCol>
                <a:gridCol w="1230084">
                  <a:extLst>
                    <a:ext uri="{9D8B030D-6E8A-4147-A177-3AD203B41FA5}">
                      <a16:colId xmlns:a16="http://schemas.microsoft.com/office/drawing/2014/main" val="20003"/>
                    </a:ext>
                  </a:extLst>
                </a:gridCol>
                <a:gridCol w="1143000">
                  <a:extLst>
                    <a:ext uri="{9D8B030D-6E8A-4147-A177-3AD203B41FA5}">
                      <a16:colId xmlns:a16="http://schemas.microsoft.com/office/drawing/2014/main" val="1471205037"/>
                    </a:ext>
                  </a:extLst>
                </a:gridCol>
                <a:gridCol w="1284516">
                  <a:extLst>
                    <a:ext uri="{9D8B030D-6E8A-4147-A177-3AD203B41FA5}">
                      <a16:colId xmlns:a16="http://schemas.microsoft.com/office/drawing/2014/main" val="3688913061"/>
                    </a:ext>
                  </a:extLst>
                </a:gridCol>
                <a:gridCol w="1600197">
                  <a:extLst>
                    <a:ext uri="{9D8B030D-6E8A-4147-A177-3AD203B41FA5}">
                      <a16:colId xmlns:a16="http://schemas.microsoft.com/office/drawing/2014/main" val="20004"/>
                    </a:ext>
                  </a:extLst>
                </a:gridCol>
              </a:tblGrid>
              <a:tr h="392515">
                <a:tc>
                  <a:txBody>
                    <a:bodyPr/>
                    <a:lstStyle/>
                    <a:p>
                      <a:pPr algn="ctr"/>
                      <a:r>
                        <a:rPr lang="en-US" sz="1200" b="1" dirty="0">
                          <a:solidFill>
                            <a:schemeClr val="tx1"/>
                          </a:solidFill>
                        </a:rPr>
                        <a:t>ACTIVITY</a:t>
                      </a:r>
                    </a:p>
                  </a:txBody>
                  <a:tcPr anchor="ct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1</a:t>
                      </a:r>
                      <a:r>
                        <a:rPr lang="en-US" sz="1200" b="1" baseline="30000" dirty="0">
                          <a:solidFill>
                            <a:schemeClr val="tx1"/>
                          </a:solidFill>
                        </a:rPr>
                        <a:t>st</a:t>
                      </a:r>
                      <a:r>
                        <a:rPr lang="en-US" sz="1200" b="1" dirty="0">
                          <a:solidFill>
                            <a:schemeClr val="tx1"/>
                          </a:solidFill>
                        </a:rPr>
                        <a:t> Qtr.</a:t>
                      </a:r>
                    </a:p>
                  </a:txBody>
                  <a:tcPr anchor="ct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2</a:t>
                      </a:r>
                      <a:r>
                        <a:rPr lang="en-US" sz="1200" b="1" baseline="30000" dirty="0">
                          <a:solidFill>
                            <a:schemeClr val="tx1"/>
                          </a:solidFill>
                        </a:rPr>
                        <a:t>nd</a:t>
                      </a:r>
                      <a:r>
                        <a:rPr lang="en-US" sz="1200" b="1" dirty="0">
                          <a:solidFill>
                            <a:schemeClr val="tx1"/>
                          </a:solidFill>
                        </a:rPr>
                        <a:t> Qtr.</a:t>
                      </a:r>
                    </a:p>
                  </a:txBody>
                  <a:tcPr anchor="ct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3</a:t>
                      </a:r>
                      <a:r>
                        <a:rPr lang="en-US" sz="1200" b="1" baseline="30000" dirty="0">
                          <a:solidFill>
                            <a:schemeClr val="tx1"/>
                          </a:solidFill>
                        </a:rPr>
                        <a:t>rd</a:t>
                      </a:r>
                      <a:r>
                        <a:rPr lang="en-US" sz="1200" b="1" dirty="0">
                          <a:solidFill>
                            <a:schemeClr val="tx1"/>
                          </a:solidFill>
                        </a:rPr>
                        <a:t> Qtr.</a:t>
                      </a:r>
                    </a:p>
                  </a:txBody>
                  <a:tcPr anchor="ctr">
                    <a:solidFill>
                      <a:schemeClr val="bg1">
                        <a:lumMod val="85000"/>
                      </a:schemeClr>
                    </a:solidFill>
                  </a:tcPr>
                </a:tc>
                <a:tc>
                  <a:txBody>
                    <a:bodyPr/>
                    <a:lstStyle/>
                    <a:p>
                      <a:pPr algn="ctr"/>
                      <a:r>
                        <a:rPr lang="en-US" sz="1200" b="1" i="1" dirty="0">
                          <a:solidFill>
                            <a:schemeClr val="tx1"/>
                          </a:solidFill>
                        </a:rPr>
                        <a:t>Cumulative Total</a:t>
                      </a:r>
                    </a:p>
                  </a:txBody>
                  <a:tcPr anchor="ctr">
                    <a:solidFill>
                      <a:schemeClr val="bg1">
                        <a:lumMod val="85000"/>
                      </a:schemeClr>
                    </a:solidFill>
                  </a:tcPr>
                </a:tc>
                <a:extLst>
                  <a:ext uri="{0D108BD9-81ED-4DB2-BD59-A6C34878D82A}">
                    <a16:rowId xmlns:a16="http://schemas.microsoft.com/office/drawing/2014/main" val="10003"/>
                  </a:ext>
                </a:extLst>
              </a:tr>
              <a:tr h="392515">
                <a:tc>
                  <a:txBody>
                    <a:bodyPr/>
                    <a:lstStyle/>
                    <a:p>
                      <a:pPr algn="r"/>
                      <a:r>
                        <a:rPr lang="en-US" sz="1200" b="0" i="1" dirty="0"/>
                        <a:t>Complaints Not in OSH Jurisdiction*</a:t>
                      </a:r>
                    </a:p>
                  </a:txBody>
                  <a:tcPr anchor="ctr">
                    <a:solidFill>
                      <a:schemeClr val="bg1">
                        <a:lumMod val="95000"/>
                      </a:schemeClr>
                    </a:solidFill>
                  </a:tcPr>
                </a:tc>
                <a:tc>
                  <a:txBody>
                    <a:bodyPr/>
                    <a:lstStyle/>
                    <a:p>
                      <a:pPr algn="ctr"/>
                      <a:r>
                        <a:rPr lang="en-US" sz="1200" b="0" i="0" dirty="0"/>
                        <a:t>764</a:t>
                      </a:r>
                    </a:p>
                  </a:txBody>
                  <a:tcPr anchor="ctr">
                    <a:solidFill>
                      <a:schemeClr val="bg1">
                        <a:lumMod val="95000"/>
                      </a:schemeClr>
                    </a:solidFill>
                  </a:tcPr>
                </a:tc>
                <a:tc>
                  <a:txBody>
                    <a:bodyPr/>
                    <a:lstStyle/>
                    <a:p>
                      <a:pPr algn="ctr"/>
                      <a:r>
                        <a:rPr lang="en-US" sz="1200" b="0" i="0" dirty="0"/>
                        <a:t>688</a:t>
                      </a:r>
                    </a:p>
                  </a:txBody>
                  <a:tcPr anchor="ctr">
                    <a:solidFill>
                      <a:schemeClr val="bg1">
                        <a:lumMod val="95000"/>
                      </a:schemeClr>
                    </a:solidFill>
                  </a:tcPr>
                </a:tc>
                <a:tc>
                  <a:txBody>
                    <a:bodyPr/>
                    <a:lstStyle/>
                    <a:p>
                      <a:pPr algn="ctr"/>
                      <a:r>
                        <a:rPr lang="en-US" sz="1200" b="0" i="0" dirty="0"/>
                        <a:t>744</a:t>
                      </a:r>
                    </a:p>
                  </a:txBody>
                  <a:tcPr anchor="ctr">
                    <a:solidFill>
                      <a:schemeClr val="bg1">
                        <a:lumMod val="95000"/>
                      </a:schemeClr>
                    </a:solidFill>
                  </a:tcPr>
                </a:tc>
                <a:tc>
                  <a:txBody>
                    <a:bodyPr/>
                    <a:lstStyle/>
                    <a:p>
                      <a:pPr algn="ctr"/>
                      <a:r>
                        <a:rPr lang="en-US" sz="1200" b="1" i="1" dirty="0"/>
                        <a:t>2,196</a:t>
                      </a:r>
                    </a:p>
                  </a:txBody>
                  <a:tcPr anchor="ctr">
                    <a:solidFill>
                      <a:schemeClr val="bg1">
                        <a:lumMod val="95000"/>
                      </a:schemeClr>
                    </a:solidFill>
                  </a:tcPr>
                </a:tc>
                <a:extLst>
                  <a:ext uri="{0D108BD9-81ED-4DB2-BD59-A6C34878D82A}">
                    <a16:rowId xmlns:a16="http://schemas.microsoft.com/office/drawing/2014/main" val="10004"/>
                  </a:ext>
                </a:extLst>
              </a:tr>
            </a:tbl>
          </a:graphicData>
        </a:graphic>
      </p:graphicFrame>
      <p:sp>
        <p:nvSpPr>
          <p:cNvPr id="19" name="Rectangle 18">
            <a:extLst>
              <a:ext uri="{FF2B5EF4-FFF2-40B4-BE49-F238E27FC236}">
                <a16:creationId xmlns:a16="http://schemas.microsoft.com/office/drawing/2014/main" id="{44758B0A-12F3-4021-ACD2-2C5940DD5555}"/>
              </a:ext>
            </a:extLst>
          </p:cNvPr>
          <p:cNvSpPr/>
          <p:nvPr/>
        </p:nvSpPr>
        <p:spPr>
          <a:xfrm>
            <a:off x="457200" y="5562600"/>
            <a:ext cx="8153400" cy="246221"/>
          </a:xfrm>
          <a:prstGeom prst="rect">
            <a:avLst/>
          </a:prstGeom>
        </p:spPr>
        <p:txBody>
          <a:bodyPr wrap="square">
            <a:spAutoFit/>
          </a:bodyPr>
          <a:lstStyle/>
          <a:p>
            <a:r>
              <a:rPr lang="en-US" sz="1000" i="1" dirty="0"/>
              <a:t>*Includes complaints related to wage and hour, discrimination, worker's compensation questions, beyond statute of limitation time frame, etc.</a:t>
            </a:r>
            <a:endParaRPr lang="en-US" sz="1200" i="1" dirty="0"/>
          </a:p>
        </p:txBody>
      </p:sp>
      <p:graphicFrame>
        <p:nvGraphicFramePr>
          <p:cNvPr id="10" name="Content Placeholder 5">
            <a:extLst>
              <a:ext uri="{FF2B5EF4-FFF2-40B4-BE49-F238E27FC236}">
                <a16:creationId xmlns:a16="http://schemas.microsoft.com/office/drawing/2014/main" id="{6C396B26-295D-43E7-A0A1-EAFA0117410A}"/>
              </a:ext>
            </a:extLst>
          </p:cNvPr>
          <p:cNvGraphicFramePr>
            <a:graphicFrameLocks/>
          </p:cNvGraphicFramePr>
          <p:nvPr>
            <p:extLst>
              <p:ext uri="{D42A27DB-BD31-4B8C-83A1-F6EECF244321}">
                <p14:modId xmlns:p14="http://schemas.microsoft.com/office/powerpoint/2010/main" val="1846607069"/>
              </p:ext>
            </p:extLst>
          </p:nvPr>
        </p:nvGraphicFramePr>
        <p:xfrm>
          <a:off x="533396" y="1904999"/>
          <a:ext cx="8001002" cy="2133601"/>
        </p:xfrm>
        <a:graphic>
          <a:graphicData uri="http://schemas.openxmlformats.org/drawingml/2006/table">
            <a:tbl>
              <a:tblPr firstRow="1" bandRow="1">
                <a:tableStyleId>{00A15C55-8517-42AA-B614-E9B94910E393}</a:tableStyleId>
              </a:tblPr>
              <a:tblGrid>
                <a:gridCol w="914404">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gridCol w="609600">
                  <a:extLst>
                    <a:ext uri="{9D8B030D-6E8A-4147-A177-3AD203B41FA5}">
                      <a16:colId xmlns:a16="http://schemas.microsoft.com/office/drawing/2014/main" val="3458425628"/>
                    </a:ext>
                  </a:extLst>
                </a:gridCol>
                <a:gridCol w="609600">
                  <a:extLst>
                    <a:ext uri="{9D8B030D-6E8A-4147-A177-3AD203B41FA5}">
                      <a16:colId xmlns:a16="http://schemas.microsoft.com/office/drawing/2014/main" val="4285039356"/>
                    </a:ext>
                  </a:extLst>
                </a:gridCol>
                <a:gridCol w="609600">
                  <a:extLst>
                    <a:ext uri="{9D8B030D-6E8A-4147-A177-3AD203B41FA5}">
                      <a16:colId xmlns:a16="http://schemas.microsoft.com/office/drawing/2014/main" val="20002"/>
                    </a:ext>
                  </a:extLst>
                </a:gridCol>
                <a:gridCol w="609600">
                  <a:extLst>
                    <a:ext uri="{9D8B030D-6E8A-4147-A177-3AD203B41FA5}">
                      <a16:colId xmlns:a16="http://schemas.microsoft.com/office/drawing/2014/main" val="324763908"/>
                    </a:ext>
                  </a:extLst>
                </a:gridCol>
                <a:gridCol w="609600">
                  <a:extLst>
                    <a:ext uri="{9D8B030D-6E8A-4147-A177-3AD203B41FA5}">
                      <a16:colId xmlns:a16="http://schemas.microsoft.com/office/drawing/2014/main" val="2527890598"/>
                    </a:ext>
                  </a:extLst>
                </a:gridCol>
                <a:gridCol w="609600">
                  <a:extLst>
                    <a:ext uri="{9D8B030D-6E8A-4147-A177-3AD203B41FA5}">
                      <a16:colId xmlns:a16="http://schemas.microsoft.com/office/drawing/2014/main" val="20003"/>
                    </a:ext>
                  </a:extLst>
                </a:gridCol>
                <a:gridCol w="609600">
                  <a:extLst>
                    <a:ext uri="{9D8B030D-6E8A-4147-A177-3AD203B41FA5}">
                      <a16:colId xmlns:a16="http://schemas.microsoft.com/office/drawing/2014/main" val="3530613554"/>
                    </a:ext>
                  </a:extLst>
                </a:gridCol>
                <a:gridCol w="609600">
                  <a:extLst>
                    <a:ext uri="{9D8B030D-6E8A-4147-A177-3AD203B41FA5}">
                      <a16:colId xmlns:a16="http://schemas.microsoft.com/office/drawing/2014/main" val="1556847741"/>
                    </a:ext>
                  </a:extLst>
                </a:gridCol>
                <a:gridCol w="990598">
                  <a:extLst>
                    <a:ext uri="{9D8B030D-6E8A-4147-A177-3AD203B41FA5}">
                      <a16:colId xmlns:a16="http://schemas.microsoft.com/office/drawing/2014/main" val="20004"/>
                    </a:ext>
                  </a:extLst>
                </a:gridCol>
                <a:gridCol w="609600">
                  <a:extLst>
                    <a:ext uri="{9D8B030D-6E8A-4147-A177-3AD203B41FA5}">
                      <a16:colId xmlns:a16="http://schemas.microsoft.com/office/drawing/2014/main" val="2129303459"/>
                    </a:ext>
                  </a:extLst>
                </a:gridCol>
              </a:tblGrid>
              <a:tr h="588773">
                <a:tc>
                  <a:txBody>
                    <a:bodyPr/>
                    <a:lstStyle/>
                    <a:p>
                      <a:pPr algn="r"/>
                      <a:r>
                        <a:rPr lang="en-US" sz="1100" b="1" dirty="0">
                          <a:solidFill>
                            <a:schemeClr val="tx1"/>
                          </a:solidFill>
                        </a:rPr>
                        <a:t>ACTIVITY</a:t>
                      </a:r>
                    </a:p>
                  </a:txBody>
                  <a:tcPr anchor="ctr">
                    <a:solidFill>
                      <a:schemeClr val="bg1">
                        <a:lumMod val="75000"/>
                      </a:schemeClr>
                    </a:solidFill>
                  </a:tcPr>
                </a:tc>
                <a:tc>
                  <a:txBody>
                    <a:bodyPr/>
                    <a:lstStyle/>
                    <a:p>
                      <a:pPr algn="ctr"/>
                      <a:r>
                        <a:rPr lang="en-US" sz="900" b="1" dirty="0">
                          <a:solidFill>
                            <a:schemeClr val="tx1"/>
                          </a:solidFill>
                        </a:rPr>
                        <a:t>1</a:t>
                      </a:r>
                      <a:r>
                        <a:rPr lang="en-US" sz="900" b="1" baseline="30000" dirty="0">
                          <a:solidFill>
                            <a:schemeClr val="tx1"/>
                          </a:solidFill>
                        </a:rPr>
                        <a:t>st</a:t>
                      </a:r>
                      <a:r>
                        <a:rPr lang="en-US" sz="900" b="1" dirty="0">
                          <a:solidFill>
                            <a:schemeClr val="tx1"/>
                          </a:solidFill>
                        </a:rPr>
                        <a:t> Qtr.</a:t>
                      </a:r>
                    </a:p>
                  </a:txBody>
                  <a:tcPr anchor="ctr">
                    <a:solidFill>
                      <a:schemeClr val="bg1">
                        <a:lumMod val="75000"/>
                      </a:schemeClr>
                    </a:solidFill>
                  </a:tcPr>
                </a:tc>
                <a:tc>
                  <a:txBody>
                    <a:bodyPr/>
                    <a:lstStyle/>
                    <a:p>
                      <a:pPr algn="ctr"/>
                      <a:r>
                        <a:rPr lang="en-US" sz="900" b="1" dirty="0">
                          <a:solidFill>
                            <a:schemeClr val="tx1"/>
                          </a:solidFill>
                        </a:rPr>
                        <a:t>2</a:t>
                      </a:r>
                      <a:r>
                        <a:rPr lang="en-US" sz="900" b="1" baseline="30000" dirty="0">
                          <a:solidFill>
                            <a:schemeClr val="tx1"/>
                          </a:solidFill>
                        </a:rPr>
                        <a:t>nd</a:t>
                      </a:r>
                      <a:r>
                        <a:rPr lang="en-US" sz="900" b="1" dirty="0">
                          <a:solidFill>
                            <a:schemeClr val="tx1"/>
                          </a:solidFill>
                        </a:rPr>
                        <a:t> Qtr.</a:t>
                      </a:r>
                    </a:p>
                  </a:txBody>
                  <a:tcPr anchor="ctr">
                    <a:solidFill>
                      <a:schemeClr val="bg1">
                        <a:lumMod val="75000"/>
                      </a:schemeClr>
                    </a:solidFill>
                  </a:tcPr>
                </a:tc>
                <a:tc>
                  <a:txBody>
                    <a:bodyPr/>
                    <a:lstStyle/>
                    <a:p>
                      <a:pPr algn="ctr"/>
                      <a:r>
                        <a:rPr lang="en-US" sz="900" b="1" dirty="0">
                          <a:solidFill>
                            <a:schemeClr val="tx1"/>
                          </a:solidFill>
                        </a:rPr>
                        <a:t>3</a:t>
                      </a:r>
                      <a:r>
                        <a:rPr lang="en-US" sz="900" b="1" baseline="30000" dirty="0">
                          <a:solidFill>
                            <a:schemeClr val="tx1"/>
                          </a:solidFill>
                        </a:rPr>
                        <a:t>rd</a:t>
                      </a:r>
                      <a:r>
                        <a:rPr lang="en-US" sz="900" b="1" dirty="0">
                          <a:solidFill>
                            <a:schemeClr val="tx1"/>
                          </a:solidFill>
                        </a:rPr>
                        <a:t> Qtr.</a:t>
                      </a:r>
                    </a:p>
                  </a:txBody>
                  <a:tcPr anchor="ctr">
                    <a:solidFill>
                      <a:schemeClr val="bg1">
                        <a:lumMod val="75000"/>
                      </a:schemeClr>
                    </a:solidFill>
                  </a:tcPr>
                </a:tc>
                <a:tc>
                  <a:txBody>
                    <a:bodyPr/>
                    <a:lstStyle/>
                    <a:p>
                      <a:pPr algn="ctr"/>
                      <a:r>
                        <a:rPr lang="en-US" sz="900" b="1" dirty="0">
                          <a:solidFill>
                            <a:schemeClr val="tx1"/>
                          </a:solidFill>
                        </a:rPr>
                        <a:t>1</a:t>
                      </a:r>
                      <a:r>
                        <a:rPr lang="en-US" sz="900" b="1" baseline="30000" dirty="0">
                          <a:solidFill>
                            <a:schemeClr val="tx1"/>
                          </a:solidFill>
                        </a:rPr>
                        <a:t>st</a:t>
                      </a:r>
                      <a:r>
                        <a:rPr lang="en-US" sz="900" b="1" dirty="0">
                          <a:solidFill>
                            <a:schemeClr val="tx1"/>
                          </a:solidFill>
                        </a:rPr>
                        <a:t> Qtr.</a:t>
                      </a:r>
                    </a:p>
                  </a:txBody>
                  <a:tcPr anchor="ctr">
                    <a:solidFill>
                      <a:schemeClr val="bg1">
                        <a:lumMod val="75000"/>
                      </a:schemeClr>
                    </a:solidFill>
                  </a:tcPr>
                </a:tc>
                <a:tc>
                  <a:txBody>
                    <a:bodyPr/>
                    <a:lstStyle/>
                    <a:p>
                      <a:pPr algn="ctr"/>
                      <a:r>
                        <a:rPr lang="en-US" sz="900" b="1" dirty="0">
                          <a:solidFill>
                            <a:schemeClr val="tx1"/>
                          </a:solidFill>
                        </a:rPr>
                        <a:t>2</a:t>
                      </a:r>
                      <a:r>
                        <a:rPr lang="en-US" sz="900" b="1" baseline="30000" dirty="0">
                          <a:solidFill>
                            <a:schemeClr val="tx1"/>
                          </a:solidFill>
                        </a:rPr>
                        <a:t>nd</a:t>
                      </a:r>
                      <a:r>
                        <a:rPr lang="en-US" sz="900" b="1" dirty="0">
                          <a:solidFill>
                            <a:schemeClr val="tx1"/>
                          </a:solidFill>
                        </a:rPr>
                        <a:t> Qtr.</a:t>
                      </a:r>
                    </a:p>
                  </a:txBody>
                  <a:tcPr anchor="ctr">
                    <a:solidFill>
                      <a:schemeClr val="bg1">
                        <a:lumMod val="75000"/>
                      </a:schemeClr>
                    </a:solidFill>
                  </a:tcPr>
                </a:tc>
                <a:tc>
                  <a:txBody>
                    <a:bodyPr/>
                    <a:lstStyle/>
                    <a:p>
                      <a:pPr algn="ctr"/>
                      <a:r>
                        <a:rPr lang="en-US" sz="900" b="1" dirty="0">
                          <a:solidFill>
                            <a:schemeClr val="tx1"/>
                          </a:solidFill>
                        </a:rPr>
                        <a:t>3</a:t>
                      </a:r>
                      <a:r>
                        <a:rPr lang="en-US" sz="900" b="1" baseline="30000" dirty="0">
                          <a:solidFill>
                            <a:schemeClr val="tx1"/>
                          </a:solidFill>
                        </a:rPr>
                        <a:t>rd</a:t>
                      </a:r>
                      <a:r>
                        <a:rPr lang="en-US" sz="9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a:solidFill>
                            <a:schemeClr val="tx1"/>
                          </a:solidFill>
                        </a:rPr>
                        <a:t>1</a:t>
                      </a:r>
                      <a:r>
                        <a:rPr lang="en-US" sz="900" b="1" baseline="30000" dirty="0">
                          <a:solidFill>
                            <a:schemeClr val="tx1"/>
                          </a:solidFill>
                        </a:rPr>
                        <a:t>st</a:t>
                      </a:r>
                      <a:r>
                        <a:rPr lang="en-US" sz="9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a:solidFill>
                            <a:schemeClr val="tx1"/>
                          </a:solidFill>
                        </a:rPr>
                        <a:t>2</a:t>
                      </a:r>
                      <a:r>
                        <a:rPr lang="en-US" sz="900" b="1" baseline="30000" dirty="0">
                          <a:solidFill>
                            <a:schemeClr val="tx1"/>
                          </a:solidFill>
                        </a:rPr>
                        <a:t>nd</a:t>
                      </a:r>
                      <a:r>
                        <a:rPr lang="en-US" sz="9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a:solidFill>
                            <a:schemeClr val="tx1"/>
                          </a:solidFill>
                        </a:rPr>
                        <a:t>3</a:t>
                      </a:r>
                      <a:r>
                        <a:rPr lang="en-US" sz="900" b="1" baseline="30000" dirty="0">
                          <a:solidFill>
                            <a:schemeClr val="tx1"/>
                          </a:solidFill>
                        </a:rPr>
                        <a:t>rd</a:t>
                      </a:r>
                      <a:r>
                        <a:rPr lang="en-US" sz="900" b="1" dirty="0">
                          <a:solidFill>
                            <a:schemeClr val="tx1"/>
                          </a:solidFill>
                        </a:rPr>
                        <a:t> Qtr.</a:t>
                      </a:r>
                    </a:p>
                  </a:txBody>
                  <a:tcPr anchor="ctr">
                    <a:solidFill>
                      <a:schemeClr val="bg1">
                        <a:lumMod val="75000"/>
                      </a:schemeClr>
                    </a:solidFill>
                  </a:tcPr>
                </a:tc>
                <a:tc>
                  <a:txBody>
                    <a:bodyPr/>
                    <a:lstStyle/>
                    <a:p>
                      <a:pPr algn="ctr"/>
                      <a:r>
                        <a:rPr lang="en-US" sz="1100" b="1" i="1" dirty="0">
                          <a:solidFill>
                            <a:schemeClr val="tx1"/>
                          </a:solidFill>
                        </a:rPr>
                        <a:t>Cumulative Total</a:t>
                      </a:r>
                    </a:p>
                  </a:txBody>
                  <a:tcPr anchor="ctr">
                    <a:solidFill>
                      <a:schemeClr val="bg1">
                        <a:lumMod val="75000"/>
                      </a:schemeClr>
                    </a:solidFill>
                  </a:tcPr>
                </a:tc>
                <a:tc>
                  <a:txBody>
                    <a:bodyPr/>
                    <a:lstStyle/>
                    <a:p>
                      <a:pPr algn="ctr"/>
                      <a:r>
                        <a:rPr lang="en-US" sz="1100" b="1" i="0" dirty="0">
                          <a:solidFill>
                            <a:schemeClr val="tx1"/>
                          </a:solidFill>
                        </a:rPr>
                        <a:t>FFY 2020</a:t>
                      </a:r>
                    </a:p>
                  </a:txBody>
                  <a:tcPr anchor="ctr">
                    <a:solidFill>
                      <a:schemeClr val="bg1">
                        <a:lumMod val="75000"/>
                      </a:schemeClr>
                    </a:solidFill>
                  </a:tcPr>
                </a:tc>
                <a:extLst>
                  <a:ext uri="{0D108BD9-81ED-4DB2-BD59-A6C34878D82A}">
                    <a16:rowId xmlns:a16="http://schemas.microsoft.com/office/drawing/2014/main" val="10000"/>
                  </a:ext>
                </a:extLst>
              </a:tr>
              <a:tr h="367283">
                <a:tc>
                  <a:txBody>
                    <a:bodyPr/>
                    <a:lstStyle/>
                    <a:p>
                      <a:pPr algn="r"/>
                      <a:r>
                        <a:rPr lang="en-US" sz="1100" b="0" i="1" dirty="0"/>
                        <a:t>Complaints</a:t>
                      </a:r>
                    </a:p>
                  </a:txBody>
                  <a:tcPr anchor="ctr">
                    <a:solidFill>
                      <a:schemeClr val="bg1">
                        <a:lumMod val="85000"/>
                      </a:schemeClr>
                    </a:solidFill>
                  </a:tcPr>
                </a:tc>
                <a:tc>
                  <a:txBody>
                    <a:bodyPr/>
                    <a:lstStyle/>
                    <a:p>
                      <a:pPr algn="ctr"/>
                      <a:r>
                        <a:rPr lang="en-US" sz="1100" i="0" dirty="0"/>
                        <a:t>604</a:t>
                      </a:r>
                    </a:p>
                  </a:txBody>
                  <a:tcPr anchor="ctr">
                    <a:solidFill>
                      <a:schemeClr val="bg1">
                        <a:lumMod val="85000"/>
                      </a:schemeClr>
                    </a:solidFill>
                  </a:tcPr>
                </a:tc>
                <a:tc>
                  <a:txBody>
                    <a:bodyPr/>
                    <a:lstStyle/>
                    <a:p>
                      <a:pPr algn="ctr"/>
                      <a:r>
                        <a:rPr lang="en-US" sz="1100" i="0" dirty="0"/>
                        <a:t>614</a:t>
                      </a:r>
                    </a:p>
                  </a:txBody>
                  <a:tcPr anchor="ctr">
                    <a:solidFill>
                      <a:schemeClr val="bg1">
                        <a:lumMod val="85000"/>
                      </a:schemeClr>
                    </a:solidFill>
                  </a:tcPr>
                </a:tc>
                <a:tc>
                  <a:txBody>
                    <a:bodyPr/>
                    <a:lstStyle/>
                    <a:p>
                      <a:pPr algn="ctr"/>
                      <a:r>
                        <a:rPr lang="en-US" sz="1100" i="0" dirty="0"/>
                        <a:t>299</a:t>
                      </a:r>
                    </a:p>
                  </a:txBody>
                  <a:tcPr anchor="ctr">
                    <a:solidFill>
                      <a:schemeClr val="bg1">
                        <a:lumMod val="85000"/>
                      </a:schemeClr>
                    </a:solidFill>
                  </a:tcPr>
                </a:tc>
                <a:tc>
                  <a:txBody>
                    <a:bodyPr/>
                    <a:lstStyle/>
                    <a:p>
                      <a:pPr algn="ctr"/>
                      <a:r>
                        <a:rPr lang="en-US" sz="1100" i="0" dirty="0"/>
                        <a:t>744</a:t>
                      </a:r>
                    </a:p>
                  </a:txBody>
                  <a:tcPr anchor="ctr">
                    <a:solidFill>
                      <a:schemeClr val="bg1">
                        <a:lumMod val="85000"/>
                      </a:schemeClr>
                    </a:solidFill>
                  </a:tcPr>
                </a:tc>
                <a:tc>
                  <a:txBody>
                    <a:bodyPr/>
                    <a:lstStyle/>
                    <a:p>
                      <a:pPr algn="ctr"/>
                      <a:r>
                        <a:rPr lang="en-US" sz="1100" i="0" dirty="0"/>
                        <a:t>655</a:t>
                      </a:r>
                    </a:p>
                  </a:txBody>
                  <a:tcPr anchor="ctr">
                    <a:solidFill>
                      <a:schemeClr val="bg1">
                        <a:lumMod val="85000"/>
                      </a:schemeClr>
                    </a:solidFill>
                  </a:tcPr>
                </a:tc>
                <a:tc>
                  <a:txBody>
                    <a:bodyPr/>
                    <a:lstStyle/>
                    <a:p>
                      <a:pPr algn="ctr"/>
                      <a:r>
                        <a:rPr lang="en-US" sz="1100" i="0" dirty="0"/>
                        <a:t>338</a:t>
                      </a:r>
                    </a:p>
                  </a:txBody>
                  <a:tcPr anchor="ctr">
                    <a:solidFill>
                      <a:schemeClr val="bg1">
                        <a:lumMod val="85000"/>
                      </a:schemeClr>
                    </a:solidFill>
                  </a:tcPr>
                </a:tc>
                <a:tc>
                  <a:txBody>
                    <a:bodyPr/>
                    <a:lstStyle/>
                    <a:p>
                      <a:pPr algn="ctr"/>
                      <a:r>
                        <a:rPr lang="en-US" sz="1100" i="0" dirty="0"/>
                        <a:t>3</a:t>
                      </a:r>
                    </a:p>
                  </a:txBody>
                  <a:tcPr anchor="ctr">
                    <a:solidFill>
                      <a:schemeClr val="bg1">
                        <a:lumMod val="85000"/>
                      </a:schemeClr>
                    </a:solidFill>
                  </a:tcPr>
                </a:tc>
                <a:tc>
                  <a:txBody>
                    <a:bodyPr/>
                    <a:lstStyle/>
                    <a:p>
                      <a:pPr algn="ctr"/>
                      <a:r>
                        <a:rPr lang="en-US" sz="1100" i="0" dirty="0"/>
                        <a:t>1</a:t>
                      </a:r>
                    </a:p>
                  </a:txBody>
                  <a:tcPr anchor="ctr">
                    <a:solidFill>
                      <a:schemeClr val="bg1">
                        <a:lumMod val="85000"/>
                      </a:schemeClr>
                    </a:solidFill>
                  </a:tcPr>
                </a:tc>
                <a:tc>
                  <a:txBody>
                    <a:bodyPr/>
                    <a:lstStyle/>
                    <a:p>
                      <a:pPr algn="ctr"/>
                      <a:r>
                        <a:rPr lang="en-US" sz="1100" i="0" dirty="0"/>
                        <a:t>2</a:t>
                      </a:r>
                    </a:p>
                  </a:txBody>
                  <a:tcPr anchor="ctr">
                    <a:solidFill>
                      <a:schemeClr val="bg1">
                        <a:lumMod val="85000"/>
                      </a:schemeClr>
                    </a:solidFill>
                  </a:tcPr>
                </a:tc>
                <a:tc>
                  <a:txBody>
                    <a:bodyPr/>
                    <a:lstStyle/>
                    <a:p>
                      <a:pPr algn="ctr"/>
                      <a:r>
                        <a:rPr lang="en-US" sz="1100" b="1" i="1" dirty="0"/>
                        <a:t>3,260</a:t>
                      </a:r>
                    </a:p>
                  </a:txBody>
                  <a:tcPr anchor="ctr">
                    <a:solidFill>
                      <a:schemeClr val="bg1">
                        <a:lumMod val="85000"/>
                      </a:schemeClr>
                    </a:solidFill>
                  </a:tcPr>
                </a:tc>
                <a:tc>
                  <a:txBody>
                    <a:bodyPr/>
                    <a:lstStyle/>
                    <a:p>
                      <a:pPr algn="ctr"/>
                      <a:r>
                        <a:rPr lang="en-US" sz="1100" b="1" i="1" dirty="0"/>
                        <a:t>4,121</a:t>
                      </a:r>
                    </a:p>
                  </a:txBody>
                  <a:tcPr anchor="ctr">
                    <a:solidFill>
                      <a:schemeClr val="bg1">
                        <a:lumMod val="85000"/>
                      </a:schemeClr>
                    </a:solidFill>
                  </a:tcPr>
                </a:tc>
                <a:extLst>
                  <a:ext uri="{0D108BD9-81ED-4DB2-BD59-A6C34878D82A}">
                    <a16:rowId xmlns:a16="http://schemas.microsoft.com/office/drawing/2014/main" val="10001"/>
                  </a:ext>
                </a:extLst>
              </a:tr>
              <a:tr h="392515">
                <a:tc>
                  <a:txBody>
                    <a:bodyPr/>
                    <a:lstStyle/>
                    <a:p>
                      <a:pPr algn="r"/>
                      <a:r>
                        <a:rPr lang="en-US" sz="1100" b="0" i="1" dirty="0"/>
                        <a:t>Referrals</a:t>
                      </a:r>
                    </a:p>
                  </a:txBody>
                  <a:tcPr anchor="ctr">
                    <a:solidFill>
                      <a:schemeClr val="bg1">
                        <a:lumMod val="95000"/>
                      </a:schemeClr>
                    </a:solidFill>
                  </a:tcPr>
                </a:tc>
                <a:tc>
                  <a:txBody>
                    <a:bodyPr/>
                    <a:lstStyle/>
                    <a:p>
                      <a:pPr algn="ctr"/>
                      <a:r>
                        <a:rPr lang="en-US" sz="1100" i="0" dirty="0"/>
                        <a:t>65</a:t>
                      </a:r>
                    </a:p>
                  </a:txBody>
                  <a:tcPr anchor="ctr">
                    <a:solidFill>
                      <a:schemeClr val="bg1">
                        <a:lumMod val="95000"/>
                      </a:schemeClr>
                    </a:solidFill>
                  </a:tcPr>
                </a:tc>
                <a:tc>
                  <a:txBody>
                    <a:bodyPr/>
                    <a:lstStyle/>
                    <a:p>
                      <a:pPr algn="ctr"/>
                      <a:r>
                        <a:rPr lang="en-US" sz="1100" i="0" dirty="0"/>
                        <a:t>72</a:t>
                      </a:r>
                    </a:p>
                  </a:txBody>
                  <a:tcPr anchor="ctr">
                    <a:solidFill>
                      <a:schemeClr val="bg1">
                        <a:lumMod val="95000"/>
                      </a:schemeClr>
                    </a:solidFill>
                  </a:tcPr>
                </a:tc>
                <a:tc>
                  <a:txBody>
                    <a:bodyPr/>
                    <a:lstStyle/>
                    <a:p>
                      <a:pPr algn="ctr"/>
                      <a:r>
                        <a:rPr lang="en-US" sz="1100" i="0" dirty="0"/>
                        <a:t>70</a:t>
                      </a:r>
                    </a:p>
                  </a:txBody>
                  <a:tcPr anchor="ctr">
                    <a:solidFill>
                      <a:schemeClr val="bg1">
                        <a:lumMod val="95000"/>
                      </a:schemeClr>
                    </a:solidFill>
                  </a:tcPr>
                </a:tc>
                <a:tc>
                  <a:txBody>
                    <a:bodyPr/>
                    <a:lstStyle/>
                    <a:p>
                      <a:pPr algn="ctr"/>
                      <a:r>
                        <a:rPr lang="en-US" sz="1100" i="0" dirty="0"/>
                        <a:t>101</a:t>
                      </a:r>
                    </a:p>
                  </a:txBody>
                  <a:tcPr anchor="ctr">
                    <a:solidFill>
                      <a:schemeClr val="bg1">
                        <a:lumMod val="95000"/>
                      </a:schemeClr>
                    </a:solidFill>
                  </a:tcPr>
                </a:tc>
                <a:tc>
                  <a:txBody>
                    <a:bodyPr/>
                    <a:lstStyle/>
                    <a:p>
                      <a:pPr algn="ctr"/>
                      <a:r>
                        <a:rPr lang="en-US" sz="1100" i="0" dirty="0"/>
                        <a:t>102</a:t>
                      </a:r>
                    </a:p>
                  </a:txBody>
                  <a:tcPr anchor="ctr">
                    <a:solidFill>
                      <a:schemeClr val="bg1">
                        <a:lumMod val="95000"/>
                      </a:schemeClr>
                    </a:solidFill>
                  </a:tcPr>
                </a:tc>
                <a:tc>
                  <a:txBody>
                    <a:bodyPr/>
                    <a:lstStyle/>
                    <a:p>
                      <a:pPr algn="ctr"/>
                      <a:r>
                        <a:rPr lang="en-US" sz="1100" i="0" dirty="0"/>
                        <a:t>109</a:t>
                      </a:r>
                    </a:p>
                  </a:txBody>
                  <a:tcPr anchor="ctr">
                    <a:solidFill>
                      <a:schemeClr val="bg1">
                        <a:lumMod val="95000"/>
                      </a:schemeClr>
                    </a:solidFill>
                  </a:tcPr>
                </a:tc>
                <a:tc>
                  <a:txBody>
                    <a:bodyPr/>
                    <a:lstStyle/>
                    <a:p>
                      <a:pPr algn="ctr"/>
                      <a:r>
                        <a:rPr lang="en-US" sz="1100" i="0" dirty="0"/>
                        <a:t>10</a:t>
                      </a:r>
                    </a:p>
                  </a:txBody>
                  <a:tcPr anchor="ctr">
                    <a:solidFill>
                      <a:schemeClr val="bg1">
                        <a:lumMod val="95000"/>
                      </a:schemeClr>
                    </a:solidFill>
                  </a:tcPr>
                </a:tc>
                <a:tc>
                  <a:txBody>
                    <a:bodyPr/>
                    <a:lstStyle/>
                    <a:p>
                      <a:pPr algn="ctr"/>
                      <a:r>
                        <a:rPr lang="en-US" sz="1100" i="0" dirty="0"/>
                        <a:t>3</a:t>
                      </a:r>
                    </a:p>
                  </a:txBody>
                  <a:tcPr anchor="ctr">
                    <a:solidFill>
                      <a:schemeClr val="bg1">
                        <a:lumMod val="95000"/>
                      </a:schemeClr>
                    </a:solidFill>
                  </a:tcPr>
                </a:tc>
                <a:tc>
                  <a:txBody>
                    <a:bodyPr/>
                    <a:lstStyle/>
                    <a:p>
                      <a:pPr algn="ctr"/>
                      <a:r>
                        <a:rPr lang="en-US" sz="1100" i="0" dirty="0"/>
                        <a:t>1</a:t>
                      </a:r>
                    </a:p>
                  </a:txBody>
                  <a:tcPr anchor="ctr">
                    <a:solidFill>
                      <a:schemeClr val="bg1">
                        <a:lumMod val="95000"/>
                      </a:schemeClr>
                    </a:solidFill>
                  </a:tcPr>
                </a:tc>
                <a:tc>
                  <a:txBody>
                    <a:bodyPr/>
                    <a:lstStyle/>
                    <a:p>
                      <a:pPr algn="ctr"/>
                      <a:r>
                        <a:rPr lang="en-US" sz="1100" b="1" i="1" dirty="0"/>
                        <a:t>533</a:t>
                      </a:r>
                    </a:p>
                  </a:txBody>
                  <a:tcPr anchor="ctr">
                    <a:solidFill>
                      <a:schemeClr val="bg1">
                        <a:lumMod val="95000"/>
                      </a:schemeClr>
                    </a:solidFill>
                  </a:tcPr>
                </a:tc>
                <a:tc>
                  <a:txBody>
                    <a:bodyPr/>
                    <a:lstStyle/>
                    <a:p>
                      <a:pPr algn="ctr"/>
                      <a:r>
                        <a:rPr lang="en-US" sz="1100" b="1" i="1" dirty="0"/>
                        <a:t>703</a:t>
                      </a:r>
                    </a:p>
                  </a:txBody>
                  <a:tcPr anchor="ctr">
                    <a:solidFill>
                      <a:schemeClr val="bg1">
                        <a:lumMod val="95000"/>
                      </a:schemeClr>
                    </a:solidFill>
                  </a:tcPr>
                </a:tc>
                <a:extLst>
                  <a:ext uri="{0D108BD9-81ED-4DB2-BD59-A6C34878D82A}">
                    <a16:rowId xmlns:a16="http://schemas.microsoft.com/office/drawing/2014/main" val="10002"/>
                  </a:ext>
                </a:extLst>
              </a:tr>
              <a:tr h="392515">
                <a:tc>
                  <a:txBody>
                    <a:bodyPr/>
                    <a:lstStyle/>
                    <a:p>
                      <a:pPr algn="r"/>
                      <a:r>
                        <a:rPr lang="en-US" sz="1100" b="0" i="1" dirty="0"/>
                        <a:t>Fat/Cat</a:t>
                      </a:r>
                    </a:p>
                  </a:txBody>
                  <a:tcPr anchor="ctr">
                    <a:solidFill>
                      <a:schemeClr val="bg1">
                        <a:lumMod val="85000"/>
                      </a:schemeClr>
                    </a:solidFill>
                  </a:tcPr>
                </a:tc>
                <a:tc>
                  <a:txBody>
                    <a:bodyPr/>
                    <a:lstStyle/>
                    <a:p>
                      <a:pPr algn="ctr"/>
                      <a:r>
                        <a:rPr lang="en-US" sz="1100" i="0" dirty="0"/>
                        <a:t>22</a:t>
                      </a:r>
                    </a:p>
                  </a:txBody>
                  <a:tcPr anchor="ctr">
                    <a:solidFill>
                      <a:schemeClr val="bg1">
                        <a:lumMod val="85000"/>
                      </a:schemeClr>
                    </a:solidFill>
                  </a:tcPr>
                </a:tc>
                <a:tc>
                  <a:txBody>
                    <a:bodyPr/>
                    <a:lstStyle/>
                    <a:p>
                      <a:pPr algn="ctr"/>
                      <a:r>
                        <a:rPr lang="en-US" sz="1100" i="0" dirty="0"/>
                        <a:t>24</a:t>
                      </a:r>
                    </a:p>
                  </a:txBody>
                  <a:tcPr anchor="ctr">
                    <a:solidFill>
                      <a:schemeClr val="bg1">
                        <a:lumMod val="85000"/>
                      </a:schemeClr>
                    </a:solidFill>
                  </a:tcPr>
                </a:tc>
                <a:tc>
                  <a:txBody>
                    <a:bodyPr/>
                    <a:lstStyle/>
                    <a:p>
                      <a:pPr algn="ctr"/>
                      <a:r>
                        <a:rPr lang="en-US" sz="1100" i="0" dirty="0"/>
                        <a:t>17</a:t>
                      </a:r>
                    </a:p>
                  </a:txBody>
                  <a:tcPr anchor="ctr">
                    <a:solidFill>
                      <a:schemeClr val="bg1">
                        <a:lumMod val="85000"/>
                      </a:schemeClr>
                    </a:solidFill>
                  </a:tcPr>
                </a:tc>
                <a:tc>
                  <a:txBody>
                    <a:bodyPr/>
                    <a:lstStyle/>
                    <a:p>
                      <a:pPr algn="ctr"/>
                      <a:r>
                        <a:rPr lang="en-US" sz="1100" i="0" dirty="0"/>
                        <a:t>32</a:t>
                      </a:r>
                    </a:p>
                  </a:txBody>
                  <a:tcPr anchor="ctr">
                    <a:solidFill>
                      <a:schemeClr val="bg1">
                        <a:lumMod val="85000"/>
                      </a:schemeClr>
                    </a:solidFill>
                  </a:tcPr>
                </a:tc>
                <a:tc>
                  <a:txBody>
                    <a:bodyPr/>
                    <a:lstStyle/>
                    <a:p>
                      <a:pPr algn="ctr"/>
                      <a:r>
                        <a:rPr lang="en-US" sz="1100" i="0" dirty="0"/>
                        <a:t>20</a:t>
                      </a:r>
                    </a:p>
                  </a:txBody>
                  <a:tcPr anchor="ctr">
                    <a:solidFill>
                      <a:schemeClr val="bg1">
                        <a:lumMod val="85000"/>
                      </a:schemeClr>
                    </a:solidFill>
                  </a:tcPr>
                </a:tc>
                <a:tc>
                  <a:txBody>
                    <a:bodyPr/>
                    <a:lstStyle/>
                    <a:p>
                      <a:pPr algn="ctr"/>
                      <a:r>
                        <a:rPr lang="en-US" sz="1100" i="0" dirty="0"/>
                        <a:t>25</a:t>
                      </a:r>
                    </a:p>
                  </a:txBody>
                  <a:tcPr anchor="ctr">
                    <a:solidFill>
                      <a:schemeClr val="bg1">
                        <a:lumMod val="85000"/>
                      </a:schemeClr>
                    </a:solidFill>
                  </a:tcPr>
                </a:tc>
                <a:tc>
                  <a:txBody>
                    <a:bodyPr/>
                    <a:lstStyle/>
                    <a:p>
                      <a:pPr algn="ctr"/>
                      <a:r>
                        <a:rPr lang="en-US" sz="1100" i="0" dirty="0"/>
                        <a:t>2</a:t>
                      </a:r>
                    </a:p>
                  </a:txBody>
                  <a:tcPr anchor="ctr">
                    <a:solidFill>
                      <a:schemeClr val="bg1">
                        <a:lumMod val="85000"/>
                      </a:schemeClr>
                    </a:solidFill>
                  </a:tcPr>
                </a:tc>
                <a:tc>
                  <a:txBody>
                    <a:bodyPr/>
                    <a:lstStyle/>
                    <a:p>
                      <a:pPr algn="ctr"/>
                      <a:r>
                        <a:rPr lang="en-US" sz="1100" i="0" dirty="0"/>
                        <a:t>1</a:t>
                      </a:r>
                    </a:p>
                  </a:txBody>
                  <a:tcPr anchor="ctr">
                    <a:solidFill>
                      <a:schemeClr val="bg1">
                        <a:lumMod val="85000"/>
                      </a:schemeClr>
                    </a:solidFill>
                  </a:tcPr>
                </a:tc>
                <a:tc>
                  <a:txBody>
                    <a:bodyPr/>
                    <a:lstStyle/>
                    <a:p>
                      <a:pPr algn="ctr"/>
                      <a:r>
                        <a:rPr lang="en-US" sz="1100" i="0" dirty="0"/>
                        <a:t>2</a:t>
                      </a:r>
                    </a:p>
                  </a:txBody>
                  <a:tcPr anchor="ctr">
                    <a:solidFill>
                      <a:schemeClr val="bg1">
                        <a:lumMod val="85000"/>
                      </a:schemeClr>
                    </a:solidFill>
                  </a:tcPr>
                </a:tc>
                <a:tc>
                  <a:txBody>
                    <a:bodyPr/>
                    <a:lstStyle/>
                    <a:p>
                      <a:pPr algn="ctr"/>
                      <a:r>
                        <a:rPr lang="en-US" sz="1100" b="1" i="1" dirty="0"/>
                        <a:t>145</a:t>
                      </a:r>
                    </a:p>
                  </a:txBody>
                  <a:tcPr anchor="ctr">
                    <a:solidFill>
                      <a:schemeClr val="bg1">
                        <a:lumMod val="85000"/>
                      </a:schemeClr>
                    </a:solidFill>
                  </a:tcPr>
                </a:tc>
                <a:tc>
                  <a:txBody>
                    <a:bodyPr/>
                    <a:lstStyle/>
                    <a:p>
                      <a:pPr algn="ctr"/>
                      <a:r>
                        <a:rPr lang="en-US" sz="1100" b="1" i="1" dirty="0"/>
                        <a:t>246</a:t>
                      </a:r>
                    </a:p>
                  </a:txBody>
                  <a:tcPr anchor="ctr">
                    <a:solidFill>
                      <a:schemeClr val="bg1">
                        <a:lumMod val="85000"/>
                      </a:schemeClr>
                    </a:solidFill>
                  </a:tcPr>
                </a:tc>
                <a:extLst>
                  <a:ext uri="{0D108BD9-81ED-4DB2-BD59-A6C34878D82A}">
                    <a16:rowId xmlns:a16="http://schemas.microsoft.com/office/drawing/2014/main" val="10003"/>
                  </a:ext>
                </a:extLst>
              </a:tr>
              <a:tr h="392515">
                <a:tc>
                  <a:txBody>
                    <a:bodyPr/>
                    <a:lstStyle/>
                    <a:p>
                      <a:pPr algn="r"/>
                      <a:r>
                        <a:rPr lang="en-US" sz="1100" b="1" i="1" dirty="0"/>
                        <a:t>Totals</a:t>
                      </a:r>
                    </a:p>
                  </a:txBody>
                  <a:tcPr anchor="ctr">
                    <a:solidFill>
                      <a:schemeClr val="bg1">
                        <a:lumMod val="95000"/>
                      </a:schemeClr>
                    </a:solidFill>
                  </a:tcPr>
                </a:tc>
                <a:tc>
                  <a:txBody>
                    <a:bodyPr/>
                    <a:lstStyle/>
                    <a:p>
                      <a:pPr algn="ctr"/>
                      <a:r>
                        <a:rPr lang="en-US" sz="1100" b="1" i="1" dirty="0"/>
                        <a:t>691</a:t>
                      </a:r>
                    </a:p>
                  </a:txBody>
                  <a:tcPr anchor="ctr">
                    <a:solidFill>
                      <a:schemeClr val="bg1">
                        <a:lumMod val="95000"/>
                      </a:schemeClr>
                    </a:solidFill>
                  </a:tcPr>
                </a:tc>
                <a:tc>
                  <a:txBody>
                    <a:bodyPr/>
                    <a:lstStyle/>
                    <a:p>
                      <a:pPr algn="ctr"/>
                      <a:r>
                        <a:rPr lang="en-US" sz="1100" b="1" i="1" dirty="0"/>
                        <a:t>710</a:t>
                      </a:r>
                    </a:p>
                  </a:txBody>
                  <a:tcPr anchor="ctr">
                    <a:solidFill>
                      <a:schemeClr val="bg1">
                        <a:lumMod val="95000"/>
                      </a:schemeClr>
                    </a:solidFill>
                  </a:tcPr>
                </a:tc>
                <a:tc>
                  <a:txBody>
                    <a:bodyPr/>
                    <a:lstStyle/>
                    <a:p>
                      <a:pPr algn="ctr"/>
                      <a:r>
                        <a:rPr lang="en-US" sz="1100" b="1" i="1" dirty="0"/>
                        <a:t>386</a:t>
                      </a:r>
                    </a:p>
                  </a:txBody>
                  <a:tcPr anchor="ctr">
                    <a:solidFill>
                      <a:schemeClr val="bg1">
                        <a:lumMod val="95000"/>
                      </a:schemeClr>
                    </a:solidFill>
                  </a:tcPr>
                </a:tc>
                <a:tc>
                  <a:txBody>
                    <a:bodyPr/>
                    <a:lstStyle/>
                    <a:p>
                      <a:pPr algn="ctr"/>
                      <a:r>
                        <a:rPr lang="en-US" sz="1100" b="1" i="1" dirty="0"/>
                        <a:t>877</a:t>
                      </a:r>
                    </a:p>
                  </a:txBody>
                  <a:tcPr anchor="ctr">
                    <a:solidFill>
                      <a:schemeClr val="bg1">
                        <a:lumMod val="95000"/>
                      </a:schemeClr>
                    </a:solidFill>
                  </a:tcPr>
                </a:tc>
                <a:tc>
                  <a:txBody>
                    <a:bodyPr/>
                    <a:lstStyle/>
                    <a:p>
                      <a:pPr algn="ctr"/>
                      <a:r>
                        <a:rPr lang="en-US" sz="1100" b="1" i="1" dirty="0"/>
                        <a:t>777</a:t>
                      </a:r>
                    </a:p>
                  </a:txBody>
                  <a:tcPr anchor="ctr">
                    <a:solidFill>
                      <a:schemeClr val="bg1">
                        <a:lumMod val="95000"/>
                      </a:schemeClr>
                    </a:solidFill>
                  </a:tcPr>
                </a:tc>
                <a:tc>
                  <a:txBody>
                    <a:bodyPr/>
                    <a:lstStyle/>
                    <a:p>
                      <a:pPr algn="ctr"/>
                      <a:r>
                        <a:rPr lang="en-US" sz="1100" b="1" i="1" dirty="0"/>
                        <a:t>472</a:t>
                      </a:r>
                    </a:p>
                  </a:txBody>
                  <a:tcPr anchor="ctr">
                    <a:solidFill>
                      <a:schemeClr val="bg1">
                        <a:lumMod val="95000"/>
                      </a:schemeClr>
                    </a:solidFill>
                  </a:tcPr>
                </a:tc>
                <a:tc>
                  <a:txBody>
                    <a:bodyPr/>
                    <a:lstStyle/>
                    <a:p>
                      <a:pPr algn="ctr"/>
                      <a:r>
                        <a:rPr lang="en-US" sz="1100" b="1" i="1" dirty="0"/>
                        <a:t>15</a:t>
                      </a:r>
                    </a:p>
                  </a:txBody>
                  <a:tcPr anchor="ctr">
                    <a:solidFill>
                      <a:schemeClr val="bg1">
                        <a:lumMod val="95000"/>
                      </a:schemeClr>
                    </a:solidFill>
                  </a:tcPr>
                </a:tc>
                <a:tc>
                  <a:txBody>
                    <a:bodyPr/>
                    <a:lstStyle/>
                    <a:p>
                      <a:pPr algn="ctr"/>
                      <a:r>
                        <a:rPr lang="en-US" sz="1100" b="1" i="1" dirty="0"/>
                        <a:t>5</a:t>
                      </a:r>
                    </a:p>
                  </a:txBody>
                  <a:tcPr anchor="ctr">
                    <a:solidFill>
                      <a:schemeClr val="bg1">
                        <a:lumMod val="95000"/>
                      </a:schemeClr>
                    </a:solidFill>
                  </a:tcPr>
                </a:tc>
                <a:tc>
                  <a:txBody>
                    <a:bodyPr/>
                    <a:lstStyle/>
                    <a:p>
                      <a:pPr algn="ctr"/>
                      <a:r>
                        <a:rPr lang="en-US" sz="1100" b="1" i="1" dirty="0"/>
                        <a:t>5</a:t>
                      </a:r>
                    </a:p>
                  </a:txBody>
                  <a:tcPr anchor="ctr">
                    <a:solidFill>
                      <a:schemeClr val="bg1">
                        <a:lumMod val="95000"/>
                      </a:schemeClr>
                    </a:solidFill>
                  </a:tcPr>
                </a:tc>
                <a:tc>
                  <a:txBody>
                    <a:bodyPr/>
                    <a:lstStyle/>
                    <a:p>
                      <a:pPr algn="ctr"/>
                      <a:r>
                        <a:rPr lang="en-US" sz="1100" b="1" i="1" dirty="0"/>
                        <a:t>3,938</a:t>
                      </a:r>
                    </a:p>
                  </a:txBody>
                  <a:tcPr anchor="ctr">
                    <a:solidFill>
                      <a:schemeClr val="bg1">
                        <a:lumMod val="95000"/>
                      </a:schemeClr>
                    </a:solidFill>
                  </a:tcPr>
                </a:tc>
                <a:tc>
                  <a:txBody>
                    <a:bodyPr/>
                    <a:lstStyle/>
                    <a:p>
                      <a:pPr algn="ctr"/>
                      <a:r>
                        <a:rPr lang="en-US" sz="1100" b="1" i="1" dirty="0"/>
                        <a:t>5,070</a:t>
                      </a:r>
                    </a:p>
                  </a:txBody>
                  <a:tcPr anchor="ctr">
                    <a:solidFill>
                      <a:schemeClr val="bg1">
                        <a:lumMod val="95000"/>
                      </a:schemeClr>
                    </a:solidFill>
                  </a:tcPr>
                </a:tc>
                <a:extLst>
                  <a:ext uri="{0D108BD9-81ED-4DB2-BD59-A6C34878D82A}">
                    <a16:rowId xmlns:a16="http://schemas.microsoft.com/office/drawing/2014/main" val="10004"/>
                  </a:ext>
                </a:extLst>
              </a:tr>
            </a:tbl>
          </a:graphicData>
        </a:graphic>
      </p:graphicFrame>
      <p:sp>
        <p:nvSpPr>
          <p:cNvPr id="12" name="TextBox 11">
            <a:extLst>
              <a:ext uri="{FF2B5EF4-FFF2-40B4-BE49-F238E27FC236}">
                <a16:creationId xmlns:a16="http://schemas.microsoft.com/office/drawing/2014/main" id="{3611AA27-DEBD-4B3B-88C6-6615FB666CDF}"/>
              </a:ext>
            </a:extLst>
          </p:cNvPr>
          <p:cNvSpPr txBox="1"/>
          <p:nvPr/>
        </p:nvSpPr>
        <p:spPr>
          <a:xfrm>
            <a:off x="6477000" y="685800"/>
            <a:ext cx="2286000" cy="369332"/>
          </a:xfrm>
          <a:prstGeom prst="rect">
            <a:avLst/>
          </a:prstGeom>
          <a:noFill/>
        </p:spPr>
        <p:txBody>
          <a:bodyPr wrap="square" rtlCol="0">
            <a:spAutoFit/>
          </a:bodyPr>
          <a:lstStyle/>
          <a:p>
            <a:r>
              <a:rPr lang="en-US" i="1" dirty="0"/>
              <a:t>FFY 2021—3</a:t>
            </a:r>
            <a:r>
              <a:rPr lang="en-US" i="1" baseline="30000" dirty="0"/>
              <a:t>rd</a:t>
            </a:r>
            <a:r>
              <a:rPr lang="en-US" i="1" dirty="0"/>
              <a:t> Qtr.</a:t>
            </a:r>
          </a:p>
        </p:txBody>
      </p:sp>
    </p:spTree>
    <p:extLst>
      <p:ext uri="{BB962C8B-B14F-4D97-AF65-F5344CB8AC3E}">
        <p14:creationId xmlns:p14="http://schemas.microsoft.com/office/powerpoint/2010/main" val="3019107159"/>
      </p:ext>
    </p:extLst>
  </p:cSld>
  <p:clrMapOvr>
    <a:masterClrMapping/>
  </p:clrMapOvr>
  <p:transition advClick="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Cut-Loose, In-Training, Vacant</a:t>
            </a:r>
            <a:endParaRPr lang="en-US" sz="2400" b="1" i="1" dirty="0">
              <a:solidFill>
                <a:schemeClr val="bg2"/>
              </a:solidFill>
            </a:endParaRPr>
          </a:p>
        </p:txBody>
      </p:sp>
      <p:graphicFrame>
        <p:nvGraphicFramePr>
          <p:cNvPr id="9" name="Table 8">
            <a:extLst>
              <a:ext uri="{FF2B5EF4-FFF2-40B4-BE49-F238E27FC236}">
                <a16:creationId xmlns:a16="http://schemas.microsoft.com/office/drawing/2014/main" id="{E26544CB-A5D8-45C3-BF7F-C58A1B733AAF}"/>
              </a:ext>
            </a:extLst>
          </p:cNvPr>
          <p:cNvGraphicFramePr>
            <a:graphicFrameLocks noGrp="1"/>
          </p:cNvGraphicFramePr>
          <p:nvPr>
            <p:extLst>
              <p:ext uri="{D42A27DB-BD31-4B8C-83A1-F6EECF244321}">
                <p14:modId xmlns:p14="http://schemas.microsoft.com/office/powerpoint/2010/main" val="3634259212"/>
              </p:ext>
            </p:extLst>
          </p:nvPr>
        </p:nvGraphicFramePr>
        <p:xfrm>
          <a:off x="609600" y="2971800"/>
          <a:ext cx="8001000" cy="1664732"/>
        </p:xfrm>
        <a:graphic>
          <a:graphicData uri="http://schemas.openxmlformats.org/drawingml/2006/table">
            <a:tbl>
              <a:tblPr firstRow="1" bandRow="1">
                <a:tableStyleId>{00A15C55-8517-42AA-B614-E9B94910E393}</a:tableStyleId>
              </a:tblPr>
              <a:tblGrid>
                <a:gridCol w="2543929">
                  <a:extLst>
                    <a:ext uri="{9D8B030D-6E8A-4147-A177-3AD203B41FA5}">
                      <a16:colId xmlns:a16="http://schemas.microsoft.com/office/drawing/2014/main" val="20000"/>
                    </a:ext>
                  </a:extLst>
                </a:gridCol>
                <a:gridCol w="1145236">
                  <a:extLst>
                    <a:ext uri="{9D8B030D-6E8A-4147-A177-3AD203B41FA5}">
                      <a16:colId xmlns:a16="http://schemas.microsoft.com/office/drawing/2014/main" val="20001"/>
                    </a:ext>
                  </a:extLst>
                </a:gridCol>
                <a:gridCol w="959035">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gridCol w="1143000">
                  <a:extLst>
                    <a:ext uri="{9D8B030D-6E8A-4147-A177-3AD203B41FA5}">
                      <a16:colId xmlns:a16="http://schemas.microsoft.com/office/drawing/2014/main" val="20004"/>
                    </a:ext>
                  </a:extLst>
                </a:gridCol>
              </a:tblGrid>
              <a:tr h="359060">
                <a:tc>
                  <a:txBody>
                    <a:bodyPr/>
                    <a:lstStyle/>
                    <a:p>
                      <a:pPr algn="ctr"/>
                      <a:r>
                        <a:rPr lang="en-US" sz="1600" b="1" dirty="0">
                          <a:solidFill>
                            <a:schemeClr val="tx1"/>
                          </a:solidFill>
                        </a:rPr>
                        <a:t>East Compliance</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Safety</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Industrial Hygienist</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a:t>
                      </a:r>
                    </a:p>
                  </a:txBody>
                  <a:tcPr anchor="ctr">
                    <a:solidFill>
                      <a:schemeClr val="bg1">
                        <a:lumMod val="75000"/>
                      </a:schemeClr>
                    </a:solidFill>
                  </a:tcPr>
                </a:tc>
                <a:extLst>
                  <a:ext uri="{0D108BD9-81ED-4DB2-BD59-A6C34878D82A}">
                    <a16:rowId xmlns:a16="http://schemas.microsoft.com/office/drawing/2014/main" val="10000"/>
                  </a:ext>
                </a:extLst>
              </a:tr>
              <a:tr h="326418">
                <a:tc>
                  <a:txBody>
                    <a:bodyPr/>
                    <a:lstStyle/>
                    <a:p>
                      <a:pPr algn="r"/>
                      <a:r>
                        <a:rPr lang="en-US" sz="1400" b="0" i="1" dirty="0"/>
                        <a:t>Cut Loose</a:t>
                      </a:r>
                    </a:p>
                  </a:txBody>
                  <a:tcPr anchor="ctr">
                    <a:solidFill>
                      <a:schemeClr val="bg1">
                        <a:lumMod val="95000"/>
                      </a:schemeClr>
                    </a:solidFill>
                  </a:tcPr>
                </a:tc>
                <a:tc>
                  <a:txBody>
                    <a:bodyPr/>
                    <a:lstStyle/>
                    <a:p>
                      <a:pPr algn="ctr"/>
                      <a:r>
                        <a:rPr lang="en-US" sz="1400" b="0" i="1" dirty="0"/>
                        <a:t>12</a:t>
                      </a:r>
                    </a:p>
                  </a:txBody>
                  <a:tcPr anchor="ctr">
                    <a:solidFill>
                      <a:schemeClr val="bg1">
                        <a:lumMod val="95000"/>
                      </a:schemeClr>
                    </a:solidFill>
                  </a:tcPr>
                </a:tc>
                <a:tc>
                  <a:txBody>
                    <a:bodyPr/>
                    <a:lstStyle/>
                    <a:p>
                      <a:pPr algn="ctr"/>
                      <a:r>
                        <a:rPr lang="en-US" sz="1400" b="0" i="1" dirty="0"/>
                        <a:t>45%</a:t>
                      </a:r>
                    </a:p>
                  </a:txBody>
                  <a:tcPr anchor="ctr">
                    <a:solidFill>
                      <a:schemeClr val="bg1">
                        <a:lumMod val="95000"/>
                      </a:schemeClr>
                    </a:solidFill>
                  </a:tcPr>
                </a:tc>
                <a:tc>
                  <a:txBody>
                    <a:bodyPr/>
                    <a:lstStyle/>
                    <a:p>
                      <a:pPr algn="ctr"/>
                      <a:r>
                        <a:rPr lang="en-US" sz="1400" b="0" i="1" dirty="0"/>
                        <a:t>5</a:t>
                      </a:r>
                    </a:p>
                  </a:txBody>
                  <a:tcPr anchor="ctr">
                    <a:solidFill>
                      <a:schemeClr val="bg1">
                        <a:lumMod val="95000"/>
                      </a:schemeClr>
                    </a:solidFill>
                  </a:tcPr>
                </a:tc>
                <a:tc>
                  <a:txBody>
                    <a:bodyPr/>
                    <a:lstStyle/>
                    <a:p>
                      <a:pPr algn="ctr"/>
                      <a:r>
                        <a:rPr lang="en-US" sz="1400" b="0" i="1" dirty="0"/>
                        <a:t>28%</a:t>
                      </a:r>
                    </a:p>
                  </a:txBody>
                  <a:tcPr anchor="ctr">
                    <a:solidFill>
                      <a:schemeClr val="bg1">
                        <a:lumMod val="95000"/>
                      </a:schemeClr>
                    </a:solidFill>
                  </a:tcPr>
                </a:tc>
                <a:extLst>
                  <a:ext uri="{0D108BD9-81ED-4DB2-BD59-A6C34878D82A}">
                    <a16:rowId xmlns:a16="http://schemas.microsoft.com/office/drawing/2014/main" val="10001"/>
                  </a:ext>
                </a:extLst>
              </a:tr>
              <a:tr h="326418">
                <a:tc>
                  <a:txBody>
                    <a:bodyPr/>
                    <a:lstStyle/>
                    <a:p>
                      <a:pPr algn="r"/>
                      <a:r>
                        <a:rPr lang="en-US" sz="1400" b="0" i="1" dirty="0"/>
                        <a:t>In-Training</a:t>
                      </a:r>
                    </a:p>
                  </a:txBody>
                  <a:tcPr anchor="ctr">
                    <a:solidFill>
                      <a:schemeClr val="bg1">
                        <a:lumMod val="85000"/>
                      </a:schemeClr>
                    </a:solidFill>
                  </a:tcPr>
                </a:tc>
                <a:tc>
                  <a:txBody>
                    <a:bodyPr/>
                    <a:lstStyle/>
                    <a:p>
                      <a:pPr algn="ctr"/>
                      <a:r>
                        <a:rPr lang="en-US" sz="1400" b="0" i="1" dirty="0"/>
                        <a:t>6</a:t>
                      </a:r>
                    </a:p>
                  </a:txBody>
                  <a:tcPr anchor="ctr">
                    <a:solidFill>
                      <a:schemeClr val="bg1">
                        <a:lumMod val="85000"/>
                      </a:schemeClr>
                    </a:solidFill>
                  </a:tcPr>
                </a:tc>
                <a:tc>
                  <a:txBody>
                    <a:bodyPr/>
                    <a:lstStyle/>
                    <a:p>
                      <a:pPr algn="ctr"/>
                      <a:r>
                        <a:rPr lang="en-US" sz="1400" b="0" i="1" dirty="0"/>
                        <a:t>22%</a:t>
                      </a:r>
                    </a:p>
                  </a:txBody>
                  <a:tcPr anchor="ctr">
                    <a:solidFill>
                      <a:schemeClr val="bg1">
                        <a:lumMod val="85000"/>
                      </a:schemeClr>
                    </a:solidFill>
                  </a:tcPr>
                </a:tc>
                <a:tc>
                  <a:txBody>
                    <a:bodyPr/>
                    <a:lstStyle/>
                    <a:p>
                      <a:pPr algn="ctr"/>
                      <a:r>
                        <a:rPr lang="en-US" sz="1400" b="0" i="1" dirty="0"/>
                        <a:t>2</a:t>
                      </a:r>
                    </a:p>
                  </a:txBody>
                  <a:tcPr anchor="ctr">
                    <a:solidFill>
                      <a:schemeClr val="bg1">
                        <a:lumMod val="85000"/>
                      </a:schemeClr>
                    </a:solidFill>
                  </a:tcPr>
                </a:tc>
                <a:tc>
                  <a:txBody>
                    <a:bodyPr/>
                    <a:lstStyle/>
                    <a:p>
                      <a:pPr algn="ctr"/>
                      <a:r>
                        <a:rPr lang="en-US" sz="1400" b="0" i="1" dirty="0"/>
                        <a:t>11%</a:t>
                      </a:r>
                    </a:p>
                  </a:txBody>
                  <a:tcPr anchor="ctr">
                    <a:solidFill>
                      <a:schemeClr val="bg1">
                        <a:lumMod val="85000"/>
                      </a:schemeClr>
                    </a:solidFill>
                  </a:tcPr>
                </a:tc>
                <a:extLst>
                  <a:ext uri="{0D108BD9-81ED-4DB2-BD59-A6C34878D82A}">
                    <a16:rowId xmlns:a16="http://schemas.microsoft.com/office/drawing/2014/main" val="10002"/>
                  </a:ext>
                </a:extLst>
              </a:tr>
              <a:tr h="326418">
                <a:tc>
                  <a:txBody>
                    <a:bodyPr/>
                    <a:lstStyle/>
                    <a:p>
                      <a:pPr algn="r"/>
                      <a:r>
                        <a:rPr lang="en-US" sz="1400" b="0" i="1" dirty="0"/>
                        <a:t>Vacant</a:t>
                      </a:r>
                      <a:r>
                        <a:rPr lang="en-US" sz="1400" b="0" i="1" baseline="0" dirty="0"/>
                        <a:t> </a:t>
                      </a:r>
                      <a:endParaRPr lang="en-US" sz="1400" b="0" i="1" dirty="0"/>
                    </a:p>
                  </a:txBody>
                  <a:tcPr anchor="ctr">
                    <a:solidFill>
                      <a:schemeClr val="bg1">
                        <a:lumMod val="95000"/>
                      </a:schemeClr>
                    </a:solidFill>
                  </a:tcPr>
                </a:tc>
                <a:tc>
                  <a:txBody>
                    <a:bodyPr/>
                    <a:lstStyle/>
                    <a:p>
                      <a:pPr algn="ctr"/>
                      <a:r>
                        <a:rPr lang="en-US" sz="1400" b="0" i="1" dirty="0"/>
                        <a:t>9</a:t>
                      </a:r>
                    </a:p>
                  </a:txBody>
                  <a:tcPr anchor="ctr">
                    <a:solidFill>
                      <a:schemeClr val="bg1">
                        <a:lumMod val="95000"/>
                      </a:schemeClr>
                    </a:solidFill>
                  </a:tcPr>
                </a:tc>
                <a:tc>
                  <a:txBody>
                    <a:bodyPr/>
                    <a:lstStyle/>
                    <a:p>
                      <a:pPr algn="ctr"/>
                      <a:r>
                        <a:rPr lang="en-US" sz="1400" b="0" i="1" dirty="0"/>
                        <a:t>33%</a:t>
                      </a:r>
                    </a:p>
                  </a:txBody>
                  <a:tcPr anchor="ctr">
                    <a:solidFill>
                      <a:schemeClr val="bg1">
                        <a:lumMod val="95000"/>
                      </a:schemeClr>
                    </a:solidFill>
                  </a:tcPr>
                </a:tc>
                <a:tc>
                  <a:txBody>
                    <a:bodyPr/>
                    <a:lstStyle/>
                    <a:p>
                      <a:pPr algn="ctr"/>
                      <a:r>
                        <a:rPr lang="en-US" sz="1400" b="0" i="1" dirty="0"/>
                        <a:t>11</a:t>
                      </a:r>
                    </a:p>
                  </a:txBody>
                  <a:tcPr anchor="ctr">
                    <a:solidFill>
                      <a:schemeClr val="bg1">
                        <a:lumMod val="95000"/>
                      </a:schemeClr>
                    </a:solidFill>
                  </a:tcPr>
                </a:tc>
                <a:tc>
                  <a:txBody>
                    <a:bodyPr/>
                    <a:lstStyle/>
                    <a:p>
                      <a:pPr algn="ctr"/>
                      <a:r>
                        <a:rPr lang="en-US" sz="1400" b="0" i="1" dirty="0"/>
                        <a:t>61%</a:t>
                      </a:r>
                    </a:p>
                  </a:txBody>
                  <a:tcPr anchor="ctr">
                    <a:solidFill>
                      <a:schemeClr val="bg1">
                        <a:lumMod val="95000"/>
                      </a:schemeClr>
                    </a:solidFill>
                  </a:tcPr>
                </a:tc>
                <a:extLst>
                  <a:ext uri="{0D108BD9-81ED-4DB2-BD59-A6C34878D82A}">
                    <a16:rowId xmlns:a16="http://schemas.microsoft.com/office/drawing/2014/main" val="10003"/>
                  </a:ext>
                </a:extLst>
              </a:tr>
              <a:tr h="326418">
                <a:tc>
                  <a:txBody>
                    <a:bodyPr/>
                    <a:lstStyle/>
                    <a:p>
                      <a:pPr algn="r"/>
                      <a:r>
                        <a:rPr lang="en-US" sz="1400" b="1" i="1" dirty="0"/>
                        <a:t>Total</a:t>
                      </a:r>
                    </a:p>
                  </a:txBody>
                  <a:tcPr anchor="ctr">
                    <a:solidFill>
                      <a:schemeClr val="bg1">
                        <a:lumMod val="85000"/>
                      </a:schemeClr>
                    </a:solidFill>
                  </a:tcPr>
                </a:tc>
                <a:tc gridSpan="2">
                  <a:txBody>
                    <a:bodyPr/>
                    <a:lstStyle/>
                    <a:p>
                      <a:pPr algn="l"/>
                      <a:r>
                        <a:rPr lang="en-US" sz="1400" b="1" i="1" dirty="0"/>
                        <a:t>        27</a:t>
                      </a:r>
                    </a:p>
                  </a:txBody>
                  <a:tcPr anchor="ctr">
                    <a:solidFill>
                      <a:schemeClr val="bg1">
                        <a:lumMod val="85000"/>
                      </a:schemeClr>
                    </a:solidFill>
                  </a:tcPr>
                </a:tc>
                <a:tc hMerge="1">
                  <a:txBody>
                    <a:bodyPr/>
                    <a:lstStyle/>
                    <a:p>
                      <a:pPr algn="ctr"/>
                      <a:endParaRPr lang="en-US" sz="1400" b="0" i="1" dirty="0"/>
                    </a:p>
                  </a:txBody>
                  <a:tcPr>
                    <a:solidFill>
                      <a:schemeClr val="bg1">
                        <a:lumMod val="85000"/>
                      </a:schemeClr>
                    </a:solidFill>
                  </a:tcPr>
                </a:tc>
                <a:tc gridSpan="2">
                  <a:txBody>
                    <a:bodyPr/>
                    <a:lstStyle/>
                    <a:p>
                      <a:pPr algn="l"/>
                      <a:r>
                        <a:rPr lang="en-US" sz="1400" b="1" i="1" dirty="0"/>
                        <a:t>                   18</a:t>
                      </a:r>
                    </a:p>
                  </a:txBody>
                  <a:tcPr anchor="ctr">
                    <a:solidFill>
                      <a:schemeClr val="bg1">
                        <a:lumMod val="85000"/>
                      </a:schemeClr>
                    </a:solidFill>
                  </a:tcPr>
                </a:tc>
                <a:tc hMerge="1">
                  <a:txBody>
                    <a:bodyPr/>
                    <a:lstStyle/>
                    <a:p>
                      <a:pPr algn="ctr"/>
                      <a:endParaRPr lang="en-US" sz="1400" b="0" i="1" dirty="0"/>
                    </a:p>
                  </a:txBody>
                  <a:tcPr>
                    <a:solidFill>
                      <a:schemeClr val="bg1">
                        <a:lumMod val="85000"/>
                      </a:schemeClr>
                    </a:solidFill>
                  </a:tcPr>
                </a:tc>
                <a:extLst>
                  <a:ext uri="{0D108BD9-81ED-4DB2-BD59-A6C34878D82A}">
                    <a16:rowId xmlns:a16="http://schemas.microsoft.com/office/drawing/2014/main" val="10004"/>
                  </a:ext>
                </a:extLst>
              </a:tr>
            </a:tbl>
          </a:graphicData>
        </a:graphic>
      </p:graphicFrame>
      <p:graphicFrame>
        <p:nvGraphicFramePr>
          <p:cNvPr id="7" name="Table 6">
            <a:extLst>
              <a:ext uri="{FF2B5EF4-FFF2-40B4-BE49-F238E27FC236}">
                <a16:creationId xmlns:a16="http://schemas.microsoft.com/office/drawing/2014/main" id="{AA2E3293-4B2C-4DE5-A4B4-84DB468F4A1F}"/>
              </a:ext>
            </a:extLst>
          </p:cNvPr>
          <p:cNvGraphicFramePr>
            <a:graphicFrameLocks noGrp="1"/>
          </p:cNvGraphicFramePr>
          <p:nvPr>
            <p:extLst>
              <p:ext uri="{D42A27DB-BD31-4B8C-83A1-F6EECF244321}">
                <p14:modId xmlns:p14="http://schemas.microsoft.com/office/powerpoint/2010/main" val="1247381393"/>
              </p:ext>
            </p:extLst>
          </p:nvPr>
        </p:nvGraphicFramePr>
        <p:xfrm>
          <a:off x="609600" y="1143001"/>
          <a:ext cx="8001000" cy="1752600"/>
        </p:xfrm>
        <a:graphic>
          <a:graphicData uri="http://schemas.openxmlformats.org/drawingml/2006/table">
            <a:tbl>
              <a:tblPr firstRow="1" bandRow="1">
                <a:tableStyleId>{00A15C55-8517-42AA-B614-E9B94910E393}</a:tableStyleId>
              </a:tblPr>
              <a:tblGrid>
                <a:gridCol w="2543929">
                  <a:extLst>
                    <a:ext uri="{9D8B030D-6E8A-4147-A177-3AD203B41FA5}">
                      <a16:colId xmlns:a16="http://schemas.microsoft.com/office/drawing/2014/main" val="20000"/>
                    </a:ext>
                  </a:extLst>
                </a:gridCol>
                <a:gridCol w="1145236">
                  <a:extLst>
                    <a:ext uri="{9D8B030D-6E8A-4147-A177-3AD203B41FA5}">
                      <a16:colId xmlns:a16="http://schemas.microsoft.com/office/drawing/2014/main" val="20001"/>
                    </a:ext>
                  </a:extLst>
                </a:gridCol>
                <a:gridCol w="959035">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gridCol w="1143000">
                  <a:extLst>
                    <a:ext uri="{9D8B030D-6E8A-4147-A177-3AD203B41FA5}">
                      <a16:colId xmlns:a16="http://schemas.microsoft.com/office/drawing/2014/main" val="20004"/>
                    </a:ext>
                  </a:extLst>
                </a:gridCol>
              </a:tblGrid>
              <a:tr h="381901">
                <a:tc>
                  <a:txBody>
                    <a:bodyPr/>
                    <a:lstStyle/>
                    <a:p>
                      <a:pPr algn="ctr"/>
                      <a:r>
                        <a:rPr lang="en-US" sz="1600" b="1" dirty="0">
                          <a:solidFill>
                            <a:schemeClr val="tx1"/>
                          </a:solidFill>
                        </a:rPr>
                        <a:t>West Compliance</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Safety</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Industrial Hygienist</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a:t>
                      </a:r>
                    </a:p>
                  </a:txBody>
                  <a:tcPr anchor="ctr">
                    <a:solidFill>
                      <a:schemeClr val="bg1">
                        <a:lumMod val="75000"/>
                      </a:schemeClr>
                    </a:solidFill>
                  </a:tcPr>
                </a:tc>
                <a:extLst>
                  <a:ext uri="{0D108BD9-81ED-4DB2-BD59-A6C34878D82A}">
                    <a16:rowId xmlns:a16="http://schemas.microsoft.com/office/drawing/2014/main" val="10000"/>
                  </a:ext>
                </a:extLst>
              </a:tr>
              <a:tr h="355442">
                <a:tc>
                  <a:txBody>
                    <a:bodyPr/>
                    <a:lstStyle/>
                    <a:p>
                      <a:pPr algn="r"/>
                      <a:r>
                        <a:rPr lang="en-US" sz="1400" b="0" i="1" dirty="0"/>
                        <a:t>Cut Loose</a:t>
                      </a:r>
                    </a:p>
                  </a:txBody>
                  <a:tcPr anchor="ctr">
                    <a:solidFill>
                      <a:schemeClr val="bg1">
                        <a:lumMod val="95000"/>
                      </a:schemeClr>
                    </a:solidFill>
                  </a:tcPr>
                </a:tc>
                <a:tc>
                  <a:txBody>
                    <a:bodyPr/>
                    <a:lstStyle/>
                    <a:p>
                      <a:pPr algn="ctr"/>
                      <a:r>
                        <a:rPr lang="en-US" sz="1400" b="0" i="1" dirty="0"/>
                        <a:t>18</a:t>
                      </a:r>
                    </a:p>
                  </a:txBody>
                  <a:tcPr anchor="ctr">
                    <a:solidFill>
                      <a:schemeClr val="bg1">
                        <a:lumMod val="95000"/>
                      </a:schemeClr>
                    </a:solidFill>
                  </a:tcPr>
                </a:tc>
                <a:tc>
                  <a:txBody>
                    <a:bodyPr/>
                    <a:lstStyle/>
                    <a:p>
                      <a:pPr algn="ctr"/>
                      <a:r>
                        <a:rPr lang="en-US" sz="1400" b="0" i="1" dirty="0"/>
                        <a:t>58%</a:t>
                      </a:r>
                    </a:p>
                  </a:txBody>
                  <a:tcPr anchor="ctr">
                    <a:solidFill>
                      <a:schemeClr val="bg1">
                        <a:lumMod val="95000"/>
                      </a:schemeClr>
                    </a:solidFill>
                  </a:tcPr>
                </a:tc>
                <a:tc>
                  <a:txBody>
                    <a:bodyPr/>
                    <a:lstStyle/>
                    <a:p>
                      <a:pPr algn="ctr"/>
                      <a:r>
                        <a:rPr lang="en-US" sz="1400" b="0" i="1" dirty="0"/>
                        <a:t>22</a:t>
                      </a:r>
                    </a:p>
                  </a:txBody>
                  <a:tcPr anchor="ctr">
                    <a:solidFill>
                      <a:schemeClr val="bg1">
                        <a:lumMod val="95000"/>
                      </a:schemeClr>
                    </a:solidFill>
                  </a:tcPr>
                </a:tc>
                <a:tc>
                  <a:txBody>
                    <a:bodyPr/>
                    <a:lstStyle/>
                    <a:p>
                      <a:pPr algn="ctr"/>
                      <a:r>
                        <a:rPr lang="en-US" sz="1400" b="0" i="1" dirty="0"/>
                        <a:t>84%</a:t>
                      </a:r>
                    </a:p>
                  </a:txBody>
                  <a:tcPr anchor="ctr">
                    <a:solidFill>
                      <a:schemeClr val="bg1">
                        <a:lumMod val="95000"/>
                      </a:schemeClr>
                    </a:solidFill>
                  </a:tcPr>
                </a:tc>
                <a:extLst>
                  <a:ext uri="{0D108BD9-81ED-4DB2-BD59-A6C34878D82A}">
                    <a16:rowId xmlns:a16="http://schemas.microsoft.com/office/drawing/2014/main" val="10001"/>
                  </a:ext>
                </a:extLst>
              </a:tr>
              <a:tr h="338419">
                <a:tc>
                  <a:txBody>
                    <a:bodyPr/>
                    <a:lstStyle/>
                    <a:p>
                      <a:pPr algn="r"/>
                      <a:r>
                        <a:rPr lang="en-US" sz="1400" b="0" i="1" dirty="0"/>
                        <a:t>In-Training</a:t>
                      </a:r>
                    </a:p>
                  </a:txBody>
                  <a:tcPr anchor="ctr">
                    <a:solidFill>
                      <a:schemeClr val="bg1">
                        <a:lumMod val="85000"/>
                      </a:schemeClr>
                    </a:solidFill>
                  </a:tcPr>
                </a:tc>
                <a:tc>
                  <a:txBody>
                    <a:bodyPr/>
                    <a:lstStyle/>
                    <a:p>
                      <a:pPr algn="ctr"/>
                      <a:r>
                        <a:rPr lang="en-US" sz="1400" b="0" i="1" dirty="0"/>
                        <a:t>8</a:t>
                      </a:r>
                    </a:p>
                  </a:txBody>
                  <a:tcPr anchor="ctr">
                    <a:solidFill>
                      <a:schemeClr val="bg1">
                        <a:lumMod val="85000"/>
                      </a:schemeClr>
                    </a:solidFill>
                  </a:tcPr>
                </a:tc>
                <a:tc>
                  <a:txBody>
                    <a:bodyPr/>
                    <a:lstStyle/>
                    <a:p>
                      <a:pPr algn="ctr"/>
                      <a:r>
                        <a:rPr lang="en-US" sz="1400" b="0" i="1" dirty="0"/>
                        <a:t>26%</a:t>
                      </a:r>
                    </a:p>
                  </a:txBody>
                  <a:tcPr anchor="ctr">
                    <a:solidFill>
                      <a:schemeClr val="bg1">
                        <a:lumMod val="85000"/>
                      </a:schemeClr>
                    </a:solidFill>
                  </a:tcPr>
                </a:tc>
                <a:tc>
                  <a:txBody>
                    <a:bodyPr/>
                    <a:lstStyle/>
                    <a:p>
                      <a:pPr algn="ctr"/>
                      <a:r>
                        <a:rPr lang="en-US" sz="1400" b="0" i="1" dirty="0"/>
                        <a:t>2</a:t>
                      </a:r>
                    </a:p>
                  </a:txBody>
                  <a:tcPr anchor="ctr">
                    <a:solidFill>
                      <a:schemeClr val="bg1">
                        <a:lumMod val="85000"/>
                      </a:schemeClr>
                    </a:solidFill>
                  </a:tcPr>
                </a:tc>
                <a:tc>
                  <a:txBody>
                    <a:bodyPr/>
                    <a:lstStyle/>
                    <a:p>
                      <a:pPr algn="ctr"/>
                      <a:r>
                        <a:rPr lang="en-US" sz="1400" b="0" i="1" dirty="0"/>
                        <a:t>8%</a:t>
                      </a:r>
                    </a:p>
                  </a:txBody>
                  <a:tcPr anchor="ctr">
                    <a:solidFill>
                      <a:schemeClr val="bg1">
                        <a:lumMod val="85000"/>
                      </a:schemeClr>
                    </a:solidFill>
                  </a:tcPr>
                </a:tc>
                <a:extLst>
                  <a:ext uri="{0D108BD9-81ED-4DB2-BD59-A6C34878D82A}">
                    <a16:rowId xmlns:a16="http://schemas.microsoft.com/office/drawing/2014/main" val="10002"/>
                  </a:ext>
                </a:extLst>
              </a:tr>
              <a:tr h="338419">
                <a:tc>
                  <a:txBody>
                    <a:bodyPr/>
                    <a:lstStyle/>
                    <a:p>
                      <a:pPr algn="r"/>
                      <a:r>
                        <a:rPr lang="en-US" sz="1400" b="0" i="1" dirty="0"/>
                        <a:t>Vacant</a:t>
                      </a:r>
                      <a:r>
                        <a:rPr lang="en-US" sz="1400" b="0" i="1" baseline="0" dirty="0"/>
                        <a:t> </a:t>
                      </a:r>
                      <a:endParaRPr lang="en-US" sz="1400" b="0" i="1" dirty="0"/>
                    </a:p>
                  </a:txBody>
                  <a:tcPr anchor="ctr">
                    <a:solidFill>
                      <a:schemeClr val="bg1">
                        <a:lumMod val="95000"/>
                      </a:schemeClr>
                    </a:solidFill>
                  </a:tcPr>
                </a:tc>
                <a:tc>
                  <a:txBody>
                    <a:bodyPr/>
                    <a:lstStyle/>
                    <a:p>
                      <a:pPr algn="ctr"/>
                      <a:r>
                        <a:rPr lang="en-US" sz="1400" b="0" i="1" dirty="0"/>
                        <a:t>5</a:t>
                      </a:r>
                    </a:p>
                  </a:txBody>
                  <a:tcPr anchor="ctr">
                    <a:solidFill>
                      <a:schemeClr val="bg1">
                        <a:lumMod val="95000"/>
                      </a:schemeClr>
                    </a:solidFill>
                  </a:tcPr>
                </a:tc>
                <a:tc>
                  <a:txBody>
                    <a:bodyPr/>
                    <a:lstStyle/>
                    <a:p>
                      <a:pPr algn="ctr"/>
                      <a:r>
                        <a:rPr lang="en-US" sz="1400" b="0" i="1" dirty="0"/>
                        <a:t>16%</a:t>
                      </a:r>
                    </a:p>
                  </a:txBody>
                  <a:tcPr anchor="ctr">
                    <a:solidFill>
                      <a:schemeClr val="bg1">
                        <a:lumMod val="95000"/>
                      </a:schemeClr>
                    </a:solidFill>
                  </a:tcPr>
                </a:tc>
                <a:tc>
                  <a:txBody>
                    <a:bodyPr/>
                    <a:lstStyle/>
                    <a:p>
                      <a:pPr algn="ctr"/>
                      <a:r>
                        <a:rPr lang="en-US" sz="1400" b="0" i="1" dirty="0"/>
                        <a:t>2</a:t>
                      </a:r>
                    </a:p>
                  </a:txBody>
                  <a:tcPr anchor="ctr">
                    <a:solidFill>
                      <a:schemeClr val="bg1">
                        <a:lumMod val="95000"/>
                      </a:schemeClr>
                    </a:solidFill>
                  </a:tcPr>
                </a:tc>
                <a:tc>
                  <a:txBody>
                    <a:bodyPr/>
                    <a:lstStyle/>
                    <a:p>
                      <a:pPr algn="ctr"/>
                      <a:r>
                        <a:rPr lang="en-US" sz="1400" b="0" i="1" dirty="0"/>
                        <a:t>8%</a:t>
                      </a:r>
                    </a:p>
                  </a:txBody>
                  <a:tcPr anchor="ctr">
                    <a:solidFill>
                      <a:schemeClr val="bg1">
                        <a:lumMod val="95000"/>
                      </a:schemeClr>
                    </a:solidFill>
                  </a:tcPr>
                </a:tc>
                <a:extLst>
                  <a:ext uri="{0D108BD9-81ED-4DB2-BD59-A6C34878D82A}">
                    <a16:rowId xmlns:a16="http://schemas.microsoft.com/office/drawing/2014/main" val="10003"/>
                  </a:ext>
                </a:extLst>
              </a:tr>
              <a:tr h="338419">
                <a:tc>
                  <a:txBody>
                    <a:bodyPr/>
                    <a:lstStyle/>
                    <a:p>
                      <a:pPr algn="r"/>
                      <a:r>
                        <a:rPr lang="en-US" sz="1400" b="1" i="1" dirty="0"/>
                        <a:t>Total</a:t>
                      </a:r>
                    </a:p>
                  </a:txBody>
                  <a:tcPr anchor="ctr">
                    <a:solidFill>
                      <a:schemeClr val="bg1">
                        <a:lumMod val="85000"/>
                      </a:schemeClr>
                    </a:solidFill>
                  </a:tcPr>
                </a:tc>
                <a:tc gridSpan="2">
                  <a:txBody>
                    <a:bodyPr/>
                    <a:lstStyle/>
                    <a:p>
                      <a:pPr algn="l"/>
                      <a:r>
                        <a:rPr lang="en-US" sz="1400" b="1" i="1" dirty="0"/>
                        <a:t>        31</a:t>
                      </a:r>
                    </a:p>
                  </a:txBody>
                  <a:tcPr anchor="ctr">
                    <a:solidFill>
                      <a:schemeClr val="bg1">
                        <a:lumMod val="85000"/>
                      </a:schemeClr>
                    </a:solidFill>
                  </a:tcPr>
                </a:tc>
                <a:tc hMerge="1">
                  <a:txBody>
                    <a:bodyPr/>
                    <a:lstStyle/>
                    <a:p>
                      <a:pPr algn="ctr"/>
                      <a:endParaRPr lang="en-US" sz="1400" b="0" i="1" dirty="0"/>
                    </a:p>
                  </a:txBody>
                  <a:tcPr>
                    <a:solidFill>
                      <a:schemeClr val="bg1">
                        <a:lumMod val="85000"/>
                      </a:schemeClr>
                    </a:solidFill>
                  </a:tcPr>
                </a:tc>
                <a:tc gridSpan="2">
                  <a:txBody>
                    <a:bodyPr/>
                    <a:lstStyle/>
                    <a:p>
                      <a:pPr algn="l"/>
                      <a:r>
                        <a:rPr lang="en-US" sz="1400" b="1" i="1" dirty="0"/>
                        <a:t>                   26</a:t>
                      </a:r>
                    </a:p>
                  </a:txBody>
                  <a:tcPr anchor="ctr">
                    <a:solidFill>
                      <a:schemeClr val="bg1">
                        <a:lumMod val="85000"/>
                      </a:schemeClr>
                    </a:solidFill>
                  </a:tcPr>
                </a:tc>
                <a:tc hMerge="1">
                  <a:txBody>
                    <a:bodyPr/>
                    <a:lstStyle/>
                    <a:p>
                      <a:pPr algn="ctr"/>
                      <a:endParaRPr lang="en-US" sz="1400" b="0" i="1" dirty="0"/>
                    </a:p>
                  </a:txBody>
                  <a:tcPr>
                    <a:solidFill>
                      <a:schemeClr val="bg1">
                        <a:lumMod val="85000"/>
                      </a:schemeClr>
                    </a:solidFill>
                  </a:tcPr>
                </a:tc>
                <a:extLst>
                  <a:ext uri="{0D108BD9-81ED-4DB2-BD59-A6C34878D82A}">
                    <a16:rowId xmlns:a16="http://schemas.microsoft.com/office/drawing/2014/main" val="10004"/>
                  </a:ext>
                </a:extLst>
              </a:tr>
            </a:tbl>
          </a:graphicData>
        </a:graphic>
      </p:graphicFrame>
      <p:graphicFrame>
        <p:nvGraphicFramePr>
          <p:cNvPr id="2" name="Table 1">
            <a:extLst>
              <a:ext uri="{FF2B5EF4-FFF2-40B4-BE49-F238E27FC236}">
                <a16:creationId xmlns:a16="http://schemas.microsoft.com/office/drawing/2014/main" id="{0A74FD6F-C494-4211-A637-40C95C142A98}"/>
              </a:ext>
            </a:extLst>
          </p:cNvPr>
          <p:cNvGraphicFramePr>
            <a:graphicFrameLocks noGrp="1"/>
          </p:cNvGraphicFramePr>
          <p:nvPr>
            <p:extLst>
              <p:ext uri="{D42A27DB-BD31-4B8C-83A1-F6EECF244321}">
                <p14:modId xmlns:p14="http://schemas.microsoft.com/office/powerpoint/2010/main" val="1032005481"/>
              </p:ext>
            </p:extLst>
          </p:nvPr>
        </p:nvGraphicFramePr>
        <p:xfrm>
          <a:off x="609600" y="4800600"/>
          <a:ext cx="8001000" cy="1147680"/>
        </p:xfrm>
        <a:graphic>
          <a:graphicData uri="http://schemas.openxmlformats.org/drawingml/2006/table">
            <a:tbl>
              <a:tblPr firstRow="1" bandRow="1">
                <a:tableStyleId>{00A15C55-8517-42AA-B614-E9B94910E393}</a:tableStyleId>
              </a:tblPr>
              <a:tblGrid>
                <a:gridCol w="2543929">
                  <a:extLst>
                    <a:ext uri="{9D8B030D-6E8A-4147-A177-3AD203B41FA5}">
                      <a16:colId xmlns:a16="http://schemas.microsoft.com/office/drawing/2014/main" val="3918188784"/>
                    </a:ext>
                  </a:extLst>
                </a:gridCol>
                <a:gridCol w="2104271">
                  <a:extLst>
                    <a:ext uri="{9D8B030D-6E8A-4147-A177-3AD203B41FA5}">
                      <a16:colId xmlns:a16="http://schemas.microsoft.com/office/drawing/2014/main" val="2078124518"/>
                    </a:ext>
                  </a:extLst>
                </a:gridCol>
                <a:gridCol w="2209800">
                  <a:extLst>
                    <a:ext uri="{9D8B030D-6E8A-4147-A177-3AD203B41FA5}">
                      <a16:colId xmlns:a16="http://schemas.microsoft.com/office/drawing/2014/main" val="2215104882"/>
                    </a:ext>
                  </a:extLst>
                </a:gridCol>
                <a:gridCol w="1143000">
                  <a:extLst>
                    <a:ext uri="{9D8B030D-6E8A-4147-A177-3AD203B41FA5}">
                      <a16:colId xmlns:a16="http://schemas.microsoft.com/office/drawing/2014/main" val="3474622292"/>
                    </a:ext>
                  </a:extLst>
                </a:gridCol>
              </a:tblGrid>
              <a:tr h="382560">
                <a:tc>
                  <a:txBody>
                    <a:bodyPr/>
                    <a:lstStyle/>
                    <a:p>
                      <a:pPr algn="r"/>
                      <a:r>
                        <a:rPr lang="en-US" sz="1400" b="1" i="0" dirty="0">
                          <a:solidFill>
                            <a:schemeClr val="tx1"/>
                          </a:solidFill>
                        </a:rPr>
                        <a:t>Safety Cut Loose</a:t>
                      </a:r>
                    </a:p>
                  </a:txBody>
                  <a:tcPr anchor="ctr">
                    <a:solidFill>
                      <a:schemeClr val="bg1">
                        <a:lumMod val="95000"/>
                      </a:schemeClr>
                    </a:solidFill>
                  </a:tcPr>
                </a:tc>
                <a:tc>
                  <a:txBody>
                    <a:bodyPr/>
                    <a:lstStyle/>
                    <a:p>
                      <a:pPr algn="ctr"/>
                      <a:r>
                        <a:rPr lang="en-US" sz="1400" b="0" i="1" dirty="0">
                          <a:solidFill>
                            <a:schemeClr val="tx1"/>
                          </a:solidFill>
                        </a:rPr>
                        <a:t>52%</a:t>
                      </a:r>
                    </a:p>
                  </a:txBody>
                  <a:tcPr anchor="ctr">
                    <a:solidFill>
                      <a:schemeClr val="bg1">
                        <a:lumMod val="95000"/>
                      </a:schemeClr>
                    </a:solidFill>
                  </a:tcPr>
                </a:tc>
                <a:tc>
                  <a:txBody>
                    <a:bodyPr/>
                    <a:lstStyle/>
                    <a:p>
                      <a:pPr algn="ctr"/>
                      <a:r>
                        <a:rPr lang="en-US" sz="1400" b="1" i="0" dirty="0">
                          <a:solidFill>
                            <a:schemeClr val="tx1"/>
                          </a:solidFill>
                        </a:rPr>
                        <a:t>Health Cut Loose</a:t>
                      </a:r>
                    </a:p>
                  </a:txBody>
                  <a:tcPr anchor="ctr">
                    <a:solidFill>
                      <a:schemeClr val="bg1">
                        <a:lumMod val="95000"/>
                      </a:schemeClr>
                    </a:solidFill>
                  </a:tcPr>
                </a:tc>
                <a:tc>
                  <a:txBody>
                    <a:bodyPr/>
                    <a:lstStyle/>
                    <a:p>
                      <a:r>
                        <a:rPr lang="en-US" sz="1400" b="0" i="1" dirty="0">
                          <a:solidFill>
                            <a:schemeClr val="tx1"/>
                          </a:solidFill>
                        </a:rPr>
                        <a:t>61%</a:t>
                      </a:r>
                    </a:p>
                  </a:txBody>
                  <a:tcPr anchor="ctr">
                    <a:solidFill>
                      <a:schemeClr val="bg1">
                        <a:lumMod val="95000"/>
                      </a:schemeClr>
                    </a:solidFill>
                  </a:tcPr>
                </a:tc>
                <a:extLst>
                  <a:ext uri="{0D108BD9-81ED-4DB2-BD59-A6C34878D82A}">
                    <a16:rowId xmlns:a16="http://schemas.microsoft.com/office/drawing/2014/main" val="32463149"/>
                  </a:ext>
                </a:extLst>
              </a:tr>
              <a:tr h="382560">
                <a:tc>
                  <a:txBody>
                    <a:bodyPr/>
                    <a:lstStyle/>
                    <a:p>
                      <a:pPr algn="r"/>
                      <a:r>
                        <a:rPr lang="en-US" sz="1400" b="1" i="0" dirty="0">
                          <a:solidFill>
                            <a:schemeClr val="tx1"/>
                          </a:solidFill>
                        </a:rPr>
                        <a:t>Safety In-Training</a:t>
                      </a:r>
                    </a:p>
                  </a:txBody>
                  <a:tcPr anchor="ctr">
                    <a:solidFill>
                      <a:schemeClr val="bg1">
                        <a:lumMod val="85000"/>
                      </a:schemeClr>
                    </a:solidFill>
                  </a:tcPr>
                </a:tc>
                <a:tc>
                  <a:txBody>
                    <a:bodyPr/>
                    <a:lstStyle/>
                    <a:p>
                      <a:pPr algn="ctr"/>
                      <a:r>
                        <a:rPr lang="en-US" sz="1400" b="0" i="1" dirty="0">
                          <a:solidFill>
                            <a:schemeClr val="tx1"/>
                          </a:solidFill>
                        </a:rPr>
                        <a:t>24%</a:t>
                      </a:r>
                    </a:p>
                  </a:txBody>
                  <a:tcPr anchor="ctr">
                    <a:solidFill>
                      <a:schemeClr val="bg1">
                        <a:lumMod val="85000"/>
                      </a:schemeClr>
                    </a:solidFill>
                  </a:tcPr>
                </a:tc>
                <a:tc>
                  <a:txBody>
                    <a:bodyPr/>
                    <a:lstStyle/>
                    <a:p>
                      <a:pPr algn="ctr"/>
                      <a:r>
                        <a:rPr lang="en-US" sz="1400" b="1" i="0" dirty="0">
                          <a:solidFill>
                            <a:schemeClr val="tx1"/>
                          </a:solidFill>
                        </a:rPr>
                        <a:t>Health in-Training</a:t>
                      </a:r>
                    </a:p>
                  </a:txBody>
                  <a:tcPr anchor="ctr">
                    <a:solidFill>
                      <a:schemeClr val="bg1">
                        <a:lumMod val="85000"/>
                      </a:schemeClr>
                    </a:solidFill>
                  </a:tcPr>
                </a:tc>
                <a:tc>
                  <a:txBody>
                    <a:bodyPr/>
                    <a:lstStyle/>
                    <a:p>
                      <a:r>
                        <a:rPr lang="en-US" sz="1400" b="0" i="1" dirty="0">
                          <a:solidFill>
                            <a:schemeClr val="tx1"/>
                          </a:solidFill>
                        </a:rPr>
                        <a:t>9%</a:t>
                      </a:r>
                    </a:p>
                  </a:txBody>
                  <a:tcPr anchor="ctr">
                    <a:solidFill>
                      <a:schemeClr val="bg1">
                        <a:lumMod val="85000"/>
                      </a:schemeClr>
                    </a:solidFill>
                  </a:tcPr>
                </a:tc>
                <a:extLst>
                  <a:ext uri="{0D108BD9-81ED-4DB2-BD59-A6C34878D82A}">
                    <a16:rowId xmlns:a16="http://schemas.microsoft.com/office/drawing/2014/main" val="3066847203"/>
                  </a:ext>
                </a:extLst>
              </a:tr>
              <a:tr h="382560">
                <a:tc>
                  <a:txBody>
                    <a:bodyPr/>
                    <a:lstStyle/>
                    <a:p>
                      <a:pPr algn="r"/>
                      <a:r>
                        <a:rPr lang="en-US" sz="1400" b="1" i="0" dirty="0">
                          <a:solidFill>
                            <a:schemeClr val="tx1"/>
                          </a:solidFill>
                        </a:rPr>
                        <a:t>Safety Vacant</a:t>
                      </a:r>
                    </a:p>
                  </a:txBody>
                  <a:tcPr anchor="ctr">
                    <a:solidFill>
                      <a:schemeClr val="bg1">
                        <a:lumMod val="95000"/>
                      </a:schemeClr>
                    </a:solidFill>
                  </a:tcPr>
                </a:tc>
                <a:tc>
                  <a:txBody>
                    <a:bodyPr/>
                    <a:lstStyle/>
                    <a:p>
                      <a:pPr algn="ctr"/>
                      <a:r>
                        <a:rPr lang="en-US" sz="1400" b="0" i="1" dirty="0">
                          <a:solidFill>
                            <a:schemeClr val="tx1"/>
                          </a:solidFill>
                        </a:rPr>
                        <a:t>24%</a:t>
                      </a:r>
                    </a:p>
                  </a:txBody>
                  <a:tcPr anchor="ctr">
                    <a:solidFill>
                      <a:schemeClr val="bg1">
                        <a:lumMod val="95000"/>
                      </a:schemeClr>
                    </a:solidFill>
                  </a:tcPr>
                </a:tc>
                <a:tc>
                  <a:txBody>
                    <a:bodyPr/>
                    <a:lstStyle/>
                    <a:p>
                      <a:pPr algn="ctr"/>
                      <a:r>
                        <a:rPr lang="en-US" sz="1400" b="1" i="0" dirty="0">
                          <a:solidFill>
                            <a:schemeClr val="tx1"/>
                          </a:solidFill>
                        </a:rPr>
                        <a:t>Health Vacant</a:t>
                      </a:r>
                    </a:p>
                  </a:txBody>
                  <a:tcPr anchor="ctr">
                    <a:solidFill>
                      <a:schemeClr val="bg1">
                        <a:lumMod val="95000"/>
                      </a:schemeClr>
                    </a:solidFill>
                  </a:tcPr>
                </a:tc>
                <a:tc>
                  <a:txBody>
                    <a:bodyPr/>
                    <a:lstStyle/>
                    <a:p>
                      <a:r>
                        <a:rPr lang="en-US" sz="1400" b="0" i="1" dirty="0">
                          <a:solidFill>
                            <a:schemeClr val="tx1"/>
                          </a:solidFill>
                        </a:rPr>
                        <a:t>30%</a:t>
                      </a:r>
                    </a:p>
                  </a:txBody>
                  <a:tcPr anchor="ctr">
                    <a:solidFill>
                      <a:schemeClr val="bg1">
                        <a:lumMod val="95000"/>
                      </a:schemeClr>
                    </a:solidFill>
                  </a:tcPr>
                </a:tc>
                <a:extLst>
                  <a:ext uri="{0D108BD9-81ED-4DB2-BD59-A6C34878D82A}">
                    <a16:rowId xmlns:a16="http://schemas.microsoft.com/office/drawing/2014/main" val="407156720"/>
                  </a:ext>
                </a:extLst>
              </a:tr>
            </a:tbl>
          </a:graphicData>
        </a:graphic>
      </p:graphicFrame>
      <p:sp>
        <p:nvSpPr>
          <p:cNvPr id="10" name="TextBox 9">
            <a:extLst>
              <a:ext uri="{FF2B5EF4-FFF2-40B4-BE49-F238E27FC236}">
                <a16:creationId xmlns:a16="http://schemas.microsoft.com/office/drawing/2014/main" id="{5FDE93CE-D473-42EC-89A9-A7DAA6BD9DDB}"/>
              </a:ext>
            </a:extLst>
          </p:cNvPr>
          <p:cNvSpPr txBox="1"/>
          <p:nvPr/>
        </p:nvSpPr>
        <p:spPr>
          <a:xfrm>
            <a:off x="6477000" y="685800"/>
            <a:ext cx="2286000" cy="369332"/>
          </a:xfrm>
          <a:prstGeom prst="rect">
            <a:avLst/>
          </a:prstGeom>
          <a:noFill/>
        </p:spPr>
        <p:txBody>
          <a:bodyPr wrap="square" rtlCol="0">
            <a:spAutoFit/>
          </a:bodyPr>
          <a:lstStyle/>
          <a:p>
            <a:r>
              <a:rPr lang="en-US" i="1" dirty="0"/>
              <a:t>FFY 2021—3</a:t>
            </a:r>
            <a:r>
              <a:rPr lang="en-US" i="1" baseline="30000" dirty="0"/>
              <a:t>rd</a:t>
            </a:r>
            <a:r>
              <a:rPr lang="en-US" i="1" dirty="0"/>
              <a:t> Qtr.</a:t>
            </a:r>
          </a:p>
        </p:txBody>
      </p:sp>
    </p:spTree>
    <p:extLst>
      <p:ext uri="{BB962C8B-B14F-4D97-AF65-F5344CB8AC3E}">
        <p14:creationId xmlns:p14="http://schemas.microsoft.com/office/powerpoint/2010/main" val="1486854749"/>
      </p:ext>
    </p:extLst>
  </p:cSld>
  <p:clrMapOvr>
    <a:masterClrMapping/>
  </p:clrMapOvr>
  <p:transition advClick="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Cut-Loose, In-Training, Vacant</a:t>
            </a:r>
            <a:endParaRPr lang="en-US" sz="2400" b="1" i="1" dirty="0">
              <a:solidFill>
                <a:schemeClr val="bg2"/>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157324384"/>
              </p:ext>
            </p:extLst>
          </p:nvPr>
        </p:nvGraphicFramePr>
        <p:xfrm>
          <a:off x="609600" y="1112520"/>
          <a:ext cx="7908756" cy="1554480"/>
        </p:xfrm>
        <a:graphic>
          <a:graphicData uri="http://schemas.openxmlformats.org/drawingml/2006/table">
            <a:tbl>
              <a:tblPr firstRow="1" bandRow="1">
                <a:tableStyleId>{00A15C55-8517-42AA-B614-E9B94910E393}</a:tableStyleId>
              </a:tblPr>
              <a:tblGrid>
                <a:gridCol w="2514600">
                  <a:extLst>
                    <a:ext uri="{9D8B030D-6E8A-4147-A177-3AD203B41FA5}">
                      <a16:colId xmlns:a16="http://schemas.microsoft.com/office/drawing/2014/main" val="20000"/>
                    </a:ext>
                  </a:extLst>
                </a:gridCol>
                <a:gridCol w="1132032">
                  <a:extLst>
                    <a:ext uri="{9D8B030D-6E8A-4147-A177-3AD203B41FA5}">
                      <a16:colId xmlns:a16="http://schemas.microsoft.com/office/drawing/2014/main" val="20001"/>
                    </a:ext>
                  </a:extLst>
                </a:gridCol>
                <a:gridCol w="849168">
                  <a:extLst>
                    <a:ext uri="{9D8B030D-6E8A-4147-A177-3AD203B41FA5}">
                      <a16:colId xmlns:a16="http://schemas.microsoft.com/office/drawing/2014/main" val="20002"/>
                    </a:ext>
                  </a:extLst>
                </a:gridCol>
                <a:gridCol w="2514600">
                  <a:extLst>
                    <a:ext uri="{9D8B030D-6E8A-4147-A177-3AD203B41FA5}">
                      <a16:colId xmlns:a16="http://schemas.microsoft.com/office/drawing/2014/main" val="20003"/>
                    </a:ext>
                  </a:extLst>
                </a:gridCol>
                <a:gridCol w="898356">
                  <a:extLst>
                    <a:ext uri="{9D8B030D-6E8A-4147-A177-3AD203B41FA5}">
                      <a16:colId xmlns:a16="http://schemas.microsoft.com/office/drawing/2014/main" val="20004"/>
                    </a:ext>
                  </a:extLst>
                </a:gridCol>
              </a:tblGrid>
              <a:tr h="322902">
                <a:tc>
                  <a:txBody>
                    <a:bodyPr/>
                    <a:lstStyle/>
                    <a:p>
                      <a:pPr algn="ctr"/>
                      <a:r>
                        <a:rPr lang="en-US" sz="1600" b="1" dirty="0">
                          <a:solidFill>
                            <a:schemeClr val="tx1"/>
                          </a:solidFill>
                        </a:rPr>
                        <a:t>Consultative Services</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Safety</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Industrial Hygienist</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a:t>
                      </a:r>
                    </a:p>
                  </a:txBody>
                  <a:tcPr anchor="ctr">
                    <a:solidFill>
                      <a:schemeClr val="bg1">
                        <a:lumMod val="75000"/>
                      </a:schemeClr>
                    </a:solidFill>
                  </a:tcPr>
                </a:tc>
                <a:extLst>
                  <a:ext uri="{0D108BD9-81ED-4DB2-BD59-A6C34878D82A}">
                    <a16:rowId xmlns:a16="http://schemas.microsoft.com/office/drawing/2014/main" val="10000"/>
                  </a:ext>
                </a:extLst>
              </a:tr>
              <a:tr h="293547">
                <a:tc>
                  <a:txBody>
                    <a:bodyPr/>
                    <a:lstStyle/>
                    <a:p>
                      <a:pPr algn="r"/>
                      <a:r>
                        <a:rPr lang="en-US" sz="1400" b="0" i="1" dirty="0"/>
                        <a:t>Cut Loose</a:t>
                      </a:r>
                    </a:p>
                  </a:txBody>
                  <a:tcPr>
                    <a:solidFill>
                      <a:schemeClr val="bg1">
                        <a:lumMod val="95000"/>
                      </a:schemeClr>
                    </a:solidFill>
                  </a:tcPr>
                </a:tc>
                <a:tc>
                  <a:txBody>
                    <a:bodyPr/>
                    <a:lstStyle/>
                    <a:p>
                      <a:pPr algn="ctr"/>
                      <a:r>
                        <a:rPr lang="en-US" sz="1400" b="0" i="1" dirty="0"/>
                        <a:t>9</a:t>
                      </a:r>
                    </a:p>
                  </a:txBody>
                  <a:tcPr>
                    <a:solidFill>
                      <a:schemeClr val="bg1">
                        <a:lumMod val="95000"/>
                      </a:schemeClr>
                    </a:solidFill>
                  </a:tcPr>
                </a:tc>
                <a:tc>
                  <a:txBody>
                    <a:bodyPr/>
                    <a:lstStyle/>
                    <a:p>
                      <a:pPr algn="ctr"/>
                      <a:r>
                        <a:rPr lang="en-US" sz="1400" b="0" i="1" dirty="0"/>
                        <a:t>82%</a:t>
                      </a:r>
                    </a:p>
                  </a:txBody>
                  <a:tcPr>
                    <a:solidFill>
                      <a:schemeClr val="bg1">
                        <a:lumMod val="95000"/>
                      </a:schemeClr>
                    </a:solidFill>
                  </a:tcPr>
                </a:tc>
                <a:tc>
                  <a:txBody>
                    <a:bodyPr/>
                    <a:lstStyle/>
                    <a:p>
                      <a:pPr algn="ctr"/>
                      <a:r>
                        <a:rPr lang="en-US" sz="1400" b="0" i="1" dirty="0"/>
                        <a:t>8</a:t>
                      </a:r>
                    </a:p>
                  </a:txBody>
                  <a:tcPr>
                    <a:solidFill>
                      <a:schemeClr val="bg1">
                        <a:lumMod val="95000"/>
                      </a:schemeClr>
                    </a:solidFill>
                  </a:tcPr>
                </a:tc>
                <a:tc>
                  <a:txBody>
                    <a:bodyPr/>
                    <a:lstStyle/>
                    <a:p>
                      <a:pPr algn="ctr"/>
                      <a:r>
                        <a:rPr lang="en-US" sz="1400" b="0" i="1" dirty="0"/>
                        <a:t>100%</a:t>
                      </a:r>
                    </a:p>
                  </a:txBody>
                  <a:tcPr>
                    <a:solidFill>
                      <a:schemeClr val="bg1">
                        <a:lumMod val="95000"/>
                      </a:schemeClr>
                    </a:solidFill>
                  </a:tcPr>
                </a:tc>
                <a:extLst>
                  <a:ext uri="{0D108BD9-81ED-4DB2-BD59-A6C34878D82A}">
                    <a16:rowId xmlns:a16="http://schemas.microsoft.com/office/drawing/2014/main" val="10001"/>
                  </a:ext>
                </a:extLst>
              </a:tr>
              <a:tr h="293547">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400" b="0" i="1" dirty="0"/>
                        <a:t>In-Training</a:t>
                      </a:r>
                    </a:p>
                  </a:txBody>
                  <a:tcPr>
                    <a:solidFill>
                      <a:schemeClr val="bg1">
                        <a:lumMod val="85000"/>
                      </a:schemeClr>
                    </a:solidFill>
                  </a:tcPr>
                </a:tc>
                <a:tc>
                  <a:txBody>
                    <a:bodyPr/>
                    <a:lstStyle/>
                    <a:p>
                      <a:pPr algn="ctr"/>
                      <a:r>
                        <a:rPr lang="en-US" sz="1400" b="0" i="1" dirty="0"/>
                        <a:t>1</a:t>
                      </a:r>
                    </a:p>
                  </a:txBody>
                  <a:tcPr>
                    <a:solidFill>
                      <a:schemeClr val="bg1">
                        <a:lumMod val="85000"/>
                      </a:schemeClr>
                    </a:solidFill>
                  </a:tcPr>
                </a:tc>
                <a:tc>
                  <a:txBody>
                    <a:bodyPr/>
                    <a:lstStyle/>
                    <a:p>
                      <a:pPr algn="ctr"/>
                      <a:r>
                        <a:rPr lang="en-US" sz="1400" b="0" i="1" dirty="0"/>
                        <a:t>9%</a:t>
                      </a:r>
                    </a:p>
                  </a:txBody>
                  <a:tcPr>
                    <a:solidFill>
                      <a:schemeClr val="bg1">
                        <a:lumMod val="85000"/>
                      </a:schemeClr>
                    </a:solidFill>
                  </a:tcPr>
                </a:tc>
                <a:tc>
                  <a:txBody>
                    <a:bodyPr/>
                    <a:lstStyle/>
                    <a:p>
                      <a:pPr algn="ctr"/>
                      <a:r>
                        <a:rPr lang="en-US" sz="1400" b="0" i="1" dirty="0"/>
                        <a:t>0</a:t>
                      </a:r>
                    </a:p>
                  </a:txBody>
                  <a:tcPr>
                    <a:solidFill>
                      <a:schemeClr val="bg1">
                        <a:lumMod val="85000"/>
                      </a:schemeClr>
                    </a:solidFill>
                  </a:tcPr>
                </a:tc>
                <a:tc>
                  <a:txBody>
                    <a:bodyPr/>
                    <a:lstStyle/>
                    <a:p>
                      <a:pPr algn="ctr"/>
                      <a:r>
                        <a:rPr lang="en-US" sz="1400" b="0" i="1" dirty="0"/>
                        <a:t>0%</a:t>
                      </a:r>
                    </a:p>
                  </a:txBody>
                  <a:tcPr>
                    <a:solidFill>
                      <a:schemeClr val="bg1">
                        <a:lumMod val="85000"/>
                      </a:schemeClr>
                    </a:solidFill>
                  </a:tcPr>
                </a:tc>
                <a:extLst>
                  <a:ext uri="{0D108BD9-81ED-4DB2-BD59-A6C34878D82A}">
                    <a16:rowId xmlns:a16="http://schemas.microsoft.com/office/drawing/2014/main" val="10002"/>
                  </a:ext>
                </a:extLst>
              </a:tr>
              <a:tr h="293547">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400" b="0" i="1" dirty="0"/>
                        <a:t>Vacant</a:t>
                      </a:r>
                      <a:r>
                        <a:rPr lang="en-US" sz="1400" b="0" i="1" baseline="0" dirty="0"/>
                        <a:t> </a:t>
                      </a:r>
                      <a:endParaRPr lang="en-US" sz="1400" b="0" i="1" dirty="0"/>
                    </a:p>
                  </a:txBody>
                  <a:tcPr>
                    <a:solidFill>
                      <a:schemeClr val="bg1">
                        <a:lumMod val="95000"/>
                      </a:schemeClr>
                    </a:solidFill>
                  </a:tcPr>
                </a:tc>
                <a:tc>
                  <a:txBody>
                    <a:bodyPr/>
                    <a:lstStyle/>
                    <a:p>
                      <a:pPr algn="ctr"/>
                      <a:r>
                        <a:rPr lang="en-US" sz="1400" b="0" i="1" dirty="0"/>
                        <a:t>1</a:t>
                      </a:r>
                    </a:p>
                  </a:txBody>
                  <a:tcPr>
                    <a:solidFill>
                      <a:schemeClr val="bg1">
                        <a:lumMod val="95000"/>
                      </a:schemeClr>
                    </a:solidFill>
                  </a:tcPr>
                </a:tc>
                <a:tc>
                  <a:txBody>
                    <a:bodyPr/>
                    <a:lstStyle/>
                    <a:p>
                      <a:pPr algn="ctr"/>
                      <a:r>
                        <a:rPr lang="en-US" sz="1400" b="0" i="1" dirty="0"/>
                        <a:t>9%</a:t>
                      </a:r>
                    </a:p>
                  </a:txBody>
                  <a:tcPr>
                    <a:solidFill>
                      <a:schemeClr val="bg1">
                        <a:lumMod val="95000"/>
                      </a:schemeClr>
                    </a:solidFill>
                  </a:tcPr>
                </a:tc>
                <a:tc>
                  <a:txBody>
                    <a:bodyPr/>
                    <a:lstStyle/>
                    <a:p>
                      <a:pPr algn="ctr"/>
                      <a:r>
                        <a:rPr lang="en-US" sz="1400" b="0" i="1" dirty="0"/>
                        <a:t>0</a:t>
                      </a:r>
                    </a:p>
                  </a:txBody>
                  <a:tcPr>
                    <a:solidFill>
                      <a:schemeClr val="bg1">
                        <a:lumMod val="95000"/>
                      </a:schemeClr>
                    </a:solidFill>
                  </a:tcPr>
                </a:tc>
                <a:tc>
                  <a:txBody>
                    <a:bodyPr/>
                    <a:lstStyle/>
                    <a:p>
                      <a:pPr algn="ctr"/>
                      <a:r>
                        <a:rPr lang="en-US" sz="1400" b="0" i="1" dirty="0"/>
                        <a:t>0%</a:t>
                      </a:r>
                    </a:p>
                  </a:txBody>
                  <a:tcPr>
                    <a:solidFill>
                      <a:schemeClr val="bg1">
                        <a:lumMod val="95000"/>
                      </a:schemeClr>
                    </a:solidFill>
                  </a:tcPr>
                </a:tc>
                <a:extLst>
                  <a:ext uri="{0D108BD9-81ED-4DB2-BD59-A6C34878D82A}">
                    <a16:rowId xmlns:a16="http://schemas.microsoft.com/office/drawing/2014/main" val="10003"/>
                  </a:ext>
                </a:extLst>
              </a:tr>
              <a:tr h="293547">
                <a:tc>
                  <a:txBody>
                    <a:bodyPr/>
                    <a:lstStyle/>
                    <a:p>
                      <a:pPr algn="r"/>
                      <a:r>
                        <a:rPr lang="en-US" sz="1400" b="1" i="1" dirty="0"/>
                        <a:t>Total</a:t>
                      </a:r>
                    </a:p>
                  </a:txBody>
                  <a:tcPr>
                    <a:solidFill>
                      <a:schemeClr val="bg1">
                        <a:lumMod val="85000"/>
                      </a:schemeClr>
                    </a:solidFill>
                  </a:tcPr>
                </a:tc>
                <a:tc gridSpan="2">
                  <a:txBody>
                    <a:bodyPr/>
                    <a:lstStyle/>
                    <a:p>
                      <a:pPr algn="l"/>
                      <a:r>
                        <a:rPr lang="en-US" sz="1400" b="1" i="1" dirty="0"/>
                        <a:t>        11</a:t>
                      </a:r>
                    </a:p>
                  </a:txBody>
                  <a:tcPr>
                    <a:solidFill>
                      <a:schemeClr val="bg1">
                        <a:lumMod val="85000"/>
                      </a:schemeClr>
                    </a:solidFill>
                  </a:tcPr>
                </a:tc>
                <a:tc hMerge="1">
                  <a:txBody>
                    <a:bodyPr/>
                    <a:lstStyle/>
                    <a:p>
                      <a:pPr algn="ctr"/>
                      <a:endParaRPr lang="en-US" sz="1400" b="0" i="1" dirty="0"/>
                    </a:p>
                  </a:txBody>
                  <a:tcPr>
                    <a:solidFill>
                      <a:schemeClr val="bg1">
                        <a:lumMod val="95000"/>
                      </a:schemeClr>
                    </a:solidFill>
                  </a:tcPr>
                </a:tc>
                <a:tc gridSpan="2">
                  <a:txBody>
                    <a:bodyPr/>
                    <a:lstStyle/>
                    <a:p>
                      <a:pPr algn="l"/>
                      <a:r>
                        <a:rPr lang="en-US" sz="1400" b="1" i="1" dirty="0"/>
                        <a:t>                       8</a:t>
                      </a:r>
                    </a:p>
                  </a:txBody>
                  <a:tcPr>
                    <a:solidFill>
                      <a:schemeClr val="bg1">
                        <a:lumMod val="85000"/>
                      </a:schemeClr>
                    </a:solidFill>
                  </a:tcPr>
                </a:tc>
                <a:tc hMerge="1">
                  <a:txBody>
                    <a:bodyPr/>
                    <a:lstStyle/>
                    <a:p>
                      <a:pPr algn="ctr"/>
                      <a:endParaRPr lang="en-US" sz="1400" b="0" i="1" dirty="0"/>
                    </a:p>
                  </a:txBody>
                  <a:tcPr>
                    <a:solidFill>
                      <a:schemeClr val="bg1">
                        <a:lumMod val="95000"/>
                      </a:schemeClr>
                    </a:solidFill>
                  </a:tcPr>
                </a:tc>
                <a:extLst>
                  <a:ext uri="{0D108BD9-81ED-4DB2-BD59-A6C34878D82A}">
                    <a16:rowId xmlns:a16="http://schemas.microsoft.com/office/drawing/2014/main" val="10004"/>
                  </a:ext>
                </a:extLst>
              </a:tr>
            </a:tbl>
          </a:graphicData>
        </a:graphic>
      </p:graphicFrame>
      <p:graphicFrame>
        <p:nvGraphicFramePr>
          <p:cNvPr id="2" name="Table 1"/>
          <p:cNvGraphicFramePr>
            <a:graphicFrameLocks noGrp="1"/>
          </p:cNvGraphicFramePr>
          <p:nvPr>
            <p:extLst>
              <p:ext uri="{D42A27DB-BD31-4B8C-83A1-F6EECF244321}">
                <p14:modId xmlns:p14="http://schemas.microsoft.com/office/powerpoint/2010/main" val="181069875"/>
              </p:ext>
            </p:extLst>
          </p:nvPr>
        </p:nvGraphicFramePr>
        <p:xfrm>
          <a:off x="609600" y="2621280"/>
          <a:ext cx="7908756" cy="1798320"/>
        </p:xfrm>
        <a:graphic>
          <a:graphicData uri="http://schemas.openxmlformats.org/drawingml/2006/table">
            <a:tbl>
              <a:tblPr firstRow="1" bandRow="1">
                <a:tableStyleId>{00A15C55-8517-42AA-B614-E9B94910E393}</a:tableStyleId>
              </a:tblPr>
              <a:tblGrid>
                <a:gridCol w="2514600">
                  <a:extLst>
                    <a:ext uri="{9D8B030D-6E8A-4147-A177-3AD203B41FA5}">
                      <a16:colId xmlns:a16="http://schemas.microsoft.com/office/drawing/2014/main" val="20000"/>
                    </a:ext>
                  </a:extLst>
                </a:gridCol>
                <a:gridCol w="1132032">
                  <a:extLst>
                    <a:ext uri="{9D8B030D-6E8A-4147-A177-3AD203B41FA5}">
                      <a16:colId xmlns:a16="http://schemas.microsoft.com/office/drawing/2014/main" val="20001"/>
                    </a:ext>
                  </a:extLst>
                </a:gridCol>
                <a:gridCol w="849168">
                  <a:extLst>
                    <a:ext uri="{9D8B030D-6E8A-4147-A177-3AD203B41FA5}">
                      <a16:colId xmlns:a16="http://schemas.microsoft.com/office/drawing/2014/main" val="20002"/>
                    </a:ext>
                  </a:extLst>
                </a:gridCol>
                <a:gridCol w="2514600">
                  <a:extLst>
                    <a:ext uri="{9D8B030D-6E8A-4147-A177-3AD203B41FA5}">
                      <a16:colId xmlns:a16="http://schemas.microsoft.com/office/drawing/2014/main" val="20003"/>
                    </a:ext>
                  </a:extLst>
                </a:gridCol>
                <a:gridCol w="898356">
                  <a:extLst>
                    <a:ext uri="{9D8B030D-6E8A-4147-A177-3AD203B41FA5}">
                      <a16:colId xmlns:a16="http://schemas.microsoft.com/office/drawing/2014/main" val="20004"/>
                    </a:ext>
                  </a:extLst>
                </a:gridCol>
              </a:tblGrid>
              <a:tr h="545916">
                <a:tc>
                  <a:txBody>
                    <a:bodyPr/>
                    <a:lstStyle/>
                    <a:p>
                      <a:pPr algn="ctr"/>
                      <a:r>
                        <a:rPr lang="en-US" sz="1600" b="1" dirty="0">
                          <a:solidFill>
                            <a:schemeClr val="tx1"/>
                          </a:solidFill>
                        </a:rPr>
                        <a:t>Education,</a:t>
                      </a:r>
                      <a:r>
                        <a:rPr lang="en-US" sz="1600" b="1" baseline="0" dirty="0">
                          <a:solidFill>
                            <a:schemeClr val="tx1"/>
                          </a:solidFill>
                        </a:rPr>
                        <a:t> Training and Technical Assistance</a:t>
                      </a:r>
                      <a:endParaRPr lang="en-US" sz="1600" b="1" dirty="0">
                        <a:solidFill>
                          <a:schemeClr val="tx1"/>
                        </a:solidFill>
                      </a:endParaRP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Safety</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Industrial Hygienist</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a:t>
                      </a:r>
                    </a:p>
                  </a:txBody>
                  <a:tcPr anchor="ctr">
                    <a:solidFill>
                      <a:schemeClr val="bg1">
                        <a:lumMod val="75000"/>
                      </a:schemeClr>
                    </a:solidFill>
                  </a:tcPr>
                </a:tc>
                <a:extLst>
                  <a:ext uri="{0D108BD9-81ED-4DB2-BD59-A6C34878D82A}">
                    <a16:rowId xmlns:a16="http://schemas.microsoft.com/office/drawing/2014/main" val="10000"/>
                  </a:ext>
                </a:extLst>
              </a:tr>
              <a:tr h="287324">
                <a:tc>
                  <a:txBody>
                    <a:bodyPr/>
                    <a:lstStyle/>
                    <a:p>
                      <a:pPr algn="r"/>
                      <a:r>
                        <a:rPr lang="en-US" sz="1400" b="0" i="1" dirty="0"/>
                        <a:t>Cut Loose</a:t>
                      </a:r>
                    </a:p>
                  </a:txBody>
                  <a:tcPr>
                    <a:solidFill>
                      <a:schemeClr val="bg1">
                        <a:lumMod val="95000"/>
                      </a:schemeClr>
                    </a:solidFill>
                  </a:tcPr>
                </a:tc>
                <a:tc>
                  <a:txBody>
                    <a:bodyPr/>
                    <a:lstStyle/>
                    <a:p>
                      <a:pPr algn="ctr"/>
                      <a:r>
                        <a:rPr lang="en-US" sz="1400" b="0" i="1" dirty="0"/>
                        <a:t>8</a:t>
                      </a:r>
                    </a:p>
                  </a:txBody>
                  <a:tcPr>
                    <a:solidFill>
                      <a:schemeClr val="bg1">
                        <a:lumMod val="95000"/>
                      </a:schemeClr>
                    </a:solidFill>
                  </a:tcPr>
                </a:tc>
                <a:tc>
                  <a:txBody>
                    <a:bodyPr/>
                    <a:lstStyle/>
                    <a:p>
                      <a:pPr algn="ctr"/>
                      <a:r>
                        <a:rPr lang="en-US" sz="1400" b="0" i="1" dirty="0"/>
                        <a:t>73%</a:t>
                      </a:r>
                    </a:p>
                  </a:txBody>
                  <a:tcPr>
                    <a:solidFill>
                      <a:schemeClr val="bg1">
                        <a:lumMod val="95000"/>
                      </a:schemeClr>
                    </a:solidFill>
                  </a:tcPr>
                </a:tc>
                <a:tc>
                  <a:txBody>
                    <a:bodyPr/>
                    <a:lstStyle/>
                    <a:p>
                      <a:pPr algn="ctr"/>
                      <a:r>
                        <a:rPr lang="en-US" sz="1400" b="0" i="1" dirty="0"/>
                        <a:t>4</a:t>
                      </a:r>
                    </a:p>
                  </a:txBody>
                  <a:tcPr>
                    <a:solidFill>
                      <a:schemeClr val="bg1">
                        <a:lumMod val="95000"/>
                      </a:schemeClr>
                    </a:solidFill>
                  </a:tcPr>
                </a:tc>
                <a:tc>
                  <a:txBody>
                    <a:bodyPr/>
                    <a:lstStyle/>
                    <a:p>
                      <a:pPr algn="ctr"/>
                      <a:r>
                        <a:rPr lang="en-US" sz="1400" b="0" i="1" dirty="0"/>
                        <a:t>67%</a:t>
                      </a:r>
                    </a:p>
                  </a:txBody>
                  <a:tcPr>
                    <a:solidFill>
                      <a:schemeClr val="bg1">
                        <a:lumMod val="95000"/>
                      </a:schemeClr>
                    </a:solidFill>
                  </a:tcPr>
                </a:tc>
                <a:extLst>
                  <a:ext uri="{0D108BD9-81ED-4DB2-BD59-A6C34878D82A}">
                    <a16:rowId xmlns:a16="http://schemas.microsoft.com/office/drawing/2014/main" val="10001"/>
                  </a:ext>
                </a:extLst>
              </a:tr>
              <a:tr h="287324">
                <a:tc>
                  <a:txBody>
                    <a:bodyPr/>
                    <a:lstStyle/>
                    <a:p>
                      <a:pPr algn="r"/>
                      <a:r>
                        <a:rPr lang="en-US" sz="1400" b="0" i="1" dirty="0"/>
                        <a:t>In-Training</a:t>
                      </a:r>
                    </a:p>
                  </a:txBody>
                  <a:tcPr>
                    <a:solidFill>
                      <a:schemeClr val="bg1">
                        <a:lumMod val="85000"/>
                      </a:schemeClr>
                    </a:solidFill>
                  </a:tcPr>
                </a:tc>
                <a:tc>
                  <a:txBody>
                    <a:bodyPr/>
                    <a:lstStyle/>
                    <a:p>
                      <a:pPr algn="ctr"/>
                      <a:r>
                        <a:rPr lang="en-US" sz="1400" b="0" i="1" dirty="0"/>
                        <a:t>2</a:t>
                      </a:r>
                    </a:p>
                  </a:txBody>
                  <a:tcPr>
                    <a:solidFill>
                      <a:schemeClr val="bg1">
                        <a:lumMod val="85000"/>
                      </a:schemeClr>
                    </a:solidFill>
                  </a:tcPr>
                </a:tc>
                <a:tc>
                  <a:txBody>
                    <a:bodyPr/>
                    <a:lstStyle/>
                    <a:p>
                      <a:pPr algn="ctr"/>
                      <a:r>
                        <a:rPr lang="en-US" sz="1400" b="0" i="1" dirty="0"/>
                        <a:t>18%</a:t>
                      </a:r>
                    </a:p>
                  </a:txBody>
                  <a:tcPr>
                    <a:solidFill>
                      <a:schemeClr val="bg1">
                        <a:lumMod val="85000"/>
                      </a:schemeClr>
                    </a:solidFill>
                  </a:tcPr>
                </a:tc>
                <a:tc>
                  <a:txBody>
                    <a:bodyPr/>
                    <a:lstStyle/>
                    <a:p>
                      <a:pPr algn="ctr"/>
                      <a:r>
                        <a:rPr lang="en-US" sz="1400" b="0" i="1" dirty="0"/>
                        <a:t>2</a:t>
                      </a:r>
                    </a:p>
                  </a:txBody>
                  <a:tcPr>
                    <a:solidFill>
                      <a:schemeClr val="bg1">
                        <a:lumMod val="85000"/>
                      </a:schemeClr>
                    </a:solidFill>
                  </a:tcPr>
                </a:tc>
                <a:tc>
                  <a:txBody>
                    <a:bodyPr/>
                    <a:lstStyle/>
                    <a:p>
                      <a:pPr algn="ctr"/>
                      <a:r>
                        <a:rPr lang="en-US" sz="1400" b="0" i="1" dirty="0"/>
                        <a:t>33%</a:t>
                      </a:r>
                    </a:p>
                  </a:txBody>
                  <a:tcPr>
                    <a:solidFill>
                      <a:schemeClr val="bg1">
                        <a:lumMod val="85000"/>
                      </a:schemeClr>
                    </a:solidFill>
                  </a:tcPr>
                </a:tc>
                <a:extLst>
                  <a:ext uri="{0D108BD9-81ED-4DB2-BD59-A6C34878D82A}">
                    <a16:rowId xmlns:a16="http://schemas.microsoft.com/office/drawing/2014/main" val="10002"/>
                  </a:ext>
                </a:extLst>
              </a:tr>
              <a:tr h="287324">
                <a:tc>
                  <a:txBody>
                    <a:bodyPr/>
                    <a:lstStyle/>
                    <a:p>
                      <a:pPr algn="r"/>
                      <a:r>
                        <a:rPr lang="en-US" sz="1400" b="0" i="1" dirty="0"/>
                        <a:t>Vacant</a:t>
                      </a:r>
                      <a:r>
                        <a:rPr lang="en-US" sz="1400" b="0" i="1" baseline="0" dirty="0"/>
                        <a:t> </a:t>
                      </a:r>
                      <a:endParaRPr lang="en-US" sz="1400" b="0" i="1" dirty="0"/>
                    </a:p>
                  </a:txBody>
                  <a:tcPr>
                    <a:solidFill>
                      <a:schemeClr val="bg1">
                        <a:lumMod val="95000"/>
                      </a:schemeClr>
                    </a:solidFill>
                  </a:tcPr>
                </a:tc>
                <a:tc>
                  <a:txBody>
                    <a:bodyPr/>
                    <a:lstStyle/>
                    <a:p>
                      <a:pPr algn="ctr"/>
                      <a:r>
                        <a:rPr lang="en-US" sz="1400" b="0" i="1" dirty="0"/>
                        <a:t>1</a:t>
                      </a:r>
                    </a:p>
                  </a:txBody>
                  <a:tcPr>
                    <a:solidFill>
                      <a:schemeClr val="bg1">
                        <a:lumMod val="95000"/>
                      </a:schemeClr>
                    </a:solidFill>
                  </a:tcPr>
                </a:tc>
                <a:tc>
                  <a:txBody>
                    <a:bodyPr/>
                    <a:lstStyle/>
                    <a:p>
                      <a:pPr algn="ctr"/>
                      <a:r>
                        <a:rPr lang="en-US" sz="1400" b="0" i="1" dirty="0"/>
                        <a:t>9%</a:t>
                      </a:r>
                    </a:p>
                  </a:txBody>
                  <a:tcPr>
                    <a:solidFill>
                      <a:schemeClr val="bg1">
                        <a:lumMod val="95000"/>
                      </a:schemeClr>
                    </a:solidFill>
                  </a:tcPr>
                </a:tc>
                <a:tc>
                  <a:txBody>
                    <a:bodyPr/>
                    <a:lstStyle/>
                    <a:p>
                      <a:pPr algn="ctr"/>
                      <a:r>
                        <a:rPr lang="en-US" sz="1400" b="0" i="1" dirty="0"/>
                        <a:t>0</a:t>
                      </a:r>
                    </a:p>
                  </a:txBody>
                  <a:tcPr>
                    <a:solidFill>
                      <a:schemeClr val="bg1">
                        <a:lumMod val="95000"/>
                      </a:schemeClr>
                    </a:solidFill>
                  </a:tcPr>
                </a:tc>
                <a:tc>
                  <a:txBody>
                    <a:bodyPr/>
                    <a:lstStyle/>
                    <a:p>
                      <a:pPr algn="ctr"/>
                      <a:r>
                        <a:rPr lang="en-US" sz="1400" b="0" i="1" dirty="0"/>
                        <a:t>0%</a:t>
                      </a:r>
                    </a:p>
                  </a:txBody>
                  <a:tcPr>
                    <a:solidFill>
                      <a:schemeClr val="bg1">
                        <a:lumMod val="95000"/>
                      </a:schemeClr>
                    </a:solidFill>
                  </a:tcPr>
                </a:tc>
                <a:extLst>
                  <a:ext uri="{0D108BD9-81ED-4DB2-BD59-A6C34878D82A}">
                    <a16:rowId xmlns:a16="http://schemas.microsoft.com/office/drawing/2014/main" val="10003"/>
                  </a:ext>
                </a:extLst>
              </a:tr>
              <a:tr h="287324">
                <a:tc>
                  <a:txBody>
                    <a:bodyPr/>
                    <a:lstStyle/>
                    <a:p>
                      <a:pPr algn="r"/>
                      <a:r>
                        <a:rPr lang="en-US" sz="1400" b="1" i="1" dirty="0"/>
                        <a:t>Total</a:t>
                      </a:r>
                    </a:p>
                  </a:txBody>
                  <a:tcPr>
                    <a:solidFill>
                      <a:schemeClr val="bg1">
                        <a:lumMod val="85000"/>
                      </a:schemeClr>
                    </a:solidFill>
                  </a:tcPr>
                </a:tc>
                <a:tc gridSpan="2">
                  <a:txBody>
                    <a:bodyPr/>
                    <a:lstStyle/>
                    <a:p>
                      <a:pPr algn="l"/>
                      <a:r>
                        <a:rPr lang="en-US" sz="1400" b="1" i="1" dirty="0"/>
                        <a:t>        11</a:t>
                      </a:r>
                    </a:p>
                  </a:txBody>
                  <a:tcPr>
                    <a:solidFill>
                      <a:schemeClr val="bg1">
                        <a:lumMod val="85000"/>
                      </a:schemeClr>
                    </a:solidFill>
                  </a:tcPr>
                </a:tc>
                <a:tc hMerge="1">
                  <a:txBody>
                    <a:bodyPr/>
                    <a:lstStyle/>
                    <a:p>
                      <a:pPr algn="ctr"/>
                      <a:endParaRPr lang="en-US" sz="1400" b="0" i="1" dirty="0"/>
                    </a:p>
                  </a:txBody>
                  <a:tcPr>
                    <a:solidFill>
                      <a:schemeClr val="bg1">
                        <a:lumMod val="85000"/>
                      </a:schemeClr>
                    </a:solidFill>
                  </a:tcPr>
                </a:tc>
                <a:tc gridSpan="2">
                  <a:txBody>
                    <a:bodyPr/>
                    <a:lstStyle/>
                    <a:p>
                      <a:pPr algn="l"/>
                      <a:r>
                        <a:rPr lang="en-US" sz="1400" b="1" i="1" dirty="0"/>
                        <a:t>                       6</a:t>
                      </a:r>
                    </a:p>
                  </a:txBody>
                  <a:tcPr>
                    <a:solidFill>
                      <a:schemeClr val="bg1">
                        <a:lumMod val="85000"/>
                      </a:schemeClr>
                    </a:solidFill>
                  </a:tcPr>
                </a:tc>
                <a:tc hMerge="1">
                  <a:txBody>
                    <a:bodyPr/>
                    <a:lstStyle/>
                    <a:p>
                      <a:pPr algn="ctr"/>
                      <a:endParaRPr lang="en-US" sz="1400" b="0" i="1" dirty="0"/>
                    </a:p>
                  </a:txBody>
                  <a:tcPr>
                    <a:solidFill>
                      <a:schemeClr val="bg1">
                        <a:lumMod val="85000"/>
                      </a:schemeClr>
                    </a:solidFill>
                  </a:tcPr>
                </a:tc>
                <a:extLst>
                  <a:ext uri="{0D108BD9-81ED-4DB2-BD59-A6C34878D82A}">
                    <a16:rowId xmlns:a16="http://schemas.microsoft.com/office/drawing/2014/main" val="10004"/>
                  </a:ext>
                </a:extLst>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2152125372"/>
              </p:ext>
            </p:extLst>
          </p:nvPr>
        </p:nvGraphicFramePr>
        <p:xfrm>
          <a:off x="602391" y="4389120"/>
          <a:ext cx="7915966" cy="1554480"/>
        </p:xfrm>
        <a:graphic>
          <a:graphicData uri="http://schemas.openxmlformats.org/drawingml/2006/table">
            <a:tbl>
              <a:tblPr firstRow="1" bandRow="1">
                <a:tableStyleId>{00A15C55-8517-42AA-B614-E9B94910E393}</a:tableStyleId>
              </a:tblPr>
              <a:tblGrid>
                <a:gridCol w="3217655">
                  <a:extLst>
                    <a:ext uri="{9D8B030D-6E8A-4147-A177-3AD203B41FA5}">
                      <a16:colId xmlns:a16="http://schemas.microsoft.com/office/drawing/2014/main" val="20000"/>
                    </a:ext>
                  </a:extLst>
                </a:gridCol>
                <a:gridCol w="1070141">
                  <a:extLst>
                    <a:ext uri="{9D8B030D-6E8A-4147-A177-3AD203B41FA5}">
                      <a16:colId xmlns:a16="http://schemas.microsoft.com/office/drawing/2014/main" val="20001"/>
                    </a:ext>
                  </a:extLst>
                </a:gridCol>
                <a:gridCol w="917264">
                  <a:extLst>
                    <a:ext uri="{9D8B030D-6E8A-4147-A177-3AD203B41FA5}">
                      <a16:colId xmlns:a16="http://schemas.microsoft.com/office/drawing/2014/main" val="20002"/>
                    </a:ext>
                  </a:extLst>
                </a:gridCol>
                <a:gridCol w="2710906">
                  <a:extLst>
                    <a:ext uri="{9D8B030D-6E8A-4147-A177-3AD203B41FA5}">
                      <a16:colId xmlns:a16="http://schemas.microsoft.com/office/drawing/2014/main" val="20003"/>
                    </a:ext>
                  </a:extLst>
                </a:gridCol>
              </a:tblGrid>
              <a:tr h="312271">
                <a:tc>
                  <a:txBody>
                    <a:bodyPr/>
                    <a:lstStyle/>
                    <a:p>
                      <a:pPr algn="ctr"/>
                      <a:r>
                        <a:rPr lang="en-US" sz="1600" b="1" dirty="0">
                          <a:solidFill>
                            <a:schemeClr val="tx1"/>
                          </a:solidFill>
                        </a:rPr>
                        <a:t>Agricultural Safety and Health</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Safety</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Industrial Hygienist</a:t>
                      </a:r>
                    </a:p>
                  </a:txBody>
                  <a:tcPr anchor="ctr">
                    <a:solidFill>
                      <a:schemeClr val="bg1">
                        <a:lumMod val="75000"/>
                      </a:schemeClr>
                    </a:solidFill>
                  </a:tcPr>
                </a:tc>
                <a:extLst>
                  <a:ext uri="{0D108BD9-81ED-4DB2-BD59-A6C34878D82A}">
                    <a16:rowId xmlns:a16="http://schemas.microsoft.com/office/drawing/2014/main" val="10000"/>
                  </a:ext>
                </a:extLst>
              </a:tr>
              <a:tr h="283882">
                <a:tc>
                  <a:txBody>
                    <a:bodyPr/>
                    <a:lstStyle/>
                    <a:p>
                      <a:pPr algn="r"/>
                      <a:r>
                        <a:rPr lang="en-US" sz="1400" b="0" i="1" dirty="0"/>
                        <a:t>Cut Loose</a:t>
                      </a:r>
                    </a:p>
                  </a:txBody>
                  <a:tcPr anchor="ctr">
                    <a:solidFill>
                      <a:schemeClr val="bg1">
                        <a:lumMod val="95000"/>
                      </a:schemeClr>
                    </a:solidFill>
                  </a:tcPr>
                </a:tc>
                <a:tc>
                  <a:txBody>
                    <a:bodyPr/>
                    <a:lstStyle/>
                    <a:p>
                      <a:pPr algn="ctr"/>
                      <a:r>
                        <a:rPr lang="en-US" sz="1400" b="0" i="1" dirty="0"/>
                        <a:t>5</a:t>
                      </a:r>
                    </a:p>
                  </a:txBody>
                  <a:tcPr anchor="ctr">
                    <a:solidFill>
                      <a:schemeClr val="bg1">
                        <a:lumMod val="95000"/>
                      </a:schemeClr>
                    </a:solidFill>
                  </a:tcPr>
                </a:tc>
                <a:tc>
                  <a:txBody>
                    <a:bodyPr/>
                    <a:lstStyle/>
                    <a:p>
                      <a:pPr algn="ctr"/>
                      <a:r>
                        <a:rPr lang="en-US" sz="1400" b="0" i="1" dirty="0"/>
                        <a:t>83%</a:t>
                      </a:r>
                    </a:p>
                  </a:txBody>
                  <a:tcPr anchor="ctr">
                    <a:solidFill>
                      <a:schemeClr val="bg1">
                        <a:lumMod val="95000"/>
                      </a:schemeClr>
                    </a:solidFill>
                  </a:tcPr>
                </a:tc>
                <a:tc>
                  <a:txBody>
                    <a:bodyPr/>
                    <a:lstStyle/>
                    <a:p>
                      <a:pPr algn="ctr"/>
                      <a:r>
                        <a:rPr lang="en-US" sz="1400" b="0" i="1" dirty="0"/>
                        <a:t>NA</a:t>
                      </a:r>
                    </a:p>
                  </a:txBody>
                  <a:tcPr anchor="ctr">
                    <a:solidFill>
                      <a:schemeClr val="bg1">
                        <a:lumMod val="95000"/>
                      </a:schemeClr>
                    </a:solidFill>
                  </a:tcPr>
                </a:tc>
                <a:extLst>
                  <a:ext uri="{0D108BD9-81ED-4DB2-BD59-A6C34878D82A}">
                    <a16:rowId xmlns:a16="http://schemas.microsoft.com/office/drawing/2014/main" val="10001"/>
                  </a:ext>
                </a:extLst>
              </a:tr>
              <a:tr h="283882">
                <a:tc>
                  <a:txBody>
                    <a:bodyPr/>
                    <a:lstStyle/>
                    <a:p>
                      <a:pPr algn="r"/>
                      <a:r>
                        <a:rPr lang="en-US" sz="1400" b="0" i="1" dirty="0"/>
                        <a:t>In-Training</a:t>
                      </a:r>
                    </a:p>
                  </a:txBody>
                  <a:tcPr anchor="ctr">
                    <a:solidFill>
                      <a:schemeClr val="bg1">
                        <a:lumMod val="85000"/>
                      </a:schemeClr>
                    </a:solidFill>
                  </a:tcPr>
                </a:tc>
                <a:tc>
                  <a:txBody>
                    <a:bodyPr/>
                    <a:lstStyle/>
                    <a:p>
                      <a:pPr algn="ctr"/>
                      <a:r>
                        <a:rPr lang="en-US" sz="1400" b="0" i="1" dirty="0"/>
                        <a:t>1</a:t>
                      </a:r>
                    </a:p>
                  </a:txBody>
                  <a:tcPr anchor="ctr">
                    <a:solidFill>
                      <a:schemeClr val="bg1">
                        <a:lumMod val="85000"/>
                      </a:schemeClr>
                    </a:solidFill>
                  </a:tcPr>
                </a:tc>
                <a:tc>
                  <a:txBody>
                    <a:bodyPr/>
                    <a:lstStyle/>
                    <a:p>
                      <a:pPr algn="ctr"/>
                      <a:r>
                        <a:rPr lang="en-US" sz="1400" b="0" i="1" dirty="0"/>
                        <a:t>17%</a:t>
                      </a:r>
                    </a:p>
                  </a:txBody>
                  <a:tcPr anchor="ctr">
                    <a:solidFill>
                      <a:schemeClr val="bg1">
                        <a:lumMod val="85000"/>
                      </a:schemeClr>
                    </a:solidFill>
                  </a:tcPr>
                </a:tc>
                <a:tc>
                  <a:txBody>
                    <a:bodyPr/>
                    <a:lstStyle/>
                    <a:p>
                      <a:pPr algn="ctr"/>
                      <a:r>
                        <a:rPr lang="en-US" sz="1400" b="0" i="1" dirty="0"/>
                        <a:t>NA</a:t>
                      </a:r>
                    </a:p>
                  </a:txBody>
                  <a:tcPr anchor="ctr">
                    <a:solidFill>
                      <a:schemeClr val="bg1">
                        <a:lumMod val="85000"/>
                      </a:schemeClr>
                    </a:solidFill>
                  </a:tcPr>
                </a:tc>
                <a:extLst>
                  <a:ext uri="{0D108BD9-81ED-4DB2-BD59-A6C34878D82A}">
                    <a16:rowId xmlns:a16="http://schemas.microsoft.com/office/drawing/2014/main" val="10002"/>
                  </a:ext>
                </a:extLst>
              </a:tr>
              <a:tr h="283882">
                <a:tc>
                  <a:txBody>
                    <a:bodyPr/>
                    <a:lstStyle/>
                    <a:p>
                      <a:pPr algn="r"/>
                      <a:r>
                        <a:rPr lang="en-US" sz="1400" b="0" i="1" dirty="0"/>
                        <a:t>Vacant</a:t>
                      </a:r>
                      <a:r>
                        <a:rPr lang="en-US" sz="1400" b="0" i="1" baseline="0" dirty="0"/>
                        <a:t> </a:t>
                      </a:r>
                      <a:endParaRPr lang="en-US" sz="1400" b="0" i="1" dirty="0"/>
                    </a:p>
                  </a:txBody>
                  <a:tcPr anchor="ctr">
                    <a:solidFill>
                      <a:schemeClr val="bg1">
                        <a:lumMod val="95000"/>
                      </a:schemeClr>
                    </a:solidFill>
                  </a:tcPr>
                </a:tc>
                <a:tc>
                  <a:txBody>
                    <a:bodyPr/>
                    <a:lstStyle/>
                    <a:p>
                      <a:pPr algn="ctr"/>
                      <a:r>
                        <a:rPr lang="en-US" sz="1400" b="0" i="1" dirty="0"/>
                        <a:t>0</a:t>
                      </a:r>
                    </a:p>
                  </a:txBody>
                  <a:tcPr anchor="ctr">
                    <a:solidFill>
                      <a:schemeClr val="bg1">
                        <a:lumMod val="95000"/>
                      </a:schemeClr>
                    </a:solidFill>
                  </a:tcPr>
                </a:tc>
                <a:tc>
                  <a:txBody>
                    <a:bodyPr/>
                    <a:lstStyle/>
                    <a:p>
                      <a:pPr algn="ctr"/>
                      <a:r>
                        <a:rPr lang="en-US" sz="1400" b="0" i="1" dirty="0"/>
                        <a:t>0%</a:t>
                      </a:r>
                    </a:p>
                  </a:txBody>
                  <a:tcPr anchor="ctr">
                    <a:solidFill>
                      <a:schemeClr val="bg1">
                        <a:lumMod val="95000"/>
                      </a:schemeClr>
                    </a:solidFill>
                  </a:tcPr>
                </a:tc>
                <a:tc>
                  <a:txBody>
                    <a:bodyPr/>
                    <a:lstStyle/>
                    <a:p>
                      <a:pPr algn="ctr"/>
                      <a:r>
                        <a:rPr lang="en-US" sz="1400" b="0" i="1" dirty="0"/>
                        <a:t>NA</a:t>
                      </a:r>
                    </a:p>
                  </a:txBody>
                  <a:tcPr anchor="ctr">
                    <a:solidFill>
                      <a:schemeClr val="bg1">
                        <a:lumMod val="95000"/>
                      </a:schemeClr>
                    </a:solidFill>
                  </a:tcPr>
                </a:tc>
                <a:extLst>
                  <a:ext uri="{0D108BD9-81ED-4DB2-BD59-A6C34878D82A}">
                    <a16:rowId xmlns:a16="http://schemas.microsoft.com/office/drawing/2014/main" val="10003"/>
                  </a:ext>
                </a:extLst>
              </a:tr>
              <a:tr h="283882">
                <a:tc>
                  <a:txBody>
                    <a:bodyPr/>
                    <a:lstStyle/>
                    <a:p>
                      <a:pPr algn="r"/>
                      <a:r>
                        <a:rPr lang="en-US" sz="1400" b="1" i="1" dirty="0"/>
                        <a:t>Total</a:t>
                      </a:r>
                    </a:p>
                  </a:txBody>
                  <a:tcPr anchor="ctr">
                    <a:solidFill>
                      <a:schemeClr val="bg1">
                        <a:lumMod val="85000"/>
                      </a:schemeClr>
                    </a:solidFill>
                  </a:tcPr>
                </a:tc>
                <a:tc gridSpan="3">
                  <a:txBody>
                    <a:bodyPr/>
                    <a:lstStyle/>
                    <a:p>
                      <a:pPr algn="l"/>
                      <a:r>
                        <a:rPr lang="en-US" sz="1400" b="1" i="1" dirty="0"/>
                        <a:t>        6</a:t>
                      </a:r>
                    </a:p>
                  </a:txBody>
                  <a:tcPr anchor="ctr">
                    <a:solidFill>
                      <a:schemeClr val="bg1">
                        <a:lumMod val="85000"/>
                      </a:schemeClr>
                    </a:solidFill>
                  </a:tcPr>
                </a:tc>
                <a:tc hMerge="1">
                  <a:txBody>
                    <a:bodyPr/>
                    <a:lstStyle/>
                    <a:p>
                      <a:pPr algn="ctr"/>
                      <a:endParaRPr lang="en-US" sz="1400" b="1" i="1" dirty="0"/>
                    </a:p>
                  </a:txBody>
                  <a:tcPr>
                    <a:solidFill>
                      <a:schemeClr val="bg1">
                        <a:lumMod val="85000"/>
                      </a:schemeClr>
                    </a:solidFill>
                  </a:tcPr>
                </a:tc>
                <a:tc hMerge="1">
                  <a:txBody>
                    <a:bodyPr/>
                    <a:lstStyle/>
                    <a:p>
                      <a:pPr algn="ctr"/>
                      <a:endParaRPr lang="en-US" sz="1400" b="1" i="1" dirty="0"/>
                    </a:p>
                  </a:txBody>
                  <a:tcPr>
                    <a:solidFill>
                      <a:schemeClr val="bg1">
                        <a:lumMod val="85000"/>
                      </a:schemeClr>
                    </a:solidFill>
                  </a:tcPr>
                </a:tc>
                <a:extLst>
                  <a:ext uri="{0D108BD9-81ED-4DB2-BD59-A6C34878D82A}">
                    <a16:rowId xmlns:a16="http://schemas.microsoft.com/office/drawing/2014/main" val="10004"/>
                  </a:ext>
                </a:extLst>
              </a:tr>
            </a:tbl>
          </a:graphicData>
        </a:graphic>
      </p:graphicFrame>
      <p:sp>
        <p:nvSpPr>
          <p:cNvPr id="7" name="TextBox 6">
            <a:extLst>
              <a:ext uri="{FF2B5EF4-FFF2-40B4-BE49-F238E27FC236}">
                <a16:creationId xmlns:a16="http://schemas.microsoft.com/office/drawing/2014/main" id="{A1680E9D-05A1-468C-93C9-C2FADAAF0C9D}"/>
              </a:ext>
            </a:extLst>
          </p:cNvPr>
          <p:cNvSpPr txBox="1"/>
          <p:nvPr/>
        </p:nvSpPr>
        <p:spPr>
          <a:xfrm>
            <a:off x="6477000" y="685800"/>
            <a:ext cx="2286000" cy="369332"/>
          </a:xfrm>
          <a:prstGeom prst="rect">
            <a:avLst/>
          </a:prstGeom>
          <a:noFill/>
        </p:spPr>
        <p:txBody>
          <a:bodyPr wrap="square" rtlCol="0">
            <a:spAutoFit/>
          </a:bodyPr>
          <a:lstStyle/>
          <a:p>
            <a:r>
              <a:rPr lang="en-US" i="1" dirty="0"/>
              <a:t>FFY 2021—3</a:t>
            </a:r>
            <a:r>
              <a:rPr lang="en-US" i="1" baseline="30000" dirty="0"/>
              <a:t>rd</a:t>
            </a:r>
            <a:r>
              <a:rPr lang="en-US" i="1" dirty="0"/>
              <a:t> Qtr.</a:t>
            </a:r>
          </a:p>
        </p:txBody>
      </p:sp>
    </p:spTree>
    <p:extLst>
      <p:ext uri="{BB962C8B-B14F-4D97-AF65-F5344CB8AC3E}">
        <p14:creationId xmlns:p14="http://schemas.microsoft.com/office/powerpoint/2010/main" val="3880591979"/>
      </p:ext>
    </p:extLst>
  </p:cSld>
  <p:clrMapOvr>
    <a:masterClrMapping/>
  </p:clrMapOvr>
  <p:transition advClick="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endParaRPr lang="en-US"/>
          </a:p>
        </p:txBody>
      </p:sp>
      <p:sp>
        <p:nvSpPr>
          <p:cNvPr id="3078"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endParaRPr lang="en-US"/>
          </a:p>
        </p:txBody>
      </p:sp>
      <p:sp>
        <p:nvSpPr>
          <p:cNvPr id="14"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Internal Training</a:t>
            </a:r>
            <a:endParaRPr lang="en-US" sz="2400" b="1" i="1" dirty="0">
              <a:solidFill>
                <a:schemeClr val="bg2"/>
              </a:solidFill>
            </a:endParaRPr>
          </a:p>
        </p:txBody>
      </p:sp>
      <p:graphicFrame>
        <p:nvGraphicFramePr>
          <p:cNvPr id="8" name="Table 7">
            <a:extLst>
              <a:ext uri="{FF2B5EF4-FFF2-40B4-BE49-F238E27FC236}">
                <a16:creationId xmlns:a16="http://schemas.microsoft.com/office/drawing/2014/main" id="{82C4A2F0-2B52-48AF-B87D-07702E32C521}"/>
              </a:ext>
            </a:extLst>
          </p:cNvPr>
          <p:cNvGraphicFramePr>
            <a:graphicFrameLocks noGrp="1"/>
          </p:cNvGraphicFramePr>
          <p:nvPr>
            <p:extLst>
              <p:ext uri="{D42A27DB-BD31-4B8C-83A1-F6EECF244321}">
                <p14:modId xmlns:p14="http://schemas.microsoft.com/office/powerpoint/2010/main" val="4094232669"/>
              </p:ext>
            </p:extLst>
          </p:nvPr>
        </p:nvGraphicFramePr>
        <p:xfrm>
          <a:off x="609600" y="1143001"/>
          <a:ext cx="7924800" cy="4801030"/>
        </p:xfrm>
        <a:graphic>
          <a:graphicData uri="http://schemas.openxmlformats.org/drawingml/2006/table">
            <a:tbl>
              <a:tblPr firstRow="1" bandRow="1">
                <a:tableStyleId>{00A15C55-8517-42AA-B614-E9B94910E393}</a:tableStyleId>
              </a:tblPr>
              <a:tblGrid>
                <a:gridCol w="6324600">
                  <a:extLst>
                    <a:ext uri="{9D8B030D-6E8A-4147-A177-3AD203B41FA5}">
                      <a16:colId xmlns:a16="http://schemas.microsoft.com/office/drawing/2014/main" val="20000"/>
                    </a:ext>
                  </a:extLst>
                </a:gridCol>
                <a:gridCol w="685800">
                  <a:extLst>
                    <a:ext uri="{9D8B030D-6E8A-4147-A177-3AD203B41FA5}">
                      <a16:colId xmlns:a16="http://schemas.microsoft.com/office/drawing/2014/main" val="2110187249"/>
                    </a:ext>
                  </a:extLst>
                </a:gridCol>
                <a:gridCol w="914400">
                  <a:extLst>
                    <a:ext uri="{9D8B030D-6E8A-4147-A177-3AD203B41FA5}">
                      <a16:colId xmlns:a16="http://schemas.microsoft.com/office/drawing/2014/main" val="4050111507"/>
                    </a:ext>
                  </a:extLst>
                </a:gridCol>
              </a:tblGrid>
              <a:tr h="375544">
                <a:tc gridSpan="3">
                  <a:txBody>
                    <a:bodyPr/>
                    <a:lstStyle/>
                    <a:p>
                      <a:pPr algn="ctr"/>
                      <a:r>
                        <a:rPr lang="en-US" sz="2000" dirty="0">
                          <a:solidFill>
                            <a:schemeClr val="tx1"/>
                          </a:solidFill>
                        </a:rPr>
                        <a:t>1</a:t>
                      </a:r>
                      <a:r>
                        <a:rPr lang="en-US" sz="2000" baseline="30000" dirty="0">
                          <a:solidFill>
                            <a:schemeClr val="tx1"/>
                          </a:solidFill>
                        </a:rPr>
                        <a:t>st</a:t>
                      </a:r>
                      <a:r>
                        <a:rPr lang="en-US" sz="2000" dirty="0">
                          <a:solidFill>
                            <a:schemeClr val="tx1"/>
                          </a:solidFill>
                        </a:rPr>
                        <a:t> Qtr.—COURSE</a:t>
                      </a:r>
                    </a:p>
                  </a:txBody>
                  <a:tcPr anchor="ctr">
                    <a:solidFill>
                      <a:schemeClr val="bg1">
                        <a:lumMod val="75000"/>
                      </a:schemeClr>
                    </a:solidFill>
                  </a:tcPr>
                </a:tc>
                <a:tc hMerge="1">
                  <a:txBody>
                    <a:bodyPr/>
                    <a:lstStyle/>
                    <a:p>
                      <a:pPr algn="ctr"/>
                      <a:endParaRPr lang="en-US" sz="1400" i="1" dirty="0">
                        <a:solidFill>
                          <a:schemeClr val="tx1"/>
                        </a:solidFill>
                      </a:endParaRPr>
                    </a:p>
                  </a:txBody>
                  <a:tcPr anchor="ctr">
                    <a:solidFill>
                      <a:schemeClr val="bg1">
                        <a:lumMod val="75000"/>
                      </a:schemeClr>
                    </a:solidFill>
                  </a:tcPr>
                </a:tc>
                <a:tc hMerge="1">
                  <a:txBody>
                    <a:bodyPr/>
                    <a:lstStyle/>
                    <a:p>
                      <a:pPr algn="ctr"/>
                      <a:endParaRPr lang="en-US" sz="1400" i="1" dirty="0">
                        <a:solidFill>
                          <a:schemeClr val="tx1"/>
                        </a:solidFill>
                      </a:endParaRPr>
                    </a:p>
                  </a:txBody>
                  <a:tcPr anchor="ctr">
                    <a:solidFill>
                      <a:schemeClr val="bg1">
                        <a:lumMod val="75000"/>
                      </a:schemeClr>
                    </a:solidFill>
                  </a:tcPr>
                </a:tc>
                <a:extLst>
                  <a:ext uri="{0D108BD9-81ED-4DB2-BD59-A6C34878D82A}">
                    <a16:rowId xmlns:a16="http://schemas.microsoft.com/office/drawing/2014/main" val="10000"/>
                  </a:ext>
                </a:extLst>
              </a:tr>
              <a:tr h="417491">
                <a:tc>
                  <a:txBody>
                    <a:bodyPr/>
                    <a:lstStyle/>
                    <a:p>
                      <a:pPr marL="0" marR="0" algn="ctr">
                        <a:lnSpc>
                          <a:spcPct val="100000"/>
                        </a:lnSpc>
                        <a:spcBef>
                          <a:spcPts val="0"/>
                        </a:spcBef>
                        <a:spcAft>
                          <a:spcPts val="0"/>
                        </a:spcAft>
                      </a:pPr>
                      <a:r>
                        <a:rPr lang="en-US" sz="1800" b="1" i="0" dirty="0">
                          <a:effectLst/>
                          <a:latin typeface="+mj-lt"/>
                          <a:ea typeface="Calibri" panose="020F0502020204030204" pitchFamily="34" charset="0"/>
                          <a:cs typeface="Times New Roman" panose="02020603050405020304" pitchFamily="18" charset="0"/>
                        </a:rPr>
                        <a:t>Webinars:</a:t>
                      </a:r>
                    </a:p>
                  </a:txBody>
                  <a:tcPr anchor="ctr">
                    <a:solidFill>
                      <a:schemeClr val="bg1">
                        <a:lumMod val="95000"/>
                      </a:schemeClr>
                    </a:solidFill>
                  </a:tcPr>
                </a:tc>
                <a:tc>
                  <a:txBody>
                    <a:bodyPr/>
                    <a:lstStyle/>
                    <a:p>
                      <a:pPr marL="0" marR="0" algn="ctr">
                        <a:lnSpc>
                          <a:spcPct val="100000"/>
                        </a:lnSpc>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No.</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1" dirty="0">
                          <a:solidFill>
                            <a:schemeClr val="tx1"/>
                          </a:solidFill>
                        </a:rPr>
                        <a:t>Trained</a:t>
                      </a:r>
                    </a:p>
                  </a:txBody>
                  <a:tcPr anchor="ctr">
                    <a:solidFill>
                      <a:schemeClr val="bg1">
                        <a:lumMod val="95000"/>
                      </a:schemeClr>
                    </a:solidFill>
                  </a:tcPr>
                </a:tc>
                <a:extLst>
                  <a:ext uri="{0D108BD9-81ED-4DB2-BD59-A6C34878D82A}">
                    <a16:rowId xmlns:a16="http://schemas.microsoft.com/office/drawing/2014/main" val="1858962413"/>
                  </a:ext>
                </a:extLst>
              </a:tr>
              <a:tr h="2397704">
                <a:tc>
                  <a:txBody>
                    <a:bodyPr/>
                    <a:lstStyle/>
                    <a:p>
                      <a:r>
                        <a:rPr lang="en-US" sz="1600" i="1" kern="1200" dirty="0">
                          <a:solidFill>
                            <a:schemeClr val="dk1"/>
                          </a:solidFill>
                          <a:effectLst/>
                          <a:latin typeface="+mn-lt"/>
                          <a:ea typeface="+mn-ea"/>
                          <a:cs typeface="+mn-cs"/>
                        </a:rPr>
                        <a:t>Fall Protection (3), Steel Erection, Stairways and Ladders (2), Basic COVID-19, COVID-19 for Food Processing (2), Inspection Process (2), HAZCOM (3), Introduction to OSH, Toxic and Hazardous Substances, Bloodborne Pathogens, Lockout-Tagout (2), Concrete and Masonry, Scaffolding, Walking - Working Surfaces, Electrical Safety (4), Struck By-Caught Between, 1910 Subpart E – Exit Routes and Emergency Planning, Personal Protective Equipment, Hand and Portable Powered Tools (2), Excavation and Trenching (2), Cranes and Derricks, Welding and Cutting, Machine Guarding, Health Hazards - Special Emphasis Program.</a:t>
                      </a:r>
                    </a:p>
                  </a:txBody>
                  <a:tcPr anchor="ctr">
                    <a:solidFill>
                      <a:schemeClr val="bg1">
                        <a:lumMod val="85000"/>
                      </a:schemeClr>
                    </a:solidFill>
                  </a:tcPr>
                </a:tc>
                <a:tc>
                  <a:txBody>
                    <a:bodyPr/>
                    <a:lstStyle/>
                    <a:p>
                      <a:pPr marL="0" marR="0" algn="ctr">
                        <a:lnSpc>
                          <a:spcPct val="100000"/>
                        </a:lnSpc>
                        <a:spcBef>
                          <a:spcPts val="0"/>
                        </a:spcBef>
                        <a:spcAft>
                          <a:spcPts val="0"/>
                        </a:spcAft>
                      </a:pPr>
                      <a:r>
                        <a:rPr lang="en-US" sz="1600" b="0" i="1" dirty="0">
                          <a:effectLst/>
                          <a:latin typeface="+mj-lt"/>
                          <a:ea typeface="Calibri" panose="020F0502020204030204" pitchFamily="34" charset="0"/>
                          <a:cs typeface="Times New Roman" panose="02020603050405020304" pitchFamily="18" charset="0"/>
                        </a:rPr>
                        <a:t>37</a:t>
                      </a:r>
                    </a:p>
                  </a:txBody>
                  <a:tcPr anchor="ctr">
                    <a:solidFill>
                      <a:schemeClr val="bg1">
                        <a:lumMod val="85000"/>
                      </a:schemeClr>
                    </a:solidFill>
                  </a:tcPr>
                </a:tc>
                <a:tc>
                  <a:txBody>
                    <a:bodyPr/>
                    <a:lstStyle/>
                    <a:p>
                      <a:pPr marL="0" marR="0" algn="ctr">
                        <a:spcBef>
                          <a:spcPts val="0"/>
                        </a:spcBef>
                        <a:spcAft>
                          <a:spcPts val="0"/>
                        </a:spcAft>
                      </a:pPr>
                      <a:r>
                        <a:rPr lang="en-US" sz="1600" b="0" i="1" dirty="0">
                          <a:effectLst/>
                          <a:latin typeface="+mj-lt"/>
                          <a:ea typeface="Calibri" panose="020F0502020204030204" pitchFamily="34" charset="0"/>
                          <a:cs typeface="Times New Roman" panose="02020603050405020304" pitchFamily="18" charset="0"/>
                        </a:rPr>
                        <a:t>107</a:t>
                      </a:r>
                    </a:p>
                  </a:txBody>
                  <a:tcPr anchor="ctr">
                    <a:solidFill>
                      <a:schemeClr val="bg1">
                        <a:lumMod val="85000"/>
                      </a:schemeClr>
                    </a:solidFill>
                  </a:tcPr>
                </a:tc>
                <a:extLst>
                  <a:ext uri="{0D108BD9-81ED-4DB2-BD59-A6C34878D82A}">
                    <a16:rowId xmlns:a16="http://schemas.microsoft.com/office/drawing/2014/main" val="10006"/>
                  </a:ext>
                </a:extLst>
              </a:tr>
              <a:tr h="41749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kern="1200" dirty="0">
                          <a:solidFill>
                            <a:schemeClr val="dk1"/>
                          </a:solidFill>
                          <a:effectLst/>
                          <a:latin typeface="+mn-lt"/>
                          <a:ea typeface="Calibri" panose="020F0502020204030204" pitchFamily="34" charset="0"/>
                          <a:cs typeface="Times New Roman" panose="02020603050405020304" pitchFamily="18" charset="0"/>
                        </a:rPr>
                        <a:t>Virtual:</a:t>
                      </a:r>
                    </a:p>
                  </a:txBody>
                  <a:tcPr anchor="ctr">
                    <a:solidFill>
                      <a:schemeClr val="bg1">
                        <a:lumMod val="95000"/>
                      </a:schemeClr>
                    </a:solidFill>
                  </a:tcPr>
                </a:tc>
                <a:tc>
                  <a:txBody>
                    <a:bodyPr/>
                    <a:lstStyle/>
                    <a:p>
                      <a:pPr marL="0" marR="0" algn="ctr">
                        <a:lnSpc>
                          <a:spcPct val="100000"/>
                        </a:lnSpc>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No.</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1" dirty="0">
                          <a:solidFill>
                            <a:schemeClr val="tx1"/>
                          </a:solidFill>
                        </a:rPr>
                        <a:t>Trained</a:t>
                      </a:r>
                    </a:p>
                  </a:txBody>
                  <a:tcPr anchor="ctr">
                    <a:solidFill>
                      <a:schemeClr val="bg1">
                        <a:lumMod val="95000"/>
                      </a:schemeClr>
                    </a:solidFill>
                  </a:tcPr>
                </a:tc>
                <a:extLst>
                  <a:ext uri="{0D108BD9-81ED-4DB2-BD59-A6C34878D82A}">
                    <a16:rowId xmlns:a16="http://schemas.microsoft.com/office/drawing/2014/main" val="2667116058"/>
                  </a:ext>
                </a:extLst>
              </a:tr>
              <a:tr h="3466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kern="1200" dirty="0" err="1">
                          <a:solidFill>
                            <a:schemeClr val="dk1"/>
                          </a:solidFill>
                          <a:effectLst/>
                          <a:latin typeface="+mn-lt"/>
                          <a:ea typeface="Calibri" panose="020F0502020204030204" pitchFamily="34" charset="0"/>
                          <a:cs typeface="Times New Roman" panose="02020603050405020304" pitchFamily="18" charset="0"/>
                        </a:rPr>
                        <a:t>Gravitec</a:t>
                      </a:r>
                      <a:r>
                        <a:rPr lang="en-US" sz="1600" i="1" kern="1200" dirty="0">
                          <a:solidFill>
                            <a:schemeClr val="dk1"/>
                          </a:solidFill>
                          <a:effectLst/>
                          <a:latin typeface="+mn-lt"/>
                          <a:ea typeface="Calibri" panose="020F0502020204030204" pitchFamily="34" charset="0"/>
                          <a:cs typeface="Times New Roman" panose="02020603050405020304" pitchFamily="18" charset="0"/>
                        </a:rPr>
                        <a:t> Fall Protection</a:t>
                      </a:r>
                      <a:r>
                        <a:rPr lang="en-US" sz="1600" dirty="0">
                          <a:solidFill>
                            <a:schemeClr val="tx1"/>
                          </a:solidFill>
                        </a:rPr>
                        <a:t>—</a:t>
                      </a:r>
                      <a:r>
                        <a:rPr lang="en-US" sz="1600" i="1" dirty="0">
                          <a:solidFill>
                            <a:schemeClr val="tx1"/>
                          </a:solidFill>
                        </a:rPr>
                        <a:t>Annual training</a:t>
                      </a:r>
                      <a:endParaRPr lang="en-US" sz="1600" i="1" kern="1200" dirty="0">
                        <a:solidFill>
                          <a:schemeClr val="dk1"/>
                        </a:solidFill>
                        <a:effectLst/>
                        <a:latin typeface="+mn-lt"/>
                        <a:ea typeface="Calibri" panose="020F0502020204030204" pitchFamily="34" charset="0"/>
                        <a:cs typeface="Times New Roman" panose="02020603050405020304" pitchFamily="18" charset="0"/>
                      </a:endParaRPr>
                    </a:p>
                  </a:txBody>
                  <a:tcPr anchor="ctr">
                    <a:solidFill>
                      <a:schemeClr val="bg1">
                        <a:lumMod val="85000"/>
                      </a:schemeClr>
                    </a:solidFill>
                  </a:tcPr>
                </a:tc>
                <a:tc>
                  <a:txBody>
                    <a:bodyPr/>
                    <a:lstStyle/>
                    <a:p>
                      <a:pPr marL="0" marR="0" algn="ctr">
                        <a:lnSpc>
                          <a:spcPct val="100000"/>
                        </a:lnSpc>
                        <a:spcBef>
                          <a:spcPts val="0"/>
                        </a:spcBef>
                        <a:spcAft>
                          <a:spcPts val="0"/>
                        </a:spcAft>
                      </a:pPr>
                      <a:r>
                        <a:rPr lang="en-US" sz="1600" b="0" i="1" dirty="0">
                          <a:effectLst/>
                          <a:latin typeface="+mj-lt"/>
                          <a:ea typeface="Calibri" panose="020F0502020204030204" pitchFamily="34" charset="0"/>
                          <a:cs typeface="Times New Roman" panose="02020603050405020304" pitchFamily="18" charset="0"/>
                        </a:rPr>
                        <a:t>1</a:t>
                      </a:r>
                    </a:p>
                  </a:txBody>
                  <a:tcPr anchor="ctr">
                    <a:solidFill>
                      <a:schemeClr val="bg1">
                        <a:lumMod val="85000"/>
                      </a:schemeClr>
                    </a:solidFill>
                  </a:tcPr>
                </a:tc>
                <a:tc>
                  <a:txBody>
                    <a:bodyPr/>
                    <a:lstStyle/>
                    <a:p>
                      <a:pPr marL="0" marR="0" algn="ctr">
                        <a:spcBef>
                          <a:spcPts val="0"/>
                        </a:spcBef>
                        <a:spcAft>
                          <a:spcPts val="0"/>
                        </a:spcAft>
                      </a:pPr>
                      <a:r>
                        <a:rPr lang="en-US" sz="1600" b="0" i="1" dirty="0">
                          <a:effectLst/>
                          <a:latin typeface="+mj-lt"/>
                          <a:ea typeface="Calibri" panose="020F0502020204030204" pitchFamily="34" charset="0"/>
                          <a:cs typeface="Times New Roman" panose="02020603050405020304" pitchFamily="18" charset="0"/>
                        </a:rPr>
                        <a:t>144</a:t>
                      </a:r>
                    </a:p>
                  </a:txBody>
                  <a:tcPr anchor="ctr">
                    <a:solidFill>
                      <a:schemeClr val="bg1">
                        <a:lumMod val="85000"/>
                      </a:schemeClr>
                    </a:solidFill>
                  </a:tcPr>
                </a:tc>
                <a:extLst>
                  <a:ext uri="{0D108BD9-81ED-4DB2-BD59-A6C34878D82A}">
                    <a16:rowId xmlns:a16="http://schemas.microsoft.com/office/drawing/2014/main" val="3811935829"/>
                  </a:ext>
                </a:extLst>
              </a:tr>
              <a:tr h="3466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kern="1200" dirty="0">
                          <a:solidFill>
                            <a:schemeClr val="dk1"/>
                          </a:solidFill>
                          <a:effectLst/>
                          <a:latin typeface="+mn-lt"/>
                          <a:ea typeface="Calibri" panose="020F0502020204030204" pitchFamily="34" charset="0"/>
                          <a:cs typeface="Times New Roman" panose="02020603050405020304" pitchFamily="18" charset="0"/>
                        </a:rPr>
                        <a:t>8-Hour HAZWOPER Refresher</a:t>
                      </a:r>
                    </a:p>
                  </a:txBody>
                  <a:tcPr anchor="ctr">
                    <a:solidFill>
                      <a:schemeClr val="bg1">
                        <a:lumMod val="95000"/>
                      </a:schemeClr>
                    </a:solidFill>
                  </a:tcPr>
                </a:tc>
                <a:tc>
                  <a:txBody>
                    <a:bodyPr/>
                    <a:lstStyle/>
                    <a:p>
                      <a:pPr marL="0" marR="0" algn="ctr">
                        <a:lnSpc>
                          <a:spcPct val="100000"/>
                        </a:lnSpc>
                        <a:spcBef>
                          <a:spcPts val="0"/>
                        </a:spcBef>
                        <a:spcAft>
                          <a:spcPts val="0"/>
                        </a:spcAft>
                      </a:pPr>
                      <a:r>
                        <a:rPr lang="en-US" sz="1600" b="0" i="1" dirty="0">
                          <a:effectLst/>
                          <a:latin typeface="+mj-lt"/>
                          <a:ea typeface="Calibri" panose="020F0502020204030204" pitchFamily="34" charset="0"/>
                          <a:cs typeface="Times New Roman" panose="02020603050405020304" pitchFamily="18" charset="0"/>
                        </a:rPr>
                        <a:t>1</a:t>
                      </a:r>
                    </a:p>
                  </a:txBody>
                  <a:tcPr anchor="ctr">
                    <a:solidFill>
                      <a:schemeClr val="bg1">
                        <a:lumMod val="95000"/>
                      </a:schemeClr>
                    </a:solidFill>
                  </a:tcPr>
                </a:tc>
                <a:tc>
                  <a:txBody>
                    <a:bodyPr/>
                    <a:lstStyle/>
                    <a:p>
                      <a:pPr marL="0" marR="0" algn="ctr">
                        <a:spcBef>
                          <a:spcPts val="0"/>
                        </a:spcBef>
                        <a:spcAft>
                          <a:spcPts val="0"/>
                        </a:spcAft>
                      </a:pPr>
                      <a:r>
                        <a:rPr lang="en-US" sz="1600" b="0" i="1" dirty="0">
                          <a:effectLst/>
                          <a:latin typeface="+mj-lt"/>
                          <a:ea typeface="Calibri" panose="020F0502020204030204" pitchFamily="34" charset="0"/>
                          <a:cs typeface="Times New Roman" panose="02020603050405020304" pitchFamily="18" charset="0"/>
                        </a:rPr>
                        <a:t>14</a:t>
                      </a:r>
                    </a:p>
                  </a:txBody>
                  <a:tcPr anchor="ctr">
                    <a:solidFill>
                      <a:schemeClr val="bg1">
                        <a:lumMod val="95000"/>
                      </a:schemeClr>
                    </a:solidFill>
                  </a:tcPr>
                </a:tc>
                <a:extLst>
                  <a:ext uri="{0D108BD9-81ED-4DB2-BD59-A6C34878D82A}">
                    <a16:rowId xmlns:a16="http://schemas.microsoft.com/office/drawing/2014/main" val="3747708810"/>
                  </a:ext>
                </a:extLst>
              </a:tr>
              <a:tr h="346656">
                <a:tc gridSpan="2">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b="1" i="1" kern="1200" dirty="0">
                          <a:solidFill>
                            <a:schemeClr val="dk1"/>
                          </a:solidFill>
                          <a:effectLst/>
                          <a:latin typeface="+mn-lt"/>
                          <a:ea typeface="Calibri" panose="020F0502020204030204" pitchFamily="34" charset="0"/>
                          <a:cs typeface="Times New Roman" panose="02020603050405020304" pitchFamily="18" charset="0"/>
                        </a:rPr>
                        <a:t>Total Trained</a:t>
                      </a:r>
                    </a:p>
                  </a:txBody>
                  <a:tcPr anchor="ctr">
                    <a:solidFill>
                      <a:schemeClr val="bg1">
                        <a:lumMod val="85000"/>
                      </a:schemeClr>
                    </a:solidFill>
                  </a:tcPr>
                </a:tc>
                <a:tc hMerge="1">
                  <a:txBody>
                    <a:bodyPr/>
                    <a:lstStyle/>
                    <a:p>
                      <a:pPr marL="0" marR="0" algn="ctr">
                        <a:lnSpc>
                          <a:spcPct val="100000"/>
                        </a:lnSpc>
                        <a:spcBef>
                          <a:spcPts val="0"/>
                        </a:spcBef>
                        <a:spcAft>
                          <a:spcPts val="0"/>
                        </a:spcAft>
                      </a:pPr>
                      <a:endParaRPr lang="en-US" sz="1600" b="1" i="1" dirty="0">
                        <a:effectLst/>
                        <a:latin typeface="+mj-lt"/>
                        <a:ea typeface="Calibri" panose="020F0502020204030204" pitchFamily="34" charset="0"/>
                        <a:cs typeface="Times New Roman" panose="02020603050405020304" pitchFamily="18" charset="0"/>
                      </a:endParaRPr>
                    </a:p>
                  </a:txBody>
                  <a:tcPr anchor="ctr">
                    <a:solidFill>
                      <a:schemeClr val="bg1">
                        <a:lumMod val="9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121</a:t>
                      </a:r>
                    </a:p>
                  </a:txBody>
                  <a:tcPr anchor="ctr">
                    <a:solidFill>
                      <a:schemeClr val="bg1">
                        <a:lumMod val="85000"/>
                      </a:schemeClr>
                    </a:solidFill>
                  </a:tcPr>
                </a:tc>
                <a:extLst>
                  <a:ext uri="{0D108BD9-81ED-4DB2-BD59-A6C34878D82A}">
                    <a16:rowId xmlns:a16="http://schemas.microsoft.com/office/drawing/2014/main" val="2879108275"/>
                  </a:ext>
                </a:extLst>
              </a:tr>
            </a:tbl>
          </a:graphicData>
        </a:graphic>
      </p:graphicFrame>
      <p:sp>
        <p:nvSpPr>
          <p:cNvPr id="7" name="TextBox 6">
            <a:extLst>
              <a:ext uri="{FF2B5EF4-FFF2-40B4-BE49-F238E27FC236}">
                <a16:creationId xmlns:a16="http://schemas.microsoft.com/office/drawing/2014/main" id="{42ED99B9-0BD8-4A7B-BC7C-4F0AAAB8A9CE}"/>
              </a:ext>
            </a:extLst>
          </p:cNvPr>
          <p:cNvSpPr txBox="1"/>
          <p:nvPr/>
        </p:nvSpPr>
        <p:spPr>
          <a:xfrm>
            <a:off x="6477000" y="685800"/>
            <a:ext cx="2286000" cy="369332"/>
          </a:xfrm>
          <a:prstGeom prst="rect">
            <a:avLst/>
          </a:prstGeom>
          <a:noFill/>
        </p:spPr>
        <p:txBody>
          <a:bodyPr wrap="square" rtlCol="0">
            <a:spAutoFit/>
          </a:bodyPr>
          <a:lstStyle/>
          <a:p>
            <a:r>
              <a:rPr lang="en-US" i="1" dirty="0"/>
              <a:t>FFY 2021—3</a:t>
            </a:r>
            <a:r>
              <a:rPr lang="en-US" i="1" baseline="30000" dirty="0"/>
              <a:t>rd</a:t>
            </a:r>
            <a:r>
              <a:rPr lang="en-US" i="1" dirty="0"/>
              <a:t> Qtr.</a:t>
            </a:r>
          </a:p>
        </p:txBody>
      </p:sp>
    </p:spTree>
    <p:extLst>
      <p:ext uri="{BB962C8B-B14F-4D97-AF65-F5344CB8AC3E}">
        <p14:creationId xmlns:p14="http://schemas.microsoft.com/office/powerpoint/2010/main" val="3444973428"/>
      </p:ext>
    </p:extLst>
  </p:cSld>
  <p:clrMapOvr>
    <a:masterClrMapping/>
  </p:clrMapOvr>
  <p:transition advClick="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endParaRPr lang="en-US"/>
          </a:p>
        </p:txBody>
      </p:sp>
      <p:sp>
        <p:nvSpPr>
          <p:cNvPr id="3078"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endParaRPr lang="en-US"/>
          </a:p>
        </p:txBody>
      </p:sp>
      <p:sp>
        <p:nvSpPr>
          <p:cNvPr id="14"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Internal Training</a:t>
            </a:r>
            <a:endParaRPr lang="en-US" sz="2400" b="1" i="1" dirty="0">
              <a:solidFill>
                <a:schemeClr val="bg2"/>
              </a:solidFill>
            </a:endParaRPr>
          </a:p>
        </p:txBody>
      </p:sp>
      <p:graphicFrame>
        <p:nvGraphicFramePr>
          <p:cNvPr id="8" name="Table 7">
            <a:extLst>
              <a:ext uri="{FF2B5EF4-FFF2-40B4-BE49-F238E27FC236}">
                <a16:creationId xmlns:a16="http://schemas.microsoft.com/office/drawing/2014/main" id="{82C4A2F0-2B52-48AF-B87D-07702E32C521}"/>
              </a:ext>
            </a:extLst>
          </p:cNvPr>
          <p:cNvGraphicFramePr>
            <a:graphicFrameLocks noGrp="1"/>
          </p:cNvGraphicFramePr>
          <p:nvPr>
            <p:extLst>
              <p:ext uri="{D42A27DB-BD31-4B8C-83A1-F6EECF244321}">
                <p14:modId xmlns:p14="http://schemas.microsoft.com/office/powerpoint/2010/main" val="4059963533"/>
              </p:ext>
            </p:extLst>
          </p:nvPr>
        </p:nvGraphicFramePr>
        <p:xfrm>
          <a:off x="609600" y="1143001"/>
          <a:ext cx="7924800" cy="4840924"/>
        </p:xfrm>
        <a:graphic>
          <a:graphicData uri="http://schemas.openxmlformats.org/drawingml/2006/table">
            <a:tbl>
              <a:tblPr firstRow="1" bandRow="1">
                <a:tableStyleId>{00A15C55-8517-42AA-B614-E9B94910E393}</a:tableStyleId>
              </a:tblPr>
              <a:tblGrid>
                <a:gridCol w="6324600">
                  <a:extLst>
                    <a:ext uri="{9D8B030D-6E8A-4147-A177-3AD203B41FA5}">
                      <a16:colId xmlns:a16="http://schemas.microsoft.com/office/drawing/2014/main" val="20000"/>
                    </a:ext>
                  </a:extLst>
                </a:gridCol>
                <a:gridCol w="685800">
                  <a:extLst>
                    <a:ext uri="{9D8B030D-6E8A-4147-A177-3AD203B41FA5}">
                      <a16:colId xmlns:a16="http://schemas.microsoft.com/office/drawing/2014/main" val="2110187249"/>
                    </a:ext>
                  </a:extLst>
                </a:gridCol>
                <a:gridCol w="914400">
                  <a:extLst>
                    <a:ext uri="{9D8B030D-6E8A-4147-A177-3AD203B41FA5}">
                      <a16:colId xmlns:a16="http://schemas.microsoft.com/office/drawing/2014/main" val="4050111507"/>
                    </a:ext>
                  </a:extLst>
                </a:gridCol>
              </a:tblGrid>
              <a:tr h="379669">
                <a:tc gridSpan="3">
                  <a:txBody>
                    <a:bodyPr/>
                    <a:lstStyle/>
                    <a:p>
                      <a:pPr algn="ctr"/>
                      <a:r>
                        <a:rPr lang="en-US" sz="2000" dirty="0">
                          <a:solidFill>
                            <a:schemeClr val="tx1"/>
                          </a:solidFill>
                        </a:rPr>
                        <a:t>2</a:t>
                      </a:r>
                      <a:r>
                        <a:rPr lang="en-US" sz="2000" baseline="30000" dirty="0">
                          <a:solidFill>
                            <a:schemeClr val="tx1"/>
                          </a:solidFill>
                        </a:rPr>
                        <a:t>nd </a:t>
                      </a:r>
                      <a:r>
                        <a:rPr lang="en-US" sz="2000" dirty="0">
                          <a:solidFill>
                            <a:schemeClr val="tx1"/>
                          </a:solidFill>
                        </a:rPr>
                        <a:t>Qtr.—COURSE</a:t>
                      </a:r>
                    </a:p>
                  </a:txBody>
                  <a:tcPr anchor="ctr">
                    <a:solidFill>
                      <a:schemeClr val="bg1">
                        <a:lumMod val="75000"/>
                      </a:schemeClr>
                    </a:solidFill>
                  </a:tcPr>
                </a:tc>
                <a:tc hMerge="1">
                  <a:txBody>
                    <a:bodyPr/>
                    <a:lstStyle/>
                    <a:p>
                      <a:pPr algn="ctr"/>
                      <a:endParaRPr lang="en-US" sz="1400" i="1" dirty="0">
                        <a:solidFill>
                          <a:schemeClr val="tx1"/>
                        </a:solidFill>
                      </a:endParaRPr>
                    </a:p>
                  </a:txBody>
                  <a:tcPr anchor="ctr">
                    <a:solidFill>
                      <a:schemeClr val="bg1">
                        <a:lumMod val="75000"/>
                      </a:schemeClr>
                    </a:solidFill>
                  </a:tcPr>
                </a:tc>
                <a:tc hMerge="1">
                  <a:txBody>
                    <a:bodyPr/>
                    <a:lstStyle/>
                    <a:p>
                      <a:pPr algn="ctr"/>
                      <a:endParaRPr lang="en-US" sz="1400" i="1" dirty="0">
                        <a:solidFill>
                          <a:schemeClr val="tx1"/>
                        </a:solidFill>
                      </a:endParaRPr>
                    </a:p>
                  </a:txBody>
                  <a:tcPr anchor="ctr">
                    <a:solidFill>
                      <a:schemeClr val="bg1">
                        <a:lumMod val="75000"/>
                      </a:schemeClr>
                    </a:solidFill>
                  </a:tcPr>
                </a:tc>
                <a:extLst>
                  <a:ext uri="{0D108BD9-81ED-4DB2-BD59-A6C34878D82A}">
                    <a16:rowId xmlns:a16="http://schemas.microsoft.com/office/drawing/2014/main" val="10000"/>
                  </a:ext>
                </a:extLst>
              </a:tr>
              <a:tr h="408782">
                <a:tc>
                  <a:txBody>
                    <a:bodyPr/>
                    <a:lstStyle/>
                    <a:p>
                      <a:pPr marL="0" marR="0" algn="ctr">
                        <a:lnSpc>
                          <a:spcPct val="100000"/>
                        </a:lnSpc>
                        <a:spcBef>
                          <a:spcPts val="0"/>
                        </a:spcBef>
                        <a:spcAft>
                          <a:spcPts val="0"/>
                        </a:spcAft>
                      </a:pPr>
                      <a:r>
                        <a:rPr lang="en-US" sz="1800" b="1" i="0" dirty="0">
                          <a:effectLst/>
                          <a:latin typeface="+mj-lt"/>
                          <a:ea typeface="Calibri" panose="020F0502020204030204" pitchFamily="34" charset="0"/>
                          <a:cs typeface="Times New Roman" panose="02020603050405020304" pitchFamily="18" charset="0"/>
                        </a:rPr>
                        <a:t>Webinars:</a:t>
                      </a:r>
                    </a:p>
                  </a:txBody>
                  <a:tcPr anchor="ctr">
                    <a:solidFill>
                      <a:schemeClr val="bg1">
                        <a:lumMod val="95000"/>
                      </a:schemeClr>
                    </a:solidFill>
                  </a:tcPr>
                </a:tc>
                <a:tc>
                  <a:txBody>
                    <a:bodyPr/>
                    <a:lstStyle/>
                    <a:p>
                      <a:pPr marL="0" marR="0" algn="ctr">
                        <a:lnSpc>
                          <a:spcPct val="100000"/>
                        </a:lnSpc>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No.</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1" dirty="0">
                          <a:solidFill>
                            <a:schemeClr val="tx1"/>
                          </a:solidFill>
                        </a:rPr>
                        <a:t>Trained</a:t>
                      </a:r>
                    </a:p>
                  </a:txBody>
                  <a:tcPr anchor="ctr">
                    <a:solidFill>
                      <a:schemeClr val="bg1">
                        <a:lumMod val="95000"/>
                      </a:schemeClr>
                    </a:solidFill>
                  </a:tcPr>
                </a:tc>
                <a:extLst>
                  <a:ext uri="{0D108BD9-81ED-4DB2-BD59-A6C34878D82A}">
                    <a16:rowId xmlns:a16="http://schemas.microsoft.com/office/drawing/2014/main" val="1858962413"/>
                  </a:ext>
                </a:extLst>
              </a:tr>
              <a:tr h="19797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kern="1200" dirty="0">
                          <a:solidFill>
                            <a:schemeClr val="dk1"/>
                          </a:solidFill>
                          <a:effectLst/>
                          <a:latin typeface="+mn-lt"/>
                          <a:ea typeface="+mn-ea"/>
                          <a:cs typeface="+mn-cs"/>
                        </a:rPr>
                        <a:t>Steel Erection, COVID-19 for Construction, HAZCOM (2), Toxic and Hazardous Substances, Bloodborne Pathogens, Lockout-Tagout, Electrical Safety (2), Hand and Portable Powered Tools, Excavation and Trenching, Cranes and Derricks, Machine Guarding (2), Confined Spaces in General Industry (2), Ergonomics Awareness (2), Recordkeeping (2), Food Manufacturing Special Emphasis Program, Respiratory Protection, Hearing Conservation, Safety and Health Committees, Powered Industrial Trucks, Silica (General Industry).</a:t>
                      </a:r>
                    </a:p>
                  </a:txBody>
                  <a:tcPr anchor="ctr">
                    <a:solidFill>
                      <a:schemeClr val="bg1">
                        <a:lumMod val="85000"/>
                      </a:schemeClr>
                    </a:solidFill>
                  </a:tcPr>
                </a:tc>
                <a:tc>
                  <a:txBody>
                    <a:bodyPr/>
                    <a:lstStyle/>
                    <a:p>
                      <a:pPr marL="0" marR="0" algn="ctr">
                        <a:lnSpc>
                          <a:spcPct val="100000"/>
                        </a:lnSpc>
                        <a:spcBef>
                          <a:spcPts val="0"/>
                        </a:spcBef>
                        <a:spcAft>
                          <a:spcPts val="0"/>
                        </a:spcAft>
                      </a:pPr>
                      <a:r>
                        <a:rPr lang="en-US" sz="1600" b="0" i="1" dirty="0">
                          <a:effectLst/>
                          <a:latin typeface="+mj-lt"/>
                          <a:ea typeface="Calibri" panose="020F0502020204030204" pitchFamily="34" charset="0"/>
                          <a:cs typeface="Times New Roman" panose="02020603050405020304" pitchFamily="18" charset="0"/>
                        </a:rPr>
                        <a:t>26</a:t>
                      </a:r>
                    </a:p>
                  </a:txBody>
                  <a:tcPr anchor="ctr">
                    <a:solidFill>
                      <a:schemeClr val="bg1">
                        <a:lumMod val="85000"/>
                      </a:schemeClr>
                    </a:solidFill>
                  </a:tcPr>
                </a:tc>
                <a:tc>
                  <a:txBody>
                    <a:bodyPr/>
                    <a:lstStyle/>
                    <a:p>
                      <a:pPr marL="0" marR="0" algn="ctr">
                        <a:spcBef>
                          <a:spcPts val="0"/>
                        </a:spcBef>
                        <a:spcAft>
                          <a:spcPts val="0"/>
                        </a:spcAft>
                      </a:pPr>
                      <a:r>
                        <a:rPr lang="en-US" sz="1600" b="0" i="1" dirty="0">
                          <a:effectLst/>
                          <a:latin typeface="+mj-lt"/>
                          <a:ea typeface="Calibri" panose="020F0502020204030204" pitchFamily="34" charset="0"/>
                          <a:cs typeface="Times New Roman" panose="02020603050405020304" pitchFamily="18" charset="0"/>
                        </a:rPr>
                        <a:t>49</a:t>
                      </a:r>
                    </a:p>
                  </a:txBody>
                  <a:tcPr anchor="ctr">
                    <a:solidFill>
                      <a:schemeClr val="bg1">
                        <a:lumMod val="85000"/>
                      </a:schemeClr>
                    </a:solidFill>
                  </a:tcPr>
                </a:tc>
                <a:extLst>
                  <a:ext uri="{0D108BD9-81ED-4DB2-BD59-A6C34878D82A}">
                    <a16:rowId xmlns:a16="http://schemas.microsoft.com/office/drawing/2014/main" val="10006"/>
                  </a:ext>
                </a:extLst>
              </a:tr>
              <a:tr h="40878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kern="1200" dirty="0">
                          <a:solidFill>
                            <a:schemeClr val="dk1"/>
                          </a:solidFill>
                          <a:effectLst/>
                          <a:latin typeface="+mn-lt"/>
                          <a:ea typeface="Calibri" panose="020F0502020204030204" pitchFamily="34" charset="0"/>
                          <a:cs typeface="Times New Roman" panose="02020603050405020304" pitchFamily="18" charset="0"/>
                        </a:rPr>
                        <a:t>Virtual:</a:t>
                      </a:r>
                    </a:p>
                  </a:txBody>
                  <a:tcPr anchor="ctr">
                    <a:solidFill>
                      <a:schemeClr val="bg1">
                        <a:lumMod val="95000"/>
                      </a:schemeClr>
                    </a:solidFill>
                  </a:tcPr>
                </a:tc>
                <a:tc>
                  <a:txBody>
                    <a:bodyPr/>
                    <a:lstStyle/>
                    <a:p>
                      <a:pPr marL="0" marR="0" algn="ctr">
                        <a:lnSpc>
                          <a:spcPct val="100000"/>
                        </a:lnSpc>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No.</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1" dirty="0">
                          <a:solidFill>
                            <a:schemeClr val="tx1"/>
                          </a:solidFill>
                        </a:rPr>
                        <a:t>Trained</a:t>
                      </a:r>
                    </a:p>
                  </a:txBody>
                  <a:tcPr anchor="ctr">
                    <a:solidFill>
                      <a:schemeClr val="bg1">
                        <a:lumMod val="95000"/>
                      </a:schemeClr>
                    </a:solidFill>
                  </a:tcPr>
                </a:tc>
                <a:extLst>
                  <a:ext uri="{0D108BD9-81ED-4DB2-BD59-A6C34878D82A}">
                    <a16:rowId xmlns:a16="http://schemas.microsoft.com/office/drawing/2014/main" val="2667116058"/>
                  </a:ext>
                </a:extLst>
              </a:tr>
              <a:tr h="3341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kern="1200" dirty="0">
                          <a:solidFill>
                            <a:schemeClr val="dk1"/>
                          </a:solidFill>
                          <a:effectLst/>
                          <a:latin typeface="+mn-lt"/>
                          <a:ea typeface="Calibri" panose="020F0502020204030204" pitchFamily="34" charset="0"/>
                          <a:cs typeface="Times New Roman" panose="02020603050405020304" pitchFamily="18" charset="0"/>
                        </a:rPr>
                        <a:t>#100 Course – Initial Compliance </a:t>
                      </a:r>
                    </a:p>
                  </a:txBody>
                  <a:tcPr anchor="ctr">
                    <a:solidFill>
                      <a:schemeClr val="bg1">
                        <a:lumMod val="85000"/>
                      </a:schemeClr>
                    </a:solidFill>
                  </a:tcPr>
                </a:tc>
                <a:tc>
                  <a:txBody>
                    <a:bodyPr/>
                    <a:lstStyle/>
                    <a:p>
                      <a:pPr marL="0" marR="0" algn="ctr">
                        <a:lnSpc>
                          <a:spcPct val="100000"/>
                        </a:lnSpc>
                        <a:spcBef>
                          <a:spcPts val="0"/>
                        </a:spcBef>
                        <a:spcAft>
                          <a:spcPts val="0"/>
                        </a:spcAft>
                      </a:pPr>
                      <a:r>
                        <a:rPr lang="en-US" sz="1600" b="0" i="1" dirty="0">
                          <a:effectLst/>
                          <a:latin typeface="+mj-lt"/>
                          <a:ea typeface="Calibri" panose="020F0502020204030204" pitchFamily="34" charset="0"/>
                          <a:cs typeface="Times New Roman" panose="02020603050405020304" pitchFamily="18" charset="0"/>
                        </a:rPr>
                        <a:t>1</a:t>
                      </a:r>
                    </a:p>
                  </a:txBody>
                  <a:tcPr anchor="ctr">
                    <a:solidFill>
                      <a:schemeClr val="bg1">
                        <a:lumMod val="85000"/>
                      </a:schemeClr>
                    </a:solidFill>
                  </a:tcPr>
                </a:tc>
                <a:tc>
                  <a:txBody>
                    <a:bodyPr/>
                    <a:lstStyle/>
                    <a:p>
                      <a:pPr marL="0" marR="0" algn="ctr">
                        <a:spcBef>
                          <a:spcPts val="0"/>
                        </a:spcBef>
                        <a:spcAft>
                          <a:spcPts val="0"/>
                        </a:spcAft>
                      </a:pPr>
                      <a:r>
                        <a:rPr lang="en-US" sz="1600" b="0" i="1" dirty="0">
                          <a:effectLst/>
                          <a:latin typeface="+mj-lt"/>
                          <a:ea typeface="Calibri" panose="020F0502020204030204" pitchFamily="34" charset="0"/>
                          <a:cs typeface="Times New Roman" panose="02020603050405020304" pitchFamily="18" charset="0"/>
                        </a:rPr>
                        <a:t>15</a:t>
                      </a:r>
                    </a:p>
                  </a:txBody>
                  <a:tcPr anchor="ctr">
                    <a:solidFill>
                      <a:schemeClr val="bg1">
                        <a:lumMod val="85000"/>
                      </a:schemeClr>
                    </a:solidFill>
                  </a:tcPr>
                </a:tc>
                <a:extLst>
                  <a:ext uri="{0D108BD9-81ED-4DB2-BD59-A6C34878D82A}">
                    <a16:rowId xmlns:a16="http://schemas.microsoft.com/office/drawing/2014/main" val="3811935829"/>
                  </a:ext>
                </a:extLst>
              </a:tr>
              <a:tr h="3341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kern="1200" dirty="0">
                          <a:solidFill>
                            <a:schemeClr val="dk1"/>
                          </a:solidFill>
                          <a:effectLst/>
                          <a:latin typeface="+mn-lt"/>
                          <a:ea typeface="Calibri" panose="020F0502020204030204" pitchFamily="34" charset="0"/>
                          <a:cs typeface="Times New Roman" panose="02020603050405020304" pitchFamily="18" charset="0"/>
                        </a:rPr>
                        <a:t>Technical Writing/OSHA Express</a:t>
                      </a:r>
                    </a:p>
                  </a:txBody>
                  <a:tcPr anchor="ctr">
                    <a:solidFill>
                      <a:schemeClr val="bg1">
                        <a:lumMod val="95000"/>
                      </a:schemeClr>
                    </a:solidFill>
                  </a:tcPr>
                </a:tc>
                <a:tc>
                  <a:txBody>
                    <a:bodyPr/>
                    <a:lstStyle/>
                    <a:p>
                      <a:pPr marL="0" marR="0" algn="ctr">
                        <a:lnSpc>
                          <a:spcPct val="100000"/>
                        </a:lnSpc>
                        <a:spcBef>
                          <a:spcPts val="0"/>
                        </a:spcBef>
                        <a:spcAft>
                          <a:spcPts val="0"/>
                        </a:spcAft>
                      </a:pPr>
                      <a:r>
                        <a:rPr lang="en-US" sz="1600" b="0" i="1" dirty="0">
                          <a:effectLst/>
                          <a:latin typeface="+mj-lt"/>
                          <a:ea typeface="Calibri" panose="020F0502020204030204" pitchFamily="34" charset="0"/>
                          <a:cs typeface="Times New Roman" panose="02020603050405020304" pitchFamily="18" charset="0"/>
                        </a:rPr>
                        <a:t>1</a:t>
                      </a:r>
                    </a:p>
                  </a:txBody>
                  <a:tcPr anchor="ctr">
                    <a:solidFill>
                      <a:schemeClr val="bg1">
                        <a:lumMod val="95000"/>
                      </a:schemeClr>
                    </a:solidFill>
                  </a:tcPr>
                </a:tc>
                <a:tc>
                  <a:txBody>
                    <a:bodyPr/>
                    <a:lstStyle/>
                    <a:p>
                      <a:pPr marL="0" marR="0" algn="ctr">
                        <a:spcBef>
                          <a:spcPts val="0"/>
                        </a:spcBef>
                        <a:spcAft>
                          <a:spcPts val="0"/>
                        </a:spcAft>
                      </a:pPr>
                      <a:r>
                        <a:rPr lang="en-US" sz="1600" b="0" i="1" dirty="0">
                          <a:effectLst/>
                          <a:latin typeface="+mj-lt"/>
                          <a:ea typeface="Calibri" panose="020F0502020204030204" pitchFamily="34" charset="0"/>
                          <a:cs typeface="Times New Roman" panose="02020603050405020304" pitchFamily="18" charset="0"/>
                        </a:rPr>
                        <a:t>16</a:t>
                      </a:r>
                    </a:p>
                  </a:txBody>
                  <a:tcPr anchor="ctr">
                    <a:solidFill>
                      <a:schemeClr val="bg1">
                        <a:lumMod val="95000"/>
                      </a:schemeClr>
                    </a:solidFill>
                  </a:tcPr>
                </a:tc>
                <a:extLst>
                  <a:ext uri="{0D108BD9-81ED-4DB2-BD59-A6C34878D82A}">
                    <a16:rowId xmlns:a16="http://schemas.microsoft.com/office/drawing/2014/main" val="3747708810"/>
                  </a:ext>
                </a:extLst>
              </a:tr>
              <a:tr h="3341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kern="1200" dirty="0">
                          <a:solidFill>
                            <a:schemeClr val="dk1"/>
                          </a:solidFill>
                          <a:effectLst/>
                          <a:latin typeface="+mn-lt"/>
                          <a:ea typeface="Calibri" panose="020F0502020204030204" pitchFamily="34" charset="0"/>
                          <a:cs typeface="Times New Roman" panose="02020603050405020304" pitchFamily="18" charset="0"/>
                        </a:rPr>
                        <a:t>10-Hour General Industry Awareness Course</a:t>
                      </a:r>
                    </a:p>
                  </a:txBody>
                  <a:tcPr anchor="ctr">
                    <a:solidFill>
                      <a:schemeClr val="bg1">
                        <a:lumMod val="85000"/>
                      </a:schemeClr>
                    </a:solidFill>
                  </a:tcPr>
                </a:tc>
                <a:tc>
                  <a:txBody>
                    <a:bodyPr/>
                    <a:lstStyle/>
                    <a:p>
                      <a:pPr marL="0" marR="0" algn="ctr">
                        <a:lnSpc>
                          <a:spcPct val="100000"/>
                        </a:lnSpc>
                        <a:spcBef>
                          <a:spcPts val="0"/>
                        </a:spcBef>
                        <a:spcAft>
                          <a:spcPts val="0"/>
                        </a:spcAft>
                      </a:pPr>
                      <a:r>
                        <a:rPr lang="en-US" sz="1600" b="0" i="1" dirty="0">
                          <a:effectLst/>
                          <a:latin typeface="+mj-lt"/>
                          <a:ea typeface="Calibri" panose="020F0502020204030204" pitchFamily="34" charset="0"/>
                          <a:cs typeface="Times New Roman" panose="02020603050405020304" pitchFamily="18" charset="0"/>
                        </a:rPr>
                        <a:t>1</a:t>
                      </a:r>
                    </a:p>
                  </a:txBody>
                  <a:tcPr anchor="ctr">
                    <a:solidFill>
                      <a:schemeClr val="bg1">
                        <a:lumMod val="85000"/>
                      </a:schemeClr>
                    </a:solidFill>
                  </a:tcPr>
                </a:tc>
                <a:tc>
                  <a:txBody>
                    <a:bodyPr/>
                    <a:lstStyle/>
                    <a:p>
                      <a:pPr marL="0" marR="0" algn="ctr">
                        <a:spcBef>
                          <a:spcPts val="0"/>
                        </a:spcBef>
                        <a:spcAft>
                          <a:spcPts val="0"/>
                        </a:spcAft>
                      </a:pPr>
                      <a:r>
                        <a:rPr lang="en-US" sz="1600" b="0" i="1" dirty="0">
                          <a:effectLst/>
                          <a:latin typeface="+mj-lt"/>
                          <a:ea typeface="Calibri" panose="020F0502020204030204" pitchFamily="34" charset="0"/>
                          <a:cs typeface="Times New Roman" panose="02020603050405020304" pitchFamily="18" charset="0"/>
                        </a:rPr>
                        <a:t>1</a:t>
                      </a:r>
                    </a:p>
                  </a:txBody>
                  <a:tcPr anchor="ctr">
                    <a:solidFill>
                      <a:schemeClr val="bg1">
                        <a:lumMod val="85000"/>
                      </a:schemeClr>
                    </a:solidFill>
                  </a:tcPr>
                </a:tc>
                <a:extLst>
                  <a:ext uri="{0D108BD9-81ED-4DB2-BD59-A6C34878D82A}">
                    <a16:rowId xmlns:a16="http://schemas.microsoft.com/office/drawing/2014/main" val="148369397"/>
                  </a:ext>
                </a:extLst>
              </a:tr>
              <a:tr h="334192">
                <a:tc gridSpan="2">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b="1" i="1" kern="1200" dirty="0">
                          <a:solidFill>
                            <a:schemeClr val="dk1"/>
                          </a:solidFill>
                          <a:effectLst/>
                          <a:latin typeface="+mn-lt"/>
                          <a:ea typeface="Calibri" panose="020F0502020204030204" pitchFamily="34" charset="0"/>
                          <a:cs typeface="Times New Roman" panose="02020603050405020304" pitchFamily="18" charset="0"/>
                        </a:rPr>
                        <a:t>Total Trained</a:t>
                      </a:r>
                    </a:p>
                  </a:txBody>
                  <a:tcPr anchor="ctr">
                    <a:solidFill>
                      <a:schemeClr val="bg1">
                        <a:lumMod val="95000"/>
                      </a:schemeClr>
                    </a:solidFill>
                  </a:tcPr>
                </a:tc>
                <a:tc hMerge="1">
                  <a:txBody>
                    <a:bodyPr/>
                    <a:lstStyle/>
                    <a:p>
                      <a:pPr marL="0" marR="0" algn="ctr">
                        <a:lnSpc>
                          <a:spcPct val="100000"/>
                        </a:lnSpc>
                        <a:spcBef>
                          <a:spcPts val="0"/>
                        </a:spcBef>
                        <a:spcAft>
                          <a:spcPts val="0"/>
                        </a:spcAft>
                      </a:pPr>
                      <a:endParaRPr lang="en-US" sz="1600" b="1" i="1" dirty="0">
                        <a:effectLst/>
                        <a:latin typeface="+mj-lt"/>
                        <a:ea typeface="Calibri" panose="020F0502020204030204" pitchFamily="34" charset="0"/>
                        <a:cs typeface="Times New Roman" panose="02020603050405020304" pitchFamily="18" charset="0"/>
                      </a:endParaRPr>
                    </a:p>
                  </a:txBody>
                  <a:tcPr anchor="ctr">
                    <a:solidFill>
                      <a:schemeClr val="bg1">
                        <a:lumMod val="9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81</a:t>
                      </a:r>
                    </a:p>
                  </a:txBody>
                  <a:tcPr anchor="ctr">
                    <a:solidFill>
                      <a:schemeClr val="bg1">
                        <a:lumMod val="95000"/>
                      </a:schemeClr>
                    </a:solidFill>
                  </a:tcPr>
                </a:tc>
                <a:extLst>
                  <a:ext uri="{0D108BD9-81ED-4DB2-BD59-A6C34878D82A}">
                    <a16:rowId xmlns:a16="http://schemas.microsoft.com/office/drawing/2014/main" val="2879108275"/>
                  </a:ext>
                </a:extLst>
              </a:tr>
            </a:tbl>
          </a:graphicData>
        </a:graphic>
      </p:graphicFrame>
      <p:sp>
        <p:nvSpPr>
          <p:cNvPr id="7" name="TextBox 6">
            <a:extLst>
              <a:ext uri="{FF2B5EF4-FFF2-40B4-BE49-F238E27FC236}">
                <a16:creationId xmlns:a16="http://schemas.microsoft.com/office/drawing/2014/main" id="{B9E1BDE5-0EB1-4371-8D4B-376AFDA22703}"/>
              </a:ext>
            </a:extLst>
          </p:cNvPr>
          <p:cNvSpPr txBox="1"/>
          <p:nvPr/>
        </p:nvSpPr>
        <p:spPr>
          <a:xfrm>
            <a:off x="6477000" y="685800"/>
            <a:ext cx="2286000" cy="369332"/>
          </a:xfrm>
          <a:prstGeom prst="rect">
            <a:avLst/>
          </a:prstGeom>
          <a:noFill/>
        </p:spPr>
        <p:txBody>
          <a:bodyPr wrap="square" rtlCol="0">
            <a:spAutoFit/>
          </a:bodyPr>
          <a:lstStyle/>
          <a:p>
            <a:r>
              <a:rPr lang="en-US" i="1" dirty="0"/>
              <a:t>FFY 2021—3</a:t>
            </a:r>
            <a:r>
              <a:rPr lang="en-US" i="1" baseline="30000" dirty="0"/>
              <a:t>rd</a:t>
            </a:r>
            <a:r>
              <a:rPr lang="en-US" i="1" dirty="0"/>
              <a:t> Qtr.</a:t>
            </a:r>
          </a:p>
        </p:txBody>
      </p:sp>
    </p:spTree>
    <p:extLst>
      <p:ext uri="{BB962C8B-B14F-4D97-AF65-F5344CB8AC3E}">
        <p14:creationId xmlns:p14="http://schemas.microsoft.com/office/powerpoint/2010/main" val="2550727867"/>
      </p:ext>
    </p:extLst>
  </p:cSld>
  <p:clrMapOvr>
    <a:masterClrMapping/>
  </p:clrMapOvr>
  <p:transition advClick="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endParaRPr lang="en-US"/>
          </a:p>
        </p:txBody>
      </p:sp>
      <p:sp>
        <p:nvSpPr>
          <p:cNvPr id="3078"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endParaRPr lang="en-US"/>
          </a:p>
        </p:txBody>
      </p:sp>
      <p:sp>
        <p:nvSpPr>
          <p:cNvPr id="14"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Internal Training</a:t>
            </a:r>
            <a:endParaRPr lang="en-US" sz="2400" b="1" i="1" dirty="0">
              <a:solidFill>
                <a:schemeClr val="bg2"/>
              </a:solidFill>
            </a:endParaRPr>
          </a:p>
        </p:txBody>
      </p:sp>
      <p:graphicFrame>
        <p:nvGraphicFramePr>
          <p:cNvPr id="8" name="Table 7">
            <a:extLst>
              <a:ext uri="{FF2B5EF4-FFF2-40B4-BE49-F238E27FC236}">
                <a16:creationId xmlns:a16="http://schemas.microsoft.com/office/drawing/2014/main" id="{82C4A2F0-2B52-48AF-B87D-07702E32C521}"/>
              </a:ext>
            </a:extLst>
          </p:cNvPr>
          <p:cNvGraphicFramePr>
            <a:graphicFrameLocks noGrp="1"/>
          </p:cNvGraphicFramePr>
          <p:nvPr>
            <p:extLst>
              <p:ext uri="{D42A27DB-BD31-4B8C-83A1-F6EECF244321}">
                <p14:modId xmlns:p14="http://schemas.microsoft.com/office/powerpoint/2010/main" val="2161093943"/>
              </p:ext>
            </p:extLst>
          </p:nvPr>
        </p:nvGraphicFramePr>
        <p:xfrm>
          <a:off x="609600" y="1143001"/>
          <a:ext cx="7924800" cy="4855589"/>
        </p:xfrm>
        <a:graphic>
          <a:graphicData uri="http://schemas.openxmlformats.org/drawingml/2006/table">
            <a:tbl>
              <a:tblPr firstRow="1" bandRow="1">
                <a:tableStyleId>{00A15C55-8517-42AA-B614-E9B94910E393}</a:tableStyleId>
              </a:tblPr>
              <a:tblGrid>
                <a:gridCol w="6324600">
                  <a:extLst>
                    <a:ext uri="{9D8B030D-6E8A-4147-A177-3AD203B41FA5}">
                      <a16:colId xmlns:a16="http://schemas.microsoft.com/office/drawing/2014/main" val="20000"/>
                    </a:ext>
                  </a:extLst>
                </a:gridCol>
                <a:gridCol w="685800">
                  <a:extLst>
                    <a:ext uri="{9D8B030D-6E8A-4147-A177-3AD203B41FA5}">
                      <a16:colId xmlns:a16="http://schemas.microsoft.com/office/drawing/2014/main" val="2110187249"/>
                    </a:ext>
                  </a:extLst>
                </a:gridCol>
                <a:gridCol w="914400">
                  <a:extLst>
                    <a:ext uri="{9D8B030D-6E8A-4147-A177-3AD203B41FA5}">
                      <a16:colId xmlns:a16="http://schemas.microsoft.com/office/drawing/2014/main" val="4050111507"/>
                    </a:ext>
                  </a:extLst>
                </a:gridCol>
              </a:tblGrid>
              <a:tr h="372590">
                <a:tc gridSpan="3">
                  <a:txBody>
                    <a:bodyPr/>
                    <a:lstStyle/>
                    <a:p>
                      <a:pPr algn="ctr"/>
                      <a:r>
                        <a:rPr lang="en-US" sz="2000" dirty="0">
                          <a:solidFill>
                            <a:schemeClr val="tx1"/>
                          </a:solidFill>
                        </a:rPr>
                        <a:t>3</a:t>
                      </a:r>
                      <a:r>
                        <a:rPr lang="en-US" sz="2000" baseline="30000" dirty="0">
                          <a:solidFill>
                            <a:schemeClr val="tx1"/>
                          </a:solidFill>
                        </a:rPr>
                        <a:t>rd</a:t>
                      </a:r>
                      <a:r>
                        <a:rPr lang="en-US" sz="2000" dirty="0">
                          <a:solidFill>
                            <a:schemeClr val="tx1"/>
                          </a:solidFill>
                        </a:rPr>
                        <a:t> Qtr.—COURSE</a:t>
                      </a:r>
                    </a:p>
                  </a:txBody>
                  <a:tcPr anchor="ctr">
                    <a:solidFill>
                      <a:schemeClr val="bg1">
                        <a:lumMod val="75000"/>
                      </a:schemeClr>
                    </a:solidFill>
                  </a:tcPr>
                </a:tc>
                <a:tc hMerge="1">
                  <a:txBody>
                    <a:bodyPr/>
                    <a:lstStyle/>
                    <a:p>
                      <a:pPr algn="ctr"/>
                      <a:endParaRPr lang="en-US" sz="1400" i="1" dirty="0">
                        <a:solidFill>
                          <a:schemeClr val="tx1"/>
                        </a:solidFill>
                      </a:endParaRPr>
                    </a:p>
                  </a:txBody>
                  <a:tcPr anchor="ctr">
                    <a:solidFill>
                      <a:schemeClr val="bg1">
                        <a:lumMod val="75000"/>
                      </a:schemeClr>
                    </a:solidFill>
                  </a:tcPr>
                </a:tc>
                <a:tc hMerge="1">
                  <a:txBody>
                    <a:bodyPr/>
                    <a:lstStyle/>
                    <a:p>
                      <a:pPr algn="ctr"/>
                      <a:endParaRPr lang="en-US" sz="1400" i="1" dirty="0">
                        <a:solidFill>
                          <a:schemeClr val="tx1"/>
                        </a:solidFill>
                      </a:endParaRPr>
                    </a:p>
                  </a:txBody>
                  <a:tcPr anchor="ctr">
                    <a:solidFill>
                      <a:schemeClr val="bg1">
                        <a:lumMod val="75000"/>
                      </a:schemeClr>
                    </a:solidFill>
                  </a:tcPr>
                </a:tc>
                <a:extLst>
                  <a:ext uri="{0D108BD9-81ED-4DB2-BD59-A6C34878D82A}">
                    <a16:rowId xmlns:a16="http://schemas.microsoft.com/office/drawing/2014/main" val="10000"/>
                  </a:ext>
                </a:extLst>
              </a:tr>
              <a:tr h="343929">
                <a:tc>
                  <a:txBody>
                    <a:bodyPr/>
                    <a:lstStyle/>
                    <a:p>
                      <a:pPr marL="0" marR="0" algn="ctr">
                        <a:lnSpc>
                          <a:spcPct val="100000"/>
                        </a:lnSpc>
                        <a:spcBef>
                          <a:spcPts val="0"/>
                        </a:spcBef>
                        <a:spcAft>
                          <a:spcPts val="0"/>
                        </a:spcAft>
                      </a:pPr>
                      <a:r>
                        <a:rPr lang="en-US" sz="1800" b="1" i="0" dirty="0">
                          <a:effectLst/>
                          <a:latin typeface="+mj-lt"/>
                          <a:ea typeface="Calibri" panose="020F0502020204030204" pitchFamily="34" charset="0"/>
                          <a:cs typeface="Times New Roman" panose="02020603050405020304" pitchFamily="18" charset="0"/>
                        </a:rPr>
                        <a:t>Webinars:</a:t>
                      </a:r>
                    </a:p>
                  </a:txBody>
                  <a:tcPr anchor="ctr">
                    <a:solidFill>
                      <a:schemeClr val="bg1">
                        <a:lumMod val="95000"/>
                      </a:schemeClr>
                    </a:solidFill>
                  </a:tcPr>
                </a:tc>
                <a:tc>
                  <a:txBody>
                    <a:bodyPr/>
                    <a:lstStyle/>
                    <a:p>
                      <a:pPr marL="0" marR="0" algn="ctr">
                        <a:lnSpc>
                          <a:spcPct val="100000"/>
                        </a:lnSpc>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No.</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1" dirty="0">
                          <a:solidFill>
                            <a:schemeClr val="tx1"/>
                          </a:solidFill>
                        </a:rPr>
                        <a:t>Trained</a:t>
                      </a:r>
                    </a:p>
                  </a:txBody>
                  <a:tcPr anchor="ctr">
                    <a:solidFill>
                      <a:schemeClr val="bg1">
                        <a:lumMod val="95000"/>
                      </a:schemeClr>
                    </a:solidFill>
                  </a:tcPr>
                </a:tc>
                <a:extLst>
                  <a:ext uri="{0D108BD9-81ED-4DB2-BD59-A6C34878D82A}">
                    <a16:rowId xmlns:a16="http://schemas.microsoft.com/office/drawing/2014/main" val="1858962413"/>
                  </a:ext>
                </a:extLst>
              </a:tr>
              <a:tr h="13808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kern="1200" dirty="0">
                          <a:solidFill>
                            <a:schemeClr val="dk1"/>
                          </a:solidFill>
                          <a:effectLst/>
                          <a:latin typeface="+mn-lt"/>
                          <a:ea typeface="+mn-ea"/>
                          <a:cs typeface="+mn-cs"/>
                        </a:rPr>
                        <a:t>Stairways and Ladders, Heat Stress</a:t>
                      </a:r>
                    </a:p>
                  </a:txBody>
                  <a:tcPr anchor="ctr">
                    <a:solidFill>
                      <a:schemeClr val="bg1">
                        <a:lumMod val="85000"/>
                      </a:schemeClr>
                    </a:solidFill>
                  </a:tcPr>
                </a:tc>
                <a:tc>
                  <a:txBody>
                    <a:bodyPr/>
                    <a:lstStyle/>
                    <a:p>
                      <a:pPr marL="0" marR="0" algn="ctr">
                        <a:lnSpc>
                          <a:spcPct val="100000"/>
                        </a:lnSpc>
                        <a:spcBef>
                          <a:spcPts val="0"/>
                        </a:spcBef>
                        <a:spcAft>
                          <a:spcPts val="0"/>
                        </a:spcAft>
                      </a:pPr>
                      <a:r>
                        <a:rPr lang="en-US" sz="1600" b="0" i="1" dirty="0">
                          <a:effectLst/>
                          <a:latin typeface="+mj-lt"/>
                          <a:ea typeface="Calibri" panose="020F0502020204030204" pitchFamily="34" charset="0"/>
                          <a:cs typeface="Times New Roman" panose="02020603050405020304" pitchFamily="18" charset="0"/>
                        </a:rPr>
                        <a:t>2</a:t>
                      </a:r>
                    </a:p>
                  </a:txBody>
                  <a:tcPr anchor="ctr">
                    <a:solidFill>
                      <a:schemeClr val="bg1">
                        <a:lumMod val="85000"/>
                      </a:schemeClr>
                    </a:solidFill>
                  </a:tcPr>
                </a:tc>
                <a:tc>
                  <a:txBody>
                    <a:bodyPr/>
                    <a:lstStyle/>
                    <a:p>
                      <a:pPr marL="0" marR="0" algn="ctr">
                        <a:spcBef>
                          <a:spcPts val="0"/>
                        </a:spcBef>
                        <a:spcAft>
                          <a:spcPts val="0"/>
                        </a:spcAft>
                      </a:pPr>
                      <a:r>
                        <a:rPr lang="en-US" sz="1600" b="0" i="1" dirty="0">
                          <a:effectLst/>
                          <a:latin typeface="+mj-lt"/>
                          <a:ea typeface="Calibri" panose="020F0502020204030204" pitchFamily="34" charset="0"/>
                          <a:cs typeface="Times New Roman" panose="02020603050405020304" pitchFamily="18" charset="0"/>
                        </a:rPr>
                        <a:t>2</a:t>
                      </a:r>
                    </a:p>
                  </a:txBody>
                  <a:tcPr anchor="ctr">
                    <a:solidFill>
                      <a:schemeClr val="bg1">
                        <a:lumMod val="85000"/>
                      </a:schemeClr>
                    </a:solidFill>
                  </a:tcPr>
                </a:tc>
                <a:extLst>
                  <a:ext uri="{0D108BD9-81ED-4DB2-BD59-A6C34878D82A}">
                    <a16:rowId xmlns:a16="http://schemas.microsoft.com/office/drawing/2014/main" val="10006"/>
                  </a:ext>
                </a:extLst>
              </a:tr>
              <a:tr h="34392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kern="1200" dirty="0">
                          <a:solidFill>
                            <a:schemeClr val="dk1"/>
                          </a:solidFill>
                          <a:effectLst/>
                          <a:latin typeface="+mn-lt"/>
                          <a:ea typeface="Calibri" panose="020F0502020204030204" pitchFamily="34" charset="0"/>
                          <a:cs typeface="Times New Roman" panose="02020603050405020304" pitchFamily="18" charset="0"/>
                        </a:rPr>
                        <a:t>Virtual:</a:t>
                      </a:r>
                    </a:p>
                  </a:txBody>
                  <a:tcPr anchor="ctr">
                    <a:solidFill>
                      <a:schemeClr val="bg1">
                        <a:lumMod val="95000"/>
                      </a:schemeClr>
                    </a:solidFill>
                  </a:tcPr>
                </a:tc>
                <a:tc>
                  <a:txBody>
                    <a:bodyPr/>
                    <a:lstStyle/>
                    <a:p>
                      <a:pPr marL="0" marR="0" algn="ctr">
                        <a:lnSpc>
                          <a:spcPct val="100000"/>
                        </a:lnSpc>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No.</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1" dirty="0">
                          <a:solidFill>
                            <a:schemeClr val="tx1"/>
                          </a:solidFill>
                        </a:rPr>
                        <a:t>Trained</a:t>
                      </a:r>
                    </a:p>
                  </a:txBody>
                  <a:tcPr anchor="ctr">
                    <a:solidFill>
                      <a:schemeClr val="bg1">
                        <a:lumMod val="95000"/>
                      </a:schemeClr>
                    </a:solidFill>
                  </a:tcPr>
                </a:tc>
                <a:extLst>
                  <a:ext uri="{0D108BD9-81ED-4DB2-BD59-A6C34878D82A}">
                    <a16:rowId xmlns:a16="http://schemas.microsoft.com/office/drawing/2014/main" val="2667116058"/>
                  </a:ext>
                </a:extLst>
              </a:tr>
              <a:tr h="3152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kern="1200" dirty="0">
                          <a:solidFill>
                            <a:schemeClr val="dk1"/>
                          </a:solidFill>
                          <a:effectLst/>
                          <a:latin typeface="+mn-lt"/>
                          <a:ea typeface="+mn-ea"/>
                          <a:cs typeface="+mn-cs"/>
                        </a:rPr>
                        <a:t>Fall Stand Down</a:t>
                      </a:r>
                    </a:p>
                  </a:txBody>
                  <a:tcPr anchor="ctr">
                    <a:solidFill>
                      <a:schemeClr val="bg1">
                        <a:lumMod val="85000"/>
                      </a:schemeClr>
                    </a:solidFill>
                  </a:tcPr>
                </a:tc>
                <a:tc>
                  <a:txBody>
                    <a:bodyPr/>
                    <a:lstStyle/>
                    <a:p>
                      <a:pPr marL="0" marR="0" algn="ctr">
                        <a:lnSpc>
                          <a:spcPct val="100000"/>
                        </a:lnSpc>
                        <a:spcBef>
                          <a:spcPts val="0"/>
                        </a:spcBef>
                        <a:spcAft>
                          <a:spcPts val="0"/>
                        </a:spcAft>
                      </a:pPr>
                      <a:r>
                        <a:rPr lang="en-US" sz="1600" b="0" i="1" dirty="0">
                          <a:effectLst/>
                          <a:latin typeface="+mj-lt"/>
                          <a:ea typeface="Calibri" panose="020F0502020204030204" pitchFamily="34" charset="0"/>
                          <a:cs typeface="Times New Roman" panose="02020603050405020304" pitchFamily="18" charset="0"/>
                        </a:rPr>
                        <a:t>1</a:t>
                      </a:r>
                    </a:p>
                  </a:txBody>
                  <a:tcPr anchor="ctr">
                    <a:solidFill>
                      <a:schemeClr val="bg1">
                        <a:lumMod val="85000"/>
                      </a:schemeClr>
                    </a:solidFill>
                  </a:tcPr>
                </a:tc>
                <a:tc>
                  <a:txBody>
                    <a:bodyPr/>
                    <a:lstStyle/>
                    <a:p>
                      <a:pPr marL="0" marR="0" algn="ctr">
                        <a:spcBef>
                          <a:spcPts val="0"/>
                        </a:spcBef>
                        <a:spcAft>
                          <a:spcPts val="0"/>
                        </a:spcAft>
                      </a:pPr>
                      <a:r>
                        <a:rPr lang="en-US" sz="1600" b="0" i="1" dirty="0">
                          <a:effectLst/>
                          <a:latin typeface="+mj-lt"/>
                          <a:ea typeface="Calibri" panose="020F0502020204030204" pitchFamily="34" charset="0"/>
                          <a:cs typeface="Times New Roman" panose="02020603050405020304" pitchFamily="18" charset="0"/>
                        </a:rPr>
                        <a:t>14</a:t>
                      </a:r>
                    </a:p>
                  </a:txBody>
                  <a:tcPr anchor="ctr">
                    <a:solidFill>
                      <a:schemeClr val="bg1">
                        <a:lumMod val="85000"/>
                      </a:schemeClr>
                    </a:solidFill>
                  </a:tcPr>
                </a:tc>
                <a:extLst>
                  <a:ext uri="{0D108BD9-81ED-4DB2-BD59-A6C34878D82A}">
                    <a16:rowId xmlns:a16="http://schemas.microsoft.com/office/drawing/2014/main" val="126569410"/>
                  </a:ext>
                </a:extLst>
              </a:tr>
              <a:tr h="3152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kern="1200" dirty="0">
                          <a:solidFill>
                            <a:schemeClr val="dk1"/>
                          </a:solidFill>
                          <a:effectLst/>
                          <a:latin typeface="+mn-lt"/>
                          <a:ea typeface="Calibri" panose="020F0502020204030204" pitchFamily="34" charset="0"/>
                          <a:cs typeface="Times New Roman" panose="02020603050405020304" pitchFamily="18" charset="0"/>
                        </a:rPr>
                        <a:t>Construction Forum</a:t>
                      </a:r>
                    </a:p>
                  </a:txBody>
                  <a:tcPr anchor="ctr">
                    <a:solidFill>
                      <a:schemeClr val="bg1">
                        <a:lumMod val="95000"/>
                      </a:schemeClr>
                    </a:solidFill>
                  </a:tcPr>
                </a:tc>
                <a:tc>
                  <a:txBody>
                    <a:bodyPr/>
                    <a:lstStyle/>
                    <a:p>
                      <a:pPr marL="0" marR="0" algn="ctr">
                        <a:lnSpc>
                          <a:spcPct val="100000"/>
                        </a:lnSpc>
                        <a:spcBef>
                          <a:spcPts val="0"/>
                        </a:spcBef>
                        <a:spcAft>
                          <a:spcPts val="0"/>
                        </a:spcAft>
                      </a:pPr>
                      <a:r>
                        <a:rPr lang="en-US" sz="1600" b="0" i="1" dirty="0">
                          <a:effectLst/>
                          <a:latin typeface="+mj-lt"/>
                          <a:ea typeface="Calibri" panose="020F0502020204030204" pitchFamily="34" charset="0"/>
                          <a:cs typeface="Times New Roman" panose="02020603050405020304" pitchFamily="18" charset="0"/>
                        </a:rPr>
                        <a:t>1</a:t>
                      </a:r>
                    </a:p>
                  </a:txBody>
                  <a:tcPr anchor="ctr">
                    <a:solidFill>
                      <a:schemeClr val="bg1">
                        <a:lumMod val="95000"/>
                      </a:schemeClr>
                    </a:solidFill>
                  </a:tcPr>
                </a:tc>
                <a:tc>
                  <a:txBody>
                    <a:bodyPr/>
                    <a:lstStyle/>
                    <a:p>
                      <a:pPr marL="0" marR="0" algn="ctr">
                        <a:spcBef>
                          <a:spcPts val="0"/>
                        </a:spcBef>
                        <a:spcAft>
                          <a:spcPts val="0"/>
                        </a:spcAft>
                      </a:pPr>
                      <a:r>
                        <a:rPr lang="en-US" sz="1600" b="0" i="1" dirty="0">
                          <a:effectLst/>
                          <a:latin typeface="+mj-lt"/>
                          <a:ea typeface="Calibri" panose="020F0502020204030204" pitchFamily="34" charset="0"/>
                          <a:cs typeface="Times New Roman" panose="02020603050405020304" pitchFamily="18" charset="0"/>
                        </a:rPr>
                        <a:t>7</a:t>
                      </a:r>
                    </a:p>
                  </a:txBody>
                  <a:tcPr anchor="ctr">
                    <a:solidFill>
                      <a:schemeClr val="bg1">
                        <a:lumMod val="95000"/>
                      </a:schemeClr>
                    </a:solidFill>
                  </a:tcPr>
                </a:tc>
                <a:extLst>
                  <a:ext uri="{0D108BD9-81ED-4DB2-BD59-A6C34878D82A}">
                    <a16:rowId xmlns:a16="http://schemas.microsoft.com/office/drawing/2014/main" val="2964479621"/>
                  </a:ext>
                </a:extLst>
              </a:tr>
              <a:tr h="3152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kern="1200" dirty="0">
                          <a:solidFill>
                            <a:schemeClr val="dk1"/>
                          </a:solidFill>
                          <a:effectLst/>
                          <a:latin typeface="+mn-lt"/>
                          <a:ea typeface="Calibri" panose="020F0502020204030204" pitchFamily="34" charset="0"/>
                          <a:cs typeface="Times New Roman" panose="02020603050405020304" pitchFamily="18" charset="0"/>
                        </a:rPr>
                        <a:t>Fall Protection (</a:t>
                      </a:r>
                      <a:r>
                        <a:rPr lang="en-US" sz="1600" i="1" kern="1200" dirty="0" err="1">
                          <a:solidFill>
                            <a:schemeClr val="dk1"/>
                          </a:solidFill>
                          <a:effectLst/>
                          <a:latin typeface="+mn-lt"/>
                          <a:ea typeface="Calibri" panose="020F0502020204030204" pitchFamily="34" charset="0"/>
                          <a:cs typeface="Times New Roman" panose="02020603050405020304" pitchFamily="18" charset="0"/>
                        </a:rPr>
                        <a:t>Gravitec</a:t>
                      </a:r>
                      <a:r>
                        <a:rPr lang="en-US" sz="1600" i="1" kern="1200" dirty="0">
                          <a:solidFill>
                            <a:schemeClr val="dk1"/>
                          </a:solidFill>
                          <a:effectLst/>
                          <a:latin typeface="+mn-lt"/>
                          <a:ea typeface="Calibri" panose="020F0502020204030204" pitchFamily="34" charset="0"/>
                          <a:cs typeface="Times New Roman" panose="02020603050405020304" pitchFamily="18" charset="0"/>
                        </a:rPr>
                        <a:t>)</a:t>
                      </a:r>
                    </a:p>
                  </a:txBody>
                  <a:tcPr anchor="ctr">
                    <a:solidFill>
                      <a:schemeClr val="bg1">
                        <a:lumMod val="85000"/>
                      </a:schemeClr>
                    </a:solidFill>
                  </a:tcPr>
                </a:tc>
                <a:tc>
                  <a:txBody>
                    <a:bodyPr/>
                    <a:lstStyle/>
                    <a:p>
                      <a:pPr marL="0" marR="0" algn="ctr">
                        <a:lnSpc>
                          <a:spcPct val="100000"/>
                        </a:lnSpc>
                        <a:spcBef>
                          <a:spcPts val="0"/>
                        </a:spcBef>
                        <a:spcAft>
                          <a:spcPts val="0"/>
                        </a:spcAft>
                      </a:pPr>
                      <a:r>
                        <a:rPr lang="en-US" sz="1600" b="0" i="1" dirty="0">
                          <a:effectLst/>
                          <a:latin typeface="+mj-lt"/>
                          <a:ea typeface="Calibri" panose="020F0502020204030204" pitchFamily="34" charset="0"/>
                          <a:cs typeface="Times New Roman" panose="02020603050405020304" pitchFamily="18" charset="0"/>
                        </a:rPr>
                        <a:t>1</a:t>
                      </a:r>
                    </a:p>
                  </a:txBody>
                  <a:tcPr anchor="ctr">
                    <a:solidFill>
                      <a:schemeClr val="bg1">
                        <a:lumMod val="85000"/>
                      </a:schemeClr>
                    </a:solidFill>
                  </a:tcPr>
                </a:tc>
                <a:tc>
                  <a:txBody>
                    <a:bodyPr/>
                    <a:lstStyle/>
                    <a:p>
                      <a:pPr marL="0" marR="0" algn="ctr">
                        <a:spcBef>
                          <a:spcPts val="0"/>
                        </a:spcBef>
                        <a:spcAft>
                          <a:spcPts val="0"/>
                        </a:spcAft>
                      </a:pPr>
                      <a:r>
                        <a:rPr lang="en-US" sz="1600" b="0" i="1" dirty="0">
                          <a:effectLst/>
                          <a:latin typeface="+mj-lt"/>
                          <a:ea typeface="Calibri" panose="020F0502020204030204" pitchFamily="34" charset="0"/>
                          <a:cs typeface="Times New Roman" panose="02020603050405020304" pitchFamily="18" charset="0"/>
                        </a:rPr>
                        <a:t>18</a:t>
                      </a:r>
                    </a:p>
                  </a:txBody>
                  <a:tcPr anchor="ctr">
                    <a:solidFill>
                      <a:schemeClr val="bg1">
                        <a:lumMod val="85000"/>
                      </a:schemeClr>
                    </a:solidFill>
                  </a:tcPr>
                </a:tc>
                <a:extLst>
                  <a:ext uri="{0D108BD9-81ED-4DB2-BD59-A6C34878D82A}">
                    <a16:rowId xmlns:a16="http://schemas.microsoft.com/office/drawing/2014/main" val="300349858"/>
                  </a:ext>
                </a:extLst>
              </a:tr>
              <a:tr h="3152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kern="1200" dirty="0">
                          <a:solidFill>
                            <a:schemeClr val="dk1"/>
                          </a:solidFill>
                          <a:effectLst/>
                          <a:latin typeface="+mn-lt"/>
                          <a:ea typeface="Calibri" panose="020F0502020204030204" pitchFamily="34" charset="0"/>
                          <a:cs typeface="Times New Roman" panose="02020603050405020304" pitchFamily="18" charset="0"/>
                        </a:rPr>
                        <a:t>#123/#131 – Accident Investigation and Interviewing Techniques</a:t>
                      </a:r>
                    </a:p>
                  </a:txBody>
                  <a:tcPr anchor="ctr">
                    <a:solidFill>
                      <a:schemeClr val="bg1">
                        <a:lumMod val="95000"/>
                      </a:schemeClr>
                    </a:solidFill>
                  </a:tcPr>
                </a:tc>
                <a:tc>
                  <a:txBody>
                    <a:bodyPr/>
                    <a:lstStyle/>
                    <a:p>
                      <a:pPr marL="0" marR="0" algn="ctr">
                        <a:lnSpc>
                          <a:spcPct val="100000"/>
                        </a:lnSpc>
                        <a:spcBef>
                          <a:spcPts val="0"/>
                        </a:spcBef>
                        <a:spcAft>
                          <a:spcPts val="0"/>
                        </a:spcAft>
                      </a:pPr>
                      <a:r>
                        <a:rPr lang="en-US" sz="1600" b="0" i="1" dirty="0">
                          <a:effectLst/>
                          <a:latin typeface="+mj-lt"/>
                          <a:ea typeface="Calibri" panose="020F0502020204030204" pitchFamily="34" charset="0"/>
                          <a:cs typeface="Times New Roman" panose="02020603050405020304" pitchFamily="18" charset="0"/>
                        </a:rPr>
                        <a:t>2</a:t>
                      </a:r>
                    </a:p>
                  </a:txBody>
                  <a:tcPr anchor="ctr">
                    <a:solidFill>
                      <a:schemeClr val="bg1">
                        <a:lumMod val="95000"/>
                      </a:schemeClr>
                    </a:solidFill>
                  </a:tcPr>
                </a:tc>
                <a:tc>
                  <a:txBody>
                    <a:bodyPr/>
                    <a:lstStyle/>
                    <a:p>
                      <a:pPr marL="0" marR="0" algn="ctr">
                        <a:spcBef>
                          <a:spcPts val="0"/>
                        </a:spcBef>
                        <a:spcAft>
                          <a:spcPts val="0"/>
                        </a:spcAft>
                      </a:pPr>
                      <a:r>
                        <a:rPr lang="en-US" sz="1600" b="0" i="1" dirty="0">
                          <a:effectLst/>
                          <a:latin typeface="+mj-lt"/>
                          <a:ea typeface="Calibri" panose="020F0502020204030204" pitchFamily="34" charset="0"/>
                          <a:cs typeface="Times New Roman" panose="02020603050405020304" pitchFamily="18" charset="0"/>
                        </a:rPr>
                        <a:t>29</a:t>
                      </a:r>
                    </a:p>
                  </a:txBody>
                  <a:tcPr anchor="ctr">
                    <a:solidFill>
                      <a:schemeClr val="bg1">
                        <a:lumMod val="95000"/>
                      </a:schemeClr>
                    </a:solidFill>
                  </a:tcPr>
                </a:tc>
                <a:extLst>
                  <a:ext uri="{0D108BD9-81ED-4DB2-BD59-A6C34878D82A}">
                    <a16:rowId xmlns:a16="http://schemas.microsoft.com/office/drawing/2014/main" val="3811935829"/>
                  </a:ext>
                </a:extLst>
              </a:tr>
              <a:tr h="3152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kern="1200" dirty="0">
                          <a:solidFill>
                            <a:schemeClr val="dk1"/>
                          </a:solidFill>
                          <a:effectLst/>
                          <a:latin typeface="+mn-lt"/>
                          <a:ea typeface="Calibri" panose="020F0502020204030204" pitchFamily="34" charset="0"/>
                          <a:cs typeface="Times New Roman" panose="02020603050405020304" pitchFamily="18" charset="0"/>
                        </a:rPr>
                        <a:t>#105 – Introduction to Safety Standards</a:t>
                      </a:r>
                    </a:p>
                  </a:txBody>
                  <a:tcPr anchor="ctr">
                    <a:solidFill>
                      <a:schemeClr val="bg1">
                        <a:lumMod val="85000"/>
                      </a:schemeClr>
                    </a:solidFill>
                  </a:tcPr>
                </a:tc>
                <a:tc>
                  <a:txBody>
                    <a:bodyPr/>
                    <a:lstStyle/>
                    <a:p>
                      <a:pPr marL="0" marR="0" algn="ctr">
                        <a:lnSpc>
                          <a:spcPct val="100000"/>
                        </a:lnSpc>
                        <a:spcBef>
                          <a:spcPts val="0"/>
                        </a:spcBef>
                        <a:spcAft>
                          <a:spcPts val="0"/>
                        </a:spcAft>
                      </a:pPr>
                      <a:r>
                        <a:rPr lang="en-US" sz="1600" b="0" i="1" dirty="0">
                          <a:effectLst/>
                          <a:latin typeface="+mj-lt"/>
                          <a:ea typeface="Calibri" panose="020F0502020204030204" pitchFamily="34" charset="0"/>
                          <a:cs typeface="Times New Roman" panose="02020603050405020304" pitchFamily="18" charset="0"/>
                        </a:rPr>
                        <a:t>1</a:t>
                      </a:r>
                    </a:p>
                  </a:txBody>
                  <a:tcPr anchor="ctr">
                    <a:solidFill>
                      <a:schemeClr val="bg1">
                        <a:lumMod val="85000"/>
                      </a:schemeClr>
                    </a:solidFill>
                  </a:tcPr>
                </a:tc>
                <a:tc>
                  <a:txBody>
                    <a:bodyPr/>
                    <a:lstStyle/>
                    <a:p>
                      <a:pPr marL="0" marR="0" algn="ctr">
                        <a:spcBef>
                          <a:spcPts val="0"/>
                        </a:spcBef>
                        <a:spcAft>
                          <a:spcPts val="0"/>
                        </a:spcAft>
                      </a:pPr>
                      <a:r>
                        <a:rPr lang="en-US" sz="1600" b="0" i="1" dirty="0">
                          <a:effectLst/>
                          <a:latin typeface="+mj-lt"/>
                          <a:ea typeface="Calibri" panose="020F0502020204030204" pitchFamily="34" charset="0"/>
                          <a:cs typeface="Times New Roman" panose="02020603050405020304" pitchFamily="18" charset="0"/>
                        </a:rPr>
                        <a:t>18</a:t>
                      </a:r>
                    </a:p>
                  </a:txBody>
                  <a:tcPr anchor="ctr">
                    <a:solidFill>
                      <a:schemeClr val="bg1">
                        <a:lumMod val="85000"/>
                      </a:schemeClr>
                    </a:solidFill>
                  </a:tcPr>
                </a:tc>
                <a:extLst>
                  <a:ext uri="{0D108BD9-81ED-4DB2-BD59-A6C34878D82A}">
                    <a16:rowId xmlns:a16="http://schemas.microsoft.com/office/drawing/2014/main" val="3747708810"/>
                  </a:ext>
                </a:extLst>
              </a:tr>
              <a:tr h="3152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kern="1200" dirty="0">
                          <a:solidFill>
                            <a:schemeClr val="dk1"/>
                          </a:solidFill>
                          <a:effectLst/>
                          <a:latin typeface="+mn-lt"/>
                          <a:ea typeface="Calibri" panose="020F0502020204030204" pitchFamily="34" charset="0"/>
                          <a:cs typeface="Times New Roman" panose="02020603050405020304" pitchFamily="18" charset="0"/>
                        </a:rPr>
                        <a:t>10-Hour Construction Awareness Course</a:t>
                      </a:r>
                    </a:p>
                  </a:txBody>
                  <a:tcPr anchor="ctr">
                    <a:solidFill>
                      <a:schemeClr val="bg1">
                        <a:lumMod val="95000"/>
                      </a:schemeClr>
                    </a:solidFill>
                  </a:tcPr>
                </a:tc>
                <a:tc>
                  <a:txBody>
                    <a:bodyPr/>
                    <a:lstStyle/>
                    <a:p>
                      <a:pPr marL="0" marR="0" algn="ctr">
                        <a:lnSpc>
                          <a:spcPct val="100000"/>
                        </a:lnSpc>
                        <a:spcBef>
                          <a:spcPts val="0"/>
                        </a:spcBef>
                        <a:spcAft>
                          <a:spcPts val="0"/>
                        </a:spcAft>
                      </a:pPr>
                      <a:r>
                        <a:rPr lang="en-US" sz="1600" b="0" i="1" dirty="0">
                          <a:effectLst/>
                          <a:latin typeface="+mj-lt"/>
                          <a:ea typeface="Calibri" panose="020F0502020204030204" pitchFamily="34" charset="0"/>
                          <a:cs typeface="Times New Roman" panose="02020603050405020304" pitchFamily="18" charset="0"/>
                        </a:rPr>
                        <a:t>1</a:t>
                      </a:r>
                    </a:p>
                  </a:txBody>
                  <a:tcPr anchor="ctr">
                    <a:solidFill>
                      <a:schemeClr val="bg1">
                        <a:lumMod val="95000"/>
                      </a:schemeClr>
                    </a:solidFill>
                  </a:tcPr>
                </a:tc>
                <a:tc>
                  <a:txBody>
                    <a:bodyPr/>
                    <a:lstStyle/>
                    <a:p>
                      <a:pPr marL="0" marR="0" algn="ctr">
                        <a:spcBef>
                          <a:spcPts val="0"/>
                        </a:spcBef>
                        <a:spcAft>
                          <a:spcPts val="0"/>
                        </a:spcAft>
                      </a:pPr>
                      <a:r>
                        <a:rPr lang="en-US" sz="1600" b="0" i="1" dirty="0">
                          <a:effectLst/>
                          <a:latin typeface="+mj-lt"/>
                          <a:ea typeface="Calibri" panose="020F0502020204030204" pitchFamily="34" charset="0"/>
                          <a:cs typeface="Times New Roman" panose="02020603050405020304" pitchFamily="18" charset="0"/>
                        </a:rPr>
                        <a:t>1</a:t>
                      </a:r>
                    </a:p>
                  </a:txBody>
                  <a:tcPr anchor="ctr">
                    <a:solidFill>
                      <a:schemeClr val="bg1">
                        <a:lumMod val="95000"/>
                      </a:schemeClr>
                    </a:solidFill>
                  </a:tcPr>
                </a:tc>
                <a:extLst>
                  <a:ext uri="{0D108BD9-81ED-4DB2-BD59-A6C34878D82A}">
                    <a16:rowId xmlns:a16="http://schemas.microsoft.com/office/drawing/2014/main" val="148369397"/>
                  </a:ext>
                </a:extLst>
              </a:tr>
              <a:tr h="315269">
                <a:tc gridSpan="2">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b="1" i="1" kern="1200" dirty="0">
                          <a:solidFill>
                            <a:schemeClr val="dk1"/>
                          </a:solidFill>
                          <a:effectLst/>
                          <a:latin typeface="+mn-lt"/>
                          <a:ea typeface="Calibri" panose="020F0502020204030204" pitchFamily="34" charset="0"/>
                          <a:cs typeface="Times New Roman" panose="02020603050405020304" pitchFamily="18" charset="0"/>
                        </a:rPr>
                        <a:t>Total Trained</a:t>
                      </a:r>
                    </a:p>
                  </a:txBody>
                  <a:tcPr anchor="ctr">
                    <a:solidFill>
                      <a:schemeClr val="bg1">
                        <a:lumMod val="85000"/>
                      </a:schemeClr>
                    </a:solidFill>
                  </a:tcPr>
                </a:tc>
                <a:tc hMerge="1">
                  <a:txBody>
                    <a:bodyPr/>
                    <a:lstStyle/>
                    <a:p>
                      <a:pPr marL="0" marR="0" algn="ctr">
                        <a:lnSpc>
                          <a:spcPct val="100000"/>
                        </a:lnSpc>
                        <a:spcBef>
                          <a:spcPts val="0"/>
                        </a:spcBef>
                        <a:spcAft>
                          <a:spcPts val="0"/>
                        </a:spcAft>
                      </a:pPr>
                      <a:endParaRPr lang="en-US" sz="1600" b="1" i="1" dirty="0">
                        <a:effectLst/>
                        <a:latin typeface="+mj-lt"/>
                        <a:ea typeface="Calibri" panose="020F0502020204030204" pitchFamily="34" charset="0"/>
                        <a:cs typeface="Times New Roman" panose="02020603050405020304" pitchFamily="18" charset="0"/>
                      </a:endParaRPr>
                    </a:p>
                  </a:txBody>
                  <a:tcPr anchor="ctr">
                    <a:solidFill>
                      <a:schemeClr val="bg1">
                        <a:lumMod val="9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87</a:t>
                      </a:r>
                    </a:p>
                  </a:txBody>
                  <a:tcPr anchor="ctr">
                    <a:solidFill>
                      <a:schemeClr val="bg1">
                        <a:lumMod val="85000"/>
                      </a:schemeClr>
                    </a:solidFill>
                  </a:tcPr>
                </a:tc>
                <a:extLst>
                  <a:ext uri="{0D108BD9-81ED-4DB2-BD59-A6C34878D82A}">
                    <a16:rowId xmlns:a16="http://schemas.microsoft.com/office/drawing/2014/main" val="2879108275"/>
                  </a:ext>
                </a:extLst>
              </a:tr>
            </a:tbl>
          </a:graphicData>
        </a:graphic>
      </p:graphicFrame>
      <p:sp>
        <p:nvSpPr>
          <p:cNvPr id="7" name="TextBox 6">
            <a:extLst>
              <a:ext uri="{FF2B5EF4-FFF2-40B4-BE49-F238E27FC236}">
                <a16:creationId xmlns:a16="http://schemas.microsoft.com/office/drawing/2014/main" id="{B9E1BDE5-0EB1-4371-8D4B-376AFDA22703}"/>
              </a:ext>
            </a:extLst>
          </p:cNvPr>
          <p:cNvSpPr txBox="1"/>
          <p:nvPr/>
        </p:nvSpPr>
        <p:spPr>
          <a:xfrm>
            <a:off x="6477000" y="685800"/>
            <a:ext cx="2286000" cy="369332"/>
          </a:xfrm>
          <a:prstGeom prst="rect">
            <a:avLst/>
          </a:prstGeom>
          <a:noFill/>
        </p:spPr>
        <p:txBody>
          <a:bodyPr wrap="square" rtlCol="0">
            <a:spAutoFit/>
          </a:bodyPr>
          <a:lstStyle/>
          <a:p>
            <a:r>
              <a:rPr lang="en-US" i="1" dirty="0"/>
              <a:t>FFY 2021—3</a:t>
            </a:r>
            <a:r>
              <a:rPr lang="en-US" i="1" baseline="30000" dirty="0"/>
              <a:t>rd</a:t>
            </a:r>
            <a:r>
              <a:rPr lang="en-US" i="1" dirty="0"/>
              <a:t> Qtr.</a:t>
            </a:r>
          </a:p>
        </p:txBody>
      </p:sp>
    </p:spTree>
    <p:extLst>
      <p:ext uri="{BB962C8B-B14F-4D97-AF65-F5344CB8AC3E}">
        <p14:creationId xmlns:p14="http://schemas.microsoft.com/office/powerpoint/2010/main" val="2491887288"/>
      </p:ext>
    </p:extLst>
  </p:cSld>
  <p:clrMapOvr>
    <a:masterClrMapping/>
  </p:clrMapOvr>
  <p:transition advClick="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Education and Training Outreach</a:t>
            </a:r>
            <a:endParaRPr lang="en-US" sz="2400" b="1" i="1" dirty="0">
              <a:solidFill>
                <a:schemeClr val="bg2"/>
              </a:solidFill>
            </a:endParaRPr>
          </a:p>
        </p:txBody>
      </p:sp>
      <p:graphicFrame>
        <p:nvGraphicFramePr>
          <p:cNvPr id="7" name="Table 6">
            <a:extLst>
              <a:ext uri="{FF2B5EF4-FFF2-40B4-BE49-F238E27FC236}">
                <a16:creationId xmlns:a16="http://schemas.microsoft.com/office/drawing/2014/main" id="{6D7F8EC9-D451-409A-AECF-7760EE711B1E}"/>
              </a:ext>
            </a:extLst>
          </p:cNvPr>
          <p:cNvGraphicFramePr>
            <a:graphicFrameLocks noGrp="1"/>
          </p:cNvGraphicFramePr>
          <p:nvPr>
            <p:extLst>
              <p:ext uri="{D42A27DB-BD31-4B8C-83A1-F6EECF244321}">
                <p14:modId xmlns:p14="http://schemas.microsoft.com/office/powerpoint/2010/main" val="425663189"/>
              </p:ext>
            </p:extLst>
          </p:nvPr>
        </p:nvGraphicFramePr>
        <p:xfrm>
          <a:off x="609600" y="1171966"/>
          <a:ext cx="7848599" cy="4695433"/>
        </p:xfrm>
        <a:graphic>
          <a:graphicData uri="http://schemas.openxmlformats.org/drawingml/2006/table">
            <a:tbl>
              <a:tblPr firstRow="1" bandRow="1">
                <a:tableStyleId>{073A0DAA-6AF3-43AB-8588-CEC1D06C72B9}</a:tableStyleId>
              </a:tblPr>
              <a:tblGrid>
                <a:gridCol w="44196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685800">
                  <a:extLst>
                    <a:ext uri="{9D8B030D-6E8A-4147-A177-3AD203B41FA5}">
                      <a16:colId xmlns:a16="http://schemas.microsoft.com/office/drawing/2014/main" val="2148040223"/>
                    </a:ext>
                  </a:extLst>
                </a:gridCol>
                <a:gridCol w="685800">
                  <a:extLst>
                    <a:ext uri="{9D8B030D-6E8A-4147-A177-3AD203B41FA5}">
                      <a16:colId xmlns:a16="http://schemas.microsoft.com/office/drawing/2014/main" val="3000391164"/>
                    </a:ext>
                  </a:extLst>
                </a:gridCol>
                <a:gridCol w="533400">
                  <a:extLst>
                    <a:ext uri="{9D8B030D-6E8A-4147-A177-3AD203B41FA5}">
                      <a16:colId xmlns:a16="http://schemas.microsoft.com/office/drawing/2014/main" val="20002"/>
                    </a:ext>
                  </a:extLst>
                </a:gridCol>
                <a:gridCol w="838199">
                  <a:extLst>
                    <a:ext uri="{9D8B030D-6E8A-4147-A177-3AD203B41FA5}">
                      <a16:colId xmlns:a16="http://schemas.microsoft.com/office/drawing/2014/main" val="20003"/>
                    </a:ext>
                  </a:extLst>
                </a:gridCol>
              </a:tblGrid>
              <a:tr h="468858">
                <a:tc>
                  <a:txBody>
                    <a:bodyPr/>
                    <a:lstStyle/>
                    <a:p>
                      <a:pPr algn="ctr"/>
                      <a:r>
                        <a:rPr lang="en-US" sz="1800" dirty="0">
                          <a:solidFill>
                            <a:schemeClr val="tx1"/>
                          </a:solidFill>
                        </a:rPr>
                        <a:t>OUTREACH EVENT</a:t>
                      </a:r>
                    </a:p>
                  </a:txBody>
                  <a:tcPr anchor="ctr">
                    <a:solidFill>
                      <a:schemeClr val="bg1">
                        <a:lumMod val="75000"/>
                      </a:schemeClr>
                    </a:solidFill>
                  </a:tcPr>
                </a:tc>
                <a:tc>
                  <a:txBody>
                    <a:bodyPr/>
                    <a:lstStyle/>
                    <a:p>
                      <a:pPr algn="ctr"/>
                      <a:r>
                        <a:rPr lang="en-US" sz="1100" dirty="0">
                          <a:solidFill>
                            <a:schemeClr val="tx1"/>
                          </a:solidFill>
                        </a:rPr>
                        <a:t>1</a:t>
                      </a:r>
                      <a:r>
                        <a:rPr lang="en-US" sz="1100" baseline="30000" dirty="0">
                          <a:solidFill>
                            <a:schemeClr val="tx1"/>
                          </a:solidFill>
                        </a:rPr>
                        <a:t>st</a:t>
                      </a:r>
                      <a:r>
                        <a:rPr lang="en-US" sz="1100" dirty="0">
                          <a:solidFill>
                            <a:schemeClr val="tx1"/>
                          </a:solidFill>
                        </a:rPr>
                        <a:t> Qtr.</a:t>
                      </a:r>
                    </a:p>
                  </a:txBody>
                  <a:tcPr anchor="ctr">
                    <a:solidFill>
                      <a:schemeClr val="bg1">
                        <a:lumMod val="75000"/>
                      </a:schemeClr>
                    </a:solidFill>
                  </a:tcPr>
                </a:tc>
                <a:tc>
                  <a:txBody>
                    <a:bodyPr/>
                    <a:lstStyle/>
                    <a:p>
                      <a:pPr algn="ctr"/>
                      <a:r>
                        <a:rPr lang="en-US" sz="1100" dirty="0">
                          <a:solidFill>
                            <a:schemeClr val="tx1"/>
                          </a:solidFill>
                        </a:rPr>
                        <a:t>2</a:t>
                      </a:r>
                      <a:r>
                        <a:rPr lang="en-US" sz="1100" baseline="30000" dirty="0">
                          <a:solidFill>
                            <a:schemeClr val="tx1"/>
                          </a:solidFill>
                        </a:rPr>
                        <a:t>nd</a:t>
                      </a:r>
                      <a:r>
                        <a:rPr lang="en-US" sz="1100" dirty="0">
                          <a:solidFill>
                            <a:schemeClr val="tx1"/>
                          </a:solidFill>
                        </a:rPr>
                        <a:t> Qtr.</a:t>
                      </a:r>
                    </a:p>
                  </a:txBody>
                  <a:tcPr anchor="ctr">
                    <a:solidFill>
                      <a:schemeClr val="bg1">
                        <a:lumMod val="75000"/>
                      </a:schemeClr>
                    </a:solidFill>
                  </a:tcPr>
                </a:tc>
                <a:tc>
                  <a:txBody>
                    <a:bodyPr/>
                    <a:lstStyle/>
                    <a:p>
                      <a:pPr algn="ctr"/>
                      <a:r>
                        <a:rPr lang="en-US" sz="1100" dirty="0">
                          <a:solidFill>
                            <a:schemeClr val="tx1"/>
                          </a:solidFill>
                        </a:rPr>
                        <a:t>3</a:t>
                      </a:r>
                      <a:r>
                        <a:rPr lang="en-US" sz="1100" baseline="30000" dirty="0">
                          <a:solidFill>
                            <a:schemeClr val="tx1"/>
                          </a:solidFill>
                        </a:rPr>
                        <a:t>rd</a:t>
                      </a:r>
                      <a:r>
                        <a:rPr lang="en-US" sz="1100" dirty="0">
                          <a:solidFill>
                            <a:schemeClr val="tx1"/>
                          </a:solidFill>
                        </a:rPr>
                        <a:t> Qtr.</a:t>
                      </a:r>
                    </a:p>
                  </a:txBody>
                  <a:tcPr anchor="ctr">
                    <a:solidFill>
                      <a:schemeClr val="bg1">
                        <a:lumMod val="75000"/>
                      </a:schemeClr>
                    </a:solidFill>
                  </a:tcPr>
                </a:tc>
                <a:tc>
                  <a:txBody>
                    <a:bodyPr/>
                    <a:lstStyle/>
                    <a:p>
                      <a:pPr algn="ctr"/>
                      <a:r>
                        <a:rPr lang="en-US" sz="1100" b="1" i="1" dirty="0">
                          <a:solidFill>
                            <a:schemeClr val="tx1"/>
                          </a:solidFill>
                        </a:rPr>
                        <a:t>Total</a:t>
                      </a:r>
                    </a:p>
                  </a:txBody>
                  <a:tcPr anchor="ctr">
                    <a:solidFill>
                      <a:schemeClr val="bg1">
                        <a:lumMod val="75000"/>
                      </a:schemeClr>
                    </a:solidFill>
                  </a:tcPr>
                </a:tc>
                <a:tc>
                  <a:txBody>
                    <a:bodyPr/>
                    <a:lstStyle/>
                    <a:p>
                      <a:pPr algn="ctr"/>
                      <a:r>
                        <a:rPr lang="en-US" sz="1100"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296943">
                <a:tc>
                  <a:txBody>
                    <a:bodyPr/>
                    <a:lstStyle/>
                    <a:p>
                      <a:pPr algn="r"/>
                      <a:r>
                        <a:rPr lang="en-US" sz="1100" b="0" i="1" dirty="0"/>
                        <a:t>General Industry</a:t>
                      </a:r>
                      <a:r>
                        <a:rPr lang="en-US" sz="1100" i="1" dirty="0"/>
                        <a:t>—</a:t>
                      </a:r>
                      <a:r>
                        <a:rPr lang="en-US" sz="1100" b="0" i="1" dirty="0"/>
                        <a:t>10-Hour Course</a:t>
                      </a:r>
                    </a:p>
                  </a:txBody>
                  <a:tcPr anchor="ctr">
                    <a:solidFill>
                      <a:schemeClr val="bg1">
                        <a:lumMod val="95000"/>
                      </a:schemeClr>
                    </a:solidFill>
                  </a:tcPr>
                </a:tc>
                <a:tc>
                  <a:txBody>
                    <a:bodyPr/>
                    <a:lstStyle/>
                    <a:p>
                      <a:pPr algn="ctr"/>
                      <a:r>
                        <a:rPr lang="en-US" sz="1100" b="0" i="0" dirty="0"/>
                        <a:t>1</a:t>
                      </a:r>
                    </a:p>
                  </a:txBody>
                  <a:tcPr anchor="ctr">
                    <a:solidFill>
                      <a:schemeClr val="bg1">
                        <a:lumMod val="95000"/>
                      </a:schemeClr>
                    </a:solidFill>
                  </a:tcPr>
                </a:tc>
                <a:tc>
                  <a:txBody>
                    <a:bodyPr/>
                    <a:lstStyle/>
                    <a:p>
                      <a:pPr algn="ctr"/>
                      <a:r>
                        <a:rPr lang="en-US" sz="1100" i="0" dirty="0"/>
                        <a:t>2</a:t>
                      </a:r>
                    </a:p>
                  </a:txBody>
                  <a:tcPr anchor="ctr">
                    <a:solidFill>
                      <a:schemeClr val="bg1">
                        <a:lumMod val="95000"/>
                      </a:schemeClr>
                    </a:solidFill>
                  </a:tcPr>
                </a:tc>
                <a:tc>
                  <a:txBody>
                    <a:bodyPr/>
                    <a:lstStyle/>
                    <a:p>
                      <a:pPr algn="ctr"/>
                      <a:r>
                        <a:rPr lang="en-US" sz="1100" b="0" i="0" dirty="0"/>
                        <a:t>2</a:t>
                      </a:r>
                    </a:p>
                  </a:txBody>
                  <a:tcPr anchor="ctr">
                    <a:solidFill>
                      <a:schemeClr val="bg1">
                        <a:lumMod val="95000"/>
                      </a:schemeClr>
                    </a:solidFill>
                  </a:tcPr>
                </a:tc>
                <a:tc>
                  <a:txBody>
                    <a:bodyPr/>
                    <a:lstStyle/>
                    <a:p>
                      <a:pPr algn="ctr"/>
                      <a:r>
                        <a:rPr lang="en-US" sz="1100" b="1" i="1" dirty="0"/>
                        <a:t>5</a:t>
                      </a:r>
                    </a:p>
                  </a:txBody>
                  <a:tcPr anchor="ctr">
                    <a:solidFill>
                      <a:schemeClr val="bg1">
                        <a:lumMod val="95000"/>
                      </a:schemeClr>
                    </a:solidFill>
                  </a:tcPr>
                </a:tc>
                <a:tc>
                  <a:txBody>
                    <a:bodyPr/>
                    <a:lstStyle/>
                    <a:p>
                      <a:pPr algn="ctr"/>
                      <a:r>
                        <a:rPr lang="en-US" sz="1100" i="0" dirty="0"/>
                        <a:t>4</a:t>
                      </a:r>
                    </a:p>
                  </a:txBody>
                  <a:tcPr anchor="ctr">
                    <a:solidFill>
                      <a:schemeClr val="bg1">
                        <a:lumMod val="95000"/>
                      </a:schemeClr>
                    </a:solidFill>
                  </a:tcPr>
                </a:tc>
                <a:extLst>
                  <a:ext uri="{0D108BD9-81ED-4DB2-BD59-A6C34878D82A}">
                    <a16:rowId xmlns:a16="http://schemas.microsoft.com/office/drawing/2014/main" val="10001"/>
                  </a:ext>
                </a:extLst>
              </a:tr>
              <a:tr h="296943">
                <a:tc>
                  <a:txBody>
                    <a:bodyPr/>
                    <a:lstStyle/>
                    <a:p>
                      <a:pPr algn="r"/>
                      <a:r>
                        <a:rPr lang="en-US" sz="1100" b="0" i="1" dirty="0"/>
                        <a:t>General Industry</a:t>
                      </a:r>
                      <a:r>
                        <a:rPr lang="en-US" sz="1100" i="1" dirty="0"/>
                        <a:t>—</a:t>
                      </a:r>
                      <a:r>
                        <a:rPr lang="en-US" sz="1100" b="0" i="1" dirty="0"/>
                        <a:t>30-Hour Course</a:t>
                      </a:r>
                    </a:p>
                  </a:txBody>
                  <a:tcPr anchor="ctr">
                    <a:solidFill>
                      <a:schemeClr val="bg1">
                        <a:lumMod val="85000"/>
                      </a:schemeClr>
                    </a:solidFill>
                  </a:tcPr>
                </a:tc>
                <a:tc>
                  <a:txBody>
                    <a:bodyPr/>
                    <a:lstStyle/>
                    <a:p>
                      <a:pPr algn="ctr"/>
                      <a:r>
                        <a:rPr lang="en-US" sz="1100" b="0" i="0" dirty="0"/>
                        <a:t>0</a:t>
                      </a:r>
                    </a:p>
                  </a:txBody>
                  <a:tcPr anchor="ctr">
                    <a:solidFill>
                      <a:schemeClr val="bg1">
                        <a:lumMod val="85000"/>
                      </a:schemeClr>
                    </a:solidFill>
                  </a:tcPr>
                </a:tc>
                <a:tc>
                  <a:txBody>
                    <a:bodyPr/>
                    <a:lstStyle/>
                    <a:p>
                      <a:pPr algn="ctr"/>
                      <a:r>
                        <a:rPr lang="en-US" sz="1100" i="0" dirty="0"/>
                        <a:t>0</a:t>
                      </a:r>
                    </a:p>
                  </a:txBody>
                  <a:tcPr anchor="ctr">
                    <a:solidFill>
                      <a:schemeClr val="bg1">
                        <a:lumMod val="85000"/>
                      </a:schemeClr>
                    </a:solidFill>
                  </a:tcPr>
                </a:tc>
                <a:tc>
                  <a:txBody>
                    <a:bodyPr/>
                    <a:lstStyle/>
                    <a:p>
                      <a:pPr algn="ctr"/>
                      <a:r>
                        <a:rPr lang="en-US" sz="1100" b="0" i="0" dirty="0"/>
                        <a:t>0</a:t>
                      </a:r>
                    </a:p>
                  </a:txBody>
                  <a:tcPr anchor="ctr">
                    <a:solidFill>
                      <a:schemeClr val="bg1">
                        <a:lumMod val="85000"/>
                      </a:schemeClr>
                    </a:solidFill>
                  </a:tcPr>
                </a:tc>
                <a:tc>
                  <a:txBody>
                    <a:bodyPr/>
                    <a:lstStyle/>
                    <a:p>
                      <a:pPr algn="ctr"/>
                      <a:r>
                        <a:rPr lang="en-US" sz="1100" b="1" i="1" dirty="0"/>
                        <a:t>0</a:t>
                      </a:r>
                    </a:p>
                  </a:txBody>
                  <a:tcPr anchor="ctr">
                    <a:solidFill>
                      <a:schemeClr val="bg1">
                        <a:lumMod val="85000"/>
                      </a:schemeClr>
                    </a:solidFill>
                  </a:tcPr>
                </a:tc>
                <a:tc>
                  <a:txBody>
                    <a:bodyPr/>
                    <a:lstStyle/>
                    <a:p>
                      <a:pPr algn="ctr"/>
                      <a:r>
                        <a:rPr lang="en-US" sz="1100" i="0" dirty="0"/>
                        <a:t>1</a:t>
                      </a:r>
                    </a:p>
                  </a:txBody>
                  <a:tcPr anchor="ctr">
                    <a:solidFill>
                      <a:schemeClr val="bg1">
                        <a:lumMod val="85000"/>
                      </a:schemeClr>
                    </a:solidFill>
                  </a:tcPr>
                </a:tc>
                <a:extLst>
                  <a:ext uri="{0D108BD9-81ED-4DB2-BD59-A6C34878D82A}">
                    <a16:rowId xmlns:a16="http://schemas.microsoft.com/office/drawing/2014/main" val="10002"/>
                  </a:ext>
                </a:extLst>
              </a:tr>
              <a:tr h="487538">
                <a:tc>
                  <a:txBody>
                    <a:bodyPr/>
                    <a:lstStyle/>
                    <a:p>
                      <a:pPr algn="r"/>
                      <a:r>
                        <a:rPr lang="en-US" sz="1100" b="0" i="1" dirty="0"/>
                        <a:t>NC #500/502</a:t>
                      </a:r>
                      <a:r>
                        <a:rPr lang="en-US" sz="1100" i="1" dirty="0"/>
                        <a:t>—</a:t>
                      </a:r>
                      <a:r>
                        <a:rPr lang="en-US" sz="1100" b="0" i="1" dirty="0"/>
                        <a:t>Construction Train-the-Trainer Course/</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1100" b="0" i="1" dirty="0"/>
                        <a:t>NC</a:t>
                      </a:r>
                      <a:r>
                        <a:rPr lang="en-US" sz="1100" b="0" i="1" baseline="0" dirty="0"/>
                        <a:t> #501/503</a:t>
                      </a:r>
                      <a:r>
                        <a:rPr lang="en-US" sz="1100" i="1" dirty="0"/>
                        <a:t>—</a:t>
                      </a:r>
                      <a:r>
                        <a:rPr lang="en-US" sz="1100" b="0" i="1" baseline="0" dirty="0"/>
                        <a:t>General Industry Train-the-Trainer Course</a:t>
                      </a:r>
                      <a:endParaRPr lang="en-US" sz="1100" b="0" i="1" dirty="0"/>
                    </a:p>
                  </a:txBody>
                  <a:tcPr anchor="ctr">
                    <a:solidFill>
                      <a:schemeClr val="bg1">
                        <a:lumMod val="95000"/>
                      </a:schemeClr>
                    </a:solidFill>
                  </a:tcPr>
                </a:tc>
                <a:tc>
                  <a:txBody>
                    <a:bodyPr/>
                    <a:lstStyle/>
                    <a:p>
                      <a:pPr algn="ctr"/>
                      <a:r>
                        <a:rPr lang="en-US" sz="1100" b="0" i="0" dirty="0"/>
                        <a:t>0</a:t>
                      </a:r>
                    </a:p>
                  </a:txBody>
                  <a:tcPr anchor="ctr">
                    <a:solidFill>
                      <a:schemeClr val="bg1">
                        <a:lumMod val="95000"/>
                      </a:schemeClr>
                    </a:solidFill>
                  </a:tcPr>
                </a:tc>
                <a:tc>
                  <a:txBody>
                    <a:bodyPr/>
                    <a:lstStyle/>
                    <a:p>
                      <a:pPr algn="ctr"/>
                      <a:r>
                        <a:rPr lang="en-US" sz="1100" i="0" dirty="0"/>
                        <a:t>0</a:t>
                      </a:r>
                    </a:p>
                  </a:txBody>
                  <a:tcPr anchor="ctr">
                    <a:solidFill>
                      <a:schemeClr val="bg1">
                        <a:lumMod val="95000"/>
                      </a:schemeClr>
                    </a:solidFill>
                  </a:tcPr>
                </a:tc>
                <a:tc>
                  <a:txBody>
                    <a:bodyPr/>
                    <a:lstStyle/>
                    <a:p>
                      <a:pPr algn="ctr"/>
                      <a:r>
                        <a:rPr lang="en-US" sz="1100" b="0" i="0" dirty="0"/>
                        <a:t>0</a:t>
                      </a:r>
                    </a:p>
                  </a:txBody>
                  <a:tcPr anchor="ctr">
                    <a:solidFill>
                      <a:schemeClr val="bg1">
                        <a:lumMod val="95000"/>
                      </a:schemeClr>
                    </a:solidFill>
                  </a:tcPr>
                </a:tc>
                <a:tc>
                  <a:txBody>
                    <a:bodyPr/>
                    <a:lstStyle/>
                    <a:p>
                      <a:pPr algn="ctr"/>
                      <a:r>
                        <a:rPr lang="en-US" sz="1100" b="1" i="1" dirty="0"/>
                        <a:t>0</a:t>
                      </a:r>
                    </a:p>
                  </a:txBody>
                  <a:tcPr anchor="ctr">
                    <a:solidFill>
                      <a:schemeClr val="bg1">
                        <a:lumMod val="95000"/>
                      </a:schemeClr>
                    </a:solidFill>
                  </a:tcPr>
                </a:tc>
                <a:tc>
                  <a:txBody>
                    <a:bodyPr/>
                    <a:lstStyle/>
                    <a:p>
                      <a:pPr algn="ctr"/>
                      <a:r>
                        <a:rPr lang="en-US" sz="1100" i="0" dirty="0"/>
                        <a:t>1</a:t>
                      </a:r>
                    </a:p>
                  </a:txBody>
                  <a:tcPr anchor="ctr">
                    <a:solidFill>
                      <a:schemeClr val="bg1">
                        <a:lumMod val="95000"/>
                      </a:schemeClr>
                    </a:solidFill>
                  </a:tcPr>
                </a:tc>
                <a:extLst>
                  <a:ext uri="{0D108BD9-81ED-4DB2-BD59-A6C34878D82A}">
                    <a16:rowId xmlns:a16="http://schemas.microsoft.com/office/drawing/2014/main" val="10003"/>
                  </a:ext>
                </a:extLst>
              </a:tr>
              <a:tr h="29694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100" b="0" i="1" u="none" strike="noStrike" cap="none" normalizeH="0" baseline="0" dirty="0">
                          <a:ln>
                            <a:noFill/>
                          </a:ln>
                          <a:effectLst/>
                        </a:rPr>
                        <a:t>Construction</a:t>
                      </a:r>
                      <a:r>
                        <a:rPr lang="en-US" sz="1100" i="1" dirty="0"/>
                        <a:t>—</a:t>
                      </a:r>
                      <a:r>
                        <a:rPr kumimoji="0" lang="en-US" sz="1100" b="0" i="1" u="none" strike="noStrike" cap="none" normalizeH="0" baseline="0" dirty="0">
                          <a:ln>
                            <a:noFill/>
                          </a:ln>
                          <a:effectLst/>
                        </a:rPr>
                        <a:t>10-Hour Course</a:t>
                      </a:r>
                      <a:endParaRPr kumimoji="0" lang="en-US" sz="11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1</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2</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1</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1" u="none" strike="noStrike" cap="none" normalizeH="0" baseline="0" dirty="0">
                          <a:ln>
                            <a:noFill/>
                          </a:ln>
                          <a:solidFill>
                            <a:srgbClr val="000000"/>
                          </a:solidFill>
                          <a:effectLst/>
                          <a:latin typeface="+mj-lt"/>
                          <a:cs typeface="Arial" charset="0"/>
                        </a:rPr>
                        <a:t>4</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5</a:t>
                      </a:r>
                    </a:p>
                  </a:txBody>
                  <a:tcPr anchor="ctr" horzOverflow="overflow">
                    <a:solidFill>
                      <a:schemeClr val="bg1">
                        <a:lumMod val="85000"/>
                      </a:schemeClr>
                    </a:solidFill>
                  </a:tcPr>
                </a:tc>
                <a:extLst>
                  <a:ext uri="{0D108BD9-81ED-4DB2-BD59-A6C34878D82A}">
                    <a16:rowId xmlns:a16="http://schemas.microsoft.com/office/drawing/2014/main" val="10004"/>
                  </a:ext>
                </a:extLst>
              </a:tr>
              <a:tr h="29694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100" b="0" i="1" u="none" strike="noStrike" cap="none" normalizeH="0" baseline="0" dirty="0">
                          <a:ln>
                            <a:noFill/>
                          </a:ln>
                          <a:effectLst/>
                        </a:rPr>
                        <a:t>Construction</a:t>
                      </a:r>
                      <a:r>
                        <a:rPr lang="en-US" sz="1100" i="1" dirty="0"/>
                        <a:t>—</a:t>
                      </a:r>
                      <a:r>
                        <a:rPr kumimoji="0" lang="en-US" sz="1100" b="0" i="1" u="none" strike="noStrike" cap="none" normalizeH="0" baseline="0" dirty="0">
                          <a:ln>
                            <a:noFill/>
                          </a:ln>
                          <a:effectLst/>
                        </a:rPr>
                        <a:t>30-Hour Course </a:t>
                      </a:r>
                      <a:endParaRPr kumimoji="0" lang="en-US" sz="11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1" u="none" strike="noStrike" cap="none" normalizeH="0" baseline="0" dirty="0">
                          <a:ln>
                            <a:noFill/>
                          </a:ln>
                          <a:solidFill>
                            <a:srgbClr val="000000"/>
                          </a:solidFill>
                          <a:effectLst/>
                          <a:latin typeface="+mj-lt"/>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1</a:t>
                      </a:r>
                    </a:p>
                  </a:txBody>
                  <a:tcPr anchor="ctr" horzOverflow="overflow">
                    <a:solidFill>
                      <a:schemeClr val="bg1">
                        <a:lumMod val="95000"/>
                      </a:schemeClr>
                    </a:solidFill>
                  </a:tcPr>
                </a:tc>
                <a:extLst>
                  <a:ext uri="{0D108BD9-81ED-4DB2-BD59-A6C34878D82A}">
                    <a16:rowId xmlns:a16="http://schemas.microsoft.com/office/drawing/2014/main" val="10005"/>
                  </a:ext>
                </a:extLst>
              </a:tr>
              <a:tr h="29694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100" b="0" i="1" u="none" strike="noStrike" cap="none" normalizeH="0" baseline="0" dirty="0">
                          <a:ln>
                            <a:noFill/>
                          </a:ln>
                          <a:solidFill>
                            <a:srgbClr val="000000"/>
                          </a:solidFill>
                          <a:effectLst/>
                          <a:latin typeface="Arial" charset="0"/>
                          <a:cs typeface="Arial" charset="0"/>
                        </a:rPr>
                        <a:t>Labor One/Booth Events</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1</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1" u="none" strike="noStrike" cap="none" normalizeH="0" baseline="0" dirty="0">
                          <a:ln>
                            <a:noFill/>
                          </a:ln>
                          <a:solidFill>
                            <a:srgbClr val="000000"/>
                          </a:solidFill>
                          <a:effectLst/>
                          <a:latin typeface="+mj-lt"/>
                          <a:cs typeface="Arial" charset="0"/>
                        </a:rPr>
                        <a:t>1</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NA</a:t>
                      </a:r>
                    </a:p>
                  </a:txBody>
                  <a:tcPr anchor="ctr" horzOverflow="overflow">
                    <a:solidFill>
                      <a:schemeClr val="bg1">
                        <a:lumMod val="85000"/>
                      </a:schemeClr>
                    </a:solidFill>
                  </a:tcPr>
                </a:tc>
                <a:extLst>
                  <a:ext uri="{0D108BD9-81ED-4DB2-BD59-A6C34878D82A}">
                    <a16:rowId xmlns:a16="http://schemas.microsoft.com/office/drawing/2014/main" val="10006"/>
                  </a:ext>
                </a:extLst>
              </a:tr>
              <a:tr h="29694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100" b="0" i="1" u="none" strike="noStrike" cap="none" normalizeH="0" baseline="0" dirty="0">
                          <a:ln>
                            <a:noFill/>
                          </a:ln>
                          <a:solidFill>
                            <a:srgbClr val="000000"/>
                          </a:solidFill>
                          <a:effectLst/>
                          <a:latin typeface="Arial" charset="0"/>
                          <a:cs typeface="Arial" charset="0"/>
                        </a:rPr>
                        <a:t>Speaker’s Bureau </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9</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9</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7</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1" u="none" strike="noStrike" cap="none" normalizeH="0" baseline="0" dirty="0">
                          <a:ln>
                            <a:noFill/>
                          </a:ln>
                          <a:solidFill>
                            <a:srgbClr val="000000"/>
                          </a:solidFill>
                          <a:effectLst/>
                          <a:latin typeface="+mj-lt"/>
                          <a:cs typeface="Arial" charset="0"/>
                        </a:rPr>
                        <a:t>25</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Arial" charset="0"/>
                        </a:rPr>
                        <a:t>NA</a:t>
                      </a:r>
                      <a:endParaRPr kumimoji="0" lang="en-US" sz="1100" b="0" i="0" u="none" strike="noStrike" kern="1200" cap="none" spc="0" normalizeH="0" baseline="0" noProof="0" dirty="0">
                        <a:ln>
                          <a:noFill/>
                        </a:ln>
                        <a:solidFill>
                          <a:srgbClr val="000000"/>
                        </a:solidFill>
                        <a:effectLst/>
                        <a:uLnTx/>
                        <a:uFillTx/>
                        <a:latin typeface="Arial"/>
                        <a:ea typeface="+mn-ea"/>
                        <a:cs typeface="Arial" charset="0"/>
                      </a:endParaRPr>
                    </a:p>
                  </a:txBody>
                  <a:tcPr anchor="ctr" horzOverflow="overflow">
                    <a:solidFill>
                      <a:schemeClr val="bg1">
                        <a:lumMod val="95000"/>
                      </a:schemeClr>
                    </a:solidFill>
                  </a:tcPr>
                </a:tc>
                <a:extLst>
                  <a:ext uri="{0D108BD9-81ED-4DB2-BD59-A6C34878D82A}">
                    <a16:rowId xmlns:a16="http://schemas.microsoft.com/office/drawing/2014/main" val="10007"/>
                  </a:ext>
                </a:extLst>
              </a:tr>
              <a:tr h="29694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100" b="0" i="1" u="none" strike="noStrike" cap="none" normalizeH="0" baseline="0" dirty="0">
                          <a:ln>
                            <a:noFill/>
                          </a:ln>
                          <a:solidFill>
                            <a:srgbClr val="000000"/>
                          </a:solidFill>
                          <a:effectLst/>
                          <a:latin typeface="Arial" charset="0"/>
                          <a:cs typeface="Arial" charset="0"/>
                        </a:rPr>
                        <a:t>Webinars</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47</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35</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10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1" u="none" strike="noStrike" cap="none" normalizeH="0" baseline="0" dirty="0">
                          <a:ln>
                            <a:noFill/>
                          </a:ln>
                          <a:solidFill>
                            <a:srgbClr val="000000"/>
                          </a:solidFill>
                          <a:effectLst/>
                          <a:latin typeface="+mj-lt"/>
                          <a:cs typeface="Arial" charset="0"/>
                        </a:rPr>
                        <a:t>92</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Arial" charset="0"/>
                        </a:rPr>
                        <a:t>NA</a:t>
                      </a:r>
                      <a:endParaRPr kumimoji="0" lang="en-US" sz="1100" b="0" i="0" u="none" strike="noStrike" kern="1200" cap="none" spc="0" normalizeH="0" baseline="0" noProof="0" dirty="0">
                        <a:ln>
                          <a:noFill/>
                        </a:ln>
                        <a:solidFill>
                          <a:srgbClr val="000000"/>
                        </a:solidFill>
                        <a:effectLst/>
                        <a:uLnTx/>
                        <a:uFillTx/>
                        <a:latin typeface="Arial"/>
                        <a:ea typeface="+mn-ea"/>
                        <a:cs typeface="Arial" charset="0"/>
                      </a:endParaRPr>
                    </a:p>
                  </a:txBody>
                  <a:tcPr anchor="ctr" horzOverflow="overflow">
                    <a:solidFill>
                      <a:schemeClr val="bg1">
                        <a:lumMod val="85000"/>
                      </a:schemeClr>
                    </a:solidFill>
                  </a:tcPr>
                </a:tc>
                <a:extLst>
                  <a:ext uri="{0D108BD9-81ED-4DB2-BD59-A6C34878D82A}">
                    <a16:rowId xmlns:a16="http://schemas.microsoft.com/office/drawing/2014/main" val="10008"/>
                  </a:ext>
                </a:extLst>
              </a:tr>
              <a:tr h="29694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100" b="0" i="1" u="none" strike="noStrike" cap="none" normalizeH="0" baseline="0" dirty="0">
                          <a:ln>
                            <a:noFill/>
                          </a:ln>
                          <a:solidFill>
                            <a:srgbClr val="000000"/>
                          </a:solidFill>
                          <a:effectLst/>
                          <a:latin typeface="Arial" charset="0"/>
                          <a:cs typeface="Arial" charset="0"/>
                        </a:rPr>
                        <a:t>OSH Workshops</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4</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7</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1" u="none" strike="noStrike" cap="none" normalizeH="0" baseline="0" dirty="0">
                          <a:ln>
                            <a:noFill/>
                          </a:ln>
                          <a:solidFill>
                            <a:srgbClr val="000000"/>
                          </a:solidFill>
                          <a:effectLst/>
                          <a:latin typeface="+mj-lt"/>
                          <a:cs typeface="Arial" charset="0"/>
                        </a:rPr>
                        <a:t>11</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Arial" charset="0"/>
                        </a:rPr>
                        <a:t>NA</a:t>
                      </a:r>
                      <a:endParaRPr kumimoji="0" lang="en-US" sz="1100" b="0" i="0" u="none" strike="noStrike" kern="1200" cap="none" spc="0" normalizeH="0" baseline="0" noProof="0" dirty="0">
                        <a:ln>
                          <a:noFill/>
                        </a:ln>
                        <a:solidFill>
                          <a:srgbClr val="000000"/>
                        </a:solidFill>
                        <a:effectLst/>
                        <a:uLnTx/>
                        <a:uFillTx/>
                        <a:latin typeface="Arial"/>
                        <a:ea typeface="+mn-ea"/>
                        <a:cs typeface="Arial" charset="0"/>
                      </a:endParaRPr>
                    </a:p>
                  </a:txBody>
                  <a:tcPr anchor="ctr" horzOverflow="overflow">
                    <a:solidFill>
                      <a:schemeClr val="bg1">
                        <a:lumMod val="95000"/>
                      </a:schemeClr>
                    </a:solidFill>
                  </a:tcPr>
                </a:tc>
                <a:extLst>
                  <a:ext uri="{0D108BD9-81ED-4DB2-BD59-A6C34878D82A}">
                    <a16:rowId xmlns:a16="http://schemas.microsoft.com/office/drawing/2014/main" val="10009"/>
                  </a:ext>
                </a:extLst>
              </a:tr>
              <a:tr h="29694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100" b="0" i="1" u="none" strike="noStrike" cap="none" normalizeH="0" baseline="0" dirty="0">
                          <a:ln>
                            <a:noFill/>
                          </a:ln>
                          <a:solidFill>
                            <a:srgbClr val="000000"/>
                          </a:solidFill>
                          <a:effectLst/>
                          <a:latin typeface="Arial" charset="0"/>
                          <a:cs typeface="Arial" charset="0"/>
                        </a:rPr>
                        <a:t>Technical Assistance</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14</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12</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1" u="none" strike="noStrike" cap="none" normalizeH="0" baseline="0" dirty="0">
                          <a:ln>
                            <a:noFill/>
                          </a:ln>
                          <a:solidFill>
                            <a:srgbClr val="000000"/>
                          </a:solidFill>
                          <a:effectLst/>
                          <a:latin typeface="+mj-lt"/>
                          <a:cs typeface="Arial" charset="0"/>
                        </a:rPr>
                        <a:t>26</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Arial" charset="0"/>
                        </a:rPr>
                        <a:t>NA</a:t>
                      </a:r>
                      <a:endParaRPr kumimoji="0" lang="en-US" sz="1100" b="0" i="0" u="none" strike="noStrike" kern="1200" cap="none" spc="0" normalizeH="0" baseline="0" noProof="0" dirty="0">
                        <a:ln>
                          <a:noFill/>
                        </a:ln>
                        <a:solidFill>
                          <a:srgbClr val="000000"/>
                        </a:solidFill>
                        <a:effectLst/>
                        <a:uLnTx/>
                        <a:uFillTx/>
                        <a:latin typeface="Arial"/>
                        <a:ea typeface="+mn-ea"/>
                        <a:cs typeface="Arial" charset="0"/>
                      </a:endParaRPr>
                    </a:p>
                  </a:txBody>
                  <a:tcPr anchor="ctr" horzOverflow="overflow">
                    <a:solidFill>
                      <a:schemeClr val="bg1">
                        <a:lumMod val="85000"/>
                      </a:schemeClr>
                    </a:solidFill>
                  </a:tcPr>
                </a:tc>
                <a:extLst>
                  <a:ext uri="{0D108BD9-81ED-4DB2-BD59-A6C34878D82A}">
                    <a16:rowId xmlns:a16="http://schemas.microsoft.com/office/drawing/2014/main" val="10010"/>
                  </a:ext>
                </a:extLst>
              </a:tr>
              <a:tr h="29694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100" b="0" i="1" u="none" strike="noStrike" cap="none" normalizeH="0" baseline="0" dirty="0">
                          <a:ln>
                            <a:noFill/>
                          </a:ln>
                          <a:solidFill>
                            <a:srgbClr val="000000"/>
                          </a:solidFill>
                          <a:effectLst/>
                          <a:latin typeface="Arial" charset="0"/>
                          <a:cs typeface="Arial" charset="0"/>
                        </a:rPr>
                        <a:t>Spanish Training and Outreach Events</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1</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1</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1" u="none" strike="noStrike" cap="none" normalizeH="0" baseline="0" dirty="0">
                          <a:ln>
                            <a:noFill/>
                          </a:ln>
                          <a:solidFill>
                            <a:srgbClr val="000000"/>
                          </a:solidFill>
                          <a:effectLst/>
                          <a:latin typeface="+mj-lt"/>
                          <a:cs typeface="Arial" charset="0"/>
                        </a:rPr>
                        <a:t>2</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Arial" charset="0"/>
                        </a:rPr>
                        <a:t>NA</a:t>
                      </a:r>
                      <a:endParaRPr kumimoji="0" lang="en-US" sz="1100" b="0" i="0" u="none" strike="noStrike" kern="1200" cap="none" spc="0" normalizeH="0" baseline="0" noProof="0" dirty="0">
                        <a:ln>
                          <a:noFill/>
                        </a:ln>
                        <a:solidFill>
                          <a:srgbClr val="000000"/>
                        </a:solidFill>
                        <a:effectLst/>
                        <a:uLnTx/>
                        <a:uFillTx/>
                        <a:latin typeface="Arial"/>
                        <a:ea typeface="+mn-ea"/>
                        <a:cs typeface="Arial" charset="0"/>
                      </a:endParaRPr>
                    </a:p>
                  </a:txBody>
                  <a:tcPr anchor="ctr" horzOverflow="overflow">
                    <a:solidFill>
                      <a:schemeClr val="bg1">
                        <a:lumMod val="95000"/>
                      </a:schemeClr>
                    </a:solidFill>
                  </a:tcPr>
                </a:tc>
                <a:extLst>
                  <a:ext uri="{0D108BD9-81ED-4DB2-BD59-A6C34878D82A}">
                    <a16:rowId xmlns:a16="http://schemas.microsoft.com/office/drawing/2014/main" val="10011"/>
                  </a:ext>
                </a:extLst>
              </a:tr>
              <a:tr h="29694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100" b="0" i="1" u="none" strike="noStrike" cap="none" normalizeH="0" baseline="0" dirty="0">
                          <a:ln>
                            <a:noFill/>
                          </a:ln>
                          <a:solidFill>
                            <a:srgbClr val="000000"/>
                          </a:solidFill>
                          <a:effectLst/>
                          <a:latin typeface="Arial" charset="0"/>
                          <a:cs typeface="Arial" charset="0"/>
                        </a:rPr>
                        <a:t>Train-the-Trainer Program (Construction/General Industry)</a:t>
                      </a:r>
                      <a:r>
                        <a:rPr lang="en-US" sz="1100" i="1" dirty="0"/>
                        <a:t>—</a:t>
                      </a:r>
                      <a:r>
                        <a:rPr kumimoji="0" lang="en-US" sz="1100" b="0" i="1" u="none" strike="noStrike" cap="none" normalizeH="0" baseline="0" dirty="0">
                          <a:ln>
                            <a:noFill/>
                          </a:ln>
                          <a:solidFill>
                            <a:srgbClr val="000000"/>
                          </a:solidFill>
                          <a:effectLst/>
                          <a:latin typeface="Arial" charset="0"/>
                          <a:cs typeface="Arial" charset="0"/>
                        </a:rPr>
                        <a:t>Events</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4</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3</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11</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1" u="none" strike="noStrike" cap="none" normalizeH="0" baseline="0" dirty="0">
                          <a:ln>
                            <a:noFill/>
                          </a:ln>
                          <a:solidFill>
                            <a:srgbClr val="000000"/>
                          </a:solidFill>
                          <a:effectLst/>
                          <a:latin typeface="+mj-lt"/>
                          <a:cs typeface="Arial" charset="0"/>
                        </a:rPr>
                        <a:t>18</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Arial" charset="0"/>
                        </a:rPr>
                        <a:t>NA</a:t>
                      </a:r>
                      <a:endParaRPr kumimoji="0" lang="en-US" sz="1100" b="0" i="0" u="none" strike="noStrike" kern="1200" cap="none" spc="0" normalizeH="0" baseline="0" noProof="0" dirty="0">
                        <a:ln>
                          <a:noFill/>
                        </a:ln>
                        <a:solidFill>
                          <a:srgbClr val="000000"/>
                        </a:solidFill>
                        <a:effectLst/>
                        <a:uLnTx/>
                        <a:uFillTx/>
                        <a:latin typeface="Arial"/>
                        <a:ea typeface="+mn-ea"/>
                        <a:cs typeface="Arial" charset="0"/>
                      </a:endParaRPr>
                    </a:p>
                  </a:txBody>
                  <a:tcPr anchor="ctr" horzOverflow="overflow">
                    <a:solidFill>
                      <a:schemeClr val="bg1">
                        <a:lumMod val="85000"/>
                      </a:schemeClr>
                    </a:solidFill>
                  </a:tcPr>
                </a:tc>
                <a:extLst>
                  <a:ext uri="{0D108BD9-81ED-4DB2-BD59-A6C34878D82A}">
                    <a16:rowId xmlns:a16="http://schemas.microsoft.com/office/drawing/2014/main" val="10012"/>
                  </a:ext>
                </a:extLst>
              </a:tr>
              <a:tr h="472664">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100" b="0" i="1" u="none" strike="noStrike" cap="none" normalizeH="0" baseline="0" dirty="0">
                          <a:ln>
                            <a:noFill/>
                          </a:ln>
                          <a:solidFill>
                            <a:srgbClr val="000000"/>
                          </a:solidFill>
                          <a:effectLst/>
                          <a:latin typeface="Arial" charset="0"/>
                          <a:cs typeface="Arial" charset="0"/>
                        </a:rPr>
                        <a:t>Train-the-Trainer Program (Construction/General Industry)</a:t>
                      </a:r>
                      <a:r>
                        <a:rPr lang="en-US" sz="1100" i="1" dirty="0"/>
                        <a:t>—Trained</a:t>
                      </a:r>
                      <a:r>
                        <a:rPr kumimoji="0" lang="en-US" sz="1100" b="0" i="1" u="none" strike="noStrike" cap="none" normalizeH="0" baseline="0" dirty="0">
                          <a:ln>
                            <a:noFill/>
                          </a:ln>
                          <a:solidFill>
                            <a:srgbClr val="000000"/>
                          </a:solidFill>
                          <a:effectLst/>
                          <a:latin typeface="Arial" charset="0"/>
                          <a:cs typeface="Arial" charset="0"/>
                        </a:rPr>
                        <a:t> </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14</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22</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83</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1" u="none" strike="noStrike" cap="none" normalizeH="0" baseline="0" dirty="0">
                          <a:ln>
                            <a:noFill/>
                          </a:ln>
                          <a:solidFill>
                            <a:srgbClr val="000000"/>
                          </a:solidFill>
                          <a:effectLst/>
                          <a:latin typeface="+mj-lt"/>
                          <a:cs typeface="Arial" charset="0"/>
                        </a:rPr>
                        <a:t>119</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Arial" charset="0"/>
                        </a:rPr>
                        <a:t>NA</a:t>
                      </a:r>
                    </a:p>
                  </a:txBody>
                  <a:tcPr anchor="ctr" horzOverflow="overflow">
                    <a:solidFill>
                      <a:schemeClr val="bg1">
                        <a:lumMod val="95000"/>
                      </a:schemeClr>
                    </a:solidFill>
                  </a:tcPr>
                </a:tc>
                <a:extLst>
                  <a:ext uri="{0D108BD9-81ED-4DB2-BD59-A6C34878D82A}">
                    <a16:rowId xmlns:a16="http://schemas.microsoft.com/office/drawing/2014/main" val="10013"/>
                  </a:ext>
                </a:extLst>
              </a:tr>
            </a:tbl>
          </a:graphicData>
        </a:graphic>
      </p:graphicFrame>
      <p:sp>
        <p:nvSpPr>
          <p:cNvPr id="6" name="TextBox 5">
            <a:extLst>
              <a:ext uri="{FF2B5EF4-FFF2-40B4-BE49-F238E27FC236}">
                <a16:creationId xmlns:a16="http://schemas.microsoft.com/office/drawing/2014/main" id="{CAB4F5AE-6C42-456A-9B7F-FBF40B5DF47B}"/>
              </a:ext>
            </a:extLst>
          </p:cNvPr>
          <p:cNvSpPr txBox="1"/>
          <p:nvPr/>
        </p:nvSpPr>
        <p:spPr>
          <a:xfrm>
            <a:off x="6477000" y="685800"/>
            <a:ext cx="2286000" cy="369332"/>
          </a:xfrm>
          <a:prstGeom prst="rect">
            <a:avLst/>
          </a:prstGeom>
          <a:noFill/>
        </p:spPr>
        <p:txBody>
          <a:bodyPr wrap="square" rtlCol="0">
            <a:spAutoFit/>
          </a:bodyPr>
          <a:lstStyle/>
          <a:p>
            <a:r>
              <a:rPr lang="en-US" i="1" dirty="0"/>
              <a:t>FFY 2021—3</a:t>
            </a:r>
            <a:r>
              <a:rPr lang="en-US" i="1" baseline="30000" dirty="0"/>
              <a:t>rd</a:t>
            </a:r>
            <a:r>
              <a:rPr lang="en-US" i="1" dirty="0"/>
              <a:t> Qtr.</a:t>
            </a:r>
          </a:p>
        </p:txBody>
      </p:sp>
    </p:spTree>
    <p:extLst>
      <p:ext uri="{BB962C8B-B14F-4D97-AF65-F5344CB8AC3E}">
        <p14:creationId xmlns:p14="http://schemas.microsoft.com/office/powerpoint/2010/main" val="1770775044"/>
      </p:ext>
    </p:extLst>
  </p:cSld>
  <p:clrMapOvr>
    <a:masterClrMapping/>
  </p:clrMapOvr>
  <p:transition advClick="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Education and Training Outreach</a:t>
            </a:r>
            <a:endParaRPr lang="en-US" sz="2400" b="1" i="1" dirty="0">
              <a:solidFill>
                <a:srgbClr val="000080"/>
              </a:solidFill>
            </a:endParaRPr>
          </a:p>
        </p:txBody>
      </p:sp>
      <p:sp>
        <p:nvSpPr>
          <p:cNvPr id="6" name="Rectangle 7"/>
          <p:cNvSpPr txBox="1">
            <a:spLocks noChangeArrowheads="1"/>
          </p:cNvSpPr>
          <p:nvPr/>
        </p:nvSpPr>
        <p:spPr bwMode="auto">
          <a:xfrm>
            <a:off x="533400" y="1219200"/>
            <a:ext cx="81534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0"/>
              </a:spcBef>
              <a:spcAft>
                <a:spcPct val="0"/>
              </a:spcAft>
              <a:buClr>
                <a:srgbClr val="910046"/>
              </a:buClr>
              <a:buSzPct val="84000"/>
              <a:buFont typeface="Wingdings"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233613" indent="-234950" algn="l" rtl="0" fontAlgn="base">
              <a:spcBef>
                <a:spcPct val="0"/>
              </a:spcBef>
              <a:spcAft>
                <a:spcPct val="0"/>
              </a:spcAft>
              <a:buClr>
                <a:srgbClr val="012D9A"/>
              </a:buClr>
              <a:buChar char="–"/>
              <a:defRPr sz="1600">
                <a:solidFill>
                  <a:schemeClr val="tx1"/>
                </a:solidFill>
                <a:latin typeface="+mn-lt"/>
              </a:defRPr>
            </a:lvl6pPr>
            <a:lvl7pPr marL="2690813" indent="-234950" algn="l" rtl="0" fontAlgn="base">
              <a:spcBef>
                <a:spcPct val="0"/>
              </a:spcBef>
              <a:spcAft>
                <a:spcPct val="0"/>
              </a:spcAft>
              <a:buClr>
                <a:srgbClr val="012D9A"/>
              </a:buClr>
              <a:buChar char="–"/>
              <a:defRPr sz="1600">
                <a:solidFill>
                  <a:schemeClr val="tx1"/>
                </a:solidFill>
                <a:latin typeface="+mn-lt"/>
              </a:defRPr>
            </a:lvl7pPr>
            <a:lvl8pPr marL="3148013" indent="-234950" algn="l" rtl="0" fontAlgn="base">
              <a:spcBef>
                <a:spcPct val="0"/>
              </a:spcBef>
              <a:spcAft>
                <a:spcPct val="0"/>
              </a:spcAft>
              <a:buClr>
                <a:srgbClr val="012D9A"/>
              </a:buClr>
              <a:buChar char="–"/>
              <a:defRPr sz="1600">
                <a:solidFill>
                  <a:schemeClr val="tx1"/>
                </a:solidFill>
                <a:latin typeface="+mn-lt"/>
              </a:defRPr>
            </a:lvl8pPr>
            <a:lvl9pPr marL="3605213" indent="-234950" algn="l" rtl="0" fontAlgn="base">
              <a:spcBef>
                <a:spcPct val="0"/>
              </a:spcBef>
              <a:spcAft>
                <a:spcPct val="0"/>
              </a:spcAft>
              <a:buClr>
                <a:srgbClr val="012D9A"/>
              </a:buClr>
              <a:buChar char="–"/>
              <a:defRPr sz="1600">
                <a:solidFill>
                  <a:schemeClr val="tx1"/>
                </a:solidFill>
                <a:latin typeface="+mn-lt"/>
              </a:defRPr>
            </a:lvl9pPr>
          </a:lstStyle>
          <a:p>
            <a:pPr eaLnBrk="1" hangingPunct="1"/>
            <a:r>
              <a:rPr lang="en-US" b="1" kern="0" dirty="0"/>
              <a:t>Stand Downs/Forums</a:t>
            </a:r>
          </a:p>
          <a:p>
            <a:pPr eaLnBrk="1" hangingPunct="1"/>
            <a:endParaRPr lang="en-US" sz="800" b="1" kern="0" dirty="0"/>
          </a:p>
          <a:p>
            <a:pPr lvl="1" eaLnBrk="1" hangingPunct="1"/>
            <a:r>
              <a:rPr lang="en-US" i="1" kern="0" dirty="0"/>
              <a:t>Fall Prevention</a:t>
            </a:r>
          </a:p>
          <a:p>
            <a:pPr lvl="2" eaLnBrk="1" hangingPunct="1"/>
            <a:r>
              <a:rPr lang="en-US" i="1" kern="0" dirty="0"/>
              <a:t> 6 webinars, 76 trained</a:t>
            </a:r>
          </a:p>
          <a:p>
            <a:pPr lvl="1" eaLnBrk="1" hangingPunct="1"/>
            <a:endParaRPr lang="en-US" sz="1000" i="1" kern="0" dirty="0"/>
          </a:p>
          <a:p>
            <a:pPr lvl="1" eaLnBrk="1" hangingPunct="1"/>
            <a:endParaRPr lang="en-US" sz="1000" i="1" kern="0" dirty="0"/>
          </a:p>
          <a:p>
            <a:pPr lvl="1" eaLnBrk="1" hangingPunct="1"/>
            <a:r>
              <a:rPr lang="en-US" i="1" kern="0" dirty="0"/>
              <a:t>Construction Forum </a:t>
            </a:r>
          </a:p>
          <a:p>
            <a:pPr lvl="2" eaLnBrk="1" hangingPunct="1"/>
            <a:r>
              <a:rPr lang="en-US" i="1" kern="0" dirty="0"/>
              <a:t>48 trained</a:t>
            </a:r>
            <a:endParaRPr lang="en-US" i="1" dirty="0"/>
          </a:p>
          <a:p>
            <a:pPr lvl="1" eaLnBrk="1" hangingPunct="1"/>
            <a:endParaRPr lang="en-US" sz="1000" i="1" dirty="0"/>
          </a:p>
          <a:p>
            <a:pPr lvl="1" eaLnBrk="1" hangingPunct="1"/>
            <a:endParaRPr lang="en-US" sz="1000" i="1" dirty="0"/>
          </a:p>
          <a:p>
            <a:pPr lvl="1" eaLnBrk="1" hangingPunct="1"/>
            <a:r>
              <a:rPr lang="en-US" i="1" kern="0" dirty="0"/>
              <a:t>Excavation and Trenching </a:t>
            </a:r>
            <a:endParaRPr lang="en-US" i="1" dirty="0"/>
          </a:p>
          <a:p>
            <a:pPr lvl="2" eaLnBrk="1" hangingPunct="1"/>
            <a:r>
              <a:rPr lang="en-US" i="1" kern="0" dirty="0"/>
              <a:t>2 webinars, 22 trained</a:t>
            </a:r>
          </a:p>
          <a:p>
            <a:pPr lvl="1" eaLnBrk="1" hangingPunct="1"/>
            <a:endParaRPr lang="en-US" sz="1000" i="1" dirty="0"/>
          </a:p>
          <a:p>
            <a:pPr lvl="1" eaLnBrk="1" hangingPunct="1"/>
            <a:endParaRPr lang="en-US" sz="1000" i="1" dirty="0"/>
          </a:p>
          <a:p>
            <a:pPr lvl="1" eaLnBrk="1" hangingPunct="1"/>
            <a:r>
              <a:rPr lang="en-US" i="1" kern="0" dirty="0"/>
              <a:t>Heat Stress</a:t>
            </a:r>
          </a:p>
          <a:p>
            <a:pPr lvl="2" eaLnBrk="1" hangingPunct="1"/>
            <a:r>
              <a:rPr lang="en-US" i="1" kern="0" dirty="0"/>
              <a:t>3 webinars, 108 trained</a:t>
            </a:r>
          </a:p>
          <a:p>
            <a:pPr lvl="1" eaLnBrk="1" hangingPunct="1"/>
            <a:endParaRPr lang="en-US" sz="1000" i="1" kern="0" dirty="0"/>
          </a:p>
          <a:p>
            <a:pPr lvl="2" eaLnBrk="1" hangingPunct="1"/>
            <a:endParaRPr lang="en-US" i="1" dirty="0"/>
          </a:p>
          <a:p>
            <a:pPr eaLnBrk="1" hangingPunct="1"/>
            <a:endParaRPr lang="en-US" sz="2400" b="1" kern="0" dirty="0"/>
          </a:p>
          <a:p>
            <a:pPr lvl="1" eaLnBrk="1" hangingPunct="1"/>
            <a:endParaRPr lang="en-US" sz="600" b="1" kern="0" dirty="0"/>
          </a:p>
          <a:p>
            <a:pPr lvl="1" eaLnBrk="1" hangingPunct="1"/>
            <a:endParaRPr lang="en-US" i="1" kern="0" dirty="0"/>
          </a:p>
          <a:p>
            <a:pPr eaLnBrk="1" hangingPunct="1"/>
            <a:endParaRPr lang="en-US" sz="500" b="1" i="1" kern="0" dirty="0"/>
          </a:p>
          <a:p>
            <a:pPr lvl="1" eaLnBrk="1" hangingPunct="1"/>
            <a:endParaRPr lang="en-US" sz="600" b="1" kern="0" dirty="0"/>
          </a:p>
          <a:p>
            <a:pPr lvl="1" eaLnBrk="1" hangingPunct="1"/>
            <a:endParaRPr lang="en-US" sz="800" i="1" dirty="0"/>
          </a:p>
          <a:p>
            <a:pPr lvl="1" eaLnBrk="1" hangingPunct="1"/>
            <a:endParaRPr lang="en-US" sz="2000" i="1" kern="0" dirty="0"/>
          </a:p>
          <a:p>
            <a:pPr lvl="1" eaLnBrk="1" hangingPunct="1"/>
            <a:endParaRPr lang="en-US" sz="2000" kern="0" dirty="0"/>
          </a:p>
          <a:p>
            <a:pPr eaLnBrk="1" hangingPunct="1">
              <a:buFont typeface="Wingdings" pitchFamily="2" charset="2"/>
              <a:buNone/>
            </a:pPr>
            <a:endParaRPr lang="en-US" sz="2000" kern="0" dirty="0"/>
          </a:p>
        </p:txBody>
      </p:sp>
      <p:sp>
        <p:nvSpPr>
          <p:cNvPr id="9" name="TextBox 8">
            <a:extLst>
              <a:ext uri="{FF2B5EF4-FFF2-40B4-BE49-F238E27FC236}">
                <a16:creationId xmlns:a16="http://schemas.microsoft.com/office/drawing/2014/main" id="{27A60F47-219B-4EE2-A120-3DCB40C036B1}"/>
              </a:ext>
            </a:extLst>
          </p:cNvPr>
          <p:cNvSpPr txBox="1"/>
          <p:nvPr/>
        </p:nvSpPr>
        <p:spPr>
          <a:xfrm>
            <a:off x="6477000" y="685800"/>
            <a:ext cx="2286000" cy="369332"/>
          </a:xfrm>
          <a:prstGeom prst="rect">
            <a:avLst/>
          </a:prstGeom>
          <a:noFill/>
        </p:spPr>
        <p:txBody>
          <a:bodyPr wrap="square" rtlCol="0">
            <a:spAutoFit/>
          </a:bodyPr>
          <a:lstStyle/>
          <a:p>
            <a:r>
              <a:rPr lang="en-US" i="1" dirty="0"/>
              <a:t>FFY 2021—3</a:t>
            </a:r>
            <a:r>
              <a:rPr lang="en-US" i="1" baseline="30000" dirty="0"/>
              <a:t>rd</a:t>
            </a:r>
            <a:r>
              <a:rPr lang="en-US" i="1" dirty="0"/>
              <a:t> Qtr.</a:t>
            </a:r>
          </a:p>
        </p:txBody>
      </p:sp>
      <p:pic>
        <p:nvPicPr>
          <p:cNvPr id="7" name="Picture 6">
            <a:extLst>
              <a:ext uri="{FF2B5EF4-FFF2-40B4-BE49-F238E27FC236}">
                <a16:creationId xmlns:a16="http://schemas.microsoft.com/office/drawing/2014/main" id="{58DBD11B-94EC-43C6-9802-46ABF8E7CB80}"/>
              </a:ext>
            </a:extLst>
          </p:cNvPr>
          <p:cNvPicPr/>
          <p:nvPr/>
        </p:nvPicPr>
        <p:blipFill rotWithShape="1">
          <a:blip r:embed="rId3"/>
          <a:srcRect l="1923" t="20242" r="68430" b="5203"/>
          <a:stretch/>
        </p:blipFill>
        <p:spPr bwMode="auto">
          <a:xfrm>
            <a:off x="5312664" y="1726371"/>
            <a:ext cx="3243262" cy="1499616"/>
          </a:xfrm>
          <a:prstGeom prst="rect">
            <a:avLst/>
          </a:prstGeom>
          <a:ln>
            <a:solidFill>
              <a:schemeClr val="bg1">
                <a:lumMod val="65000"/>
              </a:schemeClr>
            </a:solidFill>
          </a:ln>
          <a:extLst>
            <a:ext uri="{53640926-AAD7-44D8-BBD7-CCE9431645EC}">
              <a14:shadowObscured xmlns:a14="http://schemas.microsoft.com/office/drawing/2010/main"/>
            </a:ext>
          </a:extLst>
        </p:spPr>
      </p:pic>
      <p:pic>
        <p:nvPicPr>
          <p:cNvPr id="12" name="Picture 11" descr="Graphical user interface&#10;&#10;Description automatically generated">
            <a:extLst>
              <a:ext uri="{FF2B5EF4-FFF2-40B4-BE49-F238E27FC236}">
                <a16:creationId xmlns:a16="http://schemas.microsoft.com/office/drawing/2014/main" id="{61AD39DD-8B62-4785-89AD-B37DA1F644C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095" t="16955" r="16621" b="41523"/>
          <a:stretch/>
        </p:blipFill>
        <p:spPr>
          <a:xfrm>
            <a:off x="5325921" y="3810000"/>
            <a:ext cx="3205621" cy="1442884"/>
          </a:xfrm>
          <a:prstGeom prst="rect">
            <a:avLst/>
          </a:prstGeom>
        </p:spPr>
      </p:pic>
    </p:spTree>
    <p:extLst>
      <p:ext uri="{BB962C8B-B14F-4D97-AF65-F5344CB8AC3E}">
        <p14:creationId xmlns:p14="http://schemas.microsoft.com/office/powerpoint/2010/main" val="22931416"/>
      </p:ext>
    </p:extLst>
  </p:cSld>
  <p:clrMapOvr>
    <a:masterClrMapping/>
  </p:clrMapOvr>
  <p:transition advClick="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rgbClr val="000080"/>
                </a:solidFill>
              </a:rPr>
              <a:t>Standards Section—Publications</a:t>
            </a:r>
            <a:endParaRPr lang="en-US" sz="2400" b="1" i="1" dirty="0">
              <a:solidFill>
                <a:srgbClr val="000080"/>
              </a:solidFill>
            </a:endParaRPr>
          </a:p>
        </p:txBody>
      </p:sp>
      <p:sp>
        <p:nvSpPr>
          <p:cNvPr id="6" name="Rectangle 7"/>
          <p:cNvSpPr txBox="1">
            <a:spLocks noChangeArrowheads="1"/>
          </p:cNvSpPr>
          <p:nvPr/>
        </p:nvSpPr>
        <p:spPr bwMode="auto">
          <a:xfrm>
            <a:off x="533400" y="1219200"/>
            <a:ext cx="81534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0"/>
              </a:spcBef>
              <a:spcAft>
                <a:spcPct val="0"/>
              </a:spcAft>
              <a:buClr>
                <a:srgbClr val="910046"/>
              </a:buClr>
              <a:buSzPct val="84000"/>
              <a:buFont typeface="Wingdings"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233613" indent="-234950" algn="l" rtl="0" fontAlgn="base">
              <a:spcBef>
                <a:spcPct val="0"/>
              </a:spcBef>
              <a:spcAft>
                <a:spcPct val="0"/>
              </a:spcAft>
              <a:buClr>
                <a:srgbClr val="012D9A"/>
              </a:buClr>
              <a:buChar char="–"/>
              <a:defRPr sz="1600">
                <a:solidFill>
                  <a:schemeClr val="tx1"/>
                </a:solidFill>
                <a:latin typeface="+mn-lt"/>
              </a:defRPr>
            </a:lvl6pPr>
            <a:lvl7pPr marL="2690813" indent="-234950" algn="l" rtl="0" fontAlgn="base">
              <a:spcBef>
                <a:spcPct val="0"/>
              </a:spcBef>
              <a:spcAft>
                <a:spcPct val="0"/>
              </a:spcAft>
              <a:buClr>
                <a:srgbClr val="012D9A"/>
              </a:buClr>
              <a:buChar char="–"/>
              <a:defRPr sz="1600">
                <a:solidFill>
                  <a:schemeClr val="tx1"/>
                </a:solidFill>
                <a:latin typeface="+mn-lt"/>
              </a:defRPr>
            </a:lvl7pPr>
            <a:lvl8pPr marL="3148013" indent="-234950" algn="l" rtl="0" fontAlgn="base">
              <a:spcBef>
                <a:spcPct val="0"/>
              </a:spcBef>
              <a:spcAft>
                <a:spcPct val="0"/>
              </a:spcAft>
              <a:buClr>
                <a:srgbClr val="012D9A"/>
              </a:buClr>
              <a:buChar char="–"/>
              <a:defRPr sz="1600">
                <a:solidFill>
                  <a:schemeClr val="tx1"/>
                </a:solidFill>
                <a:latin typeface="+mn-lt"/>
              </a:defRPr>
            </a:lvl8pPr>
            <a:lvl9pPr marL="3605213" indent="-234950" algn="l" rtl="0" fontAlgn="base">
              <a:spcBef>
                <a:spcPct val="0"/>
              </a:spcBef>
              <a:spcAft>
                <a:spcPct val="0"/>
              </a:spcAft>
              <a:buClr>
                <a:srgbClr val="012D9A"/>
              </a:buClr>
              <a:buChar char="–"/>
              <a:defRPr sz="1600">
                <a:solidFill>
                  <a:schemeClr val="tx1"/>
                </a:solidFill>
                <a:latin typeface="+mn-lt"/>
              </a:defRPr>
            </a:lvl9pPr>
          </a:lstStyle>
          <a:p>
            <a:pPr eaLnBrk="1" hangingPunct="1"/>
            <a:r>
              <a:rPr lang="en-US" b="1" kern="0" dirty="0"/>
              <a:t>Brochures</a:t>
            </a:r>
          </a:p>
          <a:p>
            <a:pPr lvl="1" eaLnBrk="1" hangingPunct="1">
              <a:spcBef>
                <a:spcPts val="600"/>
              </a:spcBef>
            </a:pPr>
            <a:r>
              <a:rPr lang="en-US" i="1" kern="0" dirty="0"/>
              <a:t>Top Ten OSH Serious Violations</a:t>
            </a:r>
            <a:endParaRPr lang="en-US" i="1" dirty="0"/>
          </a:p>
          <a:p>
            <a:pPr lvl="1" eaLnBrk="1" hangingPunct="1">
              <a:spcBef>
                <a:spcPts val="600"/>
              </a:spcBef>
            </a:pPr>
            <a:r>
              <a:rPr lang="en-US" i="1" kern="0" dirty="0"/>
              <a:t>Safety Awards</a:t>
            </a:r>
          </a:p>
          <a:p>
            <a:pPr lvl="1" eaLnBrk="1" hangingPunct="1">
              <a:spcBef>
                <a:spcPts val="600"/>
              </a:spcBef>
            </a:pPr>
            <a:r>
              <a:rPr lang="en-US" i="1" dirty="0"/>
              <a:t>Manager of Environmental, Safety and Health</a:t>
            </a:r>
          </a:p>
          <a:p>
            <a:pPr lvl="1" eaLnBrk="1" hangingPunct="1">
              <a:spcBef>
                <a:spcPts val="600"/>
              </a:spcBef>
            </a:pPr>
            <a:r>
              <a:rPr lang="en-US" i="1" dirty="0"/>
              <a:t>Education, Training and Technical Assistance</a:t>
            </a:r>
          </a:p>
          <a:p>
            <a:pPr lvl="1" eaLnBrk="1" hangingPunct="1">
              <a:spcBef>
                <a:spcPts val="600"/>
              </a:spcBef>
            </a:pPr>
            <a:r>
              <a:rPr lang="en-US" i="1" dirty="0"/>
              <a:t>Medical and Dental Offices</a:t>
            </a:r>
          </a:p>
          <a:p>
            <a:pPr lvl="1" eaLnBrk="1" hangingPunct="1">
              <a:spcBef>
                <a:spcPts val="600"/>
              </a:spcBef>
            </a:pPr>
            <a:r>
              <a:rPr lang="en-US" i="1" dirty="0"/>
              <a:t>Public Sector Survey</a:t>
            </a:r>
          </a:p>
          <a:p>
            <a:pPr lvl="1" eaLnBrk="1" hangingPunct="1">
              <a:spcBef>
                <a:spcPts val="600"/>
              </a:spcBef>
            </a:pPr>
            <a:r>
              <a:rPr lang="en-US" i="1" dirty="0"/>
              <a:t>Green Tobacco Sickness</a:t>
            </a:r>
          </a:p>
          <a:p>
            <a:pPr lvl="1" eaLnBrk="1" hangingPunct="1">
              <a:spcBef>
                <a:spcPts val="600"/>
              </a:spcBef>
            </a:pPr>
            <a:r>
              <a:rPr lang="en-US" i="1" dirty="0"/>
              <a:t>Toolbox Talks (English)</a:t>
            </a:r>
          </a:p>
          <a:p>
            <a:pPr lvl="1" eaLnBrk="1" hangingPunct="1">
              <a:spcBef>
                <a:spcPts val="600"/>
              </a:spcBef>
            </a:pPr>
            <a:r>
              <a:rPr lang="en-US" i="1" dirty="0"/>
              <a:t>Safety Briefings (English)</a:t>
            </a:r>
          </a:p>
          <a:p>
            <a:pPr lvl="1" eaLnBrk="1" hangingPunct="1"/>
            <a:endParaRPr lang="en-US" sz="800" i="1" dirty="0"/>
          </a:p>
          <a:p>
            <a:pPr lvl="1" eaLnBrk="1" hangingPunct="1"/>
            <a:endParaRPr lang="en-US" i="1" dirty="0"/>
          </a:p>
          <a:p>
            <a:pPr eaLnBrk="1" hangingPunct="1"/>
            <a:endParaRPr lang="en-US" sz="2400" b="1" kern="0" dirty="0"/>
          </a:p>
          <a:p>
            <a:pPr lvl="1" eaLnBrk="1" hangingPunct="1"/>
            <a:endParaRPr lang="en-US" sz="600" b="1" kern="0" dirty="0"/>
          </a:p>
          <a:p>
            <a:pPr lvl="1" eaLnBrk="1" hangingPunct="1"/>
            <a:endParaRPr lang="en-US" i="1" kern="0" dirty="0"/>
          </a:p>
          <a:p>
            <a:pPr eaLnBrk="1" hangingPunct="1"/>
            <a:endParaRPr lang="en-US" sz="500" b="1" i="1" kern="0" dirty="0"/>
          </a:p>
          <a:p>
            <a:pPr lvl="1" eaLnBrk="1" hangingPunct="1"/>
            <a:endParaRPr lang="en-US" sz="600" b="1" kern="0" dirty="0"/>
          </a:p>
          <a:p>
            <a:pPr lvl="1" eaLnBrk="1" hangingPunct="1"/>
            <a:endParaRPr lang="en-US" sz="800" i="1" dirty="0"/>
          </a:p>
          <a:p>
            <a:pPr lvl="1" eaLnBrk="1" hangingPunct="1"/>
            <a:endParaRPr lang="en-US" sz="2000" i="1" kern="0" dirty="0"/>
          </a:p>
          <a:p>
            <a:pPr lvl="1" eaLnBrk="1" hangingPunct="1"/>
            <a:endParaRPr lang="en-US" sz="2000" kern="0" dirty="0"/>
          </a:p>
          <a:p>
            <a:pPr eaLnBrk="1" hangingPunct="1">
              <a:buFont typeface="Wingdings" pitchFamily="2" charset="2"/>
              <a:buNone/>
            </a:pPr>
            <a:endParaRPr lang="en-US" sz="2000" kern="0" dirty="0"/>
          </a:p>
        </p:txBody>
      </p:sp>
      <p:sp>
        <p:nvSpPr>
          <p:cNvPr id="9" name="TextBox 8">
            <a:extLst>
              <a:ext uri="{FF2B5EF4-FFF2-40B4-BE49-F238E27FC236}">
                <a16:creationId xmlns:a16="http://schemas.microsoft.com/office/drawing/2014/main" id="{27A60F47-219B-4EE2-A120-3DCB40C036B1}"/>
              </a:ext>
            </a:extLst>
          </p:cNvPr>
          <p:cNvSpPr txBox="1"/>
          <p:nvPr/>
        </p:nvSpPr>
        <p:spPr>
          <a:xfrm>
            <a:off x="6477000" y="685800"/>
            <a:ext cx="2286000" cy="369332"/>
          </a:xfrm>
          <a:prstGeom prst="rect">
            <a:avLst/>
          </a:prstGeom>
          <a:noFill/>
        </p:spPr>
        <p:txBody>
          <a:bodyPr wrap="square" rtlCol="0">
            <a:spAutoFit/>
          </a:bodyPr>
          <a:lstStyle/>
          <a:p>
            <a:r>
              <a:rPr lang="en-US" i="1" dirty="0"/>
              <a:t>FFY 2021—3</a:t>
            </a:r>
            <a:r>
              <a:rPr lang="en-US" i="1" baseline="30000" dirty="0"/>
              <a:t>rd</a:t>
            </a:r>
            <a:r>
              <a:rPr lang="en-US" i="1" dirty="0"/>
              <a:t> Qtr.</a:t>
            </a:r>
          </a:p>
        </p:txBody>
      </p:sp>
      <p:pic>
        <p:nvPicPr>
          <p:cNvPr id="7" name="Picture 6">
            <a:extLst>
              <a:ext uri="{FF2B5EF4-FFF2-40B4-BE49-F238E27FC236}">
                <a16:creationId xmlns:a16="http://schemas.microsoft.com/office/drawing/2014/main" id="{9261F213-8E97-4AC4-BA1F-09175AE92957}"/>
              </a:ext>
            </a:extLst>
          </p:cNvPr>
          <p:cNvPicPr>
            <a:picLocks noChangeAspect="1"/>
          </p:cNvPicPr>
          <p:nvPr/>
        </p:nvPicPr>
        <p:blipFill>
          <a:blip r:embed="rId3"/>
          <a:stretch>
            <a:fillRect/>
          </a:stretch>
        </p:blipFill>
        <p:spPr>
          <a:xfrm>
            <a:off x="6436894" y="3619500"/>
            <a:ext cx="2173706" cy="1676400"/>
          </a:xfrm>
          <a:prstGeom prst="rect">
            <a:avLst/>
          </a:prstGeom>
          <a:ln>
            <a:solidFill>
              <a:schemeClr val="bg1">
                <a:lumMod val="75000"/>
              </a:schemeClr>
            </a:solidFill>
          </a:ln>
        </p:spPr>
      </p:pic>
      <p:pic>
        <p:nvPicPr>
          <p:cNvPr id="10" name="Picture 9">
            <a:extLst>
              <a:ext uri="{FF2B5EF4-FFF2-40B4-BE49-F238E27FC236}">
                <a16:creationId xmlns:a16="http://schemas.microsoft.com/office/drawing/2014/main" id="{7D842AF5-2B2A-4FE7-9ABA-107F8D05DB94}"/>
              </a:ext>
            </a:extLst>
          </p:cNvPr>
          <p:cNvPicPr>
            <a:picLocks noChangeAspect="1"/>
          </p:cNvPicPr>
          <p:nvPr/>
        </p:nvPicPr>
        <p:blipFill>
          <a:blip r:embed="rId4"/>
          <a:stretch>
            <a:fillRect/>
          </a:stretch>
        </p:blipFill>
        <p:spPr>
          <a:xfrm>
            <a:off x="5390148" y="4191000"/>
            <a:ext cx="2173704" cy="1676399"/>
          </a:xfrm>
          <a:prstGeom prst="rect">
            <a:avLst/>
          </a:prstGeom>
          <a:ln>
            <a:solidFill>
              <a:schemeClr val="bg1">
                <a:lumMod val="65000"/>
              </a:schemeClr>
            </a:solidFill>
          </a:ln>
        </p:spPr>
      </p:pic>
    </p:spTree>
    <p:extLst>
      <p:ext uri="{BB962C8B-B14F-4D97-AF65-F5344CB8AC3E}">
        <p14:creationId xmlns:p14="http://schemas.microsoft.com/office/powerpoint/2010/main" val="942427277"/>
      </p:ext>
    </p:extLst>
  </p:cSld>
  <p:clrMapOvr>
    <a:masterClrMapping/>
  </p:clrMapOvr>
  <p:transition advClick="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75"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8086" name="Rectangle 2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N.C. Workplace Safety and Health</a:t>
            </a:r>
          </a:p>
          <a:p>
            <a:pPr eaLnBrk="0" hangingPunct="0"/>
            <a:r>
              <a:rPr lang="en-US" sz="2400" i="1" dirty="0">
                <a:solidFill>
                  <a:schemeClr val="bg2"/>
                </a:solidFill>
              </a:rPr>
              <a:t>OSH Division</a:t>
            </a:r>
            <a:r>
              <a:rPr lang="en-US" sz="2400" i="1" dirty="0">
                <a:solidFill>
                  <a:srgbClr val="000080"/>
                </a:solidFill>
              </a:rPr>
              <a:t>—</a:t>
            </a:r>
            <a:r>
              <a:rPr lang="en-US" sz="2400" i="1" dirty="0">
                <a:solidFill>
                  <a:schemeClr val="bg2"/>
                </a:solidFill>
              </a:rPr>
              <a:t>Strategic Plan Goals</a:t>
            </a:r>
            <a:endParaRPr lang="en-US" sz="2400" b="1" i="1" dirty="0">
              <a:solidFill>
                <a:schemeClr val="bg2"/>
              </a:solidFill>
            </a:endParaRPr>
          </a:p>
        </p:txBody>
      </p:sp>
      <p:graphicFrame>
        <p:nvGraphicFramePr>
          <p:cNvPr id="9" name="Group 28">
            <a:extLst>
              <a:ext uri="{FF2B5EF4-FFF2-40B4-BE49-F238E27FC236}">
                <a16:creationId xmlns:a16="http://schemas.microsoft.com/office/drawing/2014/main" id="{21EF636C-EEBA-4CA8-B56A-4A49C490414A}"/>
              </a:ext>
            </a:extLst>
          </p:cNvPr>
          <p:cNvGraphicFramePr>
            <a:graphicFrameLocks noGrp="1"/>
          </p:cNvGraphicFramePr>
          <p:nvPr>
            <p:extLst>
              <p:ext uri="{D42A27DB-BD31-4B8C-83A1-F6EECF244321}">
                <p14:modId xmlns:p14="http://schemas.microsoft.com/office/powerpoint/2010/main" val="421180482"/>
              </p:ext>
            </p:extLst>
          </p:nvPr>
        </p:nvGraphicFramePr>
        <p:xfrm>
          <a:off x="609596" y="1194138"/>
          <a:ext cx="7924803" cy="4749462"/>
        </p:xfrm>
        <a:graphic>
          <a:graphicData uri="http://schemas.openxmlformats.org/drawingml/2006/table">
            <a:tbl>
              <a:tblPr>
                <a:tableStyleId>{00A15C55-8517-42AA-B614-E9B94910E393}</a:tableStyleId>
              </a:tblPr>
              <a:tblGrid>
                <a:gridCol w="3733804">
                  <a:extLst>
                    <a:ext uri="{9D8B030D-6E8A-4147-A177-3AD203B41FA5}">
                      <a16:colId xmlns:a16="http://schemas.microsoft.com/office/drawing/2014/main" val="20000"/>
                    </a:ext>
                  </a:extLst>
                </a:gridCol>
                <a:gridCol w="814345">
                  <a:extLst>
                    <a:ext uri="{9D8B030D-6E8A-4147-A177-3AD203B41FA5}">
                      <a16:colId xmlns:a16="http://schemas.microsoft.com/office/drawing/2014/main" val="20001"/>
                    </a:ext>
                  </a:extLst>
                </a:gridCol>
                <a:gridCol w="826936">
                  <a:extLst>
                    <a:ext uri="{9D8B030D-6E8A-4147-A177-3AD203B41FA5}">
                      <a16:colId xmlns:a16="http://schemas.microsoft.com/office/drawing/2014/main" val="3574565481"/>
                    </a:ext>
                  </a:extLst>
                </a:gridCol>
                <a:gridCol w="826936">
                  <a:extLst>
                    <a:ext uri="{9D8B030D-6E8A-4147-A177-3AD203B41FA5}">
                      <a16:colId xmlns:a16="http://schemas.microsoft.com/office/drawing/2014/main" val="4194220809"/>
                    </a:ext>
                  </a:extLst>
                </a:gridCol>
                <a:gridCol w="768448">
                  <a:extLst>
                    <a:ext uri="{9D8B030D-6E8A-4147-A177-3AD203B41FA5}">
                      <a16:colId xmlns:a16="http://schemas.microsoft.com/office/drawing/2014/main" val="20002"/>
                    </a:ext>
                  </a:extLst>
                </a:gridCol>
                <a:gridCol w="954334">
                  <a:extLst>
                    <a:ext uri="{9D8B030D-6E8A-4147-A177-3AD203B41FA5}">
                      <a16:colId xmlns:a16="http://schemas.microsoft.com/office/drawing/2014/main" val="20003"/>
                    </a:ext>
                  </a:extLst>
                </a:gridCol>
              </a:tblGrid>
              <a:tr h="50824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a:ln>
                            <a:noFill/>
                          </a:ln>
                          <a:effectLst/>
                        </a:rPr>
                        <a:t>COMPLIANCE</a:t>
                      </a:r>
                      <a:endParaRPr kumimoji="0" lang="en-US" sz="1600" b="1" i="0" u="none" strike="noStrike" cap="none" normalizeH="0" baseline="0" dirty="0">
                        <a:ln>
                          <a:noFill/>
                        </a:ln>
                        <a:solidFill>
                          <a:schemeClr val="bg1"/>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u="none" strike="noStrike" cap="none" normalizeH="0" baseline="0" dirty="0">
                          <a:ln>
                            <a:noFill/>
                          </a:ln>
                          <a:effectLst/>
                        </a:rPr>
                        <a:t>1</a:t>
                      </a:r>
                      <a:r>
                        <a:rPr kumimoji="0" lang="en-US" sz="1200" b="1" u="none" strike="noStrike" cap="none" normalizeH="0" baseline="30000" dirty="0">
                          <a:ln>
                            <a:noFill/>
                          </a:ln>
                          <a:effectLst/>
                        </a:rPr>
                        <a:t>ST</a:t>
                      </a:r>
                      <a:r>
                        <a:rPr kumimoji="0" lang="en-US" sz="1200" b="1" u="none" strike="noStrike" cap="none" normalizeH="0" baseline="0" dirty="0">
                          <a:ln>
                            <a:noFill/>
                          </a:ln>
                          <a:effectLst/>
                        </a:rPr>
                        <a:t> Qtr.</a:t>
                      </a:r>
                      <a:endParaRPr kumimoji="0" lang="en-US" sz="1200" b="1" i="0" u="none" strike="noStrike" cap="none" normalizeH="0" baseline="0" dirty="0">
                        <a:ln>
                          <a:noFill/>
                        </a:ln>
                        <a:solidFill>
                          <a:schemeClr val="bg1"/>
                        </a:solidFill>
                        <a:effectLst/>
                        <a:latin typeface="+mn-lt"/>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mn-lt"/>
                          <a:cs typeface="Arial" charset="0"/>
                        </a:rPr>
                        <a:t>2</a:t>
                      </a:r>
                      <a:r>
                        <a:rPr kumimoji="0" lang="en-US" sz="1200" b="1" i="0" u="none" strike="noStrike" cap="none" normalizeH="0" baseline="30000" dirty="0">
                          <a:ln>
                            <a:noFill/>
                          </a:ln>
                          <a:solidFill>
                            <a:schemeClr val="tx1"/>
                          </a:solidFill>
                          <a:effectLst/>
                          <a:latin typeface="+mn-lt"/>
                          <a:cs typeface="Arial" charset="0"/>
                        </a:rPr>
                        <a:t>nd</a:t>
                      </a:r>
                      <a:r>
                        <a:rPr kumimoji="0" lang="en-US" sz="1200" b="1" i="0" u="none" strike="noStrike" cap="none" normalizeH="0" baseline="0" dirty="0">
                          <a:ln>
                            <a:noFill/>
                          </a:ln>
                          <a:solidFill>
                            <a:schemeClr val="tx1"/>
                          </a:solidFill>
                          <a:effectLst/>
                          <a:latin typeface="+mn-lt"/>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mn-lt"/>
                          <a:cs typeface="Arial" charset="0"/>
                        </a:rPr>
                        <a:t>3</a:t>
                      </a:r>
                      <a:r>
                        <a:rPr kumimoji="0" lang="en-US" sz="1200" b="1" i="0" u="none" strike="noStrike" cap="none" normalizeH="0" baseline="30000" dirty="0">
                          <a:ln>
                            <a:noFill/>
                          </a:ln>
                          <a:solidFill>
                            <a:schemeClr val="tx1"/>
                          </a:solidFill>
                          <a:effectLst/>
                          <a:latin typeface="+mn-lt"/>
                          <a:cs typeface="Arial" charset="0"/>
                        </a:rPr>
                        <a:t>rd</a:t>
                      </a:r>
                      <a:r>
                        <a:rPr kumimoji="0" lang="en-US" sz="1200" b="1" i="0" u="none" strike="noStrike" cap="none" normalizeH="0" baseline="0" dirty="0">
                          <a:ln>
                            <a:noFill/>
                          </a:ln>
                          <a:solidFill>
                            <a:schemeClr val="tx1"/>
                          </a:solidFill>
                          <a:effectLst/>
                          <a:latin typeface="+mn-lt"/>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chemeClr val="tx1"/>
                          </a:solidFill>
                          <a:effectLst/>
                          <a:latin typeface="+mn-lt"/>
                          <a:cs typeface="Arial" charset="0"/>
                        </a:rPr>
                        <a:t>Total </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u="none" strike="noStrike" cap="none" normalizeH="0" baseline="0" dirty="0">
                          <a:ln>
                            <a:noFill/>
                          </a:ln>
                          <a:solidFill>
                            <a:schemeClr val="tx1"/>
                          </a:solidFill>
                          <a:effectLst/>
                        </a:rPr>
                        <a:t>FFY Goal</a:t>
                      </a:r>
                      <a:endParaRPr kumimoji="0" lang="en-US" sz="1200" b="1" i="0" u="none" strike="noStrike" cap="none" normalizeH="0" baseline="0" dirty="0">
                        <a:ln>
                          <a:noFill/>
                        </a:ln>
                        <a:solidFill>
                          <a:schemeClr val="tx1"/>
                        </a:solidFill>
                        <a:effectLst/>
                        <a:latin typeface="+mn-lt"/>
                        <a:cs typeface="Arial" charset="0"/>
                      </a:endParaRPr>
                    </a:p>
                  </a:txBody>
                  <a:tcPr anchor="ctr" horzOverflow="overflow">
                    <a:solidFill>
                      <a:schemeClr val="bg1">
                        <a:lumMod val="75000"/>
                      </a:schemeClr>
                    </a:solidFill>
                  </a:tcPr>
                </a:tc>
                <a:extLst>
                  <a:ext uri="{0D108BD9-81ED-4DB2-BD59-A6C34878D82A}">
                    <a16:rowId xmlns:a16="http://schemas.microsoft.com/office/drawing/2014/main" val="10000"/>
                  </a:ext>
                </a:extLst>
              </a:tr>
              <a:tr h="33919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i="1" u="none" strike="noStrike" cap="none" normalizeH="0" baseline="0" dirty="0">
                          <a:ln>
                            <a:noFill/>
                          </a:ln>
                          <a:effectLst/>
                        </a:rPr>
                        <a:t>Safety Inspections</a:t>
                      </a:r>
                      <a:endParaRPr kumimoji="0" lang="en-US" sz="12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270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370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310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950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i="0" u="none" strike="noStrike" cap="none" normalizeH="0" baseline="0" dirty="0">
                          <a:ln>
                            <a:noFill/>
                          </a:ln>
                          <a:effectLst/>
                        </a:rPr>
                        <a:t>1,197</a:t>
                      </a:r>
                      <a:endParaRPr kumimoji="0" lang="en-US" sz="1200" b="0"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extLst>
                  <a:ext uri="{0D108BD9-81ED-4DB2-BD59-A6C34878D82A}">
                    <a16:rowId xmlns:a16="http://schemas.microsoft.com/office/drawing/2014/main" val="10001"/>
                  </a:ext>
                </a:extLst>
              </a:tr>
              <a:tr h="33919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i="1" u="none" strike="noStrike" cap="none" normalizeH="0" baseline="0" dirty="0">
                          <a:ln>
                            <a:noFill/>
                          </a:ln>
                          <a:effectLst/>
                        </a:rPr>
                        <a:t>Health Inspections</a:t>
                      </a:r>
                      <a:endParaRPr kumimoji="0" lang="en-US" sz="12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221</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230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260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711</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i="0" u="none" strike="noStrike" cap="none" normalizeH="0" baseline="0" dirty="0">
                          <a:ln>
                            <a:noFill/>
                          </a:ln>
                          <a:effectLst/>
                        </a:rPr>
                        <a:t>635</a:t>
                      </a:r>
                      <a:endParaRPr kumimoji="0" lang="en-US" sz="1200" b="0"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85000"/>
                      </a:schemeClr>
                    </a:solidFill>
                  </a:tcPr>
                </a:tc>
                <a:extLst>
                  <a:ext uri="{0D108BD9-81ED-4DB2-BD59-A6C34878D82A}">
                    <a16:rowId xmlns:a16="http://schemas.microsoft.com/office/drawing/2014/main" val="10002"/>
                  </a:ext>
                </a:extLst>
              </a:tr>
              <a:tr h="33919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i="1" u="none" strike="noStrike" cap="none" normalizeH="0" baseline="0" dirty="0">
                          <a:ln>
                            <a:noFill/>
                          </a:ln>
                          <a:effectLst/>
                        </a:rPr>
                        <a:t>Serious Hazards Eliminated</a:t>
                      </a:r>
                      <a:endParaRPr kumimoji="0" lang="en-US" sz="12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553</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566</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1,333</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2,452</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i="0" u="none" strike="noStrike" cap="none" normalizeH="0" baseline="0" dirty="0">
                          <a:ln>
                            <a:noFill/>
                          </a:ln>
                          <a:effectLst/>
                        </a:rPr>
                        <a:t>4,100</a:t>
                      </a:r>
                      <a:endParaRPr kumimoji="0" lang="en-US" sz="1200" b="0"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extLst>
                  <a:ext uri="{0D108BD9-81ED-4DB2-BD59-A6C34878D82A}">
                    <a16:rowId xmlns:a16="http://schemas.microsoft.com/office/drawing/2014/main" val="10003"/>
                  </a:ext>
                </a:extLst>
              </a:tr>
              <a:tr h="33919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Training and/or Program Violations</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126</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206</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168</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chemeClr val="tx1"/>
                          </a:solidFill>
                          <a:effectLst/>
                          <a:latin typeface="Arial" charset="0"/>
                          <a:cs typeface="Arial" charset="0"/>
                        </a:rPr>
                        <a:t>500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cs typeface="Arial" charset="0"/>
                        </a:rPr>
                        <a:t>1,050</a:t>
                      </a:r>
                    </a:p>
                  </a:txBody>
                  <a:tcPr anchor="ctr" horzOverflow="overflow">
                    <a:solidFill>
                      <a:schemeClr val="bg1">
                        <a:lumMod val="85000"/>
                      </a:schemeClr>
                    </a:solidFill>
                  </a:tcPr>
                </a:tc>
                <a:extLst>
                  <a:ext uri="{0D108BD9-81ED-4DB2-BD59-A6C34878D82A}">
                    <a16:rowId xmlns:a16="http://schemas.microsoft.com/office/drawing/2014/main" val="2040932181"/>
                  </a:ext>
                </a:extLst>
              </a:tr>
              <a:tr h="50824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a:ln>
                            <a:noFill/>
                          </a:ln>
                          <a:effectLst/>
                        </a:rPr>
                        <a:t>CONSULTATION</a:t>
                      </a:r>
                      <a:endParaRPr kumimoji="0" lang="en-US" sz="16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u="none" strike="noStrike" cap="none" normalizeH="0" baseline="0" dirty="0">
                          <a:ln>
                            <a:noFill/>
                          </a:ln>
                          <a:effectLst/>
                        </a:rPr>
                        <a:t>1</a:t>
                      </a:r>
                      <a:r>
                        <a:rPr kumimoji="0" lang="en-US" sz="1200" b="1" u="none" strike="noStrike" cap="none" normalizeH="0" baseline="30000" dirty="0">
                          <a:ln>
                            <a:noFill/>
                          </a:ln>
                          <a:effectLst/>
                        </a:rPr>
                        <a:t>ST</a:t>
                      </a:r>
                      <a:r>
                        <a:rPr kumimoji="0" lang="en-US" sz="1200" b="1" u="none" strike="noStrike" cap="none" normalizeH="0" baseline="0" dirty="0">
                          <a:ln>
                            <a:noFill/>
                          </a:ln>
                          <a:effectLst/>
                        </a:rPr>
                        <a:t> Qtr.</a:t>
                      </a:r>
                      <a:endParaRPr kumimoji="0" lang="en-US" sz="1200" b="1" i="0" u="none" strike="noStrike" cap="none" normalizeH="0" baseline="0" dirty="0">
                        <a:ln>
                          <a:noFill/>
                        </a:ln>
                        <a:solidFill>
                          <a:schemeClr val="bg1"/>
                        </a:solidFill>
                        <a:effectLst/>
                        <a:latin typeface="+mn-lt"/>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chemeClr val="tx1"/>
                          </a:solidFill>
                          <a:effectLst/>
                          <a:latin typeface="+mn-lt"/>
                          <a:cs typeface="Arial" charset="0"/>
                        </a:rPr>
                        <a:t>2</a:t>
                      </a:r>
                      <a:r>
                        <a:rPr kumimoji="0" lang="en-US" sz="1200" b="1" i="0" u="none" strike="noStrike" cap="none" normalizeH="0" baseline="30000" dirty="0">
                          <a:ln>
                            <a:noFill/>
                          </a:ln>
                          <a:solidFill>
                            <a:schemeClr val="tx1"/>
                          </a:solidFill>
                          <a:effectLst/>
                          <a:latin typeface="+mn-lt"/>
                          <a:cs typeface="Arial" charset="0"/>
                        </a:rPr>
                        <a:t>nd</a:t>
                      </a:r>
                      <a:r>
                        <a:rPr kumimoji="0" lang="en-US" sz="1200" b="1" i="0" u="none" strike="noStrike" cap="none" normalizeH="0" baseline="0" dirty="0">
                          <a:ln>
                            <a:noFill/>
                          </a:ln>
                          <a:solidFill>
                            <a:schemeClr val="tx1"/>
                          </a:solidFill>
                          <a:effectLst/>
                          <a:latin typeface="+mn-lt"/>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chemeClr val="tx1"/>
                          </a:solidFill>
                          <a:effectLst/>
                          <a:latin typeface="+mn-lt"/>
                          <a:cs typeface="Arial" charset="0"/>
                        </a:rPr>
                        <a:t>3</a:t>
                      </a:r>
                      <a:r>
                        <a:rPr kumimoji="0" lang="en-US" sz="1200" b="1" i="0" u="none" strike="noStrike" cap="none" normalizeH="0" baseline="30000" dirty="0">
                          <a:ln>
                            <a:noFill/>
                          </a:ln>
                          <a:solidFill>
                            <a:schemeClr val="tx1"/>
                          </a:solidFill>
                          <a:effectLst/>
                          <a:latin typeface="+mn-lt"/>
                          <a:cs typeface="Arial" charset="0"/>
                        </a:rPr>
                        <a:t>rd</a:t>
                      </a:r>
                      <a:r>
                        <a:rPr kumimoji="0" lang="en-US" sz="1200" b="1" i="0" u="none" strike="noStrike" cap="none" normalizeH="0" baseline="0" dirty="0">
                          <a:ln>
                            <a:noFill/>
                          </a:ln>
                          <a:solidFill>
                            <a:schemeClr val="tx1"/>
                          </a:solidFill>
                          <a:effectLst/>
                          <a:latin typeface="+mn-lt"/>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chemeClr val="tx1"/>
                          </a:solidFill>
                          <a:effectLst/>
                          <a:latin typeface="+mn-lt"/>
                          <a:cs typeface="Arial" charset="0"/>
                        </a:rPr>
                        <a:t>Total </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effectLst/>
                        </a:rPr>
                        <a:t>FFY Goal</a:t>
                      </a:r>
                      <a:endParaRPr kumimoji="0" lang="en-US" sz="1200" b="1" i="0" u="none" strike="noStrike" cap="none" normalizeH="0" baseline="0" dirty="0">
                        <a:ln>
                          <a:noFill/>
                        </a:ln>
                        <a:solidFill>
                          <a:schemeClr val="tx1"/>
                        </a:solidFill>
                        <a:effectLst/>
                        <a:latin typeface="+mn-lt"/>
                        <a:cs typeface="Arial" charset="0"/>
                      </a:endParaRPr>
                    </a:p>
                  </a:txBody>
                  <a:tcPr anchor="ctr" horzOverflow="overflow">
                    <a:solidFill>
                      <a:schemeClr val="bg1">
                        <a:lumMod val="75000"/>
                      </a:schemeClr>
                    </a:solidFill>
                  </a:tcPr>
                </a:tc>
                <a:extLst>
                  <a:ext uri="{0D108BD9-81ED-4DB2-BD59-A6C34878D82A}">
                    <a16:rowId xmlns:a16="http://schemas.microsoft.com/office/drawing/2014/main" val="10004"/>
                  </a:ext>
                </a:extLst>
              </a:tr>
              <a:tr h="33919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i="1" u="none" strike="noStrike" cap="none" normalizeH="0" baseline="0" dirty="0">
                          <a:ln>
                            <a:noFill/>
                          </a:ln>
                          <a:effectLst/>
                        </a:rPr>
                        <a:t>Serious Hazards Eliminated</a:t>
                      </a:r>
                      <a:endParaRPr kumimoji="0" lang="en-US" sz="12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1,143</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1,005</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1,379</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3,527</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i="0" u="none" strike="noStrike" cap="none" normalizeH="0" baseline="0" dirty="0">
                          <a:ln>
                            <a:noFill/>
                          </a:ln>
                          <a:effectLst/>
                        </a:rPr>
                        <a:t>5,000</a:t>
                      </a:r>
                      <a:endParaRPr kumimoji="0" lang="en-US" sz="1200" b="0"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extLst>
                  <a:ext uri="{0D108BD9-81ED-4DB2-BD59-A6C34878D82A}">
                    <a16:rowId xmlns:a16="http://schemas.microsoft.com/office/drawing/2014/main" val="10005"/>
                  </a:ext>
                </a:extLst>
              </a:tr>
              <a:tr h="33919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i="1" u="none" strike="noStrike" cap="none" normalizeH="0" baseline="0" dirty="0">
                          <a:ln>
                            <a:noFill/>
                          </a:ln>
                          <a:effectLst/>
                        </a:rPr>
                        <a:t>Private Sector and Public Sector Visits</a:t>
                      </a:r>
                      <a:endParaRPr kumimoji="0" lang="en-US" sz="12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333</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351</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395</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1,079</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dk1"/>
                          </a:solidFill>
                          <a:effectLst/>
                          <a:latin typeface="+mn-lt"/>
                          <a:cs typeface="+mn-cs"/>
                        </a:rPr>
                        <a:t>925</a:t>
                      </a:r>
                      <a:endParaRPr kumimoji="0" lang="en-US" sz="1200" b="0"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85000"/>
                      </a:schemeClr>
                    </a:solidFill>
                  </a:tcPr>
                </a:tc>
                <a:extLst>
                  <a:ext uri="{0D108BD9-81ED-4DB2-BD59-A6C34878D82A}">
                    <a16:rowId xmlns:a16="http://schemas.microsoft.com/office/drawing/2014/main" val="10006"/>
                  </a:ext>
                </a:extLst>
              </a:tr>
              <a:tr h="50824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a:ln>
                            <a:noFill/>
                          </a:ln>
                          <a:effectLst/>
                        </a:rPr>
                        <a:t>OSH DIVISION</a:t>
                      </a:r>
                      <a:endParaRPr kumimoji="0" lang="en-US" sz="16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effectLst/>
                        </a:rPr>
                        <a:t>1</a:t>
                      </a:r>
                      <a:r>
                        <a:rPr kumimoji="0" lang="en-US" sz="1200" b="1" i="0" u="none" strike="noStrike" cap="none" normalizeH="0" baseline="30000" dirty="0">
                          <a:ln>
                            <a:noFill/>
                          </a:ln>
                          <a:effectLst/>
                        </a:rPr>
                        <a:t>ST</a:t>
                      </a:r>
                      <a:r>
                        <a:rPr kumimoji="0" lang="en-US" sz="1200" b="1" i="0" u="none" strike="noStrike" cap="none" normalizeH="0" baseline="0" dirty="0">
                          <a:ln>
                            <a:noFill/>
                          </a:ln>
                          <a:effectLst/>
                        </a:rPr>
                        <a:t> Qtr.</a:t>
                      </a:r>
                      <a:endParaRPr kumimoji="0" lang="en-US" sz="1200" b="1" i="0" u="none" strike="noStrike" cap="none" normalizeH="0" baseline="0" dirty="0">
                        <a:ln>
                          <a:noFill/>
                        </a:ln>
                        <a:solidFill>
                          <a:schemeClr val="bg1"/>
                        </a:solidFill>
                        <a:effectLst/>
                        <a:latin typeface="+mn-lt"/>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chemeClr val="tx1"/>
                          </a:solidFill>
                          <a:effectLst/>
                          <a:latin typeface="+mn-lt"/>
                          <a:cs typeface="Arial" charset="0"/>
                        </a:rPr>
                        <a:t>2</a:t>
                      </a:r>
                      <a:r>
                        <a:rPr kumimoji="0" lang="en-US" sz="1200" b="1" i="0" u="none" strike="noStrike" cap="none" normalizeH="0" baseline="30000" dirty="0">
                          <a:ln>
                            <a:noFill/>
                          </a:ln>
                          <a:solidFill>
                            <a:schemeClr val="tx1"/>
                          </a:solidFill>
                          <a:effectLst/>
                          <a:latin typeface="+mn-lt"/>
                          <a:cs typeface="Arial" charset="0"/>
                        </a:rPr>
                        <a:t>nd</a:t>
                      </a:r>
                      <a:r>
                        <a:rPr kumimoji="0" lang="en-US" sz="1200" b="1" i="0" u="none" strike="noStrike" cap="none" normalizeH="0" baseline="0" dirty="0">
                          <a:ln>
                            <a:noFill/>
                          </a:ln>
                          <a:solidFill>
                            <a:schemeClr val="tx1"/>
                          </a:solidFill>
                          <a:effectLst/>
                          <a:latin typeface="+mn-lt"/>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chemeClr val="tx1"/>
                          </a:solidFill>
                          <a:effectLst/>
                          <a:latin typeface="+mn-lt"/>
                          <a:cs typeface="Arial" charset="0"/>
                        </a:rPr>
                        <a:t>3</a:t>
                      </a:r>
                      <a:r>
                        <a:rPr kumimoji="0" lang="en-US" sz="1200" b="1" i="0" u="none" strike="noStrike" cap="none" normalizeH="0" baseline="30000" dirty="0">
                          <a:ln>
                            <a:noFill/>
                          </a:ln>
                          <a:solidFill>
                            <a:schemeClr val="tx1"/>
                          </a:solidFill>
                          <a:effectLst/>
                          <a:latin typeface="+mn-lt"/>
                          <a:cs typeface="Arial" charset="0"/>
                        </a:rPr>
                        <a:t>rd</a:t>
                      </a:r>
                      <a:r>
                        <a:rPr kumimoji="0" lang="en-US" sz="1200" b="1" i="0" u="none" strike="noStrike" cap="none" normalizeH="0" baseline="0" dirty="0">
                          <a:ln>
                            <a:noFill/>
                          </a:ln>
                          <a:solidFill>
                            <a:schemeClr val="tx1"/>
                          </a:solidFill>
                          <a:effectLst/>
                          <a:latin typeface="+mn-lt"/>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chemeClr val="tx1"/>
                          </a:solidFill>
                          <a:effectLst/>
                          <a:latin typeface="+mn-lt"/>
                          <a:cs typeface="Arial" charset="0"/>
                        </a:rPr>
                        <a:t>Total </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effectLst/>
                        </a:rPr>
                        <a:t>FFY Goal</a:t>
                      </a:r>
                      <a:endParaRPr kumimoji="0" lang="en-US" sz="1200" b="1" i="0" u="none" strike="noStrike" cap="none" normalizeH="0" baseline="0" dirty="0">
                        <a:ln>
                          <a:noFill/>
                        </a:ln>
                        <a:solidFill>
                          <a:schemeClr val="tx1"/>
                        </a:solidFill>
                        <a:effectLst/>
                        <a:latin typeface="+mn-lt"/>
                        <a:cs typeface="Arial" charset="0"/>
                      </a:endParaRPr>
                    </a:p>
                  </a:txBody>
                  <a:tcPr anchor="ctr" horzOverflow="overflow">
                    <a:solidFill>
                      <a:schemeClr val="bg1">
                        <a:lumMod val="75000"/>
                      </a:schemeClr>
                    </a:solidFill>
                  </a:tcPr>
                </a:tc>
                <a:extLst>
                  <a:ext uri="{0D108BD9-81ED-4DB2-BD59-A6C34878D82A}">
                    <a16:rowId xmlns:a16="http://schemas.microsoft.com/office/drawing/2014/main" val="10008"/>
                  </a:ext>
                </a:extLst>
              </a:tr>
              <a:tr h="33919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i="1" u="none" strike="noStrike" cap="none" normalizeH="0" baseline="0" dirty="0">
                          <a:ln>
                            <a:noFill/>
                          </a:ln>
                          <a:effectLst/>
                        </a:rPr>
                        <a:t>Program Improvements</a:t>
                      </a:r>
                      <a:endParaRPr kumimoji="0" lang="en-US" sz="12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486</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595</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608</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1,689</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i="0" u="none" strike="noStrike" cap="none" normalizeH="0" baseline="0" dirty="0">
                          <a:ln>
                            <a:noFill/>
                          </a:ln>
                          <a:effectLst/>
                        </a:rPr>
                        <a:t>2,060</a:t>
                      </a:r>
                      <a:endParaRPr kumimoji="0" lang="en-US" sz="1200" b="0"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extLst>
                  <a:ext uri="{0D108BD9-81ED-4DB2-BD59-A6C34878D82A}">
                    <a16:rowId xmlns:a16="http://schemas.microsoft.com/office/drawing/2014/main" val="10009"/>
                  </a:ext>
                </a:extLst>
              </a:tr>
              <a:tr h="535548">
                <a:tc>
                  <a:txBody>
                    <a:bodyPr/>
                    <a:lstStyle/>
                    <a:p>
                      <a:pPr algn="r"/>
                      <a:r>
                        <a:rPr lang="en-US" sz="1200" i="1" dirty="0"/>
                        <a:t>People Trained in Special Emphasis Program Areas</a:t>
                      </a:r>
                      <a:endParaRPr lang="en-US" sz="1200" b="0" i="1" dirty="0"/>
                    </a:p>
                  </a:txBody>
                  <a:tcPr anchor="ctr">
                    <a:solidFill>
                      <a:schemeClr val="bg1">
                        <a:lumMod val="85000"/>
                      </a:schemeClr>
                    </a:solidFill>
                  </a:tcPr>
                </a:tc>
                <a:tc>
                  <a:txBody>
                    <a:bodyPr/>
                    <a:lstStyle/>
                    <a:p>
                      <a:pPr algn="ctr"/>
                      <a:r>
                        <a:rPr lang="en-US" sz="1200" b="0" i="0" dirty="0"/>
                        <a:t>1,326</a:t>
                      </a:r>
                    </a:p>
                  </a:txBody>
                  <a:tcPr anchor="ctr">
                    <a:solidFill>
                      <a:schemeClr val="bg1">
                        <a:lumMod val="85000"/>
                      </a:schemeClr>
                    </a:solidFill>
                  </a:tcPr>
                </a:tc>
                <a:tc>
                  <a:txBody>
                    <a:bodyPr/>
                    <a:lstStyle/>
                    <a:p>
                      <a:pPr algn="ctr"/>
                      <a:r>
                        <a:rPr lang="en-US" sz="1200" b="0" i="0" dirty="0"/>
                        <a:t>1,517</a:t>
                      </a:r>
                    </a:p>
                  </a:txBody>
                  <a:tcPr anchor="ctr">
                    <a:solidFill>
                      <a:schemeClr val="bg1">
                        <a:lumMod val="85000"/>
                      </a:schemeClr>
                    </a:solidFill>
                  </a:tcPr>
                </a:tc>
                <a:tc>
                  <a:txBody>
                    <a:bodyPr/>
                    <a:lstStyle/>
                    <a:p>
                      <a:pPr algn="ctr"/>
                      <a:r>
                        <a:rPr lang="en-US" sz="1200" b="0" i="0" dirty="0"/>
                        <a:t>1,331</a:t>
                      </a:r>
                    </a:p>
                  </a:txBody>
                  <a:tcPr anchor="ctr">
                    <a:solidFill>
                      <a:schemeClr val="bg1">
                        <a:lumMod val="85000"/>
                      </a:schemeClr>
                    </a:solidFill>
                  </a:tcPr>
                </a:tc>
                <a:tc>
                  <a:txBody>
                    <a:bodyPr/>
                    <a:lstStyle/>
                    <a:p>
                      <a:pPr algn="ctr"/>
                      <a:r>
                        <a:rPr lang="en-US" sz="1200" b="1" i="1" dirty="0"/>
                        <a:t>4,174</a:t>
                      </a:r>
                    </a:p>
                  </a:txBody>
                  <a:tcPr anchor="ctr">
                    <a:solidFill>
                      <a:schemeClr val="bg1">
                        <a:lumMod val="85000"/>
                      </a:schemeClr>
                    </a:solidFill>
                  </a:tcPr>
                </a:tc>
                <a:tc>
                  <a:txBody>
                    <a:bodyPr/>
                    <a:lstStyle/>
                    <a:p>
                      <a:pPr algn="ctr"/>
                      <a:r>
                        <a:rPr lang="en-US" sz="1200" i="0" dirty="0"/>
                        <a:t>3,700</a:t>
                      </a:r>
                      <a:endParaRPr lang="en-US" sz="1200" b="0" i="0" dirty="0"/>
                    </a:p>
                  </a:txBody>
                  <a:tcPr anchor="ctr">
                    <a:solidFill>
                      <a:schemeClr val="bg1">
                        <a:lumMod val="85000"/>
                      </a:schemeClr>
                    </a:solidFill>
                  </a:tcPr>
                </a:tc>
                <a:extLst>
                  <a:ext uri="{0D108BD9-81ED-4DB2-BD59-A6C34878D82A}">
                    <a16:rowId xmlns:a16="http://schemas.microsoft.com/office/drawing/2014/main" val="10010"/>
                  </a:ext>
                </a:extLst>
              </a:tr>
              <a:tr h="314858">
                <a:tc>
                  <a:txBody>
                    <a:bodyPr/>
                    <a:lstStyle/>
                    <a:p>
                      <a:pPr algn="r"/>
                      <a:r>
                        <a:rPr lang="en-US" sz="1200" i="1" dirty="0"/>
                        <a:t>People Trained at OSH</a:t>
                      </a:r>
                      <a:r>
                        <a:rPr lang="en-US" sz="1200" i="1" baseline="0" dirty="0"/>
                        <a:t> </a:t>
                      </a:r>
                      <a:r>
                        <a:rPr lang="en-US" sz="1200" i="1" dirty="0"/>
                        <a:t>Division Sponsored Events</a:t>
                      </a:r>
                      <a:endParaRPr lang="en-US" sz="1200" b="0" i="1" dirty="0"/>
                    </a:p>
                  </a:txBody>
                  <a:tcPr anchor="ctr">
                    <a:solidFill>
                      <a:schemeClr val="bg1">
                        <a:lumMod val="95000"/>
                      </a:schemeClr>
                    </a:solidFill>
                  </a:tcPr>
                </a:tc>
                <a:tc>
                  <a:txBody>
                    <a:bodyPr/>
                    <a:lstStyle/>
                    <a:p>
                      <a:pPr algn="ctr"/>
                      <a:r>
                        <a:rPr lang="en-US" sz="1200" b="0" i="0" dirty="0"/>
                        <a:t>1,942</a:t>
                      </a:r>
                    </a:p>
                  </a:txBody>
                  <a:tcPr anchor="ctr">
                    <a:solidFill>
                      <a:schemeClr val="bg1">
                        <a:lumMod val="95000"/>
                      </a:schemeClr>
                    </a:solidFill>
                  </a:tcPr>
                </a:tc>
                <a:tc>
                  <a:txBody>
                    <a:bodyPr/>
                    <a:lstStyle/>
                    <a:p>
                      <a:pPr algn="ctr"/>
                      <a:r>
                        <a:rPr lang="en-US" sz="1200" b="0" i="0" dirty="0"/>
                        <a:t>2,257</a:t>
                      </a:r>
                    </a:p>
                  </a:txBody>
                  <a:tcPr anchor="ctr">
                    <a:solidFill>
                      <a:schemeClr val="bg1">
                        <a:lumMod val="95000"/>
                      </a:schemeClr>
                    </a:solidFill>
                  </a:tcPr>
                </a:tc>
                <a:tc>
                  <a:txBody>
                    <a:bodyPr/>
                    <a:lstStyle/>
                    <a:p>
                      <a:pPr algn="ctr"/>
                      <a:r>
                        <a:rPr lang="en-US" sz="1200" b="0" i="0" dirty="0"/>
                        <a:t>1,640</a:t>
                      </a:r>
                    </a:p>
                  </a:txBody>
                  <a:tcPr anchor="ctr">
                    <a:solidFill>
                      <a:schemeClr val="bg1">
                        <a:lumMod val="95000"/>
                      </a:schemeClr>
                    </a:solidFill>
                  </a:tcPr>
                </a:tc>
                <a:tc>
                  <a:txBody>
                    <a:bodyPr/>
                    <a:lstStyle/>
                    <a:p>
                      <a:pPr algn="ctr"/>
                      <a:r>
                        <a:rPr lang="en-US" sz="1200" b="1" i="1" dirty="0"/>
                        <a:t>5,839</a:t>
                      </a:r>
                    </a:p>
                  </a:txBody>
                  <a:tcPr anchor="ctr">
                    <a:solidFill>
                      <a:schemeClr val="bg1">
                        <a:lumMod val="95000"/>
                      </a:schemeClr>
                    </a:solidFill>
                  </a:tcPr>
                </a:tc>
                <a:tc>
                  <a:txBody>
                    <a:bodyPr/>
                    <a:lstStyle/>
                    <a:p>
                      <a:pPr algn="ctr"/>
                      <a:r>
                        <a:rPr lang="en-US" sz="1200" i="0" dirty="0"/>
                        <a:t>7,350</a:t>
                      </a:r>
                      <a:endParaRPr lang="en-US" sz="1200" b="0" i="0" dirty="0"/>
                    </a:p>
                  </a:txBody>
                  <a:tcPr anchor="ctr">
                    <a:solidFill>
                      <a:schemeClr val="bg1">
                        <a:lumMod val="95000"/>
                      </a:schemeClr>
                    </a:solidFill>
                  </a:tcPr>
                </a:tc>
                <a:extLst>
                  <a:ext uri="{0D108BD9-81ED-4DB2-BD59-A6C34878D82A}">
                    <a16:rowId xmlns:a16="http://schemas.microsoft.com/office/drawing/2014/main" val="10011"/>
                  </a:ext>
                </a:extLst>
              </a:tr>
            </a:tbl>
          </a:graphicData>
        </a:graphic>
      </p:graphicFrame>
      <p:sp>
        <p:nvSpPr>
          <p:cNvPr id="8" name="TextBox 7">
            <a:extLst>
              <a:ext uri="{FF2B5EF4-FFF2-40B4-BE49-F238E27FC236}">
                <a16:creationId xmlns:a16="http://schemas.microsoft.com/office/drawing/2014/main" id="{1260D818-7D7B-485A-9F71-CB5999091DA3}"/>
              </a:ext>
            </a:extLst>
          </p:cNvPr>
          <p:cNvSpPr txBox="1"/>
          <p:nvPr/>
        </p:nvSpPr>
        <p:spPr>
          <a:xfrm>
            <a:off x="6477000" y="685800"/>
            <a:ext cx="2286000" cy="369332"/>
          </a:xfrm>
          <a:prstGeom prst="rect">
            <a:avLst/>
          </a:prstGeom>
          <a:noFill/>
        </p:spPr>
        <p:txBody>
          <a:bodyPr wrap="square" rtlCol="0">
            <a:spAutoFit/>
          </a:bodyPr>
          <a:lstStyle/>
          <a:p>
            <a:r>
              <a:rPr lang="en-US" i="1" dirty="0"/>
              <a:t>FFY 2021—3</a:t>
            </a:r>
            <a:r>
              <a:rPr lang="en-US" i="1" baseline="30000" dirty="0"/>
              <a:t>rd</a:t>
            </a:r>
            <a:r>
              <a:rPr lang="en-US" i="1" dirty="0"/>
              <a:t> Qtr.</a:t>
            </a:r>
          </a:p>
        </p:txBody>
      </p:sp>
    </p:spTree>
    <p:extLst>
      <p:ext uri="{BB962C8B-B14F-4D97-AF65-F5344CB8AC3E}">
        <p14:creationId xmlns:p14="http://schemas.microsoft.com/office/powerpoint/2010/main" val="1765714171"/>
      </p:ext>
    </p:extLst>
  </p:cSld>
  <p:clrMapOvr>
    <a:masterClrMapping/>
  </p:clrMapOvr>
  <p:transition advClick="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rgbClr val="000080"/>
                </a:solidFill>
              </a:rPr>
              <a:t>Standards Section—Revisions</a:t>
            </a:r>
            <a:endParaRPr lang="en-US" sz="2400" b="1" i="1" dirty="0">
              <a:solidFill>
                <a:srgbClr val="000080"/>
              </a:solidFill>
            </a:endParaRPr>
          </a:p>
        </p:txBody>
      </p:sp>
      <p:sp>
        <p:nvSpPr>
          <p:cNvPr id="6" name="Rectangle 7"/>
          <p:cNvSpPr txBox="1">
            <a:spLocks noChangeArrowheads="1"/>
          </p:cNvSpPr>
          <p:nvPr/>
        </p:nvSpPr>
        <p:spPr bwMode="auto">
          <a:xfrm>
            <a:off x="533400" y="1295400"/>
            <a:ext cx="81534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0"/>
              </a:spcBef>
              <a:spcAft>
                <a:spcPct val="0"/>
              </a:spcAft>
              <a:buClr>
                <a:srgbClr val="910046"/>
              </a:buClr>
              <a:buSzPct val="84000"/>
              <a:buFont typeface="Wingdings"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233613" indent="-234950" algn="l" rtl="0" fontAlgn="base">
              <a:spcBef>
                <a:spcPct val="0"/>
              </a:spcBef>
              <a:spcAft>
                <a:spcPct val="0"/>
              </a:spcAft>
              <a:buClr>
                <a:srgbClr val="012D9A"/>
              </a:buClr>
              <a:buChar char="–"/>
              <a:defRPr sz="1600">
                <a:solidFill>
                  <a:schemeClr val="tx1"/>
                </a:solidFill>
                <a:latin typeface="+mn-lt"/>
              </a:defRPr>
            </a:lvl6pPr>
            <a:lvl7pPr marL="2690813" indent="-234950" algn="l" rtl="0" fontAlgn="base">
              <a:spcBef>
                <a:spcPct val="0"/>
              </a:spcBef>
              <a:spcAft>
                <a:spcPct val="0"/>
              </a:spcAft>
              <a:buClr>
                <a:srgbClr val="012D9A"/>
              </a:buClr>
              <a:buChar char="–"/>
              <a:defRPr sz="1600">
                <a:solidFill>
                  <a:schemeClr val="tx1"/>
                </a:solidFill>
                <a:latin typeface="+mn-lt"/>
              </a:defRPr>
            </a:lvl7pPr>
            <a:lvl8pPr marL="3148013" indent="-234950" algn="l" rtl="0" fontAlgn="base">
              <a:spcBef>
                <a:spcPct val="0"/>
              </a:spcBef>
              <a:spcAft>
                <a:spcPct val="0"/>
              </a:spcAft>
              <a:buClr>
                <a:srgbClr val="012D9A"/>
              </a:buClr>
              <a:buChar char="–"/>
              <a:defRPr sz="1600">
                <a:solidFill>
                  <a:schemeClr val="tx1"/>
                </a:solidFill>
                <a:latin typeface="+mn-lt"/>
              </a:defRPr>
            </a:lvl8pPr>
            <a:lvl9pPr marL="3605213" indent="-234950" algn="l" rtl="0" fontAlgn="base">
              <a:spcBef>
                <a:spcPct val="0"/>
              </a:spcBef>
              <a:spcAft>
                <a:spcPct val="0"/>
              </a:spcAft>
              <a:buClr>
                <a:srgbClr val="012D9A"/>
              </a:buClr>
              <a:buChar char="–"/>
              <a:defRPr sz="1600">
                <a:solidFill>
                  <a:schemeClr val="tx1"/>
                </a:solidFill>
                <a:latin typeface="+mn-lt"/>
              </a:defRPr>
            </a:lvl9pPr>
          </a:lstStyle>
          <a:p>
            <a:pPr eaLnBrk="1" hangingPunct="1"/>
            <a:r>
              <a:rPr lang="en-US" sz="2400" b="1" kern="0" dirty="0"/>
              <a:t>Operational Procedure Notice (OPN)</a:t>
            </a:r>
          </a:p>
          <a:p>
            <a:pPr eaLnBrk="1" hangingPunct="1"/>
            <a:endParaRPr lang="en-US" sz="800" b="1" kern="0" dirty="0"/>
          </a:p>
          <a:p>
            <a:pPr lvl="1" eaLnBrk="1" hangingPunct="1"/>
            <a:r>
              <a:rPr lang="en-US" sz="2000" i="1" kern="0" dirty="0"/>
              <a:t>OPN 64H</a:t>
            </a:r>
            <a:r>
              <a:rPr lang="en-US" sz="2000" i="1" dirty="0"/>
              <a:t>—Mandatory Training Program for OSHA Compliance Personnel</a:t>
            </a:r>
          </a:p>
          <a:p>
            <a:pPr lvl="1" eaLnBrk="1" hangingPunct="1"/>
            <a:endParaRPr lang="en-US" sz="800" i="1" kern="0" dirty="0"/>
          </a:p>
          <a:p>
            <a:pPr lvl="2"/>
            <a:r>
              <a:rPr lang="en-US" sz="1800" dirty="0"/>
              <a:t>Annual review with minor edits.</a:t>
            </a:r>
            <a:endParaRPr lang="en-US" sz="1800" i="1" kern="0" dirty="0"/>
          </a:p>
          <a:p>
            <a:pPr eaLnBrk="1" hangingPunct="1"/>
            <a:endParaRPr lang="en-US" sz="800" b="1" kern="0" dirty="0"/>
          </a:p>
          <a:p>
            <a:pPr eaLnBrk="1" hangingPunct="1"/>
            <a:endParaRPr lang="en-US" sz="800" b="1" kern="0" dirty="0"/>
          </a:p>
          <a:p>
            <a:pPr eaLnBrk="1" hangingPunct="1"/>
            <a:r>
              <a:rPr lang="en-US" sz="2400" b="1" kern="0" dirty="0"/>
              <a:t>Memos</a:t>
            </a:r>
          </a:p>
          <a:p>
            <a:pPr eaLnBrk="1" hangingPunct="1"/>
            <a:endParaRPr lang="en-US" sz="800" b="1" kern="0" dirty="0"/>
          </a:p>
          <a:p>
            <a:pPr lvl="1" eaLnBrk="1" hangingPunct="1"/>
            <a:r>
              <a:rPr lang="en-US" sz="2000" i="1" kern="0" dirty="0"/>
              <a:t>MRA 6</a:t>
            </a:r>
            <a:r>
              <a:rPr lang="en-US" sz="2000" i="1" dirty="0"/>
              <a:t>—Medical Records Administrator</a:t>
            </a:r>
          </a:p>
          <a:p>
            <a:pPr lvl="1" eaLnBrk="1" hangingPunct="1"/>
            <a:endParaRPr lang="en-US" sz="800" i="1" dirty="0"/>
          </a:p>
          <a:p>
            <a:pPr lvl="2" eaLnBrk="1" hangingPunct="1"/>
            <a:r>
              <a:rPr lang="en-US" sz="1800" dirty="0"/>
              <a:t>Updated current OSH Division Medical Records Administrators.</a:t>
            </a:r>
          </a:p>
          <a:p>
            <a:pPr marL="914400" lvl="2" indent="0" eaLnBrk="1" hangingPunct="1">
              <a:buNone/>
            </a:pPr>
            <a:endParaRPr lang="en-US" sz="800" b="1" i="1" kern="0" dirty="0"/>
          </a:p>
          <a:p>
            <a:pPr lvl="1" eaLnBrk="1" hangingPunct="1"/>
            <a:endParaRPr lang="en-US" sz="800" i="1" dirty="0"/>
          </a:p>
          <a:p>
            <a:pPr eaLnBrk="1" hangingPunct="1"/>
            <a:r>
              <a:rPr lang="en-US" sz="2400" b="1" kern="0" dirty="0"/>
              <a:t>Forms</a:t>
            </a:r>
          </a:p>
          <a:p>
            <a:pPr eaLnBrk="1" hangingPunct="1"/>
            <a:endParaRPr lang="en-US" sz="800" b="1" kern="0" dirty="0"/>
          </a:p>
          <a:p>
            <a:pPr lvl="1" eaLnBrk="1" hangingPunct="1"/>
            <a:r>
              <a:rPr lang="en-US" sz="2000" i="1" kern="0" dirty="0"/>
              <a:t>SAVE 3</a:t>
            </a:r>
            <a:r>
              <a:rPr lang="en-US" sz="2000" i="1" dirty="0"/>
              <a:t>—SAVE Request Form</a:t>
            </a:r>
          </a:p>
          <a:p>
            <a:pPr lvl="1" eaLnBrk="1" hangingPunct="1"/>
            <a:endParaRPr lang="en-US" sz="800" i="1" dirty="0"/>
          </a:p>
          <a:p>
            <a:pPr lvl="2" eaLnBrk="1" hangingPunct="1"/>
            <a:r>
              <a:rPr lang="en-US" sz="1800" dirty="0"/>
              <a:t>For requesting SAVEs to be updated or added to OE.</a:t>
            </a:r>
            <a:endParaRPr lang="en-US" sz="2400" b="1" kern="0" dirty="0"/>
          </a:p>
          <a:p>
            <a:pPr lvl="1" eaLnBrk="1" hangingPunct="1"/>
            <a:endParaRPr lang="en-US" sz="600" b="1" kern="0" dirty="0"/>
          </a:p>
          <a:p>
            <a:pPr lvl="1" eaLnBrk="1" hangingPunct="1"/>
            <a:endParaRPr lang="en-US" i="1" kern="0" dirty="0"/>
          </a:p>
          <a:p>
            <a:pPr eaLnBrk="1" hangingPunct="1"/>
            <a:endParaRPr lang="en-US" sz="500" b="1" i="1" kern="0" dirty="0"/>
          </a:p>
          <a:p>
            <a:pPr lvl="1" eaLnBrk="1" hangingPunct="1"/>
            <a:endParaRPr lang="en-US" sz="600" b="1" kern="0" dirty="0"/>
          </a:p>
          <a:p>
            <a:pPr lvl="1" eaLnBrk="1" hangingPunct="1"/>
            <a:endParaRPr lang="en-US" sz="800" i="1" dirty="0"/>
          </a:p>
          <a:p>
            <a:pPr lvl="1" eaLnBrk="1" hangingPunct="1"/>
            <a:endParaRPr lang="en-US" sz="2000" i="1" kern="0" dirty="0"/>
          </a:p>
          <a:p>
            <a:pPr lvl="1" eaLnBrk="1" hangingPunct="1"/>
            <a:endParaRPr lang="en-US" sz="2000" kern="0" dirty="0"/>
          </a:p>
          <a:p>
            <a:pPr eaLnBrk="1" hangingPunct="1">
              <a:buFont typeface="Wingdings" pitchFamily="2" charset="2"/>
              <a:buNone/>
            </a:pPr>
            <a:endParaRPr lang="en-US" sz="2000" kern="0" dirty="0"/>
          </a:p>
        </p:txBody>
      </p:sp>
      <p:sp>
        <p:nvSpPr>
          <p:cNvPr id="5" name="TextBox 4">
            <a:extLst>
              <a:ext uri="{FF2B5EF4-FFF2-40B4-BE49-F238E27FC236}">
                <a16:creationId xmlns:a16="http://schemas.microsoft.com/office/drawing/2014/main" id="{FC1E583E-963B-4A3B-8F0C-D0DFAC9821EB}"/>
              </a:ext>
            </a:extLst>
          </p:cNvPr>
          <p:cNvSpPr txBox="1"/>
          <p:nvPr/>
        </p:nvSpPr>
        <p:spPr>
          <a:xfrm>
            <a:off x="6477000" y="685800"/>
            <a:ext cx="2286000" cy="369332"/>
          </a:xfrm>
          <a:prstGeom prst="rect">
            <a:avLst/>
          </a:prstGeom>
          <a:noFill/>
        </p:spPr>
        <p:txBody>
          <a:bodyPr wrap="square" rtlCol="0">
            <a:spAutoFit/>
          </a:bodyPr>
          <a:lstStyle/>
          <a:p>
            <a:r>
              <a:rPr lang="en-US" i="1" dirty="0"/>
              <a:t>FFY 2021—3</a:t>
            </a:r>
            <a:r>
              <a:rPr lang="en-US" i="1" baseline="30000" dirty="0"/>
              <a:t>rd</a:t>
            </a:r>
            <a:r>
              <a:rPr lang="en-US" i="1" dirty="0"/>
              <a:t> Qtr.</a:t>
            </a:r>
          </a:p>
        </p:txBody>
      </p:sp>
    </p:spTree>
    <p:extLst>
      <p:ext uri="{BB962C8B-B14F-4D97-AF65-F5344CB8AC3E}">
        <p14:creationId xmlns:p14="http://schemas.microsoft.com/office/powerpoint/2010/main" val="2201334782"/>
      </p:ext>
    </p:extLst>
  </p:cSld>
  <p:clrMapOvr>
    <a:masterClrMapping/>
  </p:clrMapOvr>
  <p:transition advClick="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rgbClr val="000080"/>
                </a:solidFill>
              </a:rPr>
              <a:t>Standards Section—Revisions</a:t>
            </a:r>
            <a:endParaRPr lang="en-US" sz="2400" b="1" i="1" dirty="0">
              <a:solidFill>
                <a:srgbClr val="000080"/>
              </a:solidFill>
            </a:endParaRPr>
          </a:p>
        </p:txBody>
      </p:sp>
      <p:sp>
        <p:nvSpPr>
          <p:cNvPr id="6" name="Rectangle 7"/>
          <p:cNvSpPr txBox="1">
            <a:spLocks noChangeArrowheads="1"/>
          </p:cNvSpPr>
          <p:nvPr/>
        </p:nvSpPr>
        <p:spPr bwMode="auto">
          <a:xfrm>
            <a:off x="533400" y="1295400"/>
            <a:ext cx="80010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0"/>
              </a:spcBef>
              <a:spcAft>
                <a:spcPct val="0"/>
              </a:spcAft>
              <a:buClr>
                <a:srgbClr val="910046"/>
              </a:buClr>
              <a:buSzPct val="84000"/>
              <a:buFont typeface="Wingdings"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233613" indent="-234950" algn="l" rtl="0" fontAlgn="base">
              <a:spcBef>
                <a:spcPct val="0"/>
              </a:spcBef>
              <a:spcAft>
                <a:spcPct val="0"/>
              </a:spcAft>
              <a:buClr>
                <a:srgbClr val="012D9A"/>
              </a:buClr>
              <a:buChar char="–"/>
              <a:defRPr sz="1600">
                <a:solidFill>
                  <a:schemeClr val="tx1"/>
                </a:solidFill>
                <a:latin typeface="+mn-lt"/>
              </a:defRPr>
            </a:lvl6pPr>
            <a:lvl7pPr marL="2690813" indent="-234950" algn="l" rtl="0" fontAlgn="base">
              <a:spcBef>
                <a:spcPct val="0"/>
              </a:spcBef>
              <a:spcAft>
                <a:spcPct val="0"/>
              </a:spcAft>
              <a:buClr>
                <a:srgbClr val="012D9A"/>
              </a:buClr>
              <a:buChar char="–"/>
              <a:defRPr sz="1600">
                <a:solidFill>
                  <a:schemeClr val="tx1"/>
                </a:solidFill>
                <a:latin typeface="+mn-lt"/>
              </a:defRPr>
            </a:lvl7pPr>
            <a:lvl8pPr marL="3148013" indent="-234950" algn="l" rtl="0" fontAlgn="base">
              <a:spcBef>
                <a:spcPct val="0"/>
              </a:spcBef>
              <a:spcAft>
                <a:spcPct val="0"/>
              </a:spcAft>
              <a:buClr>
                <a:srgbClr val="012D9A"/>
              </a:buClr>
              <a:buChar char="–"/>
              <a:defRPr sz="1600">
                <a:solidFill>
                  <a:schemeClr val="tx1"/>
                </a:solidFill>
                <a:latin typeface="+mn-lt"/>
              </a:defRPr>
            </a:lvl8pPr>
            <a:lvl9pPr marL="3605213" indent="-234950" algn="l" rtl="0" fontAlgn="base">
              <a:spcBef>
                <a:spcPct val="0"/>
              </a:spcBef>
              <a:spcAft>
                <a:spcPct val="0"/>
              </a:spcAft>
              <a:buClr>
                <a:srgbClr val="012D9A"/>
              </a:buClr>
              <a:buChar char="–"/>
              <a:defRPr sz="1600">
                <a:solidFill>
                  <a:schemeClr val="tx1"/>
                </a:solidFill>
                <a:latin typeface="+mn-lt"/>
              </a:defRPr>
            </a:lvl9pPr>
          </a:lstStyle>
          <a:p>
            <a:pPr eaLnBrk="1" hangingPunct="1"/>
            <a:r>
              <a:rPr lang="en-US" b="1" kern="0" dirty="0"/>
              <a:t>Field Operations Manual (FOM)</a:t>
            </a:r>
          </a:p>
          <a:p>
            <a:pPr eaLnBrk="1" hangingPunct="1"/>
            <a:endParaRPr lang="en-US" sz="800" b="1" kern="0" dirty="0"/>
          </a:p>
          <a:p>
            <a:pPr lvl="1" eaLnBrk="1" hangingPunct="1"/>
            <a:r>
              <a:rPr lang="en-US" i="1" kern="0" dirty="0"/>
              <a:t>FOM Chapter 2</a:t>
            </a:r>
            <a:r>
              <a:rPr lang="en-US" i="1" dirty="0"/>
              <a:t>—Compliance Programming</a:t>
            </a:r>
          </a:p>
          <a:p>
            <a:pPr lvl="1" eaLnBrk="1" hangingPunct="1"/>
            <a:endParaRPr lang="en-US" sz="800" i="1" dirty="0"/>
          </a:p>
          <a:p>
            <a:pPr lvl="2"/>
            <a:r>
              <a:rPr lang="en-US" dirty="0"/>
              <a:t>New percentages of migrant housing sites in Class II, III and IV to be added to the ASH targeting schedule.</a:t>
            </a:r>
            <a:br>
              <a:rPr lang="en-US" i="1" dirty="0"/>
            </a:br>
            <a:r>
              <a:rPr lang="en-US" sz="4600" i="1" dirty="0"/>
              <a:t>	</a:t>
            </a:r>
            <a:endParaRPr lang="en-US" sz="4600" i="1" kern="0" dirty="0"/>
          </a:p>
          <a:p>
            <a:pPr eaLnBrk="1" hangingPunct="1"/>
            <a:endParaRPr lang="en-US" sz="500" b="1" i="1" kern="0" dirty="0"/>
          </a:p>
          <a:p>
            <a:pPr lvl="1" eaLnBrk="1" hangingPunct="1"/>
            <a:endParaRPr lang="en-US" sz="800" i="1" dirty="0"/>
          </a:p>
          <a:p>
            <a:pPr lvl="1" eaLnBrk="1" hangingPunct="1"/>
            <a:endParaRPr lang="en-US" sz="2000" i="1" kern="0" dirty="0"/>
          </a:p>
          <a:p>
            <a:pPr lvl="1" eaLnBrk="1" hangingPunct="1"/>
            <a:endParaRPr lang="en-US" sz="2000" kern="0" dirty="0"/>
          </a:p>
          <a:p>
            <a:pPr eaLnBrk="1" hangingPunct="1">
              <a:buFont typeface="Wingdings" pitchFamily="2" charset="2"/>
              <a:buNone/>
            </a:pPr>
            <a:endParaRPr lang="en-US" sz="2000" kern="0" dirty="0"/>
          </a:p>
        </p:txBody>
      </p:sp>
      <p:sp>
        <p:nvSpPr>
          <p:cNvPr id="7" name="TextBox 6">
            <a:extLst>
              <a:ext uri="{FF2B5EF4-FFF2-40B4-BE49-F238E27FC236}">
                <a16:creationId xmlns:a16="http://schemas.microsoft.com/office/drawing/2014/main" id="{D1F55945-A7DD-43B3-815E-F1BC21A8F2B1}"/>
              </a:ext>
            </a:extLst>
          </p:cNvPr>
          <p:cNvSpPr txBox="1"/>
          <p:nvPr/>
        </p:nvSpPr>
        <p:spPr>
          <a:xfrm>
            <a:off x="6477000" y="685800"/>
            <a:ext cx="2286000" cy="369332"/>
          </a:xfrm>
          <a:prstGeom prst="rect">
            <a:avLst/>
          </a:prstGeom>
          <a:noFill/>
        </p:spPr>
        <p:txBody>
          <a:bodyPr wrap="square" rtlCol="0">
            <a:spAutoFit/>
          </a:bodyPr>
          <a:lstStyle/>
          <a:p>
            <a:r>
              <a:rPr lang="en-US" i="1" dirty="0"/>
              <a:t>FFY 2021—3</a:t>
            </a:r>
            <a:r>
              <a:rPr lang="en-US" i="1" baseline="30000" dirty="0"/>
              <a:t>rd</a:t>
            </a:r>
            <a:r>
              <a:rPr lang="en-US" i="1" dirty="0"/>
              <a:t> Qtr.</a:t>
            </a:r>
          </a:p>
        </p:txBody>
      </p:sp>
      <p:pic>
        <p:nvPicPr>
          <p:cNvPr id="5" name="Picture 4">
            <a:extLst>
              <a:ext uri="{FF2B5EF4-FFF2-40B4-BE49-F238E27FC236}">
                <a16:creationId xmlns:a16="http://schemas.microsoft.com/office/drawing/2014/main" id="{54774D76-4C2E-4742-ADB0-1DA140C80FAF}"/>
              </a:ext>
            </a:extLst>
          </p:cNvPr>
          <p:cNvPicPr/>
          <p:nvPr/>
        </p:nvPicPr>
        <p:blipFill rotWithShape="1">
          <a:blip r:embed="rId3"/>
          <a:srcRect l="47115" t="20512" r="42468" b="8548"/>
          <a:stretch/>
        </p:blipFill>
        <p:spPr bwMode="auto">
          <a:xfrm>
            <a:off x="6400800" y="3352800"/>
            <a:ext cx="1895475" cy="2419985"/>
          </a:xfrm>
          <a:prstGeom prst="rect">
            <a:avLst/>
          </a:prstGeom>
          <a:ln>
            <a:solidFill>
              <a:schemeClr val="bg1">
                <a:lumMod val="85000"/>
              </a:schemeClr>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35837214"/>
      </p:ext>
    </p:extLst>
  </p:cSld>
  <p:clrMapOvr>
    <a:masterClrMapping/>
  </p:clrMapOvr>
  <p:transition advClick="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90F2B-C141-4CC2-8230-F76AC6D16695}"/>
              </a:ext>
            </a:extLst>
          </p:cNvPr>
          <p:cNvSpPr>
            <a:spLocks noGrp="1"/>
          </p:cNvSpPr>
          <p:nvPr>
            <p:ph type="title"/>
          </p:nvPr>
        </p:nvSpPr>
        <p:spPr/>
        <p:txBody>
          <a:bodyPr/>
          <a:lstStyle/>
          <a:p>
            <a:r>
              <a:rPr lang="en-US" dirty="0"/>
              <a:t>ETS - Healthcare</a:t>
            </a:r>
          </a:p>
        </p:txBody>
      </p:sp>
      <p:sp>
        <p:nvSpPr>
          <p:cNvPr id="3" name="Content Placeholder 2">
            <a:extLst>
              <a:ext uri="{FF2B5EF4-FFF2-40B4-BE49-F238E27FC236}">
                <a16:creationId xmlns:a16="http://schemas.microsoft.com/office/drawing/2014/main" id="{DFD075A0-E82E-460E-80F3-1AA72B083F51}"/>
              </a:ext>
            </a:extLst>
          </p:cNvPr>
          <p:cNvSpPr>
            <a:spLocks noGrp="1"/>
          </p:cNvSpPr>
          <p:nvPr>
            <p:ph idx="1"/>
          </p:nvPr>
        </p:nvSpPr>
        <p:spPr>
          <a:xfrm>
            <a:off x="609600" y="1295400"/>
            <a:ext cx="8001000" cy="4648200"/>
          </a:xfrm>
        </p:spPr>
        <p:txBody>
          <a:bodyPr/>
          <a:lstStyle/>
          <a:p>
            <a:r>
              <a:rPr lang="en-US" b="1" dirty="0"/>
              <a:t>Effective July 21, 2021</a:t>
            </a:r>
          </a:p>
          <a:p>
            <a:endParaRPr lang="en-US" sz="800" dirty="0"/>
          </a:p>
          <a:p>
            <a:pPr lvl="1"/>
            <a:r>
              <a:rPr lang="en-US" b="0" i="1" dirty="0">
                <a:solidFill>
                  <a:srgbClr val="000000"/>
                </a:solidFill>
                <a:effectLst/>
                <a:latin typeface="+mj-lt"/>
              </a:rPr>
              <a:t>Paragraphs (</a:t>
            </a:r>
            <a:r>
              <a:rPr lang="en-US" b="0" i="1" dirty="0" err="1">
                <a:solidFill>
                  <a:srgbClr val="000000"/>
                </a:solidFill>
                <a:effectLst/>
                <a:latin typeface="+mj-lt"/>
              </a:rPr>
              <a:t>i</a:t>
            </a:r>
            <a:r>
              <a:rPr lang="en-US" b="0" i="1" dirty="0">
                <a:solidFill>
                  <a:srgbClr val="000000"/>
                </a:solidFill>
                <a:effectLst/>
                <a:latin typeface="+mj-lt"/>
              </a:rPr>
              <a:t>) - physical barriers, (k) - ventilation and (n) – training, effective August 5, 2021.</a:t>
            </a:r>
            <a:endParaRPr lang="en-US" i="1" dirty="0">
              <a:latin typeface="+mj-lt"/>
            </a:endParaRPr>
          </a:p>
          <a:p>
            <a:endParaRPr lang="en-US" sz="1400" dirty="0"/>
          </a:p>
          <a:p>
            <a:r>
              <a:rPr lang="en-US" b="1" dirty="0"/>
              <a:t>Outreach</a:t>
            </a:r>
          </a:p>
          <a:p>
            <a:pPr lvl="1">
              <a:spcBef>
                <a:spcPts val="600"/>
              </a:spcBef>
            </a:pPr>
            <a:r>
              <a:rPr lang="en-US" i="1" dirty="0"/>
              <a:t>COVID-19 Plan</a:t>
            </a:r>
          </a:p>
          <a:p>
            <a:pPr lvl="1">
              <a:spcBef>
                <a:spcPts val="600"/>
              </a:spcBef>
            </a:pPr>
            <a:r>
              <a:rPr lang="en-US" i="1" dirty="0"/>
              <a:t>PowerPoints and Webinars</a:t>
            </a:r>
          </a:p>
          <a:p>
            <a:pPr lvl="1">
              <a:spcBef>
                <a:spcPts val="600"/>
              </a:spcBef>
            </a:pPr>
            <a:r>
              <a:rPr lang="en-US" i="1" dirty="0"/>
              <a:t>“Which Standards Apply” Webpage</a:t>
            </a:r>
          </a:p>
          <a:p>
            <a:pPr lvl="1">
              <a:spcBef>
                <a:spcPts val="600"/>
              </a:spcBef>
            </a:pPr>
            <a:r>
              <a:rPr lang="en-US" i="1" dirty="0"/>
              <a:t>ETS Video – Application </a:t>
            </a:r>
          </a:p>
          <a:p>
            <a:pPr lvl="1">
              <a:spcBef>
                <a:spcPts val="600"/>
              </a:spcBef>
            </a:pPr>
            <a:r>
              <a:rPr lang="en-US" i="1" dirty="0"/>
              <a:t>Billboards</a:t>
            </a:r>
          </a:p>
          <a:p>
            <a:pPr lvl="1">
              <a:spcBef>
                <a:spcPts val="600"/>
              </a:spcBef>
            </a:pPr>
            <a:r>
              <a:rPr lang="en-US" i="1" dirty="0"/>
              <a:t>Industry Guide – Special Requirements</a:t>
            </a:r>
          </a:p>
        </p:txBody>
      </p:sp>
      <p:sp>
        <p:nvSpPr>
          <p:cNvPr id="4" name="TextBox 3">
            <a:extLst>
              <a:ext uri="{FF2B5EF4-FFF2-40B4-BE49-F238E27FC236}">
                <a16:creationId xmlns:a16="http://schemas.microsoft.com/office/drawing/2014/main" id="{176067F5-273A-4F5D-9AC6-4950B20543DC}"/>
              </a:ext>
            </a:extLst>
          </p:cNvPr>
          <p:cNvSpPr txBox="1"/>
          <p:nvPr/>
        </p:nvSpPr>
        <p:spPr>
          <a:xfrm>
            <a:off x="6477000" y="685800"/>
            <a:ext cx="2286000" cy="369332"/>
          </a:xfrm>
          <a:prstGeom prst="rect">
            <a:avLst/>
          </a:prstGeom>
          <a:noFill/>
        </p:spPr>
        <p:txBody>
          <a:bodyPr wrap="square" rtlCol="0">
            <a:spAutoFit/>
          </a:bodyPr>
          <a:lstStyle/>
          <a:p>
            <a:r>
              <a:rPr lang="en-US" i="1" dirty="0"/>
              <a:t>FFY 2021—3</a:t>
            </a:r>
            <a:r>
              <a:rPr lang="en-US" i="1" baseline="30000" dirty="0"/>
              <a:t>rd</a:t>
            </a:r>
            <a:r>
              <a:rPr lang="en-US" i="1" dirty="0"/>
              <a:t> Qtr.</a:t>
            </a:r>
          </a:p>
        </p:txBody>
      </p:sp>
      <p:pic>
        <p:nvPicPr>
          <p:cNvPr id="8" name="Picture 7" descr="Graphical user interface, website&#10;&#10;Description automatically generated">
            <a:extLst>
              <a:ext uri="{FF2B5EF4-FFF2-40B4-BE49-F238E27FC236}">
                <a16:creationId xmlns:a16="http://schemas.microsoft.com/office/drawing/2014/main" id="{D1CAD11E-165E-4410-875B-C8008EC891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456" t="20001" r="14134" b="37777"/>
          <a:stretch/>
        </p:blipFill>
        <p:spPr>
          <a:xfrm>
            <a:off x="6070340" y="2960132"/>
            <a:ext cx="2656084" cy="1230868"/>
          </a:xfrm>
          <a:prstGeom prst="rect">
            <a:avLst/>
          </a:prstGeom>
        </p:spPr>
      </p:pic>
      <p:pic>
        <p:nvPicPr>
          <p:cNvPr id="9" name="Picture 8">
            <a:extLst>
              <a:ext uri="{FF2B5EF4-FFF2-40B4-BE49-F238E27FC236}">
                <a16:creationId xmlns:a16="http://schemas.microsoft.com/office/drawing/2014/main" id="{3DA85044-9513-414E-A2CB-46A37BCE8450}"/>
              </a:ext>
            </a:extLst>
          </p:cNvPr>
          <p:cNvPicPr/>
          <p:nvPr/>
        </p:nvPicPr>
        <p:blipFill rotWithShape="1">
          <a:blip r:embed="rId4"/>
          <a:srcRect l="4799" t="20513" r="78826"/>
          <a:stretch/>
        </p:blipFill>
        <p:spPr bwMode="auto">
          <a:xfrm>
            <a:off x="7086600" y="4347972"/>
            <a:ext cx="1639824" cy="1371600"/>
          </a:xfrm>
          <a:prstGeom prst="rect">
            <a:avLst/>
          </a:prstGeom>
          <a:ln>
            <a:solidFill>
              <a:schemeClr val="bg1">
                <a:lumMod val="65000"/>
              </a:schemeClr>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36256039"/>
      </p:ext>
    </p:extLst>
  </p:cSld>
  <p:clrMapOvr>
    <a:masterClrMapping/>
  </p:clrMapOvr>
  <p:transition advClick="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90F2B-C141-4CC2-8230-F76AC6D16695}"/>
              </a:ext>
            </a:extLst>
          </p:cNvPr>
          <p:cNvSpPr>
            <a:spLocks noGrp="1"/>
          </p:cNvSpPr>
          <p:nvPr>
            <p:ph type="title"/>
          </p:nvPr>
        </p:nvSpPr>
        <p:spPr/>
        <p:txBody>
          <a:bodyPr/>
          <a:lstStyle/>
          <a:p>
            <a:r>
              <a:rPr lang="en-US" dirty="0"/>
              <a:t>ETS - Healthcare</a:t>
            </a:r>
          </a:p>
        </p:txBody>
      </p:sp>
      <p:sp>
        <p:nvSpPr>
          <p:cNvPr id="3" name="Content Placeholder 2">
            <a:extLst>
              <a:ext uri="{FF2B5EF4-FFF2-40B4-BE49-F238E27FC236}">
                <a16:creationId xmlns:a16="http://schemas.microsoft.com/office/drawing/2014/main" id="{DFD075A0-E82E-460E-80F3-1AA72B083F51}"/>
              </a:ext>
            </a:extLst>
          </p:cNvPr>
          <p:cNvSpPr>
            <a:spLocks noGrp="1"/>
          </p:cNvSpPr>
          <p:nvPr>
            <p:ph idx="1"/>
          </p:nvPr>
        </p:nvSpPr>
        <p:spPr/>
        <p:txBody>
          <a:bodyPr/>
          <a:lstStyle/>
          <a:p>
            <a:r>
              <a:rPr lang="en-US" b="1" dirty="0"/>
              <a:t>Memorandum</a:t>
            </a:r>
          </a:p>
          <a:p>
            <a:endParaRPr lang="en-US" sz="800" dirty="0"/>
          </a:p>
          <a:p>
            <a:pPr lvl="1"/>
            <a:r>
              <a:rPr lang="en-US" b="0" i="1" dirty="0">
                <a:solidFill>
                  <a:srgbClr val="000000"/>
                </a:solidFill>
                <a:effectLst/>
                <a:latin typeface="+mj-lt"/>
              </a:rPr>
              <a:t>Enforcement delay</a:t>
            </a:r>
            <a:r>
              <a:rPr lang="en-US" i="1" dirty="0"/>
              <a:t>—</a:t>
            </a:r>
            <a:r>
              <a:rPr lang="en-US" b="0" i="1" dirty="0">
                <a:solidFill>
                  <a:srgbClr val="000000"/>
                </a:solidFill>
                <a:effectLst/>
                <a:latin typeface="+mj-lt"/>
              </a:rPr>
              <a:t>Certain provisions of the ETS on Occupational Exposure to COVID-19.</a:t>
            </a:r>
          </a:p>
          <a:p>
            <a:pPr lvl="1"/>
            <a:endParaRPr lang="en-US" sz="800" b="0" i="1" dirty="0">
              <a:solidFill>
                <a:srgbClr val="000000"/>
              </a:solidFill>
              <a:effectLst/>
              <a:latin typeface="+mj-lt"/>
            </a:endParaRPr>
          </a:p>
          <a:p>
            <a:pPr lvl="2"/>
            <a:r>
              <a:rPr lang="en-US" dirty="0">
                <a:solidFill>
                  <a:srgbClr val="000000"/>
                </a:solidFill>
                <a:latin typeface="+mj-lt"/>
              </a:rPr>
              <a:t>D</a:t>
            </a:r>
            <a:r>
              <a:rPr lang="en-US" b="0" i="0" dirty="0">
                <a:solidFill>
                  <a:srgbClr val="000000"/>
                </a:solidFill>
                <a:effectLst/>
                <a:latin typeface="+mj-lt"/>
              </a:rPr>
              <a:t>elayed enforcement of paragraphs (</a:t>
            </a:r>
            <a:r>
              <a:rPr lang="en-US" b="0" i="0" dirty="0" err="1">
                <a:solidFill>
                  <a:srgbClr val="000000"/>
                </a:solidFill>
                <a:effectLst/>
                <a:latin typeface="+mj-lt"/>
              </a:rPr>
              <a:t>i</a:t>
            </a:r>
            <a:r>
              <a:rPr lang="en-US" b="0" i="0" dirty="0">
                <a:solidFill>
                  <a:srgbClr val="000000"/>
                </a:solidFill>
                <a:effectLst/>
                <a:latin typeface="+mj-lt"/>
              </a:rPr>
              <a:t>), (k), and (n) until August 5, 2021. </a:t>
            </a:r>
            <a:endParaRPr lang="en-US" i="1" dirty="0">
              <a:latin typeface="+mj-lt"/>
            </a:endParaRPr>
          </a:p>
          <a:p>
            <a:endParaRPr lang="en-US" sz="2000" dirty="0"/>
          </a:p>
          <a:p>
            <a:r>
              <a:rPr lang="en-US" b="1" dirty="0"/>
              <a:t>Direction</a:t>
            </a:r>
            <a:r>
              <a:rPr lang="en-US" dirty="0"/>
              <a:t> </a:t>
            </a:r>
          </a:p>
          <a:p>
            <a:endParaRPr lang="en-US" sz="800" dirty="0"/>
          </a:p>
          <a:p>
            <a:pPr lvl="1"/>
            <a:r>
              <a:rPr lang="en-US" i="1" dirty="0"/>
              <a:t>DIR 2021-02 (CPL 02)—Inspection Procedures for the COVID-19 Emergency Temporary Standard.</a:t>
            </a:r>
          </a:p>
          <a:p>
            <a:pPr lvl="1"/>
            <a:endParaRPr lang="en-US" sz="800" i="1" dirty="0"/>
          </a:p>
          <a:p>
            <a:pPr lvl="2"/>
            <a:r>
              <a:rPr lang="en-US" dirty="0"/>
              <a:t>Established inspection procedures and enforcement policies for the COVID-19 ETS.</a:t>
            </a:r>
            <a:endParaRPr lang="en-US" i="1" dirty="0"/>
          </a:p>
        </p:txBody>
      </p:sp>
      <p:sp>
        <p:nvSpPr>
          <p:cNvPr id="4" name="TextBox 3">
            <a:extLst>
              <a:ext uri="{FF2B5EF4-FFF2-40B4-BE49-F238E27FC236}">
                <a16:creationId xmlns:a16="http://schemas.microsoft.com/office/drawing/2014/main" id="{176067F5-273A-4F5D-9AC6-4950B20543DC}"/>
              </a:ext>
            </a:extLst>
          </p:cNvPr>
          <p:cNvSpPr txBox="1"/>
          <p:nvPr/>
        </p:nvSpPr>
        <p:spPr>
          <a:xfrm>
            <a:off x="6477000" y="685800"/>
            <a:ext cx="2286000" cy="369332"/>
          </a:xfrm>
          <a:prstGeom prst="rect">
            <a:avLst/>
          </a:prstGeom>
          <a:noFill/>
        </p:spPr>
        <p:txBody>
          <a:bodyPr wrap="square" rtlCol="0">
            <a:spAutoFit/>
          </a:bodyPr>
          <a:lstStyle/>
          <a:p>
            <a:r>
              <a:rPr lang="en-US" i="1" dirty="0"/>
              <a:t>FFY 2021—3</a:t>
            </a:r>
            <a:r>
              <a:rPr lang="en-US" i="1" baseline="30000" dirty="0"/>
              <a:t>rd</a:t>
            </a:r>
            <a:r>
              <a:rPr lang="en-US" i="1" dirty="0"/>
              <a:t> Qtr.</a:t>
            </a:r>
          </a:p>
        </p:txBody>
      </p:sp>
    </p:spTree>
    <p:extLst>
      <p:ext uri="{BB962C8B-B14F-4D97-AF65-F5344CB8AC3E}">
        <p14:creationId xmlns:p14="http://schemas.microsoft.com/office/powerpoint/2010/main" val="3835713320"/>
      </p:ext>
    </p:extLst>
  </p:cSld>
  <p:clrMapOvr>
    <a:masterClrMapping/>
  </p:clrMapOvr>
  <p:transition advClick="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3C978E13-F57C-4F75-BCFC-5F7661200513}"/>
              </a:ext>
            </a:extLst>
          </p:cNvPr>
          <p:cNvGraphicFramePr>
            <a:graphicFrameLocks noGrp="1"/>
          </p:cNvGraphicFramePr>
          <p:nvPr>
            <p:ph type="tbl" idx="1"/>
            <p:extLst>
              <p:ext uri="{D42A27DB-BD31-4B8C-83A1-F6EECF244321}">
                <p14:modId xmlns:p14="http://schemas.microsoft.com/office/powerpoint/2010/main" val="216084020"/>
              </p:ext>
            </p:extLst>
          </p:nvPr>
        </p:nvGraphicFramePr>
        <p:xfrm>
          <a:off x="609600" y="1219200"/>
          <a:ext cx="7924800" cy="4495799"/>
        </p:xfrm>
        <a:graphic>
          <a:graphicData uri="http://schemas.openxmlformats.org/drawingml/2006/table">
            <a:tbl>
              <a:tblPr firstRow="1" bandRow="1">
                <a:tableStyleId>{073A0DAA-6AF3-43AB-8588-CEC1D06C72B9}</a:tableStyleId>
              </a:tblPr>
              <a:tblGrid>
                <a:gridCol w="2819400">
                  <a:extLst>
                    <a:ext uri="{9D8B030D-6E8A-4147-A177-3AD203B41FA5}">
                      <a16:colId xmlns:a16="http://schemas.microsoft.com/office/drawing/2014/main" val="4257082247"/>
                    </a:ext>
                  </a:extLst>
                </a:gridCol>
                <a:gridCol w="5105400">
                  <a:extLst>
                    <a:ext uri="{9D8B030D-6E8A-4147-A177-3AD203B41FA5}">
                      <a16:colId xmlns:a16="http://schemas.microsoft.com/office/drawing/2014/main" val="4285241588"/>
                    </a:ext>
                  </a:extLst>
                </a:gridCol>
              </a:tblGrid>
              <a:tr h="408709">
                <a:tc gridSpan="2">
                  <a:txBody>
                    <a:bodyPr/>
                    <a:lstStyle/>
                    <a:p>
                      <a:pPr algn="ctr"/>
                      <a:r>
                        <a:rPr lang="en-US" sz="2000" b="1" dirty="0">
                          <a:solidFill>
                            <a:schemeClr val="tx1"/>
                          </a:solidFill>
                        </a:rPr>
                        <a:t>Bureau Staffing</a:t>
                      </a:r>
                    </a:p>
                  </a:txBody>
                  <a:tcPr anchor="ctr">
                    <a:solidFill>
                      <a:schemeClr val="bg1">
                        <a:lumMod val="65000"/>
                      </a:schemeClr>
                    </a:solidFill>
                  </a:tcPr>
                </a:tc>
                <a:tc hMerge="1">
                  <a:txBody>
                    <a:bodyPr/>
                    <a:lstStyle/>
                    <a:p>
                      <a:endParaRPr lang="en-US" b="0" dirty="0"/>
                    </a:p>
                  </a:txBody>
                  <a:tcPr/>
                </a:tc>
                <a:extLst>
                  <a:ext uri="{0D108BD9-81ED-4DB2-BD59-A6C34878D82A}">
                    <a16:rowId xmlns:a16="http://schemas.microsoft.com/office/drawing/2014/main" val="1791238280"/>
                  </a:ext>
                </a:extLst>
              </a:tr>
              <a:tr h="408709">
                <a:tc>
                  <a:txBody>
                    <a:bodyPr/>
                    <a:lstStyle/>
                    <a:p>
                      <a:pPr algn="r"/>
                      <a:r>
                        <a:rPr lang="en-US" b="0" dirty="0"/>
                        <a:t>Jay Cronley</a:t>
                      </a:r>
                    </a:p>
                  </a:txBody>
                  <a:tcPr anchor="ctr"/>
                </a:tc>
                <a:tc>
                  <a:txBody>
                    <a:bodyPr/>
                    <a:lstStyle/>
                    <a:p>
                      <a:pPr algn="ctr"/>
                      <a:r>
                        <a:rPr lang="en-US" b="0" i="1" dirty="0"/>
                        <a:t>Information Officer</a:t>
                      </a:r>
                    </a:p>
                  </a:txBody>
                  <a:tcPr anchor="ctr"/>
                </a:tc>
                <a:extLst>
                  <a:ext uri="{0D108BD9-81ED-4DB2-BD59-A6C34878D82A}">
                    <a16:rowId xmlns:a16="http://schemas.microsoft.com/office/drawing/2014/main" val="3680436942"/>
                  </a:ext>
                </a:extLst>
              </a:tr>
              <a:tr h="408709">
                <a:tc>
                  <a:txBody>
                    <a:bodyPr/>
                    <a:lstStyle/>
                    <a:p>
                      <a:pPr algn="r"/>
                      <a:r>
                        <a:rPr lang="en-US" sz="1800" b="0" kern="1200" dirty="0">
                          <a:solidFill>
                            <a:schemeClr val="dk1"/>
                          </a:solidFill>
                          <a:effectLst/>
                          <a:latin typeface="+mn-lt"/>
                          <a:ea typeface="+mn-ea"/>
                          <a:cs typeface="+mn-cs"/>
                        </a:rPr>
                        <a:t>Celestine </a:t>
                      </a:r>
                      <a:r>
                        <a:rPr lang="en-US" sz="1800" b="0" kern="1200" dirty="0" err="1">
                          <a:solidFill>
                            <a:schemeClr val="dk1"/>
                          </a:solidFill>
                          <a:effectLst/>
                          <a:latin typeface="+mn-lt"/>
                          <a:ea typeface="+mn-ea"/>
                          <a:cs typeface="+mn-cs"/>
                        </a:rPr>
                        <a:t>Chestnutt</a:t>
                      </a:r>
                      <a:endParaRPr lang="en-US"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1" kern="1200" dirty="0">
                          <a:solidFill>
                            <a:schemeClr val="dk1"/>
                          </a:solidFill>
                          <a:effectLst/>
                          <a:latin typeface="+mn-lt"/>
                          <a:ea typeface="+mn-ea"/>
                          <a:cs typeface="+mn-cs"/>
                        </a:rPr>
                        <a:t>Administrative Assistant II</a:t>
                      </a:r>
                    </a:p>
                  </a:txBody>
                  <a:tcPr anchor="ctr"/>
                </a:tc>
                <a:extLst>
                  <a:ext uri="{0D108BD9-81ED-4DB2-BD59-A6C34878D82A}">
                    <a16:rowId xmlns:a16="http://schemas.microsoft.com/office/drawing/2014/main" val="3921484080"/>
                  </a:ext>
                </a:extLst>
              </a:tr>
              <a:tr h="408709">
                <a:tc>
                  <a:txBody>
                    <a:bodyPr/>
                    <a:lstStyle/>
                    <a:p>
                      <a:pPr algn="r"/>
                      <a:r>
                        <a:rPr lang="en-US" sz="1800" b="0" kern="1200" dirty="0">
                          <a:solidFill>
                            <a:schemeClr val="dk1"/>
                          </a:solidFill>
                          <a:effectLst/>
                          <a:latin typeface="+mn-lt"/>
                          <a:ea typeface="+mn-ea"/>
                          <a:cs typeface="+mn-cs"/>
                        </a:rPr>
                        <a:t>James Agosto</a:t>
                      </a:r>
                      <a:endParaRPr lang="en-US" b="0" dirty="0"/>
                    </a:p>
                  </a:txBody>
                  <a:tcPr anchor="ctr"/>
                </a:tc>
                <a:tc>
                  <a:txBody>
                    <a:bodyPr/>
                    <a:lstStyle/>
                    <a:p>
                      <a:pPr algn="ctr"/>
                      <a:r>
                        <a:rPr lang="en-US" sz="1800" b="0" i="1" kern="1200" dirty="0">
                          <a:solidFill>
                            <a:schemeClr val="dk1"/>
                          </a:solidFill>
                          <a:effectLst/>
                          <a:latin typeface="+mn-lt"/>
                          <a:ea typeface="+mn-ea"/>
                          <a:cs typeface="+mn-cs"/>
                        </a:rPr>
                        <a:t>Investigator</a:t>
                      </a:r>
                      <a:endParaRPr lang="en-US" b="0" i="1" dirty="0"/>
                    </a:p>
                  </a:txBody>
                  <a:tcPr anchor="ctr"/>
                </a:tc>
                <a:extLst>
                  <a:ext uri="{0D108BD9-81ED-4DB2-BD59-A6C34878D82A}">
                    <a16:rowId xmlns:a16="http://schemas.microsoft.com/office/drawing/2014/main" val="584281044"/>
                  </a:ext>
                </a:extLst>
              </a:tr>
              <a:tr h="408709">
                <a:tc>
                  <a:txBody>
                    <a:bodyPr/>
                    <a:lstStyle/>
                    <a:p>
                      <a:pPr algn="r"/>
                      <a:r>
                        <a:rPr lang="en-US" b="0" dirty="0"/>
                        <a:t>Alexander Fowler</a:t>
                      </a:r>
                    </a:p>
                  </a:txBody>
                  <a:tcPr anchor="ctr"/>
                </a:tc>
                <a:tc>
                  <a:txBody>
                    <a:bodyPr/>
                    <a:lstStyle/>
                    <a:p>
                      <a:pPr algn="ctr"/>
                      <a:r>
                        <a:rPr lang="en-US" sz="1800" b="0" i="1" kern="1200" dirty="0">
                          <a:solidFill>
                            <a:schemeClr val="dk1"/>
                          </a:solidFill>
                          <a:effectLst/>
                          <a:latin typeface="+mn-lt"/>
                          <a:ea typeface="+mn-ea"/>
                          <a:cs typeface="+mn-cs"/>
                        </a:rPr>
                        <a:t>Investigator</a:t>
                      </a:r>
                      <a:endParaRPr lang="en-US" b="0" i="1" dirty="0"/>
                    </a:p>
                  </a:txBody>
                  <a:tcPr anchor="ctr"/>
                </a:tc>
                <a:extLst>
                  <a:ext uri="{0D108BD9-81ED-4DB2-BD59-A6C34878D82A}">
                    <a16:rowId xmlns:a16="http://schemas.microsoft.com/office/drawing/2014/main" val="1293101927"/>
                  </a:ext>
                </a:extLst>
              </a:tr>
              <a:tr h="408709">
                <a:tc>
                  <a:txBody>
                    <a:bodyPr/>
                    <a:lstStyle/>
                    <a:p>
                      <a:pPr algn="r"/>
                      <a:r>
                        <a:rPr lang="en-US" sz="1800" kern="1200" dirty="0">
                          <a:solidFill>
                            <a:schemeClr val="dk1"/>
                          </a:solidFill>
                          <a:effectLst/>
                          <a:latin typeface="+mn-lt"/>
                          <a:ea typeface="+mn-ea"/>
                          <a:cs typeface="+mn-cs"/>
                        </a:rPr>
                        <a:t>Dianne Daniels</a:t>
                      </a:r>
                      <a:endParaRPr lang="en-US" b="0" dirty="0"/>
                    </a:p>
                  </a:txBody>
                  <a:tcPr anchor="ctr"/>
                </a:tc>
                <a:tc>
                  <a:txBody>
                    <a:bodyPr/>
                    <a:lstStyle/>
                    <a:p>
                      <a:pPr algn="ctr"/>
                      <a:r>
                        <a:rPr lang="en-US" sz="1800" b="0" i="1" kern="1200" dirty="0">
                          <a:solidFill>
                            <a:schemeClr val="dk1"/>
                          </a:solidFill>
                          <a:effectLst/>
                          <a:latin typeface="+mn-lt"/>
                          <a:ea typeface="+mn-ea"/>
                          <a:cs typeface="+mn-cs"/>
                        </a:rPr>
                        <a:t>Investigator</a:t>
                      </a:r>
                      <a:endParaRPr lang="en-US" b="0" i="1" dirty="0"/>
                    </a:p>
                  </a:txBody>
                  <a:tcPr anchor="ctr"/>
                </a:tc>
                <a:extLst>
                  <a:ext uri="{0D108BD9-81ED-4DB2-BD59-A6C34878D82A}">
                    <a16:rowId xmlns:a16="http://schemas.microsoft.com/office/drawing/2014/main" val="2610311915"/>
                  </a:ext>
                </a:extLst>
              </a:tr>
              <a:tr h="408709">
                <a:tc>
                  <a:txBody>
                    <a:bodyPr/>
                    <a:lstStyle/>
                    <a:p>
                      <a:pPr algn="r"/>
                      <a:r>
                        <a:rPr lang="en-US" sz="1800" kern="1200" dirty="0">
                          <a:solidFill>
                            <a:schemeClr val="dk1"/>
                          </a:solidFill>
                          <a:effectLst/>
                          <a:latin typeface="+mn-lt"/>
                          <a:ea typeface="+mn-ea"/>
                          <a:cs typeface="+mn-cs"/>
                        </a:rPr>
                        <a:t>Anitra </a:t>
                      </a:r>
                      <a:r>
                        <a:rPr lang="en-US" sz="1800" kern="1200" dirty="0" err="1">
                          <a:solidFill>
                            <a:schemeClr val="dk1"/>
                          </a:solidFill>
                          <a:effectLst/>
                          <a:latin typeface="+mn-lt"/>
                          <a:ea typeface="+mn-ea"/>
                          <a:cs typeface="+mn-cs"/>
                        </a:rPr>
                        <a:t>Nalls</a:t>
                      </a:r>
                      <a:endParaRPr lang="en-US" b="0" dirty="0"/>
                    </a:p>
                  </a:txBody>
                  <a:tcPr anchor="ctr"/>
                </a:tc>
                <a:tc>
                  <a:txBody>
                    <a:bodyPr/>
                    <a:lstStyle/>
                    <a:p>
                      <a:pPr algn="ctr"/>
                      <a:r>
                        <a:rPr lang="en-US" sz="1800" b="0" i="1" kern="1200" dirty="0">
                          <a:solidFill>
                            <a:schemeClr val="dk1"/>
                          </a:solidFill>
                          <a:effectLst/>
                          <a:latin typeface="+mn-lt"/>
                          <a:ea typeface="+mn-ea"/>
                          <a:cs typeface="+mn-cs"/>
                        </a:rPr>
                        <a:t>Investigator</a:t>
                      </a:r>
                      <a:endParaRPr lang="en-US" b="0" i="1" dirty="0"/>
                    </a:p>
                  </a:txBody>
                  <a:tcPr anchor="ctr"/>
                </a:tc>
                <a:extLst>
                  <a:ext uri="{0D108BD9-81ED-4DB2-BD59-A6C34878D82A}">
                    <a16:rowId xmlns:a16="http://schemas.microsoft.com/office/drawing/2014/main" val="3689851666"/>
                  </a:ext>
                </a:extLst>
              </a:tr>
              <a:tr h="408709">
                <a:tc>
                  <a:txBody>
                    <a:bodyPr/>
                    <a:lstStyle/>
                    <a:p>
                      <a:pPr algn="r"/>
                      <a:r>
                        <a:rPr lang="en-US" sz="1800" kern="1200" dirty="0">
                          <a:solidFill>
                            <a:schemeClr val="dk1"/>
                          </a:solidFill>
                          <a:effectLst/>
                          <a:latin typeface="+mn-lt"/>
                          <a:ea typeface="+mn-ea"/>
                          <a:cs typeface="+mn-cs"/>
                        </a:rPr>
                        <a:t>Erin Smith</a:t>
                      </a:r>
                      <a:endParaRPr lang="en-US" b="0" dirty="0"/>
                    </a:p>
                  </a:txBody>
                  <a:tcPr anchor="ctr"/>
                </a:tc>
                <a:tc>
                  <a:txBody>
                    <a:bodyPr/>
                    <a:lstStyle/>
                    <a:p>
                      <a:pPr algn="ctr"/>
                      <a:r>
                        <a:rPr lang="en-US" sz="1800" b="0" i="1" kern="1200" dirty="0">
                          <a:solidFill>
                            <a:schemeClr val="dk1"/>
                          </a:solidFill>
                          <a:effectLst/>
                          <a:latin typeface="+mn-lt"/>
                          <a:ea typeface="+mn-ea"/>
                          <a:cs typeface="+mn-cs"/>
                        </a:rPr>
                        <a:t>Investigator</a:t>
                      </a:r>
                      <a:endParaRPr lang="en-US" b="0" i="1" dirty="0"/>
                    </a:p>
                  </a:txBody>
                  <a:tcPr anchor="ctr"/>
                </a:tc>
                <a:extLst>
                  <a:ext uri="{0D108BD9-81ED-4DB2-BD59-A6C34878D82A}">
                    <a16:rowId xmlns:a16="http://schemas.microsoft.com/office/drawing/2014/main" val="51858028"/>
                  </a:ext>
                </a:extLst>
              </a:tr>
              <a:tr h="408709">
                <a:tc>
                  <a:txBody>
                    <a:bodyPr/>
                    <a:lstStyle/>
                    <a:p>
                      <a:pPr algn="r"/>
                      <a:r>
                        <a:rPr lang="en-US" b="0" dirty="0"/>
                        <a:t>Theodore Place</a:t>
                      </a:r>
                    </a:p>
                  </a:txBody>
                  <a:tcPr anchor="ctr"/>
                </a:tc>
                <a:tc>
                  <a:txBody>
                    <a:bodyPr/>
                    <a:lstStyle/>
                    <a:p>
                      <a:pPr algn="ctr"/>
                      <a:r>
                        <a:rPr lang="en-US" b="0" i="1" dirty="0"/>
                        <a:t>Investigator</a:t>
                      </a:r>
                    </a:p>
                  </a:txBody>
                  <a:tcPr anchor="ctr"/>
                </a:tc>
                <a:extLst>
                  <a:ext uri="{0D108BD9-81ED-4DB2-BD59-A6C34878D82A}">
                    <a16:rowId xmlns:a16="http://schemas.microsoft.com/office/drawing/2014/main" val="1086128519"/>
                  </a:ext>
                </a:extLst>
              </a:tr>
              <a:tr h="408709">
                <a:tc>
                  <a:txBody>
                    <a:bodyPr/>
                    <a:lstStyle/>
                    <a:p>
                      <a:pPr algn="r"/>
                      <a:r>
                        <a:rPr lang="en-US" sz="1800" kern="1200" dirty="0">
                          <a:solidFill>
                            <a:schemeClr val="dk1"/>
                          </a:solidFill>
                          <a:effectLst/>
                          <a:latin typeface="+mn-lt"/>
                          <a:ea typeface="+mn-ea"/>
                          <a:cs typeface="+mn-cs"/>
                        </a:rPr>
                        <a:t>Alvin </a:t>
                      </a:r>
                      <a:r>
                        <a:rPr lang="en-US" sz="1800" kern="1200" dirty="0" err="1">
                          <a:solidFill>
                            <a:schemeClr val="dk1"/>
                          </a:solidFill>
                          <a:effectLst/>
                          <a:latin typeface="+mn-lt"/>
                          <a:ea typeface="+mn-ea"/>
                          <a:cs typeface="+mn-cs"/>
                        </a:rPr>
                        <a:t>Vocalan</a:t>
                      </a:r>
                      <a:endParaRPr lang="en-US" b="0" dirty="0"/>
                    </a:p>
                  </a:txBody>
                  <a:tcPr anchor="ctr"/>
                </a:tc>
                <a:tc>
                  <a:txBody>
                    <a:bodyPr/>
                    <a:lstStyle/>
                    <a:p>
                      <a:pPr algn="ctr"/>
                      <a:r>
                        <a:rPr lang="en-US" sz="1800" b="0" i="1" kern="1200" dirty="0">
                          <a:solidFill>
                            <a:schemeClr val="dk1"/>
                          </a:solidFill>
                          <a:effectLst/>
                          <a:latin typeface="+mn-lt"/>
                          <a:ea typeface="+mn-ea"/>
                          <a:cs typeface="+mn-cs"/>
                        </a:rPr>
                        <a:t>Investigator</a:t>
                      </a:r>
                      <a:endParaRPr lang="en-US" b="0" i="1" dirty="0"/>
                    </a:p>
                  </a:txBody>
                  <a:tcPr anchor="ctr"/>
                </a:tc>
                <a:extLst>
                  <a:ext uri="{0D108BD9-81ED-4DB2-BD59-A6C34878D82A}">
                    <a16:rowId xmlns:a16="http://schemas.microsoft.com/office/drawing/2014/main" val="2310495853"/>
                  </a:ext>
                </a:extLst>
              </a:tr>
              <a:tr h="408709">
                <a:tc>
                  <a:txBody>
                    <a:bodyPr/>
                    <a:lstStyle/>
                    <a:p>
                      <a:pPr algn="r"/>
                      <a:r>
                        <a:rPr lang="en-US" sz="1800" kern="1200" dirty="0">
                          <a:solidFill>
                            <a:schemeClr val="dk1"/>
                          </a:solidFill>
                          <a:effectLst/>
                          <a:latin typeface="+mn-lt"/>
                          <a:ea typeface="+mn-ea"/>
                          <a:cs typeface="+mn-cs"/>
                        </a:rPr>
                        <a:t>Harriet Hopkins</a:t>
                      </a:r>
                      <a:endParaRPr lang="en-US" b="0" dirty="0"/>
                    </a:p>
                  </a:txBody>
                  <a:tcPr anchor="ctr"/>
                </a:tc>
                <a:tc>
                  <a:txBody>
                    <a:bodyPr/>
                    <a:lstStyle/>
                    <a:p>
                      <a:pPr algn="ctr"/>
                      <a:r>
                        <a:rPr lang="en-US" b="0" i="1" dirty="0"/>
                        <a:t>Administrator</a:t>
                      </a:r>
                    </a:p>
                  </a:txBody>
                  <a:tcPr anchor="ctr"/>
                </a:tc>
                <a:extLst>
                  <a:ext uri="{0D108BD9-81ED-4DB2-BD59-A6C34878D82A}">
                    <a16:rowId xmlns:a16="http://schemas.microsoft.com/office/drawing/2014/main" val="802781354"/>
                  </a:ext>
                </a:extLst>
              </a:tr>
            </a:tbl>
          </a:graphicData>
        </a:graphic>
      </p:graphicFrame>
      <p:sp>
        <p:nvSpPr>
          <p:cNvPr id="4" name="Text Box 3">
            <a:extLst>
              <a:ext uri="{FF2B5EF4-FFF2-40B4-BE49-F238E27FC236}">
                <a16:creationId xmlns:a16="http://schemas.microsoft.com/office/drawing/2014/main" id="{9E8AC1C2-0FC4-44D0-B8D2-DD010DEEFDFF}"/>
              </a:ext>
            </a:extLst>
          </p:cNvPr>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Retaliatory Employment Discrimination</a:t>
            </a:r>
            <a:endParaRPr lang="en-US" sz="2400" b="1" i="1" dirty="0">
              <a:solidFill>
                <a:schemeClr val="bg2"/>
              </a:solidFill>
            </a:endParaRPr>
          </a:p>
        </p:txBody>
      </p:sp>
      <p:sp>
        <p:nvSpPr>
          <p:cNvPr id="5" name="TextBox 4">
            <a:extLst>
              <a:ext uri="{FF2B5EF4-FFF2-40B4-BE49-F238E27FC236}">
                <a16:creationId xmlns:a16="http://schemas.microsoft.com/office/drawing/2014/main" id="{597BA685-9A16-4BA3-955E-C9B4DE5A7B83}"/>
              </a:ext>
            </a:extLst>
          </p:cNvPr>
          <p:cNvSpPr txBox="1"/>
          <p:nvPr/>
        </p:nvSpPr>
        <p:spPr>
          <a:xfrm>
            <a:off x="6477000" y="685800"/>
            <a:ext cx="2286000" cy="369332"/>
          </a:xfrm>
          <a:prstGeom prst="rect">
            <a:avLst/>
          </a:prstGeom>
          <a:noFill/>
        </p:spPr>
        <p:txBody>
          <a:bodyPr wrap="square" rtlCol="0">
            <a:spAutoFit/>
          </a:bodyPr>
          <a:lstStyle/>
          <a:p>
            <a:r>
              <a:rPr lang="en-US" i="1" dirty="0"/>
              <a:t>FFY 2021—3</a:t>
            </a:r>
            <a:r>
              <a:rPr lang="en-US" i="1" baseline="30000" dirty="0"/>
              <a:t>rd</a:t>
            </a:r>
            <a:r>
              <a:rPr lang="en-US" i="1" dirty="0"/>
              <a:t> Qtr.</a:t>
            </a:r>
          </a:p>
        </p:txBody>
      </p:sp>
    </p:spTree>
    <p:extLst>
      <p:ext uri="{BB962C8B-B14F-4D97-AF65-F5344CB8AC3E}">
        <p14:creationId xmlns:p14="http://schemas.microsoft.com/office/powerpoint/2010/main" val="2952019479"/>
      </p:ext>
    </p:extLst>
  </p:cSld>
  <p:clrMapOvr>
    <a:masterClrMapping/>
  </p:clrMapOvr>
  <p:transition advClick="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Placeholder 6"/>
          <p:cNvGraphicFramePr>
            <a:graphicFrameLocks noGrp="1"/>
          </p:cNvGraphicFramePr>
          <p:nvPr>
            <p:ph type="tbl" idx="1"/>
            <p:extLst>
              <p:ext uri="{D42A27DB-BD31-4B8C-83A1-F6EECF244321}">
                <p14:modId xmlns:p14="http://schemas.microsoft.com/office/powerpoint/2010/main" val="2111694953"/>
              </p:ext>
            </p:extLst>
          </p:nvPr>
        </p:nvGraphicFramePr>
        <p:xfrm>
          <a:off x="609600" y="1142996"/>
          <a:ext cx="7924800" cy="4267202"/>
        </p:xfrm>
        <a:graphic>
          <a:graphicData uri="http://schemas.openxmlformats.org/drawingml/2006/table">
            <a:tbl>
              <a:tblPr firstRow="1" bandRow="1">
                <a:tableStyleId>{073A0DAA-6AF3-43AB-8588-CEC1D06C72B9}</a:tableStyleId>
              </a:tblPr>
              <a:tblGrid>
                <a:gridCol w="48768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838200">
                  <a:extLst>
                    <a:ext uri="{9D8B030D-6E8A-4147-A177-3AD203B41FA5}">
                      <a16:colId xmlns:a16="http://schemas.microsoft.com/office/drawing/2014/main" val="3937492433"/>
                    </a:ext>
                  </a:extLst>
                </a:gridCol>
                <a:gridCol w="762000">
                  <a:extLst>
                    <a:ext uri="{9D8B030D-6E8A-4147-A177-3AD203B41FA5}">
                      <a16:colId xmlns:a16="http://schemas.microsoft.com/office/drawing/2014/main" val="1938735444"/>
                    </a:ext>
                  </a:extLst>
                </a:gridCol>
                <a:gridCol w="685800">
                  <a:extLst>
                    <a:ext uri="{9D8B030D-6E8A-4147-A177-3AD203B41FA5}">
                      <a16:colId xmlns:a16="http://schemas.microsoft.com/office/drawing/2014/main" val="20002"/>
                    </a:ext>
                  </a:extLst>
                </a:gridCol>
              </a:tblGrid>
              <a:tr h="397369">
                <a:tc>
                  <a:txBody>
                    <a:bodyPr/>
                    <a:lstStyle/>
                    <a:p>
                      <a:pPr marL="0" marR="0" lvl="0" indent="0" algn="ct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600" u="none" strike="noStrike" cap="none" normalizeH="0" baseline="0" dirty="0">
                          <a:ln>
                            <a:noFill/>
                          </a:ln>
                          <a:solidFill>
                            <a:schemeClr val="tx1"/>
                          </a:solidFill>
                          <a:effectLst/>
                        </a:rPr>
                        <a:t>OSH Complaint Statistics</a:t>
                      </a:r>
                    </a:p>
                  </a:txBody>
                  <a:tcPr anchor="ctr" horzOverflow="overflow">
                    <a:solidFill>
                      <a:schemeClr val="bg1">
                        <a:lumMod val="75000"/>
                      </a:schemeClr>
                    </a:solidFill>
                  </a:tcPr>
                </a:tc>
                <a:tc>
                  <a:txBody>
                    <a:bodyPr/>
                    <a:lstStyle/>
                    <a:p>
                      <a:pPr algn="ctr"/>
                      <a:r>
                        <a:rPr lang="en-US" sz="1400" dirty="0">
                          <a:solidFill>
                            <a:schemeClr val="tx1"/>
                          </a:solidFill>
                        </a:rPr>
                        <a:t>1</a:t>
                      </a:r>
                      <a:r>
                        <a:rPr lang="en-US" sz="1400" baseline="30000" dirty="0">
                          <a:solidFill>
                            <a:schemeClr val="tx1"/>
                          </a:solidFill>
                        </a:rPr>
                        <a:t>st</a:t>
                      </a:r>
                      <a:r>
                        <a:rPr lang="en-US" sz="1400" dirty="0">
                          <a:solidFill>
                            <a:schemeClr val="tx1"/>
                          </a:solidFill>
                        </a:rPr>
                        <a:t> Qtr.</a:t>
                      </a:r>
                    </a:p>
                  </a:txBody>
                  <a:tcPr anchor="ctr">
                    <a:solidFill>
                      <a:schemeClr val="bg1">
                        <a:lumMod val="75000"/>
                      </a:schemeClr>
                    </a:solidFill>
                  </a:tcPr>
                </a:tc>
                <a:tc>
                  <a:txBody>
                    <a:bodyPr/>
                    <a:lstStyle/>
                    <a:p>
                      <a:pPr algn="ctr"/>
                      <a:r>
                        <a:rPr lang="en-US" sz="1400" dirty="0">
                          <a:solidFill>
                            <a:schemeClr val="tx1"/>
                          </a:solidFill>
                        </a:rPr>
                        <a:t>2</a:t>
                      </a:r>
                      <a:r>
                        <a:rPr lang="en-US" sz="1400" baseline="30000" dirty="0">
                          <a:solidFill>
                            <a:schemeClr val="tx1"/>
                          </a:solidFill>
                        </a:rPr>
                        <a:t>nd</a:t>
                      </a:r>
                      <a:r>
                        <a:rPr lang="en-US" sz="1400" dirty="0">
                          <a:solidFill>
                            <a:schemeClr val="tx1"/>
                          </a:solidFill>
                        </a:rPr>
                        <a:t> Qtr.</a:t>
                      </a:r>
                    </a:p>
                  </a:txBody>
                  <a:tcPr anchor="ctr">
                    <a:solidFill>
                      <a:schemeClr val="bg1">
                        <a:lumMod val="75000"/>
                      </a:schemeClr>
                    </a:solidFill>
                  </a:tcPr>
                </a:tc>
                <a:tc>
                  <a:txBody>
                    <a:bodyPr/>
                    <a:lstStyle/>
                    <a:p>
                      <a:pPr algn="ctr"/>
                      <a:r>
                        <a:rPr lang="en-US" sz="1400" dirty="0">
                          <a:solidFill>
                            <a:schemeClr val="tx1"/>
                          </a:solidFill>
                        </a:rPr>
                        <a:t>3</a:t>
                      </a:r>
                      <a:r>
                        <a:rPr lang="en-US" sz="1400" baseline="30000" dirty="0">
                          <a:solidFill>
                            <a:schemeClr val="tx1"/>
                          </a:solidFill>
                        </a:rPr>
                        <a:t>rd</a:t>
                      </a:r>
                      <a:r>
                        <a:rPr lang="en-US" sz="1400" dirty="0">
                          <a:solidFill>
                            <a:schemeClr val="tx1"/>
                          </a:solidFill>
                        </a:rPr>
                        <a:t> Qtr.</a:t>
                      </a:r>
                    </a:p>
                  </a:txBody>
                  <a:tcPr anchor="ctr">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400" b="1" i="1" u="none" strike="noStrike" cap="none" normalizeH="0" baseline="0" dirty="0">
                          <a:ln>
                            <a:noFill/>
                          </a:ln>
                          <a:solidFill>
                            <a:schemeClr val="tx1"/>
                          </a:solidFill>
                          <a:effectLst/>
                        </a:rPr>
                        <a:t>Total</a:t>
                      </a:r>
                      <a:endParaRPr kumimoji="0" lang="en-US" sz="1400" b="1" i="1"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extLst>
                  <a:ext uri="{0D108BD9-81ED-4DB2-BD59-A6C34878D82A}">
                    <a16:rowId xmlns:a16="http://schemas.microsoft.com/office/drawing/2014/main" val="10000"/>
                  </a:ext>
                </a:extLst>
              </a:tr>
              <a:tr h="369054">
                <a:tc>
                  <a:txBody>
                    <a:bodyPr/>
                    <a:lstStyle/>
                    <a:p>
                      <a:pPr marL="0" marR="0" lvl="0" indent="0" algn="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400" i="1" u="none" strike="noStrike" cap="none" normalizeH="0" baseline="0" dirty="0">
                          <a:ln>
                            <a:noFill/>
                          </a:ln>
                          <a:effectLst/>
                        </a:rPr>
                        <a:t>Total OSH Complaints Filed</a:t>
                      </a:r>
                      <a:endParaRPr kumimoji="0" lang="en-US" sz="1400" b="0" i="1"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a:txBody>
                    <a:bodyPr/>
                    <a:lstStyle/>
                    <a:p>
                      <a:pPr algn="ctr"/>
                      <a:r>
                        <a:rPr lang="en-US" sz="1400" i="0" dirty="0">
                          <a:solidFill>
                            <a:schemeClr val="tx1"/>
                          </a:solidFill>
                        </a:rPr>
                        <a:t>37</a:t>
                      </a:r>
                    </a:p>
                  </a:txBody>
                  <a:tcPr anchor="ctr">
                    <a:solidFill>
                      <a:schemeClr val="bg1">
                        <a:lumMod val="95000"/>
                      </a:schemeClr>
                    </a:solidFill>
                  </a:tcPr>
                </a:tc>
                <a:tc>
                  <a:txBody>
                    <a:bodyPr/>
                    <a:lstStyle/>
                    <a:p>
                      <a:pPr algn="ctr"/>
                      <a:r>
                        <a:rPr lang="en-US" sz="1400" i="0" dirty="0">
                          <a:solidFill>
                            <a:schemeClr val="tx1"/>
                          </a:solidFill>
                        </a:rPr>
                        <a:t>36*</a:t>
                      </a:r>
                    </a:p>
                  </a:txBody>
                  <a:tcPr anchor="ctr">
                    <a:solidFill>
                      <a:schemeClr val="bg1">
                        <a:lumMod val="95000"/>
                      </a:schemeClr>
                    </a:solidFill>
                  </a:tcPr>
                </a:tc>
                <a:tc>
                  <a:txBody>
                    <a:bodyPr/>
                    <a:lstStyle/>
                    <a:p>
                      <a:pPr algn="ctr"/>
                      <a:r>
                        <a:rPr lang="en-US" sz="1400" i="0" dirty="0">
                          <a:solidFill>
                            <a:schemeClr val="tx1"/>
                          </a:solidFill>
                        </a:rPr>
                        <a:t>39</a:t>
                      </a:r>
                    </a:p>
                  </a:txBody>
                  <a:tcPr anchor="ctr">
                    <a:solidFill>
                      <a:schemeClr val="bg1">
                        <a:lumMod val="95000"/>
                      </a:schemeClr>
                    </a:solidFill>
                  </a:tcPr>
                </a:tc>
                <a:tc>
                  <a:txBody>
                    <a:bodyPr/>
                    <a:lstStyle/>
                    <a:p>
                      <a:pPr algn="ctr"/>
                      <a:r>
                        <a:rPr lang="en-US" sz="1400" b="1" i="1" dirty="0">
                          <a:solidFill>
                            <a:schemeClr val="tx1"/>
                          </a:solidFill>
                        </a:rPr>
                        <a:t>112</a:t>
                      </a:r>
                    </a:p>
                  </a:txBody>
                  <a:tcPr anchor="ctr">
                    <a:solidFill>
                      <a:schemeClr val="bg1">
                        <a:lumMod val="95000"/>
                      </a:schemeClr>
                    </a:solidFill>
                  </a:tcPr>
                </a:tc>
                <a:extLst>
                  <a:ext uri="{0D108BD9-81ED-4DB2-BD59-A6C34878D82A}">
                    <a16:rowId xmlns:a16="http://schemas.microsoft.com/office/drawing/2014/main" val="10001"/>
                  </a:ext>
                </a:extLst>
              </a:tr>
              <a:tr h="381470">
                <a:tc>
                  <a:txBody>
                    <a:bodyPr/>
                    <a:lstStyle/>
                    <a:p>
                      <a:pPr marL="0" marR="0" lvl="0" indent="0" algn="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400" i="1" u="none" strike="noStrike" cap="none" normalizeH="0" baseline="0" dirty="0">
                          <a:ln>
                            <a:noFill/>
                          </a:ln>
                          <a:effectLst/>
                        </a:rPr>
                        <a:t>Total OSH Complaints Closed</a:t>
                      </a:r>
                      <a:endParaRPr kumimoji="0" lang="en-US" sz="1400" b="0" i="1"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85000"/>
                      </a:schemeClr>
                    </a:solidFill>
                  </a:tcPr>
                </a:tc>
                <a:tc>
                  <a:txBody>
                    <a:bodyPr/>
                    <a:lstStyle/>
                    <a:p>
                      <a:pPr algn="ctr"/>
                      <a:r>
                        <a:rPr lang="en-US" sz="1400" i="0" dirty="0">
                          <a:solidFill>
                            <a:schemeClr val="tx1"/>
                          </a:solidFill>
                        </a:rPr>
                        <a:t>54</a:t>
                      </a:r>
                    </a:p>
                  </a:txBody>
                  <a:tcPr anchor="ctr">
                    <a:solidFill>
                      <a:schemeClr val="bg1">
                        <a:lumMod val="85000"/>
                      </a:schemeClr>
                    </a:solidFill>
                  </a:tcPr>
                </a:tc>
                <a:tc>
                  <a:txBody>
                    <a:bodyPr/>
                    <a:lstStyle/>
                    <a:p>
                      <a:pPr marL="0" marR="0" algn="ctr">
                        <a:lnSpc>
                          <a:spcPct val="107000"/>
                        </a:lnSpc>
                        <a:spcBef>
                          <a:spcPts val="0"/>
                        </a:spcBef>
                        <a:spcAft>
                          <a:spcPts val="800"/>
                        </a:spcAft>
                      </a:pPr>
                      <a:r>
                        <a:rPr lang="en-US" sz="1400" dirty="0">
                          <a:effectLst/>
                          <a:latin typeface="+mj-lt"/>
                          <a:ea typeface="Calibri" panose="020F0502020204030204" pitchFamily="34" charset="0"/>
                          <a:cs typeface="Times New Roman" panose="02020603050405020304" pitchFamily="18" charset="0"/>
                        </a:rPr>
                        <a:t>27</a:t>
                      </a:r>
                      <a:r>
                        <a:rPr lang="en-US" sz="1400" dirty="0">
                          <a:solidFill>
                            <a:srgbClr val="000000"/>
                          </a:solidFill>
                          <a:effectLst/>
                          <a:latin typeface="+mj-lt"/>
                          <a:ea typeface="Calibri" panose="020F0502020204030204" pitchFamily="34" charset="0"/>
                          <a:cs typeface="Times New Roman" panose="02020603050405020304" pitchFamily="18" charset="0"/>
                        </a:rPr>
                        <a:t>*</a:t>
                      </a:r>
                      <a:endParaRPr lang="en-US" sz="1400" dirty="0">
                        <a:effectLst/>
                        <a:latin typeface="+mj-lt"/>
                        <a:ea typeface="Calibri" panose="020F0502020204030204" pitchFamily="34" charset="0"/>
                        <a:cs typeface="Times New Roman" panose="02020603050405020304" pitchFamily="18" charset="0"/>
                      </a:endParaRPr>
                    </a:p>
                  </a:txBody>
                  <a:tcPr anchor="ctr">
                    <a:solidFill>
                      <a:schemeClr val="bg1">
                        <a:lumMod val="85000"/>
                      </a:schemeClr>
                    </a:solidFill>
                  </a:tcPr>
                </a:tc>
                <a:tc>
                  <a:txBody>
                    <a:bodyPr/>
                    <a:lstStyle/>
                    <a:p>
                      <a:pPr marL="0" marR="0" algn="ctr">
                        <a:lnSpc>
                          <a:spcPct val="107000"/>
                        </a:lnSpc>
                        <a:spcBef>
                          <a:spcPts val="0"/>
                        </a:spcBef>
                        <a:spcAft>
                          <a:spcPts val="800"/>
                        </a:spcAft>
                      </a:pPr>
                      <a:r>
                        <a:rPr lang="en-US" sz="1400" dirty="0">
                          <a:effectLst/>
                          <a:latin typeface="+mj-lt"/>
                          <a:ea typeface="Calibri" panose="020F0502020204030204" pitchFamily="34" charset="0"/>
                          <a:cs typeface="Times New Roman" panose="02020603050405020304" pitchFamily="18" charset="0"/>
                        </a:rPr>
                        <a:t>44</a:t>
                      </a:r>
                    </a:p>
                  </a:txBody>
                  <a:tcPr anchor="ctr">
                    <a:solidFill>
                      <a:schemeClr val="bg1">
                        <a:lumMod val="85000"/>
                      </a:schemeClr>
                    </a:solidFill>
                  </a:tcPr>
                </a:tc>
                <a:tc>
                  <a:txBody>
                    <a:bodyPr/>
                    <a:lstStyle/>
                    <a:p>
                      <a:pPr marL="0" marR="0" algn="ctr">
                        <a:lnSpc>
                          <a:spcPct val="107000"/>
                        </a:lnSpc>
                        <a:spcBef>
                          <a:spcPts val="0"/>
                        </a:spcBef>
                        <a:spcAft>
                          <a:spcPts val="800"/>
                        </a:spcAft>
                      </a:pPr>
                      <a:r>
                        <a:rPr lang="en-US" sz="1400" b="1" i="1" dirty="0">
                          <a:effectLst/>
                          <a:latin typeface="+mj-lt"/>
                          <a:ea typeface="Calibri" panose="020F0502020204030204" pitchFamily="34" charset="0"/>
                          <a:cs typeface="Times New Roman" panose="02020603050405020304" pitchFamily="18" charset="0"/>
                        </a:rPr>
                        <a:t>125</a:t>
                      </a:r>
                    </a:p>
                  </a:txBody>
                  <a:tcPr anchor="ctr">
                    <a:solidFill>
                      <a:schemeClr val="bg1">
                        <a:lumMod val="85000"/>
                      </a:schemeClr>
                    </a:solidFill>
                  </a:tcPr>
                </a:tc>
                <a:extLst>
                  <a:ext uri="{0D108BD9-81ED-4DB2-BD59-A6C34878D82A}">
                    <a16:rowId xmlns:a16="http://schemas.microsoft.com/office/drawing/2014/main" val="10002"/>
                  </a:ext>
                </a:extLst>
              </a:tr>
              <a:tr h="383456">
                <a:tc>
                  <a:txBody>
                    <a:bodyPr/>
                    <a:lstStyle/>
                    <a:p>
                      <a:pPr marL="0" marR="0" lvl="0" indent="0" algn="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400" i="1" u="none" strike="noStrike" cap="none" normalizeH="0" baseline="0" dirty="0">
                          <a:ln>
                            <a:noFill/>
                          </a:ln>
                          <a:effectLst/>
                        </a:rPr>
                        <a:t>Number of OSH Cases Closed Within 90 Days of File Date</a:t>
                      </a:r>
                      <a:endParaRPr kumimoji="0" lang="en-US" sz="1400" b="0" i="1"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a:txBody>
                    <a:bodyPr/>
                    <a:lstStyle/>
                    <a:p>
                      <a:pPr algn="ctr"/>
                      <a:r>
                        <a:rPr lang="en-US" sz="1400" i="0" dirty="0">
                          <a:solidFill>
                            <a:schemeClr val="tx1"/>
                          </a:solidFill>
                        </a:rPr>
                        <a:t>0</a:t>
                      </a:r>
                    </a:p>
                  </a:txBody>
                  <a:tcPr anchor="ctr">
                    <a:solidFill>
                      <a:schemeClr val="bg1">
                        <a:lumMod val="95000"/>
                      </a:schemeClr>
                    </a:solidFill>
                  </a:tcPr>
                </a:tc>
                <a:tc>
                  <a:txBody>
                    <a:bodyPr/>
                    <a:lstStyle/>
                    <a:p>
                      <a:pPr marL="0" marR="0" algn="ctr">
                        <a:lnSpc>
                          <a:spcPct val="107000"/>
                        </a:lnSpc>
                        <a:spcBef>
                          <a:spcPts val="0"/>
                        </a:spcBef>
                        <a:spcAft>
                          <a:spcPts val="800"/>
                        </a:spcAft>
                      </a:pPr>
                      <a:r>
                        <a:rPr lang="en-US" sz="1400" dirty="0">
                          <a:solidFill>
                            <a:srgbClr val="000000"/>
                          </a:solidFill>
                          <a:effectLst/>
                          <a:latin typeface="+mj-lt"/>
                          <a:ea typeface="Calibri" panose="020F0502020204030204" pitchFamily="34" charset="0"/>
                          <a:cs typeface="Times New Roman" panose="02020603050405020304" pitchFamily="18" charset="0"/>
                        </a:rPr>
                        <a:t>1</a:t>
                      </a:r>
                      <a:endParaRPr lang="en-US" sz="1400" dirty="0">
                        <a:effectLst/>
                        <a:latin typeface="+mj-lt"/>
                        <a:ea typeface="Calibri" panose="020F0502020204030204" pitchFamily="34" charset="0"/>
                        <a:cs typeface="Times New Roman" panose="02020603050405020304" pitchFamily="18" charset="0"/>
                      </a:endParaRPr>
                    </a:p>
                  </a:txBody>
                  <a:tcPr anchor="ctr">
                    <a:solidFill>
                      <a:schemeClr val="bg1">
                        <a:lumMod val="95000"/>
                      </a:schemeClr>
                    </a:solidFill>
                  </a:tcPr>
                </a:tc>
                <a:tc>
                  <a:txBody>
                    <a:bodyPr/>
                    <a:lstStyle/>
                    <a:p>
                      <a:pPr marL="0" marR="0" algn="ctr">
                        <a:lnSpc>
                          <a:spcPct val="107000"/>
                        </a:lnSpc>
                        <a:spcBef>
                          <a:spcPts val="0"/>
                        </a:spcBef>
                        <a:spcAft>
                          <a:spcPts val="800"/>
                        </a:spcAft>
                      </a:pPr>
                      <a:r>
                        <a:rPr lang="en-US" sz="1400" dirty="0">
                          <a:effectLst/>
                          <a:latin typeface="+mj-lt"/>
                          <a:ea typeface="Calibri" panose="020F0502020204030204" pitchFamily="34" charset="0"/>
                          <a:cs typeface="Times New Roman" panose="02020603050405020304" pitchFamily="18" charset="0"/>
                        </a:rPr>
                        <a:t>2</a:t>
                      </a:r>
                    </a:p>
                  </a:txBody>
                  <a:tcPr anchor="ctr">
                    <a:solidFill>
                      <a:schemeClr val="bg1">
                        <a:lumMod val="95000"/>
                      </a:schemeClr>
                    </a:solidFill>
                  </a:tcPr>
                </a:tc>
                <a:tc>
                  <a:txBody>
                    <a:bodyPr/>
                    <a:lstStyle/>
                    <a:p>
                      <a:pPr marL="0" marR="0" algn="ctr">
                        <a:lnSpc>
                          <a:spcPct val="107000"/>
                        </a:lnSpc>
                        <a:spcBef>
                          <a:spcPts val="0"/>
                        </a:spcBef>
                        <a:spcAft>
                          <a:spcPts val="800"/>
                        </a:spcAft>
                      </a:pPr>
                      <a:r>
                        <a:rPr lang="en-US" sz="1400" b="1" i="1" dirty="0">
                          <a:effectLst/>
                          <a:latin typeface="+mj-lt"/>
                          <a:ea typeface="Calibri" panose="020F0502020204030204" pitchFamily="34" charset="0"/>
                          <a:cs typeface="Times New Roman" panose="02020603050405020304" pitchFamily="18" charset="0"/>
                        </a:rPr>
                        <a:t>3</a:t>
                      </a:r>
                    </a:p>
                  </a:txBody>
                  <a:tcPr anchor="ctr">
                    <a:solidFill>
                      <a:schemeClr val="bg1">
                        <a:lumMod val="95000"/>
                      </a:schemeClr>
                    </a:solidFill>
                  </a:tcPr>
                </a:tc>
                <a:extLst>
                  <a:ext uri="{0D108BD9-81ED-4DB2-BD59-A6C34878D82A}">
                    <a16:rowId xmlns:a16="http://schemas.microsoft.com/office/drawing/2014/main" val="10003"/>
                  </a:ext>
                </a:extLst>
              </a:tr>
              <a:tr h="383456">
                <a:tc>
                  <a:txBody>
                    <a:bodyPr/>
                    <a:lstStyle/>
                    <a:p>
                      <a:pPr marL="0" marR="0" lvl="0" indent="0" algn="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400" i="1" u="none" strike="noStrike" cap="none" normalizeH="0" baseline="0" dirty="0">
                          <a:ln>
                            <a:noFill/>
                          </a:ln>
                          <a:effectLst/>
                        </a:rPr>
                        <a:t>Percentage of Cases Closed Within 90 Days of File Date</a:t>
                      </a:r>
                      <a:endParaRPr kumimoji="0" lang="en-US" sz="1400" b="0" i="1"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85000"/>
                      </a:schemeClr>
                    </a:solidFill>
                  </a:tcPr>
                </a:tc>
                <a:tc>
                  <a:txBody>
                    <a:bodyPr/>
                    <a:lstStyle/>
                    <a:p>
                      <a:pPr algn="ctr"/>
                      <a:r>
                        <a:rPr lang="en-US" sz="1400" i="0" dirty="0">
                          <a:solidFill>
                            <a:schemeClr val="tx1"/>
                          </a:solidFill>
                        </a:rPr>
                        <a:t>0%</a:t>
                      </a:r>
                    </a:p>
                  </a:txBody>
                  <a:tcPr anchor="ctr">
                    <a:solidFill>
                      <a:schemeClr val="bg1">
                        <a:lumMod val="85000"/>
                      </a:schemeClr>
                    </a:solidFill>
                  </a:tcPr>
                </a:tc>
                <a:tc>
                  <a:txBody>
                    <a:bodyPr/>
                    <a:lstStyle/>
                    <a:p>
                      <a:pPr marL="0" marR="0" algn="ctr">
                        <a:lnSpc>
                          <a:spcPct val="107000"/>
                        </a:lnSpc>
                        <a:spcBef>
                          <a:spcPts val="0"/>
                        </a:spcBef>
                        <a:spcAft>
                          <a:spcPts val="800"/>
                        </a:spcAft>
                      </a:pPr>
                      <a:r>
                        <a:rPr lang="en-US" sz="1400" dirty="0">
                          <a:solidFill>
                            <a:srgbClr val="000000"/>
                          </a:solidFill>
                          <a:effectLst/>
                          <a:latin typeface="+mj-lt"/>
                          <a:ea typeface="Calibri" panose="020F0502020204030204" pitchFamily="34" charset="0"/>
                          <a:cs typeface="Times New Roman" panose="02020603050405020304" pitchFamily="18" charset="0"/>
                        </a:rPr>
                        <a:t>4%</a:t>
                      </a:r>
                      <a:endParaRPr lang="en-US" sz="1400" dirty="0">
                        <a:effectLst/>
                        <a:latin typeface="+mj-lt"/>
                        <a:ea typeface="Calibri" panose="020F0502020204030204" pitchFamily="34" charset="0"/>
                        <a:cs typeface="Times New Roman" panose="02020603050405020304" pitchFamily="18" charset="0"/>
                      </a:endParaRPr>
                    </a:p>
                  </a:txBody>
                  <a:tcPr anchor="ctr">
                    <a:solidFill>
                      <a:schemeClr val="bg1">
                        <a:lumMod val="85000"/>
                      </a:schemeClr>
                    </a:solidFill>
                  </a:tcPr>
                </a:tc>
                <a:tc>
                  <a:txBody>
                    <a:bodyPr/>
                    <a:lstStyle/>
                    <a:p>
                      <a:pPr marL="0" marR="0" algn="ctr">
                        <a:lnSpc>
                          <a:spcPct val="107000"/>
                        </a:lnSpc>
                        <a:spcBef>
                          <a:spcPts val="0"/>
                        </a:spcBef>
                        <a:spcAft>
                          <a:spcPts val="800"/>
                        </a:spcAft>
                      </a:pPr>
                      <a:r>
                        <a:rPr lang="en-US" sz="1400" dirty="0">
                          <a:effectLst/>
                          <a:latin typeface="+mj-lt"/>
                          <a:ea typeface="Calibri" panose="020F0502020204030204" pitchFamily="34" charset="0"/>
                          <a:cs typeface="Times New Roman" panose="02020603050405020304" pitchFamily="18" charset="0"/>
                        </a:rPr>
                        <a:t>5%</a:t>
                      </a:r>
                    </a:p>
                  </a:txBody>
                  <a:tcPr anchor="ctr">
                    <a:solidFill>
                      <a:schemeClr val="bg1">
                        <a:lumMod val="85000"/>
                      </a:schemeClr>
                    </a:solidFill>
                  </a:tcPr>
                </a:tc>
                <a:tc>
                  <a:txBody>
                    <a:bodyPr/>
                    <a:lstStyle/>
                    <a:p>
                      <a:pPr marL="0" marR="0" algn="ctr">
                        <a:lnSpc>
                          <a:spcPct val="107000"/>
                        </a:lnSpc>
                        <a:spcBef>
                          <a:spcPts val="0"/>
                        </a:spcBef>
                        <a:spcAft>
                          <a:spcPts val="800"/>
                        </a:spcAft>
                      </a:pPr>
                      <a:r>
                        <a:rPr lang="en-US" sz="1400" b="1" i="1" dirty="0">
                          <a:effectLst/>
                          <a:latin typeface="+mj-lt"/>
                          <a:ea typeface="Calibri" panose="020F0502020204030204" pitchFamily="34" charset="0"/>
                          <a:cs typeface="Times New Roman" panose="02020603050405020304" pitchFamily="18" charset="0"/>
                        </a:rPr>
                        <a:t>NA</a:t>
                      </a:r>
                    </a:p>
                  </a:txBody>
                  <a:tcPr anchor="ctr">
                    <a:solidFill>
                      <a:schemeClr val="bg1">
                        <a:lumMod val="85000"/>
                      </a:schemeClr>
                    </a:solidFill>
                  </a:tcPr>
                </a:tc>
                <a:extLst>
                  <a:ext uri="{0D108BD9-81ED-4DB2-BD59-A6C34878D82A}">
                    <a16:rowId xmlns:a16="http://schemas.microsoft.com/office/drawing/2014/main" val="10004"/>
                  </a:ext>
                </a:extLst>
              </a:tr>
              <a:tr h="603994">
                <a:tc>
                  <a:txBody>
                    <a:bodyPr/>
                    <a:lstStyle/>
                    <a:p>
                      <a:pPr marL="0" marR="0" lvl="0" indent="0" algn="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lang="en-US" sz="1400" i="1" kern="1200" dirty="0">
                          <a:solidFill>
                            <a:schemeClr val="dk1"/>
                          </a:solidFill>
                          <a:effectLst/>
                          <a:latin typeface="+mn-lt"/>
                          <a:ea typeface="+mn-ea"/>
                          <a:cs typeface="+mn-cs"/>
                        </a:rPr>
                        <a:t>Of Cases Closed, Average Number of Elapsed Days Between File Date and Closed Date</a:t>
                      </a:r>
                      <a:endParaRPr kumimoji="0" lang="en-US" sz="1400" b="0" i="1"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a:txBody>
                    <a:bodyPr/>
                    <a:lstStyle/>
                    <a:p>
                      <a:pPr algn="ctr"/>
                      <a:r>
                        <a:rPr lang="en-US" sz="1400" i="0" dirty="0">
                          <a:solidFill>
                            <a:schemeClr val="tx1"/>
                          </a:solidFill>
                        </a:rPr>
                        <a:t>248</a:t>
                      </a:r>
                    </a:p>
                  </a:txBody>
                  <a:tcPr anchor="ctr">
                    <a:solidFill>
                      <a:schemeClr val="bg1">
                        <a:lumMod val="95000"/>
                      </a:schemeClr>
                    </a:solidFill>
                  </a:tcPr>
                </a:tc>
                <a:tc>
                  <a:txBody>
                    <a:bodyPr/>
                    <a:lstStyle/>
                    <a:p>
                      <a:pPr marL="0" marR="0" algn="ctr">
                        <a:lnSpc>
                          <a:spcPct val="107000"/>
                        </a:lnSpc>
                        <a:spcBef>
                          <a:spcPts val="0"/>
                        </a:spcBef>
                        <a:spcAft>
                          <a:spcPts val="800"/>
                        </a:spcAft>
                      </a:pPr>
                      <a:r>
                        <a:rPr lang="en-US" sz="1400" dirty="0">
                          <a:solidFill>
                            <a:srgbClr val="000000"/>
                          </a:solidFill>
                          <a:effectLst/>
                          <a:latin typeface="+mj-lt"/>
                          <a:ea typeface="Calibri" panose="020F0502020204030204" pitchFamily="34" charset="0"/>
                          <a:cs typeface="Times New Roman" panose="02020603050405020304" pitchFamily="18" charset="0"/>
                        </a:rPr>
                        <a:t>259</a:t>
                      </a:r>
                      <a:endParaRPr lang="en-US" sz="1400" dirty="0">
                        <a:effectLst/>
                        <a:latin typeface="+mj-lt"/>
                        <a:ea typeface="Calibri" panose="020F0502020204030204" pitchFamily="34" charset="0"/>
                        <a:cs typeface="Times New Roman" panose="02020603050405020304" pitchFamily="18" charset="0"/>
                      </a:endParaRPr>
                    </a:p>
                  </a:txBody>
                  <a:tcPr anchor="ctr">
                    <a:solidFill>
                      <a:schemeClr val="bg1">
                        <a:lumMod val="95000"/>
                      </a:schemeClr>
                    </a:solidFill>
                  </a:tcPr>
                </a:tc>
                <a:tc>
                  <a:txBody>
                    <a:bodyPr/>
                    <a:lstStyle/>
                    <a:p>
                      <a:pPr marL="0" marR="0" algn="ctr">
                        <a:lnSpc>
                          <a:spcPct val="107000"/>
                        </a:lnSpc>
                        <a:spcBef>
                          <a:spcPts val="0"/>
                        </a:spcBef>
                        <a:spcAft>
                          <a:spcPts val="800"/>
                        </a:spcAft>
                      </a:pPr>
                      <a:r>
                        <a:rPr lang="en-US" sz="1400" dirty="0">
                          <a:effectLst/>
                          <a:latin typeface="+mj-lt"/>
                          <a:ea typeface="Calibri" panose="020F0502020204030204" pitchFamily="34" charset="0"/>
                          <a:cs typeface="Times New Roman" panose="02020603050405020304" pitchFamily="18" charset="0"/>
                        </a:rPr>
                        <a:t>245</a:t>
                      </a:r>
                    </a:p>
                  </a:txBody>
                  <a:tcPr anchor="ctr">
                    <a:solidFill>
                      <a:schemeClr val="bg1">
                        <a:lumMod val="95000"/>
                      </a:schemeClr>
                    </a:solidFill>
                  </a:tcPr>
                </a:tc>
                <a:tc>
                  <a:txBody>
                    <a:bodyPr/>
                    <a:lstStyle/>
                    <a:p>
                      <a:pPr algn="ctr">
                        <a:lnSpc>
                          <a:spcPct val="107000"/>
                        </a:lnSpc>
                      </a:pPr>
                      <a:r>
                        <a:rPr lang="en-US" sz="1400" b="1" i="1" dirty="0">
                          <a:effectLst/>
                          <a:latin typeface="+mj-lt"/>
                          <a:cs typeface="Times New Roman" panose="02020603050405020304" pitchFamily="18" charset="0"/>
                        </a:rPr>
                        <a:t>NA</a:t>
                      </a:r>
                    </a:p>
                  </a:txBody>
                  <a:tcPr anchor="ctr">
                    <a:solidFill>
                      <a:schemeClr val="bg1">
                        <a:lumMod val="95000"/>
                      </a:schemeClr>
                    </a:solidFill>
                  </a:tcPr>
                </a:tc>
                <a:extLst>
                  <a:ext uri="{0D108BD9-81ED-4DB2-BD59-A6C34878D82A}">
                    <a16:rowId xmlns:a16="http://schemas.microsoft.com/office/drawing/2014/main" val="10005"/>
                  </a:ext>
                </a:extLst>
              </a:tr>
              <a:tr h="603994">
                <a:tc>
                  <a:txBody>
                    <a:bodyPr/>
                    <a:lstStyle/>
                    <a:p>
                      <a:pPr marL="0" marR="0" lvl="0" indent="0" algn="r" defTabSz="914400" rtl="0" eaLnBrk="1" fontAlgn="base" latinLnBrk="0" hangingPunct="1">
                        <a:lnSpc>
                          <a:spcPct val="100000"/>
                        </a:lnSpc>
                        <a:spcBef>
                          <a:spcPct val="0"/>
                        </a:spcBef>
                        <a:spcAft>
                          <a:spcPct val="0"/>
                        </a:spcAft>
                        <a:buClr>
                          <a:srgbClr val="910046"/>
                        </a:buClr>
                        <a:buSzPct val="84000"/>
                        <a:buFont typeface="Wingdings" pitchFamily="2" charset="2"/>
                        <a:buNone/>
                        <a:tabLst/>
                        <a:defRPr/>
                      </a:pPr>
                      <a:r>
                        <a:rPr kumimoji="0" lang="en-US" sz="1400" i="1" u="none" strike="noStrike" cap="none" normalizeH="0" baseline="0" dirty="0">
                          <a:ln>
                            <a:noFill/>
                          </a:ln>
                          <a:effectLst/>
                        </a:rPr>
                        <a:t>Total Number of OSH Complaints Pending at End of Reporting Period</a:t>
                      </a:r>
                      <a:endParaRPr kumimoji="0" lang="en-US" sz="1400" b="0" i="1"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85000"/>
                      </a:schemeClr>
                    </a:solidFill>
                  </a:tcPr>
                </a:tc>
                <a:tc>
                  <a:txBody>
                    <a:bodyPr/>
                    <a:lstStyle/>
                    <a:p>
                      <a:pPr algn="ctr"/>
                      <a:r>
                        <a:rPr lang="en-US" sz="1400" i="0" dirty="0">
                          <a:solidFill>
                            <a:schemeClr val="tx1"/>
                          </a:solidFill>
                        </a:rPr>
                        <a:t>111</a:t>
                      </a:r>
                    </a:p>
                  </a:txBody>
                  <a:tcPr anchor="ctr">
                    <a:solidFill>
                      <a:schemeClr val="bg1">
                        <a:lumMod val="85000"/>
                      </a:schemeClr>
                    </a:solidFill>
                  </a:tcPr>
                </a:tc>
                <a:tc>
                  <a:txBody>
                    <a:bodyPr/>
                    <a:lstStyle/>
                    <a:p>
                      <a:pPr marL="0" marR="0" algn="ctr">
                        <a:lnSpc>
                          <a:spcPct val="107000"/>
                        </a:lnSpc>
                        <a:spcBef>
                          <a:spcPts val="0"/>
                        </a:spcBef>
                        <a:spcAft>
                          <a:spcPts val="800"/>
                        </a:spcAft>
                      </a:pPr>
                      <a:r>
                        <a:rPr lang="en-US" sz="1400" dirty="0">
                          <a:solidFill>
                            <a:srgbClr val="000000"/>
                          </a:solidFill>
                          <a:effectLst/>
                          <a:latin typeface="+mj-lt"/>
                          <a:ea typeface="Calibri" panose="020F0502020204030204" pitchFamily="34" charset="0"/>
                          <a:cs typeface="Times New Roman" panose="02020603050405020304" pitchFamily="18" charset="0"/>
                        </a:rPr>
                        <a:t>116*</a:t>
                      </a:r>
                      <a:endParaRPr lang="en-US" sz="1400" dirty="0">
                        <a:effectLst/>
                        <a:latin typeface="+mj-lt"/>
                        <a:ea typeface="Calibri" panose="020F0502020204030204" pitchFamily="34" charset="0"/>
                        <a:cs typeface="Times New Roman" panose="02020603050405020304" pitchFamily="18" charset="0"/>
                      </a:endParaRPr>
                    </a:p>
                  </a:txBody>
                  <a:tcPr anchor="ctr">
                    <a:solidFill>
                      <a:schemeClr val="bg1">
                        <a:lumMod val="85000"/>
                      </a:schemeClr>
                    </a:solidFill>
                  </a:tcPr>
                </a:tc>
                <a:tc>
                  <a:txBody>
                    <a:bodyPr/>
                    <a:lstStyle/>
                    <a:p>
                      <a:pPr marL="0" marR="0" algn="ctr">
                        <a:lnSpc>
                          <a:spcPct val="107000"/>
                        </a:lnSpc>
                        <a:spcBef>
                          <a:spcPts val="0"/>
                        </a:spcBef>
                        <a:spcAft>
                          <a:spcPts val="800"/>
                        </a:spcAft>
                      </a:pPr>
                      <a:r>
                        <a:rPr lang="en-US" sz="1400" dirty="0">
                          <a:effectLst/>
                          <a:latin typeface="+mj-lt"/>
                          <a:ea typeface="Calibri" panose="020F0502020204030204" pitchFamily="34" charset="0"/>
                          <a:cs typeface="Times New Roman" panose="02020603050405020304" pitchFamily="18" charset="0"/>
                        </a:rPr>
                        <a:t>114</a:t>
                      </a:r>
                    </a:p>
                  </a:txBody>
                  <a:tcPr anchor="ctr">
                    <a:solidFill>
                      <a:schemeClr val="bg1">
                        <a:lumMod val="85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NA</a:t>
                      </a:r>
                    </a:p>
                  </a:txBody>
                  <a:tcPr anchor="ctr">
                    <a:solidFill>
                      <a:schemeClr val="bg1">
                        <a:lumMod val="85000"/>
                      </a:schemeClr>
                    </a:solidFill>
                  </a:tcPr>
                </a:tc>
                <a:extLst>
                  <a:ext uri="{0D108BD9-81ED-4DB2-BD59-A6C34878D82A}">
                    <a16:rowId xmlns:a16="http://schemas.microsoft.com/office/drawing/2014/main" val="10006"/>
                  </a:ext>
                </a:extLst>
              </a:tr>
              <a:tr h="540415">
                <a:tc>
                  <a:txBody>
                    <a:bodyPr/>
                    <a:lstStyle/>
                    <a:p>
                      <a:pPr marL="0" marR="0" lvl="0" indent="0" algn="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400" b="0" i="1" u="none" strike="noStrike" cap="none" normalizeH="0" baseline="0" dirty="0">
                          <a:ln>
                            <a:noFill/>
                          </a:ln>
                          <a:solidFill>
                            <a:schemeClr val="tx1"/>
                          </a:solidFill>
                          <a:effectLst/>
                          <a:latin typeface="Arial" charset="0"/>
                          <a:cs typeface="Arial" charset="0"/>
                        </a:rPr>
                        <a:t>Percentage of Pending OSH Complaints Over 90 Days Old (From Filing)</a:t>
                      </a:r>
                    </a:p>
                  </a:txBody>
                  <a:tcPr anchor="ctr" horzOverflow="overflow">
                    <a:solidFill>
                      <a:schemeClr val="bg1">
                        <a:lumMod val="95000"/>
                      </a:schemeClr>
                    </a:solidFill>
                  </a:tcPr>
                </a:tc>
                <a:tc>
                  <a:txBody>
                    <a:bodyPr/>
                    <a:lstStyle/>
                    <a:p>
                      <a:pPr algn="ctr"/>
                      <a:r>
                        <a:rPr lang="en-US" sz="1400" i="0" dirty="0">
                          <a:solidFill>
                            <a:schemeClr val="tx1"/>
                          </a:solidFill>
                        </a:rPr>
                        <a:t>68%</a:t>
                      </a:r>
                    </a:p>
                  </a:txBody>
                  <a:tcPr anchor="ctr">
                    <a:solidFill>
                      <a:schemeClr val="bg1">
                        <a:lumMod val="95000"/>
                      </a:schemeClr>
                    </a:solidFill>
                  </a:tcPr>
                </a:tc>
                <a:tc>
                  <a:txBody>
                    <a:bodyPr/>
                    <a:lstStyle/>
                    <a:p>
                      <a:pPr marL="0" marR="0" algn="ctr">
                        <a:lnSpc>
                          <a:spcPct val="107000"/>
                        </a:lnSpc>
                        <a:spcBef>
                          <a:spcPts val="0"/>
                        </a:spcBef>
                        <a:spcAft>
                          <a:spcPts val="800"/>
                        </a:spcAft>
                      </a:pPr>
                      <a:r>
                        <a:rPr lang="en-US" sz="1400" dirty="0">
                          <a:solidFill>
                            <a:srgbClr val="000000"/>
                          </a:solidFill>
                          <a:effectLst/>
                          <a:latin typeface="+mj-lt"/>
                          <a:ea typeface="Calibri" panose="020F0502020204030204" pitchFamily="34" charset="0"/>
                          <a:cs typeface="Times New Roman" panose="02020603050405020304" pitchFamily="18" charset="0"/>
                        </a:rPr>
                        <a:t>70%</a:t>
                      </a:r>
                      <a:endParaRPr lang="en-US" sz="1400" dirty="0">
                        <a:effectLst/>
                        <a:latin typeface="+mj-lt"/>
                        <a:ea typeface="Calibri" panose="020F0502020204030204" pitchFamily="34" charset="0"/>
                        <a:cs typeface="Times New Roman" panose="02020603050405020304" pitchFamily="18" charset="0"/>
                      </a:endParaRPr>
                    </a:p>
                  </a:txBody>
                  <a:tcPr anchor="ctr">
                    <a:solidFill>
                      <a:schemeClr val="bg1">
                        <a:lumMod val="95000"/>
                      </a:schemeClr>
                    </a:solidFill>
                  </a:tcPr>
                </a:tc>
                <a:tc>
                  <a:txBody>
                    <a:bodyPr/>
                    <a:lstStyle/>
                    <a:p>
                      <a:pPr marL="0" marR="0" algn="ctr">
                        <a:lnSpc>
                          <a:spcPct val="107000"/>
                        </a:lnSpc>
                        <a:spcBef>
                          <a:spcPts val="0"/>
                        </a:spcBef>
                        <a:spcAft>
                          <a:spcPts val="800"/>
                        </a:spcAft>
                      </a:pPr>
                      <a:r>
                        <a:rPr lang="en-US" sz="1400" dirty="0">
                          <a:effectLst/>
                          <a:latin typeface="+mj-lt"/>
                          <a:ea typeface="Calibri" panose="020F0502020204030204" pitchFamily="34" charset="0"/>
                          <a:cs typeface="Times New Roman" panose="02020603050405020304" pitchFamily="18" charset="0"/>
                        </a:rPr>
                        <a:t>68%</a:t>
                      </a:r>
                    </a:p>
                  </a:txBody>
                  <a:tcPr anchor="ctr">
                    <a:solidFill>
                      <a:schemeClr val="bg1">
                        <a:lumMod val="95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NA</a:t>
                      </a:r>
                    </a:p>
                  </a:txBody>
                  <a:tcPr anchor="ctr">
                    <a:solidFill>
                      <a:schemeClr val="bg1">
                        <a:lumMod val="95000"/>
                      </a:schemeClr>
                    </a:solidFill>
                  </a:tcPr>
                </a:tc>
                <a:extLst>
                  <a:ext uri="{0D108BD9-81ED-4DB2-BD59-A6C34878D82A}">
                    <a16:rowId xmlns:a16="http://schemas.microsoft.com/office/drawing/2014/main" val="10007"/>
                  </a:ext>
                </a:extLst>
              </a:tr>
              <a:tr h="603994">
                <a:tc>
                  <a:txBody>
                    <a:bodyPr/>
                    <a:lstStyle/>
                    <a:p>
                      <a:pPr marL="0" marR="0" lvl="0" indent="0" algn="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400" b="0" i="1" u="none" strike="noStrike" cap="none" normalizeH="0" baseline="0" dirty="0">
                          <a:ln>
                            <a:noFill/>
                          </a:ln>
                          <a:solidFill>
                            <a:schemeClr val="tx1"/>
                          </a:solidFill>
                          <a:effectLst/>
                          <a:latin typeface="Arial" charset="0"/>
                          <a:cs typeface="Arial" charset="0"/>
                        </a:rPr>
                        <a:t>Average Number of Elapsed Days Since Filing Date of All OSH Cases Pending at End of the Reporting Period</a:t>
                      </a:r>
                    </a:p>
                  </a:txBody>
                  <a:tcPr anchor="ctr" horzOverflow="overflow">
                    <a:solidFill>
                      <a:schemeClr val="bg1">
                        <a:lumMod val="85000"/>
                      </a:schemeClr>
                    </a:solidFill>
                  </a:tcPr>
                </a:tc>
                <a:tc>
                  <a:txBody>
                    <a:bodyPr/>
                    <a:lstStyle/>
                    <a:p>
                      <a:pPr algn="ctr"/>
                      <a:r>
                        <a:rPr lang="en-US" sz="1400" i="0" dirty="0">
                          <a:solidFill>
                            <a:schemeClr val="tx1"/>
                          </a:solidFill>
                        </a:rPr>
                        <a:t>191</a:t>
                      </a:r>
                    </a:p>
                  </a:txBody>
                  <a:tcPr anchor="ctr">
                    <a:solidFill>
                      <a:schemeClr val="bg1">
                        <a:lumMod val="85000"/>
                      </a:schemeClr>
                    </a:solidFill>
                  </a:tcPr>
                </a:tc>
                <a:tc>
                  <a:txBody>
                    <a:bodyPr/>
                    <a:lstStyle/>
                    <a:p>
                      <a:pPr marL="0" marR="0" algn="ctr">
                        <a:lnSpc>
                          <a:spcPct val="107000"/>
                        </a:lnSpc>
                        <a:spcBef>
                          <a:spcPts val="0"/>
                        </a:spcBef>
                        <a:spcAft>
                          <a:spcPts val="800"/>
                        </a:spcAft>
                      </a:pPr>
                      <a:r>
                        <a:rPr lang="en-US" sz="1400" dirty="0">
                          <a:solidFill>
                            <a:srgbClr val="000000"/>
                          </a:solidFill>
                          <a:effectLst/>
                          <a:latin typeface="+mj-lt"/>
                          <a:ea typeface="Calibri" panose="020F0502020204030204" pitchFamily="34" charset="0"/>
                          <a:cs typeface="Times New Roman" panose="02020603050405020304" pitchFamily="18" charset="0"/>
                        </a:rPr>
                        <a:t>199</a:t>
                      </a:r>
                      <a:endParaRPr lang="en-US" sz="1400" dirty="0">
                        <a:effectLst/>
                        <a:latin typeface="+mj-lt"/>
                        <a:ea typeface="Calibri" panose="020F0502020204030204" pitchFamily="34" charset="0"/>
                        <a:cs typeface="Times New Roman" panose="02020603050405020304" pitchFamily="18" charset="0"/>
                      </a:endParaRPr>
                    </a:p>
                  </a:txBody>
                  <a:tcPr anchor="ctr">
                    <a:solidFill>
                      <a:schemeClr val="bg1">
                        <a:lumMod val="85000"/>
                      </a:schemeClr>
                    </a:solidFill>
                  </a:tcPr>
                </a:tc>
                <a:tc>
                  <a:txBody>
                    <a:bodyPr/>
                    <a:lstStyle/>
                    <a:p>
                      <a:pPr marL="0" marR="0" algn="ctr">
                        <a:lnSpc>
                          <a:spcPct val="107000"/>
                        </a:lnSpc>
                        <a:spcBef>
                          <a:spcPts val="0"/>
                        </a:spcBef>
                        <a:spcAft>
                          <a:spcPts val="800"/>
                        </a:spcAft>
                      </a:pPr>
                      <a:r>
                        <a:rPr lang="en-US" sz="1400" dirty="0">
                          <a:effectLst/>
                          <a:latin typeface="+mj-lt"/>
                          <a:ea typeface="Calibri" panose="020F0502020204030204" pitchFamily="34" charset="0"/>
                          <a:cs typeface="Times New Roman" panose="02020603050405020304" pitchFamily="18" charset="0"/>
                        </a:rPr>
                        <a:t>210</a:t>
                      </a:r>
                    </a:p>
                  </a:txBody>
                  <a:tcPr anchor="ctr">
                    <a:solidFill>
                      <a:schemeClr val="bg1">
                        <a:lumMod val="85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NA</a:t>
                      </a:r>
                    </a:p>
                  </a:txBody>
                  <a:tcPr anchor="ctr">
                    <a:solidFill>
                      <a:schemeClr val="bg1">
                        <a:lumMod val="85000"/>
                      </a:schemeClr>
                    </a:solidFill>
                  </a:tcPr>
                </a:tc>
                <a:extLst>
                  <a:ext uri="{0D108BD9-81ED-4DB2-BD59-A6C34878D82A}">
                    <a16:rowId xmlns:a16="http://schemas.microsoft.com/office/drawing/2014/main" val="10008"/>
                  </a:ext>
                </a:extLst>
              </a:tr>
            </a:tbl>
          </a:graphicData>
        </a:graphic>
      </p:graphicFrame>
      <p:sp>
        <p:nvSpPr>
          <p:cNvPr id="17"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Retaliatory Employment Discrimination</a:t>
            </a:r>
            <a:endParaRPr lang="en-US" sz="2400" b="1" i="1" dirty="0">
              <a:solidFill>
                <a:schemeClr val="bg2"/>
              </a:solidFill>
            </a:endParaRPr>
          </a:p>
        </p:txBody>
      </p:sp>
      <p:sp>
        <p:nvSpPr>
          <p:cNvPr id="3" name="TextBox 2">
            <a:extLst>
              <a:ext uri="{FF2B5EF4-FFF2-40B4-BE49-F238E27FC236}">
                <a16:creationId xmlns:a16="http://schemas.microsoft.com/office/drawing/2014/main" id="{E7FB4E19-C27C-49EF-924C-BAAF224B5CF7}"/>
              </a:ext>
            </a:extLst>
          </p:cNvPr>
          <p:cNvSpPr txBox="1"/>
          <p:nvPr/>
        </p:nvSpPr>
        <p:spPr>
          <a:xfrm>
            <a:off x="600074" y="5526641"/>
            <a:ext cx="7858125" cy="677108"/>
          </a:xfrm>
          <a:prstGeom prst="rect">
            <a:avLst/>
          </a:prstGeom>
          <a:noFill/>
        </p:spPr>
        <p:txBody>
          <a:bodyPr wrap="square" rtlCol="0">
            <a:spAutoFit/>
          </a:bodyPr>
          <a:lstStyle/>
          <a:p>
            <a:r>
              <a:rPr lang="en-US" sz="1000" i="1" dirty="0"/>
              <a:t>*During the quarter seven (7) complaints were open and administratively closed in IMIS and should have been closed as dismissals.  This was corrected after the quarter ended (not able to backdate) and will be reflected in the next quarter’s numbers.  </a:t>
            </a:r>
          </a:p>
          <a:p>
            <a:endParaRPr lang="en-US" dirty="0"/>
          </a:p>
        </p:txBody>
      </p:sp>
      <p:sp>
        <p:nvSpPr>
          <p:cNvPr id="6" name="TextBox 5">
            <a:extLst>
              <a:ext uri="{FF2B5EF4-FFF2-40B4-BE49-F238E27FC236}">
                <a16:creationId xmlns:a16="http://schemas.microsoft.com/office/drawing/2014/main" id="{4E71E065-365B-47BD-8B2A-7F625A198EA0}"/>
              </a:ext>
            </a:extLst>
          </p:cNvPr>
          <p:cNvSpPr txBox="1"/>
          <p:nvPr/>
        </p:nvSpPr>
        <p:spPr>
          <a:xfrm>
            <a:off x="6477000" y="685800"/>
            <a:ext cx="2286000" cy="369332"/>
          </a:xfrm>
          <a:prstGeom prst="rect">
            <a:avLst/>
          </a:prstGeom>
          <a:noFill/>
        </p:spPr>
        <p:txBody>
          <a:bodyPr wrap="square" rtlCol="0">
            <a:spAutoFit/>
          </a:bodyPr>
          <a:lstStyle/>
          <a:p>
            <a:r>
              <a:rPr lang="en-US" i="1" dirty="0"/>
              <a:t>FFY 2021—3</a:t>
            </a:r>
            <a:r>
              <a:rPr lang="en-US" i="1" baseline="30000" dirty="0"/>
              <a:t>rd</a:t>
            </a:r>
            <a:r>
              <a:rPr lang="en-US" i="1" dirty="0"/>
              <a:t> Qtr.</a:t>
            </a:r>
          </a:p>
        </p:txBody>
      </p:sp>
    </p:spTree>
    <p:extLst>
      <p:ext uri="{BB962C8B-B14F-4D97-AF65-F5344CB8AC3E}">
        <p14:creationId xmlns:p14="http://schemas.microsoft.com/office/powerpoint/2010/main" val="2494021602"/>
      </p:ext>
    </p:extLst>
  </p:cSld>
  <p:clrMapOvr>
    <a:masterClrMapping/>
  </p:clrMapOvr>
  <p:transition advClick="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Placeholder 6"/>
          <p:cNvGraphicFramePr>
            <a:graphicFrameLocks noGrp="1"/>
          </p:cNvGraphicFramePr>
          <p:nvPr>
            <p:ph type="tbl" idx="1"/>
            <p:extLst>
              <p:ext uri="{D42A27DB-BD31-4B8C-83A1-F6EECF244321}">
                <p14:modId xmlns:p14="http://schemas.microsoft.com/office/powerpoint/2010/main" val="1110139827"/>
              </p:ext>
            </p:extLst>
          </p:nvPr>
        </p:nvGraphicFramePr>
        <p:xfrm>
          <a:off x="609600" y="1142997"/>
          <a:ext cx="7924799" cy="4625407"/>
        </p:xfrm>
        <a:graphic>
          <a:graphicData uri="http://schemas.openxmlformats.org/drawingml/2006/table">
            <a:tbl>
              <a:tblPr firstRow="1" bandRow="1">
                <a:tableStyleId>{073A0DAA-6AF3-43AB-8588-CEC1D06C72B9}</a:tableStyleId>
              </a:tblPr>
              <a:tblGrid>
                <a:gridCol w="4419600">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gridCol w="914400">
                  <a:extLst>
                    <a:ext uri="{9D8B030D-6E8A-4147-A177-3AD203B41FA5}">
                      <a16:colId xmlns:a16="http://schemas.microsoft.com/office/drawing/2014/main" val="90018865"/>
                    </a:ext>
                  </a:extLst>
                </a:gridCol>
                <a:gridCol w="914400">
                  <a:extLst>
                    <a:ext uri="{9D8B030D-6E8A-4147-A177-3AD203B41FA5}">
                      <a16:colId xmlns:a16="http://schemas.microsoft.com/office/drawing/2014/main" val="3279791219"/>
                    </a:ext>
                  </a:extLst>
                </a:gridCol>
                <a:gridCol w="838199">
                  <a:extLst>
                    <a:ext uri="{9D8B030D-6E8A-4147-A177-3AD203B41FA5}">
                      <a16:colId xmlns:a16="http://schemas.microsoft.com/office/drawing/2014/main" val="20002"/>
                    </a:ext>
                  </a:extLst>
                </a:gridCol>
              </a:tblGrid>
              <a:tr h="424879">
                <a:tc>
                  <a:txBody>
                    <a:bodyPr/>
                    <a:lstStyle/>
                    <a:p>
                      <a:pPr marL="0" marR="0" lvl="0" indent="0" algn="ct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600" u="none" strike="noStrike" cap="none" normalizeH="0" baseline="0" dirty="0">
                          <a:ln>
                            <a:noFill/>
                          </a:ln>
                          <a:solidFill>
                            <a:schemeClr val="tx1"/>
                          </a:solidFill>
                          <a:effectLst/>
                        </a:rPr>
                        <a:t>OSH Complaint Disposition</a:t>
                      </a:r>
                    </a:p>
                  </a:txBody>
                  <a:tcPr anchor="ctr" horzOverflow="overflow">
                    <a:solidFill>
                      <a:schemeClr val="bg1">
                        <a:lumMod val="75000"/>
                      </a:schemeClr>
                    </a:solidFill>
                  </a:tcPr>
                </a:tc>
                <a:tc>
                  <a:txBody>
                    <a:bodyPr/>
                    <a:lstStyle/>
                    <a:p>
                      <a:pPr algn="ctr"/>
                      <a:r>
                        <a:rPr lang="en-US" sz="1600" dirty="0">
                          <a:solidFill>
                            <a:schemeClr val="tx1"/>
                          </a:solidFill>
                        </a:rPr>
                        <a:t>1</a:t>
                      </a:r>
                      <a:r>
                        <a:rPr lang="en-US" sz="1600" baseline="30000" dirty="0">
                          <a:solidFill>
                            <a:schemeClr val="tx1"/>
                          </a:solidFill>
                        </a:rPr>
                        <a:t>st</a:t>
                      </a:r>
                      <a:r>
                        <a:rPr lang="en-US" sz="1600" dirty="0">
                          <a:solidFill>
                            <a:schemeClr val="tx1"/>
                          </a:solidFill>
                        </a:rPr>
                        <a:t> Qtr.</a:t>
                      </a:r>
                    </a:p>
                  </a:txBody>
                  <a:tcPr anchor="ctr">
                    <a:solidFill>
                      <a:schemeClr val="bg1">
                        <a:lumMod val="75000"/>
                      </a:schemeClr>
                    </a:solidFill>
                  </a:tcPr>
                </a:tc>
                <a:tc>
                  <a:txBody>
                    <a:bodyPr/>
                    <a:lstStyle/>
                    <a:p>
                      <a:pPr algn="ctr"/>
                      <a:r>
                        <a:rPr lang="en-US" sz="1600" dirty="0">
                          <a:solidFill>
                            <a:schemeClr val="tx1"/>
                          </a:solidFill>
                        </a:rPr>
                        <a:t>2</a:t>
                      </a:r>
                      <a:r>
                        <a:rPr lang="en-US" sz="1600" baseline="30000" dirty="0">
                          <a:solidFill>
                            <a:schemeClr val="tx1"/>
                          </a:solidFill>
                        </a:rPr>
                        <a:t>nd</a:t>
                      </a:r>
                      <a:r>
                        <a:rPr lang="en-US" sz="1600" dirty="0">
                          <a:solidFill>
                            <a:schemeClr val="tx1"/>
                          </a:solidFill>
                        </a:rPr>
                        <a:t> Qtr.</a:t>
                      </a:r>
                    </a:p>
                  </a:txBody>
                  <a:tcPr anchor="ctr">
                    <a:solidFill>
                      <a:schemeClr val="bg1">
                        <a:lumMod val="75000"/>
                      </a:schemeClr>
                    </a:solidFill>
                  </a:tcPr>
                </a:tc>
                <a:tc>
                  <a:txBody>
                    <a:bodyPr/>
                    <a:lstStyle/>
                    <a:p>
                      <a:pPr algn="ctr"/>
                      <a:r>
                        <a:rPr lang="en-US" sz="1600" dirty="0">
                          <a:solidFill>
                            <a:schemeClr val="tx1"/>
                          </a:solidFill>
                        </a:rPr>
                        <a:t>3</a:t>
                      </a:r>
                      <a:r>
                        <a:rPr lang="en-US" sz="1600" baseline="30000" dirty="0">
                          <a:solidFill>
                            <a:schemeClr val="tx1"/>
                          </a:solidFill>
                        </a:rPr>
                        <a:t>rd</a:t>
                      </a:r>
                      <a:r>
                        <a:rPr lang="en-US" sz="1600" dirty="0">
                          <a:solidFill>
                            <a:schemeClr val="tx1"/>
                          </a:solidFill>
                        </a:rPr>
                        <a:t> Qtr.</a:t>
                      </a:r>
                    </a:p>
                  </a:txBody>
                  <a:tcPr anchor="ctr">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600" b="1" i="1" u="none" strike="noStrike" cap="none" normalizeH="0" baseline="0" dirty="0">
                          <a:ln>
                            <a:noFill/>
                          </a:ln>
                          <a:solidFill>
                            <a:schemeClr val="tx1"/>
                          </a:solidFill>
                          <a:effectLst/>
                        </a:rPr>
                        <a:t>Total</a:t>
                      </a:r>
                      <a:endParaRPr kumimoji="0" lang="en-US" sz="1600" b="1" i="1"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extLst>
                  <a:ext uri="{0D108BD9-81ED-4DB2-BD59-A6C34878D82A}">
                    <a16:rowId xmlns:a16="http://schemas.microsoft.com/office/drawing/2014/main" val="10000"/>
                  </a:ext>
                </a:extLst>
              </a:tr>
              <a:tr h="424879">
                <a:tc>
                  <a:txBody>
                    <a:bodyPr/>
                    <a:lstStyle/>
                    <a:p>
                      <a:pPr marL="0" marR="0" lvl="0" indent="0" algn="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600" b="0" i="1" u="none" strike="noStrike" cap="none" normalizeH="0" baseline="0" dirty="0">
                          <a:ln>
                            <a:noFill/>
                          </a:ln>
                          <a:solidFill>
                            <a:schemeClr val="tx1"/>
                          </a:solidFill>
                          <a:effectLst/>
                          <a:latin typeface="Arial" charset="0"/>
                          <a:cs typeface="Arial" charset="0"/>
                        </a:rPr>
                        <a:t>Administrative Closure </a:t>
                      </a:r>
                      <a:r>
                        <a:rPr kumimoji="0" lang="en-US" sz="1200" b="0" i="1" u="none" strike="noStrike" cap="none" normalizeH="0" baseline="0" dirty="0">
                          <a:ln>
                            <a:noFill/>
                          </a:ln>
                          <a:solidFill>
                            <a:schemeClr val="tx1"/>
                          </a:solidFill>
                          <a:effectLst/>
                          <a:latin typeface="Arial" charset="0"/>
                          <a:cs typeface="Arial" charset="0"/>
                        </a:rPr>
                        <a:t>(IMIS: Not Docketed) </a:t>
                      </a:r>
                    </a:p>
                  </a:txBody>
                  <a:tcPr anchor="ctr" horzOverflow="overflow">
                    <a:solidFill>
                      <a:schemeClr val="bg1">
                        <a:lumMod val="95000"/>
                      </a:schemeClr>
                    </a:solidFill>
                  </a:tcPr>
                </a:tc>
                <a:tc>
                  <a:txBody>
                    <a:bodyPr/>
                    <a:lstStyle/>
                    <a:p>
                      <a:pPr algn="ctr"/>
                      <a:r>
                        <a:rPr lang="en-US" sz="1400" i="0" dirty="0">
                          <a:solidFill>
                            <a:schemeClr val="tx1"/>
                          </a:solidFill>
                        </a:rPr>
                        <a:t>0</a:t>
                      </a:r>
                    </a:p>
                  </a:txBody>
                  <a:tcPr anchor="ctr">
                    <a:solidFill>
                      <a:schemeClr val="bg1">
                        <a:lumMod val="95000"/>
                      </a:schemeClr>
                    </a:solidFill>
                  </a:tcPr>
                </a:tc>
                <a:tc>
                  <a:txBody>
                    <a:bodyPr/>
                    <a:lstStyle/>
                    <a:p>
                      <a:pPr marL="0" marR="0" algn="ctr">
                        <a:lnSpc>
                          <a:spcPct val="107000"/>
                        </a:lnSpc>
                        <a:spcBef>
                          <a:spcPts val="0"/>
                        </a:spcBef>
                        <a:spcAft>
                          <a:spcPts val="800"/>
                        </a:spcAft>
                      </a:pPr>
                      <a:r>
                        <a:rPr lang="en-US" sz="1400">
                          <a:effectLst/>
                          <a:latin typeface="+mj-lt"/>
                          <a:ea typeface="Calibri" panose="020F0502020204030204" pitchFamily="34" charset="0"/>
                          <a:cs typeface="Times New Roman" panose="02020603050405020304" pitchFamily="18" charset="0"/>
                        </a:rPr>
                        <a:t>0</a:t>
                      </a:r>
                    </a:p>
                  </a:txBody>
                  <a:tcPr anchor="ctr">
                    <a:solidFill>
                      <a:schemeClr val="bg1">
                        <a:lumMod val="95000"/>
                      </a:schemeClr>
                    </a:solidFill>
                  </a:tcPr>
                </a:tc>
                <a:tc>
                  <a:txBody>
                    <a:bodyPr/>
                    <a:lstStyle/>
                    <a:p>
                      <a:pPr marL="0" marR="0" algn="ctr">
                        <a:lnSpc>
                          <a:spcPct val="107000"/>
                        </a:lnSpc>
                        <a:spcBef>
                          <a:spcPts val="0"/>
                        </a:spcBef>
                        <a:spcAft>
                          <a:spcPts val="800"/>
                        </a:spcAft>
                      </a:pPr>
                      <a:r>
                        <a:rPr lang="en-US" sz="1400" dirty="0">
                          <a:effectLst/>
                          <a:latin typeface="+mj-lt"/>
                          <a:ea typeface="Calibri" panose="020F0502020204030204" pitchFamily="34" charset="0"/>
                          <a:cs typeface="Times New Roman" panose="02020603050405020304" pitchFamily="18" charset="0"/>
                        </a:rPr>
                        <a:t>0</a:t>
                      </a:r>
                    </a:p>
                  </a:txBody>
                  <a:tcPr anchor="ctr">
                    <a:solidFill>
                      <a:schemeClr val="bg1">
                        <a:lumMod val="95000"/>
                      </a:schemeClr>
                    </a:solidFill>
                  </a:tcPr>
                </a:tc>
                <a:tc>
                  <a:txBody>
                    <a:bodyPr/>
                    <a:lstStyle/>
                    <a:p>
                      <a:pPr marL="0" marR="0" algn="ctr">
                        <a:lnSpc>
                          <a:spcPct val="107000"/>
                        </a:lnSpc>
                        <a:spcBef>
                          <a:spcPts val="0"/>
                        </a:spcBef>
                        <a:spcAft>
                          <a:spcPts val="800"/>
                        </a:spcAft>
                      </a:pPr>
                      <a:r>
                        <a:rPr lang="en-US" sz="1400" b="1" i="1" dirty="0">
                          <a:effectLst/>
                          <a:latin typeface="+mj-lt"/>
                          <a:ea typeface="Calibri" panose="020F0502020204030204" pitchFamily="34" charset="0"/>
                          <a:cs typeface="Times New Roman" panose="02020603050405020304" pitchFamily="18" charset="0"/>
                        </a:rPr>
                        <a:t>0</a:t>
                      </a:r>
                    </a:p>
                  </a:txBody>
                  <a:tcPr anchor="ctr">
                    <a:solidFill>
                      <a:schemeClr val="bg1">
                        <a:lumMod val="95000"/>
                      </a:schemeClr>
                    </a:solidFill>
                  </a:tcPr>
                </a:tc>
                <a:extLst>
                  <a:ext uri="{0D108BD9-81ED-4DB2-BD59-A6C34878D82A}">
                    <a16:rowId xmlns:a16="http://schemas.microsoft.com/office/drawing/2014/main" val="10001"/>
                  </a:ext>
                </a:extLst>
              </a:tr>
              <a:tr h="424879">
                <a:tc>
                  <a:txBody>
                    <a:bodyPr/>
                    <a:lstStyle/>
                    <a:p>
                      <a:pPr marL="0" marR="0" lvl="0" indent="0" algn="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600" b="0" i="1" u="none" strike="noStrike" cap="none" normalizeH="0" baseline="0" dirty="0">
                          <a:ln>
                            <a:noFill/>
                          </a:ln>
                          <a:solidFill>
                            <a:schemeClr val="tx1"/>
                          </a:solidFill>
                          <a:effectLst/>
                          <a:latin typeface="Arial" charset="0"/>
                          <a:cs typeface="Arial" charset="0"/>
                        </a:rPr>
                        <a:t>Withdrawn </a:t>
                      </a:r>
                      <a:r>
                        <a:rPr kumimoji="0" lang="en-US" sz="1200" b="0" i="1" u="none" strike="noStrike" cap="none" normalizeH="0" baseline="0" dirty="0">
                          <a:ln>
                            <a:noFill/>
                          </a:ln>
                          <a:solidFill>
                            <a:schemeClr val="tx1"/>
                          </a:solidFill>
                          <a:effectLst/>
                          <a:latin typeface="Arial" charset="0"/>
                          <a:cs typeface="Arial" charset="0"/>
                        </a:rPr>
                        <a:t>(Includes Requested RTS Letters)</a:t>
                      </a:r>
                    </a:p>
                  </a:txBody>
                  <a:tcPr anchor="ctr" horzOverflow="overflow">
                    <a:solidFill>
                      <a:schemeClr val="bg1">
                        <a:lumMod val="85000"/>
                      </a:schemeClr>
                    </a:solidFill>
                  </a:tcPr>
                </a:tc>
                <a:tc>
                  <a:txBody>
                    <a:bodyPr/>
                    <a:lstStyle/>
                    <a:p>
                      <a:pPr algn="ctr"/>
                      <a:r>
                        <a:rPr lang="en-US" sz="1400" i="0" dirty="0">
                          <a:solidFill>
                            <a:schemeClr val="tx1"/>
                          </a:solidFill>
                        </a:rPr>
                        <a:t>13</a:t>
                      </a:r>
                    </a:p>
                  </a:txBody>
                  <a:tcPr anchor="ctr">
                    <a:solidFill>
                      <a:schemeClr val="bg1">
                        <a:lumMod val="85000"/>
                      </a:schemeClr>
                    </a:solidFill>
                  </a:tcPr>
                </a:tc>
                <a:tc>
                  <a:txBody>
                    <a:bodyPr/>
                    <a:lstStyle/>
                    <a:p>
                      <a:pPr marL="0" marR="0" algn="ctr">
                        <a:lnSpc>
                          <a:spcPct val="107000"/>
                        </a:lnSpc>
                        <a:spcBef>
                          <a:spcPts val="0"/>
                        </a:spcBef>
                        <a:spcAft>
                          <a:spcPts val="800"/>
                        </a:spcAft>
                      </a:pPr>
                      <a:r>
                        <a:rPr lang="en-US" sz="1400">
                          <a:solidFill>
                            <a:srgbClr val="000000"/>
                          </a:solidFill>
                          <a:effectLst/>
                          <a:latin typeface="+mj-lt"/>
                          <a:ea typeface="Calibri" panose="020F0502020204030204" pitchFamily="34" charset="0"/>
                          <a:cs typeface="Times New Roman" panose="02020603050405020304" pitchFamily="18" charset="0"/>
                        </a:rPr>
                        <a:t>5</a:t>
                      </a:r>
                      <a:endParaRPr lang="en-US" sz="1400">
                        <a:effectLst/>
                        <a:latin typeface="+mj-lt"/>
                        <a:ea typeface="Calibri" panose="020F0502020204030204" pitchFamily="34" charset="0"/>
                        <a:cs typeface="Times New Roman" panose="02020603050405020304" pitchFamily="18" charset="0"/>
                      </a:endParaRPr>
                    </a:p>
                  </a:txBody>
                  <a:tcPr anchor="ctr">
                    <a:solidFill>
                      <a:schemeClr val="bg1">
                        <a:lumMod val="85000"/>
                      </a:schemeClr>
                    </a:solidFill>
                  </a:tcPr>
                </a:tc>
                <a:tc>
                  <a:txBody>
                    <a:bodyPr/>
                    <a:lstStyle/>
                    <a:p>
                      <a:pPr marL="0" marR="0" algn="ctr">
                        <a:lnSpc>
                          <a:spcPct val="107000"/>
                        </a:lnSpc>
                        <a:spcBef>
                          <a:spcPts val="0"/>
                        </a:spcBef>
                        <a:spcAft>
                          <a:spcPts val="800"/>
                        </a:spcAft>
                      </a:pPr>
                      <a:r>
                        <a:rPr lang="en-US" sz="1400" dirty="0">
                          <a:effectLst/>
                          <a:latin typeface="+mj-lt"/>
                          <a:ea typeface="Calibri" panose="020F0502020204030204" pitchFamily="34" charset="0"/>
                          <a:cs typeface="Times New Roman" panose="02020603050405020304" pitchFamily="18" charset="0"/>
                        </a:rPr>
                        <a:t>10</a:t>
                      </a:r>
                    </a:p>
                  </a:txBody>
                  <a:tcPr anchor="ctr">
                    <a:solidFill>
                      <a:schemeClr val="bg1">
                        <a:lumMod val="85000"/>
                      </a:schemeClr>
                    </a:solidFill>
                  </a:tcPr>
                </a:tc>
                <a:tc>
                  <a:txBody>
                    <a:bodyPr/>
                    <a:lstStyle/>
                    <a:p>
                      <a:pPr marL="0" marR="0" algn="ctr">
                        <a:lnSpc>
                          <a:spcPct val="107000"/>
                        </a:lnSpc>
                        <a:spcBef>
                          <a:spcPts val="0"/>
                        </a:spcBef>
                        <a:spcAft>
                          <a:spcPts val="800"/>
                        </a:spcAft>
                      </a:pPr>
                      <a:r>
                        <a:rPr lang="en-US" sz="1400" b="1" i="1" dirty="0">
                          <a:effectLst/>
                          <a:latin typeface="+mj-lt"/>
                          <a:ea typeface="Calibri" panose="020F0502020204030204" pitchFamily="34" charset="0"/>
                          <a:cs typeface="Times New Roman" panose="02020603050405020304" pitchFamily="18" charset="0"/>
                        </a:rPr>
                        <a:t>28</a:t>
                      </a:r>
                    </a:p>
                  </a:txBody>
                  <a:tcPr anchor="ctr">
                    <a:solidFill>
                      <a:schemeClr val="bg1">
                        <a:lumMod val="85000"/>
                      </a:schemeClr>
                    </a:solidFill>
                  </a:tcPr>
                </a:tc>
                <a:extLst>
                  <a:ext uri="{0D108BD9-81ED-4DB2-BD59-A6C34878D82A}">
                    <a16:rowId xmlns:a16="http://schemas.microsoft.com/office/drawing/2014/main" val="10002"/>
                  </a:ext>
                </a:extLst>
              </a:tr>
              <a:tr h="424879">
                <a:tc>
                  <a:txBody>
                    <a:bodyPr/>
                    <a:lstStyle/>
                    <a:p>
                      <a:pPr marL="0" marR="0" lvl="0" indent="0" algn="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600" b="0" i="1" u="none" strike="noStrike" cap="none" normalizeH="0" baseline="0" dirty="0">
                          <a:ln>
                            <a:noFill/>
                          </a:ln>
                          <a:solidFill>
                            <a:schemeClr val="tx1"/>
                          </a:solidFill>
                          <a:effectLst/>
                          <a:latin typeface="Arial" charset="0"/>
                          <a:cs typeface="Arial" charset="0"/>
                        </a:rPr>
                        <a:t>Merit</a:t>
                      </a:r>
                    </a:p>
                  </a:txBody>
                  <a:tcPr anchor="ctr" horzOverflow="overflow">
                    <a:solidFill>
                      <a:schemeClr val="bg1">
                        <a:lumMod val="95000"/>
                      </a:schemeClr>
                    </a:solidFill>
                  </a:tcPr>
                </a:tc>
                <a:tc>
                  <a:txBody>
                    <a:bodyPr/>
                    <a:lstStyle/>
                    <a:p>
                      <a:pPr algn="ctr"/>
                      <a:r>
                        <a:rPr lang="en-US" sz="1400" i="0" dirty="0">
                          <a:solidFill>
                            <a:schemeClr val="tx1"/>
                          </a:solidFill>
                        </a:rPr>
                        <a:t>5*</a:t>
                      </a:r>
                    </a:p>
                  </a:txBody>
                  <a:tcPr anchor="ctr">
                    <a:solidFill>
                      <a:schemeClr val="bg1">
                        <a:lumMod val="95000"/>
                      </a:schemeClr>
                    </a:solidFill>
                  </a:tcPr>
                </a:tc>
                <a:tc>
                  <a:txBody>
                    <a:bodyPr/>
                    <a:lstStyle/>
                    <a:p>
                      <a:pPr marL="0" marR="0" algn="ctr">
                        <a:lnSpc>
                          <a:spcPct val="107000"/>
                        </a:lnSpc>
                        <a:spcBef>
                          <a:spcPts val="0"/>
                        </a:spcBef>
                        <a:spcAft>
                          <a:spcPts val="800"/>
                        </a:spcAft>
                      </a:pPr>
                      <a:r>
                        <a:rPr lang="en-US" sz="1400">
                          <a:solidFill>
                            <a:srgbClr val="000000"/>
                          </a:solidFill>
                          <a:effectLst/>
                          <a:latin typeface="+mj-lt"/>
                          <a:ea typeface="Calibri" panose="020F0502020204030204" pitchFamily="34" charset="0"/>
                          <a:cs typeface="Times New Roman" panose="02020603050405020304" pitchFamily="18" charset="0"/>
                        </a:rPr>
                        <a:t>5*</a:t>
                      </a:r>
                      <a:endParaRPr lang="en-US" sz="1400">
                        <a:effectLst/>
                        <a:latin typeface="+mj-lt"/>
                        <a:ea typeface="Calibri" panose="020F0502020204030204" pitchFamily="34" charset="0"/>
                        <a:cs typeface="Times New Roman" panose="02020603050405020304" pitchFamily="18" charset="0"/>
                      </a:endParaRPr>
                    </a:p>
                  </a:txBody>
                  <a:tcPr anchor="ctr">
                    <a:solidFill>
                      <a:schemeClr val="bg1">
                        <a:lumMod val="95000"/>
                      </a:schemeClr>
                    </a:solidFill>
                  </a:tcPr>
                </a:tc>
                <a:tc>
                  <a:txBody>
                    <a:bodyPr/>
                    <a:lstStyle/>
                    <a:p>
                      <a:pPr marL="0" marR="0" algn="ctr">
                        <a:lnSpc>
                          <a:spcPct val="107000"/>
                        </a:lnSpc>
                        <a:spcBef>
                          <a:spcPts val="0"/>
                        </a:spcBef>
                        <a:spcAft>
                          <a:spcPts val="800"/>
                        </a:spcAft>
                      </a:pPr>
                      <a:r>
                        <a:rPr lang="en-US" sz="1400" dirty="0">
                          <a:effectLst/>
                          <a:latin typeface="+mj-lt"/>
                          <a:ea typeface="Calibri" panose="020F0502020204030204" pitchFamily="34" charset="0"/>
                          <a:cs typeface="Times New Roman" panose="02020603050405020304" pitchFamily="18" charset="0"/>
                        </a:rPr>
                        <a:t>7</a:t>
                      </a:r>
                    </a:p>
                  </a:txBody>
                  <a:tcPr anchor="ctr">
                    <a:solidFill>
                      <a:schemeClr val="bg1">
                        <a:lumMod val="95000"/>
                      </a:schemeClr>
                    </a:solidFill>
                  </a:tcPr>
                </a:tc>
                <a:tc>
                  <a:txBody>
                    <a:bodyPr/>
                    <a:lstStyle/>
                    <a:p>
                      <a:pPr marL="0" marR="0" algn="ctr">
                        <a:lnSpc>
                          <a:spcPct val="107000"/>
                        </a:lnSpc>
                        <a:spcBef>
                          <a:spcPts val="0"/>
                        </a:spcBef>
                        <a:spcAft>
                          <a:spcPts val="800"/>
                        </a:spcAft>
                      </a:pPr>
                      <a:r>
                        <a:rPr lang="en-US" sz="1400" b="1" i="1" dirty="0">
                          <a:effectLst/>
                          <a:latin typeface="+mj-lt"/>
                          <a:ea typeface="Calibri" panose="020F0502020204030204" pitchFamily="34" charset="0"/>
                          <a:cs typeface="Times New Roman" panose="02020603050405020304" pitchFamily="18" charset="0"/>
                        </a:rPr>
                        <a:t>17</a:t>
                      </a:r>
                    </a:p>
                  </a:txBody>
                  <a:tcPr anchor="ctr">
                    <a:solidFill>
                      <a:schemeClr val="bg1">
                        <a:lumMod val="95000"/>
                      </a:schemeClr>
                    </a:solidFill>
                  </a:tcPr>
                </a:tc>
                <a:extLst>
                  <a:ext uri="{0D108BD9-81ED-4DB2-BD59-A6C34878D82A}">
                    <a16:rowId xmlns:a16="http://schemas.microsoft.com/office/drawing/2014/main" val="10003"/>
                  </a:ext>
                </a:extLst>
              </a:tr>
              <a:tr h="424879">
                <a:tc>
                  <a:txBody>
                    <a:bodyPr/>
                    <a:lstStyle/>
                    <a:p>
                      <a:pPr marL="0" marR="0" lvl="0" indent="0" algn="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600" b="0" i="1" u="none" strike="noStrike" cap="none" normalizeH="0" baseline="0" dirty="0">
                          <a:ln>
                            <a:noFill/>
                          </a:ln>
                          <a:solidFill>
                            <a:schemeClr val="tx1"/>
                          </a:solidFill>
                          <a:effectLst/>
                          <a:latin typeface="Arial" charset="0"/>
                          <a:cs typeface="Arial" charset="0"/>
                        </a:rPr>
                        <a:t>Total SAMM 15 Merit</a:t>
                      </a:r>
                    </a:p>
                  </a:txBody>
                  <a:tcPr anchor="ctr" horzOverflow="overflow">
                    <a:solidFill>
                      <a:schemeClr val="bg1">
                        <a:lumMod val="85000"/>
                      </a:schemeClr>
                    </a:solidFill>
                  </a:tcPr>
                </a:tc>
                <a:tc>
                  <a:txBody>
                    <a:bodyPr/>
                    <a:lstStyle/>
                    <a:p>
                      <a:pPr algn="ctr"/>
                      <a:r>
                        <a:rPr lang="en-US" sz="1400" i="0" dirty="0">
                          <a:solidFill>
                            <a:schemeClr val="tx1"/>
                          </a:solidFill>
                        </a:rPr>
                        <a:t>10</a:t>
                      </a:r>
                    </a:p>
                  </a:txBody>
                  <a:tcPr anchor="ctr">
                    <a:solidFill>
                      <a:schemeClr val="bg1">
                        <a:lumMod val="85000"/>
                      </a:schemeClr>
                    </a:solidFill>
                  </a:tcPr>
                </a:tc>
                <a:tc>
                  <a:txBody>
                    <a:bodyPr/>
                    <a:lstStyle/>
                    <a:p>
                      <a:pPr marL="0" marR="0" algn="ctr">
                        <a:lnSpc>
                          <a:spcPct val="107000"/>
                        </a:lnSpc>
                        <a:spcBef>
                          <a:spcPts val="0"/>
                        </a:spcBef>
                        <a:spcAft>
                          <a:spcPts val="800"/>
                        </a:spcAft>
                      </a:pPr>
                      <a:r>
                        <a:rPr lang="en-US" sz="1400">
                          <a:solidFill>
                            <a:srgbClr val="000000"/>
                          </a:solidFill>
                          <a:effectLst/>
                          <a:latin typeface="+mj-lt"/>
                          <a:ea typeface="Calibri" panose="020F0502020204030204" pitchFamily="34" charset="0"/>
                          <a:cs typeface="Times New Roman" panose="02020603050405020304" pitchFamily="18" charset="0"/>
                        </a:rPr>
                        <a:t>7</a:t>
                      </a:r>
                      <a:endParaRPr lang="en-US" sz="1400">
                        <a:effectLst/>
                        <a:latin typeface="+mj-lt"/>
                        <a:ea typeface="Calibri" panose="020F0502020204030204" pitchFamily="34" charset="0"/>
                        <a:cs typeface="Times New Roman" panose="02020603050405020304" pitchFamily="18" charset="0"/>
                      </a:endParaRPr>
                    </a:p>
                  </a:txBody>
                  <a:tcPr anchor="ctr">
                    <a:solidFill>
                      <a:schemeClr val="bg1">
                        <a:lumMod val="85000"/>
                      </a:schemeClr>
                    </a:solidFill>
                  </a:tcPr>
                </a:tc>
                <a:tc>
                  <a:txBody>
                    <a:bodyPr/>
                    <a:lstStyle/>
                    <a:p>
                      <a:pPr marL="0" marR="0" algn="ctr">
                        <a:lnSpc>
                          <a:spcPct val="107000"/>
                        </a:lnSpc>
                        <a:spcBef>
                          <a:spcPts val="0"/>
                        </a:spcBef>
                        <a:spcAft>
                          <a:spcPts val="800"/>
                        </a:spcAft>
                      </a:pPr>
                      <a:r>
                        <a:rPr lang="en-US" sz="1400" dirty="0">
                          <a:effectLst/>
                          <a:latin typeface="+mj-lt"/>
                          <a:ea typeface="Calibri" panose="020F0502020204030204" pitchFamily="34" charset="0"/>
                          <a:cs typeface="Times New Roman" panose="02020603050405020304" pitchFamily="18" charset="0"/>
                        </a:rPr>
                        <a:t>9</a:t>
                      </a:r>
                    </a:p>
                  </a:txBody>
                  <a:tcPr anchor="ctr">
                    <a:solidFill>
                      <a:schemeClr val="bg1">
                        <a:lumMod val="85000"/>
                      </a:schemeClr>
                    </a:solidFill>
                  </a:tcPr>
                </a:tc>
                <a:tc>
                  <a:txBody>
                    <a:bodyPr/>
                    <a:lstStyle/>
                    <a:p>
                      <a:pPr marL="0" marR="0" algn="ctr">
                        <a:lnSpc>
                          <a:spcPct val="107000"/>
                        </a:lnSpc>
                        <a:spcBef>
                          <a:spcPts val="0"/>
                        </a:spcBef>
                        <a:spcAft>
                          <a:spcPts val="800"/>
                        </a:spcAft>
                      </a:pPr>
                      <a:r>
                        <a:rPr lang="en-US" sz="1400" b="1" i="1" dirty="0">
                          <a:effectLst/>
                          <a:latin typeface="+mj-lt"/>
                          <a:ea typeface="Calibri" panose="020F0502020204030204" pitchFamily="34" charset="0"/>
                          <a:cs typeface="Times New Roman" panose="02020603050405020304" pitchFamily="18" charset="0"/>
                        </a:rPr>
                        <a:t>26</a:t>
                      </a:r>
                    </a:p>
                  </a:txBody>
                  <a:tcPr anchor="ctr">
                    <a:solidFill>
                      <a:schemeClr val="bg1">
                        <a:lumMod val="85000"/>
                      </a:schemeClr>
                    </a:solidFill>
                  </a:tcPr>
                </a:tc>
                <a:extLst>
                  <a:ext uri="{0D108BD9-81ED-4DB2-BD59-A6C34878D82A}">
                    <a16:rowId xmlns:a16="http://schemas.microsoft.com/office/drawing/2014/main" val="10004"/>
                  </a:ext>
                </a:extLst>
              </a:tr>
              <a:tr h="438830">
                <a:tc>
                  <a:txBody>
                    <a:bodyPr/>
                    <a:lstStyle/>
                    <a:p>
                      <a:pPr marL="0" marR="0" lvl="0" indent="0" algn="r" defTabSz="914400" rtl="0" eaLnBrk="1" fontAlgn="base" latinLnBrk="0" hangingPunct="1">
                        <a:lnSpc>
                          <a:spcPct val="100000"/>
                        </a:lnSpc>
                        <a:spcBef>
                          <a:spcPct val="0"/>
                        </a:spcBef>
                        <a:spcAft>
                          <a:spcPct val="0"/>
                        </a:spcAft>
                        <a:buClr>
                          <a:srgbClr val="910046"/>
                        </a:buClr>
                        <a:buSzPct val="84000"/>
                        <a:buFont typeface="Wingdings" pitchFamily="2" charset="2"/>
                        <a:buNone/>
                        <a:tabLst/>
                        <a:defRPr/>
                      </a:pPr>
                      <a:r>
                        <a:rPr kumimoji="0" lang="en-US" sz="1600" b="0" i="1" u="none" strike="noStrike" cap="none" normalizeH="0" baseline="0" dirty="0">
                          <a:ln>
                            <a:noFill/>
                          </a:ln>
                          <a:solidFill>
                            <a:schemeClr val="tx1"/>
                          </a:solidFill>
                          <a:effectLst/>
                          <a:latin typeface="Arial" charset="0"/>
                          <a:cs typeface="Arial" charset="0"/>
                        </a:rPr>
                        <a:t>Total SAMM 15 Percent Merit</a:t>
                      </a:r>
                    </a:p>
                  </a:txBody>
                  <a:tcPr anchor="ctr" horzOverflow="overflow">
                    <a:solidFill>
                      <a:schemeClr val="bg1">
                        <a:lumMod val="95000"/>
                      </a:schemeClr>
                    </a:solidFill>
                  </a:tcPr>
                </a:tc>
                <a:tc>
                  <a:txBody>
                    <a:bodyPr/>
                    <a:lstStyle/>
                    <a:p>
                      <a:pPr algn="ctr"/>
                      <a:r>
                        <a:rPr lang="en-US" sz="1400" i="0" dirty="0">
                          <a:solidFill>
                            <a:schemeClr val="tx1"/>
                          </a:solidFill>
                        </a:rPr>
                        <a:t>19%</a:t>
                      </a:r>
                    </a:p>
                  </a:txBody>
                  <a:tcPr anchor="ctr">
                    <a:solidFill>
                      <a:schemeClr val="bg1">
                        <a:lumMod val="95000"/>
                      </a:schemeClr>
                    </a:solidFill>
                  </a:tcPr>
                </a:tc>
                <a:tc>
                  <a:txBody>
                    <a:bodyPr/>
                    <a:lstStyle/>
                    <a:p>
                      <a:pPr marL="0" marR="0" algn="ctr">
                        <a:lnSpc>
                          <a:spcPct val="107000"/>
                        </a:lnSpc>
                        <a:spcBef>
                          <a:spcPts val="0"/>
                        </a:spcBef>
                        <a:spcAft>
                          <a:spcPts val="800"/>
                        </a:spcAft>
                      </a:pPr>
                      <a:r>
                        <a:rPr lang="en-US" sz="1400">
                          <a:solidFill>
                            <a:srgbClr val="000000"/>
                          </a:solidFill>
                          <a:effectLst/>
                          <a:latin typeface="+mj-lt"/>
                          <a:ea typeface="Calibri" panose="020F0502020204030204" pitchFamily="34" charset="0"/>
                          <a:cs typeface="Times New Roman" panose="02020603050405020304" pitchFamily="18" charset="0"/>
                        </a:rPr>
                        <a:t>26%</a:t>
                      </a:r>
                      <a:endParaRPr lang="en-US" sz="1400">
                        <a:effectLst/>
                        <a:latin typeface="+mj-lt"/>
                        <a:ea typeface="Calibri" panose="020F0502020204030204" pitchFamily="34" charset="0"/>
                        <a:cs typeface="Times New Roman" panose="02020603050405020304" pitchFamily="18" charset="0"/>
                      </a:endParaRPr>
                    </a:p>
                  </a:txBody>
                  <a:tcPr anchor="ctr">
                    <a:solidFill>
                      <a:schemeClr val="bg1">
                        <a:lumMod val="95000"/>
                      </a:schemeClr>
                    </a:solidFill>
                  </a:tcPr>
                </a:tc>
                <a:tc>
                  <a:txBody>
                    <a:bodyPr/>
                    <a:lstStyle/>
                    <a:p>
                      <a:pPr marL="0" marR="0" algn="ctr">
                        <a:lnSpc>
                          <a:spcPct val="107000"/>
                        </a:lnSpc>
                        <a:spcBef>
                          <a:spcPts val="0"/>
                        </a:spcBef>
                        <a:spcAft>
                          <a:spcPts val="800"/>
                        </a:spcAft>
                      </a:pPr>
                      <a:r>
                        <a:rPr lang="en-US" sz="1400" dirty="0">
                          <a:effectLst/>
                          <a:latin typeface="+mj-lt"/>
                          <a:ea typeface="Calibri" panose="020F0502020204030204" pitchFamily="34" charset="0"/>
                          <a:cs typeface="Times New Roman" panose="02020603050405020304" pitchFamily="18" charset="0"/>
                        </a:rPr>
                        <a:t>20%</a:t>
                      </a:r>
                    </a:p>
                  </a:txBody>
                  <a:tcPr anchor="ctr">
                    <a:solidFill>
                      <a:schemeClr val="bg1">
                        <a:lumMod val="95000"/>
                      </a:schemeClr>
                    </a:solidFill>
                  </a:tcPr>
                </a:tc>
                <a:tc>
                  <a:txBody>
                    <a:bodyPr/>
                    <a:lstStyle/>
                    <a:p>
                      <a:pPr marL="0" marR="0" algn="ctr">
                        <a:lnSpc>
                          <a:spcPct val="107000"/>
                        </a:lnSpc>
                        <a:spcBef>
                          <a:spcPts val="0"/>
                        </a:spcBef>
                        <a:spcAft>
                          <a:spcPts val="800"/>
                        </a:spcAft>
                      </a:pPr>
                      <a:r>
                        <a:rPr lang="en-US" sz="1400" b="1" i="1" dirty="0">
                          <a:effectLst/>
                          <a:latin typeface="+mj-lt"/>
                          <a:ea typeface="Calibri" panose="020F0502020204030204" pitchFamily="34" charset="0"/>
                          <a:cs typeface="Times New Roman" panose="02020603050405020304" pitchFamily="18" charset="0"/>
                        </a:rPr>
                        <a:t>NA</a:t>
                      </a:r>
                    </a:p>
                  </a:txBody>
                  <a:tcPr anchor="ctr">
                    <a:solidFill>
                      <a:schemeClr val="bg1">
                        <a:lumMod val="95000"/>
                      </a:schemeClr>
                    </a:solidFill>
                  </a:tcPr>
                </a:tc>
                <a:extLst>
                  <a:ext uri="{0D108BD9-81ED-4DB2-BD59-A6C34878D82A}">
                    <a16:rowId xmlns:a16="http://schemas.microsoft.com/office/drawing/2014/main" val="10005"/>
                  </a:ext>
                </a:extLst>
              </a:tr>
              <a:tr h="492529">
                <a:tc>
                  <a:txBody>
                    <a:bodyPr/>
                    <a:lstStyle/>
                    <a:p>
                      <a:pPr marL="0" marR="0" lvl="0" indent="0" algn="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600" b="0" i="1" u="none" strike="noStrike" cap="none" normalizeH="0" baseline="0" dirty="0">
                          <a:ln>
                            <a:noFill/>
                          </a:ln>
                          <a:solidFill>
                            <a:schemeClr val="tx1"/>
                          </a:solidFill>
                          <a:effectLst/>
                          <a:latin typeface="Arial" charset="0"/>
                          <a:cs typeface="Arial" charset="0"/>
                        </a:rPr>
                        <a:t>Dismissal Right-to-Sue </a:t>
                      </a:r>
                      <a:r>
                        <a:rPr kumimoji="0" lang="en-US" sz="1200" b="0" i="1" u="none" strike="noStrike" cap="none" normalizeH="0" baseline="0" dirty="0">
                          <a:ln>
                            <a:noFill/>
                          </a:ln>
                          <a:solidFill>
                            <a:schemeClr val="tx1"/>
                          </a:solidFill>
                          <a:effectLst/>
                          <a:latin typeface="Arial" charset="0"/>
                          <a:cs typeface="Arial" charset="0"/>
                        </a:rPr>
                        <a:t>(Includes No Merit and Unresponsive)</a:t>
                      </a:r>
                    </a:p>
                  </a:txBody>
                  <a:tcPr anchor="ctr" horzOverflow="overflow">
                    <a:solidFill>
                      <a:schemeClr val="bg1">
                        <a:lumMod val="85000"/>
                      </a:schemeClr>
                    </a:solidFill>
                  </a:tcPr>
                </a:tc>
                <a:tc>
                  <a:txBody>
                    <a:bodyPr/>
                    <a:lstStyle/>
                    <a:p>
                      <a:pPr algn="ctr"/>
                      <a:r>
                        <a:rPr lang="en-US" sz="1400" i="0" dirty="0">
                          <a:solidFill>
                            <a:schemeClr val="tx1"/>
                          </a:solidFill>
                        </a:rPr>
                        <a:t>31</a:t>
                      </a:r>
                    </a:p>
                  </a:txBody>
                  <a:tcPr anchor="ctr">
                    <a:solidFill>
                      <a:schemeClr val="bg1">
                        <a:lumMod val="85000"/>
                      </a:schemeClr>
                    </a:solidFill>
                  </a:tcPr>
                </a:tc>
                <a:tc>
                  <a:txBody>
                    <a:bodyPr/>
                    <a:lstStyle/>
                    <a:p>
                      <a:pPr marL="0" marR="0" algn="ctr">
                        <a:lnSpc>
                          <a:spcPct val="107000"/>
                        </a:lnSpc>
                        <a:spcBef>
                          <a:spcPts val="0"/>
                        </a:spcBef>
                        <a:spcAft>
                          <a:spcPts val="800"/>
                        </a:spcAft>
                      </a:pPr>
                      <a:r>
                        <a:rPr lang="en-US" sz="1400">
                          <a:solidFill>
                            <a:srgbClr val="000000"/>
                          </a:solidFill>
                          <a:effectLst/>
                          <a:latin typeface="+mj-lt"/>
                          <a:ea typeface="Calibri" panose="020F0502020204030204" pitchFamily="34" charset="0"/>
                          <a:cs typeface="Times New Roman" panose="02020603050405020304" pitchFamily="18" charset="0"/>
                        </a:rPr>
                        <a:t>15</a:t>
                      </a:r>
                      <a:endParaRPr lang="en-US" sz="1400">
                        <a:effectLst/>
                        <a:latin typeface="+mj-lt"/>
                        <a:ea typeface="Calibri" panose="020F0502020204030204" pitchFamily="34" charset="0"/>
                        <a:cs typeface="Times New Roman" panose="02020603050405020304" pitchFamily="18" charset="0"/>
                      </a:endParaRPr>
                    </a:p>
                  </a:txBody>
                  <a:tcPr anchor="ctr">
                    <a:solidFill>
                      <a:schemeClr val="bg1">
                        <a:lumMod val="85000"/>
                      </a:schemeClr>
                    </a:solidFill>
                  </a:tcPr>
                </a:tc>
                <a:tc>
                  <a:txBody>
                    <a:bodyPr/>
                    <a:lstStyle/>
                    <a:p>
                      <a:pPr marL="0" marR="0" algn="ctr">
                        <a:lnSpc>
                          <a:spcPct val="107000"/>
                        </a:lnSpc>
                        <a:spcBef>
                          <a:spcPts val="0"/>
                        </a:spcBef>
                        <a:spcAft>
                          <a:spcPts val="800"/>
                        </a:spcAft>
                      </a:pPr>
                      <a:r>
                        <a:rPr lang="en-US" sz="1400" dirty="0">
                          <a:effectLst/>
                          <a:latin typeface="+mj-lt"/>
                          <a:ea typeface="Calibri" panose="020F0502020204030204" pitchFamily="34" charset="0"/>
                          <a:cs typeface="Times New Roman" panose="02020603050405020304" pitchFamily="18" charset="0"/>
                        </a:rPr>
                        <a:t>25</a:t>
                      </a:r>
                    </a:p>
                  </a:txBody>
                  <a:tcPr anchor="ctr">
                    <a:solidFill>
                      <a:schemeClr val="bg1">
                        <a:lumMod val="85000"/>
                      </a:schemeClr>
                    </a:solidFill>
                  </a:tcPr>
                </a:tc>
                <a:tc>
                  <a:txBody>
                    <a:bodyPr/>
                    <a:lstStyle/>
                    <a:p>
                      <a:pPr marL="0" marR="0" algn="ctr">
                        <a:lnSpc>
                          <a:spcPct val="107000"/>
                        </a:lnSpc>
                        <a:spcBef>
                          <a:spcPts val="0"/>
                        </a:spcBef>
                        <a:spcAft>
                          <a:spcPts val="800"/>
                        </a:spcAft>
                      </a:pPr>
                      <a:r>
                        <a:rPr lang="en-US" sz="1400" b="1" i="1" dirty="0">
                          <a:effectLst/>
                          <a:latin typeface="+mj-lt"/>
                          <a:ea typeface="Calibri" panose="020F0502020204030204" pitchFamily="34" charset="0"/>
                          <a:cs typeface="Times New Roman" panose="02020603050405020304" pitchFamily="18" charset="0"/>
                        </a:rPr>
                        <a:t>71</a:t>
                      </a:r>
                    </a:p>
                  </a:txBody>
                  <a:tcPr anchor="ctr">
                    <a:solidFill>
                      <a:schemeClr val="bg1">
                        <a:lumMod val="85000"/>
                      </a:schemeClr>
                    </a:solidFill>
                  </a:tcPr>
                </a:tc>
                <a:extLst>
                  <a:ext uri="{0D108BD9-81ED-4DB2-BD59-A6C34878D82A}">
                    <a16:rowId xmlns:a16="http://schemas.microsoft.com/office/drawing/2014/main" val="10006"/>
                  </a:ext>
                </a:extLst>
              </a:tr>
              <a:tr h="438830">
                <a:tc>
                  <a:txBody>
                    <a:bodyPr/>
                    <a:lstStyle/>
                    <a:p>
                      <a:pPr marL="0" marR="0" lvl="0" indent="0" algn="r" defTabSz="914400" rtl="0" eaLnBrk="1" fontAlgn="base" latinLnBrk="0" hangingPunct="1">
                        <a:lnSpc>
                          <a:spcPct val="100000"/>
                        </a:lnSpc>
                        <a:spcBef>
                          <a:spcPct val="0"/>
                        </a:spcBef>
                        <a:spcAft>
                          <a:spcPct val="0"/>
                        </a:spcAft>
                        <a:buClr>
                          <a:srgbClr val="910046"/>
                        </a:buClr>
                        <a:buSzPct val="84000"/>
                        <a:buFont typeface="Wingdings" pitchFamily="2" charset="2"/>
                        <a:buNone/>
                        <a:tabLst/>
                        <a:defRPr/>
                      </a:pPr>
                      <a:r>
                        <a:rPr kumimoji="0" lang="en-US" sz="1600" b="0" i="1" u="none" strike="noStrike" cap="none" normalizeH="0" baseline="0" dirty="0">
                          <a:ln>
                            <a:noFill/>
                          </a:ln>
                          <a:solidFill>
                            <a:schemeClr val="tx1"/>
                          </a:solidFill>
                          <a:effectLst/>
                          <a:latin typeface="Arial" charset="0"/>
                          <a:cs typeface="Arial" charset="0"/>
                        </a:rPr>
                        <a:t>Settled </a:t>
                      </a:r>
                      <a:r>
                        <a:rPr kumimoji="0" lang="en-US" sz="1200" b="0" i="1" u="none" strike="noStrike" cap="none" normalizeH="0" baseline="0" dirty="0">
                          <a:ln>
                            <a:noFill/>
                          </a:ln>
                          <a:solidFill>
                            <a:schemeClr val="tx1"/>
                          </a:solidFill>
                          <a:effectLst/>
                          <a:latin typeface="Arial" charset="0"/>
                          <a:cs typeface="Arial" charset="0"/>
                        </a:rPr>
                        <a:t>(External and Internal)</a:t>
                      </a:r>
                    </a:p>
                  </a:txBody>
                  <a:tcPr anchor="ctr" horzOverflow="overflow">
                    <a:solidFill>
                      <a:schemeClr val="bg1">
                        <a:lumMod val="95000"/>
                      </a:schemeClr>
                    </a:solidFill>
                  </a:tcPr>
                </a:tc>
                <a:tc>
                  <a:txBody>
                    <a:bodyPr/>
                    <a:lstStyle/>
                    <a:p>
                      <a:pPr algn="ctr"/>
                      <a:r>
                        <a:rPr lang="en-US" sz="1400" i="0" dirty="0">
                          <a:solidFill>
                            <a:schemeClr val="tx1"/>
                          </a:solidFill>
                        </a:rPr>
                        <a:t>5*</a:t>
                      </a:r>
                    </a:p>
                  </a:txBody>
                  <a:tcPr anchor="ctr">
                    <a:solidFill>
                      <a:schemeClr val="bg1">
                        <a:lumMod val="95000"/>
                      </a:schemeClr>
                    </a:solidFill>
                  </a:tcPr>
                </a:tc>
                <a:tc>
                  <a:txBody>
                    <a:bodyPr/>
                    <a:lstStyle/>
                    <a:p>
                      <a:pPr marL="0" marR="0" algn="ctr">
                        <a:lnSpc>
                          <a:spcPct val="107000"/>
                        </a:lnSpc>
                        <a:spcBef>
                          <a:spcPts val="0"/>
                        </a:spcBef>
                        <a:spcAft>
                          <a:spcPts val="800"/>
                        </a:spcAft>
                      </a:pPr>
                      <a:r>
                        <a:rPr lang="en-US" sz="1400">
                          <a:solidFill>
                            <a:srgbClr val="000000"/>
                          </a:solidFill>
                          <a:effectLst/>
                          <a:latin typeface="+mj-lt"/>
                          <a:ea typeface="Calibri" panose="020F0502020204030204" pitchFamily="34" charset="0"/>
                          <a:cs typeface="Times New Roman" panose="02020603050405020304" pitchFamily="18" charset="0"/>
                        </a:rPr>
                        <a:t>2*</a:t>
                      </a:r>
                      <a:endParaRPr lang="en-US" sz="1400">
                        <a:effectLst/>
                        <a:latin typeface="+mj-lt"/>
                        <a:ea typeface="Calibri" panose="020F0502020204030204" pitchFamily="34" charset="0"/>
                        <a:cs typeface="Times New Roman" panose="02020603050405020304" pitchFamily="18" charset="0"/>
                      </a:endParaRPr>
                    </a:p>
                  </a:txBody>
                  <a:tcPr anchor="ctr">
                    <a:solidFill>
                      <a:schemeClr val="bg1">
                        <a:lumMod val="95000"/>
                      </a:schemeClr>
                    </a:solidFill>
                  </a:tcPr>
                </a:tc>
                <a:tc>
                  <a:txBody>
                    <a:bodyPr/>
                    <a:lstStyle/>
                    <a:p>
                      <a:pPr marL="0" marR="0" algn="ctr">
                        <a:lnSpc>
                          <a:spcPct val="107000"/>
                        </a:lnSpc>
                        <a:spcBef>
                          <a:spcPts val="0"/>
                        </a:spcBef>
                        <a:spcAft>
                          <a:spcPts val="800"/>
                        </a:spcAft>
                      </a:pPr>
                      <a:r>
                        <a:rPr lang="en-US" sz="1400" dirty="0">
                          <a:effectLst/>
                          <a:latin typeface="+mj-lt"/>
                          <a:ea typeface="Calibri" panose="020F0502020204030204" pitchFamily="34" charset="0"/>
                          <a:cs typeface="Times New Roman" panose="02020603050405020304" pitchFamily="18" charset="0"/>
                        </a:rPr>
                        <a:t>2</a:t>
                      </a:r>
                    </a:p>
                  </a:txBody>
                  <a:tcPr anchor="ctr">
                    <a:solidFill>
                      <a:schemeClr val="bg1">
                        <a:lumMod val="95000"/>
                      </a:schemeClr>
                    </a:solidFill>
                  </a:tcPr>
                </a:tc>
                <a:tc>
                  <a:txBody>
                    <a:bodyPr/>
                    <a:lstStyle/>
                    <a:p>
                      <a:pPr marL="0" marR="0" algn="ctr">
                        <a:lnSpc>
                          <a:spcPct val="107000"/>
                        </a:lnSpc>
                        <a:spcBef>
                          <a:spcPts val="0"/>
                        </a:spcBef>
                        <a:spcAft>
                          <a:spcPts val="800"/>
                        </a:spcAft>
                      </a:pPr>
                      <a:r>
                        <a:rPr lang="en-US" sz="1400" b="1" i="1" dirty="0">
                          <a:effectLst/>
                          <a:latin typeface="+mj-lt"/>
                          <a:ea typeface="Calibri" panose="020F0502020204030204" pitchFamily="34" charset="0"/>
                          <a:cs typeface="Times New Roman" panose="02020603050405020304" pitchFamily="18" charset="0"/>
                        </a:rPr>
                        <a:t>9</a:t>
                      </a:r>
                    </a:p>
                  </a:txBody>
                  <a:tcPr anchor="ctr">
                    <a:solidFill>
                      <a:schemeClr val="bg1">
                        <a:lumMod val="95000"/>
                      </a:schemeClr>
                    </a:solidFill>
                  </a:tcPr>
                </a:tc>
                <a:extLst>
                  <a:ext uri="{0D108BD9-81ED-4DB2-BD59-A6C34878D82A}">
                    <a16:rowId xmlns:a16="http://schemas.microsoft.com/office/drawing/2014/main" val="10008"/>
                  </a:ext>
                </a:extLst>
              </a:tr>
              <a:tr h="438830">
                <a:tc>
                  <a:txBody>
                    <a:bodyPr/>
                    <a:lstStyle/>
                    <a:p>
                      <a:pPr marL="0" marR="0" lvl="0" indent="0" algn="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600" b="0" i="1" u="none" strike="noStrike" cap="none" normalizeH="0" baseline="0" dirty="0">
                          <a:ln>
                            <a:noFill/>
                          </a:ln>
                          <a:solidFill>
                            <a:schemeClr val="tx1"/>
                          </a:solidFill>
                          <a:effectLst/>
                          <a:latin typeface="Arial" charset="0"/>
                          <a:cs typeface="Arial" charset="0"/>
                        </a:rPr>
                        <a:t>Total Cases Closed by Disposition</a:t>
                      </a:r>
                    </a:p>
                  </a:txBody>
                  <a:tcPr anchor="ctr" horzOverflow="overflow">
                    <a:solidFill>
                      <a:schemeClr val="bg1">
                        <a:lumMod val="85000"/>
                      </a:schemeClr>
                    </a:solidFill>
                  </a:tcPr>
                </a:tc>
                <a:tc>
                  <a:txBody>
                    <a:bodyPr/>
                    <a:lstStyle/>
                    <a:p>
                      <a:pPr algn="ctr"/>
                      <a:r>
                        <a:rPr lang="en-US" sz="1400" b="0" i="0" dirty="0">
                          <a:solidFill>
                            <a:schemeClr val="tx1"/>
                          </a:solidFill>
                        </a:rPr>
                        <a:t>54</a:t>
                      </a:r>
                    </a:p>
                  </a:txBody>
                  <a:tcPr anchor="ctr">
                    <a:solidFill>
                      <a:schemeClr val="bg1">
                        <a:lumMod val="85000"/>
                      </a:schemeClr>
                    </a:solidFill>
                  </a:tcPr>
                </a:tc>
                <a:tc>
                  <a:txBody>
                    <a:bodyPr/>
                    <a:lstStyle/>
                    <a:p>
                      <a:pPr marL="0" marR="0" algn="ctr">
                        <a:lnSpc>
                          <a:spcPct val="107000"/>
                        </a:lnSpc>
                        <a:spcBef>
                          <a:spcPts val="0"/>
                        </a:spcBef>
                        <a:spcAft>
                          <a:spcPts val="800"/>
                        </a:spcAft>
                      </a:pPr>
                      <a:r>
                        <a:rPr lang="en-US" sz="1400" dirty="0">
                          <a:effectLst/>
                          <a:latin typeface="+mj-lt"/>
                          <a:ea typeface="Calibri" panose="020F0502020204030204" pitchFamily="34" charset="0"/>
                          <a:cs typeface="Times New Roman" panose="02020603050405020304" pitchFamily="18" charset="0"/>
                        </a:rPr>
                        <a:t>27</a:t>
                      </a:r>
                    </a:p>
                  </a:txBody>
                  <a:tcPr anchor="ctr">
                    <a:solidFill>
                      <a:schemeClr val="bg1">
                        <a:lumMod val="85000"/>
                      </a:schemeClr>
                    </a:solidFill>
                  </a:tcPr>
                </a:tc>
                <a:tc>
                  <a:txBody>
                    <a:bodyPr/>
                    <a:lstStyle/>
                    <a:p>
                      <a:pPr marL="0" marR="0" algn="ctr">
                        <a:lnSpc>
                          <a:spcPct val="107000"/>
                        </a:lnSpc>
                        <a:spcBef>
                          <a:spcPts val="0"/>
                        </a:spcBef>
                        <a:spcAft>
                          <a:spcPts val="800"/>
                        </a:spcAft>
                      </a:pPr>
                      <a:r>
                        <a:rPr lang="en-US" sz="1400" dirty="0">
                          <a:effectLst/>
                          <a:latin typeface="+mj-lt"/>
                          <a:ea typeface="Calibri" panose="020F0502020204030204" pitchFamily="34" charset="0"/>
                          <a:cs typeface="Times New Roman" panose="02020603050405020304" pitchFamily="18" charset="0"/>
                        </a:rPr>
                        <a:t>44</a:t>
                      </a:r>
                    </a:p>
                  </a:txBody>
                  <a:tcPr anchor="ctr">
                    <a:solidFill>
                      <a:schemeClr val="bg1">
                        <a:lumMod val="85000"/>
                      </a:schemeClr>
                    </a:solidFill>
                  </a:tcPr>
                </a:tc>
                <a:tc>
                  <a:txBody>
                    <a:bodyPr/>
                    <a:lstStyle/>
                    <a:p>
                      <a:pPr marL="0" marR="0" algn="ctr">
                        <a:lnSpc>
                          <a:spcPct val="107000"/>
                        </a:lnSpc>
                        <a:spcBef>
                          <a:spcPts val="0"/>
                        </a:spcBef>
                        <a:spcAft>
                          <a:spcPts val="800"/>
                        </a:spcAft>
                      </a:pPr>
                      <a:r>
                        <a:rPr lang="en-US" sz="1400" b="1" i="1" dirty="0">
                          <a:effectLst/>
                          <a:latin typeface="+mj-lt"/>
                          <a:ea typeface="Calibri" panose="020F0502020204030204" pitchFamily="34" charset="0"/>
                          <a:cs typeface="Times New Roman" panose="02020603050405020304" pitchFamily="18" charset="0"/>
                        </a:rPr>
                        <a:t>125</a:t>
                      </a:r>
                    </a:p>
                  </a:txBody>
                  <a:tcPr anchor="ctr">
                    <a:solidFill>
                      <a:schemeClr val="bg1">
                        <a:lumMod val="85000"/>
                      </a:schemeClr>
                    </a:solidFill>
                  </a:tcPr>
                </a:tc>
                <a:extLst>
                  <a:ext uri="{0D108BD9-81ED-4DB2-BD59-A6C34878D82A}">
                    <a16:rowId xmlns:a16="http://schemas.microsoft.com/office/drawing/2014/main" val="3081740305"/>
                  </a:ext>
                </a:extLst>
              </a:tr>
              <a:tr h="666362">
                <a:tc>
                  <a:txBody>
                    <a:bodyPr/>
                    <a:lstStyle/>
                    <a:p>
                      <a:pPr marL="0" marR="0" lvl="0" indent="0" algn="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lang="en-US" sz="1600" b="1" i="1" kern="1200" dirty="0">
                          <a:solidFill>
                            <a:schemeClr val="dk1"/>
                          </a:solidFill>
                          <a:effectLst/>
                          <a:latin typeface="+mn-lt"/>
                          <a:ea typeface="+mn-ea"/>
                          <a:cs typeface="+mn-cs"/>
                        </a:rPr>
                        <a:t>TOTAL DAMAGES PAID </a:t>
                      </a:r>
                      <a:r>
                        <a:rPr lang="en-US" sz="1200" b="0" i="1" kern="1200" dirty="0">
                          <a:solidFill>
                            <a:schemeClr val="dk1"/>
                          </a:solidFill>
                          <a:effectLst/>
                          <a:latin typeface="+mn-lt"/>
                          <a:ea typeface="+mn-ea"/>
                          <a:cs typeface="+mn-cs"/>
                        </a:rPr>
                        <a:t>(Includes Settlements With Aid of the Bureau During Informal Discussions or Mediation.)</a:t>
                      </a:r>
                      <a:endParaRPr kumimoji="0" lang="en-US" sz="1200" b="0" i="1"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a:txBody>
                    <a:bodyPr/>
                    <a:lstStyle/>
                    <a:p>
                      <a:pPr algn="ctr"/>
                      <a:r>
                        <a:rPr lang="en-US" sz="1400" b="1" i="0" dirty="0">
                          <a:solidFill>
                            <a:schemeClr val="tx1"/>
                          </a:solidFill>
                        </a:rPr>
                        <a:t>$15,960</a:t>
                      </a:r>
                    </a:p>
                  </a:txBody>
                  <a:tcPr anchor="ctr">
                    <a:solidFill>
                      <a:schemeClr val="bg1">
                        <a:lumMod val="95000"/>
                      </a:schemeClr>
                    </a:solidFill>
                  </a:tcPr>
                </a:tc>
                <a:tc>
                  <a:txBody>
                    <a:bodyPr/>
                    <a:lstStyle/>
                    <a:p>
                      <a:pPr algn="ctr"/>
                      <a:r>
                        <a:rPr lang="en-US" sz="1400" b="1" i="0" dirty="0">
                          <a:solidFill>
                            <a:schemeClr val="tx1"/>
                          </a:solidFill>
                        </a:rPr>
                        <a:t>$5,000</a:t>
                      </a:r>
                    </a:p>
                  </a:txBody>
                  <a:tcPr anchor="ctr">
                    <a:solidFill>
                      <a:schemeClr val="bg1">
                        <a:lumMod val="95000"/>
                      </a:schemeClr>
                    </a:solidFill>
                  </a:tcPr>
                </a:tc>
                <a:tc>
                  <a:txBody>
                    <a:bodyPr/>
                    <a:lstStyle/>
                    <a:p>
                      <a:pPr algn="ctr"/>
                      <a:r>
                        <a:rPr lang="en-US" sz="1400" b="1" i="0" dirty="0">
                          <a:solidFill>
                            <a:schemeClr val="tx1"/>
                          </a:solidFill>
                        </a:rPr>
                        <a:t>$19,750</a:t>
                      </a:r>
                    </a:p>
                  </a:txBody>
                  <a:tcPr anchor="ctr">
                    <a:solidFill>
                      <a:schemeClr val="bg1">
                        <a:lumMod val="95000"/>
                      </a:schemeClr>
                    </a:solidFill>
                  </a:tcPr>
                </a:tc>
                <a:tc>
                  <a:txBody>
                    <a:bodyPr/>
                    <a:lstStyle/>
                    <a:p>
                      <a:pPr algn="ctr"/>
                      <a:r>
                        <a:rPr lang="en-US" sz="1400" b="1" i="1" dirty="0">
                          <a:solidFill>
                            <a:schemeClr val="tx1"/>
                          </a:solidFill>
                        </a:rPr>
                        <a:t>$40,710</a:t>
                      </a:r>
                    </a:p>
                  </a:txBody>
                  <a:tcPr anchor="ctr">
                    <a:solidFill>
                      <a:schemeClr val="bg1">
                        <a:lumMod val="95000"/>
                      </a:schemeClr>
                    </a:solidFill>
                  </a:tcPr>
                </a:tc>
                <a:extLst>
                  <a:ext uri="{0D108BD9-81ED-4DB2-BD59-A6C34878D82A}">
                    <a16:rowId xmlns:a16="http://schemas.microsoft.com/office/drawing/2014/main" val="2713942597"/>
                  </a:ext>
                </a:extLst>
              </a:tr>
            </a:tbl>
          </a:graphicData>
        </a:graphic>
      </p:graphicFrame>
      <p:sp>
        <p:nvSpPr>
          <p:cNvPr id="17"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Retaliatory Employment Discrimination</a:t>
            </a:r>
            <a:endParaRPr lang="en-US" sz="2400" b="1" i="1" dirty="0">
              <a:solidFill>
                <a:schemeClr val="bg2"/>
              </a:solidFill>
            </a:endParaRPr>
          </a:p>
        </p:txBody>
      </p:sp>
      <p:sp>
        <p:nvSpPr>
          <p:cNvPr id="2" name="TextBox 1">
            <a:extLst>
              <a:ext uri="{FF2B5EF4-FFF2-40B4-BE49-F238E27FC236}">
                <a16:creationId xmlns:a16="http://schemas.microsoft.com/office/drawing/2014/main" id="{B072685C-1337-4C1C-A7B9-BAF1DE6B72A6}"/>
              </a:ext>
            </a:extLst>
          </p:cNvPr>
          <p:cNvSpPr txBox="1"/>
          <p:nvPr/>
        </p:nvSpPr>
        <p:spPr>
          <a:xfrm>
            <a:off x="609600" y="5742774"/>
            <a:ext cx="3510898" cy="246221"/>
          </a:xfrm>
          <a:prstGeom prst="rect">
            <a:avLst/>
          </a:prstGeom>
          <a:noFill/>
        </p:spPr>
        <p:txBody>
          <a:bodyPr wrap="none" rtlCol="0">
            <a:spAutoFit/>
          </a:bodyPr>
          <a:lstStyle/>
          <a:p>
            <a:r>
              <a:rPr lang="en-US" sz="1000" i="1" dirty="0"/>
              <a:t>*Total of Merit and Settled is Total SAMM 15 Merit Finding.</a:t>
            </a:r>
            <a:endParaRPr lang="en-US" sz="1000" dirty="0"/>
          </a:p>
        </p:txBody>
      </p:sp>
      <p:sp>
        <p:nvSpPr>
          <p:cNvPr id="6" name="TextBox 5">
            <a:extLst>
              <a:ext uri="{FF2B5EF4-FFF2-40B4-BE49-F238E27FC236}">
                <a16:creationId xmlns:a16="http://schemas.microsoft.com/office/drawing/2014/main" id="{C80FFDD1-0481-4AA2-B4E4-FD2639F312BC}"/>
              </a:ext>
            </a:extLst>
          </p:cNvPr>
          <p:cNvSpPr txBox="1"/>
          <p:nvPr/>
        </p:nvSpPr>
        <p:spPr>
          <a:xfrm>
            <a:off x="6477000" y="685800"/>
            <a:ext cx="2286000" cy="369332"/>
          </a:xfrm>
          <a:prstGeom prst="rect">
            <a:avLst/>
          </a:prstGeom>
          <a:noFill/>
        </p:spPr>
        <p:txBody>
          <a:bodyPr wrap="square" rtlCol="0">
            <a:spAutoFit/>
          </a:bodyPr>
          <a:lstStyle/>
          <a:p>
            <a:r>
              <a:rPr lang="en-US" i="1" dirty="0"/>
              <a:t>FFY 2021—3</a:t>
            </a:r>
            <a:r>
              <a:rPr lang="en-US" i="1" baseline="30000" dirty="0"/>
              <a:t>rd</a:t>
            </a:r>
            <a:r>
              <a:rPr lang="en-US" i="1" dirty="0"/>
              <a:t> Qtr.</a:t>
            </a:r>
          </a:p>
        </p:txBody>
      </p:sp>
    </p:spTree>
    <p:extLst>
      <p:ext uri="{BB962C8B-B14F-4D97-AF65-F5344CB8AC3E}">
        <p14:creationId xmlns:p14="http://schemas.microsoft.com/office/powerpoint/2010/main" val="3577080882"/>
      </p:ext>
    </p:extLst>
  </p:cSld>
  <p:clrMapOvr>
    <a:masterClrMapping/>
  </p:clrMapOvr>
  <p:transition advClick="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
            <a:extLst>
              <a:ext uri="{FF2B5EF4-FFF2-40B4-BE49-F238E27FC236}">
                <a16:creationId xmlns:a16="http://schemas.microsoft.com/office/drawing/2014/main" id="{BA2CFBA8-CAD7-4626-B5C9-4E1376417DE5}"/>
              </a:ext>
            </a:extLst>
          </p:cNvPr>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REDA Complaints</a:t>
            </a:r>
          </a:p>
          <a:p>
            <a:pPr eaLnBrk="0" hangingPunct="0"/>
            <a:r>
              <a:rPr lang="en-US" sz="2400" i="1" dirty="0">
                <a:solidFill>
                  <a:schemeClr val="bg2"/>
                </a:solidFill>
              </a:rPr>
              <a:t>COVID-19 Statistics</a:t>
            </a:r>
            <a:endParaRPr lang="en-US" sz="2400" b="1" i="1" dirty="0">
              <a:solidFill>
                <a:schemeClr val="bg2"/>
              </a:solidFill>
            </a:endParaRPr>
          </a:p>
        </p:txBody>
      </p:sp>
      <p:graphicFrame>
        <p:nvGraphicFramePr>
          <p:cNvPr id="10" name="Table 6">
            <a:extLst>
              <a:ext uri="{FF2B5EF4-FFF2-40B4-BE49-F238E27FC236}">
                <a16:creationId xmlns:a16="http://schemas.microsoft.com/office/drawing/2014/main" id="{7703B716-41E5-4AEA-93ED-BBF78D259D3E}"/>
              </a:ext>
            </a:extLst>
          </p:cNvPr>
          <p:cNvGraphicFramePr>
            <a:graphicFrameLocks noGrp="1"/>
          </p:cNvGraphicFramePr>
          <p:nvPr>
            <p:ph type="tbl" idx="1"/>
            <p:extLst>
              <p:ext uri="{D42A27DB-BD31-4B8C-83A1-F6EECF244321}">
                <p14:modId xmlns:p14="http://schemas.microsoft.com/office/powerpoint/2010/main" val="585759388"/>
              </p:ext>
            </p:extLst>
          </p:nvPr>
        </p:nvGraphicFramePr>
        <p:xfrm>
          <a:off x="609601" y="1143001"/>
          <a:ext cx="7924799" cy="4861358"/>
        </p:xfrm>
        <a:graphic>
          <a:graphicData uri="http://schemas.openxmlformats.org/drawingml/2006/table">
            <a:tbl>
              <a:tblPr firstRow="1" bandRow="1">
                <a:tableStyleId>{073A0DAA-6AF3-43AB-8588-CEC1D06C72B9}</a:tableStyleId>
              </a:tblPr>
              <a:tblGrid>
                <a:gridCol w="3428999">
                  <a:extLst>
                    <a:ext uri="{9D8B030D-6E8A-4147-A177-3AD203B41FA5}">
                      <a16:colId xmlns:a16="http://schemas.microsoft.com/office/drawing/2014/main" val="4257082247"/>
                    </a:ext>
                  </a:extLst>
                </a:gridCol>
                <a:gridCol w="1295400">
                  <a:extLst>
                    <a:ext uri="{9D8B030D-6E8A-4147-A177-3AD203B41FA5}">
                      <a16:colId xmlns:a16="http://schemas.microsoft.com/office/drawing/2014/main" val="4285241588"/>
                    </a:ext>
                  </a:extLst>
                </a:gridCol>
                <a:gridCol w="1295400">
                  <a:extLst>
                    <a:ext uri="{9D8B030D-6E8A-4147-A177-3AD203B41FA5}">
                      <a16:colId xmlns:a16="http://schemas.microsoft.com/office/drawing/2014/main" val="1905930568"/>
                    </a:ext>
                  </a:extLst>
                </a:gridCol>
                <a:gridCol w="1295400">
                  <a:extLst>
                    <a:ext uri="{9D8B030D-6E8A-4147-A177-3AD203B41FA5}">
                      <a16:colId xmlns:a16="http://schemas.microsoft.com/office/drawing/2014/main" val="351983596"/>
                    </a:ext>
                  </a:extLst>
                </a:gridCol>
                <a:gridCol w="609600">
                  <a:extLst>
                    <a:ext uri="{9D8B030D-6E8A-4147-A177-3AD203B41FA5}">
                      <a16:colId xmlns:a16="http://schemas.microsoft.com/office/drawing/2014/main" val="4277112732"/>
                    </a:ext>
                  </a:extLst>
                </a:gridCol>
              </a:tblGrid>
              <a:tr h="563081">
                <a:tc>
                  <a:txBody>
                    <a:bodyPr/>
                    <a:lstStyle/>
                    <a:p>
                      <a:pPr marL="0" marR="0" lvl="0" indent="0" algn="ct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400" u="none" strike="noStrike" cap="none" normalizeH="0" baseline="0" dirty="0">
                          <a:ln>
                            <a:noFill/>
                          </a:ln>
                          <a:solidFill>
                            <a:schemeClr val="tx1"/>
                          </a:solidFill>
                          <a:effectLst/>
                        </a:rPr>
                        <a:t>OSH Complaint COVID-19 Statistics</a:t>
                      </a:r>
                    </a:p>
                  </a:txBody>
                  <a:tcPr anchor="ctr">
                    <a:solidFill>
                      <a:schemeClr val="bg1">
                        <a:lumMod val="65000"/>
                      </a:schemeClr>
                    </a:solidFill>
                  </a:tcPr>
                </a:tc>
                <a:tc>
                  <a:txBody>
                    <a:bodyPr/>
                    <a:lstStyle/>
                    <a:p>
                      <a:pPr algn="ctr"/>
                      <a:r>
                        <a:rPr lang="en-US" sz="1200" b="1" i="0" dirty="0">
                          <a:solidFill>
                            <a:schemeClr val="tx1"/>
                          </a:solidFill>
                        </a:rPr>
                        <a:t>1</a:t>
                      </a:r>
                      <a:r>
                        <a:rPr lang="en-US" sz="1200" b="1" i="0" baseline="30000" dirty="0">
                          <a:solidFill>
                            <a:schemeClr val="tx1"/>
                          </a:solidFill>
                        </a:rPr>
                        <a:t>st</a:t>
                      </a:r>
                      <a:r>
                        <a:rPr lang="en-US" sz="1200" b="1" i="0" dirty="0">
                          <a:solidFill>
                            <a:schemeClr val="tx1"/>
                          </a:solidFill>
                        </a:rPr>
                        <a:t> Quarter</a:t>
                      </a:r>
                    </a:p>
                    <a:p>
                      <a:pPr algn="ctr"/>
                      <a:r>
                        <a:rPr lang="en-US" sz="1100" b="1" i="0" dirty="0">
                          <a:solidFill>
                            <a:schemeClr val="tx1"/>
                          </a:solidFill>
                        </a:rPr>
                        <a:t>FFY 2020 - 2021</a:t>
                      </a:r>
                    </a:p>
                  </a:txBody>
                  <a:tcPr anchor="ctr">
                    <a:solidFill>
                      <a:schemeClr val="bg1">
                        <a:lumMod val="65000"/>
                      </a:schemeClr>
                    </a:solidFill>
                  </a:tcPr>
                </a:tc>
                <a:tc>
                  <a:txBody>
                    <a:bodyPr/>
                    <a:lstStyle/>
                    <a:p>
                      <a:pPr algn="ctr"/>
                      <a:r>
                        <a:rPr lang="en-US" sz="1200" b="1" i="0" dirty="0">
                          <a:solidFill>
                            <a:schemeClr val="tx1"/>
                          </a:solidFill>
                        </a:rPr>
                        <a:t>2</a:t>
                      </a:r>
                      <a:r>
                        <a:rPr lang="en-US" sz="1200" b="1" i="0" baseline="30000" dirty="0">
                          <a:solidFill>
                            <a:schemeClr val="tx1"/>
                          </a:solidFill>
                        </a:rPr>
                        <a:t>nd </a:t>
                      </a:r>
                      <a:r>
                        <a:rPr lang="en-US" sz="1200" b="1" i="0" dirty="0">
                          <a:solidFill>
                            <a:schemeClr val="tx1"/>
                          </a:solidFill>
                        </a:rPr>
                        <a:t>Quarter</a:t>
                      </a:r>
                    </a:p>
                    <a:p>
                      <a:pPr algn="ctr"/>
                      <a:r>
                        <a:rPr lang="en-US" sz="1100" b="1" i="0" dirty="0">
                          <a:solidFill>
                            <a:schemeClr val="tx1"/>
                          </a:solidFill>
                        </a:rPr>
                        <a:t>FFY 2020 - 2021</a:t>
                      </a:r>
                    </a:p>
                  </a:txBody>
                  <a:tcPr anchor="ctr">
                    <a:solidFill>
                      <a:schemeClr val="bg1">
                        <a:lumMod val="65000"/>
                      </a:schemeClr>
                    </a:solidFill>
                  </a:tcPr>
                </a:tc>
                <a:tc>
                  <a:txBody>
                    <a:bodyPr/>
                    <a:lstStyle/>
                    <a:p>
                      <a:pPr algn="ctr"/>
                      <a:r>
                        <a:rPr lang="en-US" sz="1200" b="1" i="0" dirty="0">
                          <a:solidFill>
                            <a:schemeClr val="tx1"/>
                          </a:solidFill>
                        </a:rPr>
                        <a:t>3</a:t>
                      </a:r>
                      <a:r>
                        <a:rPr lang="en-US" sz="1200" b="1" i="0" baseline="30000" dirty="0">
                          <a:solidFill>
                            <a:schemeClr val="tx1"/>
                          </a:solidFill>
                        </a:rPr>
                        <a:t>rd</a:t>
                      </a:r>
                      <a:r>
                        <a:rPr lang="en-US" sz="1200" b="1" i="0" dirty="0">
                          <a:solidFill>
                            <a:schemeClr val="tx1"/>
                          </a:solidFill>
                        </a:rPr>
                        <a:t> Quarter</a:t>
                      </a:r>
                    </a:p>
                    <a:p>
                      <a:pPr algn="ctr"/>
                      <a:r>
                        <a:rPr lang="en-US" sz="1100" b="1" i="0" dirty="0">
                          <a:solidFill>
                            <a:schemeClr val="tx1"/>
                          </a:solidFill>
                        </a:rPr>
                        <a:t>FFY 2020 - 2021</a:t>
                      </a:r>
                    </a:p>
                  </a:txBody>
                  <a:tcPr anchor="ctr">
                    <a:solidFill>
                      <a:schemeClr val="bg1">
                        <a:lumMod val="65000"/>
                      </a:schemeClr>
                    </a:solidFill>
                  </a:tcPr>
                </a:tc>
                <a:tc>
                  <a:txBody>
                    <a:bodyPr/>
                    <a:lstStyle/>
                    <a:p>
                      <a:pPr algn="ctr"/>
                      <a:r>
                        <a:rPr lang="en-US" sz="1200" b="1" i="1" dirty="0">
                          <a:solidFill>
                            <a:schemeClr val="tx1"/>
                          </a:solidFill>
                        </a:rPr>
                        <a:t>Total</a:t>
                      </a:r>
                    </a:p>
                  </a:txBody>
                  <a:tcPr anchor="ctr">
                    <a:solidFill>
                      <a:schemeClr val="bg1">
                        <a:lumMod val="65000"/>
                      </a:schemeClr>
                    </a:solidFill>
                  </a:tcPr>
                </a:tc>
                <a:extLst>
                  <a:ext uri="{0D108BD9-81ED-4DB2-BD59-A6C34878D82A}">
                    <a16:rowId xmlns:a16="http://schemas.microsoft.com/office/drawing/2014/main" val="3680436942"/>
                  </a:ext>
                </a:extLst>
              </a:tr>
              <a:tr h="243630">
                <a:tc>
                  <a:txBody>
                    <a:bodyPr/>
                    <a:lstStyle/>
                    <a:p>
                      <a:pPr algn="r"/>
                      <a:r>
                        <a:rPr lang="en-US" sz="1050" b="0" i="1" dirty="0"/>
                        <a:t>OSH Cases Filed this Quarter</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0" i="0" kern="1200" dirty="0">
                          <a:solidFill>
                            <a:schemeClr val="dk1"/>
                          </a:solidFill>
                          <a:effectLst/>
                          <a:latin typeface="+mn-lt"/>
                          <a:ea typeface="+mn-ea"/>
                          <a:cs typeface="+mn-cs"/>
                        </a:rPr>
                        <a:t>37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0" i="0" kern="1200" dirty="0">
                          <a:solidFill>
                            <a:schemeClr val="dk1"/>
                          </a:solidFill>
                          <a:effectLst/>
                          <a:latin typeface="+mn-lt"/>
                          <a:ea typeface="+mn-ea"/>
                          <a:cs typeface="+mn-cs"/>
                        </a:rPr>
                        <a:t>36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0" i="0" kern="1200" dirty="0">
                          <a:solidFill>
                            <a:schemeClr val="dk1"/>
                          </a:solidFill>
                          <a:effectLst/>
                          <a:latin typeface="+mn-lt"/>
                          <a:ea typeface="+mn-ea"/>
                          <a:cs typeface="+mn-cs"/>
                        </a:rPr>
                        <a:t>39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i="1" kern="1200">
                          <a:solidFill>
                            <a:schemeClr val="dk1"/>
                          </a:solidFill>
                          <a:effectLst/>
                          <a:latin typeface="+mn-lt"/>
                          <a:ea typeface="+mn-ea"/>
                          <a:cs typeface="+mn-cs"/>
                        </a:rPr>
                        <a:t>112</a:t>
                      </a:r>
                      <a:endParaRPr lang="en-US" sz="1050" b="1" i="1" kern="1200" dirty="0">
                        <a:solidFill>
                          <a:schemeClr val="dk1"/>
                        </a:solidFill>
                        <a:effectLst/>
                        <a:latin typeface="+mn-lt"/>
                        <a:ea typeface="+mn-ea"/>
                        <a:cs typeface="+mn-cs"/>
                      </a:endParaRPr>
                    </a:p>
                  </a:txBody>
                  <a:tcPr anchor="ctr"/>
                </a:tc>
                <a:extLst>
                  <a:ext uri="{0D108BD9-81ED-4DB2-BD59-A6C34878D82A}">
                    <a16:rowId xmlns:a16="http://schemas.microsoft.com/office/drawing/2014/main" val="3921484080"/>
                  </a:ext>
                </a:extLst>
              </a:tr>
              <a:tr h="243630">
                <a:tc>
                  <a:txBody>
                    <a:bodyPr/>
                    <a:lstStyle/>
                    <a:p>
                      <a:pPr algn="r"/>
                      <a:r>
                        <a:rPr lang="en-US" sz="1050" b="0" i="1" dirty="0"/>
                        <a:t>COVID-19 Related Complaints Filed</a:t>
                      </a:r>
                    </a:p>
                  </a:txBody>
                  <a:tcPr anchor="ctr"/>
                </a:tc>
                <a:tc>
                  <a:txBody>
                    <a:bodyPr/>
                    <a:lstStyle/>
                    <a:p>
                      <a:pPr algn="ctr"/>
                      <a:r>
                        <a:rPr lang="en-US" sz="1050" b="0" i="0" dirty="0"/>
                        <a:t>22</a:t>
                      </a:r>
                    </a:p>
                  </a:txBody>
                  <a:tcPr anchor="ctr"/>
                </a:tc>
                <a:tc>
                  <a:txBody>
                    <a:bodyPr/>
                    <a:lstStyle/>
                    <a:p>
                      <a:pPr algn="ctr"/>
                      <a:r>
                        <a:rPr lang="en-US" sz="1050" b="0" i="0" dirty="0"/>
                        <a:t>24</a:t>
                      </a:r>
                    </a:p>
                  </a:txBody>
                  <a:tcPr anchor="ctr"/>
                </a:tc>
                <a:tc>
                  <a:txBody>
                    <a:bodyPr/>
                    <a:lstStyle/>
                    <a:p>
                      <a:pPr algn="ctr"/>
                      <a:r>
                        <a:rPr lang="en-US" sz="1050" b="0" i="0" dirty="0"/>
                        <a:t>7</a:t>
                      </a:r>
                    </a:p>
                  </a:txBody>
                  <a:tcPr anchor="ctr"/>
                </a:tc>
                <a:tc>
                  <a:txBody>
                    <a:bodyPr/>
                    <a:lstStyle/>
                    <a:p>
                      <a:pPr algn="ctr"/>
                      <a:r>
                        <a:rPr lang="en-US" sz="1050" b="1" i="1" dirty="0"/>
                        <a:t>53</a:t>
                      </a:r>
                    </a:p>
                  </a:txBody>
                  <a:tcPr anchor="ctr"/>
                </a:tc>
                <a:extLst>
                  <a:ext uri="{0D108BD9-81ED-4DB2-BD59-A6C34878D82A}">
                    <a16:rowId xmlns:a16="http://schemas.microsoft.com/office/drawing/2014/main" val="584281044"/>
                  </a:ext>
                </a:extLst>
              </a:tr>
              <a:tr h="243630">
                <a:tc>
                  <a:txBody>
                    <a:bodyPr/>
                    <a:lstStyle/>
                    <a:p>
                      <a:pPr algn="r"/>
                      <a:r>
                        <a:rPr lang="en-US" sz="1050" b="0" i="1" dirty="0"/>
                        <a:t>% of Filed OSH Cases that are COVID-19 Related</a:t>
                      </a:r>
                    </a:p>
                  </a:txBody>
                  <a:tcPr anchor="ctr"/>
                </a:tc>
                <a:tc>
                  <a:txBody>
                    <a:bodyPr/>
                    <a:lstStyle/>
                    <a:p>
                      <a:pPr algn="ctr"/>
                      <a:r>
                        <a:rPr lang="en-US" sz="1050" b="0" i="0" dirty="0"/>
                        <a:t>59%</a:t>
                      </a:r>
                    </a:p>
                  </a:txBody>
                  <a:tcPr anchor="ctr"/>
                </a:tc>
                <a:tc>
                  <a:txBody>
                    <a:bodyPr/>
                    <a:lstStyle/>
                    <a:p>
                      <a:pPr algn="ctr"/>
                      <a:r>
                        <a:rPr lang="en-US" sz="1050" b="0" i="0" dirty="0"/>
                        <a:t>67%</a:t>
                      </a:r>
                    </a:p>
                  </a:txBody>
                  <a:tcPr anchor="ctr"/>
                </a:tc>
                <a:tc>
                  <a:txBody>
                    <a:bodyPr/>
                    <a:lstStyle/>
                    <a:p>
                      <a:pPr algn="ctr"/>
                      <a:r>
                        <a:rPr lang="en-US" sz="1050" b="0" i="0" dirty="0"/>
                        <a:t>18%</a:t>
                      </a:r>
                    </a:p>
                  </a:txBody>
                  <a:tcPr anchor="ctr"/>
                </a:tc>
                <a:tc>
                  <a:txBody>
                    <a:bodyPr/>
                    <a:lstStyle/>
                    <a:p>
                      <a:pPr algn="ctr"/>
                      <a:r>
                        <a:rPr lang="en-US" sz="1050" b="1" i="1" dirty="0"/>
                        <a:t>NA</a:t>
                      </a:r>
                    </a:p>
                  </a:txBody>
                  <a:tcPr anchor="ctr"/>
                </a:tc>
                <a:extLst>
                  <a:ext uri="{0D108BD9-81ED-4DB2-BD59-A6C34878D82A}">
                    <a16:rowId xmlns:a16="http://schemas.microsoft.com/office/drawing/2014/main" val="1293101927"/>
                  </a:ext>
                </a:extLst>
              </a:tr>
              <a:tr h="243630">
                <a:tc>
                  <a:txBody>
                    <a:bodyPr/>
                    <a:lstStyle/>
                    <a:p>
                      <a:pPr algn="r"/>
                      <a:r>
                        <a:rPr lang="en-US" sz="1050" b="0" i="1" dirty="0"/>
                        <a:t>% of Filed OSH Cases that are 11(c) Referrals</a:t>
                      </a:r>
                    </a:p>
                  </a:txBody>
                  <a:tcPr anchor="ctr"/>
                </a:tc>
                <a:tc>
                  <a:txBody>
                    <a:bodyPr/>
                    <a:lstStyle/>
                    <a:p>
                      <a:pPr algn="ctr"/>
                      <a:r>
                        <a:rPr lang="en-US" sz="1050" b="0" i="0" dirty="0"/>
                        <a:t>13%</a:t>
                      </a:r>
                    </a:p>
                  </a:txBody>
                  <a:tcPr anchor="ctr"/>
                </a:tc>
                <a:tc>
                  <a:txBody>
                    <a:bodyPr/>
                    <a:lstStyle/>
                    <a:p>
                      <a:pPr algn="ctr"/>
                      <a:r>
                        <a:rPr lang="en-US" sz="1050" b="0" i="0" dirty="0"/>
                        <a:t>28%</a:t>
                      </a:r>
                    </a:p>
                  </a:txBody>
                  <a:tcPr anchor="ctr"/>
                </a:tc>
                <a:tc>
                  <a:txBody>
                    <a:bodyPr/>
                    <a:lstStyle/>
                    <a:p>
                      <a:pPr algn="ctr"/>
                      <a:r>
                        <a:rPr lang="en-US" sz="1050" b="0" i="0" dirty="0"/>
                        <a:t>3%</a:t>
                      </a:r>
                    </a:p>
                  </a:txBody>
                  <a:tcPr anchor="ctr"/>
                </a:tc>
                <a:tc>
                  <a:txBody>
                    <a:bodyPr/>
                    <a:lstStyle/>
                    <a:p>
                      <a:pPr algn="ctr"/>
                      <a:r>
                        <a:rPr lang="en-US" sz="1050" b="1" i="1" dirty="0"/>
                        <a:t>NA</a:t>
                      </a:r>
                    </a:p>
                  </a:txBody>
                  <a:tcPr anchor="ctr"/>
                </a:tc>
                <a:extLst>
                  <a:ext uri="{0D108BD9-81ED-4DB2-BD59-A6C34878D82A}">
                    <a16:rowId xmlns:a16="http://schemas.microsoft.com/office/drawing/2014/main" val="2610311915"/>
                  </a:ext>
                </a:extLst>
              </a:tr>
              <a:tr h="243630">
                <a:tc>
                  <a:txBody>
                    <a:bodyPr/>
                    <a:lstStyle/>
                    <a:p>
                      <a:pPr algn="r"/>
                      <a:r>
                        <a:rPr lang="en-US" sz="1050" b="0" i="1" dirty="0"/>
                        <a:t>COVID-19 Related Complaints Closed</a:t>
                      </a:r>
                    </a:p>
                  </a:txBody>
                  <a:tcPr anchor="ctr"/>
                </a:tc>
                <a:tc>
                  <a:txBody>
                    <a:bodyPr/>
                    <a:lstStyle/>
                    <a:p>
                      <a:pPr algn="ctr"/>
                      <a:r>
                        <a:rPr lang="en-US" sz="1050" b="0" i="0" dirty="0"/>
                        <a:t>22</a:t>
                      </a:r>
                    </a:p>
                  </a:txBody>
                  <a:tcPr anchor="ctr"/>
                </a:tc>
                <a:tc>
                  <a:txBody>
                    <a:bodyPr/>
                    <a:lstStyle/>
                    <a:p>
                      <a:pPr algn="ctr"/>
                      <a:r>
                        <a:rPr lang="en-US" sz="1050" b="0" i="0" dirty="0"/>
                        <a:t>14</a:t>
                      </a:r>
                    </a:p>
                  </a:txBody>
                  <a:tcPr anchor="ctr"/>
                </a:tc>
                <a:tc>
                  <a:txBody>
                    <a:bodyPr/>
                    <a:lstStyle/>
                    <a:p>
                      <a:pPr algn="ctr"/>
                      <a:r>
                        <a:rPr lang="en-US" sz="1050" b="0" i="0" dirty="0"/>
                        <a:t>25</a:t>
                      </a:r>
                    </a:p>
                  </a:txBody>
                  <a:tcPr anchor="ctr"/>
                </a:tc>
                <a:tc>
                  <a:txBody>
                    <a:bodyPr/>
                    <a:lstStyle/>
                    <a:p>
                      <a:pPr algn="ctr"/>
                      <a:r>
                        <a:rPr lang="en-US" sz="1050" b="1" i="1" dirty="0"/>
                        <a:t>61</a:t>
                      </a:r>
                    </a:p>
                  </a:txBody>
                  <a:tcPr anchor="ctr"/>
                </a:tc>
                <a:extLst>
                  <a:ext uri="{0D108BD9-81ED-4DB2-BD59-A6C34878D82A}">
                    <a16:rowId xmlns:a16="http://schemas.microsoft.com/office/drawing/2014/main" val="3689851666"/>
                  </a:ext>
                </a:extLst>
              </a:tr>
              <a:tr h="1817343">
                <a:tc>
                  <a:txBody>
                    <a:bodyPr/>
                    <a:lstStyle/>
                    <a:p>
                      <a:pPr algn="r"/>
                      <a:r>
                        <a:rPr lang="en-US" sz="1050" b="0" i="1" dirty="0"/>
                        <a:t>Disposition</a:t>
                      </a:r>
                    </a:p>
                  </a:txBody>
                  <a:tcPr anchor="ctr"/>
                </a:tc>
                <a:tc>
                  <a:txBody>
                    <a:bodyPr/>
                    <a:lstStyle/>
                    <a:p>
                      <a:r>
                        <a:rPr lang="en-US" sz="1050" i="0" kern="1200" dirty="0">
                          <a:solidFill>
                            <a:schemeClr val="dk1"/>
                          </a:solidFill>
                          <a:effectLst/>
                          <a:latin typeface="+mn-lt"/>
                          <a:ea typeface="+mn-ea"/>
                          <a:cs typeface="+mn-cs"/>
                        </a:rPr>
                        <a:t>DRTS: 7 (31%)</a:t>
                      </a:r>
                    </a:p>
                    <a:p>
                      <a:endParaRPr lang="en-US" sz="1050" i="0" kern="1200" dirty="0">
                        <a:solidFill>
                          <a:schemeClr val="dk1"/>
                        </a:solidFill>
                        <a:effectLst/>
                        <a:latin typeface="+mn-lt"/>
                        <a:ea typeface="+mn-ea"/>
                        <a:cs typeface="+mn-cs"/>
                      </a:endParaRPr>
                    </a:p>
                    <a:p>
                      <a:r>
                        <a:rPr lang="en-US" sz="1050" i="0" kern="1200" dirty="0">
                          <a:solidFill>
                            <a:schemeClr val="dk1"/>
                          </a:solidFill>
                          <a:effectLst/>
                          <a:latin typeface="+mn-lt"/>
                          <a:ea typeface="+mn-ea"/>
                          <a:cs typeface="+mn-cs"/>
                        </a:rPr>
                        <a:t>Withdrawn:12 (55%)</a:t>
                      </a:r>
                    </a:p>
                    <a:p>
                      <a:endParaRPr lang="en-US" sz="1050" i="0" kern="1200" dirty="0">
                        <a:solidFill>
                          <a:schemeClr val="dk1"/>
                        </a:solidFill>
                        <a:effectLst/>
                        <a:latin typeface="+mn-lt"/>
                        <a:ea typeface="+mn-ea"/>
                        <a:cs typeface="+mn-cs"/>
                      </a:endParaRPr>
                    </a:p>
                    <a:p>
                      <a:r>
                        <a:rPr lang="en-US" sz="1050" i="0" kern="1200" dirty="0">
                          <a:solidFill>
                            <a:schemeClr val="dk1"/>
                          </a:solidFill>
                          <a:effectLst/>
                          <a:latin typeface="+mn-lt"/>
                          <a:ea typeface="+mn-ea"/>
                          <a:cs typeface="+mn-cs"/>
                        </a:rPr>
                        <a:t>Settled: 3 (14%)</a:t>
                      </a:r>
                      <a:endParaRPr lang="en-US" sz="1050" b="0" i="0" dirty="0"/>
                    </a:p>
                  </a:txBody>
                  <a:tcPr anchor="ctr"/>
                </a:tc>
                <a:tc>
                  <a:txBody>
                    <a:bodyPr/>
                    <a:lstStyle/>
                    <a:p>
                      <a:r>
                        <a:rPr lang="en-US" sz="1050" i="0" kern="1200" dirty="0">
                          <a:solidFill>
                            <a:schemeClr val="dk1"/>
                          </a:solidFill>
                          <a:effectLst/>
                          <a:latin typeface="+mn-lt"/>
                          <a:ea typeface="+mn-ea"/>
                          <a:cs typeface="+mn-cs"/>
                        </a:rPr>
                        <a:t>DRTS: 7 (50%)</a:t>
                      </a:r>
                    </a:p>
                    <a:p>
                      <a:endParaRPr lang="en-US" sz="1050" i="0" kern="1200" dirty="0">
                        <a:solidFill>
                          <a:schemeClr val="dk1"/>
                        </a:solidFill>
                        <a:effectLst/>
                        <a:latin typeface="+mn-lt"/>
                        <a:ea typeface="+mn-ea"/>
                        <a:cs typeface="+mn-cs"/>
                      </a:endParaRPr>
                    </a:p>
                    <a:p>
                      <a:r>
                        <a:rPr lang="en-US" sz="1050" i="0" kern="1200" dirty="0">
                          <a:solidFill>
                            <a:schemeClr val="dk1"/>
                          </a:solidFill>
                          <a:effectLst/>
                          <a:latin typeface="+mn-lt"/>
                          <a:ea typeface="+mn-ea"/>
                          <a:cs typeface="+mn-cs"/>
                        </a:rPr>
                        <a:t>Withdrawn: 4 (29%)</a:t>
                      </a:r>
                    </a:p>
                    <a:p>
                      <a:endParaRPr lang="en-US" sz="1050" i="0" kern="1200" dirty="0">
                        <a:solidFill>
                          <a:schemeClr val="dk1"/>
                        </a:solidFill>
                        <a:effectLst/>
                        <a:latin typeface="+mn-lt"/>
                        <a:ea typeface="+mn-ea"/>
                        <a:cs typeface="+mn-cs"/>
                      </a:endParaRPr>
                    </a:p>
                    <a:p>
                      <a:r>
                        <a:rPr lang="en-US" sz="1050" i="0" kern="1200" dirty="0">
                          <a:solidFill>
                            <a:schemeClr val="dk1"/>
                          </a:solidFill>
                          <a:effectLst/>
                          <a:latin typeface="+mn-lt"/>
                          <a:ea typeface="+mn-ea"/>
                          <a:cs typeface="+mn-cs"/>
                        </a:rPr>
                        <a:t>MRTS: 3 (21%)</a:t>
                      </a:r>
                      <a:endParaRPr lang="en-US" sz="1050" b="0" i="0" dirty="0"/>
                    </a:p>
                  </a:txBody>
                  <a:tcPr anchor="ctr"/>
                </a:tc>
                <a:tc>
                  <a:txBody>
                    <a:bodyPr/>
                    <a:lstStyle/>
                    <a:p>
                      <a:r>
                        <a:rPr lang="en-US" sz="1050" kern="1200" dirty="0">
                          <a:solidFill>
                            <a:schemeClr val="dk1"/>
                          </a:solidFill>
                          <a:effectLst/>
                          <a:latin typeface="+mn-lt"/>
                          <a:ea typeface="+mn-ea"/>
                          <a:cs typeface="+mn-cs"/>
                        </a:rPr>
                        <a:t>DRTS: 11 (28%)</a:t>
                      </a:r>
                    </a:p>
                    <a:p>
                      <a:endParaRPr lang="en-US" sz="600" kern="1200" dirty="0">
                        <a:solidFill>
                          <a:schemeClr val="dk1"/>
                        </a:solidFill>
                        <a:effectLst/>
                        <a:latin typeface="+mn-lt"/>
                        <a:ea typeface="+mn-ea"/>
                        <a:cs typeface="+mn-cs"/>
                      </a:endParaRPr>
                    </a:p>
                    <a:p>
                      <a:r>
                        <a:rPr lang="en-US" sz="1050" kern="1200" dirty="0">
                          <a:solidFill>
                            <a:schemeClr val="dk1"/>
                          </a:solidFill>
                          <a:effectLst/>
                          <a:latin typeface="+mn-lt"/>
                          <a:ea typeface="+mn-ea"/>
                          <a:cs typeface="+mn-cs"/>
                        </a:rPr>
                        <a:t>Withdrawn: 2 (5%)</a:t>
                      </a:r>
                    </a:p>
                    <a:p>
                      <a:endParaRPr lang="en-US" sz="600" kern="1200" dirty="0">
                        <a:solidFill>
                          <a:schemeClr val="dk1"/>
                        </a:solidFill>
                        <a:effectLst/>
                        <a:latin typeface="+mn-lt"/>
                        <a:ea typeface="+mn-ea"/>
                        <a:cs typeface="+mn-cs"/>
                      </a:endParaRPr>
                    </a:p>
                    <a:p>
                      <a:r>
                        <a:rPr lang="en-US" sz="1050" kern="1200" dirty="0">
                          <a:solidFill>
                            <a:schemeClr val="dk1"/>
                          </a:solidFill>
                          <a:effectLst/>
                          <a:latin typeface="+mn-lt"/>
                          <a:ea typeface="+mn-ea"/>
                          <a:cs typeface="+mn-cs"/>
                        </a:rPr>
                        <a:t>Right to Sue Requested: 5 (13%)</a:t>
                      </a:r>
                    </a:p>
                    <a:p>
                      <a:endParaRPr lang="en-US" sz="600" kern="1200" dirty="0">
                        <a:solidFill>
                          <a:schemeClr val="dk1"/>
                        </a:solidFill>
                        <a:effectLst/>
                        <a:latin typeface="+mn-lt"/>
                        <a:ea typeface="+mn-ea"/>
                        <a:cs typeface="+mn-cs"/>
                      </a:endParaRPr>
                    </a:p>
                    <a:p>
                      <a:r>
                        <a:rPr lang="en-US" sz="1050" kern="1200" dirty="0">
                          <a:solidFill>
                            <a:schemeClr val="dk1"/>
                          </a:solidFill>
                          <a:effectLst/>
                          <a:latin typeface="+mn-lt"/>
                          <a:ea typeface="+mn-ea"/>
                          <a:cs typeface="+mn-cs"/>
                        </a:rPr>
                        <a:t>MRTS: 6 (15%)</a:t>
                      </a:r>
                    </a:p>
                    <a:p>
                      <a:endParaRPr lang="en-US" sz="600" kern="1200" dirty="0">
                        <a:solidFill>
                          <a:schemeClr val="dk1"/>
                        </a:solidFill>
                        <a:effectLst/>
                        <a:latin typeface="+mn-lt"/>
                        <a:ea typeface="+mn-ea"/>
                        <a:cs typeface="+mn-cs"/>
                      </a:endParaRPr>
                    </a:p>
                    <a:p>
                      <a:r>
                        <a:rPr lang="en-US" sz="1050" kern="1200" dirty="0">
                          <a:solidFill>
                            <a:schemeClr val="dk1"/>
                          </a:solidFill>
                          <a:effectLst/>
                          <a:latin typeface="+mn-lt"/>
                          <a:ea typeface="+mn-ea"/>
                          <a:cs typeface="+mn-cs"/>
                        </a:rPr>
                        <a:t>Settled: 1 (3%)</a:t>
                      </a:r>
                    </a:p>
                  </a:txBody>
                  <a:tcPr anchor="ctr"/>
                </a:tc>
                <a:tc>
                  <a:txBody>
                    <a:bodyPr/>
                    <a:lstStyle/>
                    <a:p>
                      <a:pPr algn="ctr"/>
                      <a:r>
                        <a:rPr lang="en-US" sz="1050" b="1" i="1" dirty="0"/>
                        <a:t>NA</a:t>
                      </a:r>
                    </a:p>
                  </a:txBody>
                  <a:tcPr anchor="ctr"/>
                </a:tc>
                <a:extLst>
                  <a:ext uri="{0D108BD9-81ED-4DB2-BD59-A6C34878D82A}">
                    <a16:rowId xmlns:a16="http://schemas.microsoft.com/office/drawing/2014/main" val="51858028"/>
                  </a:ext>
                </a:extLst>
              </a:tr>
              <a:tr h="400674">
                <a:tc>
                  <a:txBody>
                    <a:bodyPr/>
                    <a:lstStyle/>
                    <a:p>
                      <a:pPr algn="r"/>
                      <a:r>
                        <a:rPr lang="en-US" sz="1050" b="0" i="1" dirty="0"/>
                        <a:t>% Change in Filed OSH Complaints Compared to 4</a:t>
                      </a:r>
                      <a:r>
                        <a:rPr lang="en-US" sz="1050" b="0" i="1" baseline="30000" dirty="0"/>
                        <a:t>th</a:t>
                      </a:r>
                      <a:r>
                        <a:rPr lang="en-US" sz="1050" b="0" i="1" dirty="0"/>
                        <a:t> Qtr., 2020 (63)</a:t>
                      </a:r>
                    </a:p>
                  </a:txBody>
                  <a:tcPr anchor="ctr"/>
                </a:tc>
                <a:tc>
                  <a:txBody>
                    <a:bodyPr/>
                    <a:lstStyle/>
                    <a:p>
                      <a:pPr algn="ctr"/>
                      <a:r>
                        <a:rPr lang="en-US" sz="1050" b="0" i="0" dirty="0"/>
                        <a:t>-40%</a:t>
                      </a:r>
                    </a:p>
                  </a:txBody>
                  <a:tcPr anchor="ctr"/>
                </a:tc>
                <a:tc>
                  <a:txBody>
                    <a:bodyPr/>
                    <a:lstStyle/>
                    <a:p>
                      <a:pPr algn="ctr"/>
                      <a:r>
                        <a:rPr lang="en-US" sz="1050" b="0" i="0" dirty="0"/>
                        <a:t>-3%</a:t>
                      </a:r>
                    </a:p>
                  </a:txBody>
                  <a:tcPr anchor="ctr"/>
                </a:tc>
                <a:tc>
                  <a:txBody>
                    <a:bodyPr/>
                    <a:lstStyle/>
                    <a:p>
                      <a:pPr algn="ctr"/>
                      <a:r>
                        <a:rPr lang="en-US" sz="1050" b="0" i="0" dirty="0"/>
                        <a:t>-38%</a:t>
                      </a:r>
                    </a:p>
                  </a:txBody>
                  <a:tcPr anchor="ctr"/>
                </a:tc>
                <a:tc>
                  <a:txBody>
                    <a:bodyPr/>
                    <a:lstStyle/>
                    <a:p>
                      <a:pPr algn="ctr"/>
                      <a:r>
                        <a:rPr lang="en-US" sz="1050" b="1" i="1" dirty="0"/>
                        <a:t>NA</a:t>
                      </a:r>
                    </a:p>
                  </a:txBody>
                  <a:tcPr anchor="ctr"/>
                </a:tc>
                <a:extLst>
                  <a:ext uri="{0D108BD9-81ED-4DB2-BD59-A6C34878D82A}">
                    <a16:rowId xmlns:a16="http://schemas.microsoft.com/office/drawing/2014/main" val="3966277158"/>
                  </a:ext>
                </a:extLst>
              </a:tr>
              <a:tr h="400674">
                <a:tc>
                  <a:txBody>
                    <a:bodyPr/>
                    <a:lstStyle/>
                    <a:p>
                      <a:pPr algn="r"/>
                      <a:r>
                        <a:rPr lang="en-US" sz="1050" b="0" i="1" dirty="0"/>
                        <a:t>% Change in Filed COVID-19 Related Complaints Compared to 4</a:t>
                      </a:r>
                      <a:r>
                        <a:rPr lang="en-US" sz="1050" b="0" i="1" baseline="30000" dirty="0"/>
                        <a:t>th</a:t>
                      </a:r>
                      <a:r>
                        <a:rPr lang="en-US" sz="1050" b="0" i="1" dirty="0"/>
                        <a:t> Qtr., 2020 (43)</a:t>
                      </a:r>
                    </a:p>
                  </a:txBody>
                  <a:tcPr anchor="ctr"/>
                </a:tc>
                <a:tc>
                  <a:txBody>
                    <a:bodyPr/>
                    <a:lstStyle/>
                    <a:p>
                      <a:pPr algn="ctr"/>
                      <a:r>
                        <a:rPr lang="en-US" sz="1050" b="0" i="0" dirty="0"/>
                        <a:t>-49%</a:t>
                      </a:r>
                    </a:p>
                  </a:txBody>
                  <a:tcPr anchor="ctr"/>
                </a:tc>
                <a:tc>
                  <a:txBody>
                    <a:bodyPr/>
                    <a:lstStyle/>
                    <a:p>
                      <a:pPr algn="ctr"/>
                      <a:r>
                        <a:rPr lang="en-US" sz="1050" b="0" i="0" dirty="0"/>
                        <a:t>+9%</a:t>
                      </a:r>
                    </a:p>
                  </a:txBody>
                  <a:tcPr anchor="ctr"/>
                </a:tc>
                <a:tc>
                  <a:txBody>
                    <a:bodyPr/>
                    <a:lstStyle/>
                    <a:p>
                      <a:pPr algn="ctr"/>
                      <a:r>
                        <a:rPr lang="en-US" sz="1050" b="0" i="0" dirty="0"/>
                        <a:t>-84%</a:t>
                      </a:r>
                    </a:p>
                  </a:txBody>
                  <a:tcPr anchor="ctr"/>
                </a:tc>
                <a:tc>
                  <a:txBody>
                    <a:bodyPr/>
                    <a:lstStyle/>
                    <a:p>
                      <a:pPr algn="ctr"/>
                      <a:r>
                        <a:rPr lang="en-US" sz="1050" b="1" i="1" dirty="0"/>
                        <a:t>NA</a:t>
                      </a:r>
                    </a:p>
                  </a:txBody>
                  <a:tcPr anchor="ctr"/>
                </a:tc>
                <a:extLst>
                  <a:ext uri="{0D108BD9-81ED-4DB2-BD59-A6C34878D82A}">
                    <a16:rowId xmlns:a16="http://schemas.microsoft.com/office/drawing/2014/main" val="2310495853"/>
                  </a:ext>
                </a:extLst>
              </a:tr>
              <a:tr h="400674">
                <a:tc>
                  <a:txBody>
                    <a:bodyPr/>
                    <a:lstStyle/>
                    <a:p>
                      <a:pPr algn="r"/>
                      <a:r>
                        <a:rPr lang="en-US" sz="1050" b="0" i="1" dirty="0"/>
                        <a:t>% of Calls to Helpline Related to COVID-19</a:t>
                      </a:r>
                    </a:p>
                  </a:txBody>
                  <a:tcPr anchor="ctr"/>
                </a:tc>
                <a:tc>
                  <a:txBody>
                    <a:bodyPr/>
                    <a:lstStyle/>
                    <a:p>
                      <a:pPr algn="ctr"/>
                      <a:r>
                        <a:rPr lang="en-US" sz="1050" b="0" i="0" dirty="0"/>
                        <a:t>22%</a:t>
                      </a:r>
                    </a:p>
                  </a:txBody>
                  <a:tcPr anchor="ctr"/>
                </a:tc>
                <a:tc>
                  <a:txBody>
                    <a:bodyPr/>
                    <a:lstStyle/>
                    <a:p>
                      <a:pPr algn="ctr"/>
                      <a:r>
                        <a:rPr lang="en-US" sz="1050" b="0" i="0" dirty="0"/>
                        <a:t>23% (E)</a:t>
                      </a:r>
                    </a:p>
                  </a:txBody>
                  <a:tcPr anchor="ctr"/>
                </a:tc>
                <a:tc>
                  <a:txBody>
                    <a:bodyPr/>
                    <a:lstStyle/>
                    <a:p>
                      <a:pPr algn="ctr"/>
                      <a:r>
                        <a:rPr lang="en-US" sz="1050" b="0" i="0" dirty="0"/>
                        <a:t>12%</a:t>
                      </a:r>
                    </a:p>
                  </a:txBody>
                  <a:tcPr anchor="ctr"/>
                </a:tc>
                <a:tc>
                  <a:txBody>
                    <a:bodyPr/>
                    <a:lstStyle/>
                    <a:p>
                      <a:pPr algn="ctr"/>
                      <a:r>
                        <a:rPr lang="en-US" sz="1050" b="1" i="1" dirty="0"/>
                        <a:t>NA</a:t>
                      </a:r>
                    </a:p>
                  </a:txBody>
                  <a:tcPr anchor="ctr"/>
                </a:tc>
                <a:extLst>
                  <a:ext uri="{0D108BD9-81ED-4DB2-BD59-A6C34878D82A}">
                    <a16:rowId xmlns:a16="http://schemas.microsoft.com/office/drawing/2014/main" val="802781354"/>
                  </a:ext>
                </a:extLst>
              </a:tr>
            </a:tbl>
          </a:graphicData>
        </a:graphic>
      </p:graphicFrame>
      <p:sp>
        <p:nvSpPr>
          <p:cNvPr id="8" name="TextBox 7">
            <a:extLst>
              <a:ext uri="{FF2B5EF4-FFF2-40B4-BE49-F238E27FC236}">
                <a16:creationId xmlns:a16="http://schemas.microsoft.com/office/drawing/2014/main" id="{7332DD0C-B800-4B17-BB82-8FF0EE624A60}"/>
              </a:ext>
            </a:extLst>
          </p:cNvPr>
          <p:cNvSpPr txBox="1"/>
          <p:nvPr/>
        </p:nvSpPr>
        <p:spPr>
          <a:xfrm>
            <a:off x="6477000" y="685800"/>
            <a:ext cx="2286000" cy="369332"/>
          </a:xfrm>
          <a:prstGeom prst="rect">
            <a:avLst/>
          </a:prstGeom>
          <a:noFill/>
        </p:spPr>
        <p:txBody>
          <a:bodyPr wrap="square" rtlCol="0">
            <a:spAutoFit/>
          </a:bodyPr>
          <a:lstStyle/>
          <a:p>
            <a:r>
              <a:rPr lang="en-US" i="1" dirty="0"/>
              <a:t>FFY 2021—3</a:t>
            </a:r>
            <a:r>
              <a:rPr lang="en-US" i="1" baseline="30000" dirty="0"/>
              <a:t>rd</a:t>
            </a:r>
            <a:r>
              <a:rPr lang="en-US" i="1" dirty="0"/>
              <a:t> Qtr.</a:t>
            </a:r>
          </a:p>
        </p:txBody>
      </p:sp>
    </p:spTree>
    <p:extLst>
      <p:ext uri="{BB962C8B-B14F-4D97-AF65-F5344CB8AC3E}">
        <p14:creationId xmlns:p14="http://schemas.microsoft.com/office/powerpoint/2010/main" val="2239732626"/>
      </p:ext>
    </p:extLst>
  </p:cSld>
  <p:clrMapOvr>
    <a:masterClrMapping/>
  </p:clrMapOvr>
  <p:transition advClick="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377EAC83-9E41-45D3-9CFC-192D9377B7B3}"/>
              </a:ext>
            </a:extLst>
          </p:cNvPr>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rgbClr val="000080"/>
                </a:solidFill>
              </a:rPr>
              <a:t>COVID-19 Activities</a:t>
            </a:r>
            <a:endParaRPr lang="en-US" sz="2400" b="1" i="1" dirty="0">
              <a:solidFill>
                <a:schemeClr val="bg2"/>
              </a:solidFill>
            </a:endParaRPr>
          </a:p>
        </p:txBody>
      </p:sp>
      <p:sp>
        <p:nvSpPr>
          <p:cNvPr id="2" name="TextBox 1">
            <a:extLst>
              <a:ext uri="{FF2B5EF4-FFF2-40B4-BE49-F238E27FC236}">
                <a16:creationId xmlns:a16="http://schemas.microsoft.com/office/drawing/2014/main" id="{50A80A71-4AFB-4BB0-ABA8-390CE9B02B38}"/>
              </a:ext>
            </a:extLst>
          </p:cNvPr>
          <p:cNvSpPr txBox="1"/>
          <p:nvPr/>
        </p:nvSpPr>
        <p:spPr>
          <a:xfrm>
            <a:off x="542925" y="4800600"/>
            <a:ext cx="7981404" cy="400110"/>
          </a:xfrm>
          <a:prstGeom prst="rect">
            <a:avLst/>
          </a:prstGeom>
          <a:noFill/>
        </p:spPr>
        <p:txBody>
          <a:bodyPr wrap="square" rtlCol="0">
            <a:spAutoFit/>
          </a:bodyPr>
          <a:lstStyle/>
          <a:p>
            <a:r>
              <a:rPr lang="en-US" sz="1000" i="1" dirty="0"/>
              <a:t>**Quarterly data as follows: 1st quarter includes October data from October 3, 2020, to January 1, 2021. 2</a:t>
            </a:r>
            <a:r>
              <a:rPr lang="en-US" sz="1000" i="1" baseline="30000" dirty="0"/>
              <a:t>nd</a:t>
            </a:r>
            <a:r>
              <a:rPr lang="en-US" sz="1000" i="1" dirty="0"/>
              <a:t> quarter data includes data from January 2, 2021, to April 2, 2021. 3</a:t>
            </a:r>
            <a:r>
              <a:rPr lang="en-US" sz="1000" i="1" baseline="30000" dirty="0"/>
              <a:t>rd</a:t>
            </a:r>
            <a:r>
              <a:rPr lang="en-US" sz="1000" i="1" dirty="0"/>
              <a:t> quarter data includes data from April 3, 2021, to July 4, 2021. </a:t>
            </a:r>
          </a:p>
        </p:txBody>
      </p:sp>
      <p:sp>
        <p:nvSpPr>
          <p:cNvPr id="7" name="TextBox 6">
            <a:extLst>
              <a:ext uri="{FF2B5EF4-FFF2-40B4-BE49-F238E27FC236}">
                <a16:creationId xmlns:a16="http://schemas.microsoft.com/office/drawing/2014/main" id="{6828006A-25C6-4249-8570-2A11ED54DC38}"/>
              </a:ext>
            </a:extLst>
          </p:cNvPr>
          <p:cNvSpPr txBox="1"/>
          <p:nvPr/>
        </p:nvSpPr>
        <p:spPr>
          <a:xfrm>
            <a:off x="530733" y="5715000"/>
            <a:ext cx="3451151" cy="246221"/>
          </a:xfrm>
          <a:prstGeom prst="rect">
            <a:avLst/>
          </a:prstGeom>
          <a:noFill/>
        </p:spPr>
        <p:txBody>
          <a:bodyPr wrap="square" rtlCol="0">
            <a:spAutoFit/>
          </a:bodyPr>
          <a:lstStyle/>
          <a:p>
            <a:r>
              <a:rPr lang="en-US" sz="1000" i="1" dirty="0"/>
              <a:t>*****Includes weekly conference calls with other Agencies.</a:t>
            </a:r>
          </a:p>
        </p:txBody>
      </p:sp>
      <p:graphicFrame>
        <p:nvGraphicFramePr>
          <p:cNvPr id="10" name="Content Placeholder 12">
            <a:extLst>
              <a:ext uri="{FF2B5EF4-FFF2-40B4-BE49-F238E27FC236}">
                <a16:creationId xmlns:a16="http://schemas.microsoft.com/office/drawing/2014/main" id="{A8C6BDD8-0290-4B51-8DBF-0E65A44060C9}"/>
              </a:ext>
            </a:extLst>
          </p:cNvPr>
          <p:cNvGraphicFramePr>
            <a:graphicFrameLocks noGrp="1"/>
          </p:cNvGraphicFramePr>
          <p:nvPr>
            <p:ph idx="1"/>
            <p:extLst>
              <p:ext uri="{D42A27DB-BD31-4B8C-83A1-F6EECF244321}">
                <p14:modId xmlns:p14="http://schemas.microsoft.com/office/powerpoint/2010/main" val="3977998312"/>
              </p:ext>
            </p:extLst>
          </p:nvPr>
        </p:nvGraphicFramePr>
        <p:xfrm>
          <a:off x="610360" y="1219200"/>
          <a:ext cx="7904443" cy="3384507"/>
        </p:xfrm>
        <a:graphic>
          <a:graphicData uri="http://schemas.openxmlformats.org/drawingml/2006/table">
            <a:tbl>
              <a:tblPr>
                <a:tableStyleId>{5C22544A-7EE6-4342-B048-85BDC9FD1C3A}</a:tableStyleId>
              </a:tblPr>
              <a:tblGrid>
                <a:gridCol w="1066040">
                  <a:extLst>
                    <a:ext uri="{9D8B030D-6E8A-4147-A177-3AD203B41FA5}">
                      <a16:colId xmlns:a16="http://schemas.microsoft.com/office/drawing/2014/main" val="4225244791"/>
                    </a:ext>
                  </a:extLst>
                </a:gridCol>
                <a:gridCol w="685800">
                  <a:extLst>
                    <a:ext uri="{9D8B030D-6E8A-4147-A177-3AD203B41FA5}">
                      <a16:colId xmlns:a16="http://schemas.microsoft.com/office/drawing/2014/main" val="3709083648"/>
                    </a:ext>
                  </a:extLst>
                </a:gridCol>
                <a:gridCol w="914400">
                  <a:extLst>
                    <a:ext uri="{9D8B030D-6E8A-4147-A177-3AD203B41FA5}">
                      <a16:colId xmlns:a16="http://schemas.microsoft.com/office/drawing/2014/main" val="4257475842"/>
                    </a:ext>
                  </a:extLst>
                </a:gridCol>
                <a:gridCol w="914400">
                  <a:extLst>
                    <a:ext uri="{9D8B030D-6E8A-4147-A177-3AD203B41FA5}">
                      <a16:colId xmlns:a16="http://schemas.microsoft.com/office/drawing/2014/main" val="1396554905"/>
                    </a:ext>
                  </a:extLst>
                </a:gridCol>
                <a:gridCol w="914400">
                  <a:extLst>
                    <a:ext uri="{9D8B030D-6E8A-4147-A177-3AD203B41FA5}">
                      <a16:colId xmlns:a16="http://schemas.microsoft.com/office/drawing/2014/main" val="3560091187"/>
                    </a:ext>
                  </a:extLst>
                </a:gridCol>
                <a:gridCol w="882594">
                  <a:extLst>
                    <a:ext uri="{9D8B030D-6E8A-4147-A177-3AD203B41FA5}">
                      <a16:colId xmlns:a16="http://schemas.microsoft.com/office/drawing/2014/main" val="1687494386"/>
                    </a:ext>
                  </a:extLst>
                </a:gridCol>
                <a:gridCol w="1022406">
                  <a:extLst>
                    <a:ext uri="{9D8B030D-6E8A-4147-A177-3AD203B41FA5}">
                      <a16:colId xmlns:a16="http://schemas.microsoft.com/office/drawing/2014/main" val="1518479706"/>
                    </a:ext>
                  </a:extLst>
                </a:gridCol>
                <a:gridCol w="609600">
                  <a:extLst>
                    <a:ext uri="{9D8B030D-6E8A-4147-A177-3AD203B41FA5}">
                      <a16:colId xmlns:a16="http://schemas.microsoft.com/office/drawing/2014/main" val="660787183"/>
                    </a:ext>
                  </a:extLst>
                </a:gridCol>
                <a:gridCol w="894803">
                  <a:extLst>
                    <a:ext uri="{9D8B030D-6E8A-4147-A177-3AD203B41FA5}">
                      <a16:colId xmlns:a16="http://schemas.microsoft.com/office/drawing/2014/main" val="3469489602"/>
                    </a:ext>
                  </a:extLst>
                </a:gridCol>
              </a:tblGrid>
              <a:tr h="492942">
                <a:tc>
                  <a:txBody>
                    <a:bodyPr/>
                    <a:lstStyle/>
                    <a:p>
                      <a:pPr algn="ctr" fontAlgn="b"/>
                      <a:r>
                        <a:rPr lang="en-US" sz="1200" b="1" u="none" strike="noStrike" dirty="0">
                          <a:solidFill>
                            <a:schemeClr val="tx1"/>
                          </a:solidFill>
                          <a:effectLst/>
                          <a:latin typeface="+mn-lt"/>
                        </a:rPr>
                        <a:t>Calls/Emails</a:t>
                      </a:r>
                      <a:endParaRPr lang="en-US" sz="1200" b="1" i="0" u="none" strike="noStrike" dirty="0">
                        <a:solidFill>
                          <a:schemeClr val="tx1"/>
                        </a:solidFill>
                        <a:effectLst/>
                        <a:latin typeface="+mn-lt"/>
                      </a:endParaRPr>
                    </a:p>
                  </a:txBody>
                  <a:tcPr marL="9525" marR="9525" marT="9525" marB="0" anchor="ctr">
                    <a:solidFill>
                      <a:schemeClr val="bg1">
                        <a:lumMod val="75000"/>
                      </a:schemeClr>
                    </a:solidFill>
                  </a:tcPr>
                </a:tc>
                <a:tc>
                  <a:txBody>
                    <a:bodyPr/>
                    <a:lstStyle/>
                    <a:p>
                      <a:pPr algn="ctr" fontAlgn="b"/>
                      <a:r>
                        <a:rPr lang="en-US" sz="1000" b="1" i="0" u="none" strike="noStrike" dirty="0">
                          <a:solidFill>
                            <a:schemeClr val="tx1"/>
                          </a:solidFill>
                          <a:effectLst/>
                          <a:latin typeface="+mn-lt"/>
                        </a:rPr>
                        <a:t>FFY 2020*</a:t>
                      </a:r>
                    </a:p>
                  </a:txBody>
                  <a:tcPr marL="9525" marR="9525" marT="9525" marB="0" anchor="ctr">
                    <a:solidFill>
                      <a:schemeClr val="bg1">
                        <a:lumMod val="75000"/>
                      </a:schemeClr>
                    </a:solidFill>
                  </a:tcPr>
                </a:tc>
                <a:tc>
                  <a:txBody>
                    <a:bodyPr/>
                    <a:lstStyle/>
                    <a:p>
                      <a:pPr algn="ctr" fontAlgn="b"/>
                      <a:r>
                        <a:rPr lang="en-US" sz="1000" b="1" i="0" u="none" strike="noStrike" dirty="0">
                          <a:solidFill>
                            <a:schemeClr val="tx1"/>
                          </a:solidFill>
                          <a:effectLst/>
                          <a:latin typeface="+mn-lt"/>
                        </a:rPr>
                        <a:t>1</a:t>
                      </a:r>
                      <a:r>
                        <a:rPr lang="en-US" sz="1000" b="1" i="0" u="none" strike="noStrike" baseline="30000" dirty="0">
                          <a:solidFill>
                            <a:schemeClr val="tx1"/>
                          </a:solidFill>
                          <a:effectLst/>
                          <a:latin typeface="+mn-lt"/>
                        </a:rPr>
                        <a:t>st  </a:t>
                      </a:r>
                      <a:r>
                        <a:rPr lang="en-US" sz="1000" b="1" i="0" u="none" strike="noStrike" dirty="0">
                          <a:solidFill>
                            <a:schemeClr val="tx1"/>
                          </a:solidFill>
                          <a:effectLst/>
                          <a:latin typeface="+mn-lt"/>
                        </a:rPr>
                        <a:t>Qtr. 2021**</a:t>
                      </a:r>
                    </a:p>
                  </a:txBody>
                  <a:tcPr marL="9525" marR="9525" marT="9525" marB="0" anchor="ctr">
                    <a:solidFill>
                      <a:schemeClr val="bg1">
                        <a:lumMod val="75000"/>
                      </a:schemeClr>
                    </a:solidFill>
                  </a:tcPr>
                </a:tc>
                <a:tc>
                  <a:txBody>
                    <a:bodyPr/>
                    <a:lstStyle/>
                    <a:p>
                      <a:pPr algn="ctr" fontAlgn="b"/>
                      <a:r>
                        <a:rPr lang="en-US" sz="1000" b="1" i="0" u="none" strike="noStrike" dirty="0">
                          <a:solidFill>
                            <a:schemeClr val="tx1"/>
                          </a:solidFill>
                          <a:effectLst/>
                          <a:latin typeface="+mn-lt"/>
                        </a:rPr>
                        <a:t>2</a:t>
                      </a:r>
                      <a:r>
                        <a:rPr lang="en-US" sz="1000" b="1" i="0" u="none" strike="noStrike" baseline="30000" dirty="0">
                          <a:solidFill>
                            <a:schemeClr val="tx1"/>
                          </a:solidFill>
                          <a:effectLst/>
                          <a:latin typeface="+mn-lt"/>
                        </a:rPr>
                        <a:t>nd</a:t>
                      </a:r>
                      <a:r>
                        <a:rPr lang="en-US" sz="1000" b="1" i="0" u="none" strike="noStrike" dirty="0">
                          <a:solidFill>
                            <a:schemeClr val="tx1"/>
                          </a:solidFill>
                          <a:effectLst/>
                          <a:latin typeface="+mn-lt"/>
                        </a:rPr>
                        <a:t> Qtr. 2021**</a:t>
                      </a:r>
                    </a:p>
                  </a:txBody>
                  <a:tcPr marL="9525" marR="9525" marT="9525" marB="0" anchor="ctr">
                    <a:solidFill>
                      <a:schemeClr val="bg1">
                        <a:lumMod val="75000"/>
                      </a:schemeClr>
                    </a:solidFill>
                  </a:tcPr>
                </a:tc>
                <a:tc>
                  <a:txBody>
                    <a:bodyPr/>
                    <a:lstStyle/>
                    <a:p>
                      <a:pPr algn="ctr" fontAlgn="b"/>
                      <a:r>
                        <a:rPr lang="en-US" sz="1000" b="1" i="0" u="none" strike="noStrike" dirty="0">
                          <a:solidFill>
                            <a:schemeClr val="tx1"/>
                          </a:solidFill>
                          <a:effectLst/>
                          <a:latin typeface="+mn-lt"/>
                        </a:rPr>
                        <a:t>3</a:t>
                      </a:r>
                      <a:r>
                        <a:rPr lang="en-US" sz="1000" b="1" i="0" u="none" strike="noStrike" baseline="30000" dirty="0">
                          <a:solidFill>
                            <a:schemeClr val="tx1"/>
                          </a:solidFill>
                          <a:effectLst/>
                          <a:latin typeface="+mn-lt"/>
                        </a:rPr>
                        <a:t>rd</a:t>
                      </a:r>
                      <a:r>
                        <a:rPr lang="en-US" sz="1000" b="1" i="0" u="none" strike="noStrike" dirty="0">
                          <a:solidFill>
                            <a:schemeClr val="tx1"/>
                          </a:solidFill>
                          <a:effectLst/>
                          <a:latin typeface="+mn-lt"/>
                        </a:rPr>
                        <a:t> Qtr. 2021**</a:t>
                      </a:r>
                    </a:p>
                  </a:txBody>
                  <a:tcPr marL="9525" marR="9525" marT="9525" marB="0" anchor="ctr">
                    <a:solidFill>
                      <a:schemeClr val="bg1">
                        <a:lumMod val="75000"/>
                      </a:schemeClr>
                    </a:solidFill>
                  </a:tcPr>
                </a:tc>
                <a:tc>
                  <a:txBody>
                    <a:bodyPr/>
                    <a:lstStyle/>
                    <a:p>
                      <a:pPr algn="ctr" fontAlgn="b"/>
                      <a:r>
                        <a:rPr lang="en-US" sz="1000" b="1" i="0" u="none" strike="noStrike" dirty="0">
                          <a:solidFill>
                            <a:schemeClr val="tx1"/>
                          </a:solidFill>
                          <a:effectLst/>
                          <a:latin typeface="+mn-lt"/>
                        </a:rPr>
                        <a:t>July 2021***</a:t>
                      </a:r>
                    </a:p>
                  </a:txBody>
                  <a:tcPr marL="9525" marR="9525" marT="9525" marB="0" anchor="ctr">
                    <a:solidFill>
                      <a:schemeClr val="bg1">
                        <a:lumMod val="75000"/>
                      </a:schemeClr>
                    </a:solidFill>
                  </a:tcPr>
                </a:tc>
                <a:tc>
                  <a:txBody>
                    <a:bodyPr/>
                    <a:lstStyle/>
                    <a:p>
                      <a:pPr algn="ctr" fontAlgn="b"/>
                      <a:r>
                        <a:rPr lang="en-US" sz="1000" b="1" i="0" u="none" strike="noStrike" dirty="0">
                          <a:solidFill>
                            <a:schemeClr val="tx1"/>
                          </a:solidFill>
                          <a:effectLst/>
                          <a:latin typeface="+mn-lt"/>
                        </a:rPr>
                        <a:t>August 2021****</a:t>
                      </a:r>
                    </a:p>
                  </a:txBody>
                  <a:tcPr marL="9525" marR="9525" marT="9525" marB="0" anchor="ctr">
                    <a:solidFill>
                      <a:schemeClr val="bg1">
                        <a:lumMod val="75000"/>
                      </a:schemeClr>
                    </a:solidFill>
                  </a:tcPr>
                </a:tc>
                <a:tc>
                  <a:txBody>
                    <a:bodyPr/>
                    <a:lstStyle/>
                    <a:p>
                      <a:pPr algn="ctr" fontAlgn="b"/>
                      <a:r>
                        <a:rPr lang="en-US" sz="1000" b="1" i="0" u="none" strike="noStrike" dirty="0">
                          <a:solidFill>
                            <a:schemeClr val="tx1"/>
                          </a:solidFill>
                          <a:effectLst/>
                          <a:latin typeface="+mn-lt"/>
                        </a:rPr>
                        <a:t>FFY 2021</a:t>
                      </a:r>
                    </a:p>
                  </a:txBody>
                  <a:tcPr marL="9525" marR="9525" marT="9525" marB="0" anchor="ctr">
                    <a:solidFill>
                      <a:schemeClr val="bg1">
                        <a:lumMod val="75000"/>
                      </a:schemeClr>
                    </a:solidFill>
                  </a:tcPr>
                </a:tc>
                <a:tc>
                  <a:txBody>
                    <a:bodyPr/>
                    <a:lstStyle/>
                    <a:p>
                      <a:pPr algn="ctr" fontAlgn="b"/>
                      <a:r>
                        <a:rPr lang="en-US" sz="1000" b="1" i="1" u="none" strike="noStrike" dirty="0">
                          <a:solidFill>
                            <a:schemeClr val="tx1"/>
                          </a:solidFill>
                          <a:effectLst/>
                          <a:latin typeface="+mn-lt"/>
                        </a:rPr>
                        <a:t>FFY 2020-21</a:t>
                      </a:r>
                    </a:p>
                  </a:txBody>
                  <a:tcPr marL="9525" marR="9525" marT="9525" marB="0" anchor="ctr">
                    <a:solidFill>
                      <a:schemeClr val="bg1">
                        <a:lumMod val="75000"/>
                      </a:schemeClr>
                    </a:solidFill>
                  </a:tcPr>
                </a:tc>
                <a:extLst>
                  <a:ext uri="{0D108BD9-81ED-4DB2-BD59-A6C34878D82A}">
                    <a16:rowId xmlns:a16="http://schemas.microsoft.com/office/drawing/2014/main" val="761990219"/>
                  </a:ext>
                </a:extLst>
              </a:tr>
              <a:tr h="493145">
                <a:tc>
                  <a:txBody>
                    <a:bodyPr/>
                    <a:lstStyle/>
                    <a:p>
                      <a:pPr algn="ctr" fontAlgn="b"/>
                      <a:r>
                        <a:rPr lang="en-US" sz="1100" b="0" i="1" u="none" strike="noStrike" dirty="0">
                          <a:solidFill>
                            <a:schemeClr val="tx1"/>
                          </a:solidFill>
                          <a:effectLst/>
                          <a:latin typeface="+mn-lt"/>
                        </a:rPr>
                        <a:t>Director's Office</a:t>
                      </a:r>
                    </a:p>
                  </a:txBody>
                  <a:tcPr marL="9525" marR="9525" marT="9525" marB="0" anchor="ctr">
                    <a:solidFill>
                      <a:schemeClr val="bg1">
                        <a:lumMod val="95000"/>
                      </a:schemeClr>
                    </a:solidFill>
                  </a:tcPr>
                </a:tc>
                <a:tc>
                  <a:txBody>
                    <a:bodyPr/>
                    <a:lstStyle/>
                    <a:p>
                      <a:pPr algn="ctr" fontAlgn="b"/>
                      <a:r>
                        <a:rPr lang="en-US" sz="1100" b="1" i="0" u="none" strike="noStrike" dirty="0">
                          <a:solidFill>
                            <a:srgbClr val="000000"/>
                          </a:solidFill>
                          <a:effectLst/>
                          <a:latin typeface="+mn-lt"/>
                        </a:rPr>
                        <a:t>2,143</a:t>
                      </a:r>
                    </a:p>
                  </a:txBody>
                  <a:tcPr marL="9525" marR="9525" marT="9525" marB="0" anchor="ctr">
                    <a:solidFill>
                      <a:schemeClr val="bg1">
                        <a:lumMod val="95000"/>
                      </a:schemeClr>
                    </a:solidFill>
                  </a:tcPr>
                </a:tc>
                <a:tc>
                  <a:txBody>
                    <a:bodyPr/>
                    <a:lstStyle/>
                    <a:p>
                      <a:pPr algn="ctr" fontAlgn="b"/>
                      <a:r>
                        <a:rPr lang="en-US" sz="1100" b="0" i="0" u="none" strike="noStrike" dirty="0">
                          <a:solidFill>
                            <a:srgbClr val="000000"/>
                          </a:solidFill>
                          <a:effectLst/>
                          <a:latin typeface="+mn-lt"/>
                        </a:rPr>
                        <a:t>543</a:t>
                      </a:r>
                    </a:p>
                  </a:txBody>
                  <a:tcPr marL="9525" marR="9525" marT="9525" marB="0" anchor="ctr">
                    <a:solidFill>
                      <a:schemeClr val="bg1">
                        <a:lumMod val="95000"/>
                      </a:schemeClr>
                    </a:solidFill>
                  </a:tcPr>
                </a:tc>
                <a:tc>
                  <a:txBody>
                    <a:bodyPr/>
                    <a:lstStyle/>
                    <a:p>
                      <a:pPr algn="ctr" fontAlgn="b"/>
                      <a:r>
                        <a:rPr lang="en-US" sz="1100" b="0" i="0" u="none" strike="noStrike" dirty="0">
                          <a:solidFill>
                            <a:schemeClr val="tx1"/>
                          </a:solidFill>
                          <a:effectLst/>
                          <a:latin typeface="+mn-lt"/>
                        </a:rPr>
                        <a:t>452</a:t>
                      </a:r>
                    </a:p>
                  </a:txBody>
                  <a:tcPr marL="9525" marR="9525" marT="9525" marB="0" anchor="ctr">
                    <a:solidFill>
                      <a:schemeClr val="bg1">
                        <a:lumMod val="95000"/>
                      </a:schemeClr>
                    </a:solidFill>
                  </a:tcPr>
                </a:tc>
                <a:tc>
                  <a:txBody>
                    <a:bodyPr/>
                    <a:lstStyle/>
                    <a:p>
                      <a:pPr algn="ctr" fontAlgn="b"/>
                      <a:r>
                        <a:rPr lang="en-US" sz="1100" b="0" i="0" u="none" strike="noStrike" dirty="0">
                          <a:solidFill>
                            <a:schemeClr val="tx1"/>
                          </a:solidFill>
                          <a:effectLst/>
                          <a:latin typeface="+mn-lt"/>
                        </a:rPr>
                        <a:t>215</a:t>
                      </a:r>
                    </a:p>
                  </a:txBody>
                  <a:tcPr marL="9525" marR="9525" marT="9525" marB="0" anchor="ctr">
                    <a:solidFill>
                      <a:schemeClr val="bg1">
                        <a:lumMod val="95000"/>
                      </a:schemeClr>
                    </a:solidFill>
                  </a:tcPr>
                </a:tc>
                <a:tc>
                  <a:txBody>
                    <a:bodyPr/>
                    <a:lstStyle/>
                    <a:p>
                      <a:pPr algn="ctr" fontAlgn="b"/>
                      <a:r>
                        <a:rPr lang="en-US" sz="1100" b="0" i="0" u="none" strike="noStrike" dirty="0">
                          <a:solidFill>
                            <a:schemeClr val="tx1"/>
                          </a:solidFill>
                          <a:effectLst/>
                          <a:latin typeface="+mn-lt"/>
                        </a:rPr>
                        <a:t>21</a:t>
                      </a:r>
                    </a:p>
                  </a:txBody>
                  <a:tcPr marL="9525" marR="9525" marT="9525" marB="0" anchor="ctr">
                    <a:solidFill>
                      <a:schemeClr val="bg1">
                        <a:lumMod val="95000"/>
                      </a:schemeClr>
                    </a:solidFill>
                  </a:tcPr>
                </a:tc>
                <a:tc>
                  <a:txBody>
                    <a:bodyPr/>
                    <a:lstStyle/>
                    <a:p>
                      <a:pPr algn="ctr" fontAlgn="b"/>
                      <a:r>
                        <a:rPr lang="en-US" sz="1100" b="0" i="0" u="none" strike="noStrike" dirty="0">
                          <a:solidFill>
                            <a:schemeClr val="tx1"/>
                          </a:solidFill>
                          <a:effectLst/>
                          <a:latin typeface="+mn-lt"/>
                        </a:rPr>
                        <a:t>74</a:t>
                      </a:r>
                    </a:p>
                  </a:txBody>
                  <a:tcPr marL="9525" marR="9525" marT="9525" marB="0" anchor="ctr">
                    <a:solidFill>
                      <a:schemeClr val="bg1">
                        <a:lumMod val="95000"/>
                      </a:schemeClr>
                    </a:solidFill>
                  </a:tcPr>
                </a:tc>
                <a:tc>
                  <a:txBody>
                    <a:bodyPr/>
                    <a:lstStyle/>
                    <a:p>
                      <a:pPr algn="ctr" fontAlgn="b"/>
                      <a:r>
                        <a:rPr lang="en-US" sz="1100" b="1" i="0" u="none" strike="noStrike" dirty="0">
                          <a:solidFill>
                            <a:schemeClr val="tx1"/>
                          </a:solidFill>
                          <a:effectLst/>
                          <a:latin typeface="+mn-lt"/>
                        </a:rPr>
                        <a:t>1,305</a:t>
                      </a:r>
                    </a:p>
                  </a:txBody>
                  <a:tcPr marL="9525" marR="9525" marT="9525" marB="0" anchor="ctr">
                    <a:solidFill>
                      <a:schemeClr val="bg1">
                        <a:lumMod val="95000"/>
                      </a:schemeClr>
                    </a:solidFill>
                  </a:tcPr>
                </a:tc>
                <a:tc>
                  <a:txBody>
                    <a:bodyPr/>
                    <a:lstStyle/>
                    <a:p>
                      <a:pPr algn="ctr" fontAlgn="b"/>
                      <a:r>
                        <a:rPr lang="en-US" sz="1100" b="1" i="1" u="none" strike="noStrike" dirty="0">
                          <a:solidFill>
                            <a:schemeClr val="tx1"/>
                          </a:solidFill>
                          <a:effectLst/>
                          <a:latin typeface="+mn-lt"/>
                        </a:rPr>
                        <a:t>3,448</a:t>
                      </a:r>
                    </a:p>
                  </a:txBody>
                  <a:tcPr marL="9525" marR="9525" marT="9525" marB="0" anchor="ctr">
                    <a:solidFill>
                      <a:schemeClr val="bg1">
                        <a:lumMod val="95000"/>
                      </a:schemeClr>
                    </a:solidFill>
                  </a:tcPr>
                </a:tc>
                <a:extLst>
                  <a:ext uri="{0D108BD9-81ED-4DB2-BD59-A6C34878D82A}">
                    <a16:rowId xmlns:a16="http://schemas.microsoft.com/office/drawing/2014/main" val="801674964"/>
                  </a:ext>
                </a:extLst>
              </a:tr>
              <a:tr h="479684">
                <a:tc>
                  <a:txBody>
                    <a:bodyPr/>
                    <a:lstStyle/>
                    <a:p>
                      <a:pPr algn="ctr" fontAlgn="b"/>
                      <a:r>
                        <a:rPr lang="en-US" sz="1100" b="0" i="1" u="none" strike="noStrike" dirty="0">
                          <a:solidFill>
                            <a:schemeClr val="tx1"/>
                          </a:solidFill>
                          <a:effectLst/>
                          <a:latin typeface="+mn-lt"/>
                        </a:rPr>
                        <a:t>ETTA</a:t>
                      </a:r>
                    </a:p>
                  </a:txBody>
                  <a:tcPr marL="9525" marR="9525" marT="9525" marB="0" anchor="ctr">
                    <a:solidFill>
                      <a:schemeClr val="bg1">
                        <a:lumMod val="85000"/>
                      </a:schemeClr>
                    </a:solidFill>
                  </a:tcPr>
                </a:tc>
                <a:tc>
                  <a:txBody>
                    <a:bodyPr/>
                    <a:lstStyle/>
                    <a:p>
                      <a:pPr algn="ctr" fontAlgn="b"/>
                      <a:r>
                        <a:rPr lang="en-US" sz="1100" b="1" i="0" u="none" strike="noStrike" dirty="0">
                          <a:solidFill>
                            <a:srgbClr val="000000"/>
                          </a:solidFill>
                          <a:effectLst/>
                          <a:latin typeface="+mn-lt"/>
                        </a:rPr>
                        <a:t>1,347</a:t>
                      </a:r>
                    </a:p>
                  </a:txBody>
                  <a:tcPr marL="9525" marR="9525" marT="9525" marB="0" anchor="ctr">
                    <a:solidFill>
                      <a:schemeClr val="bg1">
                        <a:lumMod val="85000"/>
                      </a:schemeClr>
                    </a:solidFill>
                  </a:tcPr>
                </a:tc>
                <a:tc>
                  <a:txBody>
                    <a:bodyPr/>
                    <a:lstStyle/>
                    <a:p>
                      <a:pPr algn="ctr" fontAlgn="b"/>
                      <a:r>
                        <a:rPr lang="en-US" sz="1100" b="0" i="0" u="none" strike="noStrike" dirty="0">
                          <a:solidFill>
                            <a:srgbClr val="000000"/>
                          </a:solidFill>
                          <a:effectLst/>
                          <a:latin typeface="+mn-lt"/>
                        </a:rPr>
                        <a:t>163</a:t>
                      </a:r>
                    </a:p>
                  </a:txBody>
                  <a:tcPr marL="9525" marR="9525" marT="9525" marB="0" anchor="ctr">
                    <a:solidFill>
                      <a:schemeClr val="bg1">
                        <a:lumMod val="85000"/>
                      </a:schemeClr>
                    </a:solidFill>
                  </a:tcPr>
                </a:tc>
                <a:tc>
                  <a:txBody>
                    <a:bodyPr/>
                    <a:lstStyle/>
                    <a:p>
                      <a:pPr algn="ctr" fontAlgn="b"/>
                      <a:r>
                        <a:rPr lang="en-US" sz="1100" b="0" i="0" u="none" strike="noStrike" dirty="0">
                          <a:solidFill>
                            <a:schemeClr val="tx1"/>
                          </a:solidFill>
                          <a:effectLst/>
                          <a:latin typeface="+mn-lt"/>
                        </a:rPr>
                        <a:t>124</a:t>
                      </a:r>
                    </a:p>
                  </a:txBody>
                  <a:tcPr marL="9525" marR="9525" marT="9525" marB="0" anchor="ctr">
                    <a:solidFill>
                      <a:schemeClr val="bg1">
                        <a:lumMod val="85000"/>
                      </a:schemeClr>
                    </a:solidFill>
                  </a:tcPr>
                </a:tc>
                <a:tc>
                  <a:txBody>
                    <a:bodyPr/>
                    <a:lstStyle/>
                    <a:p>
                      <a:pPr algn="ctr" fontAlgn="b"/>
                      <a:r>
                        <a:rPr lang="en-US" sz="1100" b="0" i="0" u="none" strike="noStrike" dirty="0">
                          <a:solidFill>
                            <a:schemeClr val="tx1"/>
                          </a:solidFill>
                          <a:effectLst/>
                          <a:latin typeface="+mn-lt"/>
                        </a:rPr>
                        <a:t>86</a:t>
                      </a:r>
                    </a:p>
                  </a:txBody>
                  <a:tcPr marL="9525" marR="9525" marT="9525" marB="0" anchor="ctr">
                    <a:solidFill>
                      <a:schemeClr val="bg1">
                        <a:lumMod val="85000"/>
                      </a:schemeClr>
                    </a:solidFill>
                  </a:tcPr>
                </a:tc>
                <a:tc>
                  <a:txBody>
                    <a:bodyPr/>
                    <a:lstStyle/>
                    <a:p>
                      <a:pPr algn="ctr" fontAlgn="b"/>
                      <a:r>
                        <a:rPr lang="en-US" sz="1100" b="0" i="0" u="none" strike="noStrike" dirty="0">
                          <a:solidFill>
                            <a:schemeClr val="tx1"/>
                          </a:solidFill>
                          <a:effectLst/>
                          <a:latin typeface="+mn-lt"/>
                        </a:rPr>
                        <a:t>57</a:t>
                      </a:r>
                    </a:p>
                  </a:txBody>
                  <a:tcPr marL="9525" marR="9525" marT="9525" marB="0" anchor="ctr">
                    <a:solidFill>
                      <a:schemeClr val="bg1">
                        <a:lumMod val="85000"/>
                      </a:schemeClr>
                    </a:solidFill>
                  </a:tcPr>
                </a:tc>
                <a:tc>
                  <a:txBody>
                    <a:bodyPr/>
                    <a:lstStyle/>
                    <a:p>
                      <a:pPr algn="ctr" fontAlgn="b"/>
                      <a:r>
                        <a:rPr lang="en-US" sz="1100" b="0" i="0" u="none" strike="noStrike" dirty="0">
                          <a:solidFill>
                            <a:schemeClr val="tx1"/>
                          </a:solidFill>
                          <a:effectLst/>
                          <a:latin typeface="+mn-lt"/>
                        </a:rPr>
                        <a:t>57</a:t>
                      </a:r>
                    </a:p>
                  </a:txBody>
                  <a:tcPr marL="9525" marR="9525" marT="9525" marB="0" anchor="ctr">
                    <a:solidFill>
                      <a:schemeClr val="bg1">
                        <a:lumMod val="85000"/>
                      </a:schemeClr>
                    </a:solidFill>
                  </a:tcPr>
                </a:tc>
                <a:tc>
                  <a:txBody>
                    <a:bodyPr/>
                    <a:lstStyle/>
                    <a:p>
                      <a:pPr algn="ctr" fontAlgn="b"/>
                      <a:r>
                        <a:rPr lang="en-US" sz="1100" b="1" i="0" u="none" strike="noStrike" dirty="0">
                          <a:solidFill>
                            <a:schemeClr val="tx1"/>
                          </a:solidFill>
                          <a:effectLst/>
                          <a:latin typeface="+mn-lt"/>
                        </a:rPr>
                        <a:t>487</a:t>
                      </a:r>
                    </a:p>
                  </a:txBody>
                  <a:tcPr marL="9525" marR="9525" marT="9525" marB="0" anchor="ctr">
                    <a:solidFill>
                      <a:schemeClr val="bg1">
                        <a:lumMod val="85000"/>
                      </a:schemeClr>
                    </a:solidFill>
                  </a:tcPr>
                </a:tc>
                <a:tc>
                  <a:txBody>
                    <a:bodyPr/>
                    <a:lstStyle/>
                    <a:p>
                      <a:pPr algn="ctr" fontAlgn="b"/>
                      <a:r>
                        <a:rPr lang="en-US" sz="1100" b="1" i="1" u="none" strike="noStrike" dirty="0">
                          <a:solidFill>
                            <a:schemeClr val="tx1"/>
                          </a:solidFill>
                          <a:effectLst/>
                          <a:latin typeface="+mn-lt"/>
                        </a:rPr>
                        <a:t>1,834</a:t>
                      </a:r>
                    </a:p>
                  </a:txBody>
                  <a:tcPr marL="9525" marR="9525" marT="9525" marB="0" anchor="ctr">
                    <a:solidFill>
                      <a:schemeClr val="bg1">
                        <a:lumMod val="85000"/>
                      </a:schemeClr>
                    </a:solidFill>
                  </a:tcPr>
                </a:tc>
                <a:extLst>
                  <a:ext uri="{0D108BD9-81ED-4DB2-BD59-A6C34878D82A}">
                    <a16:rowId xmlns:a16="http://schemas.microsoft.com/office/drawing/2014/main" val="3769361676"/>
                  </a:ext>
                </a:extLst>
              </a:tr>
              <a:tr h="479684">
                <a:tc>
                  <a:txBody>
                    <a:bodyPr/>
                    <a:lstStyle/>
                    <a:p>
                      <a:pPr algn="ctr" fontAlgn="b"/>
                      <a:r>
                        <a:rPr lang="en-US" sz="1100" b="0" i="1" u="none" strike="noStrike" dirty="0">
                          <a:solidFill>
                            <a:schemeClr val="tx1"/>
                          </a:solidFill>
                          <a:effectLst/>
                          <a:latin typeface="+mn-lt"/>
                        </a:rPr>
                        <a:t>ASH*****</a:t>
                      </a:r>
                    </a:p>
                  </a:txBody>
                  <a:tcPr marL="9525" marR="9525" marT="9525" marB="0" anchor="ctr">
                    <a:solidFill>
                      <a:schemeClr val="bg1">
                        <a:lumMod val="95000"/>
                      </a:schemeClr>
                    </a:solidFill>
                  </a:tcPr>
                </a:tc>
                <a:tc>
                  <a:txBody>
                    <a:bodyPr/>
                    <a:lstStyle/>
                    <a:p>
                      <a:pPr algn="ctr" fontAlgn="b"/>
                      <a:r>
                        <a:rPr lang="en-US" sz="1100" b="1" i="0" u="none" strike="noStrike" dirty="0">
                          <a:solidFill>
                            <a:srgbClr val="000000"/>
                          </a:solidFill>
                          <a:effectLst/>
                          <a:latin typeface="+mn-lt"/>
                        </a:rPr>
                        <a:t>341</a:t>
                      </a:r>
                    </a:p>
                  </a:txBody>
                  <a:tcPr marL="9525" marR="9525" marT="9525" marB="0" anchor="ctr">
                    <a:solidFill>
                      <a:schemeClr val="bg1">
                        <a:lumMod val="95000"/>
                      </a:schemeClr>
                    </a:solidFill>
                  </a:tcPr>
                </a:tc>
                <a:tc>
                  <a:txBody>
                    <a:bodyPr/>
                    <a:lstStyle/>
                    <a:p>
                      <a:pPr algn="ctr" fontAlgn="b"/>
                      <a:r>
                        <a:rPr lang="en-US" sz="1100" b="0" i="0" u="none" strike="noStrike" dirty="0">
                          <a:solidFill>
                            <a:srgbClr val="000000"/>
                          </a:solidFill>
                          <a:effectLst/>
                          <a:latin typeface="+mn-lt"/>
                        </a:rPr>
                        <a:t>121</a:t>
                      </a:r>
                    </a:p>
                  </a:txBody>
                  <a:tcPr marL="9525" marR="9525" marT="9525" marB="0" anchor="ctr">
                    <a:solidFill>
                      <a:schemeClr val="bg1">
                        <a:lumMod val="95000"/>
                      </a:schemeClr>
                    </a:solidFill>
                  </a:tcPr>
                </a:tc>
                <a:tc>
                  <a:txBody>
                    <a:bodyPr/>
                    <a:lstStyle/>
                    <a:p>
                      <a:pPr algn="ctr" fontAlgn="b"/>
                      <a:r>
                        <a:rPr lang="en-US" sz="1100" b="0" i="0" u="none" strike="noStrike" dirty="0">
                          <a:solidFill>
                            <a:schemeClr val="tx1"/>
                          </a:solidFill>
                          <a:effectLst/>
                          <a:latin typeface="+mn-lt"/>
                        </a:rPr>
                        <a:t>136</a:t>
                      </a:r>
                    </a:p>
                  </a:txBody>
                  <a:tcPr marL="9525" marR="9525" marT="9525" marB="0" anchor="ctr">
                    <a:solidFill>
                      <a:schemeClr val="bg1">
                        <a:lumMod val="95000"/>
                      </a:schemeClr>
                    </a:solidFill>
                  </a:tcPr>
                </a:tc>
                <a:tc>
                  <a:txBody>
                    <a:bodyPr/>
                    <a:lstStyle/>
                    <a:p>
                      <a:pPr algn="ctr" fontAlgn="b"/>
                      <a:r>
                        <a:rPr lang="en-US" sz="1100" b="0" i="0" u="none" strike="noStrike" dirty="0">
                          <a:solidFill>
                            <a:schemeClr val="tx1"/>
                          </a:solidFill>
                          <a:effectLst/>
                          <a:latin typeface="+mn-lt"/>
                        </a:rPr>
                        <a:t>65</a:t>
                      </a:r>
                    </a:p>
                  </a:txBody>
                  <a:tcPr marL="9525" marR="9525" marT="9525" marB="0" anchor="ctr">
                    <a:solidFill>
                      <a:schemeClr val="bg1">
                        <a:lumMod val="95000"/>
                      </a:schemeClr>
                    </a:solidFill>
                  </a:tcPr>
                </a:tc>
                <a:tc>
                  <a:txBody>
                    <a:bodyPr/>
                    <a:lstStyle/>
                    <a:p>
                      <a:pPr algn="ctr" fontAlgn="b"/>
                      <a:r>
                        <a:rPr lang="en-US" sz="1100" b="0" i="0" u="none" strike="noStrike" dirty="0">
                          <a:solidFill>
                            <a:schemeClr val="tx1"/>
                          </a:solidFill>
                          <a:effectLst/>
                          <a:latin typeface="+mn-lt"/>
                        </a:rPr>
                        <a:t>52</a:t>
                      </a:r>
                    </a:p>
                  </a:txBody>
                  <a:tcPr marL="9525" marR="9525" marT="9525" marB="0" anchor="ctr">
                    <a:solidFill>
                      <a:schemeClr val="bg1">
                        <a:lumMod val="95000"/>
                      </a:schemeClr>
                    </a:solidFill>
                  </a:tcPr>
                </a:tc>
                <a:tc>
                  <a:txBody>
                    <a:bodyPr/>
                    <a:lstStyle/>
                    <a:p>
                      <a:pPr algn="ctr" fontAlgn="b"/>
                      <a:r>
                        <a:rPr lang="en-US" sz="1100" b="0" i="0" u="none" strike="noStrike" dirty="0">
                          <a:solidFill>
                            <a:schemeClr val="tx1"/>
                          </a:solidFill>
                          <a:effectLst/>
                          <a:latin typeface="+mn-lt"/>
                        </a:rPr>
                        <a:t>31</a:t>
                      </a:r>
                    </a:p>
                  </a:txBody>
                  <a:tcPr marL="9525" marR="9525" marT="9525" marB="0" anchor="ctr">
                    <a:solidFill>
                      <a:schemeClr val="bg1">
                        <a:lumMod val="95000"/>
                      </a:schemeClr>
                    </a:solidFill>
                  </a:tcPr>
                </a:tc>
                <a:tc>
                  <a:txBody>
                    <a:bodyPr/>
                    <a:lstStyle/>
                    <a:p>
                      <a:pPr algn="ctr" fontAlgn="b"/>
                      <a:r>
                        <a:rPr lang="en-US" sz="1100" b="1" i="0" u="none" strike="noStrike" dirty="0">
                          <a:solidFill>
                            <a:schemeClr val="tx1"/>
                          </a:solidFill>
                          <a:effectLst/>
                          <a:latin typeface="+mn-lt"/>
                        </a:rPr>
                        <a:t>405</a:t>
                      </a:r>
                    </a:p>
                  </a:txBody>
                  <a:tcPr marL="9525" marR="9525" marT="9525" marB="0" anchor="ctr">
                    <a:solidFill>
                      <a:schemeClr val="bg1">
                        <a:lumMod val="95000"/>
                      </a:schemeClr>
                    </a:solidFill>
                  </a:tcPr>
                </a:tc>
                <a:tc>
                  <a:txBody>
                    <a:bodyPr/>
                    <a:lstStyle/>
                    <a:p>
                      <a:pPr algn="ctr" fontAlgn="b"/>
                      <a:r>
                        <a:rPr lang="en-US" sz="1100" b="1" i="1" u="none" strike="noStrike" dirty="0">
                          <a:solidFill>
                            <a:schemeClr val="tx1"/>
                          </a:solidFill>
                          <a:effectLst/>
                          <a:latin typeface="+mn-lt"/>
                        </a:rPr>
                        <a:t>746</a:t>
                      </a:r>
                    </a:p>
                  </a:txBody>
                  <a:tcPr marL="9525" marR="9525" marT="9525" marB="0" anchor="ctr">
                    <a:solidFill>
                      <a:schemeClr val="bg1">
                        <a:lumMod val="95000"/>
                      </a:schemeClr>
                    </a:solidFill>
                  </a:tcPr>
                </a:tc>
                <a:extLst>
                  <a:ext uri="{0D108BD9-81ED-4DB2-BD59-A6C34878D82A}">
                    <a16:rowId xmlns:a16="http://schemas.microsoft.com/office/drawing/2014/main" val="3600185775"/>
                  </a:ext>
                </a:extLst>
              </a:tr>
              <a:tr h="479684">
                <a:tc>
                  <a:txBody>
                    <a:bodyPr/>
                    <a:lstStyle/>
                    <a:p>
                      <a:pPr algn="ctr" fontAlgn="b"/>
                      <a:r>
                        <a:rPr lang="en-US" sz="1100" b="0" i="1" u="none" strike="noStrike" dirty="0">
                          <a:solidFill>
                            <a:schemeClr val="tx1"/>
                          </a:solidFill>
                          <a:effectLst/>
                          <a:latin typeface="+mn-lt"/>
                        </a:rPr>
                        <a:t>PSIM</a:t>
                      </a:r>
                    </a:p>
                  </a:txBody>
                  <a:tcPr marL="9525" marR="9525" marT="9525" marB="0" anchor="ctr">
                    <a:solidFill>
                      <a:schemeClr val="bg1">
                        <a:lumMod val="85000"/>
                      </a:schemeClr>
                    </a:solidFill>
                  </a:tcPr>
                </a:tc>
                <a:tc>
                  <a:txBody>
                    <a:bodyPr/>
                    <a:lstStyle/>
                    <a:p>
                      <a:pPr algn="ctr" fontAlgn="b"/>
                      <a:r>
                        <a:rPr lang="en-US" sz="1100" b="1" i="0" u="none" strike="noStrike" dirty="0">
                          <a:solidFill>
                            <a:srgbClr val="000000"/>
                          </a:solidFill>
                          <a:effectLst/>
                          <a:latin typeface="+mn-lt"/>
                        </a:rPr>
                        <a:t>11</a:t>
                      </a:r>
                    </a:p>
                  </a:txBody>
                  <a:tcPr marL="9525" marR="9525" marT="9525" marB="0" anchor="ctr">
                    <a:solidFill>
                      <a:schemeClr val="bg1">
                        <a:lumMod val="85000"/>
                      </a:schemeClr>
                    </a:solidFill>
                  </a:tcPr>
                </a:tc>
                <a:tc>
                  <a:txBody>
                    <a:bodyPr/>
                    <a:lstStyle/>
                    <a:p>
                      <a:pPr algn="ctr" fontAlgn="b"/>
                      <a:r>
                        <a:rPr lang="en-US" sz="1100" b="0" i="0" u="none" strike="noStrike" dirty="0">
                          <a:solidFill>
                            <a:srgbClr val="000000"/>
                          </a:solidFill>
                          <a:effectLst/>
                          <a:latin typeface="+mn-lt"/>
                        </a:rPr>
                        <a:t>0</a:t>
                      </a:r>
                    </a:p>
                  </a:txBody>
                  <a:tcPr marL="9525" marR="9525" marT="9525" marB="0" anchor="ctr">
                    <a:solidFill>
                      <a:schemeClr val="bg1">
                        <a:lumMod val="85000"/>
                      </a:schemeClr>
                    </a:solidFill>
                  </a:tcPr>
                </a:tc>
                <a:tc>
                  <a:txBody>
                    <a:bodyPr/>
                    <a:lstStyle/>
                    <a:p>
                      <a:pPr algn="ctr" fontAlgn="b"/>
                      <a:r>
                        <a:rPr lang="en-US" sz="1100" b="0" i="0" u="none" strike="noStrike" dirty="0">
                          <a:solidFill>
                            <a:schemeClr val="tx1"/>
                          </a:solidFill>
                          <a:effectLst/>
                          <a:latin typeface="+mn-lt"/>
                        </a:rPr>
                        <a:t>0</a:t>
                      </a:r>
                    </a:p>
                  </a:txBody>
                  <a:tcPr marL="9525" marR="9525" marT="9525" marB="0" anchor="ctr">
                    <a:solidFill>
                      <a:schemeClr val="bg1">
                        <a:lumMod val="85000"/>
                      </a:schemeClr>
                    </a:solidFill>
                  </a:tcPr>
                </a:tc>
                <a:tc>
                  <a:txBody>
                    <a:bodyPr/>
                    <a:lstStyle/>
                    <a:p>
                      <a:pPr algn="ctr" fontAlgn="b"/>
                      <a:r>
                        <a:rPr lang="en-US" sz="1100" b="0" i="0" u="none" strike="noStrike" dirty="0">
                          <a:solidFill>
                            <a:schemeClr val="tx1"/>
                          </a:solidFill>
                          <a:effectLst/>
                          <a:latin typeface="+mn-lt"/>
                        </a:rPr>
                        <a:t>0</a:t>
                      </a:r>
                    </a:p>
                  </a:txBody>
                  <a:tcPr marL="9525" marR="9525" marT="9525" marB="0" anchor="ctr">
                    <a:solidFill>
                      <a:schemeClr val="bg1">
                        <a:lumMod val="85000"/>
                      </a:schemeClr>
                    </a:solidFill>
                  </a:tcPr>
                </a:tc>
                <a:tc>
                  <a:txBody>
                    <a:bodyPr/>
                    <a:lstStyle/>
                    <a:p>
                      <a:pPr algn="ctr" fontAlgn="b"/>
                      <a:r>
                        <a:rPr lang="en-US" sz="1100" b="0" i="0" u="none" strike="noStrike" dirty="0">
                          <a:solidFill>
                            <a:schemeClr val="tx1"/>
                          </a:solidFill>
                          <a:effectLst/>
                          <a:latin typeface="+mn-lt"/>
                        </a:rPr>
                        <a:t>0</a:t>
                      </a:r>
                    </a:p>
                  </a:txBody>
                  <a:tcPr marL="9525" marR="9525" marT="9525" marB="0" anchor="ctr">
                    <a:solidFill>
                      <a:schemeClr val="bg1">
                        <a:lumMod val="85000"/>
                      </a:schemeClr>
                    </a:solidFill>
                  </a:tcPr>
                </a:tc>
                <a:tc>
                  <a:txBody>
                    <a:bodyPr/>
                    <a:lstStyle/>
                    <a:p>
                      <a:pPr algn="ctr" fontAlgn="b"/>
                      <a:r>
                        <a:rPr lang="en-US" sz="1100" b="0" i="0" u="none" strike="noStrike" dirty="0">
                          <a:solidFill>
                            <a:schemeClr val="tx1"/>
                          </a:solidFill>
                          <a:effectLst/>
                          <a:latin typeface="+mn-lt"/>
                        </a:rPr>
                        <a:t>0</a:t>
                      </a:r>
                    </a:p>
                  </a:txBody>
                  <a:tcPr marL="9525" marR="9525" marT="9525" marB="0" anchor="ctr">
                    <a:solidFill>
                      <a:schemeClr val="bg1">
                        <a:lumMod val="85000"/>
                      </a:schemeClr>
                    </a:solidFill>
                  </a:tcPr>
                </a:tc>
                <a:tc>
                  <a:txBody>
                    <a:bodyPr/>
                    <a:lstStyle/>
                    <a:p>
                      <a:pPr algn="ctr" fontAlgn="b"/>
                      <a:r>
                        <a:rPr lang="en-US" sz="1100" b="1" i="0" u="none" strike="noStrike" dirty="0">
                          <a:solidFill>
                            <a:schemeClr val="tx1"/>
                          </a:solidFill>
                          <a:effectLst/>
                          <a:latin typeface="+mn-lt"/>
                        </a:rPr>
                        <a:t>0</a:t>
                      </a:r>
                    </a:p>
                  </a:txBody>
                  <a:tcPr marL="9525" marR="9525" marT="9525" marB="0" anchor="ctr">
                    <a:solidFill>
                      <a:schemeClr val="bg1">
                        <a:lumMod val="85000"/>
                      </a:schemeClr>
                    </a:solidFill>
                  </a:tcPr>
                </a:tc>
                <a:tc>
                  <a:txBody>
                    <a:bodyPr/>
                    <a:lstStyle/>
                    <a:p>
                      <a:pPr algn="ctr" fontAlgn="b"/>
                      <a:r>
                        <a:rPr lang="en-US" sz="1100" b="1" i="1" u="none" strike="noStrike" dirty="0">
                          <a:solidFill>
                            <a:schemeClr val="tx1"/>
                          </a:solidFill>
                          <a:effectLst/>
                          <a:latin typeface="+mn-lt"/>
                        </a:rPr>
                        <a:t>11</a:t>
                      </a:r>
                    </a:p>
                  </a:txBody>
                  <a:tcPr marL="9525" marR="9525" marT="9525" marB="0" anchor="ctr">
                    <a:solidFill>
                      <a:schemeClr val="bg1">
                        <a:lumMod val="85000"/>
                      </a:schemeClr>
                    </a:solidFill>
                  </a:tcPr>
                </a:tc>
                <a:extLst>
                  <a:ext uri="{0D108BD9-81ED-4DB2-BD59-A6C34878D82A}">
                    <a16:rowId xmlns:a16="http://schemas.microsoft.com/office/drawing/2014/main" val="1171773947"/>
                  </a:ext>
                </a:extLst>
              </a:tr>
              <a:tr h="479684">
                <a:tc>
                  <a:txBody>
                    <a:bodyPr/>
                    <a:lstStyle/>
                    <a:p>
                      <a:pPr algn="ctr" fontAlgn="b"/>
                      <a:r>
                        <a:rPr lang="en-US" sz="1100" b="0" i="1" u="none" strike="noStrike" dirty="0">
                          <a:solidFill>
                            <a:schemeClr val="tx1"/>
                          </a:solidFill>
                          <a:effectLst/>
                          <a:latin typeface="+mn-lt"/>
                        </a:rPr>
                        <a:t>CSB</a:t>
                      </a:r>
                    </a:p>
                  </a:txBody>
                  <a:tcPr marL="9525" marR="9525" marT="9525" marB="0" anchor="ctr">
                    <a:solidFill>
                      <a:schemeClr val="bg1">
                        <a:lumMod val="95000"/>
                      </a:schemeClr>
                    </a:solidFill>
                  </a:tcPr>
                </a:tc>
                <a:tc>
                  <a:txBody>
                    <a:bodyPr/>
                    <a:lstStyle/>
                    <a:p>
                      <a:pPr algn="ctr" fontAlgn="b"/>
                      <a:r>
                        <a:rPr lang="en-US" sz="1100" b="1" i="0" u="none" strike="noStrike" dirty="0">
                          <a:solidFill>
                            <a:srgbClr val="000000"/>
                          </a:solidFill>
                          <a:effectLst/>
                          <a:latin typeface="+mn-lt"/>
                        </a:rPr>
                        <a:t>1,084</a:t>
                      </a:r>
                    </a:p>
                  </a:txBody>
                  <a:tcPr marL="9525" marR="9525" marT="9525" marB="0" anchor="ctr">
                    <a:solidFill>
                      <a:schemeClr val="bg1">
                        <a:lumMod val="95000"/>
                      </a:schemeClr>
                    </a:solidFill>
                  </a:tcPr>
                </a:tc>
                <a:tc>
                  <a:txBody>
                    <a:bodyPr/>
                    <a:lstStyle/>
                    <a:p>
                      <a:pPr algn="ctr" fontAlgn="b"/>
                      <a:r>
                        <a:rPr lang="en-US" sz="1100" b="0" i="0" u="none" strike="noStrike" dirty="0">
                          <a:solidFill>
                            <a:srgbClr val="000000"/>
                          </a:solidFill>
                          <a:effectLst/>
                          <a:latin typeface="+mn-lt"/>
                        </a:rPr>
                        <a:t>138</a:t>
                      </a:r>
                    </a:p>
                  </a:txBody>
                  <a:tcPr marL="9525" marR="9525" marT="9525" marB="0" anchor="ctr">
                    <a:solidFill>
                      <a:schemeClr val="bg1">
                        <a:lumMod val="95000"/>
                      </a:schemeClr>
                    </a:solidFill>
                  </a:tcPr>
                </a:tc>
                <a:tc>
                  <a:txBody>
                    <a:bodyPr/>
                    <a:lstStyle/>
                    <a:p>
                      <a:pPr algn="ctr" fontAlgn="b"/>
                      <a:r>
                        <a:rPr lang="en-US" sz="1100" b="0" i="0" u="none" strike="noStrike" dirty="0">
                          <a:solidFill>
                            <a:schemeClr val="tx1"/>
                          </a:solidFill>
                          <a:effectLst/>
                          <a:latin typeface="+mn-lt"/>
                        </a:rPr>
                        <a:t>152</a:t>
                      </a:r>
                    </a:p>
                  </a:txBody>
                  <a:tcPr marL="9525" marR="9525" marT="9525" marB="0" anchor="ctr">
                    <a:solidFill>
                      <a:schemeClr val="bg1">
                        <a:lumMod val="95000"/>
                      </a:schemeClr>
                    </a:solidFill>
                  </a:tcPr>
                </a:tc>
                <a:tc>
                  <a:txBody>
                    <a:bodyPr/>
                    <a:lstStyle/>
                    <a:p>
                      <a:pPr algn="ctr" fontAlgn="b"/>
                      <a:r>
                        <a:rPr lang="en-US" sz="1100" b="0" i="0" u="none" strike="noStrike" dirty="0">
                          <a:solidFill>
                            <a:schemeClr val="tx1"/>
                          </a:solidFill>
                          <a:effectLst/>
                          <a:latin typeface="+mn-lt"/>
                        </a:rPr>
                        <a:t>44</a:t>
                      </a:r>
                    </a:p>
                  </a:txBody>
                  <a:tcPr marL="9525" marR="9525" marT="9525" marB="0" anchor="ctr">
                    <a:solidFill>
                      <a:schemeClr val="bg1">
                        <a:lumMod val="95000"/>
                      </a:schemeClr>
                    </a:solidFill>
                  </a:tcPr>
                </a:tc>
                <a:tc>
                  <a:txBody>
                    <a:bodyPr/>
                    <a:lstStyle/>
                    <a:p>
                      <a:pPr algn="ctr" fontAlgn="b"/>
                      <a:r>
                        <a:rPr lang="en-US" sz="1100" b="0" i="0" u="none" strike="noStrike" dirty="0">
                          <a:solidFill>
                            <a:schemeClr val="tx1"/>
                          </a:solidFill>
                          <a:effectLst/>
                          <a:latin typeface="+mn-lt"/>
                        </a:rPr>
                        <a:t>17</a:t>
                      </a:r>
                    </a:p>
                  </a:txBody>
                  <a:tcPr marL="9525" marR="9525" marT="9525" marB="0" anchor="ctr">
                    <a:solidFill>
                      <a:schemeClr val="bg1">
                        <a:lumMod val="95000"/>
                      </a:schemeClr>
                    </a:solidFill>
                  </a:tcPr>
                </a:tc>
                <a:tc>
                  <a:txBody>
                    <a:bodyPr/>
                    <a:lstStyle/>
                    <a:p>
                      <a:pPr algn="ctr" fontAlgn="b"/>
                      <a:r>
                        <a:rPr lang="en-US" sz="1100" b="0" i="0" u="none" strike="noStrike" dirty="0">
                          <a:solidFill>
                            <a:schemeClr val="tx1"/>
                          </a:solidFill>
                          <a:effectLst/>
                          <a:latin typeface="+mn-lt"/>
                        </a:rPr>
                        <a:t>35</a:t>
                      </a:r>
                    </a:p>
                  </a:txBody>
                  <a:tcPr marL="9525" marR="9525" marT="9525" marB="0" anchor="ctr">
                    <a:solidFill>
                      <a:schemeClr val="bg1">
                        <a:lumMod val="95000"/>
                      </a:schemeClr>
                    </a:solidFill>
                  </a:tcPr>
                </a:tc>
                <a:tc>
                  <a:txBody>
                    <a:bodyPr/>
                    <a:lstStyle/>
                    <a:p>
                      <a:pPr algn="ctr" fontAlgn="b"/>
                      <a:r>
                        <a:rPr lang="en-US" sz="1100" b="1" i="0" u="none" strike="noStrike" dirty="0">
                          <a:solidFill>
                            <a:schemeClr val="tx1"/>
                          </a:solidFill>
                          <a:effectLst/>
                          <a:latin typeface="+mn-lt"/>
                        </a:rPr>
                        <a:t>386</a:t>
                      </a:r>
                    </a:p>
                  </a:txBody>
                  <a:tcPr marL="9525" marR="9525" marT="9525" marB="0" anchor="ctr">
                    <a:solidFill>
                      <a:schemeClr val="bg1">
                        <a:lumMod val="95000"/>
                      </a:schemeClr>
                    </a:solidFill>
                  </a:tcPr>
                </a:tc>
                <a:tc>
                  <a:txBody>
                    <a:bodyPr/>
                    <a:lstStyle/>
                    <a:p>
                      <a:pPr algn="ctr" fontAlgn="b"/>
                      <a:r>
                        <a:rPr lang="en-US" sz="1100" b="1" i="1" u="none" strike="noStrike" dirty="0">
                          <a:solidFill>
                            <a:schemeClr val="tx1"/>
                          </a:solidFill>
                          <a:effectLst/>
                          <a:latin typeface="+mn-lt"/>
                        </a:rPr>
                        <a:t>1,470</a:t>
                      </a:r>
                    </a:p>
                  </a:txBody>
                  <a:tcPr marL="9525" marR="9525" marT="9525" marB="0" anchor="ctr">
                    <a:solidFill>
                      <a:schemeClr val="bg1">
                        <a:lumMod val="95000"/>
                      </a:schemeClr>
                    </a:solidFill>
                  </a:tcPr>
                </a:tc>
                <a:extLst>
                  <a:ext uri="{0D108BD9-81ED-4DB2-BD59-A6C34878D82A}">
                    <a16:rowId xmlns:a16="http://schemas.microsoft.com/office/drawing/2014/main" val="657555487"/>
                  </a:ext>
                </a:extLst>
              </a:tr>
              <a:tr h="479684">
                <a:tc>
                  <a:txBody>
                    <a:bodyPr/>
                    <a:lstStyle/>
                    <a:p>
                      <a:pPr algn="ctr" fontAlgn="b"/>
                      <a:r>
                        <a:rPr lang="en-US" sz="1100" b="1" i="1" u="none" strike="noStrike" dirty="0">
                          <a:solidFill>
                            <a:schemeClr val="tx1"/>
                          </a:solidFill>
                          <a:effectLst/>
                          <a:latin typeface="+mn-lt"/>
                        </a:rPr>
                        <a:t>Totals</a:t>
                      </a:r>
                    </a:p>
                  </a:txBody>
                  <a:tcPr marL="9525" marR="9525" marT="9525" marB="0" anchor="ctr">
                    <a:solidFill>
                      <a:schemeClr val="bg1">
                        <a:lumMod val="85000"/>
                      </a:schemeClr>
                    </a:solidFill>
                  </a:tcPr>
                </a:tc>
                <a:tc>
                  <a:txBody>
                    <a:bodyPr/>
                    <a:lstStyle/>
                    <a:p>
                      <a:pPr algn="ctr" fontAlgn="b"/>
                      <a:r>
                        <a:rPr lang="en-US" sz="1100" b="1" i="1" u="none" strike="noStrike" dirty="0">
                          <a:solidFill>
                            <a:srgbClr val="000000"/>
                          </a:solidFill>
                          <a:effectLst/>
                          <a:latin typeface="+mn-lt"/>
                        </a:rPr>
                        <a:t>4,926</a:t>
                      </a:r>
                    </a:p>
                  </a:txBody>
                  <a:tcPr marL="9525" marR="9525" marT="9525" marB="0" anchor="ctr">
                    <a:solidFill>
                      <a:schemeClr val="bg1">
                        <a:lumMod val="85000"/>
                      </a:schemeClr>
                    </a:solidFill>
                  </a:tcPr>
                </a:tc>
                <a:tc>
                  <a:txBody>
                    <a:bodyPr/>
                    <a:lstStyle/>
                    <a:p>
                      <a:pPr algn="ctr" fontAlgn="b"/>
                      <a:r>
                        <a:rPr lang="en-US" sz="1100" b="1" i="1" u="none" strike="noStrike" dirty="0">
                          <a:solidFill>
                            <a:srgbClr val="000000"/>
                          </a:solidFill>
                          <a:effectLst/>
                          <a:latin typeface="+mn-lt"/>
                        </a:rPr>
                        <a:t>965</a:t>
                      </a:r>
                    </a:p>
                  </a:txBody>
                  <a:tcPr marL="9525" marR="9525" marT="9525" marB="0" anchor="ctr">
                    <a:solidFill>
                      <a:schemeClr val="bg1">
                        <a:lumMod val="85000"/>
                      </a:schemeClr>
                    </a:solidFill>
                  </a:tcPr>
                </a:tc>
                <a:tc>
                  <a:txBody>
                    <a:bodyPr/>
                    <a:lstStyle/>
                    <a:p>
                      <a:pPr algn="ctr" fontAlgn="b"/>
                      <a:r>
                        <a:rPr lang="en-US" sz="1100" b="1" i="1" u="none" strike="noStrike" dirty="0">
                          <a:solidFill>
                            <a:schemeClr val="tx1"/>
                          </a:solidFill>
                          <a:effectLst/>
                          <a:latin typeface="+mn-lt"/>
                        </a:rPr>
                        <a:t>864</a:t>
                      </a:r>
                    </a:p>
                  </a:txBody>
                  <a:tcPr marL="9525" marR="9525" marT="9525" marB="0" anchor="ctr">
                    <a:solidFill>
                      <a:schemeClr val="bg1">
                        <a:lumMod val="85000"/>
                      </a:schemeClr>
                    </a:solidFill>
                  </a:tcPr>
                </a:tc>
                <a:tc>
                  <a:txBody>
                    <a:bodyPr/>
                    <a:lstStyle/>
                    <a:p>
                      <a:pPr algn="ctr" fontAlgn="b"/>
                      <a:r>
                        <a:rPr lang="en-US" sz="1100" b="1" i="1" u="none" strike="noStrike" dirty="0">
                          <a:solidFill>
                            <a:schemeClr val="tx1"/>
                          </a:solidFill>
                          <a:effectLst/>
                          <a:latin typeface="+mn-lt"/>
                        </a:rPr>
                        <a:t>410</a:t>
                      </a:r>
                    </a:p>
                  </a:txBody>
                  <a:tcPr marL="9525" marR="9525" marT="9525" marB="0" anchor="ctr">
                    <a:solidFill>
                      <a:schemeClr val="bg1">
                        <a:lumMod val="85000"/>
                      </a:schemeClr>
                    </a:solidFill>
                  </a:tcPr>
                </a:tc>
                <a:tc>
                  <a:txBody>
                    <a:bodyPr/>
                    <a:lstStyle/>
                    <a:p>
                      <a:pPr algn="ctr" fontAlgn="b"/>
                      <a:r>
                        <a:rPr lang="en-US" sz="1100" b="1" i="1" u="none" strike="noStrike" dirty="0">
                          <a:solidFill>
                            <a:schemeClr val="tx1"/>
                          </a:solidFill>
                          <a:effectLst/>
                          <a:latin typeface="+mn-lt"/>
                        </a:rPr>
                        <a:t>20</a:t>
                      </a:r>
                    </a:p>
                  </a:txBody>
                  <a:tcPr marL="9525" marR="9525" marT="9525" marB="0" anchor="ctr">
                    <a:solidFill>
                      <a:schemeClr val="bg1">
                        <a:lumMod val="85000"/>
                      </a:schemeClr>
                    </a:solidFill>
                  </a:tcPr>
                </a:tc>
                <a:tc>
                  <a:txBody>
                    <a:bodyPr/>
                    <a:lstStyle/>
                    <a:p>
                      <a:pPr algn="ctr" fontAlgn="b"/>
                      <a:r>
                        <a:rPr lang="en-US" sz="1100" b="1" i="1" u="none" strike="noStrike" dirty="0">
                          <a:solidFill>
                            <a:schemeClr val="tx1"/>
                          </a:solidFill>
                          <a:effectLst/>
                          <a:latin typeface="+mn-lt"/>
                        </a:rPr>
                        <a:t>110</a:t>
                      </a:r>
                    </a:p>
                  </a:txBody>
                  <a:tcPr marL="9525" marR="9525" marT="9525" marB="0" anchor="ctr">
                    <a:solidFill>
                      <a:schemeClr val="bg1">
                        <a:lumMod val="85000"/>
                      </a:schemeClr>
                    </a:solidFill>
                  </a:tcPr>
                </a:tc>
                <a:tc>
                  <a:txBody>
                    <a:bodyPr/>
                    <a:lstStyle/>
                    <a:p>
                      <a:pPr algn="ctr" fontAlgn="b"/>
                      <a:r>
                        <a:rPr lang="en-US" sz="1100" b="1" i="1" u="none" strike="noStrike" dirty="0">
                          <a:solidFill>
                            <a:schemeClr val="tx1"/>
                          </a:solidFill>
                          <a:effectLst/>
                          <a:latin typeface="+mn-lt"/>
                        </a:rPr>
                        <a:t>2,583</a:t>
                      </a:r>
                    </a:p>
                  </a:txBody>
                  <a:tcPr marL="9525" marR="9525" marT="9525" marB="0" anchor="ctr">
                    <a:solidFill>
                      <a:schemeClr val="bg1">
                        <a:lumMod val="85000"/>
                      </a:schemeClr>
                    </a:solidFill>
                  </a:tcPr>
                </a:tc>
                <a:tc>
                  <a:txBody>
                    <a:bodyPr/>
                    <a:lstStyle/>
                    <a:p>
                      <a:pPr algn="ctr" fontAlgn="b"/>
                      <a:r>
                        <a:rPr lang="en-US" sz="1100" b="1" i="1" u="none" strike="noStrike" dirty="0">
                          <a:solidFill>
                            <a:schemeClr val="tx1"/>
                          </a:solidFill>
                          <a:effectLst/>
                          <a:latin typeface="+mn-lt"/>
                        </a:rPr>
                        <a:t>7,509</a:t>
                      </a:r>
                    </a:p>
                  </a:txBody>
                  <a:tcPr marL="9525" marR="9525" marT="9525" marB="0" anchor="ctr">
                    <a:solidFill>
                      <a:schemeClr val="bg1">
                        <a:lumMod val="85000"/>
                      </a:schemeClr>
                    </a:solidFill>
                  </a:tcPr>
                </a:tc>
                <a:extLst>
                  <a:ext uri="{0D108BD9-81ED-4DB2-BD59-A6C34878D82A}">
                    <a16:rowId xmlns:a16="http://schemas.microsoft.com/office/drawing/2014/main" val="1233497315"/>
                  </a:ext>
                </a:extLst>
              </a:tr>
            </a:tbl>
          </a:graphicData>
        </a:graphic>
      </p:graphicFrame>
      <p:sp>
        <p:nvSpPr>
          <p:cNvPr id="3" name="Rectangle 2">
            <a:extLst>
              <a:ext uri="{FF2B5EF4-FFF2-40B4-BE49-F238E27FC236}">
                <a16:creationId xmlns:a16="http://schemas.microsoft.com/office/drawing/2014/main" id="{B863631F-DB99-47A3-940B-BB26FD76E057}"/>
              </a:ext>
            </a:extLst>
          </p:cNvPr>
          <p:cNvSpPr/>
          <p:nvPr/>
        </p:nvSpPr>
        <p:spPr>
          <a:xfrm>
            <a:off x="542925" y="4632996"/>
            <a:ext cx="7981404" cy="246221"/>
          </a:xfrm>
          <a:prstGeom prst="rect">
            <a:avLst/>
          </a:prstGeom>
        </p:spPr>
        <p:txBody>
          <a:bodyPr wrap="square">
            <a:spAutoFit/>
          </a:bodyPr>
          <a:lstStyle/>
          <a:p>
            <a:r>
              <a:rPr lang="en-US" sz="1000" i="1" dirty="0"/>
              <a:t>*FFY 2020 includes data from March 1 (estimated), 2020 through October 2, 2020. </a:t>
            </a:r>
            <a:endParaRPr lang="en-US" sz="1000" dirty="0"/>
          </a:p>
        </p:txBody>
      </p:sp>
      <p:sp>
        <p:nvSpPr>
          <p:cNvPr id="11" name="TextBox 10">
            <a:extLst>
              <a:ext uri="{FF2B5EF4-FFF2-40B4-BE49-F238E27FC236}">
                <a16:creationId xmlns:a16="http://schemas.microsoft.com/office/drawing/2014/main" id="{7C653FDC-2D29-45C8-9E18-5744F6F2500B}"/>
              </a:ext>
            </a:extLst>
          </p:cNvPr>
          <p:cNvSpPr txBox="1"/>
          <p:nvPr/>
        </p:nvSpPr>
        <p:spPr>
          <a:xfrm>
            <a:off x="6705600" y="685800"/>
            <a:ext cx="2286000" cy="369332"/>
          </a:xfrm>
          <a:prstGeom prst="rect">
            <a:avLst/>
          </a:prstGeom>
          <a:noFill/>
        </p:spPr>
        <p:txBody>
          <a:bodyPr wrap="square" rtlCol="0">
            <a:spAutoFit/>
          </a:bodyPr>
          <a:lstStyle/>
          <a:p>
            <a:r>
              <a:rPr lang="en-US" i="1" dirty="0"/>
              <a:t>FFY 2020—2021</a:t>
            </a:r>
          </a:p>
        </p:txBody>
      </p:sp>
      <p:sp>
        <p:nvSpPr>
          <p:cNvPr id="12" name="Rectangle 11">
            <a:extLst>
              <a:ext uri="{FF2B5EF4-FFF2-40B4-BE49-F238E27FC236}">
                <a16:creationId xmlns:a16="http://schemas.microsoft.com/office/drawing/2014/main" id="{B97899D5-2696-4ADE-8B75-2E49647459CC}"/>
              </a:ext>
            </a:extLst>
          </p:cNvPr>
          <p:cNvSpPr/>
          <p:nvPr/>
        </p:nvSpPr>
        <p:spPr>
          <a:xfrm>
            <a:off x="533400" y="5181600"/>
            <a:ext cx="7981404" cy="246221"/>
          </a:xfrm>
          <a:prstGeom prst="rect">
            <a:avLst/>
          </a:prstGeom>
        </p:spPr>
        <p:txBody>
          <a:bodyPr wrap="square">
            <a:spAutoFit/>
          </a:bodyPr>
          <a:lstStyle/>
          <a:p>
            <a:r>
              <a:rPr lang="en-US" sz="1000" i="1" dirty="0"/>
              <a:t>***July 2021 includes data from July 5, 2021, through August 1, 2021. </a:t>
            </a:r>
            <a:endParaRPr lang="en-US" sz="1000" dirty="0"/>
          </a:p>
        </p:txBody>
      </p:sp>
      <p:sp>
        <p:nvSpPr>
          <p:cNvPr id="9" name="Rectangle 8">
            <a:extLst>
              <a:ext uri="{FF2B5EF4-FFF2-40B4-BE49-F238E27FC236}">
                <a16:creationId xmlns:a16="http://schemas.microsoft.com/office/drawing/2014/main" id="{313317AF-06D8-4A1D-A09E-5474B9628FB9}"/>
              </a:ext>
            </a:extLst>
          </p:cNvPr>
          <p:cNvSpPr/>
          <p:nvPr/>
        </p:nvSpPr>
        <p:spPr>
          <a:xfrm>
            <a:off x="530733" y="5468779"/>
            <a:ext cx="7981404" cy="246221"/>
          </a:xfrm>
          <a:prstGeom prst="rect">
            <a:avLst/>
          </a:prstGeom>
        </p:spPr>
        <p:txBody>
          <a:bodyPr wrap="square">
            <a:spAutoFit/>
          </a:bodyPr>
          <a:lstStyle/>
          <a:p>
            <a:r>
              <a:rPr lang="en-US" sz="1000" i="1" dirty="0"/>
              <a:t>****August 2021 includes data from August 2, 2021, through August 22, 2021. </a:t>
            </a:r>
            <a:endParaRPr lang="en-US" sz="1000" dirty="0"/>
          </a:p>
        </p:txBody>
      </p:sp>
    </p:spTree>
    <p:extLst>
      <p:ext uri="{BB962C8B-B14F-4D97-AF65-F5344CB8AC3E}">
        <p14:creationId xmlns:p14="http://schemas.microsoft.com/office/powerpoint/2010/main" val="2030086484"/>
      </p:ext>
    </p:extLst>
  </p:cSld>
  <p:clrMapOvr>
    <a:masterClrMapping/>
  </p:clrMapOvr>
  <p:transition advClick="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377EAC83-9E41-45D3-9CFC-192D9377B7B3}"/>
              </a:ext>
            </a:extLst>
          </p:cNvPr>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rgbClr val="000080"/>
                </a:solidFill>
              </a:rPr>
              <a:t>COVID-19 Activities</a:t>
            </a:r>
            <a:endParaRPr lang="en-US" sz="2400" b="1" i="1" dirty="0">
              <a:solidFill>
                <a:schemeClr val="bg2"/>
              </a:solidFill>
            </a:endParaRPr>
          </a:p>
        </p:txBody>
      </p:sp>
      <p:sp>
        <p:nvSpPr>
          <p:cNvPr id="2" name="TextBox 1">
            <a:extLst>
              <a:ext uri="{FF2B5EF4-FFF2-40B4-BE49-F238E27FC236}">
                <a16:creationId xmlns:a16="http://schemas.microsoft.com/office/drawing/2014/main" id="{50A80A71-4AFB-4BB0-ABA8-390CE9B02B38}"/>
              </a:ext>
            </a:extLst>
          </p:cNvPr>
          <p:cNvSpPr txBox="1"/>
          <p:nvPr/>
        </p:nvSpPr>
        <p:spPr>
          <a:xfrm>
            <a:off x="503022" y="4572000"/>
            <a:ext cx="7981404" cy="400110"/>
          </a:xfrm>
          <a:prstGeom prst="rect">
            <a:avLst/>
          </a:prstGeom>
          <a:noFill/>
        </p:spPr>
        <p:txBody>
          <a:bodyPr wrap="square" rtlCol="0">
            <a:spAutoFit/>
          </a:bodyPr>
          <a:lstStyle/>
          <a:p>
            <a:r>
              <a:rPr lang="en-US" sz="1000" i="1" dirty="0"/>
              <a:t>**Quarterly data as follows: 1st quarter includes October data from October 3, 2020, to January 1, 2021. 2</a:t>
            </a:r>
            <a:r>
              <a:rPr lang="en-US" sz="1000" i="1" baseline="30000" dirty="0"/>
              <a:t>nd</a:t>
            </a:r>
            <a:r>
              <a:rPr lang="en-US" sz="1000" i="1" dirty="0"/>
              <a:t> quarter data includes data from January 2, 2021, to April 2, 2021. 3</a:t>
            </a:r>
            <a:r>
              <a:rPr lang="en-US" sz="1000" i="1" baseline="30000" dirty="0"/>
              <a:t>rd</a:t>
            </a:r>
            <a:r>
              <a:rPr lang="en-US" sz="1000" i="1" dirty="0"/>
              <a:t> quarter data includes data from April 3, 2021, to July 4, 2021. </a:t>
            </a:r>
          </a:p>
        </p:txBody>
      </p:sp>
      <p:sp>
        <p:nvSpPr>
          <p:cNvPr id="7" name="TextBox 6">
            <a:extLst>
              <a:ext uri="{FF2B5EF4-FFF2-40B4-BE49-F238E27FC236}">
                <a16:creationId xmlns:a16="http://schemas.microsoft.com/office/drawing/2014/main" id="{6828006A-25C6-4249-8570-2A11ED54DC38}"/>
              </a:ext>
            </a:extLst>
          </p:cNvPr>
          <p:cNvSpPr txBox="1"/>
          <p:nvPr/>
        </p:nvSpPr>
        <p:spPr>
          <a:xfrm>
            <a:off x="474447" y="5388114"/>
            <a:ext cx="7932191" cy="707886"/>
          </a:xfrm>
          <a:prstGeom prst="rect">
            <a:avLst/>
          </a:prstGeom>
          <a:noFill/>
        </p:spPr>
        <p:txBody>
          <a:bodyPr wrap="square" rtlCol="0">
            <a:spAutoFit/>
          </a:bodyPr>
          <a:lstStyle/>
          <a:p>
            <a:r>
              <a:rPr lang="en-US" sz="1000" i="1" dirty="0"/>
              <a:t>*****This data is preliminary and subject to change as unprocessed complaints are moved to other categories. Many of these unprocessed complaints contain insufficient information to process and/or they cover complaint items that do not fall under OSH jurisdiction.  Referrals to other Agencies are made, as appropriate.</a:t>
            </a:r>
          </a:p>
          <a:p>
            <a:r>
              <a:rPr lang="en-US" sz="1000" i="1" dirty="0"/>
              <a:t>.</a:t>
            </a:r>
          </a:p>
        </p:txBody>
      </p:sp>
      <p:graphicFrame>
        <p:nvGraphicFramePr>
          <p:cNvPr id="10" name="Content Placeholder 12">
            <a:extLst>
              <a:ext uri="{FF2B5EF4-FFF2-40B4-BE49-F238E27FC236}">
                <a16:creationId xmlns:a16="http://schemas.microsoft.com/office/drawing/2014/main" id="{A8C6BDD8-0290-4B51-8DBF-0E65A44060C9}"/>
              </a:ext>
            </a:extLst>
          </p:cNvPr>
          <p:cNvGraphicFramePr>
            <a:graphicFrameLocks noGrp="1"/>
          </p:cNvGraphicFramePr>
          <p:nvPr>
            <p:ph idx="1"/>
            <p:extLst>
              <p:ext uri="{D42A27DB-BD31-4B8C-83A1-F6EECF244321}">
                <p14:modId xmlns:p14="http://schemas.microsoft.com/office/powerpoint/2010/main" val="2243559304"/>
              </p:ext>
            </p:extLst>
          </p:nvPr>
        </p:nvGraphicFramePr>
        <p:xfrm>
          <a:off x="610360" y="1219201"/>
          <a:ext cx="7874066" cy="3131775"/>
        </p:xfrm>
        <a:graphic>
          <a:graphicData uri="http://schemas.openxmlformats.org/drawingml/2006/table">
            <a:tbl>
              <a:tblPr>
                <a:tableStyleId>{5C22544A-7EE6-4342-B048-85BDC9FD1C3A}</a:tableStyleId>
              </a:tblPr>
              <a:tblGrid>
                <a:gridCol w="1142240">
                  <a:extLst>
                    <a:ext uri="{9D8B030D-6E8A-4147-A177-3AD203B41FA5}">
                      <a16:colId xmlns:a16="http://schemas.microsoft.com/office/drawing/2014/main" val="4225244791"/>
                    </a:ext>
                  </a:extLst>
                </a:gridCol>
                <a:gridCol w="685800">
                  <a:extLst>
                    <a:ext uri="{9D8B030D-6E8A-4147-A177-3AD203B41FA5}">
                      <a16:colId xmlns:a16="http://schemas.microsoft.com/office/drawing/2014/main" val="3709083648"/>
                    </a:ext>
                  </a:extLst>
                </a:gridCol>
                <a:gridCol w="914400">
                  <a:extLst>
                    <a:ext uri="{9D8B030D-6E8A-4147-A177-3AD203B41FA5}">
                      <a16:colId xmlns:a16="http://schemas.microsoft.com/office/drawing/2014/main" val="4257475842"/>
                    </a:ext>
                  </a:extLst>
                </a:gridCol>
                <a:gridCol w="958078">
                  <a:extLst>
                    <a:ext uri="{9D8B030D-6E8A-4147-A177-3AD203B41FA5}">
                      <a16:colId xmlns:a16="http://schemas.microsoft.com/office/drawing/2014/main" val="1396554905"/>
                    </a:ext>
                  </a:extLst>
                </a:gridCol>
                <a:gridCol w="864990">
                  <a:extLst>
                    <a:ext uri="{9D8B030D-6E8A-4147-A177-3AD203B41FA5}">
                      <a16:colId xmlns:a16="http://schemas.microsoft.com/office/drawing/2014/main" val="3560091187"/>
                    </a:ext>
                  </a:extLst>
                </a:gridCol>
                <a:gridCol w="791460">
                  <a:extLst>
                    <a:ext uri="{9D8B030D-6E8A-4147-A177-3AD203B41FA5}">
                      <a16:colId xmlns:a16="http://schemas.microsoft.com/office/drawing/2014/main" val="1994680991"/>
                    </a:ext>
                  </a:extLst>
                </a:gridCol>
                <a:gridCol w="1043072">
                  <a:extLst>
                    <a:ext uri="{9D8B030D-6E8A-4147-A177-3AD203B41FA5}">
                      <a16:colId xmlns:a16="http://schemas.microsoft.com/office/drawing/2014/main" val="3105969582"/>
                    </a:ext>
                  </a:extLst>
                </a:gridCol>
                <a:gridCol w="609600">
                  <a:extLst>
                    <a:ext uri="{9D8B030D-6E8A-4147-A177-3AD203B41FA5}">
                      <a16:colId xmlns:a16="http://schemas.microsoft.com/office/drawing/2014/main" val="660787183"/>
                    </a:ext>
                  </a:extLst>
                </a:gridCol>
                <a:gridCol w="864426">
                  <a:extLst>
                    <a:ext uri="{9D8B030D-6E8A-4147-A177-3AD203B41FA5}">
                      <a16:colId xmlns:a16="http://schemas.microsoft.com/office/drawing/2014/main" val="3469489602"/>
                    </a:ext>
                  </a:extLst>
                </a:gridCol>
              </a:tblGrid>
              <a:tr h="399510">
                <a:tc>
                  <a:txBody>
                    <a:bodyPr/>
                    <a:lstStyle/>
                    <a:p>
                      <a:pPr algn="ctr" fontAlgn="b"/>
                      <a:r>
                        <a:rPr lang="en-US" sz="1100" b="1" u="none" strike="noStrike" dirty="0">
                          <a:solidFill>
                            <a:schemeClr val="tx1"/>
                          </a:solidFill>
                          <a:effectLst/>
                          <a:latin typeface="+mn-lt"/>
                        </a:rPr>
                        <a:t>Director’s Office</a:t>
                      </a:r>
                      <a:endParaRPr lang="en-US" sz="1100" b="1" i="0" u="none" strike="noStrike" dirty="0">
                        <a:solidFill>
                          <a:schemeClr val="tx1"/>
                        </a:solidFill>
                        <a:effectLst/>
                        <a:latin typeface="+mn-lt"/>
                      </a:endParaRPr>
                    </a:p>
                  </a:txBody>
                  <a:tcPr marL="9525" marR="9525" marT="9525" marB="0" anchor="ctr">
                    <a:solidFill>
                      <a:schemeClr val="bg1">
                        <a:lumMod val="75000"/>
                      </a:schemeClr>
                    </a:solidFill>
                  </a:tcPr>
                </a:tc>
                <a:tc>
                  <a:txBody>
                    <a:bodyPr/>
                    <a:lstStyle/>
                    <a:p>
                      <a:pPr algn="ctr" fontAlgn="b"/>
                      <a:r>
                        <a:rPr lang="en-US" sz="1000" b="1" i="0" u="none" strike="noStrike" dirty="0">
                          <a:solidFill>
                            <a:schemeClr val="tx1"/>
                          </a:solidFill>
                          <a:effectLst/>
                          <a:latin typeface="+mn-lt"/>
                        </a:rPr>
                        <a:t>FFY 2020*</a:t>
                      </a:r>
                    </a:p>
                  </a:txBody>
                  <a:tcPr marL="9525" marR="9525" marT="9525" marB="0" anchor="ctr">
                    <a:solidFill>
                      <a:schemeClr val="bg1">
                        <a:lumMod val="75000"/>
                      </a:schemeClr>
                    </a:solidFill>
                  </a:tcPr>
                </a:tc>
                <a:tc>
                  <a:txBody>
                    <a:bodyPr/>
                    <a:lstStyle/>
                    <a:p>
                      <a:pPr algn="ctr" fontAlgn="b"/>
                      <a:r>
                        <a:rPr lang="en-US" sz="1000" b="1" i="0" u="none" strike="noStrike" dirty="0">
                          <a:solidFill>
                            <a:schemeClr val="tx1"/>
                          </a:solidFill>
                          <a:effectLst/>
                          <a:latin typeface="+mn-lt"/>
                        </a:rPr>
                        <a:t>1</a:t>
                      </a:r>
                      <a:r>
                        <a:rPr lang="en-US" sz="1000" b="1" i="0" u="none" strike="noStrike" baseline="30000" dirty="0">
                          <a:solidFill>
                            <a:schemeClr val="tx1"/>
                          </a:solidFill>
                          <a:effectLst/>
                          <a:latin typeface="+mn-lt"/>
                        </a:rPr>
                        <a:t>st  </a:t>
                      </a:r>
                      <a:r>
                        <a:rPr lang="en-US" sz="1000" b="1" i="0" u="none" strike="noStrike" dirty="0">
                          <a:solidFill>
                            <a:schemeClr val="tx1"/>
                          </a:solidFill>
                          <a:effectLst/>
                          <a:latin typeface="+mn-lt"/>
                        </a:rPr>
                        <a:t>Qtr. 2021**</a:t>
                      </a:r>
                    </a:p>
                  </a:txBody>
                  <a:tcPr marL="9525" marR="9525" marT="9525" marB="0" anchor="ctr">
                    <a:solidFill>
                      <a:schemeClr val="bg1">
                        <a:lumMod val="75000"/>
                      </a:schemeClr>
                    </a:solidFill>
                  </a:tcPr>
                </a:tc>
                <a:tc>
                  <a:txBody>
                    <a:bodyPr/>
                    <a:lstStyle/>
                    <a:p>
                      <a:pPr algn="ctr" fontAlgn="b"/>
                      <a:r>
                        <a:rPr lang="en-US" sz="1000" b="1" i="0" u="none" strike="noStrike" dirty="0">
                          <a:solidFill>
                            <a:schemeClr val="tx1"/>
                          </a:solidFill>
                          <a:effectLst/>
                          <a:latin typeface="+mn-lt"/>
                        </a:rPr>
                        <a:t>2</a:t>
                      </a:r>
                      <a:r>
                        <a:rPr lang="en-US" sz="1000" b="1" i="0" u="none" strike="noStrike" baseline="30000" dirty="0">
                          <a:solidFill>
                            <a:schemeClr val="tx1"/>
                          </a:solidFill>
                          <a:effectLst/>
                          <a:latin typeface="+mn-lt"/>
                        </a:rPr>
                        <a:t>nd</a:t>
                      </a:r>
                      <a:r>
                        <a:rPr lang="en-US" sz="1000" b="1" i="0" u="none" strike="noStrike" dirty="0">
                          <a:solidFill>
                            <a:schemeClr val="tx1"/>
                          </a:solidFill>
                          <a:effectLst/>
                          <a:latin typeface="+mn-lt"/>
                        </a:rPr>
                        <a:t> Qtr. 2021**</a:t>
                      </a:r>
                    </a:p>
                  </a:txBody>
                  <a:tcPr marL="9525" marR="9525" marT="9525" marB="0" anchor="ctr">
                    <a:solidFill>
                      <a:schemeClr val="bg1">
                        <a:lumMod val="75000"/>
                      </a:schemeClr>
                    </a:solidFill>
                  </a:tcPr>
                </a:tc>
                <a:tc>
                  <a:txBody>
                    <a:bodyPr/>
                    <a:lstStyle/>
                    <a:p>
                      <a:pPr algn="ctr" fontAlgn="b"/>
                      <a:r>
                        <a:rPr lang="en-US" sz="1000" b="1" i="0" u="none" strike="noStrike" dirty="0">
                          <a:solidFill>
                            <a:schemeClr val="tx1"/>
                          </a:solidFill>
                          <a:effectLst/>
                          <a:latin typeface="+mn-lt"/>
                        </a:rPr>
                        <a:t>3</a:t>
                      </a:r>
                      <a:r>
                        <a:rPr lang="en-US" sz="1000" b="1" i="0" u="none" strike="noStrike" baseline="30000" dirty="0">
                          <a:solidFill>
                            <a:schemeClr val="tx1"/>
                          </a:solidFill>
                          <a:effectLst/>
                          <a:latin typeface="+mn-lt"/>
                        </a:rPr>
                        <a:t>rd</a:t>
                      </a:r>
                      <a:r>
                        <a:rPr lang="en-US" sz="1000" b="1" i="0" u="none" strike="noStrike" dirty="0">
                          <a:solidFill>
                            <a:schemeClr val="tx1"/>
                          </a:solidFill>
                          <a:effectLst/>
                          <a:latin typeface="+mn-lt"/>
                        </a:rPr>
                        <a:t> Qtr. 2021**</a:t>
                      </a:r>
                    </a:p>
                  </a:txBody>
                  <a:tcPr marL="9525" marR="9525" marT="9525" marB="0" anchor="ctr">
                    <a:solidFill>
                      <a:schemeClr val="bg1">
                        <a:lumMod val="75000"/>
                      </a:schemeClr>
                    </a:solidFill>
                  </a:tcPr>
                </a:tc>
                <a:tc>
                  <a:txBody>
                    <a:bodyPr/>
                    <a:lstStyle/>
                    <a:p>
                      <a:pPr algn="ctr" fontAlgn="b"/>
                      <a:r>
                        <a:rPr lang="en-US" sz="1000" b="1" i="0" u="none" strike="noStrike" dirty="0">
                          <a:solidFill>
                            <a:schemeClr val="tx1"/>
                          </a:solidFill>
                          <a:effectLst/>
                          <a:latin typeface="+mn-lt"/>
                        </a:rPr>
                        <a:t>July 2021***</a:t>
                      </a:r>
                    </a:p>
                  </a:txBody>
                  <a:tcPr marL="9525" marR="9525" marT="9525" marB="0" anchor="ctr">
                    <a:solidFill>
                      <a:schemeClr val="bg1">
                        <a:lumMod val="75000"/>
                      </a:schemeClr>
                    </a:solidFill>
                  </a:tcPr>
                </a:tc>
                <a:tc>
                  <a:txBody>
                    <a:bodyPr/>
                    <a:lstStyle/>
                    <a:p>
                      <a:pPr algn="ctr" fontAlgn="b"/>
                      <a:r>
                        <a:rPr lang="en-US" sz="1000" b="1" i="0" u="none" strike="noStrike" dirty="0">
                          <a:solidFill>
                            <a:schemeClr val="tx1"/>
                          </a:solidFill>
                          <a:effectLst/>
                          <a:latin typeface="+mn-lt"/>
                        </a:rPr>
                        <a:t>August 2021****</a:t>
                      </a:r>
                    </a:p>
                  </a:txBody>
                  <a:tcPr marL="9525" marR="9525" marT="9525" marB="0" anchor="ctr">
                    <a:solidFill>
                      <a:schemeClr val="bg1">
                        <a:lumMod val="75000"/>
                      </a:schemeClr>
                    </a:solidFill>
                  </a:tcPr>
                </a:tc>
                <a:tc>
                  <a:txBody>
                    <a:bodyPr/>
                    <a:lstStyle/>
                    <a:p>
                      <a:pPr algn="ctr" fontAlgn="b"/>
                      <a:r>
                        <a:rPr lang="en-US" sz="1000" b="1" i="0" u="none" strike="noStrike" dirty="0">
                          <a:solidFill>
                            <a:schemeClr val="tx1"/>
                          </a:solidFill>
                          <a:effectLst/>
                          <a:latin typeface="+mn-lt"/>
                        </a:rPr>
                        <a:t>FFY 2021</a:t>
                      </a:r>
                    </a:p>
                  </a:txBody>
                  <a:tcPr marL="9525" marR="9525" marT="9525" marB="0" anchor="ctr">
                    <a:solidFill>
                      <a:schemeClr val="bg1">
                        <a:lumMod val="75000"/>
                      </a:schemeClr>
                    </a:solidFill>
                  </a:tcPr>
                </a:tc>
                <a:tc>
                  <a:txBody>
                    <a:bodyPr/>
                    <a:lstStyle/>
                    <a:p>
                      <a:pPr algn="ctr" fontAlgn="b"/>
                      <a:r>
                        <a:rPr lang="en-US" sz="1000" b="1" i="1" u="none" strike="noStrike" dirty="0">
                          <a:solidFill>
                            <a:schemeClr val="tx1"/>
                          </a:solidFill>
                          <a:effectLst/>
                          <a:latin typeface="+mn-lt"/>
                        </a:rPr>
                        <a:t>FFY 2020-21</a:t>
                      </a:r>
                    </a:p>
                  </a:txBody>
                  <a:tcPr marL="9525" marR="9525" marT="9525" marB="0" anchor="ctr">
                    <a:solidFill>
                      <a:schemeClr val="bg1">
                        <a:lumMod val="75000"/>
                      </a:schemeClr>
                    </a:solidFill>
                  </a:tcPr>
                </a:tc>
                <a:extLst>
                  <a:ext uri="{0D108BD9-81ED-4DB2-BD59-A6C34878D82A}">
                    <a16:rowId xmlns:a16="http://schemas.microsoft.com/office/drawing/2014/main" val="761990219"/>
                  </a:ext>
                </a:extLst>
              </a:tr>
              <a:tr h="399675">
                <a:tc>
                  <a:txBody>
                    <a:bodyPr/>
                    <a:lstStyle/>
                    <a:p>
                      <a:pPr algn="ctr" fontAlgn="b"/>
                      <a:r>
                        <a:rPr lang="en-US" sz="1100" b="0" i="1" u="none" strike="noStrike" dirty="0">
                          <a:solidFill>
                            <a:schemeClr val="tx1"/>
                          </a:solidFill>
                          <a:effectLst/>
                          <a:latin typeface="+mn-lt"/>
                        </a:rPr>
                        <a:t>Meetings</a:t>
                      </a:r>
                    </a:p>
                  </a:txBody>
                  <a:tcPr marL="9525" marR="9525" marT="9525" marB="0" anchor="ctr">
                    <a:solidFill>
                      <a:schemeClr val="bg1">
                        <a:lumMod val="95000"/>
                      </a:schemeClr>
                    </a:solidFill>
                  </a:tcPr>
                </a:tc>
                <a:tc>
                  <a:txBody>
                    <a:bodyPr/>
                    <a:lstStyle/>
                    <a:p>
                      <a:pPr algn="ctr" fontAlgn="b"/>
                      <a:r>
                        <a:rPr lang="en-US" sz="1100" b="1" i="0" u="none" strike="noStrike" dirty="0">
                          <a:solidFill>
                            <a:srgbClr val="000000"/>
                          </a:solidFill>
                          <a:effectLst/>
                          <a:latin typeface="+mn-lt"/>
                        </a:rPr>
                        <a:t>102</a:t>
                      </a:r>
                    </a:p>
                  </a:txBody>
                  <a:tcPr marL="9525" marR="9525" marT="9525" marB="0" anchor="ctr">
                    <a:solidFill>
                      <a:schemeClr val="bg1">
                        <a:lumMod val="95000"/>
                      </a:schemeClr>
                    </a:solidFill>
                  </a:tcPr>
                </a:tc>
                <a:tc>
                  <a:txBody>
                    <a:bodyPr/>
                    <a:lstStyle/>
                    <a:p>
                      <a:pPr algn="ctr" fontAlgn="b"/>
                      <a:r>
                        <a:rPr lang="en-US" sz="1100" b="0" i="0" u="none" strike="noStrike" dirty="0">
                          <a:solidFill>
                            <a:srgbClr val="000000"/>
                          </a:solidFill>
                          <a:effectLst/>
                          <a:latin typeface="+mn-lt"/>
                        </a:rPr>
                        <a:t>37</a:t>
                      </a:r>
                    </a:p>
                  </a:txBody>
                  <a:tcPr marL="9525" marR="9525" marT="9525" marB="0" anchor="ctr">
                    <a:solidFill>
                      <a:schemeClr val="bg1">
                        <a:lumMod val="95000"/>
                      </a:schemeClr>
                    </a:solidFill>
                  </a:tcPr>
                </a:tc>
                <a:tc>
                  <a:txBody>
                    <a:bodyPr/>
                    <a:lstStyle/>
                    <a:p>
                      <a:pPr algn="ctr" fontAlgn="b"/>
                      <a:r>
                        <a:rPr lang="en-US" sz="1100" b="0" i="0" u="none" strike="noStrike" dirty="0">
                          <a:solidFill>
                            <a:schemeClr val="tx1"/>
                          </a:solidFill>
                          <a:effectLst/>
                          <a:latin typeface="+mn-lt"/>
                        </a:rPr>
                        <a:t>28</a:t>
                      </a:r>
                    </a:p>
                  </a:txBody>
                  <a:tcPr marL="9525" marR="9525" marT="9525" marB="0" anchor="ctr">
                    <a:solidFill>
                      <a:schemeClr val="bg1">
                        <a:lumMod val="95000"/>
                      </a:schemeClr>
                    </a:solidFill>
                  </a:tcPr>
                </a:tc>
                <a:tc>
                  <a:txBody>
                    <a:bodyPr/>
                    <a:lstStyle/>
                    <a:p>
                      <a:pPr algn="ctr" fontAlgn="b"/>
                      <a:r>
                        <a:rPr lang="en-US" sz="1100" b="0" i="0" u="none" strike="noStrike" dirty="0">
                          <a:solidFill>
                            <a:schemeClr val="tx1"/>
                          </a:solidFill>
                          <a:effectLst/>
                          <a:latin typeface="+mn-lt"/>
                        </a:rPr>
                        <a:t>19</a:t>
                      </a:r>
                    </a:p>
                  </a:txBody>
                  <a:tcPr marL="9525" marR="9525" marT="9525" marB="0" anchor="ctr">
                    <a:solidFill>
                      <a:schemeClr val="bg1">
                        <a:lumMod val="95000"/>
                      </a:schemeClr>
                    </a:solidFill>
                  </a:tcPr>
                </a:tc>
                <a:tc>
                  <a:txBody>
                    <a:bodyPr/>
                    <a:lstStyle/>
                    <a:p>
                      <a:pPr algn="ctr" fontAlgn="b"/>
                      <a:r>
                        <a:rPr lang="en-US" sz="1100" b="0" i="0" u="none" strike="noStrike" dirty="0">
                          <a:solidFill>
                            <a:schemeClr val="tx1"/>
                          </a:solidFill>
                          <a:effectLst/>
                          <a:latin typeface="+mn-lt"/>
                        </a:rPr>
                        <a:t>6</a:t>
                      </a:r>
                    </a:p>
                  </a:txBody>
                  <a:tcPr marL="9525" marR="9525" marT="9525" marB="0" anchor="ctr">
                    <a:solidFill>
                      <a:schemeClr val="bg1">
                        <a:lumMod val="95000"/>
                      </a:schemeClr>
                    </a:solidFill>
                  </a:tcPr>
                </a:tc>
                <a:tc>
                  <a:txBody>
                    <a:bodyPr/>
                    <a:lstStyle/>
                    <a:p>
                      <a:pPr algn="ctr" fontAlgn="b"/>
                      <a:r>
                        <a:rPr lang="en-US" sz="1100" b="0" i="0" u="none" strike="noStrike" dirty="0">
                          <a:solidFill>
                            <a:schemeClr val="tx1"/>
                          </a:solidFill>
                          <a:effectLst/>
                          <a:latin typeface="+mn-lt"/>
                        </a:rPr>
                        <a:t>7</a:t>
                      </a:r>
                    </a:p>
                  </a:txBody>
                  <a:tcPr marL="9525" marR="9525" marT="9525" marB="0" anchor="ctr">
                    <a:solidFill>
                      <a:schemeClr val="bg1">
                        <a:lumMod val="95000"/>
                      </a:schemeClr>
                    </a:solidFill>
                  </a:tcPr>
                </a:tc>
                <a:tc>
                  <a:txBody>
                    <a:bodyPr/>
                    <a:lstStyle/>
                    <a:p>
                      <a:pPr algn="ctr" fontAlgn="b"/>
                      <a:r>
                        <a:rPr lang="en-US" sz="1100" b="1" i="0" u="none" strike="noStrike" dirty="0">
                          <a:solidFill>
                            <a:schemeClr val="tx1"/>
                          </a:solidFill>
                          <a:effectLst/>
                          <a:latin typeface="+mn-lt"/>
                        </a:rPr>
                        <a:t>97</a:t>
                      </a:r>
                    </a:p>
                  </a:txBody>
                  <a:tcPr marL="9525" marR="9525" marT="9525" marB="0" anchor="ctr">
                    <a:solidFill>
                      <a:schemeClr val="bg1">
                        <a:lumMod val="95000"/>
                      </a:schemeClr>
                    </a:solidFill>
                  </a:tcPr>
                </a:tc>
                <a:tc>
                  <a:txBody>
                    <a:bodyPr/>
                    <a:lstStyle/>
                    <a:p>
                      <a:pPr algn="ctr" fontAlgn="b"/>
                      <a:r>
                        <a:rPr lang="en-US" sz="1100" b="1" i="1" u="none" strike="noStrike" dirty="0">
                          <a:solidFill>
                            <a:schemeClr val="tx1"/>
                          </a:solidFill>
                          <a:effectLst/>
                          <a:latin typeface="+mn-lt"/>
                        </a:rPr>
                        <a:t>199</a:t>
                      </a:r>
                    </a:p>
                  </a:txBody>
                  <a:tcPr marL="9525" marR="9525" marT="9525" marB="0" anchor="ctr">
                    <a:solidFill>
                      <a:schemeClr val="bg1">
                        <a:lumMod val="95000"/>
                      </a:schemeClr>
                    </a:solidFill>
                  </a:tcPr>
                </a:tc>
                <a:extLst>
                  <a:ext uri="{0D108BD9-81ED-4DB2-BD59-A6C34878D82A}">
                    <a16:rowId xmlns:a16="http://schemas.microsoft.com/office/drawing/2014/main" val="801674964"/>
                  </a:ext>
                </a:extLst>
              </a:tr>
              <a:tr h="388765">
                <a:tc>
                  <a:txBody>
                    <a:bodyPr/>
                    <a:lstStyle/>
                    <a:p>
                      <a:pPr algn="ctr" fontAlgn="b"/>
                      <a:r>
                        <a:rPr lang="en-US" sz="1100" b="1" i="1" u="none" strike="noStrike" dirty="0">
                          <a:solidFill>
                            <a:schemeClr val="tx1"/>
                          </a:solidFill>
                          <a:effectLst/>
                          <a:latin typeface="+mn-lt"/>
                        </a:rPr>
                        <a:t>Compliance</a:t>
                      </a:r>
                    </a:p>
                  </a:txBody>
                  <a:tcPr marL="9525" marR="9525" marT="9525" marB="0" anchor="ctr">
                    <a:solidFill>
                      <a:schemeClr val="bg1">
                        <a:lumMod val="75000"/>
                      </a:schemeClr>
                    </a:solidFill>
                  </a:tcPr>
                </a:tc>
                <a:tc>
                  <a:txBody>
                    <a:bodyPr/>
                    <a:lstStyle/>
                    <a:p>
                      <a:pPr algn="ctr" fontAlgn="b"/>
                      <a:r>
                        <a:rPr lang="en-US" sz="1000" b="1" i="0" u="none" strike="noStrike" dirty="0">
                          <a:solidFill>
                            <a:schemeClr val="tx1"/>
                          </a:solidFill>
                          <a:effectLst/>
                          <a:latin typeface="+mn-lt"/>
                        </a:rPr>
                        <a:t>FFY 2020*</a:t>
                      </a:r>
                    </a:p>
                  </a:txBody>
                  <a:tcPr marL="9525" marR="9525" marT="9525" marB="0" anchor="ctr">
                    <a:solidFill>
                      <a:schemeClr val="bg1">
                        <a:lumMod val="75000"/>
                      </a:schemeClr>
                    </a:solidFill>
                  </a:tcPr>
                </a:tc>
                <a:tc>
                  <a:txBody>
                    <a:bodyPr/>
                    <a:lstStyle/>
                    <a:p>
                      <a:pPr algn="ctr" fontAlgn="b"/>
                      <a:r>
                        <a:rPr lang="en-US" sz="1000" b="1" i="0" u="none" strike="noStrike" dirty="0">
                          <a:solidFill>
                            <a:schemeClr val="tx1"/>
                          </a:solidFill>
                          <a:effectLst/>
                          <a:latin typeface="+mn-lt"/>
                        </a:rPr>
                        <a:t>1</a:t>
                      </a:r>
                      <a:r>
                        <a:rPr lang="en-US" sz="1000" b="1" i="0" u="none" strike="noStrike" baseline="30000" dirty="0">
                          <a:solidFill>
                            <a:schemeClr val="tx1"/>
                          </a:solidFill>
                          <a:effectLst/>
                          <a:latin typeface="+mn-lt"/>
                        </a:rPr>
                        <a:t>st  </a:t>
                      </a:r>
                      <a:r>
                        <a:rPr lang="en-US" sz="1000" b="1" i="0" u="none" strike="noStrike" dirty="0">
                          <a:solidFill>
                            <a:schemeClr val="tx1"/>
                          </a:solidFill>
                          <a:effectLst/>
                          <a:latin typeface="+mn-lt"/>
                        </a:rPr>
                        <a:t>Qtr. 2021**</a:t>
                      </a:r>
                    </a:p>
                  </a:txBody>
                  <a:tcPr marL="9525" marR="9525" marT="9525" marB="0" anchor="ctr">
                    <a:solidFill>
                      <a:schemeClr val="bg1">
                        <a:lumMod val="75000"/>
                      </a:schemeClr>
                    </a:solidFill>
                  </a:tcPr>
                </a:tc>
                <a:tc>
                  <a:txBody>
                    <a:bodyPr/>
                    <a:lstStyle/>
                    <a:p>
                      <a:pPr algn="ctr" fontAlgn="b"/>
                      <a:r>
                        <a:rPr lang="en-US" sz="1000" b="1" i="0" u="none" strike="noStrike" dirty="0">
                          <a:solidFill>
                            <a:schemeClr val="tx1"/>
                          </a:solidFill>
                          <a:effectLst/>
                          <a:latin typeface="+mn-lt"/>
                        </a:rPr>
                        <a:t>2</a:t>
                      </a:r>
                      <a:r>
                        <a:rPr lang="en-US" sz="1000" b="1" i="0" u="none" strike="noStrike" baseline="30000" dirty="0">
                          <a:solidFill>
                            <a:schemeClr val="tx1"/>
                          </a:solidFill>
                          <a:effectLst/>
                          <a:latin typeface="+mn-lt"/>
                        </a:rPr>
                        <a:t>nd</a:t>
                      </a:r>
                      <a:r>
                        <a:rPr lang="en-US" sz="1000" b="1" i="0" u="none" strike="noStrike" dirty="0">
                          <a:solidFill>
                            <a:schemeClr val="tx1"/>
                          </a:solidFill>
                          <a:effectLst/>
                          <a:latin typeface="+mn-lt"/>
                        </a:rPr>
                        <a:t> Qtr. 2021**</a:t>
                      </a:r>
                    </a:p>
                  </a:txBody>
                  <a:tcPr marL="9525" marR="9525" marT="9525" marB="0" anchor="ctr">
                    <a:solidFill>
                      <a:schemeClr val="bg1">
                        <a:lumMod val="75000"/>
                      </a:schemeClr>
                    </a:solidFill>
                  </a:tcPr>
                </a:tc>
                <a:tc>
                  <a:txBody>
                    <a:bodyPr/>
                    <a:lstStyle/>
                    <a:p>
                      <a:pPr algn="ctr" fontAlgn="b"/>
                      <a:r>
                        <a:rPr lang="en-US" sz="1000" b="1" i="0" u="none" strike="noStrike" dirty="0">
                          <a:solidFill>
                            <a:schemeClr val="tx1"/>
                          </a:solidFill>
                          <a:effectLst/>
                          <a:latin typeface="+mn-lt"/>
                        </a:rPr>
                        <a:t>3</a:t>
                      </a:r>
                      <a:r>
                        <a:rPr lang="en-US" sz="1000" b="1" i="0" u="none" strike="noStrike" baseline="30000" dirty="0">
                          <a:solidFill>
                            <a:schemeClr val="tx1"/>
                          </a:solidFill>
                          <a:effectLst/>
                          <a:latin typeface="+mn-lt"/>
                        </a:rPr>
                        <a:t>rd</a:t>
                      </a:r>
                      <a:r>
                        <a:rPr lang="en-US" sz="1000" b="1" i="0" u="none" strike="noStrike" dirty="0">
                          <a:solidFill>
                            <a:schemeClr val="tx1"/>
                          </a:solidFill>
                          <a:effectLst/>
                          <a:latin typeface="+mn-lt"/>
                        </a:rPr>
                        <a:t> Qtr. 2021**</a:t>
                      </a:r>
                    </a:p>
                  </a:txBody>
                  <a:tcPr marL="9525" marR="9525" marT="9525" marB="0" anchor="ctr">
                    <a:solidFill>
                      <a:schemeClr val="bg1">
                        <a:lumMod val="75000"/>
                      </a:schemeClr>
                    </a:solidFill>
                  </a:tcPr>
                </a:tc>
                <a:tc>
                  <a:txBody>
                    <a:bodyPr/>
                    <a:lstStyle/>
                    <a:p>
                      <a:pPr algn="ctr" fontAlgn="b"/>
                      <a:r>
                        <a:rPr lang="en-US" sz="1000" b="1" i="0" u="none" strike="noStrike" dirty="0">
                          <a:solidFill>
                            <a:schemeClr val="tx1"/>
                          </a:solidFill>
                          <a:effectLst/>
                          <a:latin typeface="+mn-lt"/>
                        </a:rPr>
                        <a:t>July 2021***</a:t>
                      </a:r>
                    </a:p>
                  </a:txBody>
                  <a:tcPr marL="9525" marR="9525" marT="9525" marB="0" anchor="ctr">
                    <a:solidFill>
                      <a:schemeClr val="bg1">
                        <a:lumMod val="75000"/>
                      </a:schemeClr>
                    </a:solidFill>
                  </a:tcPr>
                </a:tc>
                <a:tc>
                  <a:txBody>
                    <a:bodyPr/>
                    <a:lstStyle/>
                    <a:p>
                      <a:pPr algn="ctr" fontAlgn="b"/>
                      <a:r>
                        <a:rPr lang="en-US" sz="1000" b="1" i="0" u="none" strike="noStrike" dirty="0">
                          <a:solidFill>
                            <a:schemeClr val="tx1"/>
                          </a:solidFill>
                          <a:effectLst/>
                          <a:latin typeface="+mn-lt"/>
                        </a:rPr>
                        <a:t>August 2021****</a:t>
                      </a:r>
                    </a:p>
                  </a:txBody>
                  <a:tcPr marL="9525" marR="9525" marT="9525" marB="0" anchor="ctr">
                    <a:solidFill>
                      <a:schemeClr val="bg1">
                        <a:lumMod val="75000"/>
                      </a:schemeClr>
                    </a:solidFill>
                  </a:tcPr>
                </a:tc>
                <a:tc>
                  <a:txBody>
                    <a:bodyPr/>
                    <a:lstStyle/>
                    <a:p>
                      <a:pPr algn="ctr" fontAlgn="b"/>
                      <a:r>
                        <a:rPr lang="en-US" sz="1000" b="1" i="0" u="none" strike="noStrike" dirty="0">
                          <a:solidFill>
                            <a:schemeClr val="tx1"/>
                          </a:solidFill>
                          <a:effectLst/>
                          <a:latin typeface="+mn-lt"/>
                        </a:rPr>
                        <a:t>FFY 2021</a:t>
                      </a:r>
                    </a:p>
                  </a:txBody>
                  <a:tcPr marL="9525" marR="9525" marT="9525" marB="0" anchor="ctr">
                    <a:solidFill>
                      <a:schemeClr val="bg1">
                        <a:lumMod val="75000"/>
                      </a:schemeClr>
                    </a:solidFill>
                  </a:tcPr>
                </a:tc>
                <a:tc>
                  <a:txBody>
                    <a:bodyPr/>
                    <a:lstStyle/>
                    <a:p>
                      <a:pPr algn="ctr" fontAlgn="b"/>
                      <a:r>
                        <a:rPr lang="en-US" sz="1000" b="1" i="1" u="none" strike="noStrike" dirty="0">
                          <a:solidFill>
                            <a:schemeClr val="tx1"/>
                          </a:solidFill>
                          <a:effectLst/>
                          <a:latin typeface="+mn-lt"/>
                        </a:rPr>
                        <a:t>FFY 2020-21</a:t>
                      </a:r>
                    </a:p>
                  </a:txBody>
                  <a:tcPr marL="9525" marR="9525" marT="9525" marB="0" anchor="ctr">
                    <a:solidFill>
                      <a:schemeClr val="bg1">
                        <a:lumMod val="75000"/>
                      </a:schemeClr>
                    </a:solidFill>
                  </a:tcPr>
                </a:tc>
                <a:extLst>
                  <a:ext uri="{0D108BD9-81ED-4DB2-BD59-A6C34878D82A}">
                    <a16:rowId xmlns:a16="http://schemas.microsoft.com/office/drawing/2014/main" val="3769361676"/>
                  </a:ext>
                </a:extLst>
              </a:tr>
              <a:tr h="388765">
                <a:tc>
                  <a:txBody>
                    <a:bodyPr/>
                    <a:lstStyle/>
                    <a:p>
                      <a:pPr algn="ctr" fontAlgn="b"/>
                      <a:r>
                        <a:rPr lang="en-US" sz="1100" b="0" i="1" u="none" strike="noStrike" dirty="0">
                          <a:solidFill>
                            <a:schemeClr val="tx1"/>
                          </a:solidFill>
                          <a:effectLst/>
                          <a:latin typeface="+mj-lt"/>
                        </a:rPr>
                        <a:t>Valid Complaints</a:t>
                      </a:r>
                    </a:p>
                  </a:txBody>
                  <a:tcPr marL="9525" marR="9525" marT="9525" marB="0" anchor="ctr">
                    <a:solidFill>
                      <a:schemeClr val="bg1">
                        <a:lumMod val="95000"/>
                      </a:schemeClr>
                    </a:solidFill>
                  </a:tcPr>
                </a:tc>
                <a:tc>
                  <a:txBody>
                    <a:bodyPr/>
                    <a:lstStyle/>
                    <a:p>
                      <a:pPr algn="ctr" fontAlgn="b"/>
                      <a:r>
                        <a:rPr lang="en-US" sz="1100" b="1" i="0" u="none" strike="noStrike" dirty="0">
                          <a:solidFill>
                            <a:srgbClr val="000000"/>
                          </a:solidFill>
                          <a:effectLst/>
                          <a:latin typeface="+mj-lt"/>
                        </a:rPr>
                        <a:t>1,012</a:t>
                      </a:r>
                    </a:p>
                  </a:txBody>
                  <a:tcPr marL="9525" marR="9525" marT="9525" marB="0" anchor="ctr">
                    <a:solidFill>
                      <a:schemeClr val="bg1">
                        <a:lumMod val="95000"/>
                      </a:schemeClr>
                    </a:solidFill>
                  </a:tcPr>
                </a:tc>
                <a:tc>
                  <a:txBody>
                    <a:bodyPr/>
                    <a:lstStyle/>
                    <a:p>
                      <a:pPr algn="ctr" fontAlgn="b"/>
                      <a:r>
                        <a:rPr lang="en-US" sz="1100" b="0" i="0" u="none" strike="noStrike" dirty="0">
                          <a:solidFill>
                            <a:srgbClr val="000000"/>
                          </a:solidFill>
                          <a:effectLst/>
                          <a:latin typeface="+mn-lt"/>
                        </a:rPr>
                        <a:t>514</a:t>
                      </a:r>
                    </a:p>
                  </a:txBody>
                  <a:tcPr marL="9525" marR="9525" marT="9525" marB="0" anchor="ctr">
                    <a:solidFill>
                      <a:schemeClr val="bg1">
                        <a:lumMod val="95000"/>
                      </a:schemeClr>
                    </a:solidFill>
                  </a:tcPr>
                </a:tc>
                <a:tc>
                  <a:txBody>
                    <a:bodyPr/>
                    <a:lstStyle/>
                    <a:p>
                      <a:pPr algn="ctr" fontAlgn="b"/>
                      <a:r>
                        <a:rPr lang="en-US" sz="1100" b="0" i="0" u="none" strike="noStrike" dirty="0">
                          <a:solidFill>
                            <a:schemeClr val="tx1"/>
                          </a:solidFill>
                          <a:effectLst/>
                          <a:latin typeface="+mn-lt"/>
                        </a:rPr>
                        <a:t>473</a:t>
                      </a:r>
                    </a:p>
                  </a:txBody>
                  <a:tcPr marL="9525" marR="9525" marT="9525" marB="0" anchor="ctr">
                    <a:solidFill>
                      <a:schemeClr val="bg1">
                        <a:lumMod val="95000"/>
                      </a:schemeClr>
                    </a:solidFill>
                  </a:tcPr>
                </a:tc>
                <a:tc>
                  <a:txBody>
                    <a:bodyPr/>
                    <a:lstStyle/>
                    <a:p>
                      <a:pPr algn="ctr" fontAlgn="b"/>
                      <a:r>
                        <a:rPr lang="en-US" sz="1100" b="0" i="0" u="none" strike="noStrike" dirty="0">
                          <a:solidFill>
                            <a:schemeClr val="tx1"/>
                          </a:solidFill>
                          <a:effectLst/>
                          <a:latin typeface="+mn-lt"/>
                        </a:rPr>
                        <a:t>85</a:t>
                      </a:r>
                    </a:p>
                  </a:txBody>
                  <a:tcPr marL="9525" marR="9525" marT="9525" marB="0" anchor="ctr">
                    <a:solidFill>
                      <a:schemeClr val="bg1">
                        <a:lumMod val="95000"/>
                      </a:schemeClr>
                    </a:solidFill>
                  </a:tcPr>
                </a:tc>
                <a:tc>
                  <a:txBody>
                    <a:bodyPr/>
                    <a:lstStyle/>
                    <a:p>
                      <a:pPr algn="ctr" fontAlgn="b"/>
                      <a:r>
                        <a:rPr lang="en-US" sz="1100" b="0" i="0" u="none" strike="noStrike" dirty="0">
                          <a:solidFill>
                            <a:schemeClr val="tx1"/>
                          </a:solidFill>
                          <a:effectLst/>
                          <a:latin typeface="+mn-lt"/>
                        </a:rPr>
                        <a:t>25</a:t>
                      </a:r>
                    </a:p>
                  </a:txBody>
                  <a:tcPr marL="9525" marR="9525" marT="9525" marB="0" anchor="ctr">
                    <a:solidFill>
                      <a:schemeClr val="bg1">
                        <a:lumMod val="95000"/>
                      </a:schemeClr>
                    </a:solidFill>
                  </a:tcPr>
                </a:tc>
                <a:tc>
                  <a:txBody>
                    <a:bodyPr/>
                    <a:lstStyle/>
                    <a:p>
                      <a:pPr algn="ctr" fontAlgn="b"/>
                      <a:r>
                        <a:rPr lang="en-US" sz="1100" b="0" i="0" u="none" strike="noStrike" dirty="0">
                          <a:solidFill>
                            <a:schemeClr val="tx1"/>
                          </a:solidFill>
                          <a:effectLst/>
                          <a:latin typeface="+mn-lt"/>
                        </a:rPr>
                        <a:t>68</a:t>
                      </a:r>
                    </a:p>
                  </a:txBody>
                  <a:tcPr marL="9525" marR="9525" marT="9525" marB="0" anchor="ctr">
                    <a:solidFill>
                      <a:schemeClr val="bg1">
                        <a:lumMod val="95000"/>
                      </a:schemeClr>
                    </a:solidFill>
                  </a:tcPr>
                </a:tc>
                <a:tc>
                  <a:txBody>
                    <a:bodyPr/>
                    <a:lstStyle/>
                    <a:p>
                      <a:pPr algn="ctr" fontAlgn="b"/>
                      <a:r>
                        <a:rPr lang="en-US" sz="1100" b="1" i="0" u="none" strike="noStrike" dirty="0">
                          <a:solidFill>
                            <a:schemeClr val="tx1"/>
                          </a:solidFill>
                          <a:effectLst/>
                          <a:latin typeface="+mn-lt"/>
                        </a:rPr>
                        <a:t>1,158</a:t>
                      </a:r>
                    </a:p>
                  </a:txBody>
                  <a:tcPr marL="9525" marR="9525" marT="9525" marB="0" anchor="ctr">
                    <a:solidFill>
                      <a:schemeClr val="bg1">
                        <a:lumMod val="95000"/>
                      </a:schemeClr>
                    </a:solidFill>
                  </a:tcPr>
                </a:tc>
                <a:tc>
                  <a:txBody>
                    <a:bodyPr/>
                    <a:lstStyle/>
                    <a:p>
                      <a:pPr algn="ctr" fontAlgn="b"/>
                      <a:r>
                        <a:rPr lang="en-US" sz="1100" b="1" i="1" u="none" strike="noStrike" dirty="0">
                          <a:solidFill>
                            <a:schemeClr val="tx1"/>
                          </a:solidFill>
                          <a:effectLst/>
                          <a:latin typeface="+mn-lt"/>
                        </a:rPr>
                        <a:t>2,170</a:t>
                      </a:r>
                    </a:p>
                  </a:txBody>
                  <a:tcPr marL="9525" marR="9525" marT="9525" marB="0" anchor="ctr">
                    <a:solidFill>
                      <a:schemeClr val="bg1">
                        <a:lumMod val="95000"/>
                      </a:schemeClr>
                    </a:solidFill>
                  </a:tcPr>
                </a:tc>
                <a:extLst>
                  <a:ext uri="{0D108BD9-81ED-4DB2-BD59-A6C34878D82A}">
                    <a16:rowId xmlns:a16="http://schemas.microsoft.com/office/drawing/2014/main" val="3600185775"/>
                  </a:ext>
                </a:extLst>
              </a:tr>
              <a:tr h="388765">
                <a:tc>
                  <a:txBody>
                    <a:bodyPr/>
                    <a:lstStyle/>
                    <a:p>
                      <a:pPr algn="ctr" fontAlgn="b"/>
                      <a:r>
                        <a:rPr lang="en-US" sz="1100" b="0" i="1" u="none" strike="noStrike" dirty="0">
                          <a:solidFill>
                            <a:schemeClr val="tx1"/>
                          </a:solidFill>
                          <a:effectLst/>
                          <a:latin typeface="+mj-lt"/>
                        </a:rPr>
                        <a:t>Non-Valid Complaints</a:t>
                      </a:r>
                    </a:p>
                  </a:txBody>
                  <a:tcPr marL="9525" marR="9525" marT="9525" marB="0" anchor="ctr">
                    <a:solidFill>
                      <a:schemeClr val="bg1">
                        <a:lumMod val="85000"/>
                      </a:schemeClr>
                    </a:solidFill>
                  </a:tcPr>
                </a:tc>
                <a:tc>
                  <a:txBody>
                    <a:bodyPr/>
                    <a:lstStyle/>
                    <a:p>
                      <a:pPr algn="ctr" fontAlgn="b"/>
                      <a:r>
                        <a:rPr lang="en-US" sz="1100" b="1" i="0" u="none" strike="noStrike" dirty="0">
                          <a:solidFill>
                            <a:srgbClr val="000000"/>
                          </a:solidFill>
                          <a:effectLst/>
                          <a:latin typeface="+mj-lt"/>
                        </a:rPr>
                        <a:t>1,402</a:t>
                      </a:r>
                    </a:p>
                  </a:txBody>
                  <a:tcPr marL="9525" marR="9525" marT="9525" marB="0" anchor="ctr">
                    <a:solidFill>
                      <a:schemeClr val="bg1">
                        <a:lumMod val="85000"/>
                      </a:schemeClr>
                    </a:solidFill>
                  </a:tcPr>
                </a:tc>
                <a:tc>
                  <a:txBody>
                    <a:bodyPr/>
                    <a:lstStyle/>
                    <a:p>
                      <a:pPr algn="ctr" fontAlgn="b"/>
                      <a:r>
                        <a:rPr lang="en-US" sz="1100" b="0" i="0" u="none" strike="noStrike" dirty="0">
                          <a:solidFill>
                            <a:srgbClr val="000000"/>
                          </a:solidFill>
                          <a:effectLst/>
                          <a:latin typeface="+mn-lt"/>
                        </a:rPr>
                        <a:t>544</a:t>
                      </a:r>
                    </a:p>
                  </a:txBody>
                  <a:tcPr marL="9525" marR="9525" marT="9525" marB="0" anchor="ctr">
                    <a:solidFill>
                      <a:schemeClr val="bg1">
                        <a:lumMod val="85000"/>
                      </a:schemeClr>
                    </a:solidFill>
                  </a:tcPr>
                </a:tc>
                <a:tc>
                  <a:txBody>
                    <a:bodyPr/>
                    <a:lstStyle/>
                    <a:p>
                      <a:pPr algn="ctr" fontAlgn="b"/>
                      <a:r>
                        <a:rPr lang="en-US" sz="1100" b="0" i="0" u="none" strike="noStrike" dirty="0">
                          <a:solidFill>
                            <a:schemeClr val="tx1"/>
                          </a:solidFill>
                          <a:effectLst/>
                          <a:latin typeface="+mn-lt"/>
                        </a:rPr>
                        <a:t>420</a:t>
                      </a:r>
                    </a:p>
                  </a:txBody>
                  <a:tcPr marL="9525" marR="9525" marT="9525" marB="0" anchor="ctr">
                    <a:solidFill>
                      <a:schemeClr val="bg1">
                        <a:lumMod val="85000"/>
                      </a:schemeClr>
                    </a:solidFill>
                  </a:tcPr>
                </a:tc>
                <a:tc>
                  <a:txBody>
                    <a:bodyPr/>
                    <a:lstStyle/>
                    <a:p>
                      <a:pPr algn="ctr" fontAlgn="b"/>
                      <a:r>
                        <a:rPr lang="en-US" sz="1100" b="0" i="0" u="none" strike="noStrike" dirty="0">
                          <a:solidFill>
                            <a:schemeClr val="tx1"/>
                          </a:solidFill>
                          <a:effectLst/>
                          <a:latin typeface="+mn-lt"/>
                        </a:rPr>
                        <a:t>78</a:t>
                      </a:r>
                    </a:p>
                  </a:txBody>
                  <a:tcPr marL="9525" marR="9525" marT="9525" marB="0" anchor="ctr">
                    <a:solidFill>
                      <a:schemeClr val="bg1">
                        <a:lumMod val="85000"/>
                      </a:schemeClr>
                    </a:solidFill>
                  </a:tcPr>
                </a:tc>
                <a:tc>
                  <a:txBody>
                    <a:bodyPr/>
                    <a:lstStyle/>
                    <a:p>
                      <a:pPr algn="ctr" fontAlgn="b"/>
                      <a:r>
                        <a:rPr lang="en-US" sz="1100" b="0" i="0" u="none" strike="noStrike" dirty="0">
                          <a:solidFill>
                            <a:schemeClr val="tx1"/>
                          </a:solidFill>
                          <a:effectLst/>
                          <a:latin typeface="+mn-lt"/>
                        </a:rPr>
                        <a:t>11</a:t>
                      </a:r>
                    </a:p>
                  </a:txBody>
                  <a:tcPr marL="9525" marR="9525" marT="9525" marB="0" anchor="ctr">
                    <a:solidFill>
                      <a:schemeClr val="bg1">
                        <a:lumMod val="85000"/>
                      </a:schemeClr>
                    </a:solidFill>
                  </a:tcPr>
                </a:tc>
                <a:tc>
                  <a:txBody>
                    <a:bodyPr/>
                    <a:lstStyle/>
                    <a:p>
                      <a:pPr algn="ctr" fontAlgn="b"/>
                      <a:r>
                        <a:rPr lang="en-US" sz="1100" b="0" i="0" u="none" strike="noStrike" dirty="0">
                          <a:solidFill>
                            <a:schemeClr val="tx1"/>
                          </a:solidFill>
                          <a:effectLst/>
                          <a:latin typeface="+mn-lt"/>
                        </a:rPr>
                        <a:t>19</a:t>
                      </a:r>
                    </a:p>
                  </a:txBody>
                  <a:tcPr marL="9525" marR="9525" marT="9525" marB="0" anchor="ctr">
                    <a:solidFill>
                      <a:schemeClr val="bg1">
                        <a:lumMod val="85000"/>
                      </a:schemeClr>
                    </a:solidFill>
                  </a:tcPr>
                </a:tc>
                <a:tc>
                  <a:txBody>
                    <a:bodyPr/>
                    <a:lstStyle/>
                    <a:p>
                      <a:pPr algn="ctr" fontAlgn="b"/>
                      <a:r>
                        <a:rPr lang="en-US" sz="1100" b="1" i="0" u="none" strike="noStrike" dirty="0">
                          <a:solidFill>
                            <a:schemeClr val="tx1"/>
                          </a:solidFill>
                          <a:effectLst/>
                          <a:latin typeface="+mn-lt"/>
                        </a:rPr>
                        <a:t>1,061</a:t>
                      </a:r>
                    </a:p>
                  </a:txBody>
                  <a:tcPr marL="9525" marR="9525" marT="9525" marB="0" anchor="ctr">
                    <a:solidFill>
                      <a:schemeClr val="bg1">
                        <a:lumMod val="85000"/>
                      </a:schemeClr>
                    </a:solidFill>
                  </a:tcPr>
                </a:tc>
                <a:tc>
                  <a:txBody>
                    <a:bodyPr/>
                    <a:lstStyle/>
                    <a:p>
                      <a:pPr algn="ctr" fontAlgn="b"/>
                      <a:r>
                        <a:rPr lang="en-US" sz="1100" b="1" i="1" u="none" strike="noStrike" dirty="0">
                          <a:solidFill>
                            <a:schemeClr val="tx1"/>
                          </a:solidFill>
                          <a:effectLst/>
                          <a:latin typeface="+mn-lt"/>
                        </a:rPr>
                        <a:t>2,463</a:t>
                      </a:r>
                    </a:p>
                  </a:txBody>
                  <a:tcPr marL="9525" marR="9525" marT="9525" marB="0" anchor="ctr">
                    <a:solidFill>
                      <a:schemeClr val="bg1">
                        <a:lumMod val="85000"/>
                      </a:schemeClr>
                    </a:solidFill>
                  </a:tcPr>
                </a:tc>
                <a:extLst>
                  <a:ext uri="{0D108BD9-81ED-4DB2-BD59-A6C34878D82A}">
                    <a16:rowId xmlns:a16="http://schemas.microsoft.com/office/drawing/2014/main" val="1171773947"/>
                  </a:ext>
                </a:extLst>
              </a:tr>
              <a:tr h="388765">
                <a:tc>
                  <a:txBody>
                    <a:bodyPr/>
                    <a:lstStyle/>
                    <a:p>
                      <a:pPr algn="ctr" fontAlgn="b"/>
                      <a:r>
                        <a:rPr lang="en-US" sz="1100" b="0" i="1" u="none" strike="noStrike" dirty="0">
                          <a:solidFill>
                            <a:schemeClr val="tx1"/>
                          </a:solidFill>
                          <a:effectLst/>
                          <a:latin typeface="+mj-lt"/>
                        </a:rPr>
                        <a:t>Inspections</a:t>
                      </a:r>
                    </a:p>
                  </a:txBody>
                  <a:tcPr marL="9525" marR="9525" marT="9525" marB="0" anchor="ctr">
                    <a:solidFill>
                      <a:schemeClr val="bg1">
                        <a:lumMod val="95000"/>
                      </a:schemeClr>
                    </a:solidFill>
                  </a:tcPr>
                </a:tc>
                <a:tc>
                  <a:txBody>
                    <a:bodyPr/>
                    <a:lstStyle/>
                    <a:p>
                      <a:pPr algn="ctr" fontAlgn="b"/>
                      <a:r>
                        <a:rPr lang="en-US" sz="1100" b="1" i="0" u="none" strike="noStrike" dirty="0">
                          <a:solidFill>
                            <a:srgbClr val="000000"/>
                          </a:solidFill>
                          <a:effectLst/>
                          <a:latin typeface="+mj-lt"/>
                        </a:rPr>
                        <a:t>22</a:t>
                      </a:r>
                    </a:p>
                  </a:txBody>
                  <a:tcPr marL="9525" marR="9525" marT="9525" marB="0" anchor="ctr">
                    <a:solidFill>
                      <a:schemeClr val="bg1">
                        <a:lumMod val="95000"/>
                      </a:schemeClr>
                    </a:solidFill>
                  </a:tcPr>
                </a:tc>
                <a:tc>
                  <a:txBody>
                    <a:bodyPr/>
                    <a:lstStyle/>
                    <a:p>
                      <a:pPr algn="ctr" fontAlgn="b"/>
                      <a:r>
                        <a:rPr lang="en-US" sz="1100" b="0" i="0" u="none" strike="noStrike" dirty="0">
                          <a:solidFill>
                            <a:srgbClr val="000000"/>
                          </a:solidFill>
                          <a:effectLst/>
                          <a:latin typeface="+mn-lt"/>
                        </a:rPr>
                        <a:t>17</a:t>
                      </a:r>
                    </a:p>
                  </a:txBody>
                  <a:tcPr marL="9525" marR="9525" marT="9525" marB="0" anchor="ctr">
                    <a:solidFill>
                      <a:schemeClr val="bg1">
                        <a:lumMod val="95000"/>
                      </a:schemeClr>
                    </a:solidFill>
                  </a:tcPr>
                </a:tc>
                <a:tc>
                  <a:txBody>
                    <a:bodyPr/>
                    <a:lstStyle/>
                    <a:p>
                      <a:pPr algn="ctr" fontAlgn="b"/>
                      <a:r>
                        <a:rPr lang="en-US" sz="1100" b="0" i="0" u="none" strike="noStrike" dirty="0">
                          <a:solidFill>
                            <a:schemeClr val="tx1"/>
                          </a:solidFill>
                          <a:effectLst/>
                          <a:latin typeface="+mn-lt"/>
                        </a:rPr>
                        <a:t>20</a:t>
                      </a:r>
                    </a:p>
                  </a:txBody>
                  <a:tcPr marL="9525" marR="9525" marT="9525" marB="0" anchor="ctr">
                    <a:solidFill>
                      <a:schemeClr val="bg1">
                        <a:lumMod val="95000"/>
                      </a:schemeClr>
                    </a:solidFill>
                  </a:tcPr>
                </a:tc>
                <a:tc>
                  <a:txBody>
                    <a:bodyPr/>
                    <a:lstStyle/>
                    <a:p>
                      <a:pPr algn="ctr" fontAlgn="b"/>
                      <a:r>
                        <a:rPr lang="en-US" sz="1100" b="0" i="0" u="none" strike="noStrike" dirty="0">
                          <a:solidFill>
                            <a:schemeClr val="tx1"/>
                          </a:solidFill>
                          <a:effectLst/>
                          <a:latin typeface="+mn-lt"/>
                        </a:rPr>
                        <a:t>10</a:t>
                      </a:r>
                    </a:p>
                  </a:txBody>
                  <a:tcPr marL="9525" marR="9525" marT="9525" marB="0" anchor="ctr">
                    <a:solidFill>
                      <a:schemeClr val="bg1">
                        <a:lumMod val="95000"/>
                      </a:schemeClr>
                    </a:solidFill>
                  </a:tcPr>
                </a:tc>
                <a:tc>
                  <a:txBody>
                    <a:bodyPr/>
                    <a:lstStyle/>
                    <a:p>
                      <a:pPr algn="ctr" fontAlgn="b"/>
                      <a:r>
                        <a:rPr lang="en-US" sz="1100" b="0" i="0" u="none" strike="noStrike" dirty="0">
                          <a:solidFill>
                            <a:schemeClr val="tx1"/>
                          </a:solidFill>
                          <a:effectLst/>
                          <a:latin typeface="+mn-lt"/>
                        </a:rPr>
                        <a:t>3</a:t>
                      </a:r>
                    </a:p>
                  </a:txBody>
                  <a:tcPr marL="9525" marR="9525" marT="9525" marB="0" anchor="ctr">
                    <a:solidFill>
                      <a:schemeClr val="bg1">
                        <a:lumMod val="95000"/>
                      </a:schemeClr>
                    </a:solidFill>
                  </a:tcPr>
                </a:tc>
                <a:tc>
                  <a:txBody>
                    <a:bodyPr/>
                    <a:lstStyle/>
                    <a:p>
                      <a:pPr algn="ctr" fontAlgn="b"/>
                      <a:r>
                        <a:rPr lang="en-US" sz="1100" b="0" i="0" u="none" strike="noStrike" dirty="0">
                          <a:solidFill>
                            <a:schemeClr val="tx1"/>
                          </a:solidFill>
                          <a:effectLst/>
                          <a:latin typeface="+mn-lt"/>
                        </a:rPr>
                        <a:t>13</a:t>
                      </a:r>
                    </a:p>
                  </a:txBody>
                  <a:tcPr marL="9525" marR="9525" marT="9525" marB="0" anchor="ctr">
                    <a:solidFill>
                      <a:schemeClr val="bg1">
                        <a:lumMod val="95000"/>
                      </a:schemeClr>
                    </a:solidFill>
                  </a:tcPr>
                </a:tc>
                <a:tc>
                  <a:txBody>
                    <a:bodyPr/>
                    <a:lstStyle/>
                    <a:p>
                      <a:pPr algn="ctr" fontAlgn="b"/>
                      <a:r>
                        <a:rPr lang="en-US" sz="1100" b="1" i="0" u="none" strike="noStrike" dirty="0">
                          <a:solidFill>
                            <a:schemeClr val="tx1"/>
                          </a:solidFill>
                          <a:effectLst/>
                          <a:latin typeface="+mn-lt"/>
                        </a:rPr>
                        <a:t>70</a:t>
                      </a:r>
                    </a:p>
                  </a:txBody>
                  <a:tcPr marL="9525" marR="9525" marT="9525" marB="0" anchor="ctr">
                    <a:solidFill>
                      <a:schemeClr val="bg1">
                        <a:lumMod val="95000"/>
                      </a:schemeClr>
                    </a:solidFill>
                  </a:tcPr>
                </a:tc>
                <a:tc>
                  <a:txBody>
                    <a:bodyPr/>
                    <a:lstStyle/>
                    <a:p>
                      <a:pPr algn="ctr" fontAlgn="b"/>
                      <a:r>
                        <a:rPr lang="en-US" sz="1100" b="1" i="1" u="none" strike="noStrike" dirty="0">
                          <a:solidFill>
                            <a:schemeClr val="tx1"/>
                          </a:solidFill>
                          <a:effectLst/>
                          <a:latin typeface="+mn-lt"/>
                        </a:rPr>
                        <a:t>92</a:t>
                      </a:r>
                    </a:p>
                  </a:txBody>
                  <a:tcPr marL="9525" marR="9525" marT="9525" marB="0" anchor="ctr">
                    <a:solidFill>
                      <a:schemeClr val="bg1">
                        <a:lumMod val="95000"/>
                      </a:schemeClr>
                    </a:solidFill>
                  </a:tcPr>
                </a:tc>
                <a:extLst>
                  <a:ext uri="{0D108BD9-81ED-4DB2-BD59-A6C34878D82A}">
                    <a16:rowId xmlns:a16="http://schemas.microsoft.com/office/drawing/2014/main" val="657555487"/>
                  </a:ext>
                </a:extLst>
              </a:tr>
              <a:tr h="388765">
                <a:tc>
                  <a:txBody>
                    <a:bodyPr/>
                    <a:lstStyle/>
                    <a:p>
                      <a:pPr algn="ctr" fontAlgn="b"/>
                      <a:r>
                        <a:rPr lang="en-US" sz="1100" b="0" i="1" u="none" strike="noStrike" dirty="0">
                          <a:solidFill>
                            <a:schemeClr val="tx1"/>
                          </a:solidFill>
                          <a:effectLst/>
                          <a:latin typeface="+mj-lt"/>
                        </a:rPr>
                        <a:t>Referrals</a:t>
                      </a:r>
                    </a:p>
                  </a:txBody>
                  <a:tcPr marL="9525" marR="9525" marT="9525" marB="0" anchor="ctr">
                    <a:solidFill>
                      <a:schemeClr val="bg1">
                        <a:lumMod val="85000"/>
                      </a:schemeClr>
                    </a:solidFill>
                  </a:tcPr>
                </a:tc>
                <a:tc>
                  <a:txBody>
                    <a:bodyPr/>
                    <a:lstStyle/>
                    <a:p>
                      <a:pPr algn="ctr" fontAlgn="b"/>
                      <a:r>
                        <a:rPr lang="en-US" sz="1100" b="1" i="1" u="none" strike="noStrike" dirty="0">
                          <a:solidFill>
                            <a:srgbClr val="000000"/>
                          </a:solidFill>
                          <a:effectLst/>
                          <a:latin typeface="+mj-lt"/>
                        </a:rPr>
                        <a:t>51</a:t>
                      </a:r>
                    </a:p>
                  </a:txBody>
                  <a:tcPr marL="9525" marR="9525" marT="9525" marB="0" anchor="ctr">
                    <a:solidFill>
                      <a:schemeClr val="bg1">
                        <a:lumMod val="85000"/>
                      </a:schemeClr>
                    </a:solidFill>
                  </a:tcPr>
                </a:tc>
                <a:tc>
                  <a:txBody>
                    <a:bodyPr/>
                    <a:lstStyle/>
                    <a:p>
                      <a:pPr algn="ctr" fontAlgn="b"/>
                      <a:r>
                        <a:rPr lang="en-US" sz="1100" b="1" i="1" u="none" strike="noStrike" dirty="0">
                          <a:solidFill>
                            <a:srgbClr val="000000"/>
                          </a:solidFill>
                          <a:effectLst/>
                          <a:latin typeface="+mn-lt"/>
                        </a:rPr>
                        <a:t>6</a:t>
                      </a:r>
                    </a:p>
                  </a:txBody>
                  <a:tcPr marL="9525" marR="9525" marT="9525" marB="0" anchor="ctr">
                    <a:solidFill>
                      <a:schemeClr val="bg1">
                        <a:lumMod val="85000"/>
                      </a:schemeClr>
                    </a:solidFill>
                  </a:tcPr>
                </a:tc>
                <a:tc>
                  <a:txBody>
                    <a:bodyPr/>
                    <a:lstStyle/>
                    <a:p>
                      <a:pPr algn="ctr" fontAlgn="b"/>
                      <a:r>
                        <a:rPr lang="en-US" sz="1100" b="1" i="1" u="none" strike="noStrike" dirty="0">
                          <a:solidFill>
                            <a:schemeClr val="tx1"/>
                          </a:solidFill>
                          <a:effectLst/>
                          <a:latin typeface="+mn-lt"/>
                        </a:rPr>
                        <a:t>5</a:t>
                      </a:r>
                    </a:p>
                  </a:txBody>
                  <a:tcPr marL="9525" marR="9525" marT="9525" marB="0" anchor="ctr">
                    <a:solidFill>
                      <a:schemeClr val="bg1">
                        <a:lumMod val="85000"/>
                      </a:schemeClr>
                    </a:solidFill>
                  </a:tcPr>
                </a:tc>
                <a:tc>
                  <a:txBody>
                    <a:bodyPr/>
                    <a:lstStyle/>
                    <a:p>
                      <a:pPr algn="ctr" fontAlgn="b"/>
                      <a:r>
                        <a:rPr lang="en-US" sz="1100" b="1" i="1" u="none" strike="noStrike" dirty="0">
                          <a:solidFill>
                            <a:schemeClr val="tx1"/>
                          </a:solidFill>
                          <a:effectLst/>
                          <a:latin typeface="+mn-lt"/>
                        </a:rPr>
                        <a:t>0</a:t>
                      </a:r>
                    </a:p>
                  </a:txBody>
                  <a:tcPr marL="9525" marR="9525" marT="9525" marB="0" anchor="ctr">
                    <a:solidFill>
                      <a:schemeClr val="bg1">
                        <a:lumMod val="85000"/>
                      </a:schemeClr>
                    </a:solidFill>
                  </a:tcPr>
                </a:tc>
                <a:tc>
                  <a:txBody>
                    <a:bodyPr/>
                    <a:lstStyle/>
                    <a:p>
                      <a:pPr algn="ctr" fontAlgn="b"/>
                      <a:r>
                        <a:rPr lang="en-US" sz="1100" b="1" i="1" u="none" strike="noStrike" dirty="0">
                          <a:solidFill>
                            <a:schemeClr val="tx1"/>
                          </a:solidFill>
                          <a:effectLst/>
                          <a:latin typeface="+mn-lt"/>
                        </a:rPr>
                        <a:t>5</a:t>
                      </a:r>
                    </a:p>
                  </a:txBody>
                  <a:tcPr marL="9525" marR="9525" marT="9525" marB="0" anchor="ctr">
                    <a:solidFill>
                      <a:schemeClr val="bg1">
                        <a:lumMod val="85000"/>
                      </a:schemeClr>
                    </a:solidFill>
                  </a:tcPr>
                </a:tc>
                <a:tc>
                  <a:txBody>
                    <a:bodyPr/>
                    <a:lstStyle/>
                    <a:p>
                      <a:pPr algn="ctr" fontAlgn="b"/>
                      <a:r>
                        <a:rPr lang="en-US" sz="1100" b="1" i="1" u="none" strike="noStrike" dirty="0">
                          <a:solidFill>
                            <a:schemeClr val="tx1"/>
                          </a:solidFill>
                          <a:effectLst/>
                          <a:latin typeface="+mn-lt"/>
                        </a:rPr>
                        <a:t>9</a:t>
                      </a:r>
                    </a:p>
                  </a:txBody>
                  <a:tcPr marL="9525" marR="9525" marT="9525" marB="0" anchor="ctr">
                    <a:solidFill>
                      <a:schemeClr val="bg1">
                        <a:lumMod val="85000"/>
                      </a:schemeClr>
                    </a:solidFill>
                  </a:tcPr>
                </a:tc>
                <a:tc>
                  <a:txBody>
                    <a:bodyPr/>
                    <a:lstStyle/>
                    <a:p>
                      <a:pPr algn="ctr" fontAlgn="b"/>
                      <a:r>
                        <a:rPr lang="en-US" sz="1100" b="1" i="1" u="none" strike="noStrike" dirty="0">
                          <a:solidFill>
                            <a:schemeClr val="tx1"/>
                          </a:solidFill>
                          <a:effectLst/>
                          <a:latin typeface="+mn-lt"/>
                        </a:rPr>
                        <a:t>25</a:t>
                      </a:r>
                    </a:p>
                  </a:txBody>
                  <a:tcPr marL="9525" marR="9525" marT="9525" marB="0" anchor="ctr">
                    <a:solidFill>
                      <a:schemeClr val="bg1">
                        <a:lumMod val="85000"/>
                      </a:schemeClr>
                    </a:solidFill>
                  </a:tcPr>
                </a:tc>
                <a:tc>
                  <a:txBody>
                    <a:bodyPr/>
                    <a:lstStyle/>
                    <a:p>
                      <a:pPr algn="ctr" fontAlgn="b"/>
                      <a:r>
                        <a:rPr lang="en-US" sz="1100" b="1" i="1" u="none" strike="noStrike" dirty="0">
                          <a:solidFill>
                            <a:schemeClr val="tx1"/>
                          </a:solidFill>
                          <a:effectLst/>
                          <a:latin typeface="+mn-lt"/>
                        </a:rPr>
                        <a:t>76</a:t>
                      </a:r>
                    </a:p>
                  </a:txBody>
                  <a:tcPr marL="9525" marR="9525" marT="9525" marB="0" anchor="ctr">
                    <a:solidFill>
                      <a:schemeClr val="bg1">
                        <a:lumMod val="85000"/>
                      </a:schemeClr>
                    </a:solidFill>
                  </a:tcPr>
                </a:tc>
                <a:extLst>
                  <a:ext uri="{0D108BD9-81ED-4DB2-BD59-A6C34878D82A}">
                    <a16:rowId xmlns:a16="http://schemas.microsoft.com/office/drawing/2014/main" val="1233497315"/>
                  </a:ext>
                </a:extLst>
              </a:tr>
              <a:tr h="388765">
                <a:tc>
                  <a:txBody>
                    <a:bodyPr/>
                    <a:lstStyle/>
                    <a:p>
                      <a:pPr algn="ctr" fontAlgn="b"/>
                      <a:r>
                        <a:rPr lang="en-US" sz="1100" b="0" i="1" u="none" strike="noStrike" dirty="0">
                          <a:solidFill>
                            <a:schemeClr val="tx1"/>
                          </a:solidFill>
                          <a:effectLst/>
                          <a:latin typeface="+mj-lt"/>
                        </a:rPr>
                        <a:t>Unprocessed Complaints*****</a:t>
                      </a:r>
                    </a:p>
                  </a:txBody>
                  <a:tcPr marL="9525" marR="9525" marT="9525" marB="0" anchor="ctr">
                    <a:solidFill>
                      <a:schemeClr val="bg1">
                        <a:lumMod val="95000"/>
                      </a:schemeClr>
                    </a:solidFill>
                  </a:tcPr>
                </a:tc>
                <a:tc>
                  <a:txBody>
                    <a:bodyPr/>
                    <a:lstStyle/>
                    <a:p>
                      <a:pPr algn="ctr" fontAlgn="b"/>
                      <a:r>
                        <a:rPr lang="en-US" sz="1100" b="1" i="0" u="none" strike="noStrike" dirty="0">
                          <a:solidFill>
                            <a:srgbClr val="000000"/>
                          </a:solidFill>
                          <a:effectLst/>
                          <a:latin typeface="+mj-lt"/>
                        </a:rPr>
                        <a:t>1,107</a:t>
                      </a:r>
                    </a:p>
                  </a:txBody>
                  <a:tcPr marL="9525" marR="9525" marT="9525" marB="0" anchor="ctr">
                    <a:solidFill>
                      <a:schemeClr val="bg1">
                        <a:lumMod val="95000"/>
                      </a:schemeClr>
                    </a:solidFill>
                  </a:tcPr>
                </a:tc>
                <a:tc>
                  <a:txBody>
                    <a:bodyPr/>
                    <a:lstStyle/>
                    <a:p>
                      <a:pPr algn="ctr" fontAlgn="b"/>
                      <a:r>
                        <a:rPr lang="en-US" sz="1100" b="1" i="1" u="none" strike="noStrike" dirty="0">
                          <a:solidFill>
                            <a:srgbClr val="000000"/>
                          </a:solidFill>
                          <a:effectLst/>
                          <a:latin typeface="+mn-lt"/>
                        </a:rPr>
                        <a:t>263</a:t>
                      </a:r>
                    </a:p>
                  </a:txBody>
                  <a:tcPr marL="9525" marR="9525" marT="9525" marB="0" anchor="ctr">
                    <a:solidFill>
                      <a:schemeClr val="bg1">
                        <a:lumMod val="95000"/>
                      </a:schemeClr>
                    </a:solidFill>
                  </a:tcPr>
                </a:tc>
                <a:tc>
                  <a:txBody>
                    <a:bodyPr/>
                    <a:lstStyle/>
                    <a:p>
                      <a:pPr algn="ctr" fontAlgn="b"/>
                      <a:r>
                        <a:rPr lang="en-US" sz="1100" b="1" i="1" u="none" strike="noStrike" dirty="0">
                          <a:solidFill>
                            <a:schemeClr val="tx1"/>
                          </a:solidFill>
                          <a:effectLst/>
                          <a:latin typeface="+mn-lt"/>
                        </a:rPr>
                        <a:t>188</a:t>
                      </a:r>
                    </a:p>
                  </a:txBody>
                  <a:tcPr marL="9525" marR="9525" marT="9525" marB="0" anchor="ctr">
                    <a:solidFill>
                      <a:schemeClr val="bg1">
                        <a:lumMod val="95000"/>
                      </a:schemeClr>
                    </a:solidFill>
                  </a:tcPr>
                </a:tc>
                <a:tc>
                  <a:txBody>
                    <a:bodyPr/>
                    <a:lstStyle/>
                    <a:p>
                      <a:pPr algn="ctr" fontAlgn="b"/>
                      <a:r>
                        <a:rPr lang="en-US" sz="1100" b="1" i="1" u="none" strike="noStrike" dirty="0">
                          <a:solidFill>
                            <a:schemeClr val="tx1"/>
                          </a:solidFill>
                          <a:effectLst/>
                          <a:latin typeface="+mn-lt"/>
                        </a:rPr>
                        <a:t>43</a:t>
                      </a:r>
                    </a:p>
                  </a:txBody>
                  <a:tcPr marL="9525" marR="9525" marT="9525" marB="0" anchor="ctr">
                    <a:solidFill>
                      <a:schemeClr val="bg1">
                        <a:lumMod val="95000"/>
                      </a:schemeClr>
                    </a:solidFill>
                  </a:tcPr>
                </a:tc>
                <a:tc>
                  <a:txBody>
                    <a:bodyPr/>
                    <a:lstStyle/>
                    <a:p>
                      <a:pPr algn="ctr" fontAlgn="b"/>
                      <a:r>
                        <a:rPr lang="en-US" sz="1100" b="1" i="1" u="none" strike="noStrike" dirty="0">
                          <a:solidFill>
                            <a:schemeClr val="tx1"/>
                          </a:solidFill>
                          <a:effectLst/>
                          <a:latin typeface="+mn-lt"/>
                        </a:rPr>
                        <a:t>13</a:t>
                      </a:r>
                    </a:p>
                  </a:txBody>
                  <a:tcPr marL="9525" marR="9525" marT="9525" marB="0" anchor="ctr">
                    <a:solidFill>
                      <a:schemeClr val="bg1">
                        <a:lumMod val="95000"/>
                      </a:schemeClr>
                    </a:solidFill>
                  </a:tcPr>
                </a:tc>
                <a:tc>
                  <a:txBody>
                    <a:bodyPr/>
                    <a:lstStyle/>
                    <a:p>
                      <a:pPr algn="ctr" fontAlgn="b"/>
                      <a:r>
                        <a:rPr lang="en-US" sz="1100" b="1" i="1" u="none" strike="noStrike" dirty="0">
                          <a:solidFill>
                            <a:schemeClr val="tx1"/>
                          </a:solidFill>
                          <a:effectLst/>
                          <a:latin typeface="+mn-lt"/>
                        </a:rPr>
                        <a:t>31</a:t>
                      </a:r>
                    </a:p>
                  </a:txBody>
                  <a:tcPr marL="9525" marR="9525" marT="9525" marB="0" anchor="ctr">
                    <a:solidFill>
                      <a:schemeClr val="bg1">
                        <a:lumMod val="95000"/>
                      </a:schemeClr>
                    </a:solidFill>
                  </a:tcPr>
                </a:tc>
                <a:tc>
                  <a:txBody>
                    <a:bodyPr/>
                    <a:lstStyle/>
                    <a:p>
                      <a:pPr algn="ctr" fontAlgn="b"/>
                      <a:r>
                        <a:rPr lang="en-US" sz="1100" b="1" i="1" u="none" strike="noStrike" dirty="0">
                          <a:solidFill>
                            <a:schemeClr val="tx1"/>
                          </a:solidFill>
                          <a:effectLst/>
                          <a:latin typeface="+mn-lt"/>
                        </a:rPr>
                        <a:t>530</a:t>
                      </a:r>
                    </a:p>
                  </a:txBody>
                  <a:tcPr marL="9525" marR="9525" marT="9525" marB="0" anchor="ctr">
                    <a:solidFill>
                      <a:schemeClr val="bg1">
                        <a:lumMod val="95000"/>
                      </a:schemeClr>
                    </a:solidFill>
                  </a:tcPr>
                </a:tc>
                <a:tc>
                  <a:txBody>
                    <a:bodyPr/>
                    <a:lstStyle/>
                    <a:p>
                      <a:pPr algn="ctr" fontAlgn="b"/>
                      <a:r>
                        <a:rPr lang="en-US" sz="1100" b="1" i="1" u="none" strike="noStrike" dirty="0">
                          <a:solidFill>
                            <a:schemeClr val="tx1"/>
                          </a:solidFill>
                          <a:effectLst/>
                          <a:latin typeface="+mn-lt"/>
                        </a:rPr>
                        <a:t>1,637</a:t>
                      </a:r>
                    </a:p>
                  </a:txBody>
                  <a:tcPr marL="9525" marR="9525" marT="9525" marB="0" anchor="ctr">
                    <a:solidFill>
                      <a:schemeClr val="bg1">
                        <a:lumMod val="95000"/>
                      </a:schemeClr>
                    </a:solidFill>
                  </a:tcPr>
                </a:tc>
                <a:extLst>
                  <a:ext uri="{0D108BD9-81ED-4DB2-BD59-A6C34878D82A}">
                    <a16:rowId xmlns:a16="http://schemas.microsoft.com/office/drawing/2014/main" val="3733028880"/>
                  </a:ext>
                </a:extLst>
              </a:tr>
            </a:tbl>
          </a:graphicData>
        </a:graphic>
      </p:graphicFrame>
      <p:sp>
        <p:nvSpPr>
          <p:cNvPr id="3" name="Rectangle 2">
            <a:extLst>
              <a:ext uri="{FF2B5EF4-FFF2-40B4-BE49-F238E27FC236}">
                <a16:creationId xmlns:a16="http://schemas.microsoft.com/office/drawing/2014/main" id="{B863631F-DB99-47A3-940B-BB26FD76E057}"/>
              </a:ext>
            </a:extLst>
          </p:cNvPr>
          <p:cNvSpPr/>
          <p:nvPr/>
        </p:nvSpPr>
        <p:spPr>
          <a:xfrm>
            <a:off x="503022" y="4391934"/>
            <a:ext cx="7981404" cy="246221"/>
          </a:xfrm>
          <a:prstGeom prst="rect">
            <a:avLst/>
          </a:prstGeom>
        </p:spPr>
        <p:txBody>
          <a:bodyPr wrap="square">
            <a:spAutoFit/>
          </a:bodyPr>
          <a:lstStyle/>
          <a:p>
            <a:r>
              <a:rPr lang="en-US" sz="1000" i="1" dirty="0"/>
              <a:t>*FFY 2020 includes data from March 1 (estimated), 2020 through October 2, 2020. </a:t>
            </a:r>
            <a:endParaRPr lang="en-US" sz="1000" dirty="0"/>
          </a:p>
        </p:txBody>
      </p:sp>
      <p:sp>
        <p:nvSpPr>
          <p:cNvPr id="11" name="TextBox 10">
            <a:extLst>
              <a:ext uri="{FF2B5EF4-FFF2-40B4-BE49-F238E27FC236}">
                <a16:creationId xmlns:a16="http://schemas.microsoft.com/office/drawing/2014/main" id="{7C653FDC-2D29-45C8-9E18-5744F6F2500B}"/>
              </a:ext>
            </a:extLst>
          </p:cNvPr>
          <p:cNvSpPr txBox="1"/>
          <p:nvPr/>
        </p:nvSpPr>
        <p:spPr>
          <a:xfrm>
            <a:off x="6705600" y="685800"/>
            <a:ext cx="2286000" cy="369332"/>
          </a:xfrm>
          <a:prstGeom prst="rect">
            <a:avLst/>
          </a:prstGeom>
          <a:noFill/>
        </p:spPr>
        <p:txBody>
          <a:bodyPr wrap="square" rtlCol="0">
            <a:spAutoFit/>
          </a:bodyPr>
          <a:lstStyle/>
          <a:p>
            <a:r>
              <a:rPr lang="en-US" i="1" dirty="0"/>
              <a:t>FFY 2020—2021</a:t>
            </a:r>
          </a:p>
        </p:txBody>
      </p:sp>
      <p:sp>
        <p:nvSpPr>
          <p:cNvPr id="12" name="Rectangle 11">
            <a:extLst>
              <a:ext uri="{FF2B5EF4-FFF2-40B4-BE49-F238E27FC236}">
                <a16:creationId xmlns:a16="http://schemas.microsoft.com/office/drawing/2014/main" id="{C23DE4C9-2900-4A76-8297-9BB786778589}"/>
              </a:ext>
            </a:extLst>
          </p:cNvPr>
          <p:cNvSpPr/>
          <p:nvPr/>
        </p:nvSpPr>
        <p:spPr>
          <a:xfrm>
            <a:off x="512166" y="4953000"/>
            <a:ext cx="7981404" cy="246221"/>
          </a:xfrm>
          <a:prstGeom prst="rect">
            <a:avLst/>
          </a:prstGeom>
        </p:spPr>
        <p:txBody>
          <a:bodyPr wrap="square">
            <a:spAutoFit/>
          </a:bodyPr>
          <a:lstStyle/>
          <a:p>
            <a:r>
              <a:rPr lang="en-US" sz="1000" i="1" dirty="0"/>
              <a:t>***July 2021 includes data from July 5, 2021, through August 1, 2021. </a:t>
            </a:r>
            <a:endParaRPr lang="en-US" sz="1000" dirty="0"/>
          </a:p>
        </p:txBody>
      </p:sp>
      <p:sp>
        <p:nvSpPr>
          <p:cNvPr id="13" name="Rectangle 12">
            <a:extLst>
              <a:ext uri="{FF2B5EF4-FFF2-40B4-BE49-F238E27FC236}">
                <a16:creationId xmlns:a16="http://schemas.microsoft.com/office/drawing/2014/main" id="{4F9A9FEA-C2A2-4EDF-97F5-D9873321929E}"/>
              </a:ext>
            </a:extLst>
          </p:cNvPr>
          <p:cNvSpPr/>
          <p:nvPr/>
        </p:nvSpPr>
        <p:spPr>
          <a:xfrm>
            <a:off x="492735" y="5199221"/>
            <a:ext cx="7981404" cy="246221"/>
          </a:xfrm>
          <a:prstGeom prst="rect">
            <a:avLst/>
          </a:prstGeom>
        </p:spPr>
        <p:txBody>
          <a:bodyPr wrap="square">
            <a:spAutoFit/>
          </a:bodyPr>
          <a:lstStyle/>
          <a:p>
            <a:r>
              <a:rPr lang="en-US" sz="1000" i="1" dirty="0"/>
              <a:t>****August 2021 includes data from August 2, 2021, through August 22, 2021. </a:t>
            </a:r>
            <a:endParaRPr lang="en-US" sz="1000" dirty="0"/>
          </a:p>
        </p:txBody>
      </p:sp>
    </p:spTree>
    <p:extLst>
      <p:ext uri="{BB962C8B-B14F-4D97-AF65-F5344CB8AC3E}">
        <p14:creationId xmlns:p14="http://schemas.microsoft.com/office/powerpoint/2010/main" val="3437058631"/>
      </p:ext>
    </p:extLst>
  </p:cSld>
  <p:clrMapOvr>
    <a:masterClrMapping/>
  </p:clrMapOvr>
  <p:transition advClick="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N.C. Workplace Safety and Health</a:t>
            </a:r>
          </a:p>
          <a:p>
            <a:pPr eaLnBrk="0" hangingPunct="0"/>
            <a:r>
              <a:rPr lang="en-US" sz="2400" i="1" dirty="0">
                <a:solidFill>
                  <a:schemeClr val="bg2"/>
                </a:solidFill>
              </a:rPr>
              <a:t>OSH Division</a:t>
            </a:r>
            <a:r>
              <a:rPr lang="en-US" sz="2400" i="1" dirty="0">
                <a:solidFill>
                  <a:srgbClr val="000080"/>
                </a:solidFill>
              </a:rPr>
              <a:t>—</a:t>
            </a:r>
            <a:r>
              <a:rPr lang="en-US" sz="2400" i="1" dirty="0">
                <a:solidFill>
                  <a:schemeClr val="bg2"/>
                </a:solidFill>
              </a:rPr>
              <a:t>Strategic Plan Goals</a:t>
            </a:r>
            <a:endParaRPr lang="en-US" sz="2400" b="1" i="1" dirty="0">
              <a:solidFill>
                <a:schemeClr val="bg2"/>
              </a:solidFill>
            </a:endParaRPr>
          </a:p>
        </p:txBody>
      </p:sp>
      <p:pic>
        <p:nvPicPr>
          <p:cNvPr id="11" name="Picture 10" descr="C:\Users\wllagoe.EADS\Pictures\Construction\IMAG0613.jpg"/>
          <p:cNvPicPr/>
          <p:nvPr/>
        </p:nvPicPr>
        <p:blipFill>
          <a:blip r:embed="rId3" cstate="print"/>
          <a:srcRect t="22143"/>
          <a:stretch>
            <a:fillRect/>
          </a:stretch>
        </p:blipFill>
        <p:spPr bwMode="auto">
          <a:xfrm>
            <a:off x="609600" y="4330245"/>
            <a:ext cx="3429000" cy="1613354"/>
          </a:xfrm>
          <a:prstGeom prst="rect">
            <a:avLst/>
          </a:prstGeom>
          <a:noFill/>
          <a:ln w="9525">
            <a:noFill/>
            <a:miter lim="800000"/>
            <a:headEnd/>
            <a:tailEnd/>
          </a:ln>
        </p:spPr>
      </p:pic>
      <p:pic>
        <p:nvPicPr>
          <p:cNvPr id="18" name="Picture 17" descr="C:\Documents and Settings\Wanda Lagoe\My Documents\My Pictures\Partnerships\Crane 178.jpg"/>
          <p:cNvPicPr/>
          <p:nvPr/>
        </p:nvPicPr>
        <p:blipFill>
          <a:blip r:embed="rId4" cstate="print"/>
          <a:srcRect l="49448" t="20285"/>
          <a:stretch>
            <a:fillRect/>
          </a:stretch>
        </p:blipFill>
        <p:spPr bwMode="auto">
          <a:xfrm>
            <a:off x="6248400" y="4330242"/>
            <a:ext cx="2285999" cy="1613357"/>
          </a:xfrm>
          <a:prstGeom prst="rect">
            <a:avLst/>
          </a:prstGeom>
          <a:noFill/>
          <a:ln w="9525">
            <a:noFill/>
            <a:miter lim="800000"/>
            <a:headEnd/>
            <a:tailEnd/>
          </a:ln>
        </p:spPr>
      </p:pic>
      <p:sp>
        <p:nvSpPr>
          <p:cNvPr id="23" name="TextBox 22"/>
          <p:cNvSpPr txBox="1"/>
          <p:nvPr/>
        </p:nvSpPr>
        <p:spPr>
          <a:xfrm>
            <a:off x="533400" y="5715000"/>
            <a:ext cx="1186543" cy="215444"/>
          </a:xfrm>
          <a:prstGeom prst="rect">
            <a:avLst/>
          </a:prstGeom>
          <a:noFill/>
        </p:spPr>
        <p:txBody>
          <a:bodyPr wrap="none" rtlCol="0">
            <a:spAutoFit/>
          </a:bodyPr>
          <a:lstStyle/>
          <a:p>
            <a:r>
              <a:rPr lang="en-US" sz="800" dirty="0"/>
              <a:t>NCDOL Photo Library</a:t>
            </a:r>
          </a:p>
        </p:txBody>
      </p:sp>
      <p:graphicFrame>
        <p:nvGraphicFramePr>
          <p:cNvPr id="19" name="Table 18">
            <a:extLst>
              <a:ext uri="{FF2B5EF4-FFF2-40B4-BE49-F238E27FC236}">
                <a16:creationId xmlns:a16="http://schemas.microsoft.com/office/drawing/2014/main" id="{053F0C22-4AA4-4A42-B1A6-E38DB4C7ECE7}"/>
              </a:ext>
            </a:extLst>
          </p:cNvPr>
          <p:cNvGraphicFramePr>
            <a:graphicFrameLocks noGrp="1"/>
          </p:cNvGraphicFramePr>
          <p:nvPr>
            <p:extLst>
              <p:ext uri="{D42A27DB-BD31-4B8C-83A1-F6EECF244321}">
                <p14:modId xmlns:p14="http://schemas.microsoft.com/office/powerpoint/2010/main" val="1142091505"/>
              </p:ext>
            </p:extLst>
          </p:nvPr>
        </p:nvGraphicFramePr>
        <p:xfrm>
          <a:off x="609599" y="1121656"/>
          <a:ext cx="7924800" cy="1406101"/>
        </p:xfrm>
        <a:graphic>
          <a:graphicData uri="http://schemas.openxmlformats.org/drawingml/2006/table">
            <a:tbl>
              <a:tblPr firstRow="1" bandRow="1">
                <a:tableStyleId>{00A15C55-8517-42AA-B614-E9B94910E393}</a:tableStyleId>
              </a:tblPr>
              <a:tblGrid>
                <a:gridCol w="3352801">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838200">
                  <a:extLst>
                    <a:ext uri="{9D8B030D-6E8A-4147-A177-3AD203B41FA5}">
                      <a16:colId xmlns:a16="http://schemas.microsoft.com/office/drawing/2014/main" val="2245586164"/>
                    </a:ext>
                  </a:extLst>
                </a:gridCol>
                <a:gridCol w="914400">
                  <a:extLst>
                    <a:ext uri="{9D8B030D-6E8A-4147-A177-3AD203B41FA5}">
                      <a16:colId xmlns:a16="http://schemas.microsoft.com/office/drawing/2014/main" val="1885687928"/>
                    </a:ext>
                  </a:extLst>
                </a:gridCol>
                <a:gridCol w="764676">
                  <a:extLst>
                    <a:ext uri="{9D8B030D-6E8A-4147-A177-3AD203B41FA5}">
                      <a16:colId xmlns:a16="http://schemas.microsoft.com/office/drawing/2014/main" val="20002"/>
                    </a:ext>
                  </a:extLst>
                </a:gridCol>
                <a:gridCol w="1140323">
                  <a:extLst>
                    <a:ext uri="{9D8B030D-6E8A-4147-A177-3AD203B41FA5}">
                      <a16:colId xmlns:a16="http://schemas.microsoft.com/office/drawing/2014/main" val="20003"/>
                    </a:ext>
                  </a:extLst>
                </a:gridCol>
              </a:tblGrid>
              <a:tr h="762733">
                <a:tc>
                  <a:txBody>
                    <a:bodyPr/>
                    <a:lstStyle/>
                    <a:p>
                      <a:pPr algn="ctr"/>
                      <a:r>
                        <a:rPr lang="en-US" sz="1600" dirty="0">
                          <a:solidFill>
                            <a:schemeClr val="tx1"/>
                          </a:solidFill>
                        </a:rPr>
                        <a:t>Education, Training and Technical Assistance (ETTA)</a:t>
                      </a:r>
                      <a:endParaRPr lang="en-US" sz="1600" b="1" dirty="0">
                        <a:solidFill>
                          <a:schemeClr val="tx1"/>
                        </a:solidFill>
                      </a:endParaRPr>
                    </a:p>
                  </a:txBody>
                  <a:tcPr anchor="ctr">
                    <a:solidFill>
                      <a:schemeClr val="bg1">
                        <a:lumMod val="75000"/>
                      </a:schemeClr>
                    </a:solidFill>
                  </a:tcPr>
                </a:tc>
                <a:tc>
                  <a:txBody>
                    <a:bodyPr/>
                    <a:lstStyle/>
                    <a:p>
                      <a:pPr algn="ctr"/>
                      <a:r>
                        <a:rPr lang="en-US" sz="1200" dirty="0">
                          <a:solidFill>
                            <a:schemeClr val="tx1"/>
                          </a:solidFill>
                        </a:rPr>
                        <a:t>1</a:t>
                      </a:r>
                      <a:r>
                        <a:rPr lang="en-US" sz="1200" baseline="30000" dirty="0">
                          <a:solidFill>
                            <a:schemeClr val="tx1"/>
                          </a:solidFill>
                        </a:rPr>
                        <a:t>ST</a:t>
                      </a:r>
                      <a:r>
                        <a:rPr lang="en-US" sz="1200" dirty="0">
                          <a:solidFill>
                            <a:schemeClr val="tx1"/>
                          </a:solidFill>
                        </a:rPr>
                        <a:t> Qtr.</a:t>
                      </a:r>
                      <a:endParaRPr lang="en-US" sz="1200" b="1" dirty="0">
                        <a:solidFill>
                          <a:schemeClr val="tx1"/>
                        </a:solidFill>
                      </a:endParaRPr>
                    </a:p>
                  </a:txBody>
                  <a:tcPr anchor="ctr">
                    <a:solidFill>
                      <a:schemeClr val="bg1">
                        <a:lumMod val="75000"/>
                      </a:schemeClr>
                    </a:solidFill>
                  </a:tcPr>
                </a:tc>
                <a:tc>
                  <a:txBody>
                    <a:bodyPr/>
                    <a:lstStyle/>
                    <a:p>
                      <a:pPr algn="ctr"/>
                      <a:r>
                        <a:rPr lang="en-US" sz="1200" b="1" dirty="0">
                          <a:solidFill>
                            <a:schemeClr val="tx1"/>
                          </a:solidFill>
                        </a:rPr>
                        <a:t>2</a:t>
                      </a:r>
                      <a:r>
                        <a:rPr lang="en-US" sz="1200" b="1" baseline="30000" dirty="0">
                          <a:solidFill>
                            <a:schemeClr val="tx1"/>
                          </a:solidFill>
                        </a:rPr>
                        <a:t>nd</a:t>
                      </a:r>
                      <a:r>
                        <a:rPr lang="en-US" sz="1200" b="1" dirty="0">
                          <a:solidFill>
                            <a:schemeClr val="tx1"/>
                          </a:solidFill>
                        </a:rPr>
                        <a:t> Qtr.</a:t>
                      </a:r>
                    </a:p>
                  </a:txBody>
                  <a:tcPr anchor="ctr">
                    <a:solidFill>
                      <a:schemeClr val="bg1">
                        <a:lumMod val="75000"/>
                      </a:schemeClr>
                    </a:solidFill>
                  </a:tcPr>
                </a:tc>
                <a:tc>
                  <a:txBody>
                    <a:bodyPr/>
                    <a:lstStyle/>
                    <a:p>
                      <a:pPr algn="ctr"/>
                      <a:r>
                        <a:rPr lang="en-US" sz="1200" b="1" dirty="0">
                          <a:solidFill>
                            <a:schemeClr val="tx1"/>
                          </a:solidFill>
                        </a:rPr>
                        <a:t>3</a:t>
                      </a:r>
                      <a:r>
                        <a:rPr lang="en-US" sz="1200" b="1" baseline="30000" dirty="0">
                          <a:solidFill>
                            <a:schemeClr val="tx1"/>
                          </a:solidFill>
                        </a:rPr>
                        <a:t>rd</a:t>
                      </a:r>
                      <a:r>
                        <a:rPr lang="en-US" sz="1200" b="1" dirty="0">
                          <a:solidFill>
                            <a:schemeClr val="tx1"/>
                          </a:solidFill>
                        </a:rPr>
                        <a:t> Qtr.</a:t>
                      </a:r>
                    </a:p>
                  </a:txBody>
                  <a:tcPr anchor="ctr">
                    <a:solidFill>
                      <a:schemeClr val="bg1">
                        <a:lumMod val="75000"/>
                      </a:schemeClr>
                    </a:solidFill>
                  </a:tcPr>
                </a:tc>
                <a:tc>
                  <a:txBody>
                    <a:bodyPr/>
                    <a:lstStyle/>
                    <a:p>
                      <a:pPr algn="ctr"/>
                      <a:r>
                        <a:rPr lang="en-US" sz="1200" b="1" i="1" dirty="0">
                          <a:solidFill>
                            <a:schemeClr val="tx1"/>
                          </a:solidFill>
                        </a:rPr>
                        <a:t>Total</a:t>
                      </a:r>
                    </a:p>
                  </a:txBody>
                  <a:tcPr anchor="ctr">
                    <a:solidFill>
                      <a:schemeClr val="bg1">
                        <a:lumMod val="75000"/>
                      </a:schemeClr>
                    </a:solidFill>
                  </a:tcPr>
                </a:tc>
                <a:tc>
                  <a:txBody>
                    <a:bodyPr/>
                    <a:lstStyle/>
                    <a:p>
                      <a:pPr algn="ctr"/>
                      <a:r>
                        <a:rPr lang="en-US" sz="1200" i="0" dirty="0">
                          <a:solidFill>
                            <a:schemeClr val="tx1"/>
                          </a:solidFill>
                        </a:rPr>
                        <a:t>FFY Goal</a:t>
                      </a:r>
                      <a:endParaRPr lang="en-US" sz="1200" b="1" i="0" dirty="0">
                        <a:solidFill>
                          <a:schemeClr val="tx1"/>
                        </a:solidFill>
                      </a:endParaRPr>
                    </a:p>
                  </a:txBody>
                  <a:tcPr anchor="ctr">
                    <a:solidFill>
                      <a:schemeClr val="bg1">
                        <a:lumMod val="75000"/>
                      </a:schemeClr>
                    </a:solidFill>
                  </a:tcPr>
                </a:tc>
                <a:extLst>
                  <a:ext uri="{0D108BD9-81ED-4DB2-BD59-A6C34878D82A}">
                    <a16:rowId xmlns:a16="http://schemas.microsoft.com/office/drawing/2014/main" val="10000"/>
                  </a:ext>
                </a:extLst>
              </a:tr>
              <a:tr h="321684">
                <a:tc>
                  <a:txBody>
                    <a:bodyPr/>
                    <a:lstStyle/>
                    <a:p>
                      <a:pPr algn="r"/>
                      <a:r>
                        <a:rPr lang="en-US" sz="1300" i="1" dirty="0"/>
                        <a:t>Publications Distributed</a:t>
                      </a:r>
                      <a:endParaRPr lang="en-US" sz="1300" b="0" i="1" dirty="0"/>
                    </a:p>
                  </a:txBody>
                  <a:tcPr anchor="ctr">
                    <a:solidFill>
                      <a:schemeClr val="bg1">
                        <a:lumMod val="95000"/>
                      </a:schemeClr>
                    </a:solidFill>
                  </a:tcPr>
                </a:tc>
                <a:tc>
                  <a:txBody>
                    <a:bodyPr/>
                    <a:lstStyle/>
                    <a:p>
                      <a:pPr algn="ctr"/>
                      <a:r>
                        <a:rPr lang="en-US" sz="1300" b="0" i="0" dirty="0"/>
                        <a:t>3,618</a:t>
                      </a:r>
                    </a:p>
                  </a:txBody>
                  <a:tcPr anchor="ctr">
                    <a:solidFill>
                      <a:schemeClr val="bg1">
                        <a:lumMod val="95000"/>
                      </a:schemeClr>
                    </a:solidFill>
                  </a:tcPr>
                </a:tc>
                <a:tc>
                  <a:txBody>
                    <a:bodyPr/>
                    <a:lstStyle/>
                    <a:p>
                      <a:pPr algn="ctr"/>
                      <a:r>
                        <a:rPr lang="en-US" sz="1300" b="0" i="0" dirty="0"/>
                        <a:t>5,616</a:t>
                      </a:r>
                    </a:p>
                  </a:txBody>
                  <a:tcPr anchor="ctr">
                    <a:solidFill>
                      <a:schemeClr val="bg1">
                        <a:lumMod val="95000"/>
                      </a:schemeClr>
                    </a:solidFill>
                  </a:tcPr>
                </a:tc>
                <a:tc>
                  <a:txBody>
                    <a:bodyPr/>
                    <a:lstStyle/>
                    <a:p>
                      <a:pPr algn="ctr"/>
                      <a:r>
                        <a:rPr lang="en-US" sz="1300" b="0" i="0" dirty="0"/>
                        <a:t>4,475</a:t>
                      </a:r>
                    </a:p>
                  </a:txBody>
                  <a:tcPr anchor="ctr">
                    <a:solidFill>
                      <a:schemeClr val="bg1">
                        <a:lumMod val="95000"/>
                      </a:schemeClr>
                    </a:solidFill>
                  </a:tcPr>
                </a:tc>
                <a:tc>
                  <a:txBody>
                    <a:bodyPr/>
                    <a:lstStyle/>
                    <a:p>
                      <a:pPr algn="ctr"/>
                      <a:r>
                        <a:rPr lang="en-US" sz="1300" b="1" i="1" dirty="0"/>
                        <a:t>13,709</a:t>
                      </a:r>
                    </a:p>
                  </a:txBody>
                  <a:tcPr anchor="ctr">
                    <a:solidFill>
                      <a:schemeClr val="bg1">
                        <a:lumMod val="95000"/>
                      </a:schemeClr>
                    </a:solidFill>
                  </a:tcPr>
                </a:tc>
                <a:tc>
                  <a:txBody>
                    <a:bodyPr/>
                    <a:lstStyle/>
                    <a:p>
                      <a:pPr algn="ctr"/>
                      <a:r>
                        <a:rPr lang="en-US" sz="1300" i="0" dirty="0"/>
                        <a:t>23,000</a:t>
                      </a:r>
                      <a:endParaRPr lang="en-US" sz="1300" b="0" i="0" dirty="0"/>
                    </a:p>
                  </a:txBody>
                  <a:tcPr anchor="ctr">
                    <a:solidFill>
                      <a:schemeClr val="bg1">
                        <a:lumMod val="95000"/>
                      </a:schemeClr>
                    </a:solidFill>
                  </a:tcPr>
                </a:tc>
                <a:extLst>
                  <a:ext uri="{0D108BD9-81ED-4DB2-BD59-A6C34878D82A}">
                    <a16:rowId xmlns:a16="http://schemas.microsoft.com/office/drawing/2014/main" val="10001"/>
                  </a:ext>
                </a:extLst>
              </a:tr>
              <a:tr h="321684">
                <a:tc>
                  <a:txBody>
                    <a:bodyPr/>
                    <a:lstStyle/>
                    <a:p>
                      <a:pPr algn="r"/>
                      <a:r>
                        <a:rPr lang="en-US" sz="1300" i="1" dirty="0"/>
                        <a:t>Standards Interpretations</a:t>
                      </a:r>
                      <a:endParaRPr lang="en-US" sz="1300" b="0" i="1" dirty="0"/>
                    </a:p>
                  </a:txBody>
                  <a:tcPr anchor="ctr">
                    <a:solidFill>
                      <a:schemeClr val="bg1">
                        <a:lumMod val="85000"/>
                      </a:schemeClr>
                    </a:solidFill>
                  </a:tcPr>
                </a:tc>
                <a:tc>
                  <a:txBody>
                    <a:bodyPr/>
                    <a:lstStyle/>
                    <a:p>
                      <a:pPr algn="ctr"/>
                      <a:r>
                        <a:rPr lang="en-US" sz="1300" b="0" i="0" dirty="0"/>
                        <a:t>589</a:t>
                      </a:r>
                    </a:p>
                  </a:txBody>
                  <a:tcPr anchor="ctr">
                    <a:solidFill>
                      <a:schemeClr val="bg1">
                        <a:lumMod val="85000"/>
                      </a:schemeClr>
                    </a:solidFill>
                  </a:tcPr>
                </a:tc>
                <a:tc>
                  <a:txBody>
                    <a:bodyPr/>
                    <a:lstStyle/>
                    <a:p>
                      <a:pPr algn="ctr"/>
                      <a:r>
                        <a:rPr lang="en-US" sz="1300" b="0" i="0" dirty="0"/>
                        <a:t>695</a:t>
                      </a:r>
                    </a:p>
                  </a:txBody>
                  <a:tcPr anchor="ctr">
                    <a:solidFill>
                      <a:schemeClr val="bg1">
                        <a:lumMod val="85000"/>
                      </a:schemeClr>
                    </a:solidFill>
                  </a:tcPr>
                </a:tc>
                <a:tc>
                  <a:txBody>
                    <a:bodyPr/>
                    <a:lstStyle/>
                    <a:p>
                      <a:pPr algn="ctr"/>
                      <a:r>
                        <a:rPr lang="en-US" sz="1300" b="0" i="0" dirty="0"/>
                        <a:t>572</a:t>
                      </a:r>
                    </a:p>
                  </a:txBody>
                  <a:tcPr anchor="ctr">
                    <a:solidFill>
                      <a:schemeClr val="bg1">
                        <a:lumMod val="85000"/>
                      </a:schemeClr>
                    </a:solidFill>
                  </a:tcPr>
                </a:tc>
                <a:tc>
                  <a:txBody>
                    <a:bodyPr/>
                    <a:lstStyle/>
                    <a:p>
                      <a:pPr algn="ctr"/>
                      <a:r>
                        <a:rPr lang="en-US" sz="1300" b="1" i="1" dirty="0"/>
                        <a:t>1,856</a:t>
                      </a:r>
                    </a:p>
                  </a:txBody>
                  <a:tcPr anchor="ctr">
                    <a:solidFill>
                      <a:schemeClr val="bg1">
                        <a:lumMod val="85000"/>
                      </a:schemeClr>
                    </a:solidFill>
                  </a:tcPr>
                </a:tc>
                <a:tc>
                  <a:txBody>
                    <a:bodyPr/>
                    <a:lstStyle/>
                    <a:p>
                      <a:pPr algn="ctr"/>
                      <a:r>
                        <a:rPr lang="en-US" sz="1300" i="0" dirty="0"/>
                        <a:t>NA</a:t>
                      </a:r>
                      <a:endParaRPr lang="en-US" sz="1300" b="0" i="0" dirty="0"/>
                    </a:p>
                  </a:txBody>
                  <a:tcPr anchor="ctr">
                    <a:solidFill>
                      <a:schemeClr val="bg1">
                        <a:lumMod val="85000"/>
                      </a:schemeClr>
                    </a:solidFill>
                  </a:tcPr>
                </a:tc>
                <a:extLst>
                  <a:ext uri="{0D108BD9-81ED-4DB2-BD59-A6C34878D82A}">
                    <a16:rowId xmlns:a16="http://schemas.microsoft.com/office/drawing/2014/main" val="10002"/>
                  </a:ext>
                </a:extLst>
              </a:tr>
            </a:tbl>
          </a:graphicData>
        </a:graphic>
      </p:graphicFrame>
      <p:pic>
        <p:nvPicPr>
          <p:cNvPr id="3" name="Picture 2" descr="A picture containing text, person, outdoor, group&#10;&#10;Description automatically generated">
            <a:extLst>
              <a:ext uri="{FF2B5EF4-FFF2-40B4-BE49-F238E27FC236}">
                <a16:creationId xmlns:a16="http://schemas.microsoft.com/office/drawing/2014/main" id="{205D5A48-37B8-4C92-AFC8-36AB88310B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88822" y="4474455"/>
            <a:ext cx="2463349" cy="1469144"/>
          </a:xfrm>
          <a:prstGeom prst="rect">
            <a:avLst/>
          </a:prstGeom>
        </p:spPr>
      </p:pic>
      <p:graphicFrame>
        <p:nvGraphicFramePr>
          <p:cNvPr id="12" name="Table 11">
            <a:extLst>
              <a:ext uri="{FF2B5EF4-FFF2-40B4-BE49-F238E27FC236}">
                <a16:creationId xmlns:a16="http://schemas.microsoft.com/office/drawing/2014/main" id="{C8F0C54A-8378-43A9-A7DD-1783CEE5F220}"/>
              </a:ext>
            </a:extLst>
          </p:cNvPr>
          <p:cNvGraphicFramePr>
            <a:graphicFrameLocks noGrp="1"/>
          </p:cNvGraphicFramePr>
          <p:nvPr>
            <p:extLst>
              <p:ext uri="{D42A27DB-BD31-4B8C-83A1-F6EECF244321}">
                <p14:modId xmlns:p14="http://schemas.microsoft.com/office/powerpoint/2010/main" val="2392479242"/>
              </p:ext>
            </p:extLst>
          </p:nvPr>
        </p:nvGraphicFramePr>
        <p:xfrm>
          <a:off x="609599" y="2594282"/>
          <a:ext cx="7924795" cy="1886504"/>
        </p:xfrm>
        <a:graphic>
          <a:graphicData uri="http://schemas.openxmlformats.org/drawingml/2006/table">
            <a:tbl>
              <a:tblPr firstRow="1" bandRow="1">
                <a:tableStyleId>{00A15C55-8517-42AA-B614-E9B94910E393}</a:tableStyleId>
              </a:tblPr>
              <a:tblGrid>
                <a:gridCol w="3352801">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838200">
                  <a:extLst>
                    <a:ext uri="{9D8B030D-6E8A-4147-A177-3AD203B41FA5}">
                      <a16:colId xmlns:a16="http://schemas.microsoft.com/office/drawing/2014/main" val="3097917771"/>
                    </a:ext>
                  </a:extLst>
                </a:gridCol>
                <a:gridCol w="914400">
                  <a:extLst>
                    <a:ext uri="{9D8B030D-6E8A-4147-A177-3AD203B41FA5}">
                      <a16:colId xmlns:a16="http://schemas.microsoft.com/office/drawing/2014/main" val="3723870815"/>
                    </a:ext>
                  </a:extLst>
                </a:gridCol>
                <a:gridCol w="764674">
                  <a:extLst>
                    <a:ext uri="{9D8B030D-6E8A-4147-A177-3AD203B41FA5}">
                      <a16:colId xmlns:a16="http://schemas.microsoft.com/office/drawing/2014/main" val="20002"/>
                    </a:ext>
                  </a:extLst>
                </a:gridCol>
                <a:gridCol w="1140320">
                  <a:extLst>
                    <a:ext uri="{9D8B030D-6E8A-4147-A177-3AD203B41FA5}">
                      <a16:colId xmlns:a16="http://schemas.microsoft.com/office/drawing/2014/main" val="20003"/>
                    </a:ext>
                  </a:extLst>
                </a:gridCol>
              </a:tblGrid>
              <a:tr h="656160">
                <a:tc>
                  <a:txBody>
                    <a:bodyPr/>
                    <a:lstStyle/>
                    <a:p>
                      <a:pPr algn="ctr"/>
                      <a:r>
                        <a:rPr lang="en-US" sz="1600" b="1" dirty="0">
                          <a:solidFill>
                            <a:schemeClr val="tx1"/>
                          </a:solidFill>
                        </a:rPr>
                        <a:t>Agricultural</a:t>
                      </a:r>
                      <a:r>
                        <a:rPr lang="en-US" sz="1600" b="1" baseline="0" dirty="0">
                          <a:solidFill>
                            <a:schemeClr val="tx1"/>
                          </a:solidFill>
                        </a:rPr>
                        <a:t> Safety and Health (</a:t>
                      </a:r>
                      <a:r>
                        <a:rPr lang="en-US" sz="1600" b="1" dirty="0">
                          <a:solidFill>
                            <a:schemeClr val="tx1"/>
                          </a:solidFill>
                        </a:rPr>
                        <a:t>ASH) </a:t>
                      </a:r>
                    </a:p>
                  </a:txBody>
                  <a:tcPr anchor="ctr">
                    <a:solidFill>
                      <a:schemeClr val="bg1">
                        <a:lumMod val="75000"/>
                      </a:schemeClr>
                    </a:solidFill>
                  </a:tcPr>
                </a:tc>
                <a:tc>
                  <a:txBody>
                    <a:bodyPr/>
                    <a:lstStyle/>
                    <a:p>
                      <a:pPr algn="ctr"/>
                      <a:r>
                        <a:rPr lang="en-US" sz="1200" b="1" dirty="0">
                          <a:solidFill>
                            <a:schemeClr val="tx1"/>
                          </a:solidFill>
                        </a:rPr>
                        <a:t>1</a:t>
                      </a:r>
                      <a:r>
                        <a:rPr lang="en-US" sz="1200" b="1" baseline="30000" dirty="0">
                          <a:solidFill>
                            <a:schemeClr val="tx1"/>
                          </a:solidFill>
                        </a:rPr>
                        <a:t>ST</a:t>
                      </a:r>
                      <a:r>
                        <a:rPr lang="en-US" sz="1200" b="1" dirty="0">
                          <a:solidFill>
                            <a:schemeClr val="tx1"/>
                          </a:solidFill>
                        </a:rPr>
                        <a:t> Qtr.</a:t>
                      </a:r>
                    </a:p>
                  </a:txBody>
                  <a:tcPr anchor="ctr">
                    <a:solidFill>
                      <a:schemeClr val="bg1">
                        <a:lumMod val="75000"/>
                      </a:schemeClr>
                    </a:solidFill>
                  </a:tcPr>
                </a:tc>
                <a:tc>
                  <a:txBody>
                    <a:bodyPr/>
                    <a:lstStyle/>
                    <a:p>
                      <a:pPr algn="ctr"/>
                      <a:r>
                        <a:rPr lang="en-US" sz="1200" b="1" dirty="0">
                          <a:solidFill>
                            <a:schemeClr val="tx1"/>
                          </a:solidFill>
                        </a:rPr>
                        <a:t>2</a:t>
                      </a:r>
                      <a:r>
                        <a:rPr lang="en-US" sz="1200" b="1" baseline="30000" dirty="0">
                          <a:solidFill>
                            <a:schemeClr val="tx1"/>
                          </a:solidFill>
                        </a:rPr>
                        <a:t>nd</a:t>
                      </a:r>
                      <a:r>
                        <a:rPr lang="en-US" sz="1200" b="1" dirty="0">
                          <a:solidFill>
                            <a:schemeClr val="tx1"/>
                          </a:solidFill>
                        </a:rPr>
                        <a:t> Qtr.</a:t>
                      </a:r>
                    </a:p>
                  </a:txBody>
                  <a:tcPr anchor="ctr">
                    <a:solidFill>
                      <a:schemeClr val="bg1">
                        <a:lumMod val="75000"/>
                      </a:schemeClr>
                    </a:solidFill>
                  </a:tcPr>
                </a:tc>
                <a:tc>
                  <a:txBody>
                    <a:bodyPr/>
                    <a:lstStyle/>
                    <a:p>
                      <a:pPr algn="ctr"/>
                      <a:r>
                        <a:rPr lang="en-US" sz="1200" b="1" dirty="0">
                          <a:solidFill>
                            <a:schemeClr val="tx1"/>
                          </a:solidFill>
                        </a:rPr>
                        <a:t>3</a:t>
                      </a:r>
                      <a:r>
                        <a:rPr lang="en-US" sz="1200" b="1" baseline="30000" dirty="0">
                          <a:solidFill>
                            <a:schemeClr val="tx1"/>
                          </a:solidFill>
                        </a:rPr>
                        <a:t>rd</a:t>
                      </a:r>
                      <a:r>
                        <a:rPr lang="en-US" sz="1200" b="1" dirty="0">
                          <a:solidFill>
                            <a:schemeClr val="tx1"/>
                          </a:solidFill>
                        </a:rPr>
                        <a:t> Qtr.</a:t>
                      </a:r>
                    </a:p>
                  </a:txBody>
                  <a:tcPr anchor="ctr">
                    <a:solidFill>
                      <a:schemeClr val="bg1">
                        <a:lumMod val="75000"/>
                      </a:schemeClr>
                    </a:solidFill>
                  </a:tcPr>
                </a:tc>
                <a:tc>
                  <a:txBody>
                    <a:bodyPr/>
                    <a:lstStyle/>
                    <a:p>
                      <a:pPr algn="ctr"/>
                      <a:r>
                        <a:rPr lang="en-US" sz="1200" b="1" i="1" dirty="0">
                          <a:solidFill>
                            <a:schemeClr val="tx1"/>
                          </a:solidFill>
                        </a:rPr>
                        <a:t>Total</a:t>
                      </a:r>
                    </a:p>
                  </a:txBody>
                  <a:tcPr anchor="ctr">
                    <a:solidFill>
                      <a:schemeClr val="bg1">
                        <a:lumMod val="75000"/>
                      </a:schemeClr>
                    </a:solidFill>
                  </a:tcPr>
                </a:tc>
                <a:tc>
                  <a:txBody>
                    <a:bodyPr/>
                    <a:lstStyle/>
                    <a:p>
                      <a:pPr algn="ctr"/>
                      <a:r>
                        <a:rPr lang="en-US" sz="1200" b="1" i="0"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307586">
                <a:tc>
                  <a:txBody>
                    <a:bodyPr/>
                    <a:lstStyle/>
                    <a:p>
                      <a:pPr algn="r"/>
                      <a:r>
                        <a:rPr lang="en-US" sz="1300" i="1" dirty="0"/>
                        <a:t>Outreach</a:t>
                      </a:r>
                      <a:r>
                        <a:rPr lang="en-US" sz="1300" i="1" baseline="0" dirty="0"/>
                        <a:t> Materials Distributed</a:t>
                      </a:r>
                      <a:endParaRPr lang="en-US" sz="1300" b="0" i="1" dirty="0"/>
                    </a:p>
                  </a:txBody>
                  <a:tcPr>
                    <a:solidFill>
                      <a:schemeClr val="bg1">
                        <a:lumMod val="95000"/>
                      </a:schemeClr>
                    </a:solidFill>
                  </a:tcPr>
                </a:tc>
                <a:tc>
                  <a:txBody>
                    <a:bodyPr/>
                    <a:lstStyle/>
                    <a:p>
                      <a:pPr algn="ctr"/>
                      <a:r>
                        <a:rPr lang="en-US" sz="1300" b="0" i="0" dirty="0"/>
                        <a:t>240</a:t>
                      </a:r>
                    </a:p>
                  </a:txBody>
                  <a:tcPr>
                    <a:solidFill>
                      <a:schemeClr val="bg1">
                        <a:lumMod val="95000"/>
                      </a:schemeClr>
                    </a:solidFill>
                  </a:tcPr>
                </a:tc>
                <a:tc>
                  <a:txBody>
                    <a:bodyPr/>
                    <a:lstStyle/>
                    <a:p>
                      <a:pPr algn="ctr"/>
                      <a:r>
                        <a:rPr lang="en-US" sz="1300" b="0" i="0" dirty="0"/>
                        <a:t>3,430</a:t>
                      </a:r>
                    </a:p>
                  </a:txBody>
                  <a:tcPr>
                    <a:solidFill>
                      <a:schemeClr val="bg1">
                        <a:lumMod val="95000"/>
                      </a:schemeClr>
                    </a:solidFill>
                  </a:tcPr>
                </a:tc>
                <a:tc>
                  <a:txBody>
                    <a:bodyPr/>
                    <a:lstStyle/>
                    <a:p>
                      <a:pPr algn="ctr"/>
                      <a:r>
                        <a:rPr lang="en-US" sz="1300" b="0" i="0" dirty="0"/>
                        <a:t>912</a:t>
                      </a:r>
                    </a:p>
                  </a:txBody>
                  <a:tcPr>
                    <a:solidFill>
                      <a:schemeClr val="bg1">
                        <a:lumMod val="95000"/>
                      </a:schemeClr>
                    </a:solidFill>
                  </a:tcPr>
                </a:tc>
                <a:tc>
                  <a:txBody>
                    <a:bodyPr/>
                    <a:lstStyle/>
                    <a:p>
                      <a:pPr algn="ctr"/>
                      <a:r>
                        <a:rPr lang="en-US" sz="1300" b="1" i="1" dirty="0"/>
                        <a:t>4,582</a:t>
                      </a:r>
                    </a:p>
                  </a:txBody>
                  <a:tcPr>
                    <a:solidFill>
                      <a:schemeClr val="bg1">
                        <a:lumMod val="95000"/>
                      </a:schemeClr>
                    </a:solidFill>
                  </a:tcPr>
                </a:tc>
                <a:tc>
                  <a:txBody>
                    <a:bodyPr/>
                    <a:lstStyle/>
                    <a:p>
                      <a:pPr algn="ctr"/>
                      <a:r>
                        <a:rPr lang="en-US" sz="1300" i="0" dirty="0"/>
                        <a:t>3,500</a:t>
                      </a:r>
                      <a:endParaRPr lang="en-US" sz="1300" b="0" i="0" dirty="0"/>
                    </a:p>
                  </a:txBody>
                  <a:tcPr>
                    <a:solidFill>
                      <a:schemeClr val="bg1">
                        <a:lumMod val="95000"/>
                      </a:schemeClr>
                    </a:solidFill>
                  </a:tcPr>
                </a:tc>
                <a:extLst>
                  <a:ext uri="{0D108BD9-81ED-4DB2-BD59-A6C34878D82A}">
                    <a16:rowId xmlns:a16="http://schemas.microsoft.com/office/drawing/2014/main" val="10001"/>
                  </a:ext>
                </a:extLst>
              </a:tr>
              <a:tr h="307586">
                <a:tc>
                  <a:txBody>
                    <a:bodyPr/>
                    <a:lstStyle/>
                    <a:p>
                      <a:pPr algn="r"/>
                      <a:r>
                        <a:rPr lang="en-US" sz="1300" i="1" dirty="0"/>
                        <a:t>Compliance Inspections</a:t>
                      </a:r>
                      <a:endParaRPr lang="en-US" sz="1300" b="0" i="1" dirty="0"/>
                    </a:p>
                  </a:txBody>
                  <a:tcPr>
                    <a:solidFill>
                      <a:schemeClr val="bg1">
                        <a:lumMod val="85000"/>
                      </a:schemeClr>
                    </a:solidFill>
                  </a:tcPr>
                </a:tc>
                <a:tc>
                  <a:txBody>
                    <a:bodyPr/>
                    <a:lstStyle/>
                    <a:p>
                      <a:pPr algn="ctr"/>
                      <a:r>
                        <a:rPr lang="en-US" sz="1300" b="0" i="0" dirty="0"/>
                        <a:t>11</a:t>
                      </a:r>
                    </a:p>
                  </a:txBody>
                  <a:tcPr>
                    <a:solidFill>
                      <a:schemeClr val="bg1">
                        <a:lumMod val="85000"/>
                      </a:schemeClr>
                    </a:solidFill>
                  </a:tcPr>
                </a:tc>
                <a:tc>
                  <a:txBody>
                    <a:bodyPr/>
                    <a:lstStyle/>
                    <a:p>
                      <a:pPr algn="ctr"/>
                      <a:r>
                        <a:rPr lang="en-US" sz="1300" b="0" i="0" dirty="0"/>
                        <a:t>0</a:t>
                      </a:r>
                    </a:p>
                  </a:txBody>
                  <a:tcPr>
                    <a:solidFill>
                      <a:schemeClr val="bg1">
                        <a:lumMod val="85000"/>
                      </a:schemeClr>
                    </a:solidFill>
                  </a:tcPr>
                </a:tc>
                <a:tc>
                  <a:txBody>
                    <a:bodyPr/>
                    <a:lstStyle/>
                    <a:p>
                      <a:pPr algn="ctr"/>
                      <a:r>
                        <a:rPr lang="en-US" sz="1300" b="0" i="0" dirty="0"/>
                        <a:t>4</a:t>
                      </a:r>
                    </a:p>
                  </a:txBody>
                  <a:tcPr>
                    <a:solidFill>
                      <a:schemeClr val="bg1">
                        <a:lumMod val="85000"/>
                      </a:schemeClr>
                    </a:solidFill>
                  </a:tcPr>
                </a:tc>
                <a:tc>
                  <a:txBody>
                    <a:bodyPr/>
                    <a:lstStyle/>
                    <a:p>
                      <a:pPr algn="ctr"/>
                      <a:r>
                        <a:rPr lang="en-US" sz="1300" b="1" i="1" dirty="0"/>
                        <a:t>15</a:t>
                      </a:r>
                    </a:p>
                  </a:txBody>
                  <a:tcPr>
                    <a:solidFill>
                      <a:schemeClr val="bg1">
                        <a:lumMod val="85000"/>
                      </a:schemeClr>
                    </a:solidFill>
                  </a:tcPr>
                </a:tc>
                <a:tc>
                  <a:txBody>
                    <a:bodyPr/>
                    <a:lstStyle/>
                    <a:p>
                      <a:pPr algn="ctr"/>
                      <a:r>
                        <a:rPr lang="en-US" sz="1300" i="0" dirty="0"/>
                        <a:t>80</a:t>
                      </a:r>
                      <a:endParaRPr lang="en-US" sz="1300" b="0" i="0" dirty="0"/>
                    </a:p>
                  </a:txBody>
                  <a:tcPr>
                    <a:solidFill>
                      <a:schemeClr val="bg1">
                        <a:lumMod val="85000"/>
                      </a:schemeClr>
                    </a:solidFill>
                  </a:tcPr>
                </a:tc>
                <a:extLst>
                  <a:ext uri="{0D108BD9-81ED-4DB2-BD59-A6C34878D82A}">
                    <a16:rowId xmlns:a16="http://schemas.microsoft.com/office/drawing/2014/main" val="10002"/>
                  </a:ext>
                </a:extLst>
              </a:tr>
              <a:tr h="307586">
                <a:tc>
                  <a:txBody>
                    <a:bodyPr/>
                    <a:lstStyle/>
                    <a:p>
                      <a:pPr algn="r"/>
                      <a:r>
                        <a:rPr lang="en-US" sz="1300" i="1" dirty="0"/>
                        <a:t>Certificates Issued</a:t>
                      </a:r>
                      <a:endParaRPr lang="en-US" sz="1300" b="0" i="1" dirty="0"/>
                    </a:p>
                  </a:txBody>
                  <a:tcPr>
                    <a:solidFill>
                      <a:schemeClr val="bg1">
                        <a:lumMod val="95000"/>
                      </a:schemeClr>
                    </a:solidFill>
                  </a:tcPr>
                </a:tc>
                <a:tc>
                  <a:txBody>
                    <a:bodyPr/>
                    <a:lstStyle/>
                    <a:p>
                      <a:pPr algn="ctr"/>
                      <a:r>
                        <a:rPr lang="en-US" sz="1300" b="0" i="0" dirty="0"/>
                        <a:t>108</a:t>
                      </a:r>
                    </a:p>
                  </a:txBody>
                  <a:tcPr>
                    <a:solidFill>
                      <a:schemeClr val="bg1">
                        <a:lumMod val="95000"/>
                      </a:schemeClr>
                    </a:solidFill>
                  </a:tcPr>
                </a:tc>
                <a:tc>
                  <a:txBody>
                    <a:bodyPr/>
                    <a:lstStyle/>
                    <a:p>
                      <a:pPr algn="ctr"/>
                      <a:r>
                        <a:rPr lang="en-US" sz="1300" b="0" i="0" dirty="0"/>
                        <a:t>1,172</a:t>
                      </a:r>
                    </a:p>
                  </a:txBody>
                  <a:tcPr>
                    <a:solidFill>
                      <a:schemeClr val="bg1">
                        <a:lumMod val="95000"/>
                      </a:schemeClr>
                    </a:solidFill>
                  </a:tcPr>
                </a:tc>
                <a:tc>
                  <a:txBody>
                    <a:bodyPr/>
                    <a:lstStyle/>
                    <a:p>
                      <a:pPr algn="ctr"/>
                      <a:r>
                        <a:rPr lang="en-US" sz="1300" b="0" i="0" dirty="0"/>
                        <a:t>516</a:t>
                      </a:r>
                    </a:p>
                  </a:txBody>
                  <a:tcPr>
                    <a:solidFill>
                      <a:schemeClr val="bg1">
                        <a:lumMod val="95000"/>
                      </a:schemeClr>
                    </a:solidFill>
                  </a:tcPr>
                </a:tc>
                <a:tc>
                  <a:txBody>
                    <a:bodyPr/>
                    <a:lstStyle/>
                    <a:p>
                      <a:pPr algn="ctr"/>
                      <a:r>
                        <a:rPr lang="en-US" sz="1300" b="1" i="1" dirty="0"/>
                        <a:t>1,796</a:t>
                      </a:r>
                    </a:p>
                  </a:txBody>
                  <a:tcPr>
                    <a:solidFill>
                      <a:schemeClr val="bg1">
                        <a:lumMod val="95000"/>
                      </a:schemeClr>
                    </a:solidFill>
                  </a:tcPr>
                </a:tc>
                <a:tc>
                  <a:txBody>
                    <a:bodyPr/>
                    <a:lstStyle/>
                    <a:p>
                      <a:pPr algn="ctr"/>
                      <a:r>
                        <a:rPr lang="en-US" sz="1300" i="0" dirty="0"/>
                        <a:t>1,500</a:t>
                      </a:r>
                      <a:endParaRPr lang="en-US" sz="1300" b="0" i="0" dirty="0"/>
                    </a:p>
                  </a:txBody>
                  <a:tcPr>
                    <a:solidFill>
                      <a:schemeClr val="bg1">
                        <a:lumMod val="95000"/>
                      </a:schemeClr>
                    </a:solidFill>
                  </a:tcPr>
                </a:tc>
                <a:extLst>
                  <a:ext uri="{0D108BD9-81ED-4DB2-BD59-A6C34878D82A}">
                    <a16:rowId xmlns:a16="http://schemas.microsoft.com/office/drawing/2014/main" val="10003"/>
                  </a:ext>
                </a:extLst>
              </a:tr>
              <a:tr h="307586">
                <a:tc>
                  <a:txBody>
                    <a:bodyPr/>
                    <a:lstStyle/>
                    <a:p>
                      <a:pPr algn="r"/>
                      <a:r>
                        <a:rPr lang="en-US" sz="1300" i="1" dirty="0"/>
                        <a:t>Preoccupancy Inspections</a:t>
                      </a:r>
                      <a:endParaRPr lang="en-US" sz="1300" b="0" i="1" dirty="0"/>
                    </a:p>
                  </a:txBody>
                  <a:tcPr>
                    <a:solidFill>
                      <a:schemeClr val="bg1">
                        <a:lumMod val="85000"/>
                      </a:schemeClr>
                    </a:solidFill>
                  </a:tcPr>
                </a:tc>
                <a:tc>
                  <a:txBody>
                    <a:bodyPr/>
                    <a:lstStyle/>
                    <a:p>
                      <a:pPr algn="ctr"/>
                      <a:r>
                        <a:rPr lang="en-US" sz="1300" b="0" i="0" dirty="0"/>
                        <a:t>168</a:t>
                      </a:r>
                    </a:p>
                  </a:txBody>
                  <a:tcPr>
                    <a:solidFill>
                      <a:schemeClr val="bg1">
                        <a:lumMod val="85000"/>
                      </a:schemeClr>
                    </a:solidFill>
                  </a:tcPr>
                </a:tc>
                <a:tc>
                  <a:txBody>
                    <a:bodyPr/>
                    <a:lstStyle/>
                    <a:p>
                      <a:pPr algn="ctr"/>
                      <a:r>
                        <a:rPr lang="en-US" sz="1300" b="0" i="0" dirty="0"/>
                        <a:t>1,368</a:t>
                      </a:r>
                    </a:p>
                  </a:txBody>
                  <a:tcPr>
                    <a:solidFill>
                      <a:schemeClr val="bg1">
                        <a:lumMod val="85000"/>
                      </a:schemeClr>
                    </a:solidFill>
                  </a:tcPr>
                </a:tc>
                <a:tc>
                  <a:txBody>
                    <a:bodyPr/>
                    <a:lstStyle/>
                    <a:p>
                      <a:pPr algn="ctr"/>
                      <a:r>
                        <a:rPr lang="en-US" sz="1300" b="0" i="0" dirty="0"/>
                        <a:t>344</a:t>
                      </a:r>
                    </a:p>
                  </a:txBody>
                  <a:tcPr>
                    <a:solidFill>
                      <a:schemeClr val="bg1">
                        <a:lumMod val="85000"/>
                      </a:schemeClr>
                    </a:solidFill>
                  </a:tcPr>
                </a:tc>
                <a:tc>
                  <a:txBody>
                    <a:bodyPr/>
                    <a:lstStyle/>
                    <a:p>
                      <a:pPr algn="ctr"/>
                      <a:r>
                        <a:rPr lang="en-US" sz="1300" b="1" i="1" dirty="0"/>
                        <a:t>1,880</a:t>
                      </a:r>
                    </a:p>
                  </a:txBody>
                  <a:tcPr>
                    <a:solidFill>
                      <a:schemeClr val="bg1">
                        <a:lumMod val="85000"/>
                      </a:schemeClr>
                    </a:solidFill>
                  </a:tcPr>
                </a:tc>
                <a:tc>
                  <a:txBody>
                    <a:bodyPr/>
                    <a:lstStyle/>
                    <a:p>
                      <a:pPr algn="ctr"/>
                      <a:r>
                        <a:rPr lang="en-US" sz="1300" i="0" dirty="0"/>
                        <a:t>1,700</a:t>
                      </a:r>
                      <a:endParaRPr lang="en-US" sz="1300" b="0" i="0" dirty="0"/>
                    </a:p>
                  </a:txBody>
                  <a:tcPr>
                    <a:solidFill>
                      <a:schemeClr val="bg1">
                        <a:lumMod val="85000"/>
                      </a:schemeClr>
                    </a:solidFill>
                  </a:tcPr>
                </a:tc>
                <a:extLst>
                  <a:ext uri="{0D108BD9-81ED-4DB2-BD59-A6C34878D82A}">
                    <a16:rowId xmlns:a16="http://schemas.microsoft.com/office/drawing/2014/main" val="10004"/>
                  </a:ext>
                </a:extLst>
              </a:tr>
            </a:tbl>
          </a:graphicData>
        </a:graphic>
      </p:graphicFrame>
      <p:sp>
        <p:nvSpPr>
          <p:cNvPr id="13" name="TextBox 12">
            <a:extLst>
              <a:ext uri="{FF2B5EF4-FFF2-40B4-BE49-F238E27FC236}">
                <a16:creationId xmlns:a16="http://schemas.microsoft.com/office/drawing/2014/main" id="{0C81C4D8-0872-43EF-928C-6D66B80DB995}"/>
              </a:ext>
            </a:extLst>
          </p:cNvPr>
          <p:cNvSpPr txBox="1"/>
          <p:nvPr/>
        </p:nvSpPr>
        <p:spPr>
          <a:xfrm>
            <a:off x="6477000" y="685800"/>
            <a:ext cx="2286000" cy="369332"/>
          </a:xfrm>
          <a:prstGeom prst="rect">
            <a:avLst/>
          </a:prstGeom>
          <a:noFill/>
        </p:spPr>
        <p:txBody>
          <a:bodyPr wrap="square" rtlCol="0">
            <a:spAutoFit/>
          </a:bodyPr>
          <a:lstStyle/>
          <a:p>
            <a:r>
              <a:rPr lang="en-US" i="1" dirty="0"/>
              <a:t>FFY 2021—3</a:t>
            </a:r>
            <a:r>
              <a:rPr lang="en-US" i="1" baseline="30000" dirty="0"/>
              <a:t>rd</a:t>
            </a:r>
            <a:r>
              <a:rPr lang="en-US" i="1" dirty="0"/>
              <a:t> Qtr.</a:t>
            </a:r>
          </a:p>
        </p:txBody>
      </p:sp>
    </p:spTree>
    <p:extLst>
      <p:ext uri="{BB962C8B-B14F-4D97-AF65-F5344CB8AC3E}">
        <p14:creationId xmlns:p14="http://schemas.microsoft.com/office/powerpoint/2010/main" val="789503030"/>
      </p:ext>
    </p:extLst>
  </p:cSld>
  <p:clrMapOvr>
    <a:masterClrMapping/>
  </p:clrMapOvr>
  <p:transition advClick="0"/>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377EAC83-9E41-45D3-9CFC-192D9377B7B3}"/>
              </a:ext>
            </a:extLst>
          </p:cNvPr>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rgbClr val="000080"/>
                </a:solidFill>
              </a:rPr>
              <a:t>COVID-19 Activities</a:t>
            </a:r>
            <a:endParaRPr lang="en-US" sz="2400" b="1" i="1" dirty="0">
              <a:solidFill>
                <a:schemeClr val="bg2"/>
              </a:solidFill>
            </a:endParaRPr>
          </a:p>
        </p:txBody>
      </p:sp>
      <p:graphicFrame>
        <p:nvGraphicFramePr>
          <p:cNvPr id="8" name="Table 7">
            <a:extLst>
              <a:ext uri="{FF2B5EF4-FFF2-40B4-BE49-F238E27FC236}">
                <a16:creationId xmlns:a16="http://schemas.microsoft.com/office/drawing/2014/main" id="{8FF0FE57-B94D-4CDC-B28A-EE26823E22A2}"/>
              </a:ext>
            </a:extLst>
          </p:cNvPr>
          <p:cNvGraphicFramePr>
            <a:graphicFrameLocks noGrp="1"/>
          </p:cNvGraphicFramePr>
          <p:nvPr>
            <p:extLst>
              <p:ext uri="{D42A27DB-BD31-4B8C-83A1-F6EECF244321}">
                <p14:modId xmlns:p14="http://schemas.microsoft.com/office/powerpoint/2010/main" val="1024987747"/>
              </p:ext>
            </p:extLst>
          </p:nvPr>
        </p:nvGraphicFramePr>
        <p:xfrm>
          <a:off x="608091" y="1219200"/>
          <a:ext cx="7906714" cy="815653"/>
        </p:xfrm>
        <a:graphic>
          <a:graphicData uri="http://schemas.openxmlformats.org/drawingml/2006/table">
            <a:tbl>
              <a:tblPr firstRow="1" bandRow="1">
                <a:tableStyleId>{00A15C55-8517-42AA-B614-E9B94910E393}</a:tableStyleId>
              </a:tblPr>
              <a:tblGrid>
                <a:gridCol w="1220709">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914400">
                  <a:extLst>
                    <a:ext uri="{9D8B030D-6E8A-4147-A177-3AD203B41FA5}">
                      <a16:colId xmlns:a16="http://schemas.microsoft.com/office/drawing/2014/main" val="3360039136"/>
                    </a:ext>
                  </a:extLst>
                </a:gridCol>
                <a:gridCol w="990600">
                  <a:extLst>
                    <a:ext uri="{9D8B030D-6E8A-4147-A177-3AD203B41FA5}">
                      <a16:colId xmlns:a16="http://schemas.microsoft.com/office/drawing/2014/main" val="20002"/>
                    </a:ext>
                  </a:extLst>
                </a:gridCol>
                <a:gridCol w="881472">
                  <a:extLst>
                    <a:ext uri="{9D8B030D-6E8A-4147-A177-3AD203B41FA5}">
                      <a16:colId xmlns:a16="http://schemas.microsoft.com/office/drawing/2014/main" val="2516114909"/>
                    </a:ext>
                  </a:extLst>
                </a:gridCol>
                <a:gridCol w="792118">
                  <a:extLst>
                    <a:ext uri="{9D8B030D-6E8A-4147-A177-3AD203B41FA5}">
                      <a16:colId xmlns:a16="http://schemas.microsoft.com/office/drawing/2014/main" val="3468080130"/>
                    </a:ext>
                  </a:extLst>
                </a:gridCol>
                <a:gridCol w="993410">
                  <a:extLst>
                    <a:ext uri="{9D8B030D-6E8A-4147-A177-3AD203B41FA5}">
                      <a16:colId xmlns:a16="http://schemas.microsoft.com/office/drawing/2014/main" val="4188497301"/>
                    </a:ext>
                  </a:extLst>
                </a:gridCol>
                <a:gridCol w="609600">
                  <a:extLst>
                    <a:ext uri="{9D8B030D-6E8A-4147-A177-3AD203B41FA5}">
                      <a16:colId xmlns:a16="http://schemas.microsoft.com/office/drawing/2014/main" val="2283454346"/>
                    </a:ext>
                  </a:extLst>
                </a:gridCol>
                <a:gridCol w="818605">
                  <a:extLst>
                    <a:ext uri="{9D8B030D-6E8A-4147-A177-3AD203B41FA5}">
                      <a16:colId xmlns:a16="http://schemas.microsoft.com/office/drawing/2014/main" val="1806694655"/>
                    </a:ext>
                  </a:extLst>
                </a:gridCol>
              </a:tblGrid>
              <a:tr h="3460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dirty="0">
                          <a:solidFill>
                            <a:schemeClr val="tx1"/>
                          </a:solidFill>
                        </a:rPr>
                        <a:t>PSIM</a:t>
                      </a:r>
                    </a:p>
                  </a:txBody>
                  <a:tcPr anchor="ctr">
                    <a:solidFill>
                      <a:schemeClr val="bg1">
                        <a:lumMod val="75000"/>
                      </a:schemeClr>
                    </a:solidFill>
                  </a:tcPr>
                </a:tc>
                <a:tc>
                  <a:txBody>
                    <a:bodyPr/>
                    <a:lstStyle/>
                    <a:p>
                      <a:pPr algn="ctr" fontAlgn="b"/>
                      <a:r>
                        <a:rPr lang="en-US" sz="1000" b="1" i="0" u="none" strike="noStrike" dirty="0">
                          <a:solidFill>
                            <a:schemeClr val="tx1"/>
                          </a:solidFill>
                          <a:effectLst/>
                          <a:latin typeface="+mn-lt"/>
                        </a:rPr>
                        <a:t>FFY 2020*</a:t>
                      </a:r>
                    </a:p>
                  </a:txBody>
                  <a:tcPr marL="9525" marR="9525" marT="9525" marB="0" anchor="ctr">
                    <a:solidFill>
                      <a:schemeClr val="bg1">
                        <a:lumMod val="75000"/>
                      </a:schemeClr>
                    </a:solidFill>
                  </a:tcPr>
                </a:tc>
                <a:tc>
                  <a:txBody>
                    <a:bodyPr/>
                    <a:lstStyle/>
                    <a:p>
                      <a:pPr algn="ctr" fontAlgn="b"/>
                      <a:r>
                        <a:rPr lang="en-US" sz="1000" b="1" i="0" u="none" strike="noStrike" dirty="0">
                          <a:solidFill>
                            <a:schemeClr val="tx1"/>
                          </a:solidFill>
                          <a:effectLst/>
                          <a:latin typeface="+mn-lt"/>
                        </a:rPr>
                        <a:t>1</a:t>
                      </a:r>
                      <a:r>
                        <a:rPr lang="en-US" sz="1000" b="1" i="0" u="none" strike="noStrike" baseline="30000" dirty="0">
                          <a:solidFill>
                            <a:schemeClr val="tx1"/>
                          </a:solidFill>
                          <a:effectLst/>
                          <a:latin typeface="+mn-lt"/>
                        </a:rPr>
                        <a:t>st  </a:t>
                      </a:r>
                      <a:r>
                        <a:rPr lang="en-US" sz="1000" b="1" i="0" u="none" strike="noStrike" dirty="0">
                          <a:solidFill>
                            <a:schemeClr val="tx1"/>
                          </a:solidFill>
                          <a:effectLst/>
                          <a:latin typeface="+mn-lt"/>
                        </a:rPr>
                        <a:t>Qtr. 2021**</a:t>
                      </a:r>
                    </a:p>
                  </a:txBody>
                  <a:tcPr marL="9525" marR="9525" marT="9525" marB="0" anchor="ctr">
                    <a:solidFill>
                      <a:schemeClr val="bg1">
                        <a:lumMod val="75000"/>
                      </a:schemeClr>
                    </a:solidFill>
                  </a:tcPr>
                </a:tc>
                <a:tc>
                  <a:txBody>
                    <a:bodyPr/>
                    <a:lstStyle/>
                    <a:p>
                      <a:pPr algn="ctr" fontAlgn="b"/>
                      <a:r>
                        <a:rPr lang="en-US" sz="1000" b="1" i="0" u="none" strike="noStrike" dirty="0">
                          <a:solidFill>
                            <a:schemeClr val="tx1"/>
                          </a:solidFill>
                          <a:effectLst/>
                          <a:latin typeface="+mn-lt"/>
                        </a:rPr>
                        <a:t>2</a:t>
                      </a:r>
                      <a:r>
                        <a:rPr lang="en-US" sz="1000" b="1" i="0" u="none" strike="noStrike" baseline="30000" dirty="0">
                          <a:solidFill>
                            <a:schemeClr val="tx1"/>
                          </a:solidFill>
                          <a:effectLst/>
                          <a:latin typeface="+mn-lt"/>
                        </a:rPr>
                        <a:t>nd</a:t>
                      </a:r>
                      <a:r>
                        <a:rPr lang="en-US" sz="1000" b="1" i="0" u="none" strike="noStrike" dirty="0">
                          <a:solidFill>
                            <a:schemeClr val="tx1"/>
                          </a:solidFill>
                          <a:effectLst/>
                          <a:latin typeface="+mn-lt"/>
                        </a:rPr>
                        <a:t> Qtr. 2021**</a:t>
                      </a:r>
                    </a:p>
                  </a:txBody>
                  <a:tcPr marL="9525" marR="9525" marT="9525" marB="0" anchor="ctr">
                    <a:solidFill>
                      <a:schemeClr val="bg1">
                        <a:lumMod val="75000"/>
                      </a:schemeClr>
                    </a:solidFill>
                  </a:tcPr>
                </a:tc>
                <a:tc>
                  <a:txBody>
                    <a:bodyPr/>
                    <a:lstStyle/>
                    <a:p>
                      <a:pPr algn="ctr" fontAlgn="b"/>
                      <a:r>
                        <a:rPr lang="en-US" sz="1000" b="1" i="0" u="none" strike="noStrike" dirty="0">
                          <a:solidFill>
                            <a:schemeClr val="tx1"/>
                          </a:solidFill>
                          <a:effectLst/>
                          <a:latin typeface="+mn-lt"/>
                        </a:rPr>
                        <a:t>3</a:t>
                      </a:r>
                      <a:r>
                        <a:rPr lang="en-US" sz="1000" b="1" i="0" u="none" strike="noStrike" baseline="30000" dirty="0">
                          <a:solidFill>
                            <a:schemeClr val="tx1"/>
                          </a:solidFill>
                          <a:effectLst/>
                          <a:latin typeface="+mn-lt"/>
                        </a:rPr>
                        <a:t>rd</a:t>
                      </a:r>
                      <a:r>
                        <a:rPr lang="en-US" sz="1000" b="1" i="0" u="none" strike="noStrike" dirty="0">
                          <a:solidFill>
                            <a:schemeClr val="tx1"/>
                          </a:solidFill>
                          <a:effectLst/>
                          <a:latin typeface="+mn-lt"/>
                        </a:rPr>
                        <a:t> Qtr. 2021**</a:t>
                      </a:r>
                    </a:p>
                  </a:txBody>
                  <a:tcPr marL="9525" marR="9525" marT="9525" marB="0" anchor="ctr">
                    <a:solidFill>
                      <a:schemeClr val="bg1">
                        <a:lumMod val="75000"/>
                      </a:schemeClr>
                    </a:solidFill>
                  </a:tcPr>
                </a:tc>
                <a:tc>
                  <a:txBody>
                    <a:bodyPr/>
                    <a:lstStyle/>
                    <a:p>
                      <a:pPr algn="ctr" fontAlgn="b"/>
                      <a:r>
                        <a:rPr lang="en-US" sz="1000" b="1" i="0" u="none" strike="noStrike" dirty="0">
                          <a:solidFill>
                            <a:schemeClr val="tx1"/>
                          </a:solidFill>
                          <a:effectLst/>
                          <a:latin typeface="+mn-lt"/>
                        </a:rPr>
                        <a:t>July 2021***</a:t>
                      </a:r>
                    </a:p>
                  </a:txBody>
                  <a:tcPr marL="9525" marR="9525" marT="9525" marB="0" anchor="ctr">
                    <a:solidFill>
                      <a:schemeClr val="bg1">
                        <a:lumMod val="75000"/>
                      </a:schemeClr>
                    </a:solidFill>
                  </a:tcPr>
                </a:tc>
                <a:tc>
                  <a:txBody>
                    <a:bodyPr/>
                    <a:lstStyle/>
                    <a:p>
                      <a:pPr algn="ctr" fontAlgn="b"/>
                      <a:r>
                        <a:rPr lang="en-US" sz="1000" b="1" i="0" u="none" strike="noStrike" dirty="0">
                          <a:solidFill>
                            <a:schemeClr val="tx1"/>
                          </a:solidFill>
                          <a:effectLst/>
                          <a:latin typeface="+mn-lt"/>
                        </a:rPr>
                        <a:t>August 2021****</a:t>
                      </a:r>
                    </a:p>
                  </a:txBody>
                  <a:tcPr marL="9525" marR="9525" marT="9525" marB="0" anchor="ctr">
                    <a:solidFill>
                      <a:schemeClr val="bg1">
                        <a:lumMod val="75000"/>
                      </a:schemeClr>
                    </a:solidFill>
                  </a:tcPr>
                </a:tc>
                <a:tc>
                  <a:txBody>
                    <a:bodyPr/>
                    <a:lstStyle/>
                    <a:p>
                      <a:pPr algn="ctr" fontAlgn="b"/>
                      <a:r>
                        <a:rPr lang="en-US" sz="1000" b="1" i="0" u="none" strike="noStrike" dirty="0">
                          <a:solidFill>
                            <a:schemeClr val="tx1"/>
                          </a:solidFill>
                          <a:effectLst/>
                          <a:latin typeface="+mn-lt"/>
                        </a:rPr>
                        <a:t>FFY 2021</a:t>
                      </a:r>
                    </a:p>
                  </a:txBody>
                  <a:tcPr marL="9525" marR="9525" marT="9525" marB="0" anchor="ctr">
                    <a:solidFill>
                      <a:schemeClr val="bg1">
                        <a:lumMod val="75000"/>
                      </a:schemeClr>
                    </a:solidFill>
                  </a:tcPr>
                </a:tc>
                <a:tc>
                  <a:txBody>
                    <a:bodyPr/>
                    <a:lstStyle/>
                    <a:p>
                      <a:pPr algn="ctr" fontAlgn="b"/>
                      <a:r>
                        <a:rPr lang="en-US" sz="1000" b="1" i="1" u="none" strike="noStrike" dirty="0">
                          <a:solidFill>
                            <a:schemeClr val="tx1"/>
                          </a:solidFill>
                          <a:effectLst/>
                          <a:latin typeface="+mn-lt"/>
                        </a:rPr>
                        <a:t>FFY 2020-21</a:t>
                      </a:r>
                    </a:p>
                  </a:txBody>
                  <a:tcPr marL="9525" marR="9525" marT="9525" marB="0" anchor="ctr">
                    <a:solidFill>
                      <a:schemeClr val="bg1">
                        <a:lumMod val="75000"/>
                      </a:schemeClr>
                    </a:solidFill>
                  </a:tcPr>
                </a:tc>
                <a:extLst>
                  <a:ext uri="{0D108BD9-81ED-4DB2-BD59-A6C34878D82A}">
                    <a16:rowId xmlns:a16="http://schemas.microsoft.com/office/drawing/2014/main" val="10000"/>
                  </a:ext>
                </a:extLst>
              </a:tr>
              <a:tr h="469566">
                <a:tc>
                  <a:txBody>
                    <a:bodyPr/>
                    <a:lstStyle/>
                    <a:p>
                      <a:pPr algn="ctr"/>
                      <a:r>
                        <a:rPr lang="en-US" sz="1200" b="0" i="1" dirty="0"/>
                        <a:t>Disclosure Requests</a:t>
                      </a:r>
                    </a:p>
                  </a:txBody>
                  <a:tcPr anchor="ctr">
                    <a:solidFill>
                      <a:schemeClr val="bg1">
                        <a:lumMod val="95000"/>
                      </a:schemeClr>
                    </a:solidFill>
                  </a:tcPr>
                </a:tc>
                <a:tc>
                  <a:txBody>
                    <a:bodyPr/>
                    <a:lstStyle/>
                    <a:p>
                      <a:pPr algn="ctr"/>
                      <a:r>
                        <a:rPr lang="en-US" sz="1200" b="1" i="0" dirty="0"/>
                        <a:t>1,627</a:t>
                      </a:r>
                    </a:p>
                  </a:txBody>
                  <a:tcPr anchor="ctr">
                    <a:solidFill>
                      <a:schemeClr val="bg1">
                        <a:lumMod val="95000"/>
                      </a:schemeClr>
                    </a:solidFill>
                  </a:tcPr>
                </a:tc>
                <a:tc>
                  <a:txBody>
                    <a:bodyPr/>
                    <a:lstStyle/>
                    <a:p>
                      <a:pPr algn="ctr"/>
                      <a:r>
                        <a:rPr lang="en-US" sz="1200" b="0" i="0" dirty="0"/>
                        <a:t>1,193</a:t>
                      </a:r>
                    </a:p>
                  </a:txBody>
                  <a:tcPr anchor="ctr">
                    <a:solidFill>
                      <a:schemeClr val="bg1">
                        <a:lumMod val="95000"/>
                      </a:schemeClr>
                    </a:solidFill>
                  </a:tcPr>
                </a:tc>
                <a:tc>
                  <a:txBody>
                    <a:bodyPr/>
                    <a:lstStyle/>
                    <a:p>
                      <a:pPr algn="ctr"/>
                      <a:r>
                        <a:rPr lang="en-US" sz="1200" b="0" i="0" dirty="0"/>
                        <a:t>198</a:t>
                      </a:r>
                    </a:p>
                  </a:txBody>
                  <a:tcPr anchor="ctr">
                    <a:solidFill>
                      <a:schemeClr val="bg1">
                        <a:lumMod val="95000"/>
                      </a:schemeClr>
                    </a:solidFill>
                  </a:tcPr>
                </a:tc>
                <a:tc>
                  <a:txBody>
                    <a:bodyPr/>
                    <a:lstStyle/>
                    <a:p>
                      <a:pPr algn="ctr"/>
                      <a:r>
                        <a:rPr lang="en-US" sz="1200" b="0" i="0" dirty="0"/>
                        <a:t>2</a:t>
                      </a:r>
                    </a:p>
                  </a:txBody>
                  <a:tcPr anchor="ctr">
                    <a:solidFill>
                      <a:schemeClr val="bg1">
                        <a:lumMod val="95000"/>
                      </a:schemeClr>
                    </a:solidFill>
                  </a:tcPr>
                </a:tc>
                <a:tc>
                  <a:txBody>
                    <a:bodyPr/>
                    <a:lstStyle/>
                    <a:p>
                      <a:pPr algn="ctr"/>
                      <a:r>
                        <a:rPr lang="en-US" sz="1200" b="0" i="0" dirty="0"/>
                        <a:t>15</a:t>
                      </a:r>
                    </a:p>
                  </a:txBody>
                  <a:tcPr anchor="ctr">
                    <a:solidFill>
                      <a:schemeClr val="bg1">
                        <a:lumMod val="95000"/>
                      </a:schemeClr>
                    </a:solidFill>
                  </a:tcPr>
                </a:tc>
                <a:tc>
                  <a:txBody>
                    <a:bodyPr/>
                    <a:lstStyle/>
                    <a:p>
                      <a:pPr algn="ctr"/>
                      <a:r>
                        <a:rPr lang="en-US" sz="1200" b="0" i="0" dirty="0"/>
                        <a:t>1</a:t>
                      </a:r>
                    </a:p>
                  </a:txBody>
                  <a:tcPr anchor="ctr">
                    <a:solidFill>
                      <a:schemeClr val="bg1">
                        <a:lumMod val="95000"/>
                      </a:schemeClr>
                    </a:solidFill>
                  </a:tcPr>
                </a:tc>
                <a:tc>
                  <a:txBody>
                    <a:bodyPr/>
                    <a:lstStyle/>
                    <a:p>
                      <a:pPr algn="ctr"/>
                      <a:r>
                        <a:rPr lang="en-US" sz="1200" b="1" i="0" dirty="0"/>
                        <a:t>1,409</a:t>
                      </a:r>
                    </a:p>
                  </a:txBody>
                  <a:tcPr anchor="ctr">
                    <a:solidFill>
                      <a:schemeClr val="bg1">
                        <a:lumMod val="95000"/>
                      </a:schemeClr>
                    </a:solidFill>
                  </a:tcPr>
                </a:tc>
                <a:tc>
                  <a:txBody>
                    <a:bodyPr/>
                    <a:lstStyle/>
                    <a:p>
                      <a:pPr algn="ctr"/>
                      <a:r>
                        <a:rPr lang="en-US" sz="1200" b="1" i="1" dirty="0"/>
                        <a:t>3,036</a:t>
                      </a:r>
                    </a:p>
                  </a:txBody>
                  <a:tcPr anchor="ctr">
                    <a:solidFill>
                      <a:schemeClr val="bg1">
                        <a:lumMod val="95000"/>
                      </a:schemeClr>
                    </a:solidFill>
                  </a:tcPr>
                </a:tc>
                <a:extLst>
                  <a:ext uri="{0D108BD9-81ED-4DB2-BD59-A6C34878D82A}">
                    <a16:rowId xmlns:a16="http://schemas.microsoft.com/office/drawing/2014/main" val="1144414123"/>
                  </a:ext>
                </a:extLst>
              </a:tr>
            </a:tbl>
          </a:graphicData>
        </a:graphic>
      </p:graphicFrame>
      <p:graphicFrame>
        <p:nvGraphicFramePr>
          <p:cNvPr id="10" name="Table 9">
            <a:extLst>
              <a:ext uri="{FF2B5EF4-FFF2-40B4-BE49-F238E27FC236}">
                <a16:creationId xmlns:a16="http://schemas.microsoft.com/office/drawing/2014/main" id="{FE1ACD68-1464-4E6A-A393-6CFF2A1781D6}"/>
              </a:ext>
            </a:extLst>
          </p:cNvPr>
          <p:cNvGraphicFramePr>
            <a:graphicFrameLocks noGrp="1"/>
          </p:cNvGraphicFramePr>
          <p:nvPr>
            <p:extLst>
              <p:ext uri="{D42A27DB-BD31-4B8C-83A1-F6EECF244321}">
                <p14:modId xmlns:p14="http://schemas.microsoft.com/office/powerpoint/2010/main" val="340425177"/>
              </p:ext>
            </p:extLst>
          </p:nvPr>
        </p:nvGraphicFramePr>
        <p:xfrm>
          <a:off x="608086" y="2120673"/>
          <a:ext cx="7906718" cy="1285219"/>
        </p:xfrm>
        <a:graphic>
          <a:graphicData uri="http://schemas.openxmlformats.org/drawingml/2006/table">
            <a:tbl>
              <a:tblPr firstRow="1" bandRow="1">
                <a:tableStyleId>{00A15C55-8517-42AA-B614-E9B94910E393}</a:tableStyleId>
              </a:tblPr>
              <a:tblGrid>
                <a:gridCol w="1220714">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914400">
                  <a:extLst>
                    <a:ext uri="{9D8B030D-6E8A-4147-A177-3AD203B41FA5}">
                      <a16:colId xmlns:a16="http://schemas.microsoft.com/office/drawing/2014/main" val="3360039136"/>
                    </a:ext>
                  </a:extLst>
                </a:gridCol>
                <a:gridCol w="990600">
                  <a:extLst>
                    <a:ext uri="{9D8B030D-6E8A-4147-A177-3AD203B41FA5}">
                      <a16:colId xmlns:a16="http://schemas.microsoft.com/office/drawing/2014/main" val="20002"/>
                    </a:ext>
                  </a:extLst>
                </a:gridCol>
                <a:gridCol w="881471">
                  <a:extLst>
                    <a:ext uri="{9D8B030D-6E8A-4147-A177-3AD203B41FA5}">
                      <a16:colId xmlns:a16="http://schemas.microsoft.com/office/drawing/2014/main" val="2516114909"/>
                    </a:ext>
                  </a:extLst>
                </a:gridCol>
                <a:gridCol w="792118">
                  <a:extLst>
                    <a:ext uri="{9D8B030D-6E8A-4147-A177-3AD203B41FA5}">
                      <a16:colId xmlns:a16="http://schemas.microsoft.com/office/drawing/2014/main" val="1422458336"/>
                    </a:ext>
                  </a:extLst>
                </a:gridCol>
                <a:gridCol w="993411">
                  <a:extLst>
                    <a:ext uri="{9D8B030D-6E8A-4147-A177-3AD203B41FA5}">
                      <a16:colId xmlns:a16="http://schemas.microsoft.com/office/drawing/2014/main" val="945419897"/>
                    </a:ext>
                  </a:extLst>
                </a:gridCol>
                <a:gridCol w="609600">
                  <a:extLst>
                    <a:ext uri="{9D8B030D-6E8A-4147-A177-3AD203B41FA5}">
                      <a16:colId xmlns:a16="http://schemas.microsoft.com/office/drawing/2014/main" val="2283454346"/>
                    </a:ext>
                  </a:extLst>
                </a:gridCol>
                <a:gridCol w="818604">
                  <a:extLst>
                    <a:ext uri="{9D8B030D-6E8A-4147-A177-3AD203B41FA5}">
                      <a16:colId xmlns:a16="http://schemas.microsoft.com/office/drawing/2014/main" val="814345998"/>
                    </a:ext>
                  </a:extLst>
                </a:gridCol>
              </a:tblGrid>
              <a:tr h="3460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dirty="0">
                          <a:solidFill>
                            <a:schemeClr val="tx1"/>
                          </a:solidFill>
                        </a:rPr>
                        <a:t>CSB</a:t>
                      </a:r>
                    </a:p>
                  </a:txBody>
                  <a:tcPr anchor="ctr">
                    <a:solidFill>
                      <a:schemeClr val="bg1">
                        <a:lumMod val="75000"/>
                      </a:schemeClr>
                    </a:solidFill>
                  </a:tcPr>
                </a:tc>
                <a:tc>
                  <a:txBody>
                    <a:bodyPr/>
                    <a:lstStyle/>
                    <a:p>
                      <a:pPr algn="ctr" fontAlgn="b"/>
                      <a:r>
                        <a:rPr lang="en-US" sz="1000" b="1" i="0" u="none" strike="noStrike" dirty="0">
                          <a:solidFill>
                            <a:schemeClr val="tx1"/>
                          </a:solidFill>
                          <a:effectLst/>
                          <a:latin typeface="+mn-lt"/>
                        </a:rPr>
                        <a:t>FFY 2020*</a:t>
                      </a:r>
                    </a:p>
                  </a:txBody>
                  <a:tcPr marL="9525" marR="9525" marT="9525" marB="0" anchor="ctr">
                    <a:solidFill>
                      <a:schemeClr val="bg1">
                        <a:lumMod val="75000"/>
                      </a:schemeClr>
                    </a:solidFill>
                  </a:tcPr>
                </a:tc>
                <a:tc>
                  <a:txBody>
                    <a:bodyPr/>
                    <a:lstStyle/>
                    <a:p>
                      <a:pPr algn="ctr" fontAlgn="b"/>
                      <a:r>
                        <a:rPr lang="en-US" sz="1000" b="1" i="0" u="none" strike="noStrike" dirty="0">
                          <a:solidFill>
                            <a:schemeClr val="tx1"/>
                          </a:solidFill>
                          <a:effectLst/>
                          <a:latin typeface="+mn-lt"/>
                        </a:rPr>
                        <a:t>1</a:t>
                      </a:r>
                      <a:r>
                        <a:rPr lang="en-US" sz="1000" b="1" i="0" u="none" strike="noStrike" baseline="30000" dirty="0">
                          <a:solidFill>
                            <a:schemeClr val="tx1"/>
                          </a:solidFill>
                          <a:effectLst/>
                          <a:latin typeface="+mn-lt"/>
                        </a:rPr>
                        <a:t>st  </a:t>
                      </a:r>
                      <a:r>
                        <a:rPr lang="en-US" sz="1000" b="1" i="0" u="none" strike="noStrike" dirty="0">
                          <a:solidFill>
                            <a:schemeClr val="tx1"/>
                          </a:solidFill>
                          <a:effectLst/>
                          <a:latin typeface="+mn-lt"/>
                        </a:rPr>
                        <a:t>Qtr. 2021**</a:t>
                      </a:r>
                    </a:p>
                  </a:txBody>
                  <a:tcPr marL="9525" marR="9525" marT="9525" marB="0" anchor="ctr">
                    <a:solidFill>
                      <a:schemeClr val="bg1">
                        <a:lumMod val="75000"/>
                      </a:schemeClr>
                    </a:solidFill>
                  </a:tcPr>
                </a:tc>
                <a:tc>
                  <a:txBody>
                    <a:bodyPr/>
                    <a:lstStyle/>
                    <a:p>
                      <a:pPr algn="ctr" fontAlgn="b"/>
                      <a:r>
                        <a:rPr lang="en-US" sz="1000" b="1" i="0" u="none" strike="noStrike" dirty="0">
                          <a:solidFill>
                            <a:schemeClr val="tx1"/>
                          </a:solidFill>
                          <a:effectLst/>
                          <a:latin typeface="+mn-lt"/>
                        </a:rPr>
                        <a:t>2</a:t>
                      </a:r>
                      <a:r>
                        <a:rPr lang="en-US" sz="1000" b="1" i="0" u="none" strike="noStrike" baseline="30000" dirty="0">
                          <a:solidFill>
                            <a:schemeClr val="tx1"/>
                          </a:solidFill>
                          <a:effectLst/>
                          <a:latin typeface="+mn-lt"/>
                        </a:rPr>
                        <a:t>nd</a:t>
                      </a:r>
                      <a:r>
                        <a:rPr lang="en-US" sz="1000" b="1" i="0" u="none" strike="noStrike" dirty="0">
                          <a:solidFill>
                            <a:schemeClr val="tx1"/>
                          </a:solidFill>
                          <a:effectLst/>
                          <a:latin typeface="+mn-lt"/>
                        </a:rPr>
                        <a:t> Qtr. 2021**</a:t>
                      </a:r>
                    </a:p>
                  </a:txBody>
                  <a:tcPr marL="9525" marR="9525" marT="9525" marB="0" anchor="ctr">
                    <a:solidFill>
                      <a:schemeClr val="bg1">
                        <a:lumMod val="75000"/>
                      </a:schemeClr>
                    </a:solidFill>
                  </a:tcPr>
                </a:tc>
                <a:tc>
                  <a:txBody>
                    <a:bodyPr/>
                    <a:lstStyle/>
                    <a:p>
                      <a:pPr algn="ctr" fontAlgn="b"/>
                      <a:r>
                        <a:rPr lang="en-US" sz="1000" b="1" i="0" u="none" strike="noStrike" dirty="0">
                          <a:solidFill>
                            <a:schemeClr val="tx1"/>
                          </a:solidFill>
                          <a:effectLst/>
                          <a:latin typeface="+mn-lt"/>
                        </a:rPr>
                        <a:t>3</a:t>
                      </a:r>
                      <a:r>
                        <a:rPr lang="en-US" sz="1000" b="1" i="0" u="none" strike="noStrike" baseline="30000" dirty="0">
                          <a:solidFill>
                            <a:schemeClr val="tx1"/>
                          </a:solidFill>
                          <a:effectLst/>
                          <a:latin typeface="+mn-lt"/>
                        </a:rPr>
                        <a:t>rd</a:t>
                      </a:r>
                      <a:r>
                        <a:rPr lang="en-US" sz="1000" b="1" i="0" u="none" strike="noStrike" dirty="0">
                          <a:solidFill>
                            <a:schemeClr val="tx1"/>
                          </a:solidFill>
                          <a:effectLst/>
                          <a:latin typeface="+mn-lt"/>
                        </a:rPr>
                        <a:t> Qtr. 2021**</a:t>
                      </a:r>
                    </a:p>
                  </a:txBody>
                  <a:tcPr marL="9525" marR="9525" marT="9525" marB="0" anchor="ctr">
                    <a:solidFill>
                      <a:schemeClr val="bg1">
                        <a:lumMod val="75000"/>
                      </a:schemeClr>
                    </a:solidFill>
                  </a:tcPr>
                </a:tc>
                <a:tc>
                  <a:txBody>
                    <a:bodyPr/>
                    <a:lstStyle/>
                    <a:p>
                      <a:pPr algn="ctr" fontAlgn="b"/>
                      <a:r>
                        <a:rPr lang="en-US" sz="1000" b="1" i="0" u="none" strike="noStrike" dirty="0">
                          <a:solidFill>
                            <a:schemeClr val="tx1"/>
                          </a:solidFill>
                          <a:effectLst/>
                          <a:latin typeface="+mn-lt"/>
                        </a:rPr>
                        <a:t>July 2021***</a:t>
                      </a:r>
                    </a:p>
                  </a:txBody>
                  <a:tcPr marL="9525" marR="9525" marT="9525" marB="0" anchor="ctr">
                    <a:solidFill>
                      <a:schemeClr val="bg1">
                        <a:lumMod val="7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000" b="1" i="0" u="none" strike="noStrike" dirty="0">
                          <a:solidFill>
                            <a:schemeClr val="tx1"/>
                          </a:solidFill>
                          <a:effectLst/>
                          <a:latin typeface="+mn-lt"/>
                        </a:rPr>
                        <a:t>August 2021****</a:t>
                      </a:r>
                    </a:p>
                  </a:txBody>
                  <a:tcPr marL="9525" marR="9525" marT="9525" marB="0" anchor="ctr">
                    <a:solidFill>
                      <a:schemeClr val="bg1">
                        <a:lumMod val="75000"/>
                      </a:schemeClr>
                    </a:solidFill>
                  </a:tcPr>
                </a:tc>
                <a:tc>
                  <a:txBody>
                    <a:bodyPr/>
                    <a:lstStyle/>
                    <a:p>
                      <a:pPr algn="ctr" fontAlgn="b"/>
                      <a:r>
                        <a:rPr lang="en-US" sz="1000" b="1" i="0" u="none" strike="noStrike" dirty="0">
                          <a:solidFill>
                            <a:schemeClr val="tx1"/>
                          </a:solidFill>
                          <a:effectLst/>
                          <a:latin typeface="+mn-lt"/>
                        </a:rPr>
                        <a:t>FFY 2021</a:t>
                      </a:r>
                    </a:p>
                  </a:txBody>
                  <a:tcPr marL="9525" marR="9525" marT="9525" marB="0" anchor="ctr">
                    <a:solidFill>
                      <a:schemeClr val="bg1">
                        <a:lumMod val="75000"/>
                      </a:schemeClr>
                    </a:solidFill>
                  </a:tcPr>
                </a:tc>
                <a:tc>
                  <a:txBody>
                    <a:bodyPr/>
                    <a:lstStyle/>
                    <a:p>
                      <a:pPr algn="ctr" fontAlgn="b"/>
                      <a:r>
                        <a:rPr lang="en-US" sz="1000" b="1" i="1" u="none" strike="noStrike" dirty="0">
                          <a:solidFill>
                            <a:schemeClr val="tx1"/>
                          </a:solidFill>
                          <a:effectLst/>
                          <a:latin typeface="+mn-lt"/>
                        </a:rPr>
                        <a:t>FFY 2020-21</a:t>
                      </a:r>
                    </a:p>
                  </a:txBody>
                  <a:tcPr marL="9525" marR="9525" marT="9525" marB="0" anchor="ctr">
                    <a:solidFill>
                      <a:schemeClr val="bg1">
                        <a:lumMod val="75000"/>
                      </a:schemeClr>
                    </a:solidFill>
                  </a:tcPr>
                </a:tc>
                <a:extLst>
                  <a:ext uri="{0D108BD9-81ED-4DB2-BD59-A6C34878D82A}">
                    <a16:rowId xmlns:a16="http://schemas.microsoft.com/office/drawing/2014/main" val="10000"/>
                  </a:ext>
                </a:extLst>
              </a:tr>
              <a:tr h="469566">
                <a:tc>
                  <a:txBody>
                    <a:bodyPr/>
                    <a:lstStyle/>
                    <a:p>
                      <a:pPr algn="ctr"/>
                      <a:r>
                        <a:rPr lang="en-US" sz="1200" b="0" i="1" dirty="0"/>
                        <a:t>Interventions</a:t>
                      </a:r>
                    </a:p>
                  </a:txBody>
                  <a:tcPr anchor="ctr">
                    <a:solidFill>
                      <a:schemeClr val="bg1">
                        <a:lumMod val="95000"/>
                      </a:schemeClr>
                    </a:solidFill>
                  </a:tcPr>
                </a:tc>
                <a:tc>
                  <a:txBody>
                    <a:bodyPr/>
                    <a:lstStyle/>
                    <a:p>
                      <a:pPr algn="ctr"/>
                      <a:r>
                        <a:rPr lang="en-US" sz="1200" b="1" i="0" dirty="0"/>
                        <a:t>54</a:t>
                      </a:r>
                    </a:p>
                  </a:txBody>
                  <a:tcPr anchor="ctr">
                    <a:solidFill>
                      <a:schemeClr val="bg1">
                        <a:lumMod val="95000"/>
                      </a:schemeClr>
                    </a:solidFill>
                  </a:tcPr>
                </a:tc>
                <a:tc>
                  <a:txBody>
                    <a:bodyPr/>
                    <a:lstStyle/>
                    <a:p>
                      <a:pPr algn="ctr"/>
                      <a:r>
                        <a:rPr lang="en-US" sz="1200" b="0" i="0" dirty="0"/>
                        <a:t>2</a:t>
                      </a:r>
                    </a:p>
                  </a:txBody>
                  <a:tcPr anchor="ctr">
                    <a:solidFill>
                      <a:schemeClr val="bg1">
                        <a:lumMod val="95000"/>
                      </a:schemeClr>
                    </a:solidFill>
                  </a:tcPr>
                </a:tc>
                <a:tc>
                  <a:txBody>
                    <a:bodyPr/>
                    <a:lstStyle/>
                    <a:p>
                      <a:pPr algn="ctr"/>
                      <a:r>
                        <a:rPr lang="en-US" sz="1200" b="0" i="0" dirty="0"/>
                        <a:t>10</a:t>
                      </a:r>
                    </a:p>
                  </a:txBody>
                  <a:tcPr anchor="ctr">
                    <a:solidFill>
                      <a:schemeClr val="bg1">
                        <a:lumMod val="95000"/>
                      </a:schemeClr>
                    </a:solidFill>
                  </a:tcPr>
                </a:tc>
                <a:tc>
                  <a:txBody>
                    <a:bodyPr/>
                    <a:lstStyle/>
                    <a:p>
                      <a:pPr algn="ctr"/>
                      <a:r>
                        <a:rPr lang="en-US" sz="1200" b="0" i="0" dirty="0"/>
                        <a:t>12</a:t>
                      </a:r>
                    </a:p>
                  </a:txBody>
                  <a:tcPr anchor="ctr">
                    <a:solidFill>
                      <a:schemeClr val="bg1">
                        <a:lumMod val="95000"/>
                      </a:schemeClr>
                    </a:solidFill>
                  </a:tcPr>
                </a:tc>
                <a:tc>
                  <a:txBody>
                    <a:bodyPr/>
                    <a:lstStyle/>
                    <a:p>
                      <a:pPr algn="ctr"/>
                      <a:r>
                        <a:rPr lang="en-US" sz="1200" b="0" i="0" dirty="0"/>
                        <a:t>1</a:t>
                      </a:r>
                    </a:p>
                  </a:txBody>
                  <a:tcPr anchor="ctr">
                    <a:solidFill>
                      <a:schemeClr val="bg1">
                        <a:lumMod val="95000"/>
                      </a:schemeClr>
                    </a:solidFill>
                  </a:tcPr>
                </a:tc>
                <a:tc>
                  <a:txBody>
                    <a:bodyPr/>
                    <a:lstStyle/>
                    <a:p>
                      <a:pPr algn="ctr"/>
                      <a:r>
                        <a:rPr lang="en-US" sz="1200" b="0" i="0" dirty="0"/>
                        <a:t>2</a:t>
                      </a:r>
                    </a:p>
                  </a:txBody>
                  <a:tcPr anchor="ctr">
                    <a:solidFill>
                      <a:schemeClr val="bg1">
                        <a:lumMod val="95000"/>
                      </a:schemeClr>
                    </a:solidFill>
                  </a:tcPr>
                </a:tc>
                <a:tc>
                  <a:txBody>
                    <a:bodyPr/>
                    <a:lstStyle/>
                    <a:p>
                      <a:pPr algn="ctr"/>
                      <a:r>
                        <a:rPr lang="en-US" sz="1200" b="1" i="0" dirty="0"/>
                        <a:t>27</a:t>
                      </a:r>
                    </a:p>
                  </a:txBody>
                  <a:tcPr anchor="ctr">
                    <a:solidFill>
                      <a:schemeClr val="bg1">
                        <a:lumMod val="95000"/>
                      </a:schemeClr>
                    </a:solidFill>
                  </a:tcPr>
                </a:tc>
                <a:tc>
                  <a:txBody>
                    <a:bodyPr/>
                    <a:lstStyle/>
                    <a:p>
                      <a:pPr algn="ctr"/>
                      <a:r>
                        <a:rPr lang="en-US" sz="1200" b="1" i="1" dirty="0"/>
                        <a:t>81</a:t>
                      </a:r>
                    </a:p>
                  </a:txBody>
                  <a:tcPr anchor="ctr">
                    <a:solidFill>
                      <a:schemeClr val="bg1">
                        <a:lumMod val="95000"/>
                      </a:schemeClr>
                    </a:solidFill>
                  </a:tcPr>
                </a:tc>
                <a:extLst>
                  <a:ext uri="{0D108BD9-81ED-4DB2-BD59-A6C34878D82A}">
                    <a16:rowId xmlns:a16="http://schemas.microsoft.com/office/drawing/2014/main" val="1144414123"/>
                  </a:ext>
                </a:extLst>
              </a:tr>
              <a:tr h="469566">
                <a:tc>
                  <a:txBody>
                    <a:bodyPr/>
                    <a:lstStyle/>
                    <a:p>
                      <a:pPr algn="ctr"/>
                      <a:r>
                        <a:rPr lang="en-US" sz="1200" b="0" i="1" dirty="0"/>
                        <a:t>Visits</a:t>
                      </a:r>
                    </a:p>
                  </a:txBody>
                  <a:tcPr anchor="ctr">
                    <a:solidFill>
                      <a:schemeClr val="bg1">
                        <a:lumMod val="85000"/>
                      </a:schemeClr>
                    </a:solidFill>
                  </a:tcPr>
                </a:tc>
                <a:tc>
                  <a:txBody>
                    <a:bodyPr/>
                    <a:lstStyle/>
                    <a:p>
                      <a:pPr algn="ctr"/>
                      <a:r>
                        <a:rPr lang="en-US" sz="1200" b="1" i="0" dirty="0"/>
                        <a:t>157</a:t>
                      </a:r>
                    </a:p>
                  </a:txBody>
                  <a:tcPr anchor="ctr">
                    <a:solidFill>
                      <a:schemeClr val="bg1">
                        <a:lumMod val="85000"/>
                      </a:schemeClr>
                    </a:solidFill>
                  </a:tcPr>
                </a:tc>
                <a:tc>
                  <a:txBody>
                    <a:bodyPr/>
                    <a:lstStyle/>
                    <a:p>
                      <a:pPr algn="ctr"/>
                      <a:r>
                        <a:rPr lang="en-US" sz="1200" b="0" i="0" dirty="0"/>
                        <a:t>90</a:t>
                      </a:r>
                    </a:p>
                  </a:txBody>
                  <a:tcPr anchor="ctr">
                    <a:solidFill>
                      <a:schemeClr val="bg1">
                        <a:lumMod val="85000"/>
                      </a:schemeClr>
                    </a:solidFill>
                  </a:tcPr>
                </a:tc>
                <a:tc>
                  <a:txBody>
                    <a:bodyPr/>
                    <a:lstStyle/>
                    <a:p>
                      <a:pPr algn="ctr"/>
                      <a:r>
                        <a:rPr lang="en-US" sz="1200" b="0" i="0" dirty="0"/>
                        <a:t>111</a:t>
                      </a:r>
                    </a:p>
                  </a:txBody>
                  <a:tcPr anchor="ctr">
                    <a:solidFill>
                      <a:schemeClr val="bg1">
                        <a:lumMod val="85000"/>
                      </a:schemeClr>
                    </a:solidFill>
                  </a:tcPr>
                </a:tc>
                <a:tc>
                  <a:txBody>
                    <a:bodyPr/>
                    <a:lstStyle/>
                    <a:p>
                      <a:pPr algn="ctr"/>
                      <a:r>
                        <a:rPr lang="en-US" sz="1200" b="0" i="0" dirty="0"/>
                        <a:t>93</a:t>
                      </a:r>
                    </a:p>
                  </a:txBody>
                  <a:tcPr anchor="ctr">
                    <a:solidFill>
                      <a:schemeClr val="bg1">
                        <a:lumMod val="85000"/>
                      </a:schemeClr>
                    </a:solidFill>
                  </a:tcPr>
                </a:tc>
                <a:tc>
                  <a:txBody>
                    <a:bodyPr/>
                    <a:lstStyle/>
                    <a:p>
                      <a:pPr algn="ctr"/>
                      <a:r>
                        <a:rPr lang="en-US" sz="1200" b="0" i="0" dirty="0"/>
                        <a:t>31</a:t>
                      </a:r>
                    </a:p>
                  </a:txBody>
                  <a:tcPr anchor="ctr">
                    <a:solidFill>
                      <a:schemeClr val="bg1">
                        <a:lumMod val="85000"/>
                      </a:schemeClr>
                    </a:solidFill>
                  </a:tcPr>
                </a:tc>
                <a:tc>
                  <a:txBody>
                    <a:bodyPr/>
                    <a:lstStyle/>
                    <a:p>
                      <a:pPr algn="ctr"/>
                      <a:r>
                        <a:rPr lang="en-US" sz="1200" b="0" i="0" dirty="0"/>
                        <a:t>21</a:t>
                      </a:r>
                    </a:p>
                  </a:txBody>
                  <a:tcPr anchor="ctr">
                    <a:solidFill>
                      <a:schemeClr val="bg1">
                        <a:lumMod val="85000"/>
                      </a:schemeClr>
                    </a:solidFill>
                  </a:tcPr>
                </a:tc>
                <a:tc>
                  <a:txBody>
                    <a:bodyPr/>
                    <a:lstStyle/>
                    <a:p>
                      <a:pPr algn="ctr"/>
                      <a:r>
                        <a:rPr lang="en-US" sz="1200" b="1" i="0" dirty="0"/>
                        <a:t>336</a:t>
                      </a:r>
                    </a:p>
                  </a:txBody>
                  <a:tcPr anchor="ctr">
                    <a:solidFill>
                      <a:schemeClr val="bg1">
                        <a:lumMod val="85000"/>
                      </a:schemeClr>
                    </a:solidFill>
                  </a:tcPr>
                </a:tc>
                <a:tc>
                  <a:txBody>
                    <a:bodyPr/>
                    <a:lstStyle/>
                    <a:p>
                      <a:pPr algn="ctr"/>
                      <a:r>
                        <a:rPr lang="en-US" sz="1200" b="1" i="1" dirty="0"/>
                        <a:t>493</a:t>
                      </a:r>
                    </a:p>
                  </a:txBody>
                  <a:tcPr anchor="ctr">
                    <a:solidFill>
                      <a:schemeClr val="bg1">
                        <a:lumMod val="85000"/>
                      </a:schemeClr>
                    </a:solidFill>
                  </a:tcPr>
                </a:tc>
                <a:extLst>
                  <a:ext uri="{0D108BD9-81ED-4DB2-BD59-A6C34878D82A}">
                    <a16:rowId xmlns:a16="http://schemas.microsoft.com/office/drawing/2014/main" val="261787301"/>
                  </a:ext>
                </a:extLst>
              </a:tr>
            </a:tbl>
          </a:graphicData>
        </a:graphic>
      </p:graphicFrame>
      <p:graphicFrame>
        <p:nvGraphicFramePr>
          <p:cNvPr id="14" name="Table 13">
            <a:extLst>
              <a:ext uri="{FF2B5EF4-FFF2-40B4-BE49-F238E27FC236}">
                <a16:creationId xmlns:a16="http://schemas.microsoft.com/office/drawing/2014/main" id="{202D0CC2-DD19-45CC-9F7B-F8B6FEB3B782}"/>
              </a:ext>
            </a:extLst>
          </p:cNvPr>
          <p:cNvGraphicFramePr>
            <a:graphicFrameLocks noGrp="1"/>
          </p:cNvGraphicFramePr>
          <p:nvPr>
            <p:extLst>
              <p:ext uri="{D42A27DB-BD31-4B8C-83A1-F6EECF244321}">
                <p14:modId xmlns:p14="http://schemas.microsoft.com/office/powerpoint/2010/main" val="1046225516"/>
              </p:ext>
            </p:extLst>
          </p:nvPr>
        </p:nvGraphicFramePr>
        <p:xfrm>
          <a:off x="608088" y="3505200"/>
          <a:ext cx="7906719" cy="815653"/>
        </p:xfrm>
        <a:graphic>
          <a:graphicData uri="http://schemas.openxmlformats.org/drawingml/2006/table">
            <a:tbl>
              <a:tblPr firstRow="1" bandRow="1">
                <a:tableStyleId>{00A15C55-8517-42AA-B614-E9B94910E393}</a:tableStyleId>
              </a:tblPr>
              <a:tblGrid>
                <a:gridCol w="1220712">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914400">
                  <a:extLst>
                    <a:ext uri="{9D8B030D-6E8A-4147-A177-3AD203B41FA5}">
                      <a16:colId xmlns:a16="http://schemas.microsoft.com/office/drawing/2014/main" val="3360039136"/>
                    </a:ext>
                  </a:extLst>
                </a:gridCol>
                <a:gridCol w="990600">
                  <a:extLst>
                    <a:ext uri="{9D8B030D-6E8A-4147-A177-3AD203B41FA5}">
                      <a16:colId xmlns:a16="http://schemas.microsoft.com/office/drawing/2014/main" val="20002"/>
                    </a:ext>
                  </a:extLst>
                </a:gridCol>
                <a:gridCol w="881472">
                  <a:extLst>
                    <a:ext uri="{9D8B030D-6E8A-4147-A177-3AD203B41FA5}">
                      <a16:colId xmlns:a16="http://schemas.microsoft.com/office/drawing/2014/main" val="2516114909"/>
                    </a:ext>
                  </a:extLst>
                </a:gridCol>
                <a:gridCol w="792118">
                  <a:extLst>
                    <a:ext uri="{9D8B030D-6E8A-4147-A177-3AD203B41FA5}">
                      <a16:colId xmlns:a16="http://schemas.microsoft.com/office/drawing/2014/main" val="1776893361"/>
                    </a:ext>
                  </a:extLst>
                </a:gridCol>
                <a:gridCol w="993410">
                  <a:extLst>
                    <a:ext uri="{9D8B030D-6E8A-4147-A177-3AD203B41FA5}">
                      <a16:colId xmlns:a16="http://schemas.microsoft.com/office/drawing/2014/main" val="3778865116"/>
                    </a:ext>
                  </a:extLst>
                </a:gridCol>
                <a:gridCol w="609600">
                  <a:extLst>
                    <a:ext uri="{9D8B030D-6E8A-4147-A177-3AD203B41FA5}">
                      <a16:colId xmlns:a16="http://schemas.microsoft.com/office/drawing/2014/main" val="2283454346"/>
                    </a:ext>
                  </a:extLst>
                </a:gridCol>
                <a:gridCol w="818607">
                  <a:extLst>
                    <a:ext uri="{9D8B030D-6E8A-4147-A177-3AD203B41FA5}">
                      <a16:colId xmlns:a16="http://schemas.microsoft.com/office/drawing/2014/main" val="102540727"/>
                    </a:ext>
                  </a:extLst>
                </a:gridCol>
              </a:tblGrid>
              <a:tr h="3460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i="0" dirty="0">
                          <a:solidFill>
                            <a:schemeClr val="tx1"/>
                          </a:solidFill>
                        </a:rPr>
                        <a:t>ASH</a:t>
                      </a:r>
                    </a:p>
                  </a:txBody>
                  <a:tcPr anchor="ctr">
                    <a:solidFill>
                      <a:schemeClr val="bg1">
                        <a:lumMod val="75000"/>
                      </a:schemeClr>
                    </a:solidFill>
                  </a:tcPr>
                </a:tc>
                <a:tc>
                  <a:txBody>
                    <a:bodyPr/>
                    <a:lstStyle/>
                    <a:p>
                      <a:pPr algn="ctr" fontAlgn="b"/>
                      <a:r>
                        <a:rPr lang="en-US" sz="1000" b="1" i="0" u="none" strike="noStrike" dirty="0">
                          <a:solidFill>
                            <a:schemeClr val="tx1"/>
                          </a:solidFill>
                          <a:effectLst/>
                          <a:latin typeface="+mn-lt"/>
                        </a:rPr>
                        <a:t>FFY 2020*</a:t>
                      </a:r>
                    </a:p>
                  </a:txBody>
                  <a:tcPr marL="9525" marR="9525" marT="9525" marB="0" anchor="ctr">
                    <a:solidFill>
                      <a:schemeClr val="bg1">
                        <a:lumMod val="75000"/>
                      </a:schemeClr>
                    </a:solidFill>
                  </a:tcPr>
                </a:tc>
                <a:tc>
                  <a:txBody>
                    <a:bodyPr/>
                    <a:lstStyle/>
                    <a:p>
                      <a:pPr algn="ctr" fontAlgn="b"/>
                      <a:r>
                        <a:rPr lang="en-US" sz="1000" b="1" i="0" u="none" strike="noStrike" dirty="0">
                          <a:solidFill>
                            <a:schemeClr val="tx1"/>
                          </a:solidFill>
                          <a:effectLst/>
                          <a:latin typeface="+mn-lt"/>
                        </a:rPr>
                        <a:t>1</a:t>
                      </a:r>
                      <a:r>
                        <a:rPr lang="en-US" sz="1000" b="1" i="0" u="none" strike="noStrike" baseline="30000" dirty="0">
                          <a:solidFill>
                            <a:schemeClr val="tx1"/>
                          </a:solidFill>
                          <a:effectLst/>
                          <a:latin typeface="+mn-lt"/>
                        </a:rPr>
                        <a:t>st  </a:t>
                      </a:r>
                      <a:r>
                        <a:rPr lang="en-US" sz="1000" b="1" i="0" u="none" strike="noStrike" dirty="0">
                          <a:solidFill>
                            <a:schemeClr val="tx1"/>
                          </a:solidFill>
                          <a:effectLst/>
                          <a:latin typeface="+mn-lt"/>
                        </a:rPr>
                        <a:t>Qtr. 2021**</a:t>
                      </a:r>
                    </a:p>
                  </a:txBody>
                  <a:tcPr marL="9525" marR="9525" marT="9525" marB="0" anchor="ctr">
                    <a:solidFill>
                      <a:schemeClr val="bg1">
                        <a:lumMod val="75000"/>
                      </a:schemeClr>
                    </a:solidFill>
                  </a:tcPr>
                </a:tc>
                <a:tc>
                  <a:txBody>
                    <a:bodyPr/>
                    <a:lstStyle/>
                    <a:p>
                      <a:pPr algn="ctr" fontAlgn="b"/>
                      <a:r>
                        <a:rPr lang="en-US" sz="1000" b="1" i="0" u="none" strike="noStrike" dirty="0">
                          <a:solidFill>
                            <a:schemeClr val="tx1"/>
                          </a:solidFill>
                          <a:effectLst/>
                          <a:latin typeface="+mn-lt"/>
                        </a:rPr>
                        <a:t>2</a:t>
                      </a:r>
                      <a:r>
                        <a:rPr lang="en-US" sz="1000" b="1" i="0" u="none" strike="noStrike" baseline="30000" dirty="0">
                          <a:solidFill>
                            <a:schemeClr val="tx1"/>
                          </a:solidFill>
                          <a:effectLst/>
                          <a:latin typeface="+mn-lt"/>
                        </a:rPr>
                        <a:t>nd</a:t>
                      </a:r>
                      <a:r>
                        <a:rPr lang="en-US" sz="1000" b="1" i="0" u="none" strike="noStrike" dirty="0">
                          <a:solidFill>
                            <a:schemeClr val="tx1"/>
                          </a:solidFill>
                          <a:effectLst/>
                          <a:latin typeface="+mn-lt"/>
                        </a:rPr>
                        <a:t> Qtr. 2021**</a:t>
                      </a:r>
                    </a:p>
                  </a:txBody>
                  <a:tcPr marL="9525" marR="9525" marT="9525" marB="0" anchor="ctr">
                    <a:solidFill>
                      <a:schemeClr val="bg1">
                        <a:lumMod val="75000"/>
                      </a:schemeClr>
                    </a:solidFill>
                  </a:tcPr>
                </a:tc>
                <a:tc>
                  <a:txBody>
                    <a:bodyPr/>
                    <a:lstStyle/>
                    <a:p>
                      <a:pPr algn="ctr" fontAlgn="b"/>
                      <a:r>
                        <a:rPr lang="en-US" sz="1000" b="1" i="0" u="none" strike="noStrike" dirty="0">
                          <a:solidFill>
                            <a:schemeClr val="tx1"/>
                          </a:solidFill>
                          <a:effectLst/>
                          <a:latin typeface="+mn-lt"/>
                        </a:rPr>
                        <a:t>3</a:t>
                      </a:r>
                      <a:r>
                        <a:rPr lang="en-US" sz="1000" b="1" i="0" u="none" strike="noStrike" baseline="30000" dirty="0">
                          <a:solidFill>
                            <a:schemeClr val="tx1"/>
                          </a:solidFill>
                          <a:effectLst/>
                          <a:latin typeface="+mn-lt"/>
                        </a:rPr>
                        <a:t>rd</a:t>
                      </a:r>
                      <a:r>
                        <a:rPr lang="en-US" sz="1000" b="1" i="0" u="none" strike="noStrike" dirty="0">
                          <a:solidFill>
                            <a:schemeClr val="tx1"/>
                          </a:solidFill>
                          <a:effectLst/>
                          <a:latin typeface="+mn-lt"/>
                        </a:rPr>
                        <a:t> Qtr. 2021**</a:t>
                      </a:r>
                    </a:p>
                  </a:txBody>
                  <a:tcPr marL="9525" marR="9525" marT="9525" marB="0" anchor="ctr">
                    <a:solidFill>
                      <a:schemeClr val="bg1">
                        <a:lumMod val="75000"/>
                      </a:schemeClr>
                    </a:solidFill>
                  </a:tcPr>
                </a:tc>
                <a:tc>
                  <a:txBody>
                    <a:bodyPr/>
                    <a:lstStyle/>
                    <a:p>
                      <a:pPr algn="ctr" fontAlgn="b"/>
                      <a:r>
                        <a:rPr lang="en-US" sz="1000" b="1" i="0" u="none" strike="noStrike" dirty="0">
                          <a:solidFill>
                            <a:schemeClr val="tx1"/>
                          </a:solidFill>
                          <a:effectLst/>
                          <a:latin typeface="+mn-lt"/>
                        </a:rPr>
                        <a:t>July 2021***</a:t>
                      </a:r>
                    </a:p>
                  </a:txBody>
                  <a:tcPr marL="9525" marR="9525" marT="9525" marB="0" anchor="ctr">
                    <a:solidFill>
                      <a:schemeClr val="bg1">
                        <a:lumMod val="7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000" b="1" i="0" u="none" strike="noStrike" dirty="0">
                          <a:solidFill>
                            <a:schemeClr val="tx1"/>
                          </a:solidFill>
                          <a:effectLst/>
                          <a:latin typeface="+mn-lt"/>
                        </a:rPr>
                        <a:t>August 2021****</a:t>
                      </a:r>
                    </a:p>
                  </a:txBody>
                  <a:tcPr marL="9525" marR="9525" marT="9525" marB="0" anchor="ctr">
                    <a:solidFill>
                      <a:schemeClr val="bg1">
                        <a:lumMod val="75000"/>
                      </a:schemeClr>
                    </a:solidFill>
                  </a:tcPr>
                </a:tc>
                <a:tc>
                  <a:txBody>
                    <a:bodyPr/>
                    <a:lstStyle/>
                    <a:p>
                      <a:pPr algn="ctr" fontAlgn="b"/>
                      <a:r>
                        <a:rPr lang="en-US" sz="1000" b="1" i="0" u="none" strike="noStrike" dirty="0">
                          <a:solidFill>
                            <a:schemeClr val="tx1"/>
                          </a:solidFill>
                          <a:effectLst/>
                          <a:latin typeface="+mn-lt"/>
                        </a:rPr>
                        <a:t>FFY 2021</a:t>
                      </a:r>
                    </a:p>
                  </a:txBody>
                  <a:tcPr marL="9525" marR="9525" marT="9525" marB="0" anchor="ctr">
                    <a:solidFill>
                      <a:schemeClr val="bg1">
                        <a:lumMod val="75000"/>
                      </a:schemeClr>
                    </a:solidFill>
                  </a:tcPr>
                </a:tc>
                <a:tc>
                  <a:txBody>
                    <a:bodyPr/>
                    <a:lstStyle/>
                    <a:p>
                      <a:pPr algn="ctr" fontAlgn="b"/>
                      <a:r>
                        <a:rPr lang="en-US" sz="1000" b="1" i="1" u="none" strike="noStrike" dirty="0">
                          <a:solidFill>
                            <a:schemeClr val="tx1"/>
                          </a:solidFill>
                          <a:effectLst/>
                          <a:latin typeface="+mn-lt"/>
                        </a:rPr>
                        <a:t>FFY 2020-21</a:t>
                      </a:r>
                    </a:p>
                  </a:txBody>
                  <a:tcPr marL="9525" marR="9525" marT="9525" marB="0" anchor="ctr">
                    <a:solidFill>
                      <a:schemeClr val="bg1">
                        <a:lumMod val="75000"/>
                      </a:schemeClr>
                    </a:solidFill>
                  </a:tcPr>
                </a:tc>
                <a:extLst>
                  <a:ext uri="{0D108BD9-81ED-4DB2-BD59-A6C34878D82A}">
                    <a16:rowId xmlns:a16="http://schemas.microsoft.com/office/drawing/2014/main" val="10000"/>
                  </a:ext>
                </a:extLst>
              </a:tr>
              <a:tr h="469566">
                <a:tc>
                  <a:txBody>
                    <a:bodyPr/>
                    <a:lstStyle/>
                    <a:p>
                      <a:pPr algn="ctr"/>
                      <a:r>
                        <a:rPr lang="en-US" sz="1200" b="0" i="1" dirty="0"/>
                        <a:t>Guidance Documents</a:t>
                      </a:r>
                    </a:p>
                  </a:txBody>
                  <a:tcPr anchor="ctr">
                    <a:solidFill>
                      <a:schemeClr val="bg1">
                        <a:lumMod val="95000"/>
                      </a:schemeClr>
                    </a:solidFill>
                  </a:tcPr>
                </a:tc>
                <a:tc>
                  <a:txBody>
                    <a:bodyPr/>
                    <a:lstStyle/>
                    <a:p>
                      <a:pPr algn="ctr"/>
                      <a:r>
                        <a:rPr lang="en-US" sz="1200" b="1" i="0" dirty="0"/>
                        <a:t>1</a:t>
                      </a:r>
                    </a:p>
                  </a:txBody>
                  <a:tcPr anchor="ctr">
                    <a:solidFill>
                      <a:schemeClr val="bg1">
                        <a:lumMod val="95000"/>
                      </a:schemeClr>
                    </a:solidFill>
                  </a:tcPr>
                </a:tc>
                <a:tc>
                  <a:txBody>
                    <a:bodyPr/>
                    <a:lstStyle/>
                    <a:p>
                      <a:pPr algn="ctr"/>
                      <a:r>
                        <a:rPr lang="en-US" sz="1200" b="0" i="0" dirty="0"/>
                        <a:t>0</a:t>
                      </a:r>
                    </a:p>
                  </a:txBody>
                  <a:tcPr anchor="ctr">
                    <a:solidFill>
                      <a:schemeClr val="bg1">
                        <a:lumMod val="95000"/>
                      </a:schemeClr>
                    </a:solidFill>
                  </a:tcPr>
                </a:tc>
                <a:tc>
                  <a:txBody>
                    <a:bodyPr/>
                    <a:lstStyle/>
                    <a:p>
                      <a:pPr algn="ctr"/>
                      <a:r>
                        <a:rPr lang="en-US" sz="1200" b="0" i="0" dirty="0"/>
                        <a:t>0</a:t>
                      </a:r>
                    </a:p>
                  </a:txBody>
                  <a:tcPr anchor="ctr">
                    <a:solidFill>
                      <a:schemeClr val="bg1">
                        <a:lumMod val="95000"/>
                      </a:schemeClr>
                    </a:solidFill>
                  </a:tcPr>
                </a:tc>
                <a:tc>
                  <a:txBody>
                    <a:bodyPr/>
                    <a:lstStyle/>
                    <a:p>
                      <a:pPr algn="ctr"/>
                      <a:r>
                        <a:rPr lang="en-US" sz="1200" b="0" i="0" dirty="0"/>
                        <a:t>0</a:t>
                      </a:r>
                    </a:p>
                  </a:txBody>
                  <a:tcPr anchor="ctr">
                    <a:solidFill>
                      <a:schemeClr val="bg1">
                        <a:lumMod val="95000"/>
                      </a:schemeClr>
                    </a:solidFill>
                  </a:tcPr>
                </a:tc>
                <a:tc>
                  <a:txBody>
                    <a:bodyPr/>
                    <a:lstStyle/>
                    <a:p>
                      <a:pPr algn="ctr"/>
                      <a:r>
                        <a:rPr lang="en-US" sz="1200" b="0" i="0" dirty="0"/>
                        <a:t>0</a:t>
                      </a:r>
                    </a:p>
                  </a:txBody>
                  <a:tcPr anchor="ctr">
                    <a:solidFill>
                      <a:schemeClr val="bg1">
                        <a:lumMod val="95000"/>
                      </a:schemeClr>
                    </a:solidFill>
                  </a:tcPr>
                </a:tc>
                <a:tc>
                  <a:txBody>
                    <a:bodyPr/>
                    <a:lstStyle/>
                    <a:p>
                      <a:pPr algn="ctr"/>
                      <a:r>
                        <a:rPr lang="en-US" sz="1200" b="0" i="0" dirty="0"/>
                        <a:t>0</a:t>
                      </a:r>
                    </a:p>
                  </a:txBody>
                  <a:tcPr anchor="ctr">
                    <a:solidFill>
                      <a:schemeClr val="bg1">
                        <a:lumMod val="95000"/>
                      </a:schemeClr>
                    </a:solidFill>
                  </a:tcPr>
                </a:tc>
                <a:tc>
                  <a:txBody>
                    <a:bodyPr/>
                    <a:lstStyle/>
                    <a:p>
                      <a:pPr algn="ctr"/>
                      <a:r>
                        <a:rPr lang="en-US" sz="1200" b="1" i="0" dirty="0"/>
                        <a:t>0</a:t>
                      </a:r>
                    </a:p>
                  </a:txBody>
                  <a:tcPr anchor="ctr">
                    <a:solidFill>
                      <a:schemeClr val="bg1">
                        <a:lumMod val="95000"/>
                      </a:schemeClr>
                    </a:solidFill>
                  </a:tcPr>
                </a:tc>
                <a:tc>
                  <a:txBody>
                    <a:bodyPr/>
                    <a:lstStyle/>
                    <a:p>
                      <a:pPr algn="ctr"/>
                      <a:r>
                        <a:rPr lang="en-US" sz="1200" b="1" i="1" dirty="0"/>
                        <a:t>1</a:t>
                      </a:r>
                    </a:p>
                  </a:txBody>
                  <a:tcPr anchor="ctr">
                    <a:solidFill>
                      <a:schemeClr val="bg1">
                        <a:lumMod val="95000"/>
                      </a:schemeClr>
                    </a:solidFill>
                  </a:tcPr>
                </a:tc>
                <a:extLst>
                  <a:ext uri="{0D108BD9-81ED-4DB2-BD59-A6C34878D82A}">
                    <a16:rowId xmlns:a16="http://schemas.microsoft.com/office/drawing/2014/main" val="1144414123"/>
                  </a:ext>
                </a:extLst>
              </a:tr>
            </a:tbl>
          </a:graphicData>
        </a:graphic>
      </p:graphicFrame>
      <p:sp>
        <p:nvSpPr>
          <p:cNvPr id="15" name="Rectangle 14">
            <a:extLst>
              <a:ext uri="{FF2B5EF4-FFF2-40B4-BE49-F238E27FC236}">
                <a16:creationId xmlns:a16="http://schemas.microsoft.com/office/drawing/2014/main" id="{F67BDF6C-45DF-4566-9654-37E30827EBF3}"/>
              </a:ext>
            </a:extLst>
          </p:cNvPr>
          <p:cNvSpPr/>
          <p:nvPr/>
        </p:nvSpPr>
        <p:spPr>
          <a:xfrm>
            <a:off x="497440" y="4429686"/>
            <a:ext cx="7981404" cy="246221"/>
          </a:xfrm>
          <a:prstGeom prst="rect">
            <a:avLst/>
          </a:prstGeom>
        </p:spPr>
        <p:txBody>
          <a:bodyPr wrap="square">
            <a:spAutoFit/>
          </a:bodyPr>
          <a:lstStyle/>
          <a:p>
            <a:r>
              <a:rPr lang="en-US" sz="1000" i="1" dirty="0"/>
              <a:t>*FFY 2020 includes data from March 1 (estimated), 2020 through October 2, 2020. </a:t>
            </a:r>
            <a:endParaRPr lang="en-US" sz="1000" dirty="0"/>
          </a:p>
        </p:txBody>
      </p:sp>
      <p:sp>
        <p:nvSpPr>
          <p:cNvPr id="16" name="TextBox 15">
            <a:extLst>
              <a:ext uri="{FF2B5EF4-FFF2-40B4-BE49-F238E27FC236}">
                <a16:creationId xmlns:a16="http://schemas.microsoft.com/office/drawing/2014/main" id="{FE917A89-2E54-4B18-9F93-AECFDF4D9BC0}"/>
              </a:ext>
            </a:extLst>
          </p:cNvPr>
          <p:cNvSpPr txBox="1"/>
          <p:nvPr/>
        </p:nvSpPr>
        <p:spPr>
          <a:xfrm>
            <a:off x="497440" y="4705290"/>
            <a:ext cx="8000240" cy="400110"/>
          </a:xfrm>
          <a:prstGeom prst="rect">
            <a:avLst/>
          </a:prstGeom>
          <a:noFill/>
        </p:spPr>
        <p:txBody>
          <a:bodyPr wrap="square" rtlCol="0">
            <a:spAutoFit/>
          </a:bodyPr>
          <a:lstStyle/>
          <a:p>
            <a:r>
              <a:rPr lang="en-US" sz="1000" i="1" dirty="0"/>
              <a:t>**Quarterly data as follows: 1st quarter includes October data from October 3, 2020, to January 1, 2021. 2</a:t>
            </a:r>
            <a:r>
              <a:rPr lang="en-US" sz="1000" i="1" baseline="30000" dirty="0"/>
              <a:t>nd</a:t>
            </a:r>
            <a:r>
              <a:rPr lang="en-US" sz="1000" i="1" dirty="0"/>
              <a:t> quarter data includes data from January 2, 2021, to April 2, 2021. 3</a:t>
            </a:r>
            <a:r>
              <a:rPr lang="en-US" sz="1000" i="1" baseline="30000" dirty="0"/>
              <a:t>rd</a:t>
            </a:r>
            <a:r>
              <a:rPr lang="en-US" sz="1000" i="1" dirty="0"/>
              <a:t> quarter data includes data from April 3, 2021, to July 4, 2021. </a:t>
            </a:r>
          </a:p>
        </p:txBody>
      </p:sp>
      <p:sp>
        <p:nvSpPr>
          <p:cNvPr id="17" name="TextBox 16">
            <a:extLst>
              <a:ext uri="{FF2B5EF4-FFF2-40B4-BE49-F238E27FC236}">
                <a16:creationId xmlns:a16="http://schemas.microsoft.com/office/drawing/2014/main" id="{201B6622-F6DA-4574-922E-2BAA20CFE45A}"/>
              </a:ext>
            </a:extLst>
          </p:cNvPr>
          <p:cNvSpPr txBox="1"/>
          <p:nvPr/>
        </p:nvSpPr>
        <p:spPr>
          <a:xfrm>
            <a:off x="6705600" y="685800"/>
            <a:ext cx="2286000" cy="369332"/>
          </a:xfrm>
          <a:prstGeom prst="rect">
            <a:avLst/>
          </a:prstGeom>
          <a:noFill/>
        </p:spPr>
        <p:txBody>
          <a:bodyPr wrap="square" rtlCol="0">
            <a:spAutoFit/>
          </a:bodyPr>
          <a:lstStyle/>
          <a:p>
            <a:r>
              <a:rPr lang="en-US" i="1" dirty="0"/>
              <a:t>FFY 2020—2021</a:t>
            </a:r>
          </a:p>
        </p:txBody>
      </p:sp>
      <p:sp>
        <p:nvSpPr>
          <p:cNvPr id="12" name="Rectangle 11">
            <a:extLst>
              <a:ext uri="{FF2B5EF4-FFF2-40B4-BE49-F238E27FC236}">
                <a16:creationId xmlns:a16="http://schemas.microsoft.com/office/drawing/2014/main" id="{8E55556F-BB4A-4FD0-82D8-7CDE45C96359}"/>
              </a:ext>
            </a:extLst>
          </p:cNvPr>
          <p:cNvSpPr/>
          <p:nvPr/>
        </p:nvSpPr>
        <p:spPr>
          <a:xfrm>
            <a:off x="531516" y="5243616"/>
            <a:ext cx="7981404" cy="246221"/>
          </a:xfrm>
          <a:prstGeom prst="rect">
            <a:avLst/>
          </a:prstGeom>
        </p:spPr>
        <p:txBody>
          <a:bodyPr wrap="square">
            <a:spAutoFit/>
          </a:bodyPr>
          <a:lstStyle/>
          <a:p>
            <a:r>
              <a:rPr lang="en-US" sz="1000" i="1" dirty="0"/>
              <a:t>***July 2021 includes data from July 5, 2021, through August 1, 2021. </a:t>
            </a:r>
            <a:endParaRPr lang="en-US" sz="1000" dirty="0"/>
          </a:p>
        </p:txBody>
      </p:sp>
      <p:sp>
        <p:nvSpPr>
          <p:cNvPr id="13" name="Rectangle 12">
            <a:extLst>
              <a:ext uri="{FF2B5EF4-FFF2-40B4-BE49-F238E27FC236}">
                <a16:creationId xmlns:a16="http://schemas.microsoft.com/office/drawing/2014/main" id="{43D6A0E0-5E31-49B7-A77C-FFB0ABC1AA98}"/>
              </a:ext>
            </a:extLst>
          </p:cNvPr>
          <p:cNvSpPr/>
          <p:nvPr/>
        </p:nvSpPr>
        <p:spPr>
          <a:xfrm>
            <a:off x="516276" y="5598670"/>
            <a:ext cx="7981404" cy="246221"/>
          </a:xfrm>
          <a:prstGeom prst="rect">
            <a:avLst/>
          </a:prstGeom>
        </p:spPr>
        <p:txBody>
          <a:bodyPr wrap="square">
            <a:spAutoFit/>
          </a:bodyPr>
          <a:lstStyle/>
          <a:p>
            <a:r>
              <a:rPr lang="en-US" sz="1000" i="1" dirty="0"/>
              <a:t>****August 2021 includes data from August 2, 2021, through August 22, 2021. </a:t>
            </a:r>
            <a:endParaRPr lang="en-US" sz="1000" dirty="0"/>
          </a:p>
        </p:txBody>
      </p:sp>
    </p:spTree>
    <p:extLst>
      <p:ext uri="{BB962C8B-B14F-4D97-AF65-F5344CB8AC3E}">
        <p14:creationId xmlns:p14="http://schemas.microsoft.com/office/powerpoint/2010/main" val="385150712"/>
      </p:ext>
    </p:extLst>
  </p:cSld>
  <p:clrMapOvr>
    <a:masterClrMapping/>
  </p:clrMapOvr>
  <p:transition advClick="0"/>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377EAC83-9E41-45D3-9CFC-192D9377B7B3}"/>
              </a:ext>
            </a:extLst>
          </p:cNvPr>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rgbClr val="000080"/>
                </a:solidFill>
              </a:rPr>
              <a:t>COVID-19 Activities</a:t>
            </a:r>
            <a:endParaRPr lang="en-US" sz="2400" b="1" i="1" dirty="0">
              <a:solidFill>
                <a:schemeClr val="bg2"/>
              </a:solidFill>
            </a:endParaRPr>
          </a:p>
        </p:txBody>
      </p:sp>
      <p:graphicFrame>
        <p:nvGraphicFramePr>
          <p:cNvPr id="9" name="Table 8">
            <a:extLst>
              <a:ext uri="{FF2B5EF4-FFF2-40B4-BE49-F238E27FC236}">
                <a16:creationId xmlns:a16="http://schemas.microsoft.com/office/drawing/2014/main" id="{E13DD16B-6EFB-4A1C-BC5A-E42B526017AE}"/>
              </a:ext>
            </a:extLst>
          </p:cNvPr>
          <p:cNvGraphicFramePr>
            <a:graphicFrameLocks noGrp="1"/>
          </p:cNvGraphicFramePr>
          <p:nvPr>
            <p:extLst>
              <p:ext uri="{D42A27DB-BD31-4B8C-83A1-F6EECF244321}">
                <p14:modId xmlns:p14="http://schemas.microsoft.com/office/powerpoint/2010/main" val="2639886122"/>
              </p:ext>
            </p:extLst>
          </p:nvPr>
        </p:nvGraphicFramePr>
        <p:xfrm>
          <a:off x="609600" y="1143000"/>
          <a:ext cx="7915430" cy="3464188"/>
        </p:xfrm>
        <a:graphic>
          <a:graphicData uri="http://schemas.openxmlformats.org/drawingml/2006/table">
            <a:tbl>
              <a:tblPr firstRow="1" bandRow="1">
                <a:tableStyleId>{00A15C55-8517-42AA-B614-E9B94910E393}</a:tableStyleId>
              </a:tblPr>
              <a:tblGrid>
                <a:gridCol w="1500532">
                  <a:extLst>
                    <a:ext uri="{9D8B030D-6E8A-4147-A177-3AD203B41FA5}">
                      <a16:colId xmlns:a16="http://schemas.microsoft.com/office/drawing/2014/main" val="1351541343"/>
                    </a:ext>
                  </a:extLst>
                </a:gridCol>
                <a:gridCol w="660234">
                  <a:extLst>
                    <a:ext uri="{9D8B030D-6E8A-4147-A177-3AD203B41FA5}">
                      <a16:colId xmlns:a16="http://schemas.microsoft.com/office/drawing/2014/main" val="3158904017"/>
                    </a:ext>
                  </a:extLst>
                </a:gridCol>
                <a:gridCol w="840298">
                  <a:extLst>
                    <a:ext uri="{9D8B030D-6E8A-4147-A177-3AD203B41FA5}">
                      <a16:colId xmlns:a16="http://schemas.microsoft.com/office/drawing/2014/main" val="3233068198"/>
                    </a:ext>
                  </a:extLst>
                </a:gridCol>
                <a:gridCol w="840298">
                  <a:extLst>
                    <a:ext uri="{9D8B030D-6E8A-4147-A177-3AD203B41FA5}">
                      <a16:colId xmlns:a16="http://schemas.microsoft.com/office/drawing/2014/main" val="2957603085"/>
                    </a:ext>
                  </a:extLst>
                </a:gridCol>
                <a:gridCol w="840298">
                  <a:extLst>
                    <a:ext uri="{9D8B030D-6E8A-4147-A177-3AD203B41FA5}">
                      <a16:colId xmlns:a16="http://schemas.microsoft.com/office/drawing/2014/main" val="1694626619"/>
                    </a:ext>
                  </a:extLst>
                </a:gridCol>
                <a:gridCol w="804740">
                  <a:extLst>
                    <a:ext uri="{9D8B030D-6E8A-4147-A177-3AD203B41FA5}">
                      <a16:colId xmlns:a16="http://schemas.microsoft.com/office/drawing/2014/main" val="1139019308"/>
                    </a:ext>
                  </a:extLst>
                </a:gridCol>
                <a:gridCol w="990600">
                  <a:extLst>
                    <a:ext uri="{9D8B030D-6E8A-4147-A177-3AD203B41FA5}">
                      <a16:colId xmlns:a16="http://schemas.microsoft.com/office/drawing/2014/main" val="3360111445"/>
                    </a:ext>
                  </a:extLst>
                </a:gridCol>
                <a:gridCol w="609600">
                  <a:extLst>
                    <a:ext uri="{9D8B030D-6E8A-4147-A177-3AD203B41FA5}">
                      <a16:colId xmlns:a16="http://schemas.microsoft.com/office/drawing/2014/main" val="336053993"/>
                    </a:ext>
                  </a:extLst>
                </a:gridCol>
                <a:gridCol w="828830">
                  <a:extLst>
                    <a:ext uri="{9D8B030D-6E8A-4147-A177-3AD203B41FA5}">
                      <a16:colId xmlns:a16="http://schemas.microsoft.com/office/drawing/2014/main" val="271483158"/>
                    </a:ext>
                  </a:extLst>
                </a:gridCol>
              </a:tblGrid>
              <a:tr h="2974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i="0" dirty="0">
                          <a:solidFill>
                            <a:schemeClr val="tx1"/>
                          </a:solidFill>
                          <a:latin typeface="+mn-lt"/>
                        </a:rPr>
                        <a:t>ETTA</a:t>
                      </a:r>
                    </a:p>
                  </a:txBody>
                  <a:tcPr anchor="ctr">
                    <a:solidFill>
                      <a:schemeClr val="bg1">
                        <a:lumMod val="75000"/>
                      </a:schemeClr>
                    </a:solidFill>
                  </a:tcPr>
                </a:tc>
                <a:tc>
                  <a:txBody>
                    <a:bodyPr/>
                    <a:lstStyle/>
                    <a:p>
                      <a:pPr algn="ctr" fontAlgn="b"/>
                      <a:r>
                        <a:rPr lang="en-US" sz="900" b="1" i="0" u="none" strike="noStrike" dirty="0">
                          <a:solidFill>
                            <a:schemeClr val="tx1"/>
                          </a:solidFill>
                          <a:effectLst/>
                          <a:latin typeface="+mn-lt"/>
                        </a:rPr>
                        <a:t>FFY 2020*</a:t>
                      </a:r>
                    </a:p>
                  </a:txBody>
                  <a:tcPr marL="9525" marR="9525" marT="9525" marB="0" anchor="ctr">
                    <a:solidFill>
                      <a:schemeClr val="bg1">
                        <a:lumMod val="75000"/>
                      </a:schemeClr>
                    </a:solidFill>
                  </a:tcPr>
                </a:tc>
                <a:tc>
                  <a:txBody>
                    <a:bodyPr/>
                    <a:lstStyle/>
                    <a:p>
                      <a:pPr algn="ctr" fontAlgn="b"/>
                      <a:r>
                        <a:rPr lang="en-US" sz="900" b="1" i="0" u="none" strike="noStrike" dirty="0">
                          <a:solidFill>
                            <a:schemeClr val="tx1"/>
                          </a:solidFill>
                          <a:effectLst/>
                          <a:latin typeface="+mn-lt"/>
                        </a:rPr>
                        <a:t>1</a:t>
                      </a:r>
                      <a:r>
                        <a:rPr lang="en-US" sz="900" b="1" i="0" u="none" strike="noStrike" baseline="30000" dirty="0">
                          <a:solidFill>
                            <a:schemeClr val="tx1"/>
                          </a:solidFill>
                          <a:effectLst/>
                          <a:latin typeface="+mn-lt"/>
                        </a:rPr>
                        <a:t>st  </a:t>
                      </a:r>
                      <a:r>
                        <a:rPr lang="en-US" sz="900" b="1" i="0" u="none" strike="noStrike" dirty="0">
                          <a:solidFill>
                            <a:schemeClr val="tx1"/>
                          </a:solidFill>
                          <a:effectLst/>
                          <a:latin typeface="+mn-lt"/>
                        </a:rPr>
                        <a:t>Qtr. 2021**</a:t>
                      </a:r>
                    </a:p>
                  </a:txBody>
                  <a:tcPr marL="9525" marR="9525" marT="9525" marB="0" anchor="ctr">
                    <a:solidFill>
                      <a:schemeClr val="bg1">
                        <a:lumMod val="75000"/>
                      </a:schemeClr>
                    </a:solidFill>
                  </a:tcPr>
                </a:tc>
                <a:tc>
                  <a:txBody>
                    <a:bodyPr/>
                    <a:lstStyle/>
                    <a:p>
                      <a:pPr algn="ctr" fontAlgn="b"/>
                      <a:r>
                        <a:rPr lang="en-US" sz="900" b="1" i="0" u="none" strike="noStrike" dirty="0">
                          <a:solidFill>
                            <a:schemeClr val="tx1"/>
                          </a:solidFill>
                          <a:effectLst/>
                          <a:latin typeface="+mn-lt"/>
                        </a:rPr>
                        <a:t>2</a:t>
                      </a:r>
                      <a:r>
                        <a:rPr lang="en-US" sz="900" b="1" i="0" u="none" strike="noStrike" baseline="30000" dirty="0">
                          <a:solidFill>
                            <a:schemeClr val="tx1"/>
                          </a:solidFill>
                          <a:effectLst/>
                          <a:latin typeface="+mn-lt"/>
                        </a:rPr>
                        <a:t>nd</a:t>
                      </a:r>
                      <a:r>
                        <a:rPr lang="en-US" sz="900" b="1" i="0" u="none" strike="noStrike" dirty="0">
                          <a:solidFill>
                            <a:schemeClr val="tx1"/>
                          </a:solidFill>
                          <a:effectLst/>
                          <a:latin typeface="+mn-lt"/>
                        </a:rPr>
                        <a:t> Qtr. 2021**</a:t>
                      </a:r>
                    </a:p>
                  </a:txBody>
                  <a:tcPr marL="9525" marR="9525" marT="9525" marB="0" anchor="ctr">
                    <a:solidFill>
                      <a:schemeClr val="bg1">
                        <a:lumMod val="75000"/>
                      </a:schemeClr>
                    </a:solidFill>
                  </a:tcPr>
                </a:tc>
                <a:tc>
                  <a:txBody>
                    <a:bodyPr/>
                    <a:lstStyle/>
                    <a:p>
                      <a:pPr algn="ctr" fontAlgn="b"/>
                      <a:r>
                        <a:rPr lang="en-US" sz="900" b="1" i="0" u="none" strike="noStrike" dirty="0">
                          <a:solidFill>
                            <a:schemeClr val="tx1"/>
                          </a:solidFill>
                          <a:effectLst/>
                          <a:latin typeface="+mn-lt"/>
                        </a:rPr>
                        <a:t>3</a:t>
                      </a:r>
                      <a:r>
                        <a:rPr lang="en-US" sz="900" b="1" i="0" u="none" strike="noStrike" baseline="30000" dirty="0">
                          <a:solidFill>
                            <a:schemeClr val="tx1"/>
                          </a:solidFill>
                          <a:effectLst/>
                          <a:latin typeface="+mn-lt"/>
                        </a:rPr>
                        <a:t>rd</a:t>
                      </a:r>
                      <a:r>
                        <a:rPr lang="en-US" sz="900" b="1" i="0" u="none" strike="noStrike" dirty="0">
                          <a:solidFill>
                            <a:schemeClr val="tx1"/>
                          </a:solidFill>
                          <a:effectLst/>
                          <a:latin typeface="+mn-lt"/>
                        </a:rPr>
                        <a:t> Qtr. 2021**</a:t>
                      </a:r>
                    </a:p>
                  </a:txBody>
                  <a:tcPr marL="9525" marR="9525" marT="9525" marB="0" anchor="ctr">
                    <a:solidFill>
                      <a:schemeClr val="bg1">
                        <a:lumMod val="75000"/>
                      </a:schemeClr>
                    </a:solidFill>
                  </a:tcPr>
                </a:tc>
                <a:tc>
                  <a:txBody>
                    <a:bodyPr/>
                    <a:lstStyle/>
                    <a:p>
                      <a:pPr algn="ctr" fontAlgn="b"/>
                      <a:r>
                        <a:rPr lang="en-US" sz="900" b="1" i="0" u="none" strike="noStrike" dirty="0">
                          <a:solidFill>
                            <a:schemeClr val="tx1"/>
                          </a:solidFill>
                          <a:effectLst/>
                          <a:latin typeface="+mn-lt"/>
                        </a:rPr>
                        <a:t>July 2021***</a:t>
                      </a:r>
                    </a:p>
                  </a:txBody>
                  <a:tcPr marL="9525" marR="9525" marT="9525" marB="0" anchor="ctr">
                    <a:solidFill>
                      <a:schemeClr val="bg1">
                        <a:lumMod val="75000"/>
                      </a:schemeClr>
                    </a:solidFill>
                  </a:tcPr>
                </a:tc>
                <a:tc>
                  <a:txBody>
                    <a:bodyPr/>
                    <a:lstStyle/>
                    <a:p>
                      <a:pPr algn="ctr" fontAlgn="b"/>
                      <a:r>
                        <a:rPr lang="en-US" sz="900" b="1" i="0" u="none" strike="noStrike" dirty="0">
                          <a:solidFill>
                            <a:schemeClr val="tx1"/>
                          </a:solidFill>
                          <a:effectLst/>
                          <a:latin typeface="+mn-lt"/>
                        </a:rPr>
                        <a:t>August 2021****</a:t>
                      </a:r>
                    </a:p>
                  </a:txBody>
                  <a:tcPr marL="9525" marR="9525" marT="9525" marB="0" anchor="ctr">
                    <a:solidFill>
                      <a:schemeClr val="bg1">
                        <a:lumMod val="75000"/>
                      </a:schemeClr>
                    </a:solidFill>
                  </a:tcPr>
                </a:tc>
                <a:tc>
                  <a:txBody>
                    <a:bodyPr/>
                    <a:lstStyle/>
                    <a:p>
                      <a:pPr algn="ctr" fontAlgn="b"/>
                      <a:r>
                        <a:rPr lang="en-US" sz="900" b="1" i="0" u="none" strike="noStrike" dirty="0">
                          <a:solidFill>
                            <a:schemeClr val="tx1"/>
                          </a:solidFill>
                          <a:effectLst/>
                          <a:latin typeface="+mn-lt"/>
                        </a:rPr>
                        <a:t>FFY 2021</a:t>
                      </a:r>
                    </a:p>
                  </a:txBody>
                  <a:tcPr marL="9525" marR="9525" marT="9525" marB="0" anchor="ctr">
                    <a:solidFill>
                      <a:schemeClr val="bg1">
                        <a:lumMod val="75000"/>
                      </a:schemeClr>
                    </a:solidFill>
                  </a:tcPr>
                </a:tc>
                <a:tc>
                  <a:txBody>
                    <a:bodyPr/>
                    <a:lstStyle/>
                    <a:p>
                      <a:pPr algn="ctr" fontAlgn="b"/>
                      <a:r>
                        <a:rPr lang="en-US" sz="900" b="1" i="1" u="none" strike="noStrike" dirty="0">
                          <a:solidFill>
                            <a:schemeClr val="tx1"/>
                          </a:solidFill>
                          <a:effectLst/>
                          <a:latin typeface="+mn-lt"/>
                        </a:rPr>
                        <a:t>FFY 2020-21</a:t>
                      </a:r>
                    </a:p>
                  </a:txBody>
                  <a:tcPr marL="9525" marR="9525" marT="9525" marB="0" anchor="ctr">
                    <a:solidFill>
                      <a:schemeClr val="bg1">
                        <a:lumMod val="75000"/>
                      </a:schemeClr>
                    </a:solidFill>
                  </a:tcPr>
                </a:tc>
                <a:extLst>
                  <a:ext uri="{0D108BD9-81ED-4DB2-BD59-A6C34878D82A}">
                    <a16:rowId xmlns:a16="http://schemas.microsoft.com/office/drawing/2014/main" val="3598832439"/>
                  </a:ext>
                </a:extLst>
              </a:tr>
              <a:tr h="252132">
                <a:tc>
                  <a:txBody>
                    <a:bodyPr/>
                    <a:lstStyle/>
                    <a:p>
                      <a:pPr algn="ctr"/>
                      <a:r>
                        <a:rPr lang="en-US" sz="1100" b="0" i="1" dirty="0"/>
                        <a:t>Live Webinars </a:t>
                      </a:r>
                    </a:p>
                  </a:txBody>
                  <a:tcPr anchor="ctr">
                    <a:solidFill>
                      <a:schemeClr val="bg1">
                        <a:lumMod val="95000"/>
                      </a:schemeClr>
                    </a:solidFill>
                  </a:tcPr>
                </a:tc>
                <a:tc>
                  <a:txBody>
                    <a:bodyPr/>
                    <a:lstStyle/>
                    <a:p>
                      <a:pPr algn="ctr"/>
                      <a:r>
                        <a:rPr lang="en-US" sz="1200" b="1" i="0" dirty="0"/>
                        <a:t>28</a:t>
                      </a:r>
                    </a:p>
                  </a:txBody>
                  <a:tcPr anchor="ctr">
                    <a:solidFill>
                      <a:schemeClr val="bg1">
                        <a:lumMod val="95000"/>
                      </a:schemeClr>
                    </a:solidFill>
                  </a:tcPr>
                </a:tc>
                <a:tc>
                  <a:txBody>
                    <a:bodyPr/>
                    <a:lstStyle/>
                    <a:p>
                      <a:pPr algn="ctr"/>
                      <a:r>
                        <a:rPr lang="en-US" sz="1200" b="0" i="0" dirty="0"/>
                        <a:t>9</a:t>
                      </a:r>
                    </a:p>
                  </a:txBody>
                  <a:tcPr anchor="ctr">
                    <a:solidFill>
                      <a:schemeClr val="bg1">
                        <a:lumMod val="95000"/>
                      </a:schemeClr>
                    </a:solidFill>
                  </a:tcPr>
                </a:tc>
                <a:tc>
                  <a:txBody>
                    <a:bodyPr/>
                    <a:lstStyle/>
                    <a:p>
                      <a:pPr algn="ctr"/>
                      <a:r>
                        <a:rPr lang="en-US" sz="1200" b="0" i="0" dirty="0"/>
                        <a:t>2</a:t>
                      </a:r>
                    </a:p>
                  </a:txBody>
                  <a:tcPr anchor="ctr">
                    <a:solidFill>
                      <a:schemeClr val="bg1">
                        <a:lumMod val="95000"/>
                      </a:schemeClr>
                    </a:solidFill>
                  </a:tcPr>
                </a:tc>
                <a:tc>
                  <a:txBody>
                    <a:bodyPr/>
                    <a:lstStyle/>
                    <a:p>
                      <a:pPr algn="ctr"/>
                      <a:r>
                        <a:rPr lang="en-US" sz="1200" b="0" i="0" dirty="0"/>
                        <a:t>0</a:t>
                      </a:r>
                    </a:p>
                  </a:txBody>
                  <a:tcPr anchor="ctr">
                    <a:solidFill>
                      <a:schemeClr val="bg1">
                        <a:lumMod val="95000"/>
                      </a:schemeClr>
                    </a:solidFill>
                  </a:tcPr>
                </a:tc>
                <a:tc>
                  <a:txBody>
                    <a:bodyPr/>
                    <a:lstStyle/>
                    <a:p>
                      <a:pPr algn="ctr"/>
                      <a:r>
                        <a:rPr lang="en-US" sz="1200" b="0" i="0" dirty="0"/>
                        <a:t>4</a:t>
                      </a:r>
                    </a:p>
                  </a:txBody>
                  <a:tcPr anchor="ctr">
                    <a:solidFill>
                      <a:schemeClr val="bg1">
                        <a:lumMod val="95000"/>
                      </a:schemeClr>
                    </a:solidFill>
                  </a:tcPr>
                </a:tc>
                <a:tc>
                  <a:txBody>
                    <a:bodyPr/>
                    <a:lstStyle/>
                    <a:p>
                      <a:pPr algn="ctr"/>
                      <a:r>
                        <a:rPr lang="en-US" sz="1200" b="0" i="0" dirty="0"/>
                        <a:t>2</a:t>
                      </a:r>
                    </a:p>
                  </a:txBody>
                  <a:tcPr anchor="ctr">
                    <a:solidFill>
                      <a:schemeClr val="bg1">
                        <a:lumMod val="95000"/>
                      </a:schemeClr>
                    </a:solidFill>
                  </a:tcPr>
                </a:tc>
                <a:tc>
                  <a:txBody>
                    <a:bodyPr/>
                    <a:lstStyle/>
                    <a:p>
                      <a:pPr algn="ctr"/>
                      <a:r>
                        <a:rPr lang="en-US" sz="1200" b="1" i="0" dirty="0"/>
                        <a:t>17</a:t>
                      </a:r>
                    </a:p>
                  </a:txBody>
                  <a:tcPr anchor="ctr">
                    <a:solidFill>
                      <a:schemeClr val="bg1">
                        <a:lumMod val="95000"/>
                      </a:schemeClr>
                    </a:solidFill>
                  </a:tcPr>
                </a:tc>
                <a:tc>
                  <a:txBody>
                    <a:bodyPr/>
                    <a:lstStyle/>
                    <a:p>
                      <a:pPr algn="ctr"/>
                      <a:r>
                        <a:rPr lang="en-US" sz="1200" b="1" i="1" dirty="0"/>
                        <a:t>45</a:t>
                      </a:r>
                    </a:p>
                  </a:txBody>
                  <a:tcPr anchor="ctr">
                    <a:solidFill>
                      <a:schemeClr val="bg1">
                        <a:lumMod val="95000"/>
                      </a:schemeClr>
                    </a:solidFill>
                  </a:tcPr>
                </a:tc>
                <a:extLst>
                  <a:ext uri="{0D108BD9-81ED-4DB2-BD59-A6C34878D82A}">
                    <a16:rowId xmlns:a16="http://schemas.microsoft.com/office/drawing/2014/main" val="73781699"/>
                  </a:ext>
                </a:extLst>
              </a:tr>
              <a:tr h="4286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1" dirty="0"/>
                        <a:t>Pre-recorded Webinars</a:t>
                      </a:r>
                    </a:p>
                  </a:txBody>
                  <a:tcPr anchor="ctr">
                    <a:solidFill>
                      <a:schemeClr val="bg1">
                        <a:lumMod val="85000"/>
                      </a:schemeClr>
                    </a:solidFill>
                  </a:tcPr>
                </a:tc>
                <a:tc>
                  <a:txBody>
                    <a:bodyPr/>
                    <a:lstStyle/>
                    <a:p>
                      <a:pPr algn="ctr"/>
                      <a:r>
                        <a:rPr lang="en-US" sz="1200" b="1" i="0" dirty="0"/>
                        <a:t>6</a:t>
                      </a:r>
                    </a:p>
                  </a:txBody>
                  <a:tcPr anchor="ctr">
                    <a:solidFill>
                      <a:schemeClr val="bg1">
                        <a:lumMod val="85000"/>
                      </a:schemeClr>
                    </a:solidFill>
                  </a:tcPr>
                </a:tc>
                <a:tc>
                  <a:txBody>
                    <a:bodyPr/>
                    <a:lstStyle/>
                    <a:p>
                      <a:pPr algn="ctr"/>
                      <a:r>
                        <a:rPr lang="en-US" sz="1200" b="0" i="0" dirty="0"/>
                        <a:t>1</a:t>
                      </a:r>
                    </a:p>
                  </a:txBody>
                  <a:tcPr anchor="ctr">
                    <a:solidFill>
                      <a:schemeClr val="bg1">
                        <a:lumMod val="85000"/>
                      </a:schemeClr>
                    </a:solidFill>
                  </a:tcPr>
                </a:tc>
                <a:tc>
                  <a:txBody>
                    <a:bodyPr/>
                    <a:lstStyle/>
                    <a:p>
                      <a:pPr algn="ctr"/>
                      <a:r>
                        <a:rPr lang="en-US" sz="1200" b="0" i="0" dirty="0"/>
                        <a:t>0</a:t>
                      </a:r>
                    </a:p>
                  </a:txBody>
                  <a:tcPr anchor="ctr">
                    <a:solidFill>
                      <a:schemeClr val="bg1">
                        <a:lumMod val="85000"/>
                      </a:schemeClr>
                    </a:solidFill>
                  </a:tcPr>
                </a:tc>
                <a:tc>
                  <a:txBody>
                    <a:bodyPr/>
                    <a:lstStyle/>
                    <a:p>
                      <a:pPr algn="ctr"/>
                      <a:r>
                        <a:rPr lang="en-US" sz="1200" b="0" i="0" dirty="0"/>
                        <a:t>0</a:t>
                      </a:r>
                    </a:p>
                  </a:txBody>
                  <a:tcPr anchor="ctr">
                    <a:solidFill>
                      <a:schemeClr val="bg1">
                        <a:lumMod val="85000"/>
                      </a:schemeClr>
                    </a:solidFill>
                  </a:tcPr>
                </a:tc>
                <a:tc>
                  <a:txBody>
                    <a:bodyPr/>
                    <a:lstStyle/>
                    <a:p>
                      <a:pPr algn="ctr"/>
                      <a:r>
                        <a:rPr lang="en-US" sz="1200" b="0" i="0" dirty="0"/>
                        <a:t>0</a:t>
                      </a:r>
                    </a:p>
                  </a:txBody>
                  <a:tcPr anchor="ctr">
                    <a:solidFill>
                      <a:schemeClr val="bg1">
                        <a:lumMod val="85000"/>
                      </a:schemeClr>
                    </a:solidFill>
                  </a:tcPr>
                </a:tc>
                <a:tc>
                  <a:txBody>
                    <a:bodyPr/>
                    <a:lstStyle/>
                    <a:p>
                      <a:pPr algn="ctr"/>
                      <a:r>
                        <a:rPr lang="en-US" sz="1200" b="0" i="0" dirty="0"/>
                        <a:t>1</a:t>
                      </a:r>
                    </a:p>
                  </a:txBody>
                  <a:tcPr anchor="ctr">
                    <a:solidFill>
                      <a:schemeClr val="bg1">
                        <a:lumMod val="85000"/>
                      </a:schemeClr>
                    </a:solidFill>
                  </a:tcPr>
                </a:tc>
                <a:tc>
                  <a:txBody>
                    <a:bodyPr/>
                    <a:lstStyle/>
                    <a:p>
                      <a:pPr algn="ctr"/>
                      <a:r>
                        <a:rPr lang="en-US" sz="1200" b="1" i="0" dirty="0"/>
                        <a:t>1</a:t>
                      </a:r>
                    </a:p>
                  </a:txBody>
                  <a:tcPr anchor="ctr">
                    <a:solidFill>
                      <a:schemeClr val="bg1">
                        <a:lumMod val="85000"/>
                      </a:schemeClr>
                    </a:solidFill>
                  </a:tcPr>
                </a:tc>
                <a:tc>
                  <a:txBody>
                    <a:bodyPr/>
                    <a:lstStyle/>
                    <a:p>
                      <a:pPr algn="ctr"/>
                      <a:r>
                        <a:rPr lang="en-US" sz="1200" b="1" i="1" dirty="0"/>
                        <a:t>7</a:t>
                      </a:r>
                    </a:p>
                  </a:txBody>
                  <a:tcPr anchor="ctr">
                    <a:solidFill>
                      <a:schemeClr val="bg1">
                        <a:lumMod val="85000"/>
                      </a:schemeClr>
                    </a:solidFill>
                  </a:tcPr>
                </a:tc>
                <a:extLst>
                  <a:ext uri="{0D108BD9-81ED-4DB2-BD59-A6C34878D82A}">
                    <a16:rowId xmlns:a16="http://schemas.microsoft.com/office/drawing/2014/main" val="2459126564"/>
                  </a:ext>
                </a:extLst>
              </a:tr>
              <a:tr h="297405">
                <a:tc>
                  <a:txBody>
                    <a:bodyPr/>
                    <a:lstStyle/>
                    <a:p>
                      <a:pPr algn="ctr"/>
                      <a:r>
                        <a:rPr lang="en-US" sz="1100" b="0" i="1" dirty="0"/>
                        <a:t>PowerPoints</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5</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5</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2</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4</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1</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12</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Arial"/>
                          <a:ea typeface="+mn-ea"/>
                          <a:cs typeface="+mn-cs"/>
                        </a:rPr>
                        <a:t>17</a:t>
                      </a:r>
                    </a:p>
                  </a:txBody>
                  <a:tcPr anchor="ctr">
                    <a:solidFill>
                      <a:schemeClr val="bg1">
                        <a:lumMod val="95000"/>
                      </a:schemeClr>
                    </a:solidFill>
                  </a:tcPr>
                </a:tc>
                <a:extLst>
                  <a:ext uri="{0D108BD9-81ED-4DB2-BD59-A6C34878D82A}">
                    <a16:rowId xmlns:a16="http://schemas.microsoft.com/office/drawing/2014/main" val="4064520827"/>
                  </a:ext>
                </a:extLst>
              </a:tr>
              <a:tr h="252132">
                <a:tc>
                  <a:txBody>
                    <a:bodyPr/>
                    <a:lstStyle/>
                    <a:p>
                      <a:pPr algn="ctr"/>
                      <a:r>
                        <a:rPr lang="en-US" sz="1100" b="0" i="1" dirty="0"/>
                        <a:t>Hazard Alerts</a:t>
                      </a:r>
                    </a:p>
                  </a:txBody>
                  <a:tcPr anchor="ctr">
                    <a:solidFill>
                      <a:schemeClr val="bg1">
                        <a:lumMod val="85000"/>
                      </a:schemeClr>
                    </a:solidFill>
                  </a:tcPr>
                </a:tc>
                <a:tc>
                  <a:txBody>
                    <a:bodyPr/>
                    <a:lstStyle/>
                    <a:p>
                      <a:pPr algn="ctr"/>
                      <a:r>
                        <a:rPr lang="en-US" sz="1200" b="1" i="0" dirty="0"/>
                        <a:t>7</a:t>
                      </a:r>
                    </a:p>
                  </a:txBody>
                  <a:tcPr anchor="ctr">
                    <a:solidFill>
                      <a:schemeClr val="bg1">
                        <a:lumMod val="85000"/>
                      </a:schemeClr>
                    </a:solidFill>
                  </a:tcPr>
                </a:tc>
                <a:tc>
                  <a:txBody>
                    <a:bodyPr/>
                    <a:lstStyle/>
                    <a:p>
                      <a:pPr algn="ctr"/>
                      <a:r>
                        <a:rPr lang="en-US" sz="1200" b="0" i="0" dirty="0"/>
                        <a:t>2</a:t>
                      </a:r>
                    </a:p>
                  </a:txBody>
                  <a:tcPr anchor="ctr">
                    <a:solidFill>
                      <a:schemeClr val="bg1">
                        <a:lumMod val="85000"/>
                      </a:schemeClr>
                    </a:solidFill>
                  </a:tcPr>
                </a:tc>
                <a:tc>
                  <a:txBody>
                    <a:bodyPr/>
                    <a:lstStyle/>
                    <a:p>
                      <a:pPr algn="ctr"/>
                      <a:r>
                        <a:rPr lang="en-US" sz="1200" b="0" i="0" dirty="0"/>
                        <a:t>0</a:t>
                      </a:r>
                    </a:p>
                  </a:txBody>
                  <a:tcPr anchor="ctr">
                    <a:solidFill>
                      <a:schemeClr val="bg1">
                        <a:lumMod val="85000"/>
                      </a:schemeClr>
                    </a:solidFill>
                  </a:tcPr>
                </a:tc>
                <a:tc>
                  <a:txBody>
                    <a:bodyPr/>
                    <a:lstStyle/>
                    <a:p>
                      <a:pPr algn="ctr"/>
                      <a:r>
                        <a:rPr lang="en-US" sz="1200" b="0" i="0" dirty="0"/>
                        <a:t>0</a:t>
                      </a:r>
                    </a:p>
                  </a:txBody>
                  <a:tcPr anchor="ctr">
                    <a:solidFill>
                      <a:schemeClr val="bg1">
                        <a:lumMod val="85000"/>
                      </a:schemeClr>
                    </a:solidFill>
                  </a:tcPr>
                </a:tc>
                <a:tc>
                  <a:txBody>
                    <a:bodyPr/>
                    <a:lstStyle/>
                    <a:p>
                      <a:pPr algn="ctr"/>
                      <a:r>
                        <a:rPr lang="en-US" sz="1200" b="0" i="0" dirty="0"/>
                        <a:t>0</a:t>
                      </a:r>
                    </a:p>
                  </a:txBody>
                  <a:tcPr anchor="ctr">
                    <a:solidFill>
                      <a:schemeClr val="bg1">
                        <a:lumMod val="85000"/>
                      </a:schemeClr>
                    </a:solidFill>
                  </a:tcPr>
                </a:tc>
                <a:tc>
                  <a:txBody>
                    <a:bodyPr/>
                    <a:lstStyle/>
                    <a:p>
                      <a:pPr algn="ctr"/>
                      <a:r>
                        <a:rPr lang="en-US" sz="1200" b="0" i="0" dirty="0"/>
                        <a:t>0</a:t>
                      </a:r>
                    </a:p>
                  </a:txBody>
                  <a:tcPr anchor="ctr">
                    <a:solidFill>
                      <a:schemeClr val="bg1">
                        <a:lumMod val="85000"/>
                      </a:schemeClr>
                    </a:solidFill>
                  </a:tcPr>
                </a:tc>
                <a:tc>
                  <a:txBody>
                    <a:bodyPr/>
                    <a:lstStyle/>
                    <a:p>
                      <a:pPr algn="ctr"/>
                      <a:r>
                        <a:rPr lang="en-US" sz="1200" b="1" i="0" dirty="0"/>
                        <a:t>2</a:t>
                      </a:r>
                    </a:p>
                  </a:txBody>
                  <a:tcPr anchor="ctr">
                    <a:solidFill>
                      <a:schemeClr val="bg1">
                        <a:lumMod val="85000"/>
                      </a:schemeClr>
                    </a:solidFill>
                  </a:tcPr>
                </a:tc>
                <a:tc>
                  <a:txBody>
                    <a:bodyPr/>
                    <a:lstStyle/>
                    <a:p>
                      <a:pPr algn="ctr"/>
                      <a:r>
                        <a:rPr lang="en-US" sz="1200" b="1" i="1" dirty="0"/>
                        <a:t>9</a:t>
                      </a:r>
                    </a:p>
                  </a:txBody>
                  <a:tcPr anchor="ctr">
                    <a:solidFill>
                      <a:schemeClr val="bg1">
                        <a:lumMod val="85000"/>
                      </a:schemeClr>
                    </a:solidFill>
                  </a:tcPr>
                </a:tc>
                <a:extLst>
                  <a:ext uri="{0D108BD9-81ED-4DB2-BD59-A6C34878D82A}">
                    <a16:rowId xmlns:a16="http://schemas.microsoft.com/office/drawing/2014/main" val="1312744093"/>
                  </a:ext>
                </a:extLst>
              </a:tr>
              <a:tr h="252132">
                <a:tc>
                  <a:txBody>
                    <a:bodyPr/>
                    <a:lstStyle/>
                    <a:p>
                      <a:pPr algn="ctr"/>
                      <a:r>
                        <a:rPr lang="en-US" sz="1100" b="0" i="1" dirty="0"/>
                        <a:t>Streaming Videos</a:t>
                      </a:r>
                    </a:p>
                  </a:txBody>
                  <a:tcPr anchor="ctr">
                    <a:solidFill>
                      <a:schemeClr val="bg1">
                        <a:lumMod val="95000"/>
                      </a:schemeClr>
                    </a:solidFill>
                  </a:tcPr>
                </a:tc>
                <a:tc>
                  <a:txBody>
                    <a:bodyPr/>
                    <a:lstStyle/>
                    <a:p>
                      <a:pPr algn="ctr"/>
                      <a:r>
                        <a:rPr lang="en-US" sz="1200" b="1" i="0" dirty="0"/>
                        <a:t>72</a:t>
                      </a:r>
                    </a:p>
                  </a:txBody>
                  <a:tcPr anchor="ctr">
                    <a:solidFill>
                      <a:schemeClr val="bg1">
                        <a:lumMod val="95000"/>
                      </a:schemeClr>
                    </a:solidFill>
                  </a:tcPr>
                </a:tc>
                <a:tc>
                  <a:txBody>
                    <a:bodyPr/>
                    <a:lstStyle/>
                    <a:p>
                      <a:pPr algn="ctr"/>
                      <a:r>
                        <a:rPr lang="en-US" sz="1200" b="0" i="0" dirty="0"/>
                        <a:t>36</a:t>
                      </a:r>
                    </a:p>
                  </a:txBody>
                  <a:tcPr anchor="ctr">
                    <a:solidFill>
                      <a:schemeClr val="bg1">
                        <a:lumMod val="95000"/>
                      </a:schemeClr>
                    </a:solidFill>
                  </a:tcPr>
                </a:tc>
                <a:tc>
                  <a:txBody>
                    <a:bodyPr/>
                    <a:lstStyle/>
                    <a:p>
                      <a:pPr algn="ctr"/>
                      <a:r>
                        <a:rPr lang="en-US" sz="1200" b="0" i="0" dirty="0"/>
                        <a:t>7</a:t>
                      </a:r>
                    </a:p>
                  </a:txBody>
                  <a:tcPr anchor="ctr">
                    <a:solidFill>
                      <a:schemeClr val="bg1">
                        <a:lumMod val="95000"/>
                      </a:schemeClr>
                    </a:solidFill>
                  </a:tcPr>
                </a:tc>
                <a:tc>
                  <a:txBody>
                    <a:bodyPr/>
                    <a:lstStyle/>
                    <a:p>
                      <a:pPr algn="ctr"/>
                      <a:r>
                        <a:rPr lang="en-US" sz="1200" b="0" i="0" dirty="0"/>
                        <a:t>8</a:t>
                      </a:r>
                    </a:p>
                  </a:txBody>
                  <a:tcPr anchor="ctr">
                    <a:solidFill>
                      <a:schemeClr val="bg1">
                        <a:lumMod val="95000"/>
                      </a:schemeClr>
                    </a:solidFill>
                  </a:tcPr>
                </a:tc>
                <a:tc>
                  <a:txBody>
                    <a:bodyPr/>
                    <a:lstStyle/>
                    <a:p>
                      <a:pPr algn="ctr"/>
                      <a:r>
                        <a:rPr lang="en-US" sz="1200" b="0" i="0" dirty="0"/>
                        <a:t>1</a:t>
                      </a:r>
                    </a:p>
                  </a:txBody>
                  <a:tcPr anchor="ctr">
                    <a:solidFill>
                      <a:schemeClr val="bg1">
                        <a:lumMod val="95000"/>
                      </a:schemeClr>
                    </a:solidFill>
                  </a:tcPr>
                </a:tc>
                <a:tc>
                  <a:txBody>
                    <a:bodyPr/>
                    <a:lstStyle/>
                    <a:p>
                      <a:pPr algn="ctr"/>
                      <a:r>
                        <a:rPr lang="en-US" sz="1200" b="0" i="0" dirty="0"/>
                        <a:t>4</a:t>
                      </a:r>
                    </a:p>
                  </a:txBody>
                  <a:tcPr anchor="ctr">
                    <a:solidFill>
                      <a:schemeClr val="bg1">
                        <a:lumMod val="95000"/>
                      </a:schemeClr>
                    </a:solidFill>
                  </a:tcPr>
                </a:tc>
                <a:tc>
                  <a:txBody>
                    <a:bodyPr/>
                    <a:lstStyle/>
                    <a:p>
                      <a:pPr algn="ctr"/>
                      <a:r>
                        <a:rPr lang="en-US" sz="1200" b="1" i="0" dirty="0"/>
                        <a:t>56</a:t>
                      </a:r>
                    </a:p>
                  </a:txBody>
                  <a:tcPr anchor="ctr">
                    <a:solidFill>
                      <a:schemeClr val="bg1">
                        <a:lumMod val="95000"/>
                      </a:schemeClr>
                    </a:solidFill>
                  </a:tcPr>
                </a:tc>
                <a:tc>
                  <a:txBody>
                    <a:bodyPr/>
                    <a:lstStyle/>
                    <a:p>
                      <a:pPr algn="ctr"/>
                      <a:r>
                        <a:rPr lang="en-US" sz="1200" b="1" i="1" dirty="0"/>
                        <a:t>128</a:t>
                      </a:r>
                    </a:p>
                  </a:txBody>
                  <a:tcPr anchor="ctr">
                    <a:solidFill>
                      <a:schemeClr val="bg1">
                        <a:lumMod val="95000"/>
                      </a:schemeClr>
                    </a:solidFill>
                  </a:tcPr>
                </a:tc>
                <a:extLst>
                  <a:ext uri="{0D108BD9-81ED-4DB2-BD59-A6C34878D82A}">
                    <a16:rowId xmlns:a16="http://schemas.microsoft.com/office/drawing/2014/main" val="1222417909"/>
                  </a:ext>
                </a:extLst>
              </a:tr>
              <a:tr h="428624">
                <a:tc>
                  <a:txBody>
                    <a:bodyPr/>
                    <a:lstStyle/>
                    <a:p>
                      <a:pPr algn="ctr"/>
                      <a:r>
                        <a:rPr lang="en-US" sz="1100" b="0" i="1" dirty="0"/>
                        <a:t>A-Z Topics Added/Updated</a:t>
                      </a:r>
                    </a:p>
                  </a:txBody>
                  <a:tcPr anchor="ctr">
                    <a:solidFill>
                      <a:schemeClr val="bg1">
                        <a:lumMod val="85000"/>
                      </a:schemeClr>
                    </a:solidFill>
                  </a:tcPr>
                </a:tc>
                <a:tc>
                  <a:txBody>
                    <a:bodyPr/>
                    <a:lstStyle/>
                    <a:p>
                      <a:pPr algn="ctr"/>
                      <a:r>
                        <a:rPr lang="en-US" sz="1200" b="1" i="0" dirty="0"/>
                        <a:t>24</a:t>
                      </a:r>
                    </a:p>
                  </a:txBody>
                  <a:tcPr anchor="ctr">
                    <a:solidFill>
                      <a:schemeClr val="bg1">
                        <a:lumMod val="85000"/>
                      </a:schemeClr>
                    </a:solidFill>
                  </a:tcPr>
                </a:tc>
                <a:tc>
                  <a:txBody>
                    <a:bodyPr/>
                    <a:lstStyle/>
                    <a:p>
                      <a:pPr algn="ctr"/>
                      <a:r>
                        <a:rPr lang="en-US" sz="1200" b="0" i="0" dirty="0"/>
                        <a:t>8</a:t>
                      </a:r>
                    </a:p>
                  </a:txBody>
                  <a:tcPr anchor="ctr">
                    <a:solidFill>
                      <a:schemeClr val="bg1">
                        <a:lumMod val="85000"/>
                      </a:schemeClr>
                    </a:solidFill>
                  </a:tcPr>
                </a:tc>
                <a:tc>
                  <a:txBody>
                    <a:bodyPr/>
                    <a:lstStyle/>
                    <a:p>
                      <a:pPr algn="ctr"/>
                      <a:r>
                        <a:rPr lang="en-US" sz="1200" b="0" i="0" dirty="0"/>
                        <a:t>6</a:t>
                      </a:r>
                    </a:p>
                  </a:txBody>
                  <a:tcPr anchor="ctr">
                    <a:solidFill>
                      <a:schemeClr val="bg1">
                        <a:lumMod val="85000"/>
                      </a:schemeClr>
                    </a:solidFill>
                  </a:tcPr>
                </a:tc>
                <a:tc>
                  <a:txBody>
                    <a:bodyPr/>
                    <a:lstStyle/>
                    <a:p>
                      <a:pPr algn="ctr"/>
                      <a:r>
                        <a:rPr lang="en-US" sz="1200" b="0" i="0"/>
                        <a:t>0</a:t>
                      </a:r>
                      <a:endParaRPr lang="en-US" sz="1200" b="0" i="0" dirty="0"/>
                    </a:p>
                  </a:txBody>
                  <a:tcPr anchor="ctr">
                    <a:solidFill>
                      <a:schemeClr val="bg1">
                        <a:lumMod val="85000"/>
                      </a:schemeClr>
                    </a:solidFill>
                  </a:tcPr>
                </a:tc>
                <a:tc>
                  <a:txBody>
                    <a:bodyPr/>
                    <a:lstStyle/>
                    <a:p>
                      <a:pPr algn="ctr"/>
                      <a:r>
                        <a:rPr lang="en-US" sz="1200" b="0" i="0" dirty="0"/>
                        <a:t>7</a:t>
                      </a:r>
                    </a:p>
                  </a:txBody>
                  <a:tcPr anchor="ctr">
                    <a:solidFill>
                      <a:schemeClr val="bg1">
                        <a:lumMod val="85000"/>
                      </a:schemeClr>
                    </a:solidFill>
                  </a:tcPr>
                </a:tc>
                <a:tc>
                  <a:txBody>
                    <a:bodyPr/>
                    <a:lstStyle/>
                    <a:p>
                      <a:pPr algn="ctr"/>
                      <a:r>
                        <a:rPr lang="en-US" sz="1200" b="0" i="0" dirty="0"/>
                        <a:t>2</a:t>
                      </a:r>
                    </a:p>
                  </a:txBody>
                  <a:tcPr anchor="ctr">
                    <a:solidFill>
                      <a:schemeClr val="bg1">
                        <a:lumMod val="85000"/>
                      </a:schemeClr>
                    </a:solidFill>
                  </a:tcPr>
                </a:tc>
                <a:tc>
                  <a:txBody>
                    <a:bodyPr/>
                    <a:lstStyle/>
                    <a:p>
                      <a:pPr algn="ctr"/>
                      <a:r>
                        <a:rPr lang="en-US" sz="1200" b="1" i="0" dirty="0"/>
                        <a:t>23</a:t>
                      </a:r>
                    </a:p>
                  </a:txBody>
                  <a:tcPr anchor="ctr">
                    <a:solidFill>
                      <a:schemeClr val="bg1">
                        <a:lumMod val="85000"/>
                      </a:schemeClr>
                    </a:solidFill>
                  </a:tcPr>
                </a:tc>
                <a:tc>
                  <a:txBody>
                    <a:bodyPr/>
                    <a:lstStyle/>
                    <a:p>
                      <a:pPr algn="ctr"/>
                      <a:r>
                        <a:rPr lang="en-US" sz="1200" b="1" i="1" dirty="0"/>
                        <a:t>47</a:t>
                      </a:r>
                    </a:p>
                  </a:txBody>
                  <a:tcPr anchor="ctr">
                    <a:solidFill>
                      <a:schemeClr val="bg1">
                        <a:lumMod val="85000"/>
                      </a:schemeClr>
                    </a:solidFill>
                  </a:tcPr>
                </a:tc>
                <a:extLst>
                  <a:ext uri="{0D108BD9-81ED-4DB2-BD59-A6C34878D82A}">
                    <a16:rowId xmlns:a16="http://schemas.microsoft.com/office/drawing/2014/main" val="3430657162"/>
                  </a:ext>
                </a:extLst>
              </a:tr>
              <a:tr h="252132">
                <a:tc>
                  <a:txBody>
                    <a:bodyPr/>
                    <a:lstStyle/>
                    <a:p>
                      <a:pPr algn="ctr"/>
                      <a:r>
                        <a:rPr lang="en-US" sz="1100" b="0" i="1" dirty="0"/>
                        <a:t>Fact Sheets</a:t>
                      </a:r>
                    </a:p>
                  </a:txBody>
                  <a:tcPr anchor="ctr">
                    <a:solidFill>
                      <a:schemeClr val="bg1">
                        <a:lumMod val="95000"/>
                      </a:schemeClr>
                    </a:solidFill>
                  </a:tcPr>
                </a:tc>
                <a:tc>
                  <a:txBody>
                    <a:bodyPr/>
                    <a:lstStyle/>
                    <a:p>
                      <a:pPr algn="ctr"/>
                      <a:r>
                        <a:rPr lang="en-US" sz="1200" b="1" i="0" dirty="0"/>
                        <a:t>4</a:t>
                      </a:r>
                    </a:p>
                  </a:txBody>
                  <a:tcPr anchor="ctr">
                    <a:solidFill>
                      <a:schemeClr val="bg1">
                        <a:lumMod val="95000"/>
                      </a:schemeClr>
                    </a:solidFill>
                  </a:tcPr>
                </a:tc>
                <a:tc>
                  <a:txBody>
                    <a:bodyPr/>
                    <a:lstStyle/>
                    <a:p>
                      <a:pPr algn="ctr"/>
                      <a:r>
                        <a:rPr lang="en-US" sz="1200" b="0" i="0" dirty="0"/>
                        <a:t>4</a:t>
                      </a:r>
                    </a:p>
                  </a:txBody>
                  <a:tcPr anchor="ctr">
                    <a:solidFill>
                      <a:schemeClr val="bg1">
                        <a:lumMod val="95000"/>
                      </a:schemeClr>
                    </a:solidFill>
                  </a:tcPr>
                </a:tc>
                <a:tc>
                  <a:txBody>
                    <a:bodyPr/>
                    <a:lstStyle/>
                    <a:p>
                      <a:pPr algn="ctr"/>
                      <a:r>
                        <a:rPr lang="en-US" sz="1200" b="0" i="0" dirty="0"/>
                        <a:t>3</a:t>
                      </a:r>
                    </a:p>
                  </a:txBody>
                  <a:tcPr anchor="ctr">
                    <a:solidFill>
                      <a:schemeClr val="bg1">
                        <a:lumMod val="95000"/>
                      </a:schemeClr>
                    </a:solidFill>
                  </a:tcPr>
                </a:tc>
                <a:tc>
                  <a:txBody>
                    <a:bodyPr/>
                    <a:lstStyle/>
                    <a:p>
                      <a:pPr algn="ctr"/>
                      <a:r>
                        <a:rPr lang="en-US" sz="1200" b="0" i="0" dirty="0"/>
                        <a:t>2</a:t>
                      </a:r>
                    </a:p>
                  </a:txBody>
                  <a:tcPr anchor="ctr">
                    <a:solidFill>
                      <a:schemeClr val="bg1">
                        <a:lumMod val="95000"/>
                      </a:schemeClr>
                    </a:solidFill>
                  </a:tcPr>
                </a:tc>
                <a:tc>
                  <a:txBody>
                    <a:bodyPr/>
                    <a:lstStyle/>
                    <a:p>
                      <a:pPr algn="ctr"/>
                      <a:r>
                        <a:rPr lang="en-US" sz="1200" b="0" i="0" dirty="0"/>
                        <a:t>0</a:t>
                      </a:r>
                    </a:p>
                  </a:txBody>
                  <a:tcPr anchor="ctr">
                    <a:solidFill>
                      <a:schemeClr val="bg1">
                        <a:lumMod val="95000"/>
                      </a:schemeClr>
                    </a:solidFill>
                  </a:tcPr>
                </a:tc>
                <a:tc>
                  <a:txBody>
                    <a:bodyPr/>
                    <a:lstStyle/>
                    <a:p>
                      <a:pPr algn="ctr"/>
                      <a:r>
                        <a:rPr lang="en-US" sz="1200" b="0" i="0" dirty="0"/>
                        <a:t>0</a:t>
                      </a:r>
                    </a:p>
                  </a:txBody>
                  <a:tcPr anchor="ctr">
                    <a:solidFill>
                      <a:schemeClr val="bg1">
                        <a:lumMod val="95000"/>
                      </a:schemeClr>
                    </a:solidFill>
                  </a:tcPr>
                </a:tc>
                <a:tc>
                  <a:txBody>
                    <a:bodyPr/>
                    <a:lstStyle/>
                    <a:p>
                      <a:pPr algn="ctr"/>
                      <a:r>
                        <a:rPr lang="en-US" sz="1200" b="1" i="0" dirty="0"/>
                        <a:t>9</a:t>
                      </a:r>
                    </a:p>
                  </a:txBody>
                  <a:tcPr anchor="ctr">
                    <a:solidFill>
                      <a:schemeClr val="bg1">
                        <a:lumMod val="95000"/>
                      </a:schemeClr>
                    </a:solidFill>
                  </a:tcPr>
                </a:tc>
                <a:tc>
                  <a:txBody>
                    <a:bodyPr/>
                    <a:lstStyle/>
                    <a:p>
                      <a:pPr algn="ctr"/>
                      <a:r>
                        <a:rPr lang="en-US" sz="1200" b="1" i="1" dirty="0"/>
                        <a:t>13</a:t>
                      </a:r>
                    </a:p>
                  </a:txBody>
                  <a:tcPr anchor="ctr">
                    <a:solidFill>
                      <a:schemeClr val="bg1">
                        <a:lumMod val="95000"/>
                      </a:schemeClr>
                    </a:solidFill>
                  </a:tcPr>
                </a:tc>
                <a:extLst>
                  <a:ext uri="{0D108BD9-81ED-4DB2-BD59-A6C34878D82A}">
                    <a16:rowId xmlns:a16="http://schemas.microsoft.com/office/drawing/2014/main" val="2114539236"/>
                  </a:ext>
                </a:extLst>
              </a:tr>
              <a:tr h="297405">
                <a:tc>
                  <a:txBody>
                    <a:bodyPr/>
                    <a:lstStyle/>
                    <a:p>
                      <a:pPr algn="ctr"/>
                      <a:r>
                        <a:rPr lang="en-US" sz="1100" b="0" i="1" dirty="0"/>
                        <a:t>Example Programs</a:t>
                      </a:r>
                    </a:p>
                  </a:txBody>
                  <a:tcPr anchor="ctr">
                    <a:solidFill>
                      <a:schemeClr val="bg1">
                        <a:lumMod val="85000"/>
                      </a:schemeClr>
                    </a:solidFill>
                  </a:tcPr>
                </a:tc>
                <a:tc>
                  <a:txBody>
                    <a:bodyPr/>
                    <a:lstStyle/>
                    <a:p>
                      <a:pPr algn="ctr"/>
                      <a:r>
                        <a:rPr lang="en-US" sz="1200" b="1" i="0" dirty="0"/>
                        <a:t>1</a:t>
                      </a:r>
                    </a:p>
                  </a:txBody>
                  <a:tcPr anchor="ctr">
                    <a:solidFill>
                      <a:schemeClr val="bg1">
                        <a:lumMod val="85000"/>
                      </a:schemeClr>
                    </a:solidFill>
                  </a:tcPr>
                </a:tc>
                <a:tc>
                  <a:txBody>
                    <a:bodyPr/>
                    <a:lstStyle/>
                    <a:p>
                      <a:pPr algn="ctr"/>
                      <a:r>
                        <a:rPr lang="en-US" sz="1200" b="0" i="0" dirty="0"/>
                        <a:t>1</a:t>
                      </a:r>
                    </a:p>
                  </a:txBody>
                  <a:tcPr anchor="ctr">
                    <a:solidFill>
                      <a:schemeClr val="bg1">
                        <a:lumMod val="85000"/>
                      </a:schemeClr>
                    </a:solidFill>
                  </a:tcPr>
                </a:tc>
                <a:tc>
                  <a:txBody>
                    <a:bodyPr/>
                    <a:lstStyle/>
                    <a:p>
                      <a:pPr algn="ctr"/>
                      <a:r>
                        <a:rPr lang="en-US" sz="1200" b="0" i="0" dirty="0"/>
                        <a:t>0</a:t>
                      </a:r>
                    </a:p>
                  </a:txBody>
                  <a:tcPr anchor="ctr">
                    <a:solidFill>
                      <a:schemeClr val="bg1">
                        <a:lumMod val="85000"/>
                      </a:schemeClr>
                    </a:solidFill>
                  </a:tcPr>
                </a:tc>
                <a:tc>
                  <a:txBody>
                    <a:bodyPr/>
                    <a:lstStyle/>
                    <a:p>
                      <a:pPr algn="ctr"/>
                      <a:r>
                        <a:rPr lang="en-US" sz="1200" b="0" i="0" dirty="0"/>
                        <a:t>0</a:t>
                      </a:r>
                    </a:p>
                  </a:txBody>
                  <a:tcPr anchor="ctr">
                    <a:solidFill>
                      <a:schemeClr val="bg1">
                        <a:lumMod val="85000"/>
                      </a:schemeClr>
                    </a:solidFill>
                  </a:tcPr>
                </a:tc>
                <a:tc>
                  <a:txBody>
                    <a:bodyPr/>
                    <a:lstStyle/>
                    <a:p>
                      <a:pPr algn="ctr"/>
                      <a:r>
                        <a:rPr lang="en-US" sz="1200" b="0" i="0" dirty="0"/>
                        <a:t>1</a:t>
                      </a:r>
                    </a:p>
                  </a:txBody>
                  <a:tcPr anchor="ctr">
                    <a:solidFill>
                      <a:schemeClr val="bg1">
                        <a:lumMod val="85000"/>
                      </a:schemeClr>
                    </a:solidFill>
                  </a:tcPr>
                </a:tc>
                <a:tc>
                  <a:txBody>
                    <a:bodyPr/>
                    <a:lstStyle/>
                    <a:p>
                      <a:pPr algn="ctr"/>
                      <a:r>
                        <a:rPr lang="en-US" sz="1200" b="0" i="0" dirty="0"/>
                        <a:t>0</a:t>
                      </a:r>
                    </a:p>
                  </a:txBody>
                  <a:tcPr anchor="ctr">
                    <a:solidFill>
                      <a:schemeClr val="bg1">
                        <a:lumMod val="85000"/>
                      </a:schemeClr>
                    </a:solidFill>
                  </a:tcPr>
                </a:tc>
                <a:tc>
                  <a:txBody>
                    <a:bodyPr/>
                    <a:lstStyle/>
                    <a:p>
                      <a:pPr algn="ctr"/>
                      <a:r>
                        <a:rPr lang="en-US" sz="1200" b="1" i="0" dirty="0"/>
                        <a:t>2</a:t>
                      </a:r>
                    </a:p>
                  </a:txBody>
                  <a:tcPr anchor="ctr">
                    <a:solidFill>
                      <a:schemeClr val="bg1">
                        <a:lumMod val="85000"/>
                      </a:schemeClr>
                    </a:solidFill>
                  </a:tcPr>
                </a:tc>
                <a:tc>
                  <a:txBody>
                    <a:bodyPr/>
                    <a:lstStyle/>
                    <a:p>
                      <a:pPr algn="ctr"/>
                      <a:r>
                        <a:rPr lang="en-US" sz="1200" b="1" i="1" dirty="0"/>
                        <a:t>3</a:t>
                      </a:r>
                    </a:p>
                  </a:txBody>
                  <a:tcPr anchor="ctr">
                    <a:solidFill>
                      <a:schemeClr val="bg1">
                        <a:lumMod val="85000"/>
                      </a:schemeClr>
                    </a:solidFill>
                  </a:tcPr>
                </a:tc>
                <a:extLst>
                  <a:ext uri="{0D108BD9-81ED-4DB2-BD59-A6C34878D82A}">
                    <a16:rowId xmlns:a16="http://schemas.microsoft.com/office/drawing/2014/main" val="3288526463"/>
                  </a:ext>
                </a:extLst>
              </a:tr>
              <a:tr h="297405">
                <a:tc>
                  <a:txBody>
                    <a:bodyPr/>
                    <a:lstStyle/>
                    <a:p>
                      <a:pPr algn="ctr"/>
                      <a:r>
                        <a:rPr lang="en-US" sz="1100" b="0" i="1" dirty="0"/>
                        <a:t>Compliance Memos</a:t>
                      </a:r>
                    </a:p>
                  </a:txBody>
                  <a:tcPr anchor="ctr">
                    <a:solidFill>
                      <a:schemeClr val="bg1">
                        <a:lumMod val="95000"/>
                      </a:schemeClr>
                    </a:solidFill>
                  </a:tcPr>
                </a:tc>
                <a:tc>
                  <a:txBody>
                    <a:bodyPr/>
                    <a:lstStyle/>
                    <a:p>
                      <a:pPr algn="ctr"/>
                      <a:r>
                        <a:rPr lang="en-US" sz="1200" b="1" i="0" dirty="0"/>
                        <a:t>10</a:t>
                      </a:r>
                    </a:p>
                  </a:txBody>
                  <a:tcPr anchor="ctr">
                    <a:solidFill>
                      <a:schemeClr val="bg1">
                        <a:lumMod val="95000"/>
                      </a:schemeClr>
                    </a:solidFill>
                  </a:tcPr>
                </a:tc>
                <a:tc>
                  <a:txBody>
                    <a:bodyPr/>
                    <a:lstStyle/>
                    <a:p>
                      <a:pPr algn="ctr"/>
                      <a:r>
                        <a:rPr lang="en-US" sz="1200" b="0" i="0" dirty="0"/>
                        <a:t>1</a:t>
                      </a:r>
                    </a:p>
                  </a:txBody>
                  <a:tcPr anchor="ctr">
                    <a:solidFill>
                      <a:schemeClr val="bg1">
                        <a:lumMod val="95000"/>
                      </a:schemeClr>
                    </a:solidFill>
                  </a:tcPr>
                </a:tc>
                <a:tc>
                  <a:txBody>
                    <a:bodyPr/>
                    <a:lstStyle/>
                    <a:p>
                      <a:pPr algn="ctr"/>
                      <a:r>
                        <a:rPr lang="en-US" sz="1200" b="0" i="0" dirty="0"/>
                        <a:t>0</a:t>
                      </a:r>
                    </a:p>
                  </a:txBody>
                  <a:tcPr anchor="ctr">
                    <a:solidFill>
                      <a:schemeClr val="bg1">
                        <a:lumMod val="95000"/>
                      </a:schemeClr>
                    </a:solidFill>
                  </a:tcPr>
                </a:tc>
                <a:tc>
                  <a:txBody>
                    <a:bodyPr/>
                    <a:lstStyle/>
                    <a:p>
                      <a:pPr algn="ctr"/>
                      <a:r>
                        <a:rPr lang="en-US" sz="1200" b="0" i="0" dirty="0"/>
                        <a:t>0</a:t>
                      </a:r>
                    </a:p>
                  </a:txBody>
                  <a:tcPr anchor="ctr">
                    <a:solidFill>
                      <a:schemeClr val="bg1">
                        <a:lumMod val="95000"/>
                      </a:schemeClr>
                    </a:solidFill>
                  </a:tcPr>
                </a:tc>
                <a:tc>
                  <a:txBody>
                    <a:bodyPr/>
                    <a:lstStyle/>
                    <a:p>
                      <a:pPr algn="ctr"/>
                      <a:r>
                        <a:rPr lang="en-US" sz="1200" b="0" i="0" dirty="0"/>
                        <a:t>2</a:t>
                      </a:r>
                    </a:p>
                  </a:txBody>
                  <a:tcPr anchor="ctr">
                    <a:solidFill>
                      <a:schemeClr val="bg1">
                        <a:lumMod val="95000"/>
                      </a:schemeClr>
                    </a:solidFill>
                  </a:tcPr>
                </a:tc>
                <a:tc>
                  <a:txBody>
                    <a:bodyPr/>
                    <a:lstStyle/>
                    <a:p>
                      <a:pPr algn="ctr"/>
                      <a:r>
                        <a:rPr lang="en-US" sz="1200" b="0" i="0" dirty="0"/>
                        <a:t>0</a:t>
                      </a:r>
                    </a:p>
                  </a:txBody>
                  <a:tcPr anchor="ctr">
                    <a:solidFill>
                      <a:schemeClr val="bg1">
                        <a:lumMod val="95000"/>
                      </a:schemeClr>
                    </a:solidFill>
                  </a:tcPr>
                </a:tc>
                <a:tc>
                  <a:txBody>
                    <a:bodyPr/>
                    <a:lstStyle/>
                    <a:p>
                      <a:pPr algn="ctr"/>
                      <a:r>
                        <a:rPr lang="en-US" sz="1200" b="1" i="0" dirty="0"/>
                        <a:t>3</a:t>
                      </a:r>
                    </a:p>
                  </a:txBody>
                  <a:tcPr anchor="ctr">
                    <a:solidFill>
                      <a:schemeClr val="bg1">
                        <a:lumMod val="95000"/>
                      </a:schemeClr>
                    </a:solidFill>
                  </a:tcPr>
                </a:tc>
                <a:tc>
                  <a:txBody>
                    <a:bodyPr/>
                    <a:lstStyle/>
                    <a:p>
                      <a:pPr algn="ctr"/>
                      <a:r>
                        <a:rPr lang="en-US" sz="1200" b="1" i="1" dirty="0"/>
                        <a:t>13</a:t>
                      </a:r>
                    </a:p>
                  </a:txBody>
                  <a:tcPr anchor="ctr">
                    <a:solidFill>
                      <a:schemeClr val="bg1">
                        <a:lumMod val="95000"/>
                      </a:schemeClr>
                    </a:solidFill>
                  </a:tcPr>
                </a:tc>
                <a:extLst>
                  <a:ext uri="{0D108BD9-81ED-4DB2-BD59-A6C34878D82A}">
                    <a16:rowId xmlns:a16="http://schemas.microsoft.com/office/drawing/2014/main" val="3338831978"/>
                  </a:ext>
                </a:extLst>
              </a:tr>
              <a:tr h="297405">
                <a:tc>
                  <a:txBody>
                    <a:bodyPr/>
                    <a:lstStyle/>
                    <a:p>
                      <a:pPr algn="ctr"/>
                      <a:r>
                        <a:rPr lang="en-US" sz="1100" b="0" i="1" dirty="0"/>
                        <a:t>Billboards</a:t>
                      </a:r>
                    </a:p>
                  </a:txBody>
                  <a:tcPr anchor="ctr">
                    <a:solidFill>
                      <a:schemeClr val="bg1">
                        <a:lumMod val="85000"/>
                      </a:schemeClr>
                    </a:solidFill>
                  </a:tcPr>
                </a:tc>
                <a:tc>
                  <a:txBody>
                    <a:bodyPr/>
                    <a:lstStyle/>
                    <a:p>
                      <a:pPr algn="ctr"/>
                      <a:r>
                        <a:rPr lang="en-US" sz="1200" b="1" i="0" dirty="0"/>
                        <a:t>0</a:t>
                      </a:r>
                    </a:p>
                  </a:txBody>
                  <a:tcPr anchor="ctr">
                    <a:solidFill>
                      <a:schemeClr val="bg1">
                        <a:lumMod val="85000"/>
                      </a:schemeClr>
                    </a:solidFill>
                  </a:tcPr>
                </a:tc>
                <a:tc>
                  <a:txBody>
                    <a:bodyPr/>
                    <a:lstStyle/>
                    <a:p>
                      <a:pPr algn="ctr"/>
                      <a:r>
                        <a:rPr lang="en-US" sz="1200" b="0" i="0" dirty="0"/>
                        <a:t>2</a:t>
                      </a:r>
                    </a:p>
                  </a:txBody>
                  <a:tcPr anchor="ctr">
                    <a:solidFill>
                      <a:schemeClr val="bg1">
                        <a:lumMod val="85000"/>
                      </a:schemeClr>
                    </a:solidFill>
                  </a:tcPr>
                </a:tc>
                <a:tc>
                  <a:txBody>
                    <a:bodyPr/>
                    <a:lstStyle/>
                    <a:p>
                      <a:pPr algn="ctr"/>
                      <a:r>
                        <a:rPr lang="en-US" sz="1200" b="0" i="0" dirty="0"/>
                        <a:t>0</a:t>
                      </a:r>
                    </a:p>
                  </a:txBody>
                  <a:tcPr anchor="ctr">
                    <a:solidFill>
                      <a:schemeClr val="bg1">
                        <a:lumMod val="85000"/>
                      </a:schemeClr>
                    </a:solidFill>
                  </a:tcPr>
                </a:tc>
                <a:tc>
                  <a:txBody>
                    <a:bodyPr/>
                    <a:lstStyle/>
                    <a:p>
                      <a:pPr algn="ctr"/>
                      <a:r>
                        <a:rPr lang="en-US" sz="1200" b="0" i="0" dirty="0"/>
                        <a:t>2</a:t>
                      </a:r>
                    </a:p>
                  </a:txBody>
                  <a:tcPr anchor="ctr">
                    <a:solidFill>
                      <a:schemeClr val="bg1">
                        <a:lumMod val="85000"/>
                      </a:schemeClr>
                    </a:solidFill>
                  </a:tcPr>
                </a:tc>
                <a:tc>
                  <a:txBody>
                    <a:bodyPr/>
                    <a:lstStyle/>
                    <a:p>
                      <a:pPr algn="ctr"/>
                      <a:r>
                        <a:rPr lang="en-US" sz="1200" b="0" i="0" dirty="0"/>
                        <a:t>0</a:t>
                      </a:r>
                    </a:p>
                  </a:txBody>
                  <a:tcPr anchor="ctr">
                    <a:solidFill>
                      <a:schemeClr val="bg1">
                        <a:lumMod val="85000"/>
                      </a:schemeClr>
                    </a:solidFill>
                  </a:tcPr>
                </a:tc>
                <a:tc>
                  <a:txBody>
                    <a:bodyPr/>
                    <a:lstStyle/>
                    <a:p>
                      <a:pPr algn="ctr"/>
                      <a:r>
                        <a:rPr lang="en-US" sz="1200" b="0" i="0" dirty="0"/>
                        <a:t>0</a:t>
                      </a:r>
                    </a:p>
                  </a:txBody>
                  <a:tcPr anchor="ctr">
                    <a:solidFill>
                      <a:schemeClr val="bg1">
                        <a:lumMod val="85000"/>
                      </a:schemeClr>
                    </a:solidFill>
                  </a:tcPr>
                </a:tc>
                <a:tc>
                  <a:txBody>
                    <a:bodyPr/>
                    <a:lstStyle/>
                    <a:p>
                      <a:pPr algn="ctr"/>
                      <a:r>
                        <a:rPr lang="en-US" sz="1200" b="1" i="0" dirty="0"/>
                        <a:t>4</a:t>
                      </a:r>
                    </a:p>
                  </a:txBody>
                  <a:tcPr anchor="ctr">
                    <a:solidFill>
                      <a:schemeClr val="bg1">
                        <a:lumMod val="85000"/>
                      </a:schemeClr>
                    </a:solidFill>
                  </a:tcPr>
                </a:tc>
                <a:tc>
                  <a:txBody>
                    <a:bodyPr/>
                    <a:lstStyle/>
                    <a:p>
                      <a:pPr algn="ctr"/>
                      <a:r>
                        <a:rPr lang="en-US" sz="1200" b="1" i="1" dirty="0"/>
                        <a:t>4</a:t>
                      </a:r>
                    </a:p>
                  </a:txBody>
                  <a:tcPr anchor="ctr">
                    <a:solidFill>
                      <a:schemeClr val="bg1">
                        <a:lumMod val="85000"/>
                      </a:schemeClr>
                    </a:solidFill>
                  </a:tcPr>
                </a:tc>
                <a:extLst>
                  <a:ext uri="{0D108BD9-81ED-4DB2-BD59-A6C34878D82A}">
                    <a16:rowId xmlns:a16="http://schemas.microsoft.com/office/drawing/2014/main" val="1226411919"/>
                  </a:ext>
                </a:extLst>
              </a:tr>
            </a:tbl>
          </a:graphicData>
        </a:graphic>
      </p:graphicFrame>
      <p:sp>
        <p:nvSpPr>
          <p:cNvPr id="7" name="Rectangle 6">
            <a:extLst>
              <a:ext uri="{FF2B5EF4-FFF2-40B4-BE49-F238E27FC236}">
                <a16:creationId xmlns:a16="http://schemas.microsoft.com/office/drawing/2014/main" id="{439932E1-206E-4721-8D72-089097FCC07D}"/>
              </a:ext>
            </a:extLst>
          </p:cNvPr>
          <p:cNvSpPr/>
          <p:nvPr/>
        </p:nvSpPr>
        <p:spPr>
          <a:xfrm>
            <a:off x="496215" y="4683388"/>
            <a:ext cx="7981404" cy="246221"/>
          </a:xfrm>
          <a:prstGeom prst="rect">
            <a:avLst/>
          </a:prstGeom>
        </p:spPr>
        <p:txBody>
          <a:bodyPr wrap="square">
            <a:spAutoFit/>
          </a:bodyPr>
          <a:lstStyle/>
          <a:p>
            <a:r>
              <a:rPr lang="en-US" sz="1000" i="1" dirty="0"/>
              <a:t>*FFY 2020 includes data from March 1 (estimated), 2020 through October 2, 2020. </a:t>
            </a:r>
            <a:endParaRPr lang="en-US" sz="1000" dirty="0"/>
          </a:p>
        </p:txBody>
      </p:sp>
      <p:sp>
        <p:nvSpPr>
          <p:cNvPr id="10" name="TextBox 9">
            <a:extLst>
              <a:ext uri="{FF2B5EF4-FFF2-40B4-BE49-F238E27FC236}">
                <a16:creationId xmlns:a16="http://schemas.microsoft.com/office/drawing/2014/main" id="{C2087B8C-D1B9-4612-8C90-404DD874BC4C}"/>
              </a:ext>
            </a:extLst>
          </p:cNvPr>
          <p:cNvSpPr txBox="1"/>
          <p:nvPr/>
        </p:nvSpPr>
        <p:spPr>
          <a:xfrm>
            <a:off x="505954" y="4951514"/>
            <a:ext cx="8000240" cy="400110"/>
          </a:xfrm>
          <a:prstGeom prst="rect">
            <a:avLst/>
          </a:prstGeom>
          <a:noFill/>
        </p:spPr>
        <p:txBody>
          <a:bodyPr wrap="square" rtlCol="0">
            <a:spAutoFit/>
          </a:bodyPr>
          <a:lstStyle/>
          <a:p>
            <a:r>
              <a:rPr lang="en-US" sz="1000" i="1" dirty="0"/>
              <a:t>**Quarterly data as follows: 1st quarter includes October data from October 3, 2020, to January 1, 2021. 2</a:t>
            </a:r>
            <a:r>
              <a:rPr lang="en-US" sz="1000" i="1" baseline="30000" dirty="0"/>
              <a:t>nd</a:t>
            </a:r>
            <a:r>
              <a:rPr lang="en-US" sz="1000" i="1" dirty="0"/>
              <a:t> quarter data includes data from January 2, 2021, to April 2, 2021. 3</a:t>
            </a:r>
            <a:r>
              <a:rPr lang="en-US" sz="1000" i="1" baseline="30000" dirty="0"/>
              <a:t>rd</a:t>
            </a:r>
            <a:r>
              <a:rPr lang="en-US" sz="1000" i="1" dirty="0"/>
              <a:t> quarter data includes data from April 3, 2021, to July 4, 2021. </a:t>
            </a:r>
          </a:p>
        </p:txBody>
      </p:sp>
      <p:sp>
        <p:nvSpPr>
          <p:cNvPr id="11" name="TextBox 10">
            <a:extLst>
              <a:ext uri="{FF2B5EF4-FFF2-40B4-BE49-F238E27FC236}">
                <a16:creationId xmlns:a16="http://schemas.microsoft.com/office/drawing/2014/main" id="{B0457CE2-BF93-4D23-85F3-7BF37E2E73EB}"/>
              </a:ext>
            </a:extLst>
          </p:cNvPr>
          <p:cNvSpPr txBox="1"/>
          <p:nvPr/>
        </p:nvSpPr>
        <p:spPr>
          <a:xfrm>
            <a:off x="6705600" y="685800"/>
            <a:ext cx="2286000" cy="369332"/>
          </a:xfrm>
          <a:prstGeom prst="rect">
            <a:avLst/>
          </a:prstGeom>
          <a:noFill/>
        </p:spPr>
        <p:txBody>
          <a:bodyPr wrap="square" rtlCol="0">
            <a:spAutoFit/>
          </a:bodyPr>
          <a:lstStyle/>
          <a:p>
            <a:r>
              <a:rPr lang="en-US" i="1" dirty="0"/>
              <a:t>FFY 2020—2021</a:t>
            </a:r>
          </a:p>
        </p:txBody>
      </p:sp>
      <p:sp>
        <p:nvSpPr>
          <p:cNvPr id="12" name="Rectangle 11">
            <a:extLst>
              <a:ext uri="{FF2B5EF4-FFF2-40B4-BE49-F238E27FC236}">
                <a16:creationId xmlns:a16="http://schemas.microsoft.com/office/drawing/2014/main" id="{347A6365-D737-411D-8DF1-C06A3655DD11}"/>
              </a:ext>
            </a:extLst>
          </p:cNvPr>
          <p:cNvSpPr/>
          <p:nvPr/>
        </p:nvSpPr>
        <p:spPr>
          <a:xfrm>
            <a:off x="505954" y="5394201"/>
            <a:ext cx="7981404" cy="246221"/>
          </a:xfrm>
          <a:prstGeom prst="rect">
            <a:avLst/>
          </a:prstGeom>
        </p:spPr>
        <p:txBody>
          <a:bodyPr wrap="square">
            <a:spAutoFit/>
          </a:bodyPr>
          <a:lstStyle/>
          <a:p>
            <a:r>
              <a:rPr lang="en-US" sz="1000" i="1" dirty="0"/>
              <a:t>***July 2021 includes data from July 5, 2021, through August 1, 2021. </a:t>
            </a:r>
            <a:endParaRPr lang="en-US" sz="1000" dirty="0"/>
          </a:p>
        </p:txBody>
      </p:sp>
      <p:sp>
        <p:nvSpPr>
          <p:cNvPr id="8" name="Rectangle 7">
            <a:extLst>
              <a:ext uri="{FF2B5EF4-FFF2-40B4-BE49-F238E27FC236}">
                <a16:creationId xmlns:a16="http://schemas.microsoft.com/office/drawing/2014/main" id="{D594B124-54ED-4C5E-B5CE-670BF7F529CF}"/>
              </a:ext>
            </a:extLst>
          </p:cNvPr>
          <p:cNvSpPr/>
          <p:nvPr/>
        </p:nvSpPr>
        <p:spPr>
          <a:xfrm>
            <a:off x="496215" y="5682999"/>
            <a:ext cx="7981404" cy="246221"/>
          </a:xfrm>
          <a:prstGeom prst="rect">
            <a:avLst/>
          </a:prstGeom>
        </p:spPr>
        <p:txBody>
          <a:bodyPr wrap="square">
            <a:spAutoFit/>
          </a:bodyPr>
          <a:lstStyle/>
          <a:p>
            <a:r>
              <a:rPr lang="en-US" sz="1000" i="1" dirty="0"/>
              <a:t>****August 2021 includes data from August 2, 2021, through August 22, 2021. </a:t>
            </a:r>
            <a:endParaRPr lang="en-US" sz="1000" dirty="0"/>
          </a:p>
        </p:txBody>
      </p:sp>
    </p:spTree>
    <p:extLst>
      <p:ext uri="{BB962C8B-B14F-4D97-AF65-F5344CB8AC3E}">
        <p14:creationId xmlns:p14="http://schemas.microsoft.com/office/powerpoint/2010/main" val="4057798493"/>
      </p:ext>
    </p:extLst>
  </p:cSld>
  <p:clrMapOvr>
    <a:masterClrMapping/>
  </p:clrMapOvr>
  <p:transition advClick="0"/>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5FC86B71-238B-4D1E-B373-205145F46218}"/>
              </a:ext>
            </a:extLst>
          </p:cNvPr>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rgbClr val="000080"/>
                </a:solidFill>
              </a:rPr>
              <a:t>COVID-19 Activities</a:t>
            </a:r>
            <a:endParaRPr lang="en-US" sz="2400" b="1" i="1" dirty="0">
              <a:solidFill>
                <a:schemeClr val="bg2"/>
              </a:solidFill>
            </a:endParaRPr>
          </a:p>
        </p:txBody>
      </p:sp>
      <p:sp>
        <p:nvSpPr>
          <p:cNvPr id="8" name="Content Placeholder 7">
            <a:extLst>
              <a:ext uri="{FF2B5EF4-FFF2-40B4-BE49-F238E27FC236}">
                <a16:creationId xmlns:a16="http://schemas.microsoft.com/office/drawing/2014/main" id="{B728AC08-153F-40D4-AB6D-DBDEDE9B04F2}"/>
              </a:ext>
            </a:extLst>
          </p:cNvPr>
          <p:cNvSpPr>
            <a:spLocks noGrp="1"/>
          </p:cNvSpPr>
          <p:nvPr>
            <p:ph idx="1"/>
          </p:nvPr>
        </p:nvSpPr>
        <p:spPr>
          <a:xfrm>
            <a:off x="533400" y="1219200"/>
            <a:ext cx="8001000" cy="4525963"/>
          </a:xfrm>
        </p:spPr>
        <p:txBody>
          <a:bodyPr/>
          <a:lstStyle/>
          <a:p>
            <a:r>
              <a:rPr lang="en-US" dirty="0"/>
              <a:t>COVID-19 Safety and Health Topic Page</a:t>
            </a:r>
          </a:p>
        </p:txBody>
      </p:sp>
      <p:sp>
        <p:nvSpPr>
          <p:cNvPr id="2" name="TextBox 1">
            <a:extLst>
              <a:ext uri="{FF2B5EF4-FFF2-40B4-BE49-F238E27FC236}">
                <a16:creationId xmlns:a16="http://schemas.microsoft.com/office/drawing/2014/main" id="{16DC6199-778F-49F7-B0F3-7F1964D0D4EA}"/>
              </a:ext>
            </a:extLst>
          </p:cNvPr>
          <p:cNvSpPr txBox="1"/>
          <p:nvPr/>
        </p:nvSpPr>
        <p:spPr>
          <a:xfrm>
            <a:off x="6781800" y="2301093"/>
            <a:ext cx="1193596" cy="369332"/>
          </a:xfrm>
          <a:prstGeom prst="rect">
            <a:avLst/>
          </a:prstGeom>
          <a:noFill/>
        </p:spPr>
        <p:txBody>
          <a:bodyPr wrap="none" rtlCol="0">
            <a:spAutoFit/>
          </a:bodyPr>
          <a:lstStyle/>
          <a:p>
            <a:r>
              <a:rPr lang="en-US" i="1" dirty="0"/>
              <a:t>FFY 2020</a:t>
            </a:r>
          </a:p>
        </p:txBody>
      </p:sp>
      <p:sp>
        <p:nvSpPr>
          <p:cNvPr id="10" name="TextBox 9">
            <a:extLst>
              <a:ext uri="{FF2B5EF4-FFF2-40B4-BE49-F238E27FC236}">
                <a16:creationId xmlns:a16="http://schemas.microsoft.com/office/drawing/2014/main" id="{EAFB2841-9323-423F-8EE0-7A0D58D31ECD}"/>
              </a:ext>
            </a:extLst>
          </p:cNvPr>
          <p:cNvSpPr txBox="1"/>
          <p:nvPr/>
        </p:nvSpPr>
        <p:spPr>
          <a:xfrm>
            <a:off x="6781800" y="4572000"/>
            <a:ext cx="1193596" cy="369332"/>
          </a:xfrm>
          <a:prstGeom prst="rect">
            <a:avLst/>
          </a:prstGeom>
          <a:noFill/>
        </p:spPr>
        <p:txBody>
          <a:bodyPr wrap="none" rtlCol="0">
            <a:spAutoFit/>
          </a:bodyPr>
          <a:lstStyle/>
          <a:p>
            <a:r>
              <a:rPr lang="en-US" i="1" dirty="0"/>
              <a:t>FFY 2021</a:t>
            </a:r>
          </a:p>
        </p:txBody>
      </p:sp>
      <p:pic>
        <p:nvPicPr>
          <p:cNvPr id="13" name="Picture 12">
            <a:extLst>
              <a:ext uri="{FF2B5EF4-FFF2-40B4-BE49-F238E27FC236}">
                <a16:creationId xmlns:a16="http://schemas.microsoft.com/office/drawing/2014/main" id="{C61661A2-58FC-403A-BFD3-DDD8665F594A}"/>
              </a:ext>
            </a:extLst>
          </p:cNvPr>
          <p:cNvPicPr/>
          <p:nvPr/>
        </p:nvPicPr>
        <p:blipFill rotWithShape="1">
          <a:blip r:embed="rId2">
            <a:extLst>
              <a:ext uri="{28A0092B-C50C-407E-A947-70E740481C1C}">
                <a14:useLocalDpi xmlns:a14="http://schemas.microsoft.com/office/drawing/2010/main" val="0"/>
              </a:ext>
            </a:extLst>
          </a:blip>
          <a:srcRect t="27594" b="34039"/>
          <a:stretch/>
        </p:blipFill>
        <p:spPr bwMode="auto">
          <a:xfrm>
            <a:off x="643847" y="1752600"/>
            <a:ext cx="5781676" cy="1954213"/>
          </a:xfrm>
          <a:prstGeom prst="rect">
            <a:avLst/>
          </a:prstGeom>
          <a:noFill/>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D93E386C-A9CB-4067-BC6A-1B599AB32855}"/>
              </a:ext>
            </a:extLst>
          </p:cNvPr>
          <p:cNvSpPr txBox="1"/>
          <p:nvPr/>
        </p:nvSpPr>
        <p:spPr>
          <a:xfrm>
            <a:off x="6753627" y="3259822"/>
            <a:ext cx="2009373" cy="646331"/>
          </a:xfrm>
          <a:prstGeom prst="rect">
            <a:avLst/>
          </a:prstGeom>
          <a:noFill/>
        </p:spPr>
        <p:txBody>
          <a:bodyPr wrap="square" rtlCol="0">
            <a:spAutoFit/>
          </a:bodyPr>
          <a:lstStyle/>
          <a:p>
            <a:r>
              <a:rPr lang="en-US" dirty="0"/>
              <a:t>FFY 2020 - 2021 = </a:t>
            </a:r>
            <a:r>
              <a:rPr lang="en-US" b="1" dirty="0"/>
              <a:t>46,559</a:t>
            </a:r>
          </a:p>
        </p:txBody>
      </p:sp>
      <p:sp>
        <p:nvSpPr>
          <p:cNvPr id="12" name="TextBox 11">
            <a:extLst>
              <a:ext uri="{FF2B5EF4-FFF2-40B4-BE49-F238E27FC236}">
                <a16:creationId xmlns:a16="http://schemas.microsoft.com/office/drawing/2014/main" id="{B94A75CC-B655-4650-A4C8-55D96F7C5A9D}"/>
              </a:ext>
            </a:extLst>
          </p:cNvPr>
          <p:cNvSpPr txBox="1"/>
          <p:nvPr/>
        </p:nvSpPr>
        <p:spPr>
          <a:xfrm>
            <a:off x="6705600" y="685800"/>
            <a:ext cx="2286000" cy="369332"/>
          </a:xfrm>
          <a:prstGeom prst="rect">
            <a:avLst/>
          </a:prstGeom>
          <a:noFill/>
        </p:spPr>
        <p:txBody>
          <a:bodyPr wrap="square" rtlCol="0">
            <a:spAutoFit/>
          </a:bodyPr>
          <a:lstStyle/>
          <a:p>
            <a:r>
              <a:rPr lang="en-US" i="1" dirty="0"/>
              <a:t>FFY 2020—2021</a:t>
            </a:r>
          </a:p>
        </p:txBody>
      </p:sp>
      <p:pic>
        <p:nvPicPr>
          <p:cNvPr id="14" name="Picture 13">
            <a:extLst>
              <a:ext uri="{FF2B5EF4-FFF2-40B4-BE49-F238E27FC236}">
                <a16:creationId xmlns:a16="http://schemas.microsoft.com/office/drawing/2014/main" id="{6BA73E58-0206-40FF-9EBF-4D3CB61643DC}"/>
              </a:ext>
            </a:extLst>
          </p:cNvPr>
          <p:cNvPicPr/>
          <p:nvPr/>
        </p:nvPicPr>
        <p:blipFill rotWithShape="1">
          <a:blip r:embed="rId3" cstate="print">
            <a:extLst>
              <a:ext uri="{28A0092B-C50C-407E-A947-70E740481C1C}">
                <a14:useLocalDpi xmlns:a14="http://schemas.microsoft.com/office/drawing/2010/main" val="0"/>
              </a:ext>
            </a:extLst>
          </a:blip>
          <a:srcRect t="24381" b="9613"/>
          <a:stretch/>
        </p:blipFill>
        <p:spPr bwMode="auto">
          <a:xfrm>
            <a:off x="635138" y="3881769"/>
            <a:ext cx="5943600" cy="211455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77993171"/>
      </p:ext>
    </p:extLst>
  </p:cSld>
  <p:clrMapOvr>
    <a:masterClrMapping/>
  </p:clrMapOvr>
  <p:transition advClick="0"/>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Grp="1" noChangeArrowheads="1"/>
          </p:cNvSpPr>
          <p:nvPr>
            <p:ph type="title" idx="4294967295"/>
          </p:nvPr>
        </p:nvSpPr>
        <p:spPr>
          <a:xfrm>
            <a:off x="533400" y="457200"/>
            <a:ext cx="8305800" cy="549275"/>
          </a:xfrm>
        </p:spPr>
        <p:txBody>
          <a:bodyPr/>
          <a:lstStyle/>
          <a:p>
            <a:pPr eaLnBrk="1" hangingPunct="1"/>
            <a:r>
              <a:rPr lang="en-US" dirty="0">
                <a:solidFill>
                  <a:schemeClr val="bg2"/>
                </a:solidFill>
              </a:rPr>
              <a:t>Thank You For Attending!</a:t>
            </a:r>
          </a:p>
        </p:txBody>
      </p:sp>
      <p:sp>
        <p:nvSpPr>
          <p:cNvPr id="121858" name="Rectangle 3"/>
          <p:cNvSpPr>
            <a:spLocks noGrp="1" noChangeArrowheads="1"/>
          </p:cNvSpPr>
          <p:nvPr>
            <p:ph type="body" idx="4294967295"/>
          </p:nvPr>
        </p:nvSpPr>
        <p:spPr>
          <a:xfrm>
            <a:off x="1219200" y="1143000"/>
            <a:ext cx="6705600" cy="838200"/>
          </a:xfrm>
        </p:spPr>
        <p:txBody>
          <a:bodyPr/>
          <a:lstStyle/>
          <a:p>
            <a:pPr algn="ctr" eaLnBrk="1" hangingPunct="1">
              <a:buFont typeface="Wingdings" pitchFamily="2" charset="2"/>
              <a:buNone/>
            </a:pPr>
            <a:r>
              <a:rPr lang="en-US" sz="4000">
                <a:solidFill>
                  <a:srgbClr val="000000"/>
                </a:solidFill>
              </a:rPr>
              <a:t>Questions?</a:t>
            </a:r>
            <a:endParaRPr lang="en-US" sz="4000"/>
          </a:p>
        </p:txBody>
      </p:sp>
      <p:sp>
        <p:nvSpPr>
          <p:cNvPr id="121859" name="Text Box 5"/>
          <p:cNvSpPr txBox="1">
            <a:spLocks noChangeArrowheads="1"/>
          </p:cNvSpPr>
          <p:nvPr/>
        </p:nvSpPr>
        <p:spPr bwMode="auto">
          <a:xfrm>
            <a:off x="1371600" y="1905000"/>
            <a:ext cx="6477000" cy="1373188"/>
          </a:xfrm>
          <a:prstGeom prst="rect">
            <a:avLst/>
          </a:prstGeom>
          <a:noFill/>
          <a:ln w="12700">
            <a:noFill/>
            <a:miter lim="800000"/>
            <a:headEnd type="none" w="sm" len="sm"/>
            <a:tailEnd type="none" w="sm" len="sm"/>
          </a:ln>
        </p:spPr>
        <p:txBody>
          <a:bodyPr>
            <a:spAutoFit/>
          </a:bodyPr>
          <a:lstStyle/>
          <a:p>
            <a:pPr algn="ctr" eaLnBrk="0" hangingPunct="0"/>
            <a:r>
              <a:rPr lang="en-US" sz="2800" b="1" dirty="0">
                <a:solidFill>
                  <a:srgbClr val="FF0000"/>
                </a:solidFill>
              </a:rPr>
              <a:t>1-800-NC-LABOR</a:t>
            </a:r>
          </a:p>
          <a:p>
            <a:pPr algn="ctr" eaLnBrk="0" hangingPunct="0"/>
            <a:r>
              <a:rPr lang="en-US" sz="2800" i="1" dirty="0"/>
              <a:t>(1-800-625-2267)</a:t>
            </a:r>
            <a:endParaRPr lang="en-US" sz="2800" b="1" dirty="0"/>
          </a:p>
          <a:p>
            <a:pPr algn="ctr" eaLnBrk="0" hangingPunct="0"/>
            <a:r>
              <a:rPr lang="en-US" sz="2800" b="1" i="1" dirty="0">
                <a:solidFill>
                  <a:srgbClr val="0033CC"/>
                </a:solidFill>
              </a:rPr>
              <a:t>www.labor.nc.gov</a:t>
            </a:r>
            <a:endParaRPr lang="en-US" sz="2800" dirty="0"/>
          </a:p>
        </p:txBody>
      </p:sp>
      <p:pic>
        <p:nvPicPr>
          <p:cNvPr id="121860" name="Picture 6" descr="New DOL Logo (Color)"/>
          <p:cNvPicPr>
            <a:picLocks noChangeAspect="1" noChangeArrowheads="1"/>
          </p:cNvPicPr>
          <p:nvPr/>
        </p:nvPicPr>
        <p:blipFill>
          <a:blip r:embed="rId3" cstate="print"/>
          <a:srcRect/>
          <a:stretch>
            <a:fillRect/>
          </a:stretch>
        </p:blipFill>
        <p:spPr bwMode="auto">
          <a:xfrm>
            <a:off x="1981200" y="3429000"/>
            <a:ext cx="5181600" cy="1990725"/>
          </a:xfrm>
          <a:prstGeom prst="rect">
            <a:avLst/>
          </a:prstGeom>
          <a:noFill/>
          <a:ln w="9525">
            <a:noFill/>
            <a:miter lim="800000"/>
            <a:headEnd/>
            <a:tailEnd/>
          </a:ln>
        </p:spPr>
      </p:pic>
      <p:sp>
        <p:nvSpPr>
          <p:cNvPr id="8" name="TextBox 7">
            <a:extLst>
              <a:ext uri="{FF2B5EF4-FFF2-40B4-BE49-F238E27FC236}">
                <a16:creationId xmlns:a16="http://schemas.microsoft.com/office/drawing/2014/main" id="{4D26973F-9DFA-4D16-954A-A8A9A93F0983}"/>
              </a:ext>
            </a:extLst>
          </p:cNvPr>
          <p:cNvSpPr txBox="1"/>
          <p:nvPr/>
        </p:nvSpPr>
        <p:spPr>
          <a:xfrm>
            <a:off x="6477000" y="685800"/>
            <a:ext cx="2286000" cy="369332"/>
          </a:xfrm>
          <a:prstGeom prst="rect">
            <a:avLst/>
          </a:prstGeom>
          <a:noFill/>
        </p:spPr>
        <p:txBody>
          <a:bodyPr wrap="square" rtlCol="0">
            <a:spAutoFit/>
          </a:bodyPr>
          <a:lstStyle/>
          <a:p>
            <a:r>
              <a:rPr lang="en-US" i="1" dirty="0"/>
              <a:t>FFY 2021—3</a:t>
            </a:r>
            <a:r>
              <a:rPr lang="en-US" i="1" baseline="30000" dirty="0"/>
              <a:t>rd</a:t>
            </a:r>
            <a:r>
              <a:rPr lang="en-US" i="1" dirty="0"/>
              <a:t> Qtr.</a:t>
            </a:r>
          </a:p>
        </p:txBody>
      </p:sp>
    </p:spTree>
    <p:extLst>
      <p:ext uri="{BB962C8B-B14F-4D97-AF65-F5344CB8AC3E}">
        <p14:creationId xmlns:p14="http://schemas.microsoft.com/office/powerpoint/2010/main" val="856285380"/>
      </p:ext>
    </p:extLst>
  </p:cSld>
  <p:clrMapOvr>
    <a:masterClrMapping/>
  </p:clrMapOvr>
  <p:transition advClick="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Grp="1" noChangeArrowheads="1"/>
          </p:cNvSpPr>
          <p:nvPr>
            <p:ph type="body" sz="half" idx="1"/>
          </p:nvPr>
        </p:nvSpPr>
        <p:spPr>
          <a:xfrm>
            <a:off x="609600" y="1417637"/>
            <a:ext cx="7924800" cy="4525963"/>
          </a:xfrm>
        </p:spPr>
        <p:txBody>
          <a:bodyPr/>
          <a:lstStyle/>
          <a:p>
            <a:pPr eaLnBrk="1" hangingPunct="1"/>
            <a:r>
              <a:rPr lang="en-US" sz="2400" i="1" dirty="0"/>
              <a:t>Construction</a:t>
            </a:r>
          </a:p>
          <a:p>
            <a:pPr eaLnBrk="1" hangingPunct="1"/>
            <a:endParaRPr lang="en-US" sz="1600" i="1" dirty="0"/>
          </a:p>
          <a:p>
            <a:pPr eaLnBrk="1" hangingPunct="1"/>
            <a:r>
              <a:rPr lang="en-US" sz="2400" i="1" dirty="0"/>
              <a:t>Logging and Arboriculture</a:t>
            </a:r>
          </a:p>
          <a:p>
            <a:pPr eaLnBrk="1" hangingPunct="1"/>
            <a:endParaRPr lang="en-US" sz="1600" i="1" dirty="0"/>
          </a:p>
          <a:p>
            <a:pPr eaLnBrk="1" hangingPunct="1"/>
            <a:r>
              <a:rPr lang="en-US" sz="2400" i="1" dirty="0"/>
              <a:t>Long Term Care Facilities</a:t>
            </a:r>
          </a:p>
          <a:p>
            <a:pPr eaLnBrk="1" hangingPunct="1"/>
            <a:endParaRPr lang="en-US" sz="1600" i="1" dirty="0"/>
          </a:p>
          <a:p>
            <a:pPr eaLnBrk="1" hangingPunct="1"/>
            <a:r>
              <a:rPr lang="en-US" sz="2400" i="1" dirty="0"/>
              <a:t>Health Hazards</a:t>
            </a:r>
          </a:p>
          <a:p>
            <a:pPr eaLnBrk="1" hangingPunct="1"/>
            <a:endParaRPr lang="en-US" sz="1600" i="1" dirty="0"/>
          </a:p>
          <a:p>
            <a:pPr eaLnBrk="1" hangingPunct="1"/>
            <a:r>
              <a:rPr lang="en-US" sz="2400" i="1" dirty="0"/>
              <a:t>Food Manufacturing</a:t>
            </a:r>
          </a:p>
          <a:p>
            <a:pPr eaLnBrk="1" hangingPunct="1"/>
            <a:endParaRPr lang="en-US" sz="1600" i="1" dirty="0"/>
          </a:p>
          <a:p>
            <a:pPr eaLnBrk="1" hangingPunct="1"/>
            <a:r>
              <a:rPr lang="en-US" sz="2400" i="1" dirty="0"/>
              <a:t>Grocery and Related Product Wholesalers</a:t>
            </a:r>
          </a:p>
          <a:p>
            <a:pPr eaLnBrk="1" hangingPunct="1"/>
            <a:endParaRPr lang="en-US" sz="1600" i="1" dirty="0"/>
          </a:p>
          <a:p>
            <a:pPr eaLnBrk="1" hangingPunct="1"/>
            <a:r>
              <a:rPr lang="en-US" sz="2400" i="1" dirty="0"/>
              <a:t>Amputations</a:t>
            </a:r>
          </a:p>
          <a:p>
            <a:pPr eaLnBrk="1" hangingPunct="1"/>
            <a:endParaRPr lang="en-US" sz="2400" i="1" dirty="0"/>
          </a:p>
          <a:p>
            <a:pPr eaLnBrk="1" hangingPunct="1"/>
            <a:endParaRPr lang="en-US" sz="2400" i="1" dirty="0"/>
          </a:p>
          <a:p>
            <a:pPr eaLnBrk="1" hangingPunct="1"/>
            <a:endParaRPr lang="en-US" sz="1600" i="1" dirty="0"/>
          </a:p>
          <a:p>
            <a:pPr eaLnBrk="1" hangingPunct="1"/>
            <a:endParaRPr lang="en-US" sz="1600" i="1" dirty="0"/>
          </a:p>
          <a:p>
            <a:pPr eaLnBrk="1" hangingPunct="1"/>
            <a:endParaRPr lang="en-US" sz="2400" dirty="0"/>
          </a:p>
          <a:p>
            <a:pPr eaLnBrk="1" hangingPunct="1"/>
            <a:endParaRPr lang="en-US" sz="1600" dirty="0"/>
          </a:p>
        </p:txBody>
      </p:sp>
      <p:sp>
        <p:nvSpPr>
          <p:cNvPr id="15"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Strategic Plan</a:t>
            </a:r>
          </a:p>
          <a:p>
            <a:pPr eaLnBrk="0" hangingPunct="0"/>
            <a:r>
              <a:rPr lang="en-US" sz="2400" i="1" dirty="0">
                <a:solidFill>
                  <a:schemeClr val="bg2"/>
                </a:solidFill>
              </a:rPr>
              <a:t>Special Emphasis Programs (SEP)</a:t>
            </a:r>
            <a:endParaRPr lang="en-US" sz="2400" b="1" i="1" dirty="0">
              <a:solidFill>
                <a:schemeClr val="bg2"/>
              </a:solidFill>
            </a:endParaRPr>
          </a:p>
        </p:txBody>
      </p:sp>
      <p:sp>
        <p:nvSpPr>
          <p:cNvPr id="13" name="TextBox 12"/>
          <p:cNvSpPr txBox="1"/>
          <p:nvPr/>
        </p:nvSpPr>
        <p:spPr>
          <a:xfrm>
            <a:off x="5715000" y="1295400"/>
            <a:ext cx="1186543" cy="215444"/>
          </a:xfrm>
          <a:prstGeom prst="rect">
            <a:avLst/>
          </a:prstGeom>
          <a:noFill/>
        </p:spPr>
        <p:txBody>
          <a:bodyPr wrap="none" rtlCol="0">
            <a:spAutoFit/>
          </a:bodyPr>
          <a:lstStyle/>
          <a:p>
            <a:r>
              <a:rPr lang="en-US" sz="800" dirty="0"/>
              <a:t>NCDOL Photo Library</a:t>
            </a:r>
          </a:p>
        </p:txBody>
      </p:sp>
      <p:pic>
        <p:nvPicPr>
          <p:cNvPr id="3" name="Picture 2" descr="A picture containing outdoor, grass, sky, tree&#10;&#10;Description automatically generated">
            <a:extLst>
              <a:ext uri="{FF2B5EF4-FFF2-40B4-BE49-F238E27FC236}">
                <a16:creationId xmlns:a16="http://schemas.microsoft.com/office/drawing/2014/main" id="{4B09A2E3-8E83-4C2B-916B-8718897841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0" y="1571423"/>
            <a:ext cx="1371600" cy="1828800"/>
          </a:xfrm>
          <a:prstGeom prst="rect">
            <a:avLst/>
          </a:prstGeom>
        </p:spPr>
      </p:pic>
      <p:pic>
        <p:nvPicPr>
          <p:cNvPr id="9" name="Picture 8" descr="DSC_1207-2">
            <a:extLst>
              <a:ext uri="{FF2B5EF4-FFF2-40B4-BE49-F238E27FC236}">
                <a16:creationId xmlns:a16="http://schemas.microsoft.com/office/drawing/2014/main" id="{87DF699E-69AF-4672-9136-711D66EF6FEE}"/>
              </a:ext>
            </a:extLst>
          </p:cNvPr>
          <p:cNvPicPr>
            <a:picLocks noGrp="1" noChangeAspect="1"/>
          </p:cNvPicPr>
          <p:nvPr isPhoto="1"/>
        </p:nvPicPr>
        <p:blipFill>
          <a:blip r:embed="rId4" cstate="email">
            <a:extLst>
              <a:ext uri="{28A0092B-C50C-407E-A947-70E740481C1C}">
                <a14:useLocalDpi xmlns:a14="http://schemas.microsoft.com/office/drawing/2010/main"/>
              </a:ext>
            </a:extLst>
          </a:blip>
          <a:stretch>
            <a:fillRect/>
          </a:stretch>
        </p:blipFill>
        <p:spPr>
          <a:xfrm>
            <a:off x="6781800" y="3089644"/>
            <a:ext cx="1752600" cy="1454658"/>
          </a:xfrm>
          <a:prstGeom prst="rect">
            <a:avLst/>
          </a:prstGeom>
        </p:spPr>
      </p:pic>
      <p:sp>
        <p:nvSpPr>
          <p:cNvPr id="10" name="TextBox 9">
            <a:extLst>
              <a:ext uri="{FF2B5EF4-FFF2-40B4-BE49-F238E27FC236}">
                <a16:creationId xmlns:a16="http://schemas.microsoft.com/office/drawing/2014/main" id="{0CF74129-2E27-4A30-B228-8A42DFF08428}"/>
              </a:ext>
            </a:extLst>
          </p:cNvPr>
          <p:cNvSpPr txBox="1"/>
          <p:nvPr/>
        </p:nvSpPr>
        <p:spPr>
          <a:xfrm>
            <a:off x="6477000" y="685800"/>
            <a:ext cx="2286000" cy="369332"/>
          </a:xfrm>
          <a:prstGeom prst="rect">
            <a:avLst/>
          </a:prstGeom>
          <a:noFill/>
        </p:spPr>
        <p:txBody>
          <a:bodyPr wrap="square" rtlCol="0">
            <a:spAutoFit/>
          </a:bodyPr>
          <a:lstStyle/>
          <a:p>
            <a:r>
              <a:rPr lang="en-US" i="1" dirty="0"/>
              <a:t>FFY 2021—3</a:t>
            </a:r>
            <a:r>
              <a:rPr lang="en-US" i="1" baseline="30000" dirty="0"/>
              <a:t>rd</a:t>
            </a:r>
            <a:r>
              <a:rPr lang="en-US" i="1" dirty="0"/>
              <a:t> Qtr.</a:t>
            </a:r>
          </a:p>
        </p:txBody>
      </p:sp>
    </p:spTree>
    <p:extLst>
      <p:ext uri="{BB962C8B-B14F-4D97-AF65-F5344CB8AC3E}">
        <p14:creationId xmlns:p14="http://schemas.microsoft.com/office/powerpoint/2010/main" val="3792614395"/>
      </p:ext>
    </p:extLst>
  </p:cSld>
  <p:clrMapOvr>
    <a:masterClrMapping/>
  </p:clrMapOvr>
  <p:transition advClick="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Special Emphasis Program</a:t>
            </a:r>
          </a:p>
          <a:p>
            <a:pPr eaLnBrk="0" hangingPunct="0"/>
            <a:r>
              <a:rPr lang="en-US" sz="2400" i="1" dirty="0">
                <a:solidFill>
                  <a:schemeClr val="bg2"/>
                </a:solidFill>
              </a:rPr>
              <a:t>Construction</a:t>
            </a:r>
            <a:endParaRPr lang="en-US" sz="2400" b="1" i="1" dirty="0">
              <a:solidFill>
                <a:schemeClr val="bg2"/>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1944360366"/>
              </p:ext>
            </p:extLst>
          </p:nvPr>
        </p:nvGraphicFramePr>
        <p:xfrm>
          <a:off x="609600" y="1143000"/>
          <a:ext cx="7924797" cy="1219201"/>
        </p:xfrm>
        <a:graphic>
          <a:graphicData uri="http://schemas.openxmlformats.org/drawingml/2006/table">
            <a:tbl>
              <a:tblPr>
                <a:tableStyleId>{00A15C55-8517-42AA-B614-E9B94910E393}</a:tableStyleId>
              </a:tblPr>
              <a:tblGrid>
                <a:gridCol w="3147588">
                  <a:extLst>
                    <a:ext uri="{9D8B030D-6E8A-4147-A177-3AD203B41FA5}">
                      <a16:colId xmlns:a16="http://schemas.microsoft.com/office/drawing/2014/main" val="20000"/>
                    </a:ext>
                  </a:extLst>
                </a:gridCol>
                <a:gridCol w="1128360">
                  <a:extLst>
                    <a:ext uri="{9D8B030D-6E8A-4147-A177-3AD203B41FA5}">
                      <a16:colId xmlns:a16="http://schemas.microsoft.com/office/drawing/2014/main" val="20001"/>
                    </a:ext>
                  </a:extLst>
                </a:gridCol>
                <a:gridCol w="905652">
                  <a:extLst>
                    <a:ext uri="{9D8B030D-6E8A-4147-A177-3AD203B41FA5}">
                      <a16:colId xmlns:a16="http://schemas.microsoft.com/office/drawing/2014/main" val="20002"/>
                    </a:ext>
                  </a:extLst>
                </a:gridCol>
                <a:gridCol w="727242">
                  <a:extLst>
                    <a:ext uri="{9D8B030D-6E8A-4147-A177-3AD203B41FA5}">
                      <a16:colId xmlns:a16="http://schemas.microsoft.com/office/drawing/2014/main" val="20003"/>
                    </a:ext>
                  </a:extLst>
                </a:gridCol>
                <a:gridCol w="695158">
                  <a:extLst>
                    <a:ext uri="{9D8B030D-6E8A-4147-A177-3AD203B41FA5}">
                      <a16:colId xmlns:a16="http://schemas.microsoft.com/office/drawing/2014/main" val="2903024600"/>
                    </a:ext>
                  </a:extLst>
                </a:gridCol>
                <a:gridCol w="695158">
                  <a:extLst>
                    <a:ext uri="{9D8B030D-6E8A-4147-A177-3AD203B41FA5}">
                      <a16:colId xmlns:a16="http://schemas.microsoft.com/office/drawing/2014/main" val="3043907554"/>
                    </a:ext>
                  </a:extLst>
                </a:gridCol>
                <a:gridCol w="625639">
                  <a:extLst>
                    <a:ext uri="{9D8B030D-6E8A-4147-A177-3AD203B41FA5}">
                      <a16:colId xmlns:a16="http://schemas.microsoft.com/office/drawing/2014/main" val="20004"/>
                    </a:ext>
                  </a:extLst>
                </a:gridCol>
              </a:tblGrid>
              <a:tr h="592183">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cap="none" normalizeH="0" baseline="0" dirty="0">
                          <a:ln>
                            <a:noFill/>
                          </a:ln>
                          <a:solidFill>
                            <a:schemeClr val="tx1"/>
                          </a:solidFill>
                          <a:effectLst/>
                          <a:latin typeface="Arial" charset="0"/>
                          <a:cs typeface="Arial" charset="0"/>
                        </a:rPr>
                        <a:t>NAICS 23</a:t>
                      </a:r>
                      <a:r>
                        <a:rPr lang="en-US" sz="1400" b="1" dirty="0"/>
                        <a:t>—CONSTRUCTION</a:t>
                      </a:r>
                      <a:endParaRPr kumimoji="0" lang="en-US" sz="14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Arial" charset="0"/>
                        </a:rPr>
                        <a:t>FFY 2020</a:t>
                      </a:r>
                    </a:p>
                  </a:txBody>
                  <a:tcPr anchor="ctr" horzOverflow="overflow">
                    <a:solidFill>
                      <a:schemeClr val="bg1">
                        <a:lumMod val="75000"/>
                      </a:schemeClr>
                    </a:solid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charset="0"/>
                          <a:cs typeface="Arial" charset="0"/>
                        </a:rPr>
                        <a:t>  1</a:t>
                      </a:r>
                      <a:r>
                        <a:rPr kumimoji="0" lang="en-US" sz="1000" b="1" i="0" u="none" strike="noStrike" cap="none" normalizeH="0" baseline="30000" dirty="0">
                          <a:ln>
                            <a:noFill/>
                          </a:ln>
                          <a:solidFill>
                            <a:schemeClr val="tx1"/>
                          </a:solidFill>
                          <a:effectLst/>
                          <a:latin typeface="Arial" charset="0"/>
                          <a:cs typeface="Arial" charset="0"/>
                        </a:rPr>
                        <a:t>st </a:t>
                      </a:r>
                      <a:r>
                        <a:rPr kumimoji="0" lang="en-US" sz="1000" b="1" i="0" u="none" strike="noStrike" cap="none" normalizeH="0" baseline="0" dirty="0">
                          <a:ln>
                            <a:noFill/>
                          </a:ln>
                          <a:solidFill>
                            <a:schemeClr val="tx1"/>
                          </a:solidFill>
                          <a:effectLst/>
                          <a:latin typeface="Arial" charset="0"/>
                          <a:cs typeface="Arial" charset="0"/>
                        </a:rPr>
                        <a:t>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charset="0"/>
                          <a:cs typeface="Arial" charset="0"/>
                        </a:rPr>
                        <a:t>2</a:t>
                      </a:r>
                      <a:r>
                        <a:rPr kumimoji="0" lang="en-US" sz="1000" b="1" i="0" u="none" strike="noStrike" cap="none" normalizeH="0" baseline="30000" dirty="0">
                          <a:ln>
                            <a:noFill/>
                          </a:ln>
                          <a:solidFill>
                            <a:schemeClr val="tx1"/>
                          </a:solidFill>
                          <a:effectLst/>
                          <a:latin typeface="Arial" charset="0"/>
                          <a:cs typeface="Arial" charset="0"/>
                        </a:rPr>
                        <a:t>nd</a:t>
                      </a:r>
                      <a:r>
                        <a:rPr kumimoji="0" lang="en-US" sz="10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charset="0"/>
                          <a:cs typeface="Arial" charset="0"/>
                        </a:rPr>
                        <a:t>3</a:t>
                      </a:r>
                      <a:r>
                        <a:rPr kumimoji="0" lang="en-US" sz="1000" b="1" i="0" u="none" strike="noStrike" cap="none" normalizeH="0" baseline="30000" dirty="0">
                          <a:ln>
                            <a:noFill/>
                          </a:ln>
                          <a:solidFill>
                            <a:schemeClr val="tx1"/>
                          </a:solidFill>
                          <a:effectLst/>
                          <a:latin typeface="Arial" charset="0"/>
                          <a:cs typeface="Arial" charset="0"/>
                        </a:rPr>
                        <a:t>rd</a:t>
                      </a:r>
                      <a:r>
                        <a:rPr kumimoji="0" lang="en-US" sz="10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chemeClr val="tx1"/>
                          </a:solidFill>
                          <a:effectLst/>
                          <a:latin typeface="Arial" charset="0"/>
                          <a:cs typeface="Arial" charset="0"/>
                        </a:rPr>
                        <a:t>Total</a:t>
                      </a:r>
                    </a:p>
                  </a:txBody>
                  <a:tcPr anchor="ctr" horzOverflow="overflow">
                    <a:solidFill>
                      <a:schemeClr val="bg1">
                        <a:lumMod val="75000"/>
                      </a:schemeClr>
                    </a:solidFill>
                  </a:tcPr>
                </a:tc>
                <a:extLst>
                  <a:ext uri="{0D108BD9-81ED-4DB2-BD59-A6C34878D82A}">
                    <a16:rowId xmlns:a16="http://schemas.microsoft.com/office/drawing/2014/main" val="10000"/>
                  </a:ext>
                </a:extLst>
              </a:tr>
              <a:tr h="313509">
                <a:tc>
                  <a: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1" u="none" strike="noStrike" cap="none" normalizeH="0" baseline="0" dirty="0">
                          <a:ln>
                            <a:noFill/>
                          </a:ln>
                          <a:solidFill>
                            <a:schemeClr val="tx1"/>
                          </a:solidFill>
                          <a:effectLst/>
                          <a:latin typeface="Arial" charset="0"/>
                          <a:cs typeface="Arial" charset="0"/>
                        </a:rPr>
                        <a:t>Total Fatalities</a:t>
                      </a:r>
                    </a:p>
                  </a:txBody>
                  <a:tcP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i="1" u="none" strike="noStrike" cap="none" normalizeH="0" baseline="0" dirty="0">
                          <a:ln>
                            <a:noFill/>
                          </a:ln>
                          <a:effectLst/>
                        </a:rPr>
                        <a:t>26</a:t>
                      </a:r>
                    </a:p>
                  </a:txBody>
                  <a:tcPr horzOverflow="overflow">
                    <a:solidFill>
                      <a:schemeClr val="bg1">
                        <a:lumMod val="95000"/>
                      </a:schemeClr>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00" i="1" u="none" strike="noStrike" cap="none" normalizeH="0" baseline="0" dirty="0">
                        <a:ln>
                          <a:noFill/>
                        </a:ln>
                        <a:effectLst/>
                      </a:endParaRPr>
                    </a:p>
                  </a:txBody>
                  <a:tcP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6</a:t>
                      </a:r>
                    </a:p>
                  </a:txBody>
                  <a:tcP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3</a:t>
                      </a:r>
                    </a:p>
                  </a:txBody>
                  <a:tcP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4</a:t>
                      </a:r>
                    </a:p>
                  </a:txBody>
                  <a:tcP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13</a:t>
                      </a:r>
                    </a:p>
                  </a:txBody>
                  <a:tcPr horzOverflow="overflow">
                    <a:solidFill>
                      <a:schemeClr val="bg1">
                        <a:lumMod val="95000"/>
                      </a:schemeClr>
                    </a:solidFill>
                  </a:tcPr>
                </a:tc>
                <a:extLst>
                  <a:ext uri="{0D108BD9-81ED-4DB2-BD59-A6C34878D82A}">
                    <a16:rowId xmlns:a16="http://schemas.microsoft.com/office/drawing/2014/main" val="10001"/>
                  </a:ext>
                </a:extLst>
              </a:tr>
              <a:tr h="313509">
                <a:tc>
                  <a: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1" u="none" strike="noStrike" cap="none" normalizeH="0" baseline="0" dirty="0">
                          <a:ln>
                            <a:noFill/>
                          </a:ln>
                          <a:effectLst/>
                        </a:rPr>
                        <a:t>1</a:t>
                      </a:r>
                      <a:r>
                        <a:rPr kumimoji="0" lang="en-US" sz="1200" b="0" i="1" u="none" strike="noStrike" cap="none" normalizeH="0" baseline="30000" dirty="0">
                          <a:ln>
                            <a:noFill/>
                          </a:ln>
                          <a:effectLst/>
                        </a:rPr>
                        <a:t>st</a:t>
                      </a:r>
                      <a:r>
                        <a:rPr kumimoji="0" lang="en-US" sz="1200" b="0" i="1" u="none" strike="noStrike" cap="none" normalizeH="0" baseline="0" dirty="0">
                          <a:ln>
                            <a:noFill/>
                          </a:ln>
                          <a:effectLst/>
                        </a:rPr>
                        <a:t> Qtr.  Fatality Rate</a:t>
                      </a:r>
                      <a:endParaRPr kumimoji="0" lang="en-US" sz="1200" b="0" i="1" u="none" strike="noStrike" cap="none" normalizeH="0" baseline="0" dirty="0">
                        <a:ln>
                          <a:noFill/>
                        </a:ln>
                        <a:solidFill>
                          <a:schemeClr val="tx1"/>
                        </a:solidFill>
                        <a:effectLst/>
                        <a:latin typeface="Arial" charset="0"/>
                        <a:cs typeface="Arial" charset="0"/>
                      </a:endParaRPr>
                    </a:p>
                  </a:txBody>
                  <a:tcPr horzOverflow="overflow">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Arial" charset="0"/>
                        </a:rPr>
                        <a:t>0.0022</a:t>
                      </a:r>
                    </a:p>
                  </a:txBody>
                  <a:tcPr horzOverflow="overflow">
                    <a:solidFill>
                      <a:schemeClr val="bg1">
                        <a:lumMod val="85000"/>
                      </a:schemeClr>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lang="en-US" sz="1300" i="1" dirty="0"/>
                    </a:p>
                  </a:txBody>
                  <a:tcP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NA</a:t>
                      </a:r>
                    </a:p>
                  </a:txBody>
                  <a:tcP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NA</a:t>
                      </a:r>
                    </a:p>
                  </a:txBody>
                  <a:tcP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NA</a:t>
                      </a:r>
                    </a:p>
                  </a:txBody>
                  <a:tcPr horzOverflow="overflow">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i="1" dirty="0"/>
                        <a:t>NA</a:t>
                      </a:r>
                    </a:p>
                  </a:txBody>
                  <a:tcPr horzOverflow="overflow">
                    <a:solidFill>
                      <a:schemeClr val="bg1">
                        <a:lumMod val="85000"/>
                      </a:schemeClr>
                    </a:solidFill>
                  </a:tcPr>
                </a:tc>
                <a:extLst>
                  <a:ext uri="{0D108BD9-81ED-4DB2-BD59-A6C34878D82A}">
                    <a16:rowId xmlns:a16="http://schemas.microsoft.com/office/drawing/2014/main" val="10002"/>
                  </a:ext>
                </a:extLst>
              </a:tr>
            </a:tbl>
          </a:graphicData>
        </a:graphic>
      </p:graphicFrame>
      <p:graphicFrame>
        <p:nvGraphicFramePr>
          <p:cNvPr id="8" name="Table 7">
            <a:extLst>
              <a:ext uri="{FF2B5EF4-FFF2-40B4-BE49-F238E27FC236}">
                <a16:creationId xmlns:a16="http://schemas.microsoft.com/office/drawing/2014/main" id="{551D7D50-EAB8-4089-9442-23CB7A3F44C9}"/>
              </a:ext>
            </a:extLst>
          </p:cNvPr>
          <p:cNvGraphicFramePr>
            <a:graphicFrameLocks noGrp="1"/>
          </p:cNvGraphicFramePr>
          <p:nvPr>
            <p:extLst>
              <p:ext uri="{D42A27DB-BD31-4B8C-83A1-F6EECF244321}">
                <p14:modId xmlns:p14="http://schemas.microsoft.com/office/powerpoint/2010/main" val="2253304633"/>
              </p:ext>
            </p:extLst>
          </p:nvPr>
        </p:nvGraphicFramePr>
        <p:xfrm>
          <a:off x="609599" y="2590800"/>
          <a:ext cx="7924800" cy="3352800"/>
        </p:xfrm>
        <a:graphic>
          <a:graphicData uri="http://schemas.openxmlformats.org/drawingml/2006/table">
            <a:tbl>
              <a:tblPr firstRow="1" bandRow="1">
                <a:tableStyleId>{00A15C55-8517-42AA-B614-E9B94910E393}</a:tableStyleId>
              </a:tblPr>
              <a:tblGrid>
                <a:gridCol w="1371601">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685800">
                  <a:extLst>
                    <a:ext uri="{9D8B030D-6E8A-4147-A177-3AD203B41FA5}">
                      <a16:colId xmlns:a16="http://schemas.microsoft.com/office/drawing/2014/main" val="3387450796"/>
                    </a:ext>
                  </a:extLst>
                </a:gridCol>
                <a:gridCol w="685800">
                  <a:extLst>
                    <a:ext uri="{9D8B030D-6E8A-4147-A177-3AD203B41FA5}">
                      <a16:colId xmlns:a16="http://schemas.microsoft.com/office/drawing/2014/main" val="3108078018"/>
                    </a:ext>
                  </a:extLst>
                </a:gridCol>
                <a:gridCol w="533400">
                  <a:extLst>
                    <a:ext uri="{9D8B030D-6E8A-4147-A177-3AD203B41FA5}">
                      <a16:colId xmlns:a16="http://schemas.microsoft.com/office/drawing/2014/main" val="20002"/>
                    </a:ext>
                  </a:extLst>
                </a:gridCol>
                <a:gridCol w="1371600">
                  <a:extLst>
                    <a:ext uri="{9D8B030D-6E8A-4147-A177-3AD203B41FA5}">
                      <a16:colId xmlns:a16="http://schemas.microsoft.com/office/drawing/2014/main" val="20003"/>
                    </a:ext>
                  </a:extLst>
                </a:gridCol>
                <a:gridCol w="685800">
                  <a:extLst>
                    <a:ext uri="{9D8B030D-6E8A-4147-A177-3AD203B41FA5}">
                      <a16:colId xmlns:a16="http://schemas.microsoft.com/office/drawing/2014/main" val="20004"/>
                    </a:ext>
                  </a:extLst>
                </a:gridCol>
                <a:gridCol w="685800">
                  <a:extLst>
                    <a:ext uri="{9D8B030D-6E8A-4147-A177-3AD203B41FA5}">
                      <a16:colId xmlns:a16="http://schemas.microsoft.com/office/drawing/2014/main" val="2705304174"/>
                    </a:ext>
                  </a:extLst>
                </a:gridCol>
                <a:gridCol w="685800">
                  <a:extLst>
                    <a:ext uri="{9D8B030D-6E8A-4147-A177-3AD203B41FA5}">
                      <a16:colId xmlns:a16="http://schemas.microsoft.com/office/drawing/2014/main" val="62518029"/>
                    </a:ext>
                  </a:extLst>
                </a:gridCol>
                <a:gridCol w="533399">
                  <a:extLst>
                    <a:ext uri="{9D8B030D-6E8A-4147-A177-3AD203B41FA5}">
                      <a16:colId xmlns:a16="http://schemas.microsoft.com/office/drawing/2014/main" val="20005"/>
                    </a:ext>
                  </a:extLst>
                </a:gridCol>
              </a:tblGrid>
              <a:tr h="513698">
                <a:tc>
                  <a:txBody>
                    <a:bodyPr/>
                    <a:lstStyle/>
                    <a:p>
                      <a:pPr algn="r"/>
                      <a:r>
                        <a:rPr lang="en-US" sz="1300" b="1" dirty="0">
                          <a:solidFill>
                            <a:schemeClr val="tx1"/>
                          </a:solidFill>
                        </a:rPr>
                        <a:t>Fatality Type</a:t>
                      </a:r>
                    </a:p>
                  </a:txBody>
                  <a:tcPr anchor="ctr">
                    <a:solidFill>
                      <a:schemeClr val="bg1">
                        <a:lumMod val="75000"/>
                      </a:schemeClr>
                    </a:solidFill>
                  </a:tcPr>
                </a:tc>
                <a:tc>
                  <a:txBody>
                    <a:bodyPr/>
                    <a:lstStyle/>
                    <a:p>
                      <a:pPr algn="ctr"/>
                      <a:r>
                        <a:rPr lang="en-US" sz="1100" b="1" dirty="0">
                          <a:solidFill>
                            <a:schemeClr val="tx1"/>
                          </a:solidFill>
                        </a:rPr>
                        <a:t>1</a:t>
                      </a:r>
                      <a:r>
                        <a:rPr lang="en-US" sz="1100" b="1" baseline="30000" dirty="0">
                          <a:solidFill>
                            <a:schemeClr val="tx1"/>
                          </a:solidFill>
                        </a:rPr>
                        <a:t>st</a:t>
                      </a:r>
                      <a:r>
                        <a:rPr lang="en-US" sz="1100" b="1" baseline="0" dirty="0">
                          <a:solidFill>
                            <a:schemeClr val="tx1"/>
                          </a:solidFill>
                        </a:rPr>
                        <a:t> Qtr.</a:t>
                      </a:r>
                      <a:endParaRPr lang="en-US" sz="1100" b="1" dirty="0">
                        <a:solidFill>
                          <a:schemeClr val="tx1"/>
                        </a:solidFill>
                      </a:endParaRPr>
                    </a:p>
                  </a:txBody>
                  <a:tcPr anchor="ctr">
                    <a:solidFill>
                      <a:schemeClr val="bg1">
                        <a:lumMod val="75000"/>
                      </a:schemeClr>
                    </a:solidFill>
                  </a:tcPr>
                </a:tc>
                <a:tc>
                  <a:txBody>
                    <a:bodyPr/>
                    <a:lstStyle/>
                    <a:p>
                      <a:pPr algn="ctr"/>
                      <a:r>
                        <a:rPr lang="en-US" sz="1100" b="1" dirty="0">
                          <a:solidFill>
                            <a:schemeClr val="tx1"/>
                          </a:solidFill>
                        </a:rPr>
                        <a:t>2</a:t>
                      </a:r>
                      <a:r>
                        <a:rPr lang="en-US" sz="1100" b="1" baseline="30000" dirty="0">
                          <a:solidFill>
                            <a:schemeClr val="tx1"/>
                          </a:solidFill>
                        </a:rPr>
                        <a:t>nd</a:t>
                      </a:r>
                      <a:r>
                        <a:rPr lang="en-US" sz="1100" b="1" dirty="0">
                          <a:solidFill>
                            <a:schemeClr val="tx1"/>
                          </a:solidFill>
                        </a:rPr>
                        <a:t> Qtr.</a:t>
                      </a:r>
                    </a:p>
                  </a:txBody>
                  <a:tcPr anchor="ctr">
                    <a:solidFill>
                      <a:schemeClr val="bg1">
                        <a:lumMod val="75000"/>
                      </a:schemeClr>
                    </a:solidFill>
                  </a:tcPr>
                </a:tc>
                <a:tc>
                  <a:txBody>
                    <a:bodyPr/>
                    <a:lstStyle/>
                    <a:p>
                      <a:pPr algn="ctr"/>
                      <a:r>
                        <a:rPr lang="en-US" sz="1100" b="1" dirty="0">
                          <a:solidFill>
                            <a:schemeClr val="tx1"/>
                          </a:solidFill>
                        </a:rPr>
                        <a:t>3</a:t>
                      </a:r>
                      <a:r>
                        <a:rPr lang="en-US" sz="1100" b="1" baseline="30000" dirty="0">
                          <a:solidFill>
                            <a:schemeClr val="tx1"/>
                          </a:solidFill>
                        </a:rPr>
                        <a:t>rd</a:t>
                      </a:r>
                      <a:r>
                        <a:rPr lang="en-US" sz="1100" b="1" dirty="0">
                          <a:solidFill>
                            <a:schemeClr val="tx1"/>
                          </a:solidFill>
                        </a:rPr>
                        <a:t> Qtr.</a:t>
                      </a:r>
                    </a:p>
                  </a:txBody>
                  <a:tcPr anchor="ctr">
                    <a:solidFill>
                      <a:schemeClr val="bg1">
                        <a:lumMod val="75000"/>
                      </a:schemeClr>
                    </a:solidFill>
                  </a:tcPr>
                </a:tc>
                <a:tc>
                  <a:txBody>
                    <a:bodyPr/>
                    <a:lstStyle/>
                    <a:p>
                      <a:pPr algn="ctr"/>
                      <a:r>
                        <a:rPr lang="en-US" sz="1100" b="1" i="1" dirty="0">
                          <a:solidFill>
                            <a:schemeClr val="tx1"/>
                          </a:solidFill>
                        </a:rPr>
                        <a:t>Total</a:t>
                      </a:r>
                    </a:p>
                  </a:txBody>
                  <a:tcPr anchor="ctr">
                    <a:solidFill>
                      <a:schemeClr val="bg1">
                        <a:lumMod val="75000"/>
                      </a:schemeClr>
                    </a:solidFill>
                  </a:tcPr>
                </a:tc>
                <a:tc>
                  <a:txBody>
                    <a:bodyPr/>
                    <a:lstStyle/>
                    <a:p>
                      <a:pPr algn="r"/>
                      <a:r>
                        <a:rPr lang="en-US" sz="1300" b="1" dirty="0">
                          <a:solidFill>
                            <a:schemeClr val="tx1"/>
                          </a:solidFill>
                        </a:rPr>
                        <a:t>Fatality Type</a:t>
                      </a:r>
                    </a:p>
                  </a:txBody>
                  <a:tcPr anchor="ctr">
                    <a:solidFill>
                      <a:schemeClr val="bg1">
                        <a:lumMod val="75000"/>
                      </a:schemeClr>
                    </a:solidFill>
                  </a:tcPr>
                </a:tc>
                <a:tc>
                  <a:txBody>
                    <a:bodyPr/>
                    <a:lstStyle/>
                    <a:p>
                      <a:pPr algn="ctr"/>
                      <a:r>
                        <a:rPr lang="en-US" sz="1100" b="1" dirty="0">
                          <a:solidFill>
                            <a:schemeClr val="tx1"/>
                          </a:solidFill>
                        </a:rPr>
                        <a:t>1</a:t>
                      </a:r>
                      <a:r>
                        <a:rPr lang="en-US" sz="1100" b="1" baseline="30000" dirty="0">
                          <a:solidFill>
                            <a:schemeClr val="tx1"/>
                          </a:solidFill>
                        </a:rPr>
                        <a:t>st</a:t>
                      </a:r>
                      <a:r>
                        <a:rPr lang="en-US" sz="1100" b="1" dirty="0">
                          <a:solidFill>
                            <a:schemeClr val="tx1"/>
                          </a:solidFill>
                        </a:rPr>
                        <a:t> Qtr.</a:t>
                      </a:r>
                    </a:p>
                  </a:txBody>
                  <a:tcPr anchor="ctr">
                    <a:solidFill>
                      <a:schemeClr val="bg1">
                        <a:lumMod val="75000"/>
                      </a:schemeClr>
                    </a:solidFill>
                  </a:tcPr>
                </a:tc>
                <a:tc>
                  <a:txBody>
                    <a:bodyPr/>
                    <a:lstStyle/>
                    <a:p>
                      <a:pPr algn="ctr"/>
                      <a:r>
                        <a:rPr lang="en-US" sz="1100" b="1" dirty="0">
                          <a:solidFill>
                            <a:schemeClr val="tx1"/>
                          </a:solidFill>
                        </a:rPr>
                        <a:t>2</a:t>
                      </a:r>
                      <a:r>
                        <a:rPr lang="en-US" sz="1100" b="1" baseline="30000" dirty="0">
                          <a:solidFill>
                            <a:schemeClr val="tx1"/>
                          </a:solidFill>
                        </a:rPr>
                        <a:t>nd</a:t>
                      </a:r>
                      <a:r>
                        <a:rPr lang="en-US" sz="1100" b="1" dirty="0">
                          <a:solidFill>
                            <a:schemeClr val="tx1"/>
                          </a:solidFill>
                        </a:rPr>
                        <a:t> Qtr.</a:t>
                      </a:r>
                    </a:p>
                  </a:txBody>
                  <a:tcPr anchor="ctr">
                    <a:solidFill>
                      <a:schemeClr val="bg1">
                        <a:lumMod val="75000"/>
                      </a:schemeClr>
                    </a:solidFill>
                  </a:tcPr>
                </a:tc>
                <a:tc>
                  <a:txBody>
                    <a:bodyPr/>
                    <a:lstStyle/>
                    <a:p>
                      <a:pPr algn="ctr"/>
                      <a:r>
                        <a:rPr lang="en-US" sz="1100" b="1" dirty="0">
                          <a:solidFill>
                            <a:schemeClr val="tx1"/>
                          </a:solidFill>
                        </a:rPr>
                        <a:t>3</a:t>
                      </a:r>
                      <a:r>
                        <a:rPr lang="en-US" sz="1100" b="1" baseline="30000" dirty="0">
                          <a:solidFill>
                            <a:schemeClr val="tx1"/>
                          </a:solidFill>
                        </a:rPr>
                        <a:t>rd</a:t>
                      </a:r>
                      <a:r>
                        <a:rPr lang="en-US" sz="1100" b="1" dirty="0">
                          <a:solidFill>
                            <a:schemeClr val="tx1"/>
                          </a:solidFill>
                        </a:rPr>
                        <a:t> Qtr.</a:t>
                      </a:r>
                    </a:p>
                  </a:txBody>
                  <a:tcPr anchor="ctr">
                    <a:solidFill>
                      <a:schemeClr val="bg1">
                        <a:lumMod val="75000"/>
                      </a:schemeClr>
                    </a:solidFill>
                  </a:tcPr>
                </a:tc>
                <a:tc>
                  <a:txBody>
                    <a:bodyPr/>
                    <a:lstStyle/>
                    <a:p>
                      <a:pPr algn="ctr"/>
                      <a:r>
                        <a:rPr lang="en-US" sz="1100" b="1" i="1" dirty="0">
                          <a:solidFill>
                            <a:schemeClr val="tx1"/>
                          </a:solidFill>
                        </a:rPr>
                        <a:t>Total</a:t>
                      </a:r>
                    </a:p>
                  </a:txBody>
                  <a:tcPr anchor="ctr">
                    <a:solidFill>
                      <a:schemeClr val="bg1">
                        <a:lumMod val="75000"/>
                      </a:schemeClr>
                    </a:solidFill>
                  </a:tcPr>
                </a:tc>
                <a:extLst>
                  <a:ext uri="{0D108BD9-81ED-4DB2-BD59-A6C34878D82A}">
                    <a16:rowId xmlns:a16="http://schemas.microsoft.com/office/drawing/2014/main" val="10000"/>
                  </a:ext>
                </a:extLst>
              </a:tr>
              <a:tr h="287066">
                <a:tc>
                  <a:txBody>
                    <a:bodyPr/>
                    <a:lstStyle/>
                    <a:p>
                      <a:pPr algn="r"/>
                      <a:r>
                        <a:rPr lang="en-US" sz="1100" b="0" i="1" dirty="0">
                          <a:solidFill>
                            <a:schemeClr val="tx1"/>
                          </a:solidFill>
                        </a:rPr>
                        <a:t>Struck By</a:t>
                      </a:r>
                    </a:p>
                  </a:txBody>
                  <a:tcPr anchor="ctr">
                    <a:solidFill>
                      <a:schemeClr val="bg1">
                        <a:lumMod val="95000"/>
                      </a:schemeClr>
                    </a:solidFill>
                  </a:tcPr>
                </a:tc>
                <a:tc>
                  <a:txBody>
                    <a:bodyPr/>
                    <a:lstStyle/>
                    <a:p>
                      <a:pPr algn="ctr"/>
                      <a:r>
                        <a:rPr lang="en-US" sz="1100" i="0" dirty="0"/>
                        <a:t>3</a:t>
                      </a:r>
                    </a:p>
                  </a:txBody>
                  <a:tcPr anchor="ctr">
                    <a:solidFill>
                      <a:schemeClr val="bg1">
                        <a:lumMod val="95000"/>
                      </a:schemeClr>
                    </a:solidFill>
                  </a:tcPr>
                </a:tc>
                <a:tc>
                  <a:txBody>
                    <a:bodyPr/>
                    <a:lstStyle/>
                    <a:p>
                      <a:pPr algn="ctr"/>
                      <a:r>
                        <a:rPr lang="en-US" sz="1100" i="0" dirty="0"/>
                        <a:t>1</a:t>
                      </a:r>
                    </a:p>
                  </a:txBody>
                  <a:tcPr anchor="ctr">
                    <a:solidFill>
                      <a:schemeClr val="bg1">
                        <a:lumMod val="95000"/>
                      </a:schemeClr>
                    </a:solidFill>
                  </a:tcPr>
                </a:tc>
                <a:tc>
                  <a:txBody>
                    <a:bodyPr/>
                    <a:lstStyle/>
                    <a:p>
                      <a:pPr algn="ctr"/>
                      <a:r>
                        <a:rPr lang="en-US" sz="1100" i="0" dirty="0"/>
                        <a:t>0</a:t>
                      </a:r>
                    </a:p>
                  </a:txBody>
                  <a:tcPr anchor="ctr">
                    <a:solidFill>
                      <a:schemeClr val="bg1">
                        <a:lumMod val="95000"/>
                      </a:schemeClr>
                    </a:solidFill>
                  </a:tcPr>
                </a:tc>
                <a:tc>
                  <a:txBody>
                    <a:bodyPr/>
                    <a:lstStyle/>
                    <a:p>
                      <a:pPr algn="ctr"/>
                      <a:r>
                        <a:rPr lang="en-US" sz="1100" b="1" i="1" dirty="0"/>
                        <a:t>4</a:t>
                      </a:r>
                    </a:p>
                  </a:txBody>
                  <a:tcPr anchor="ctr">
                    <a:solidFill>
                      <a:schemeClr val="bg1">
                        <a:lumMod val="95000"/>
                      </a:schemeClr>
                    </a:solidFill>
                  </a:tcPr>
                </a:tc>
                <a:tc>
                  <a:txBody>
                    <a:bodyPr/>
                    <a:lstStyle/>
                    <a:p>
                      <a:pPr algn="r"/>
                      <a:r>
                        <a:rPr lang="en-US" sz="1100" b="0" i="1" dirty="0">
                          <a:solidFill>
                            <a:schemeClr val="tx1"/>
                          </a:solidFill>
                        </a:rPr>
                        <a:t>Inhalation</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extLst>
                  <a:ext uri="{0D108BD9-81ED-4DB2-BD59-A6C34878D82A}">
                    <a16:rowId xmlns:a16="http://schemas.microsoft.com/office/drawing/2014/main" val="10001"/>
                  </a:ext>
                </a:extLst>
              </a:tr>
              <a:tr h="429448">
                <a:tc>
                  <a:txBody>
                    <a:bodyPr/>
                    <a:lstStyle/>
                    <a:p>
                      <a:pPr algn="r"/>
                      <a:r>
                        <a:rPr lang="en-US" sz="1100" b="0" i="1" dirty="0"/>
                        <a:t>Caught In/Between</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1</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1</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000000"/>
                          </a:solidFill>
                          <a:effectLst/>
                          <a:uLnTx/>
                          <a:uFillTx/>
                          <a:latin typeface="Arial"/>
                          <a:ea typeface="+mn-ea"/>
                          <a:cs typeface="+mn-cs"/>
                        </a:rPr>
                        <a:t>2</a:t>
                      </a:r>
                    </a:p>
                  </a:txBody>
                  <a:tcPr anchor="ctr">
                    <a:solidFill>
                      <a:schemeClr val="bg1">
                        <a:lumMod val="85000"/>
                      </a:schemeClr>
                    </a:solidFill>
                  </a:tcPr>
                </a:tc>
                <a:tc>
                  <a:txBody>
                    <a:bodyPr/>
                    <a:lstStyle/>
                    <a:p>
                      <a:pPr algn="r"/>
                      <a:r>
                        <a:rPr lang="en-US" sz="1100" i="1" dirty="0"/>
                        <a:t>Ingestion</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extLst>
                  <a:ext uri="{0D108BD9-81ED-4DB2-BD59-A6C34878D82A}">
                    <a16:rowId xmlns:a16="http://schemas.microsoft.com/office/drawing/2014/main" val="10002"/>
                  </a:ext>
                </a:extLst>
              </a:tr>
              <a:tr h="374453">
                <a:tc>
                  <a:txBody>
                    <a:bodyPr/>
                    <a:lstStyle/>
                    <a:p>
                      <a:pPr algn="r"/>
                      <a:r>
                        <a:rPr lang="en-US" sz="1100" b="0" i="1" dirty="0"/>
                        <a:t>Bite/Sting/Scratch</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algn="r"/>
                      <a:r>
                        <a:rPr lang="en-US" sz="1100" i="1" dirty="0"/>
                        <a:t>Absorption</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extLst>
                  <a:ext uri="{0D108BD9-81ED-4DB2-BD59-A6C34878D82A}">
                    <a16:rowId xmlns:a16="http://schemas.microsoft.com/office/drawing/2014/main" val="10003"/>
                  </a:ext>
                </a:extLst>
              </a:tr>
              <a:tr h="524237">
                <a:tc>
                  <a:txBody>
                    <a:bodyPr/>
                    <a:lstStyle/>
                    <a:p>
                      <a:pPr algn="r"/>
                      <a:r>
                        <a:rPr lang="en-US" sz="1100" b="0" i="1" dirty="0"/>
                        <a:t>Fall (Same</a:t>
                      </a:r>
                      <a:r>
                        <a:rPr lang="en-US" sz="1100" b="0" i="1" baseline="0" dirty="0"/>
                        <a:t> Level)</a:t>
                      </a:r>
                      <a:endParaRPr lang="en-US" sz="1100" b="0" i="1" dirty="0"/>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algn="r"/>
                      <a:r>
                        <a:rPr lang="en-US" sz="1100" i="1" dirty="0"/>
                        <a:t>Repeated Motion/Pressure</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extLst>
                  <a:ext uri="{0D108BD9-81ED-4DB2-BD59-A6C34878D82A}">
                    <a16:rowId xmlns:a16="http://schemas.microsoft.com/office/drawing/2014/main" val="10004"/>
                  </a:ext>
                </a:extLst>
              </a:tr>
              <a:tr h="429448">
                <a:tc>
                  <a:txBody>
                    <a:bodyPr/>
                    <a:lstStyle/>
                    <a:p>
                      <a:pPr algn="r"/>
                      <a:r>
                        <a:rPr lang="en-US" sz="1100" b="0" i="1" dirty="0"/>
                        <a:t>Fall (From Elevation)</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2</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2</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2</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000000"/>
                          </a:solidFill>
                          <a:effectLst/>
                          <a:uLnTx/>
                          <a:uFillTx/>
                          <a:latin typeface="Arial"/>
                          <a:ea typeface="+mn-ea"/>
                          <a:cs typeface="+mn-cs"/>
                        </a:rPr>
                        <a:t>6</a:t>
                      </a:r>
                    </a:p>
                  </a:txBody>
                  <a:tcPr anchor="ctr">
                    <a:solidFill>
                      <a:schemeClr val="bg1">
                        <a:lumMod val="95000"/>
                      </a:schemeClr>
                    </a:solidFill>
                  </a:tcPr>
                </a:tc>
                <a:tc>
                  <a:txBody>
                    <a:bodyPr/>
                    <a:lstStyle/>
                    <a:p>
                      <a:pPr algn="r"/>
                      <a:r>
                        <a:rPr lang="en-US" sz="1100" i="1" dirty="0"/>
                        <a:t>Cardio/Respiratory</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extLst>
                  <a:ext uri="{0D108BD9-81ED-4DB2-BD59-A6C34878D82A}">
                    <a16:rowId xmlns:a16="http://schemas.microsoft.com/office/drawing/2014/main" val="10005"/>
                  </a:ext>
                </a:extLst>
              </a:tr>
              <a:tr h="287066">
                <a:tc>
                  <a:txBody>
                    <a:bodyPr/>
                    <a:lstStyle/>
                    <a:p>
                      <a:pPr algn="r"/>
                      <a:r>
                        <a:rPr lang="en-US" sz="1100" b="0" i="1" dirty="0"/>
                        <a:t>Struck Against</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algn="r"/>
                      <a:r>
                        <a:rPr lang="en-US" sz="1100" i="1" u="none" dirty="0"/>
                        <a:t>Shock</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extLst>
                  <a:ext uri="{0D108BD9-81ED-4DB2-BD59-A6C34878D82A}">
                    <a16:rowId xmlns:a16="http://schemas.microsoft.com/office/drawing/2014/main" val="10006"/>
                  </a:ext>
                </a:extLst>
              </a:tr>
              <a:tr h="507384">
                <a:tc>
                  <a:txBody>
                    <a:bodyPr/>
                    <a:lstStyle/>
                    <a:p>
                      <a:pPr algn="r"/>
                      <a:r>
                        <a:rPr lang="en-US" sz="1100" b="0" i="1" dirty="0"/>
                        <a:t>Rubbed/Abraded</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algn="r"/>
                      <a:r>
                        <a:rPr lang="en-US" sz="1100" b="0" i="1" u="none" dirty="0"/>
                        <a:t>Other</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1</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000000"/>
                          </a:solidFill>
                          <a:effectLst/>
                          <a:uLnTx/>
                          <a:uFillTx/>
                          <a:latin typeface="Arial"/>
                          <a:ea typeface="+mn-ea"/>
                          <a:cs typeface="+mn-cs"/>
                        </a:rPr>
                        <a:t>1</a:t>
                      </a:r>
                    </a:p>
                  </a:txBody>
                  <a:tcPr anchor="ctr">
                    <a:solidFill>
                      <a:schemeClr val="bg1">
                        <a:lumMod val="95000"/>
                      </a:schemeClr>
                    </a:solidFill>
                  </a:tcPr>
                </a:tc>
                <a:extLst>
                  <a:ext uri="{0D108BD9-81ED-4DB2-BD59-A6C34878D82A}">
                    <a16:rowId xmlns:a16="http://schemas.microsoft.com/office/drawing/2014/main" val="10007"/>
                  </a:ext>
                </a:extLst>
              </a:tr>
            </a:tbl>
          </a:graphicData>
        </a:graphic>
      </p:graphicFrame>
      <p:sp>
        <p:nvSpPr>
          <p:cNvPr id="7" name="TextBox 6">
            <a:extLst>
              <a:ext uri="{FF2B5EF4-FFF2-40B4-BE49-F238E27FC236}">
                <a16:creationId xmlns:a16="http://schemas.microsoft.com/office/drawing/2014/main" id="{66594479-FAD7-467B-B3D6-B9DF4E5ACF4A}"/>
              </a:ext>
            </a:extLst>
          </p:cNvPr>
          <p:cNvSpPr txBox="1"/>
          <p:nvPr/>
        </p:nvSpPr>
        <p:spPr>
          <a:xfrm>
            <a:off x="6477000" y="685800"/>
            <a:ext cx="2286000" cy="369332"/>
          </a:xfrm>
          <a:prstGeom prst="rect">
            <a:avLst/>
          </a:prstGeom>
          <a:noFill/>
        </p:spPr>
        <p:txBody>
          <a:bodyPr wrap="square" rtlCol="0">
            <a:spAutoFit/>
          </a:bodyPr>
          <a:lstStyle/>
          <a:p>
            <a:r>
              <a:rPr lang="en-US" i="1" dirty="0"/>
              <a:t>FFY 2021—3</a:t>
            </a:r>
            <a:r>
              <a:rPr lang="en-US" i="1" baseline="30000" dirty="0"/>
              <a:t>rd</a:t>
            </a:r>
            <a:r>
              <a:rPr lang="en-US" i="1" dirty="0"/>
              <a:t> Qtr.</a:t>
            </a:r>
          </a:p>
        </p:txBody>
      </p:sp>
    </p:spTree>
    <p:extLst>
      <p:ext uri="{BB962C8B-B14F-4D97-AF65-F5344CB8AC3E}">
        <p14:creationId xmlns:p14="http://schemas.microsoft.com/office/powerpoint/2010/main" val="476130495"/>
      </p:ext>
    </p:extLst>
  </p:cSld>
  <p:clrMapOvr>
    <a:masterClrMapping/>
  </p:clrMapOvr>
  <p:transition advClick="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Special Emphasis Program</a:t>
            </a:r>
          </a:p>
          <a:p>
            <a:pPr eaLnBrk="0" hangingPunct="0"/>
            <a:r>
              <a:rPr lang="en-US" sz="2400" i="1" dirty="0">
                <a:solidFill>
                  <a:schemeClr val="bg2"/>
                </a:solidFill>
              </a:rPr>
              <a:t>Construction</a:t>
            </a:r>
            <a:endParaRPr lang="en-US" sz="2400" b="1" i="1" dirty="0">
              <a:solidFill>
                <a:schemeClr val="bg2"/>
              </a:solidFill>
            </a:endParaRPr>
          </a:p>
        </p:txBody>
      </p:sp>
      <p:graphicFrame>
        <p:nvGraphicFramePr>
          <p:cNvPr id="7" name="Group 22">
            <a:extLst>
              <a:ext uri="{FF2B5EF4-FFF2-40B4-BE49-F238E27FC236}">
                <a16:creationId xmlns:a16="http://schemas.microsoft.com/office/drawing/2014/main" id="{C44D24E8-1176-4C67-9E08-326EA26D433E}"/>
              </a:ext>
            </a:extLst>
          </p:cNvPr>
          <p:cNvGraphicFramePr>
            <a:graphicFrameLocks noGrp="1"/>
          </p:cNvGraphicFramePr>
          <p:nvPr>
            <p:extLst>
              <p:ext uri="{D42A27DB-BD31-4B8C-83A1-F6EECF244321}">
                <p14:modId xmlns:p14="http://schemas.microsoft.com/office/powerpoint/2010/main" val="2856375912"/>
              </p:ext>
            </p:extLst>
          </p:nvPr>
        </p:nvGraphicFramePr>
        <p:xfrm>
          <a:off x="609601" y="3166350"/>
          <a:ext cx="7924797" cy="2777250"/>
        </p:xfrm>
        <a:graphic>
          <a:graphicData uri="http://schemas.openxmlformats.org/drawingml/2006/table">
            <a:tbl>
              <a:tblPr>
                <a:tableStyleId>{00A15C55-8517-42AA-B614-E9B94910E393}</a:tableStyleId>
              </a:tblPr>
              <a:tblGrid>
                <a:gridCol w="3809999">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gridCol w="838200">
                  <a:extLst>
                    <a:ext uri="{9D8B030D-6E8A-4147-A177-3AD203B41FA5}">
                      <a16:colId xmlns:a16="http://schemas.microsoft.com/office/drawing/2014/main" val="317016326"/>
                    </a:ext>
                  </a:extLst>
                </a:gridCol>
                <a:gridCol w="838200">
                  <a:extLst>
                    <a:ext uri="{9D8B030D-6E8A-4147-A177-3AD203B41FA5}">
                      <a16:colId xmlns:a16="http://schemas.microsoft.com/office/drawing/2014/main" val="4170273673"/>
                    </a:ext>
                  </a:extLst>
                </a:gridCol>
                <a:gridCol w="609600">
                  <a:extLst>
                    <a:ext uri="{9D8B030D-6E8A-4147-A177-3AD203B41FA5}">
                      <a16:colId xmlns:a16="http://schemas.microsoft.com/office/drawing/2014/main" val="20002"/>
                    </a:ext>
                  </a:extLst>
                </a:gridCol>
                <a:gridCol w="990598">
                  <a:extLst>
                    <a:ext uri="{9D8B030D-6E8A-4147-A177-3AD203B41FA5}">
                      <a16:colId xmlns:a16="http://schemas.microsoft.com/office/drawing/2014/main" val="20003"/>
                    </a:ext>
                  </a:extLst>
                </a:gridCol>
              </a:tblGrid>
              <a:tr h="84350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effectLst/>
                        </a:rPr>
                        <a:t>SEP ACTIVITY</a:t>
                      </a: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rPr>
                        <a:t>1</a:t>
                      </a:r>
                      <a:r>
                        <a:rPr kumimoji="0" lang="en-US" sz="1400" b="1" u="none" strike="noStrike" cap="none" normalizeH="0" baseline="30000" dirty="0">
                          <a:ln>
                            <a:noFill/>
                          </a:ln>
                          <a:effectLst/>
                        </a:rPr>
                        <a:t>ST</a:t>
                      </a:r>
                      <a:r>
                        <a:rPr kumimoji="0" lang="en-US" sz="1400" b="1" u="none" strike="noStrike" cap="none" normalizeH="0" baseline="0" dirty="0">
                          <a:ln>
                            <a:noFill/>
                          </a:ln>
                          <a:effectLst/>
                        </a:rPr>
                        <a:t> Qtr.</a:t>
                      </a:r>
                      <a:endParaRPr kumimoji="0" lang="en-US" sz="14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cs typeface="Arial" charset="0"/>
                        </a:rPr>
                        <a:t>2</a:t>
                      </a:r>
                      <a:r>
                        <a:rPr kumimoji="0" lang="en-US" sz="1400" b="1" i="0" u="none" strike="noStrike" cap="none" normalizeH="0" baseline="30000" dirty="0">
                          <a:ln>
                            <a:noFill/>
                          </a:ln>
                          <a:solidFill>
                            <a:schemeClr val="tx1"/>
                          </a:solidFill>
                          <a:effectLst/>
                          <a:latin typeface="Arial" charset="0"/>
                          <a:cs typeface="Arial" charset="0"/>
                        </a:rPr>
                        <a:t>nd</a:t>
                      </a:r>
                      <a:r>
                        <a:rPr kumimoji="0" lang="en-US" sz="14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cs typeface="Arial" charset="0"/>
                        </a:rPr>
                        <a:t>3</a:t>
                      </a:r>
                      <a:r>
                        <a:rPr kumimoji="0" lang="en-US" sz="1400" b="1" i="0" u="none" strike="noStrike" cap="none" normalizeH="0" baseline="30000" dirty="0">
                          <a:ln>
                            <a:noFill/>
                          </a:ln>
                          <a:solidFill>
                            <a:schemeClr val="tx1"/>
                          </a:solidFill>
                          <a:effectLst/>
                          <a:latin typeface="Arial" charset="0"/>
                          <a:cs typeface="Arial" charset="0"/>
                        </a:rPr>
                        <a:t>rd</a:t>
                      </a:r>
                      <a:r>
                        <a:rPr kumimoji="0" lang="en-US" sz="14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1" u="none" strike="noStrike" cap="none" normalizeH="0" baseline="0" dirty="0">
                          <a:ln>
                            <a:noFill/>
                          </a:ln>
                          <a:solidFill>
                            <a:schemeClr val="tx1"/>
                          </a:solidFill>
                          <a:effectLst/>
                          <a:latin typeface="Arial" charset="0"/>
                          <a:cs typeface="Arial" charset="0"/>
                        </a:rPr>
                        <a:t>Total</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rPr>
                        <a:t>FFY Goal</a:t>
                      </a:r>
                      <a:endParaRPr kumimoji="0" lang="en-US" sz="14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extLst>
                  <a:ext uri="{0D108BD9-81ED-4DB2-BD59-A6C34878D82A}">
                    <a16:rowId xmlns:a16="http://schemas.microsoft.com/office/drawing/2014/main" val="10000"/>
                  </a:ext>
                </a:extLst>
              </a:tr>
              <a:tr h="45057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effectLst/>
                        </a:rPr>
                        <a:t>Compliance Inspections</a:t>
                      </a:r>
                      <a:endParaRPr kumimoji="0" lang="en-US" sz="14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mj-lt"/>
                          <a:cs typeface="Arial" charset="0"/>
                        </a:rPr>
                        <a:t>270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mj-lt"/>
                          <a:cs typeface="Arial" charset="0"/>
                        </a:rPr>
                        <a:t>302</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mj-lt"/>
                          <a:cs typeface="Arial" charset="0"/>
                        </a:rPr>
                        <a:t>314</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rgbClr val="000000"/>
                          </a:solidFill>
                          <a:effectLst/>
                          <a:latin typeface="+mj-lt"/>
                          <a:cs typeface="Arial" charset="0"/>
                        </a:rPr>
                        <a:t>886</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mj-lt"/>
                          <a:cs typeface="Arial" charset="0"/>
                        </a:rPr>
                        <a:t>1,050</a:t>
                      </a:r>
                    </a:p>
                  </a:txBody>
                  <a:tcPr anchor="ctr" horzOverflow="overflow">
                    <a:solidFill>
                      <a:schemeClr val="bg1">
                        <a:lumMod val="95000"/>
                      </a:schemeClr>
                    </a:solidFill>
                  </a:tcPr>
                </a:tc>
                <a:extLst>
                  <a:ext uri="{0D108BD9-81ED-4DB2-BD59-A6C34878D82A}">
                    <a16:rowId xmlns:a16="http://schemas.microsoft.com/office/drawing/2014/main" val="10001"/>
                  </a:ext>
                </a:extLst>
              </a:tr>
              <a:tr h="45057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effectLst/>
                        </a:rPr>
                        <a:t>Consultative Visits</a:t>
                      </a:r>
                      <a:endParaRPr kumimoji="0" lang="en-US" sz="14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mj-lt"/>
                          <a:cs typeface="Arial" charset="0"/>
                        </a:rPr>
                        <a:t>115</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mj-lt"/>
                          <a:cs typeface="Arial" charset="0"/>
                        </a:rPr>
                        <a:t>118</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mj-lt"/>
                          <a:cs typeface="Arial" charset="0"/>
                        </a:rPr>
                        <a:t>117</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rgbClr val="000000"/>
                          </a:solidFill>
                          <a:effectLst/>
                          <a:latin typeface="+mj-lt"/>
                          <a:cs typeface="Arial" charset="0"/>
                        </a:rPr>
                        <a:t>350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mj-lt"/>
                          <a:cs typeface="Arial" charset="0"/>
                        </a:rPr>
                        <a:t>200</a:t>
                      </a:r>
                    </a:p>
                  </a:txBody>
                  <a:tcPr anchor="ctr" horzOverflow="overflow">
                    <a:solidFill>
                      <a:schemeClr val="bg1">
                        <a:lumMod val="85000"/>
                      </a:schemeClr>
                    </a:solidFill>
                  </a:tcPr>
                </a:tc>
                <a:extLst>
                  <a:ext uri="{0D108BD9-81ED-4DB2-BD59-A6C34878D82A}">
                    <a16:rowId xmlns:a16="http://schemas.microsoft.com/office/drawing/2014/main" val="10002"/>
                  </a:ext>
                </a:extLst>
              </a:tr>
              <a:tr h="58201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effectLst/>
                        </a:rPr>
                        <a:t>OSH Outreach Events (10- and 30- Hour Construction Courses)</a:t>
                      </a:r>
                      <a:endParaRPr kumimoji="0" lang="en-US" sz="14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mj-lt"/>
                          <a:cs typeface="Arial" charset="0"/>
                        </a:rPr>
                        <a:t>1</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mj-lt"/>
                          <a:cs typeface="Arial" charset="0"/>
                        </a:rPr>
                        <a:t>2</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mj-lt"/>
                          <a:cs typeface="Arial" charset="0"/>
                        </a:rPr>
                        <a:t>1</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rgbClr val="000000"/>
                          </a:solidFill>
                          <a:effectLst/>
                          <a:latin typeface="+mj-lt"/>
                          <a:cs typeface="Arial" charset="0"/>
                        </a:rPr>
                        <a:t>4</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mj-lt"/>
                          <a:cs typeface="Arial" charset="0"/>
                        </a:rPr>
                        <a:t>6</a:t>
                      </a:r>
                    </a:p>
                  </a:txBody>
                  <a:tcPr anchor="ctr" horzOverflow="overflow">
                    <a:solidFill>
                      <a:schemeClr val="bg1">
                        <a:lumMod val="95000"/>
                      </a:schemeClr>
                    </a:solidFill>
                  </a:tcPr>
                </a:tc>
                <a:extLst>
                  <a:ext uri="{0D108BD9-81ED-4DB2-BD59-A6C34878D82A}">
                    <a16:rowId xmlns:a16="http://schemas.microsoft.com/office/drawing/2014/main" val="10003"/>
                  </a:ext>
                </a:extLst>
              </a:tr>
              <a:tr h="45057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effectLst/>
                        </a:rPr>
                        <a:t>People Trained</a:t>
                      </a:r>
                      <a:endParaRPr kumimoji="0" lang="en-US" sz="14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mj-lt"/>
                          <a:cs typeface="Arial" charset="0"/>
                        </a:rPr>
                        <a:t>241</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mj-lt"/>
                          <a:cs typeface="Arial" charset="0"/>
                        </a:rPr>
                        <a:t>275</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mj-lt"/>
                          <a:cs typeface="Arial" charset="0"/>
                        </a:rPr>
                        <a:t>171</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rgbClr val="000000"/>
                          </a:solidFill>
                          <a:effectLst/>
                          <a:latin typeface="+mj-lt"/>
                          <a:cs typeface="Arial" charset="0"/>
                        </a:rPr>
                        <a:t>687</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mj-lt"/>
                          <a:cs typeface="Arial" charset="0"/>
                        </a:rPr>
                        <a:t>1,750</a:t>
                      </a:r>
                    </a:p>
                  </a:txBody>
                  <a:tcPr anchor="ctr" horzOverflow="overflow">
                    <a:solidFill>
                      <a:schemeClr val="bg1">
                        <a:lumMod val="85000"/>
                      </a:schemeClr>
                    </a:solidFill>
                  </a:tcPr>
                </a:tc>
                <a:extLst>
                  <a:ext uri="{0D108BD9-81ED-4DB2-BD59-A6C34878D82A}">
                    <a16:rowId xmlns:a16="http://schemas.microsoft.com/office/drawing/2014/main" val="10004"/>
                  </a:ext>
                </a:extLst>
              </a:tr>
            </a:tbl>
          </a:graphicData>
        </a:graphic>
      </p:graphicFrame>
      <p:graphicFrame>
        <p:nvGraphicFramePr>
          <p:cNvPr id="10" name="Group 128">
            <a:extLst>
              <a:ext uri="{FF2B5EF4-FFF2-40B4-BE49-F238E27FC236}">
                <a16:creationId xmlns:a16="http://schemas.microsoft.com/office/drawing/2014/main" id="{41BB4D5A-5D91-4434-9269-253D9BA22493}"/>
              </a:ext>
            </a:extLst>
          </p:cNvPr>
          <p:cNvGraphicFramePr>
            <a:graphicFrameLocks noGrp="1"/>
          </p:cNvGraphicFramePr>
          <p:nvPr>
            <p:extLst>
              <p:ext uri="{D42A27DB-BD31-4B8C-83A1-F6EECF244321}">
                <p14:modId xmlns:p14="http://schemas.microsoft.com/office/powerpoint/2010/main" val="731428823"/>
              </p:ext>
            </p:extLst>
          </p:nvPr>
        </p:nvGraphicFramePr>
        <p:xfrm>
          <a:off x="609600" y="1143000"/>
          <a:ext cx="7929234" cy="1676400"/>
        </p:xfrm>
        <a:graphic>
          <a:graphicData uri="http://schemas.openxmlformats.org/drawingml/2006/table">
            <a:tbl>
              <a:tblPr>
                <a:tableStyleId>{00A15C55-8517-42AA-B614-E9B94910E393}</a:tableStyleId>
              </a:tblPr>
              <a:tblGrid>
                <a:gridCol w="6096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647700">
                  <a:extLst>
                    <a:ext uri="{9D8B030D-6E8A-4147-A177-3AD203B41FA5}">
                      <a16:colId xmlns:a16="http://schemas.microsoft.com/office/drawing/2014/main" val="20002"/>
                    </a:ext>
                  </a:extLst>
                </a:gridCol>
                <a:gridCol w="571500">
                  <a:extLst>
                    <a:ext uri="{9D8B030D-6E8A-4147-A177-3AD203B41FA5}">
                      <a16:colId xmlns:a16="http://schemas.microsoft.com/office/drawing/2014/main" val="20003"/>
                    </a:ext>
                  </a:extLst>
                </a:gridCol>
                <a:gridCol w="838200">
                  <a:extLst>
                    <a:ext uri="{9D8B030D-6E8A-4147-A177-3AD203B41FA5}">
                      <a16:colId xmlns:a16="http://schemas.microsoft.com/office/drawing/2014/main" val="20004"/>
                    </a:ext>
                  </a:extLst>
                </a:gridCol>
                <a:gridCol w="838200">
                  <a:extLst>
                    <a:ext uri="{9D8B030D-6E8A-4147-A177-3AD203B41FA5}">
                      <a16:colId xmlns:a16="http://schemas.microsoft.com/office/drawing/2014/main" val="20005"/>
                    </a:ext>
                  </a:extLst>
                </a:gridCol>
                <a:gridCol w="685800">
                  <a:extLst>
                    <a:ext uri="{9D8B030D-6E8A-4147-A177-3AD203B41FA5}">
                      <a16:colId xmlns:a16="http://schemas.microsoft.com/office/drawing/2014/main" val="20006"/>
                    </a:ext>
                  </a:extLst>
                </a:gridCol>
                <a:gridCol w="685800">
                  <a:extLst>
                    <a:ext uri="{9D8B030D-6E8A-4147-A177-3AD203B41FA5}">
                      <a16:colId xmlns:a16="http://schemas.microsoft.com/office/drawing/2014/main" val="20007"/>
                    </a:ext>
                  </a:extLst>
                </a:gridCol>
                <a:gridCol w="838200">
                  <a:extLst>
                    <a:ext uri="{9D8B030D-6E8A-4147-A177-3AD203B41FA5}">
                      <a16:colId xmlns:a16="http://schemas.microsoft.com/office/drawing/2014/main" val="20008"/>
                    </a:ext>
                  </a:extLst>
                </a:gridCol>
                <a:gridCol w="1452234">
                  <a:extLst>
                    <a:ext uri="{9D8B030D-6E8A-4147-A177-3AD203B41FA5}">
                      <a16:colId xmlns:a16="http://schemas.microsoft.com/office/drawing/2014/main" val="20009"/>
                    </a:ext>
                  </a:extLst>
                </a:gridCol>
              </a:tblGrid>
              <a:tr h="50681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u="none" strike="noStrike" cap="none" normalizeH="0" baseline="0" dirty="0">
                          <a:ln>
                            <a:noFill/>
                          </a:ln>
                          <a:effectLst/>
                        </a:rPr>
                        <a:t>North Carolina</a:t>
                      </a: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Arial" charset="0"/>
                        </a:rPr>
                        <a:t>National Average</a:t>
                      </a:r>
                    </a:p>
                  </a:txBody>
                  <a:tcPr anchor="ctr" horzOverflow="overflow">
                    <a:solidFill>
                      <a:schemeClr val="bg1">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charset="0"/>
                          <a:cs typeface="Arial" charset="0"/>
                        </a:rPr>
                        <a:t>North Carolina vs. National Average</a:t>
                      </a:r>
                    </a:p>
                  </a:txBody>
                  <a:tcPr anchor="ctr" horzOverflow="overflow">
                    <a:solidFill>
                      <a:schemeClr val="bg1">
                        <a:lumMod val="75000"/>
                      </a:schemeClr>
                    </a:solidFill>
                  </a:tcPr>
                </a:tc>
                <a:extLst>
                  <a:ext uri="{0D108BD9-81ED-4DB2-BD59-A6C34878D82A}">
                    <a16:rowId xmlns:a16="http://schemas.microsoft.com/office/drawing/2014/main" val="10001"/>
                  </a:ext>
                </a:extLst>
              </a:tr>
              <a:tr h="46783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2018</a:t>
                      </a:r>
                    </a:p>
                  </a:txBody>
                  <a:tcPr anchor="ctr" horzOverflow="overflow">
                    <a:solidFill>
                      <a:schemeClr val="bg1">
                        <a:lumMod val="9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2019</a:t>
                      </a:r>
                    </a:p>
                  </a:txBody>
                  <a:tcPr anchor="ctr" horzOverflow="overflow">
                    <a:solidFill>
                      <a:schemeClr val="bg1">
                        <a:lumMod val="9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2018</a:t>
                      </a:r>
                    </a:p>
                  </a:txBody>
                  <a:tcPr anchor="ctr" horzOverflow="overflow">
                    <a:solidFill>
                      <a:schemeClr val="bg1">
                        <a:lumMod val="9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2019</a:t>
                      </a:r>
                    </a:p>
                  </a:txBody>
                  <a:tcPr anchor="ctr" horzOverflow="overflow">
                    <a:solidFill>
                      <a:schemeClr val="bg1">
                        <a:lumMod val="9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chemeClr val="tx1"/>
                          </a:solidFill>
                          <a:effectLst/>
                          <a:latin typeface="Arial" charset="0"/>
                          <a:cs typeface="Arial" charset="0"/>
                        </a:rPr>
                        <a:t>2019 Comparison</a:t>
                      </a:r>
                    </a:p>
                  </a:txBody>
                  <a:tcPr anchor="ctr" horzOverflow="overflow">
                    <a:solidFill>
                      <a:schemeClr val="bg1">
                        <a:lumMod val="95000"/>
                      </a:schemeClr>
                    </a:solidFill>
                  </a:tcPr>
                </a:tc>
                <a:extLst>
                  <a:ext uri="{0D108BD9-81ED-4DB2-BD59-A6C34878D82A}">
                    <a16:rowId xmlns:a16="http://schemas.microsoft.com/office/drawing/2014/main" val="10002"/>
                  </a:ext>
                </a:extLst>
              </a:tr>
              <a:tr h="350874">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effectLst/>
                        </a:rPr>
                        <a:t>TRC</a:t>
                      </a:r>
                      <a:endParaRPr kumimoji="0" lang="en-US" sz="1200" b="1" i="1" u="none" strike="noStrike" cap="none" normalizeH="0" baseline="0" dirty="0">
                        <a:ln>
                          <a:noFill/>
                        </a:ln>
                        <a:solidFill>
                          <a:srgbClr val="000000"/>
                        </a:solidFill>
                        <a:effectLst/>
                        <a:latin typeface="Arial" charset="0"/>
                        <a:cs typeface="Arial" charset="0"/>
                      </a:endParaRPr>
                    </a:p>
                  </a:txBody>
                  <a:tcP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2.5</a:t>
                      </a:r>
                    </a:p>
                  </a:txBody>
                  <a:tcPr horzOverflow="overflow">
                    <a:solidFill>
                      <a:schemeClr val="bg1">
                        <a:lumMod val="85000"/>
                      </a:schemeClr>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1" u="none" strike="noStrike" cap="none" normalizeH="0" baseline="0" dirty="0">
                          <a:ln>
                            <a:noFill/>
                          </a:ln>
                          <a:solidFill>
                            <a:srgbClr val="000000"/>
                          </a:solidFill>
                          <a:effectLst/>
                          <a:latin typeface="Arial" charset="0"/>
                          <a:cs typeface="Arial" charset="0"/>
                        </a:rPr>
                        <a:t>36% Decrease</a:t>
                      </a:r>
                    </a:p>
                  </a:txBody>
                  <a:tcPr horzOverflow="overflow">
                    <a:solidFill>
                      <a:schemeClr val="bg1">
                        <a:lumMod val="85000"/>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1.6</a:t>
                      </a:r>
                    </a:p>
                  </a:txBody>
                  <a:tcP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3.1</a:t>
                      </a:r>
                    </a:p>
                  </a:txBody>
                  <a:tcPr horzOverflow="overflow">
                    <a:solidFill>
                      <a:schemeClr val="bg1">
                        <a:lumMod val="8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10% Decrease</a:t>
                      </a:r>
                    </a:p>
                  </a:txBody>
                  <a:tcPr horzOverflow="overflow">
                    <a:solidFill>
                      <a:schemeClr val="bg1">
                        <a:lumMod val="85000"/>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2.8</a:t>
                      </a:r>
                    </a:p>
                  </a:txBody>
                  <a:tcPr horzOverflow="overflow">
                    <a:solidFill>
                      <a:schemeClr val="bg1">
                        <a:lumMod val="85000"/>
                      </a:schemeClr>
                    </a:solidFill>
                  </a:tcPr>
                </a:tc>
                <a:tc>
                  <a:txBody>
                    <a:bodyPr/>
                    <a:lstStyle/>
                    <a:p>
                      <a:pPr algn="ctr"/>
                      <a:r>
                        <a:rPr lang="en-US" sz="1200" b="1" i="1" dirty="0"/>
                        <a:t>43% Lower</a:t>
                      </a:r>
                    </a:p>
                  </a:txBody>
                  <a:tcPr horzOverflow="overflow">
                    <a:solidFill>
                      <a:schemeClr val="bg1">
                        <a:lumMod val="85000"/>
                      </a:schemeClr>
                    </a:solidFill>
                  </a:tcPr>
                </a:tc>
                <a:extLst>
                  <a:ext uri="{0D108BD9-81ED-4DB2-BD59-A6C34878D82A}">
                    <a16:rowId xmlns:a16="http://schemas.microsoft.com/office/drawing/2014/main" val="10003"/>
                  </a:ext>
                </a:extLst>
              </a:tr>
              <a:tr h="350874">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chemeClr val="dk1"/>
                          </a:solidFill>
                          <a:effectLst/>
                          <a:latin typeface="+mn-lt"/>
                          <a:cs typeface="+mn-cs"/>
                        </a:rPr>
                        <a:t>DART</a:t>
                      </a:r>
                      <a:endParaRPr kumimoji="0" lang="en-US" sz="1200" b="1" i="1" u="none" strike="noStrike" cap="none" normalizeH="0" baseline="0" dirty="0">
                        <a:ln>
                          <a:noFill/>
                        </a:ln>
                        <a:solidFill>
                          <a:srgbClr val="000000"/>
                        </a:solidFill>
                        <a:effectLst/>
                        <a:latin typeface="Arial" charset="0"/>
                        <a:cs typeface="Arial" charset="0"/>
                      </a:endParaRPr>
                    </a:p>
                  </a:txBody>
                  <a:tcPr horzOverflow="overflow">
                    <a:solidFill>
                      <a:schemeClr val="bg1">
                        <a:lumMod val="95000"/>
                      </a:schemeClr>
                    </a:solidFill>
                  </a:tcPr>
                </a:tc>
                <a:tc>
                  <a:txBody>
                    <a:bodyPr/>
                    <a:lstStyle/>
                    <a:p>
                      <a:pPr algn="ctr"/>
                      <a:r>
                        <a:rPr lang="en-US" sz="1200" i="1" dirty="0"/>
                        <a:t>1.6</a:t>
                      </a:r>
                    </a:p>
                  </a:txBody>
                  <a:tcPr horzOverflow="overflow">
                    <a:solidFill>
                      <a:schemeClr val="bg1">
                        <a:lumMod val="95000"/>
                      </a:schemeClr>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cap="none" normalizeH="0" baseline="0" dirty="0">
                          <a:ln>
                            <a:noFill/>
                          </a:ln>
                          <a:solidFill>
                            <a:srgbClr val="000000"/>
                          </a:solidFill>
                          <a:effectLst/>
                          <a:latin typeface="Arial" charset="0"/>
                          <a:cs typeface="Arial" charset="0"/>
                        </a:rPr>
                        <a:t>50% Decrease</a:t>
                      </a:r>
                    </a:p>
                  </a:txBody>
                  <a:tcPr horzOverflow="overflow">
                    <a:solidFill>
                      <a:schemeClr val="bg1">
                        <a:lumMod val="95000"/>
                      </a:schemeClr>
                    </a:solidFill>
                  </a:tcPr>
                </a:tc>
                <a:tc hMerge="1">
                  <a:txBody>
                    <a:bodyPr/>
                    <a:lstStyle/>
                    <a:p>
                      <a:endParaRPr lang="en-US"/>
                    </a:p>
                  </a:txBody>
                  <a:tcPr/>
                </a:tc>
                <a:tc>
                  <a:txBody>
                    <a:bodyPr/>
                    <a:lstStyle/>
                    <a:p>
                      <a:pPr algn="ctr"/>
                      <a:r>
                        <a:rPr lang="en-US" sz="1200" i="1" dirty="0"/>
                        <a:t>0.8</a:t>
                      </a:r>
                    </a:p>
                  </a:txBody>
                  <a:tcPr horzOverflow="overflow">
                    <a:solidFill>
                      <a:schemeClr val="bg1">
                        <a:lumMod val="95000"/>
                      </a:schemeClr>
                    </a:solidFill>
                  </a:tcPr>
                </a:tc>
                <a:tc>
                  <a:txBody>
                    <a:bodyPr/>
                    <a:lstStyle/>
                    <a:p>
                      <a:pPr algn="ctr"/>
                      <a:r>
                        <a:rPr lang="en-US" sz="1200" i="1" dirty="0"/>
                        <a:t>1.7</a:t>
                      </a:r>
                    </a:p>
                  </a:txBody>
                  <a:tcPr horzOverflow="overflow">
                    <a:solidFill>
                      <a:schemeClr val="bg1">
                        <a:lumMod val="95000"/>
                      </a:schemeClr>
                    </a:solidFill>
                  </a:tcPr>
                </a:tc>
                <a:tc gridSpan="2">
                  <a:txBody>
                    <a:bodyPr/>
                    <a:lstStyle/>
                    <a:p>
                      <a:pPr algn="ctr"/>
                      <a:r>
                        <a:rPr lang="en-US" sz="1200" b="1" i="1" dirty="0"/>
                        <a:t>No Change</a:t>
                      </a:r>
                    </a:p>
                  </a:txBody>
                  <a:tcPr horzOverflow="overflow">
                    <a:solidFill>
                      <a:schemeClr val="bg1">
                        <a:lumMod val="95000"/>
                      </a:schemeClr>
                    </a:solidFill>
                  </a:tcPr>
                </a:tc>
                <a:tc hMerge="1">
                  <a:txBody>
                    <a:bodyPr/>
                    <a:lstStyle/>
                    <a:p>
                      <a:endParaRPr lang="en-US"/>
                    </a:p>
                  </a:txBody>
                  <a:tcPr/>
                </a:tc>
                <a:tc>
                  <a:txBody>
                    <a:bodyPr/>
                    <a:lstStyle/>
                    <a:p>
                      <a:pPr algn="ctr"/>
                      <a:r>
                        <a:rPr lang="en-US" sz="1200" i="1" dirty="0"/>
                        <a:t>1.7</a:t>
                      </a:r>
                    </a:p>
                  </a:txBody>
                  <a:tcPr horzOverflow="overflow">
                    <a:solidFill>
                      <a:schemeClr val="bg1">
                        <a:lumMod val="95000"/>
                      </a:schemeClr>
                    </a:solidFill>
                  </a:tcPr>
                </a:tc>
                <a:tc>
                  <a:txBody>
                    <a:bodyPr/>
                    <a:lstStyle/>
                    <a:p>
                      <a:pPr algn="ctr"/>
                      <a:r>
                        <a:rPr lang="en-US" sz="1200" b="1" i="1" dirty="0"/>
                        <a:t>53% Lower</a:t>
                      </a:r>
                    </a:p>
                  </a:txBody>
                  <a:tcPr horzOverflow="overflow">
                    <a:solidFill>
                      <a:schemeClr val="bg1">
                        <a:lumMod val="95000"/>
                      </a:schemeClr>
                    </a:solidFill>
                  </a:tcPr>
                </a:tc>
                <a:extLst>
                  <a:ext uri="{0D108BD9-81ED-4DB2-BD59-A6C34878D82A}">
                    <a16:rowId xmlns:a16="http://schemas.microsoft.com/office/drawing/2014/main" val="10004"/>
                  </a:ext>
                </a:extLst>
              </a:tr>
            </a:tbl>
          </a:graphicData>
        </a:graphic>
      </p:graphicFrame>
      <p:sp>
        <p:nvSpPr>
          <p:cNvPr id="8" name="TextBox 7">
            <a:extLst>
              <a:ext uri="{FF2B5EF4-FFF2-40B4-BE49-F238E27FC236}">
                <a16:creationId xmlns:a16="http://schemas.microsoft.com/office/drawing/2014/main" id="{B0FBB8D0-2B9D-4EDC-8783-9BD0DFCA3F3F}"/>
              </a:ext>
            </a:extLst>
          </p:cNvPr>
          <p:cNvSpPr txBox="1"/>
          <p:nvPr/>
        </p:nvSpPr>
        <p:spPr>
          <a:xfrm>
            <a:off x="6477000" y="685800"/>
            <a:ext cx="2286000" cy="369332"/>
          </a:xfrm>
          <a:prstGeom prst="rect">
            <a:avLst/>
          </a:prstGeom>
          <a:noFill/>
        </p:spPr>
        <p:txBody>
          <a:bodyPr wrap="square" rtlCol="0">
            <a:spAutoFit/>
          </a:bodyPr>
          <a:lstStyle/>
          <a:p>
            <a:r>
              <a:rPr lang="en-US" i="1" dirty="0"/>
              <a:t>FFY 2021—3</a:t>
            </a:r>
            <a:r>
              <a:rPr lang="en-US" i="1" baseline="30000" dirty="0"/>
              <a:t>rd</a:t>
            </a:r>
            <a:r>
              <a:rPr lang="en-US" i="1" dirty="0"/>
              <a:t> Qtr.</a:t>
            </a:r>
          </a:p>
        </p:txBody>
      </p:sp>
    </p:spTree>
    <p:extLst>
      <p:ext uri="{BB962C8B-B14F-4D97-AF65-F5344CB8AC3E}">
        <p14:creationId xmlns:p14="http://schemas.microsoft.com/office/powerpoint/2010/main" val="1221225810"/>
      </p:ext>
    </p:extLst>
  </p:cSld>
  <p:clrMapOvr>
    <a:masterClrMapping/>
  </p:clrMapOvr>
  <p:transition advClick="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Special Emphasis Program</a:t>
            </a:r>
          </a:p>
          <a:p>
            <a:pPr eaLnBrk="0" hangingPunct="0"/>
            <a:r>
              <a:rPr lang="en-US" sz="2400" i="1" dirty="0">
                <a:solidFill>
                  <a:schemeClr val="bg2"/>
                </a:solidFill>
              </a:rPr>
              <a:t>Logging and Arboriculture</a:t>
            </a:r>
            <a:endParaRPr lang="en-US" sz="2400" b="1" i="1" dirty="0">
              <a:solidFill>
                <a:schemeClr val="bg2"/>
              </a:solidFill>
            </a:endParaRPr>
          </a:p>
        </p:txBody>
      </p:sp>
      <p:pic>
        <p:nvPicPr>
          <p:cNvPr id="17" name="Picture 16">
            <a:extLst>
              <a:ext uri="{FF2B5EF4-FFF2-40B4-BE49-F238E27FC236}">
                <a16:creationId xmlns:a16="http://schemas.microsoft.com/office/drawing/2014/main" id="{A1D21761-1394-47F6-8DD1-4E8FBA2AE0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8513" y="3292641"/>
            <a:ext cx="1197813" cy="898359"/>
          </a:xfrm>
          <a:prstGeom prst="rect">
            <a:avLst/>
          </a:prstGeom>
        </p:spPr>
      </p:pic>
      <p:pic>
        <p:nvPicPr>
          <p:cNvPr id="19" name="Picture 18">
            <a:extLst>
              <a:ext uri="{FF2B5EF4-FFF2-40B4-BE49-F238E27FC236}">
                <a16:creationId xmlns:a16="http://schemas.microsoft.com/office/drawing/2014/main" id="{42D5DB8F-B6A1-426E-B12C-D4025A504B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096000" y="3276101"/>
            <a:ext cx="1219866" cy="914899"/>
          </a:xfrm>
          <a:prstGeom prst="rect">
            <a:avLst/>
          </a:prstGeom>
        </p:spPr>
      </p:pic>
      <p:pic>
        <p:nvPicPr>
          <p:cNvPr id="20" name="Picture 19">
            <a:extLst>
              <a:ext uri="{FF2B5EF4-FFF2-40B4-BE49-F238E27FC236}">
                <a16:creationId xmlns:a16="http://schemas.microsoft.com/office/drawing/2014/main" id="{DC93077B-DF70-4A3F-8623-F97E67031B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3000" y="3276101"/>
            <a:ext cx="1178197" cy="871864"/>
          </a:xfrm>
          <a:prstGeom prst="rect">
            <a:avLst/>
          </a:prstGeom>
        </p:spPr>
      </p:pic>
      <p:pic>
        <p:nvPicPr>
          <p:cNvPr id="22" name="Picture 21">
            <a:extLst>
              <a:ext uri="{FF2B5EF4-FFF2-40B4-BE49-F238E27FC236}">
                <a16:creationId xmlns:a16="http://schemas.microsoft.com/office/drawing/2014/main" id="{86305363-F5B6-4886-95E2-3FE730FC44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802626" y="3276101"/>
            <a:ext cx="1179094" cy="884321"/>
          </a:xfrm>
          <a:prstGeom prst="rect">
            <a:avLst/>
          </a:prstGeom>
        </p:spPr>
      </p:pic>
      <p:pic>
        <p:nvPicPr>
          <p:cNvPr id="23" name="Picture 22" descr="C:\Users\wllagoe.EADS\Pictures\Construction\IMG_1163.JPG">
            <a:extLst>
              <a:ext uri="{FF2B5EF4-FFF2-40B4-BE49-F238E27FC236}">
                <a16:creationId xmlns:a16="http://schemas.microsoft.com/office/drawing/2014/main" id="{A348B6C0-2D85-4CA2-BE9D-59E7F611286D}"/>
              </a:ext>
            </a:extLst>
          </p:cNvPr>
          <p:cNvPicPr/>
          <p:nvPr/>
        </p:nvPicPr>
        <p:blipFill>
          <a:blip r:embed="rId7" cstate="print"/>
          <a:srcRect l="18429" t="24573" r="35898" b="22008"/>
          <a:stretch>
            <a:fillRect/>
          </a:stretch>
        </p:blipFill>
        <p:spPr bwMode="auto">
          <a:xfrm>
            <a:off x="602223" y="3313379"/>
            <a:ext cx="1371603" cy="834586"/>
          </a:xfrm>
          <a:prstGeom prst="rect">
            <a:avLst/>
          </a:prstGeom>
          <a:noFill/>
          <a:ln w="9525">
            <a:noFill/>
            <a:miter lim="800000"/>
            <a:headEnd/>
            <a:tailEnd/>
          </a:ln>
        </p:spPr>
      </p:pic>
      <p:pic>
        <p:nvPicPr>
          <p:cNvPr id="24" name="Picture 23" descr="C:\Documents and Settings\Wanda Lagoe\My Documents\My Pictures\PSM\IMG_1889.JPG">
            <a:extLst>
              <a:ext uri="{FF2B5EF4-FFF2-40B4-BE49-F238E27FC236}">
                <a16:creationId xmlns:a16="http://schemas.microsoft.com/office/drawing/2014/main" id="{54668D7E-3876-40DB-9FF7-CCA38AC63DC8}"/>
              </a:ext>
            </a:extLst>
          </p:cNvPr>
          <p:cNvPicPr/>
          <p:nvPr/>
        </p:nvPicPr>
        <p:blipFill>
          <a:blip r:embed="rId8" cstate="print"/>
          <a:srcRect l="8929" t="21542" r="8418" b="33939"/>
          <a:stretch>
            <a:fillRect/>
          </a:stretch>
        </p:blipFill>
        <p:spPr bwMode="auto">
          <a:xfrm>
            <a:off x="1881250" y="3292954"/>
            <a:ext cx="2378576" cy="855011"/>
          </a:xfrm>
          <a:prstGeom prst="rect">
            <a:avLst/>
          </a:prstGeom>
          <a:noFill/>
          <a:ln w="9525">
            <a:noFill/>
            <a:miter lim="800000"/>
            <a:headEnd/>
            <a:tailEnd/>
          </a:ln>
        </p:spPr>
      </p:pic>
      <p:graphicFrame>
        <p:nvGraphicFramePr>
          <p:cNvPr id="13" name="Table 12">
            <a:extLst>
              <a:ext uri="{FF2B5EF4-FFF2-40B4-BE49-F238E27FC236}">
                <a16:creationId xmlns:a16="http://schemas.microsoft.com/office/drawing/2014/main" id="{EF97276C-2D2F-447A-AFA2-B5D3CBF142E5}"/>
              </a:ext>
            </a:extLst>
          </p:cNvPr>
          <p:cNvGraphicFramePr>
            <a:graphicFrameLocks noGrp="1"/>
          </p:cNvGraphicFramePr>
          <p:nvPr>
            <p:extLst>
              <p:ext uri="{D42A27DB-BD31-4B8C-83A1-F6EECF244321}">
                <p14:modId xmlns:p14="http://schemas.microsoft.com/office/powerpoint/2010/main" val="171830575"/>
              </p:ext>
            </p:extLst>
          </p:nvPr>
        </p:nvGraphicFramePr>
        <p:xfrm>
          <a:off x="609597" y="1142999"/>
          <a:ext cx="7896731" cy="2149639"/>
        </p:xfrm>
        <a:graphic>
          <a:graphicData uri="http://schemas.openxmlformats.org/drawingml/2006/table">
            <a:tbl>
              <a:tblPr firstRow="1" bandRow="1">
                <a:tableStyleId>{00A15C55-8517-42AA-B614-E9B94910E393}</a:tableStyleId>
              </a:tblPr>
              <a:tblGrid>
                <a:gridCol w="3505203">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838200">
                  <a:extLst>
                    <a:ext uri="{9D8B030D-6E8A-4147-A177-3AD203B41FA5}">
                      <a16:colId xmlns:a16="http://schemas.microsoft.com/office/drawing/2014/main" val="2028687561"/>
                    </a:ext>
                  </a:extLst>
                </a:gridCol>
                <a:gridCol w="838200">
                  <a:extLst>
                    <a:ext uri="{9D8B030D-6E8A-4147-A177-3AD203B41FA5}">
                      <a16:colId xmlns:a16="http://schemas.microsoft.com/office/drawing/2014/main" val="263173829"/>
                    </a:ext>
                  </a:extLst>
                </a:gridCol>
                <a:gridCol w="936125">
                  <a:extLst>
                    <a:ext uri="{9D8B030D-6E8A-4147-A177-3AD203B41FA5}">
                      <a16:colId xmlns:a16="http://schemas.microsoft.com/office/drawing/2014/main" val="20002"/>
                    </a:ext>
                  </a:extLst>
                </a:gridCol>
                <a:gridCol w="1017003">
                  <a:extLst>
                    <a:ext uri="{9D8B030D-6E8A-4147-A177-3AD203B41FA5}">
                      <a16:colId xmlns:a16="http://schemas.microsoft.com/office/drawing/2014/main" val="20003"/>
                    </a:ext>
                  </a:extLst>
                </a:gridCol>
              </a:tblGrid>
              <a:tr h="568995">
                <a:tc>
                  <a:txBody>
                    <a:bodyPr/>
                    <a:lstStyle/>
                    <a:p>
                      <a:pPr algn="r"/>
                      <a:r>
                        <a:rPr lang="en-US" sz="1800" dirty="0">
                          <a:solidFill>
                            <a:schemeClr val="tx1"/>
                          </a:solidFill>
                        </a:rPr>
                        <a:t>SEP ACTIVITY</a:t>
                      </a:r>
                    </a:p>
                  </a:txBody>
                  <a:tcPr anchor="ctr">
                    <a:solidFill>
                      <a:schemeClr val="bg1">
                        <a:lumMod val="75000"/>
                      </a:schemeClr>
                    </a:solidFill>
                  </a:tcPr>
                </a:tc>
                <a:tc>
                  <a:txBody>
                    <a:bodyPr/>
                    <a:lstStyle/>
                    <a:p>
                      <a:pPr algn="ctr"/>
                      <a:r>
                        <a:rPr lang="en-US" sz="1400" dirty="0">
                          <a:solidFill>
                            <a:schemeClr val="tx1"/>
                          </a:solidFill>
                        </a:rPr>
                        <a:t>1</a:t>
                      </a:r>
                      <a:r>
                        <a:rPr lang="en-US" sz="1400" baseline="30000" dirty="0">
                          <a:solidFill>
                            <a:schemeClr val="tx1"/>
                          </a:solidFill>
                        </a:rPr>
                        <a:t>st</a:t>
                      </a:r>
                      <a:r>
                        <a:rPr lang="en-US" sz="1400" dirty="0">
                          <a:solidFill>
                            <a:schemeClr val="tx1"/>
                          </a:solidFill>
                        </a:rPr>
                        <a:t> Qtr.</a:t>
                      </a:r>
                    </a:p>
                  </a:txBody>
                  <a:tcPr anchor="ctr">
                    <a:solidFill>
                      <a:schemeClr val="bg1">
                        <a:lumMod val="75000"/>
                      </a:schemeClr>
                    </a:solidFill>
                  </a:tcPr>
                </a:tc>
                <a:tc>
                  <a:txBody>
                    <a:bodyPr/>
                    <a:lstStyle/>
                    <a:p>
                      <a:pPr algn="ctr"/>
                      <a:r>
                        <a:rPr lang="en-US" sz="1400" dirty="0">
                          <a:solidFill>
                            <a:schemeClr val="tx1"/>
                          </a:solidFill>
                        </a:rPr>
                        <a:t>2</a:t>
                      </a:r>
                      <a:r>
                        <a:rPr lang="en-US" sz="1400" baseline="30000" dirty="0">
                          <a:solidFill>
                            <a:schemeClr val="tx1"/>
                          </a:solidFill>
                        </a:rPr>
                        <a:t>nd</a:t>
                      </a:r>
                      <a:r>
                        <a:rPr lang="en-US" sz="1400" dirty="0">
                          <a:solidFill>
                            <a:schemeClr val="tx1"/>
                          </a:solidFill>
                        </a:rPr>
                        <a:t> Qtr.</a:t>
                      </a:r>
                    </a:p>
                  </a:txBody>
                  <a:tcPr anchor="ctr">
                    <a:solidFill>
                      <a:schemeClr val="bg1">
                        <a:lumMod val="75000"/>
                      </a:schemeClr>
                    </a:solidFill>
                  </a:tcPr>
                </a:tc>
                <a:tc>
                  <a:txBody>
                    <a:bodyPr/>
                    <a:lstStyle/>
                    <a:p>
                      <a:pPr algn="ctr"/>
                      <a:r>
                        <a:rPr lang="en-US" sz="1400" dirty="0">
                          <a:solidFill>
                            <a:schemeClr val="tx1"/>
                          </a:solidFill>
                        </a:rPr>
                        <a:t>3</a:t>
                      </a:r>
                      <a:r>
                        <a:rPr lang="en-US" sz="1400" baseline="30000" dirty="0">
                          <a:solidFill>
                            <a:schemeClr val="tx1"/>
                          </a:solidFill>
                        </a:rPr>
                        <a:t>rd</a:t>
                      </a:r>
                      <a:r>
                        <a:rPr lang="en-US" sz="1400" dirty="0">
                          <a:solidFill>
                            <a:schemeClr val="tx1"/>
                          </a:solidFill>
                        </a:rPr>
                        <a:t> Qtr.</a:t>
                      </a:r>
                    </a:p>
                  </a:txBody>
                  <a:tcPr anchor="ctr">
                    <a:solidFill>
                      <a:schemeClr val="bg1">
                        <a:lumMod val="75000"/>
                      </a:schemeClr>
                    </a:solidFill>
                  </a:tcPr>
                </a:tc>
                <a:tc>
                  <a:txBody>
                    <a:bodyPr/>
                    <a:lstStyle/>
                    <a:p>
                      <a:pPr algn="ctr"/>
                      <a:r>
                        <a:rPr lang="en-US" sz="1400" b="1" i="1" dirty="0">
                          <a:solidFill>
                            <a:schemeClr val="tx1"/>
                          </a:solidFill>
                        </a:rPr>
                        <a:t>Total</a:t>
                      </a:r>
                    </a:p>
                  </a:txBody>
                  <a:tcPr anchor="ctr">
                    <a:solidFill>
                      <a:schemeClr val="bg1">
                        <a:lumMod val="75000"/>
                      </a:schemeClr>
                    </a:solidFill>
                  </a:tcPr>
                </a:tc>
                <a:tc>
                  <a:txBody>
                    <a:bodyPr/>
                    <a:lstStyle/>
                    <a:p>
                      <a:pPr algn="ctr"/>
                      <a:r>
                        <a:rPr lang="en-US" sz="1400"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395161">
                <a:tc>
                  <a:txBody>
                    <a:bodyPr/>
                    <a:lstStyle/>
                    <a:p>
                      <a:pPr algn="r"/>
                      <a:r>
                        <a:rPr lang="en-US" sz="1400" i="1" dirty="0"/>
                        <a:t>Compliance Inspections</a:t>
                      </a:r>
                    </a:p>
                  </a:txBody>
                  <a:tcPr anchor="ctr">
                    <a:solidFill>
                      <a:schemeClr val="bg1">
                        <a:lumMod val="85000"/>
                      </a:schemeClr>
                    </a:solidFill>
                  </a:tcPr>
                </a:tc>
                <a:tc>
                  <a:txBody>
                    <a:bodyPr/>
                    <a:lstStyle/>
                    <a:p>
                      <a:pPr algn="ctr"/>
                      <a:r>
                        <a:rPr lang="en-US" sz="1400" b="0" i="0" dirty="0"/>
                        <a:t>13</a:t>
                      </a:r>
                    </a:p>
                  </a:txBody>
                  <a:tcPr anchor="ctr">
                    <a:solidFill>
                      <a:schemeClr val="bg1">
                        <a:lumMod val="85000"/>
                      </a:schemeClr>
                    </a:solidFill>
                  </a:tcPr>
                </a:tc>
                <a:tc>
                  <a:txBody>
                    <a:bodyPr/>
                    <a:lstStyle/>
                    <a:p>
                      <a:pPr algn="ctr"/>
                      <a:r>
                        <a:rPr lang="en-US" sz="1400" b="0" i="0" dirty="0"/>
                        <a:t>10</a:t>
                      </a:r>
                    </a:p>
                  </a:txBody>
                  <a:tcPr anchor="ctr">
                    <a:solidFill>
                      <a:schemeClr val="bg1">
                        <a:lumMod val="85000"/>
                      </a:schemeClr>
                    </a:solidFill>
                  </a:tcPr>
                </a:tc>
                <a:tc>
                  <a:txBody>
                    <a:bodyPr/>
                    <a:lstStyle/>
                    <a:p>
                      <a:pPr algn="ctr"/>
                      <a:r>
                        <a:rPr lang="en-US" sz="1400" b="0" i="0" dirty="0"/>
                        <a:t>8</a:t>
                      </a:r>
                    </a:p>
                  </a:txBody>
                  <a:tcPr anchor="ctr">
                    <a:solidFill>
                      <a:schemeClr val="bg1">
                        <a:lumMod val="85000"/>
                      </a:schemeClr>
                    </a:solidFill>
                  </a:tcPr>
                </a:tc>
                <a:tc>
                  <a:txBody>
                    <a:bodyPr/>
                    <a:lstStyle/>
                    <a:p>
                      <a:pPr algn="ctr"/>
                      <a:r>
                        <a:rPr lang="en-US" sz="1400" b="1" i="1" dirty="0"/>
                        <a:t>31</a:t>
                      </a:r>
                    </a:p>
                  </a:txBody>
                  <a:tcPr anchor="ctr">
                    <a:solidFill>
                      <a:schemeClr val="bg1">
                        <a:lumMod val="85000"/>
                      </a:schemeClr>
                    </a:solidFill>
                  </a:tcPr>
                </a:tc>
                <a:tc>
                  <a:txBody>
                    <a:bodyPr/>
                    <a:lstStyle/>
                    <a:p>
                      <a:pPr algn="ctr"/>
                      <a:r>
                        <a:rPr lang="en-US" sz="1400" i="0" dirty="0"/>
                        <a:t>30</a:t>
                      </a:r>
                    </a:p>
                  </a:txBody>
                  <a:tcPr anchor="ctr">
                    <a:solidFill>
                      <a:schemeClr val="bg1">
                        <a:lumMod val="85000"/>
                      </a:schemeClr>
                    </a:solidFill>
                  </a:tcPr>
                </a:tc>
                <a:extLst>
                  <a:ext uri="{0D108BD9-81ED-4DB2-BD59-A6C34878D82A}">
                    <a16:rowId xmlns:a16="http://schemas.microsoft.com/office/drawing/2014/main" val="10001"/>
                  </a:ext>
                </a:extLst>
              </a:tr>
              <a:tr h="395161">
                <a:tc>
                  <a:txBody>
                    <a:bodyPr/>
                    <a:lstStyle/>
                    <a:p>
                      <a:pPr algn="r"/>
                      <a:r>
                        <a:rPr lang="en-US" sz="1400" i="1" dirty="0"/>
                        <a:t>Consultative Visits</a:t>
                      </a:r>
                    </a:p>
                  </a:txBody>
                  <a:tcPr anchor="ctr">
                    <a:solidFill>
                      <a:schemeClr val="bg1">
                        <a:lumMod val="95000"/>
                      </a:schemeClr>
                    </a:solidFill>
                  </a:tcPr>
                </a:tc>
                <a:tc>
                  <a:txBody>
                    <a:bodyPr/>
                    <a:lstStyle/>
                    <a:p>
                      <a:pPr algn="ctr"/>
                      <a:r>
                        <a:rPr lang="en-US" sz="1400" b="0" i="0" dirty="0"/>
                        <a:t>3</a:t>
                      </a:r>
                    </a:p>
                  </a:txBody>
                  <a:tcPr anchor="ctr">
                    <a:solidFill>
                      <a:schemeClr val="bg1">
                        <a:lumMod val="95000"/>
                      </a:schemeClr>
                    </a:solidFill>
                  </a:tcPr>
                </a:tc>
                <a:tc>
                  <a:txBody>
                    <a:bodyPr/>
                    <a:lstStyle/>
                    <a:p>
                      <a:pPr algn="ctr"/>
                      <a:r>
                        <a:rPr lang="en-US" sz="1400" b="0" i="0" dirty="0"/>
                        <a:t>3</a:t>
                      </a:r>
                    </a:p>
                  </a:txBody>
                  <a:tcPr anchor="ctr">
                    <a:solidFill>
                      <a:schemeClr val="bg1">
                        <a:lumMod val="95000"/>
                      </a:schemeClr>
                    </a:solidFill>
                  </a:tcPr>
                </a:tc>
                <a:tc>
                  <a:txBody>
                    <a:bodyPr/>
                    <a:lstStyle/>
                    <a:p>
                      <a:pPr algn="ctr"/>
                      <a:r>
                        <a:rPr lang="en-US" sz="1400" b="0" i="0" dirty="0"/>
                        <a:t>10</a:t>
                      </a:r>
                    </a:p>
                  </a:txBody>
                  <a:tcPr anchor="ctr">
                    <a:solidFill>
                      <a:schemeClr val="bg1">
                        <a:lumMod val="95000"/>
                      </a:schemeClr>
                    </a:solidFill>
                  </a:tcPr>
                </a:tc>
                <a:tc>
                  <a:txBody>
                    <a:bodyPr/>
                    <a:lstStyle/>
                    <a:p>
                      <a:pPr algn="ctr"/>
                      <a:r>
                        <a:rPr lang="en-US" sz="1400" b="1" i="1" dirty="0"/>
                        <a:t>16</a:t>
                      </a:r>
                    </a:p>
                  </a:txBody>
                  <a:tcPr anchor="ctr">
                    <a:solidFill>
                      <a:schemeClr val="bg1">
                        <a:lumMod val="95000"/>
                      </a:schemeClr>
                    </a:solidFill>
                  </a:tcPr>
                </a:tc>
                <a:tc>
                  <a:txBody>
                    <a:bodyPr/>
                    <a:lstStyle/>
                    <a:p>
                      <a:pPr algn="ctr"/>
                      <a:r>
                        <a:rPr lang="en-US" sz="1400" i="0" dirty="0"/>
                        <a:t>15</a:t>
                      </a:r>
                    </a:p>
                  </a:txBody>
                  <a:tcPr anchor="ctr">
                    <a:solidFill>
                      <a:schemeClr val="bg1">
                        <a:lumMod val="95000"/>
                      </a:schemeClr>
                    </a:solidFill>
                  </a:tcPr>
                </a:tc>
                <a:extLst>
                  <a:ext uri="{0D108BD9-81ED-4DB2-BD59-A6C34878D82A}">
                    <a16:rowId xmlns:a16="http://schemas.microsoft.com/office/drawing/2014/main" val="10002"/>
                  </a:ext>
                </a:extLst>
              </a:tr>
              <a:tr h="395161">
                <a:tc>
                  <a:txBody>
                    <a:bodyPr/>
                    <a:lstStyle/>
                    <a:p>
                      <a:pPr algn="r"/>
                      <a:r>
                        <a:rPr lang="en-US" sz="1400" i="1" dirty="0"/>
                        <a:t>OSH Training and Outreach Events</a:t>
                      </a:r>
                    </a:p>
                  </a:txBody>
                  <a:tcPr anchor="ctr">
                    <a:solidFill>
                      <a:schemeClr val="bg1">
                        <a:lumMod val="85000"/>
                      </a:schemeClr>
                    </a:solidFill>
                  </a:tcPr>
                </a:tc>
                <a:tc>
                  <a:txBody>
                    <a:bodyPr/>
                    <a:lstStyle/>
                    <a:p>
                      <a:pPr algn="ctr"/>
                      <a:r>
                        <a:rPr lang="en-US" sz="1400" b="0" i="0" dirty="0"/>
                        <a:t>0</a:t>
                      </a:r>
                    </a:p>
                  </a:txBody>
                  <a:tcPr anchor="ctr">
                    <a:solidFill>
                      <a:schemeClr val="bg1">
                        <a:lumMod val="85000"/>
                      </a:schemeClr>
                    </a:solidFill>
                  </a:tcPr>
                </a:tc>
                <a:tc>
                  <a:txBody>
                    <a:bodyPr/>
                    <a:lstStyle/>
                    <a:p>
                      <a:pPr algn="ctr"/>
                      <a:r>
                        <a:rPr lang="en-US" sz="1400" b="0" i="0" dirty="0"/>
                        <a:t>0</a:t>
                      </a:r>
                    </a:p>
                  </a:txBody>
                  <a:tcPr anchor="ctr">
                    <a:solidFill>
                      <a:schemeClr val="bg1">
                        <a:lumMod val="85000"/>
                      </a:schemeClr>
                    </a:solidFill>
                  </a:tcPr>
                </a:tc>
                <a:tc>
                  <a:txBody>
                    <a:bodyPr/>
                    <a:lstStyle/>
                    <a:p>
                      <a:pPr algn="ctr"/>
                      <a:r>
                        <a:rPr lang="en-US" sz="1400" b="0" i="0" dirty="0"/>
                        <a:t>3</a:t>
                      </a:r>
                    </a:p>
                  </a:txBody>
                  <a:tcPr anchor="ctr">
                    <a:solidFill>
                      <a:schemeClr val="bg1">
                        <a:lumMod val="85000"/>
                      </a:schemeClr>
                    </a:solidFill>
                  </a:tcPr>
                </a:tc>
                <a:tc>
                  <a:txBody>
                    <a:bodyPr/>
                    <a:lstStyle/>
                    <a:p>
                      <a:pPr algn="ctr"/>
                      <a:r>
                        <a:rPr lang="en-US" sz="1400" b="1" i="1" dirty="0"/>
                        <a:t>3</a:t>
                      </a:r>
                    </a:p>
                  </a:txBody>
                  <a:tcPr anchor="ctr">
                    <a:solidFill>
                      <a:schemeClr val="bg1">
                        <a:lumMod val="85000"/>
                      </a:schemeClr>
                    </a:solidFill>
                  </a:tcPr>
                </a:tc>
                <a:tc>
                  <a:txBody>
                    <a:bodyPr/>
                    <a:lstStyle/>
                    <a:p>
                      <a:pPr algn="ctr"/>
                      <a:r>
                        <a:rPr lang="en-US" sz="1400" i="0" dirty="0"/>
                        <a:t>3</a:t>
                      </a:r>
                    </a:p>
                  </a:txBody>
                  <a:tcPr anchor="ctr">
                    <a:solidFill>
                      <a:schemeClr val="bg1">
                        <a:lumMod val="85000"/>
                      </a:schemeClr>
                    </a:solidFill>
                  </a:tcPr>
                </a:tc>
                <a:extLst>
                  <a:ext uri="{0D108BD9-81ED-4DB2-BD59-A6C34878D82A}">
                    <a16:rowId xmlns:a16="http://schemas.microsoft.com/office/drawing/2014/main" val="10003"/>
                  </a:ext>
                </a:extLst>
              </a:tr>
              <a:tr h="395161">
                <a:tc>
                  <a:txBody>
                    <a:bodyPr/>
                    <a:lstStyle/>
                    <a:p>
                      <a:pPr algn="r"/>
                      <a:r>
                        <a:rPr lang="en-US" sz="1400" i="1" dirty="0"/>
                        <a:t>People </a:t>
                      </a:r>
                      <a:r>
                        <a:rPr lang="en-US" sz="1400" i="1" baseline="0" dirty="0"/>
                        <a:t>Trained</a:t>
                      </a:r>
                      <a:endParaRPr lang="en-US" sz="1400" i="1" dirty="0"/>
                    </a:p>
                  </a:txBody>
                  <a:tcPr anchor="ctr">
                    <a:solidFill>
                      <a:schemeClr val="bg1">
                        <a:lumMod val="95000"/>
                      </a:schemeClr>
                    </a:solidFill>
                  </a:tcPr>
                </a:tc>
                <a:tc>
                  <a:txBody>
                    <a:bodyPr/>
                    <a:lstStyle/>
                    <a:p>
                      <a:pPr algn="ctr"/>
                      <a:r>
                        <a:rPr lang="en-US" sz="1400" b="0" i="0" dirty="0"/>
                        <a:t>0</a:t>
                      </a:r>
                    </a:p>
                  </a:txBody>
                  <a:tcPr anchor="ctr">
                    <a:solidFill>
                      <a:schemeClr val="bg1">
                        <a:lumMod val="95000"/>
                      </a:schemeClr>
                    </a:solidFill>
                  </a:tcPr>
                </a:tc>
                <a:tc>
                  <a:txBody>
                    <a:bodyPr/>
                    <a:lstStyle/>
                    <a:p>
                      <a:pPr algn="ctr"/>
                      <a:r>
                        <a:rPr lang="en-US" sz="1400" b="0" i="0" dirty="0"/>
                        <a:t>0</a:t>
                      </a:r>
                    </a:p>
                  </a:txBody>
                  <a:tcPr anchor="ctr">
                    <a:solidFill>
                      <a:schemeClr val="bg1">
                        <a:lumMod val="95000"/>
                      </a:schemeClr>
                    </a:solidFill>
                  </a:tcPr>
                </a:tc>
                <a:tc>
                  <a:txBody>
                    <a:bodyPr/>
                    <a:lstStyle/>
                    <a:p>
                      <a:pPr algn="ctr"/>
                      <a:r>
                        <a:rPr lang="en-US" sz="1400" b="0" i="0" dirty="0"/>
                        <a:t>97</a:t>
                      </a:r>
                    </a:p>
                  </a:txBody>
                  <a:tcPr anchor="ctr">
                    <a:solidFill>
                      <a:schemeClr val="bg1">
                        <a:lumMod val="95000"/>
                      </a:schemeClr>
                    </a:solidFill>
                  </a:tcPr>
                </a:tc>
                <a:tc>
                  <a:txBody>
                    <a:bodyPr/>
                    <a:lstStyle/>
                    <a:p>
                      <a:pPr algn="ctr"/>
                      <a:r>
                        <a:rPr lang="en-US" sz="1400" b="1" i="1" dirty="0"/>
                        <a:t>97</a:t>
                      </a:r>
                    </a:p>
                  </a:txBody>
                  <a:tcPr anchor="ctr">
                    <a:solidFill>
                      <a:schemeClr val="bg1">
                        <a:lumMod val="95000"/>
                      </a:schemeClr>
                    </a:solidFill>
                  </a:tcPr>
                </a:tc>
                <a:tc>
                  <a:txBody>
                    <a:bodyPr/>
                    <a:lstStyle/>
                    <a:p>
                      <a:pPr algn="ctr"/>
                      <a:r>
                        <a:rPr lang="en-US" sz="1400" i="0" dirty="0"/>
                        <a:t>75</a:t>
                      </a:r>
                    </a:p>
                  </a:txBody>
                  <a:tcPr anchor="ctr">
                    <a:solidFill>
                      <a:schemeClr val="bg1">
                        <a:lumMod val="95000"/>
                      </a:schemeClr>
                    </a:solidFill>
                  </a:tcPr>
                </a:tc>
                <a:extLst>
                  <a:ext uri="{0D108BD9-81ED-4DB2-BD59-A6C34878D82A}">
                    <a16:rowId xmlns:a16="http://schemas.microsoft.com/office/drawing/2014/main" val="10004"/>
                  </a:ext>
                </a:extLst>
              </a:tr>
            </a:tbl>
          </a:graphicData>
        </a:graphic>
      </p:graphicFrame>
      <p:graphicFrame>
        <p:nvGraphicFramePr>
          <p:cNvPr id="14" name="Table 13">
            <a:extLst>
              <a:ext uri="{FF2B5EF4-FFF2-40B4-BE49-F238E27FC236}">
                <a16:creationId xmlns:a16="http://schemas.microsoft.com/office/drawing/2014/main" id="{B13F91D7-1719-4D29-9068-9619DD16BA2D}"/>
              </a:ext>
            </a:extLst>
          </p:cNvPr>
          <p:cNvGraphicFramePr>
            <a:graphicFrameLocks noGrp="1"/>
          </p:cNvGraphicFramePr>
          <p:nvPr>
            <p:extLst>
              <p:ext uri="{D42A27DB-BD31-4B8C-83A1-F6EECF244321}">
                <p14:modId xmlns:p14="http://schemas.microsoft.com/office/powerpoint/2010/main" val="52016420"/>
              </p:ext>
            </p:extLst>
          </p:nvPr>
        </p:nvGraphicFramePr>
        <p:xfrm>
          <a:off x="609600" y="4038600"/>
          <a:ext cx="7932178" cy="1950720"/>
        </p:xfrm>
        <a:graphic>
          <a:graphicData uri="http://schemas.openxmlformats.org/drawingml/2006/table">
            <a:tbl>
              <a:tblPr>
                <a:tableStyleId>{00A15C55-8517-42AA-B614-E9B94910E393}</a:tableStyleId>
              </a:tblPr>
              <a:tblGrid>
                <a:gridCol w="2745753">
                  <a:extLst>
                    <a:ext uri="{9D8B030D-6E8A-4147-A177-3AD203B41FA5}">
                      <a16:colId xmlns:a16="http://schemas.microsoft.com/office/drawing/2014/main" val="20000"/>
                    </a:ext>
                  </a:extLst>
                </a:gridCol>
                <a:gridCol w="759447">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838200">
                  <a:extLst>
                    <a:ext uri="{9D8B030D-6E8A-4147-A177-3AD203B41FA5}">
                      <a16:colId xmlns:a16="http://schemas.microsoft.com/office/drawing/2014/main" val="20003"/>
                    </a:ext>
                  </a:extLst>
                </a:gridCol>
                <a:gridCol w="914400">
                  <a:extLst>
                    <a:ext uri="{9D8B030D-6E8A-4147-A177-3AD203B41FA5}">
                      <a16:colId xmlns:a16="http://schemas.microsoft.com/office/drawing/2014/main" val="3830765439"/>
                    </a:ext>
                  </a:extLst>
                </a:gridCol>
                <a:gridCol w="875092">
                  <a:extLst>
                    <a:ext uri="{9D8B030D-6E8A-4147-A177-3AD203B41FA5}">
                      <a16:colId xmlns:a16="http://schemas.microsoft.com/office/drawing/2014/main" val="4293876005"/>
                    </a:ext>
                  </a:extLst>
                </a:gridCol>
                <a:gridCol w="1037286">
                  <a:extLst>
                    <a:ext uri="{9D8B030D-6E8A-4147-A177-3AD203B41FA5}">
                      <a16:colId xmlns:a16="http://schemas.microsoft.com/office/drawing/2014/main" val="20004"/>
                    </a:ext>
                  </a:extLst>
                </a:gridCol>
              </a:tblGrid>
              <a:tr h="425053">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u="none" strike="noStrike" cap="none" normalizeH="0" baseline="0" dirty="0">
                          <a:ln>
                            <a:noFill/>
                          </a:ln>
                          <a:effectLst/>
                        </a:rPr>
                        <a:t>NAICS 11331*</a:t>
                      </a:r>
                      <a:r>
                        <a:rPr lang="en-US" sz="1400" b="1" dirty="0"/>
                        <a:t>—</a:t>
                      </a:r>
                      <a:r>
                        <a:rPr kumimoji="0" lang="en-US" sz="1400" b="1" i="0" u="none" strike="noStrike" cap="none" normalizeH="0" baseline="0" dirty="0">
                          <a:ln>
                            <a:noFill/>
                          </a:ln>
                          <a:solidFill>
                            <a:schemeClr val="tx1"/>
                          </a:solidFill>
                          <a:effectLst/>
                          <a:latin typeface="Arial" charset="0"/>
                          <a:cs typeface="Arial" charset="0"/>
                        </a:rPr>
                        <a:t>LOGGING</a:t>
                      </a:r>
                    </a:p>
                  </a:txBody>
                  <a:tcP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cap="none" normalizeH="0" baseline="0" dirty="0">
                          <a:ln>
                            <a:noFill/>
                          </a:ln>
                          <a:solidFill>
                            <a:schemeClr val="tx1"/>
                          </a:solidFill>
                          <a:effectLst/>
                          <a:latin typeface="Arial" charset="0"/>
                          <a:cs typeface="Arial" charset="0"/>
                        </a:rPr>
                        <a:t>FFY 2020</a:t>
                      </a:r>
                    </a:p>
                  </a:txBody>
                  <a:tcPr anchor="ctr" horzOverflow="overflow">
                    <a:solidFill>
                      <a:schemeClr val="bg1">
                        <a:lumMod val="75000"/>
                      </a:schemeClr>
                    </a:solidFill>
                  </a:tcPr>
                </a:tc>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cap="none" normalizeH="0" baseline="0" dirty="0">
                          <a:ln>
                            <a:noFill/>
                          </a:ln>
                          <a:solidFill>
                            <a:schemeClr val="tx1"/>
                          </a:solidFill>
                          <a:effectLst/>
                          <a:latin typeface="Arial" charset="0"/>
                          <a:cs typeface="Arial" charset="0"/>
                        </a:rPr>
                        <a:t>1</a:t>
                      </a:r>
                      <a:r>
                        <a:rPr kumimoji="0" lang="en-US" sz="1400" b="1" i="0" u="none" strike="noStrike" cap="none" normalizeH="0" baseline="30000" dirty="0">
                          <a:ln>
                            <a:noFill/>
                          </a:ln>
                          <a:solidFill>
                            <a:schemeClr val="tx1"/>
                          </a:solidFill>
                          <a:effectLst/>
                          <a:latin typeface="Arial" charset="0"/>
                          <a:cs typeface="Arial" charset="0"/>
                        </a:rPr>
                        <a:t>st</a:t>
                      </a:r>
                      <a:r>
                        <a:rPr kumimoji="0" lang="en-US" sz="14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cap="none" normalizeH="0" baseline="0" dirty="0">
                          <a:ln>
                            <a:noFill/>
                          </a:ln>
                          <a:solidFill>
                            <a:schemeClr val="tx1"/>
                          </a:solidFill>
                          <a:effectLst/>
                          <a:latin typeface="Arial" charset="0"/>
                          <a:cs typeface="Arial" charset="0"/>
                        </a:rPr>
                        <a:t>2</a:t>
                      </a:r>
                      <a:r>
                        <a:rPr kumimoji="0" lang="en-US" sz="1400" b="1" i="0" u="none" strike="noStrike" cap="none" normalizeH="0" baseline="30000" dirty="0">
                          <a:ln>
                            <a:noFill/>
                          </a:ln>
                          <a:solidFill>
                            <a:schemeClr val="tx1"/>
                          </a:solidFill>
                          <a:effectLst/>
                          <a:latin typeface="Arial" charset="0"/>
                          <a:cs typeface="Arial" charset="0"/>
                        </a:rPr>
                        <a:t>nd</a:t>
                      </a:r>
                      <a:r>
                        <a:rPr kumimoji="0" lang="en-US" sz="14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cap="none" normalizeH="0" baseline="0" dirty="0">
                          <a:ln>
                            <a:noFill/>
                          </a:ln>
                          <a:solidFill>
                            <a:schemeClr val="tx1"/>
                          </a:solidFill>
                          <a:effectLst/>
                          <a:latin typeface="Arial" charset="0"/>
                          <a:cs typeface="Arial" charset="0"/>
                        </a:rPr>
                        <a:t>3</a:t>
                      </a:r>
                      <a:r>
                        <a:rPr kumimoji="0" lang="en-US" sz="1400" b="1" i="0" u="none" strike="noStrike" cap="none" normalizeH="0" baseline="30000" dirty="0">
                          <a:ln>
                            <a:noFill/>
                          </a:ln>
                          <a:solidFill>
                            <a:schemeClr val="tx1"/>
                          </a:solidFill>
                          <a:effectLst/>
                          <a:latin typeface="Arial" charset="0"/>
                          <a:cs typeface="Arial" charset="0"/>
                        </a:rPr>
                        <a:t>rd</a:t>
                      </a:r>
                      <a:r>
                        <a:rPr kumimoji="0" lang="en-US" sz="14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1" u="none" strike="noStrike" cap="none" normalizeH="0" baseline="0" dirty="0">
                          <a:ln>
                            <a:noFill/>
                          </a:ln>
                          <a:solidFill>
                            <a:schemeClr val="tx1"/>
                          </a:solidFill>
                          <a:effectLst/>
                          <a:latin typeface="Arial" charset="0"/>
                          <a:cs typeface="Arial" charset="0"/>
                        </a:rPr>
                        <a:t>Total</a:t>
                      </a:r>
                    </a:p>
                  </a:txBody>
                  <a:tcPr anchor="ctr" horzOverflow="overflow">
                    <a:solidFill>
                      <a:schemeClr val="bg1">
                        <a:lumMod val="75000"/>
                      </a:schemeClr>
                    </a:solidFill>
                  </a:tcPr>
                </a:tc>
                <a:extLst>
                  <a:ext uri="{0D108BD9-81ED-4DB2-BD59-A6C34878D82A}">
                    <a16:rowId xmlns:a16="http://schemas.microsoft.com/office/drawing/2014/main" val="10000"/>
                  </a:ext>
                </a:extLst>
              </a:tr>
              <a:tr h="250031">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i="1" u="none" strike="noStrike" cap="none" normalizeH="0" baseline="0" dirty="0">
                          <a:ln>
                            <a:noFill/>
                          </a:ln>
                          <a:effectLst/>
                        </a:rPr>
                        <a:t>Total Fatalities</a:t>
                      </a:r>
                      <a:endParaRPr kumimoji="0" lang="en-US" sz="1400" b="0" i="1" u="none" strike="noStrike" cap="none" normalizeH="0" baseline="0" dirty="0">
                        <a:ln>
                          <a:noFill/>
                        </a:ln>
                        <a:solidFill>
                          <a:schemeClr val="tx1"/>
                        </a:solidFill>
                        <a:effectLst/>
                        <a:latin typeface="Arial" charset="0"/>
                        <a:cs typeface="Arial" charset="0"/>
                      </a:endParaRPr>
                    </a:p>
                  </a:txBody>
                  <a:tcPr horzOverflow="overflow">
                    <a:solidFill>
                      <a:schemeClr val="bg1">
                        <a:lumMod val="95000"/>
                      </a:schemeClr>
                    </a:solidFill>
                  </a:tcPr>
                </a:tc>
                <a:tc>
                  <a:txBody>
                    <a:bodyPr/>
                    <a:lstStyle/>
                    <a:p>
                      <a:pPr algn="ctr"/>
                      <a:r>
                        <a:rPr lang="en-US" sz="1400" i="1" dirty="0"/>
                        <a:t>1</a:t>
                      </a:r>
                    </a:p>
                  </a:txBody>
                  <a:tcPr horzOverflow="overflow">
                    <a:solidFill>
                      <a:schemeClr val="bg1">
                        <a:lumMod val="95000"/>
                      </a:schemeClr>
                    </a:solidFill>
                  </a:tcPr>
                </a:tc>
                <a:tc vMerge="1">
                  <a:txBody>
                    <a:bodyPr/>
                    <a:lstStyle/>
                    <a:p>
                      <a:pPr algn="ctr"/>
                      <a:endParaRPr lang="en-US" sz="1400" i="1" dirty="0"/>
                    </a:p>
                  </a:txBody>
                  <a:tcPr horzOverflow="overflow">
                    <a:solidFill>
                      <a:schemeClr val="bg1">
                        <a:lumMod val="95000"/>
                      </a:schemeClr>
                    </a:solidFill>
                  </a:tcPr>
                </a:tc>
                <a:tc>
                  <a:txBody>
                    <a:bodyPr/>
                    <a:lstStyle/>
                    <a:p>
                      <a:pPr algn="ctr"/>
                      <a:r>
                        <a:rPr lang="en-US" sz="1400" i="0" dirty="0"/>
                        <a:t>0</a:t>
                      </a:r>
                    </a:p>
                  </a:txBody>
                  <a:tcPr horzOverflow="overflow">
                    <a:solidFill>
                      <a:schemeClr val="bg1">
                        <a:lumMod val="95000"/>
                      </a:schemeClr>
                    </a:solidFill>
                  </a:tcPr>
                </a:tc>
                <a:tc>
                  <a:txBody>
                    <a:bodyPr/>
                    <a:lstStyle/>
                    <a:p>
                      <a:pPr algn="ctr"/>
                      <a:r>
                        <a:rPr lang="en-US" sz="1400" i="0" dirty="0"/>
                        <a:t>0</a:t>
                      </a:r>
                    </a:p>
                  </a:txBody>
                  <a:tcPr horzOverflow="overflow">
                    <a:solidFill>
                      <a:schemeClr val="bg1">
                        <a:lumMod val="95000"/>
                      </a:schemeClr>
                    </a:solidFill>
                  </a:tcPr>
                </a:tc>
                <a:tc>
                  <a:txBody>
                    <a:bodyPr/>
                    <a:lstStyle/>
                    <a:p>
                      <a:pPr algn="ctr"/>
                      <a:r>
                        <a:rPr lang="en-US" sz="1400" i="0" dirty="0"/>
                        <a:t>1</a:t>
                      </a:r>
                    </a:p>
                  </a:txBody>
                  <a:tcPr horzOverflow="overflow">
                    <a:solidFill>
                      <a:schemeClr val="bg1">
                        <a:lumMod val="95000"/>
                      </a:schemeClr>
                    </a:solidFill>
                  </a:tcPr>
                </a:tc>
                <a:tc>
                  <a:txBody>
                    <a:bodyPr/>
                    <a:lstStyle/>
                    <a:p>
                      <a:pPr algn="ctr"/>
                      <a:r>
                        <a:rPr lang="en-US" sz="1400" b="1" i="1" dirty="0"/>
                        <a:t>1</a:t>
                      </a:r>
                    </a:p>
                  </a:txBody>
                  <a:tcPr horzOverflow="overflow">
                    <a:solidFill>
                      <a:schemeClr val="bg1">
                        <a:lumMod val="95000"/>
                      </a:schemeClr>
                    </a:solidFill>
                  </a:tcPr>
                </a:tc>
                <a:extLst>
                  <a:ext uri="{0D108BD9-81ED-4DB2-BD59-A6C34878D82A}">
                    <a16:rowId xmlns:a16="http://schemas.microsoft.com/office/drawing/2014/main" val="10001"/>
                  </a:ext>
                </a:extLst>
              </a:tr>
              <a:tr h="425053">
                <a:tc>
                  <a: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1" u="none" strike="noStrike" cap="none" normalizeH="0" baseline="0" dirty="0">
                          <a:ln>
                            <a:noFill/>
                          </a:ln>
                          <a:effectLst/>
                        </a:rPr>
                        <a:t>NAICS 56173*</a:t>
                      </a:r>
                      <a:r>
                        <a:rPr lang="en-US" sz="1400" b="1" dirty="0"/>
                        <a:t>—</a:t>
                      </a:r>
                      <a:r>
                        <a:rPr kumimoji="0" lang="en-US" sz="1400" b="1" i="0" u="none" strike="noStrike" cap="none" normalizeH="0" baseline="0" dirty="0">
                          <a:ln>
                            <a:noFill/>
                          </a:ln>
                          <a:solidFill>
                            <a:schemeClr val="tx1"/>
                          </a:solidFill>
                          <a:effectLst/>
                          <a:latin typeface="Arial" charset="0"/>
                          <a:cs typeface="Arial" charset="0"/>
                        </a:rPr>
                        <a:t>ARBORICULTURE</a:t>
                      </a:r>
                    </a:p>
                  </a:txBody>
                  <a:tcP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cap="none" normalizeH="0" baseline="0" dirty="0">
                          <a:ln>
                            <a:noFill/>
                          </a:ln>
                          <a:solidFill>
                            <a:schemeClr val="tx1"/>
                          </a:solidFill>
                          <a:effectLst/>
                          <a:latin typeface="Arial" charset="0"/>
                          <a:cs typeface="Arial" charset="0"/>
                        </a:rPr>
                        <a:t>FFY 2020</a:t>
                      </a:r>
                    </a:p>
                  </a:txBody>
                  <a:tcPr anchor="ctr" horzOverflow="overflow">
                    <a:solidFill>
                      <a:schemeClr val="bg1">
                        <a:lumMod val="75000"/>
                      </a:schemeClr>
                    </a:solidFill>
                  </a:tcPr>
                </a:tc>
                <a:tc vMerge="1">
                  <a:txBody>
                    <a:bodyPr/>
                    <a:lstStyle/>
                    <a:p>
                      <a:pPr algn="ctr"/>
                      <a:endParaRPr lang="en-US" sz="1400" i="1" dirty="0"/>
                    </a:p>
                  </a:txBody>
                  <a:tcP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cap="none" normalizeH="0" baseline="0" dirty="0">
                          <a:ln>
                            <a:noFill/>
                          </a:ln>
                          <a:solidFill>
                            <a:schemeClr val="tx1"/>
                          </a:solidFill>
                          <a:effectLst/>
                          <a:latin typeface="Arial" charset="0"/>
                          <a:cs typeface="Arial" charset="0"/>
                        </a:rPr>
                        <a:t>1</a:t>
                      </a:r>
                      <a:r>
                        <a:rPr kumimoji="0" lang="en-US" sz="1400" b="1" i="0" u="none" strike="noStrike" cap="none" normalizeH="0" baseline="30000" dirty="0">
                          <a:ln>
                            <a:noFill/>
                          </a:ln>
                          <a:solidFill>
                            <a:schemeClr val="tx1"/>
                          </a:solidFill>
                          <a:effectLst/>
                          <a:latin typeface="Arial" charset="0"/>
                          <a:cs typeface="Arial" charset="0"/>
                        </a:rPr>
                        <a:t>st</a:t>
                      </a:r>
                      <a:r>
                        <a:rPr kumimoji="0" lang="en-US" sz="14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cap="none" normalizeH="0" baseline="0" dirty="0">
                          <a:ln>
                            <a:noFill/>
                          </a:ln>
                          <a:solidFill>
                            <a:schemeClr val="tx1"/>
                          </a:solidFill>
                          <a:effectLst/>
                          <a:latin typeface="Arial" charset="0"/>
                          <a:cs typeface="Arial" charset="0"/>
                        </a:rPr>
                        <a:t>2</a:t>
                      </a:r>
                      <a:r>
                        <a:rPr kumimoji="0" lang="en-US" sz="1400" b="1" i="0" u="none" strike="noStrike" cap="none" normalizeH="0" baseline="30000" dirty="0">
                          <a:ln>
                            <a:noFill/>
                          </a:ln>
                          <a:solidFill>
                            <a:schemeClr val="tx1"/>
                          </a:solidFill>
                          <a:effectLst/>
                          <a:latin typeface="Arial" charset="0"/>
                          <a:cs typeface="Arial" charset="0"/>
                        </a:rPr>
                        <a:t>nd</a:t>
                      </a:r>
                      <a:r>
                        <a:rPr kumimoji="0" lang="en-US" sz="14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cap="none" normalizeH="0" baseline="0" dirty="0">
                          <a:ln>
                            <a:noFill/>
                          </a:ln>
                          <a:solidFill>
                            <a:schemeClr val="tx1"/>
                          </a:solidFill>
                          <a:effectLst/>
                          <a:latin typeface="Arial" charset="0"/>
                          <a:cs typeface="Arial" charset="0"/>
                        </a:rPr>
                        <a:t>3</a:t>
                      </a:r>
                      <a:r>
                        <a:rPr kumimoji="0" lang="en-US" sz="1400" b="1" i="0" u="none" strike="noStrike" cap="none" normalizeH="0" baseline="30000" dirty="0">
                          <a:ln>
                            <a:noFill/>
                          </a:ln>
                          <a:solidFill>
                            <a:schemeClr val="tx1"/>
                          </a:solidFill>
                          <a:effectLst/>
                          <a:latin typeface="Arial" charset="0"/>
                          <a:cs typeface="Arial" charset="0"/>
                        </a:rPr>
                        <a:t>rd</a:t>
                      </a:r>
                      <a:r>
                        <a:rPr kumimoji="0" lang="en-US" sz="14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1" u="none" strike="noStrike" cap="none" normalizeH="0" baseline="0" dirty="0">
                          <a:ln>
                            <a:noFill/>
                          </a:ln>
                          <a:solidFill>
                            <a:schemeClr val="tx1"/>
                          </a:solidFill>
                          <a:effectLst/>
                          <a:latin typeface="Arial" charset="0"/>
                          <a:cs typeface="Arial" charset="0"/>
                        </a:rPr>
                        <a:t>Total</a:t>
                      </a:r>
                    </a:p>
                  </a:txBody>
                  <a:tcPr anchor="ctr" horzOverflow="overflow">
                    <a:solidFill>
                      <a:schemeClr val="bg1">
                        <a:lumMod val="75000"/>
                      </a:schemeClr>
                    </a:solidFill>
                  </a:tcPr>
                </a:tc>
                <a:extLst>
                  <a:ext uri="{0D108BD9-81ED-4DB2-BD59-A6C34878D82A}">
                    <a16:rowId xmlns:a16="http://schemas.microsoft.com/office/drawing/2014/main" val="10002"/>
                  </a:ext>
                </a:extLst>
              </a:tr>
              <a:tr h="250031">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i="1" u="none" strike="noStrike" cap="none" normalizeH="0" baseline="0" dirty="0">
                          <a:ln>
                            <a:noFill/>
                          </a:ln>
                          <a:effectLst/>
                        </a:rPr>
                        <a:t>Total Fatalities</a:t>
                      </a:r>
                      <a:endParaRPr kumimoji="0" lang="en-US" sz="1400" b="0" i="1"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85000"/>
                      </a:schemeClr>
                    </a:solidFill>
                  </a:tcPr>
                </a:tc>
                <a:tc>
                  <a:txBody>
                    <a:bodyPr/>
                    <a:lstStyle/>
                    <a:p>
                      <a:pPr algn="ctr"/>
                      <a:r>
                        <a:rPr lang="en-US" sz="1400" i="1" dirty="0"/>
                        <a:t>5</a:t>
                      </a:r>
                    </a:p>
                  </a:txBody>
                  <a:tcPr anchor="ctr" horzOverflow="overflow">
                    <a:solidFill>
                      <a:schemeClr val="bg1">
                        <a:lumMod val="85000"/>
                      </a:schemeClr>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a:txBody>
                    <a:bodyPr/>
                    <a:lstStyle/>
                    <a:p>
                      <a:pPr algn="ctr"/>
                      <a:r>
                        <a:rPr lang="en-US" sz="1400" i="0" dirty="0"/>
                        <a:t>1</a:t>
                      </a:r>
                    </a:p>
                  </a:txBody>
                  <a:tcPr anchor="ctr" horzOverflow="overflow">
                    <a:solidFill>
                      <a:schemeClr val="bg1">
                        <a:lumMod val="85000"/>
                      </a:schemeClr>
                    </a:solidFill>
                  </a:tcPr>
                </a:tc>
                <a:tc>
                  <a:txBody>
                    <a:bodyPr/>
                    <a:lstStyle/>
                    <a:p>
                      <a:pPr algn="ctr"/>
                      <a:r>
                        <a:rPr lang="en-US" sz="1400" i="0" dirty="0"/>
                        <a:t>1</a:t>
                      </a:r>
                    </a:p>
                  </a:txBody>
                  <a:tcPr anchor="ctr" horzOverflow="overflow">
                    <a:solidFill>
                      <a:schemeClr val="bg1">
                        <a:lumMod val="85000"/>
                      </a:schemeClr>
                    </a:solidFill>
                  </a:tcPr>
                </a:tc>
                <a:tc>
                  <a:txBody>
                    <a:bodyPr/>
                    <a:lstStyle/>
                    <a:p>
                      <a:pPr algn="ctr"/>
                      <a:r>
                        <a:rPr lang="en-US" sz="1400" i="0" dirty="0"/>
                        <a:t>1</a:t>
                      </a:r>
                    </a:p>
                  </a:txBody>
                  <a:tcPr anchor="ctr" horzOverflow="overflow">
                    <a:solidFill>
                      <a:schemeClr val="bg1">
                        <a:lumMod val="85000"/>
                      </a:schemeClr>
                    </a:solidFill>
                  </a:tcPr>
                </a:tc>
                <a:tc>
                  <a:txBody>
                    <a:bodyPr/>
                    <a:lstStyle/>
                    <a:p>
                      <a:pPr algn="ctr"/>
                      <a:r>
                        <a:rPr lang="en-US" sz="1400" b="1" i="1" dirty="0"/>
                        <a:t>3</a:t>
                      </a:r>
                    </a:p>
                  </a:txBody>
                  <a:tcPr anchor="ctr" horzOverflow="overflow">
                    <a:solidFill>
                      <a:schemeClr val="bg1">
                        <a:lumMod val="85000"/>
                      </a:schemeClr>
                    </a:solidFill>
                  </a:tcPr>
                </a:tc>
                <a:extLst>
                  <a:ext uri="{0D108BD9-81ED-4DB2-BD59-A6C34878D82A}">
                    <a16:rowId xmlns:a16="http://schemas.microsoft.com/office/drawing/2014/main" val="10003"/>
                  </a:ext>
                </a:extLst>
              </a:tr>
              <a:tr h="250031">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chemeClr val="tx1"/>
                          </a:solidFill>
                          <a:effectLst/>
                          <a:latin typeface="Arial" charset="0"/>
                          <a:cs typeface="Arial" charset="0"/>
                        </a:rPr>
                        <a:t>1</a:t>
                      </a:r>
                      <a:r>
                        <a:rPr kumimoji="0" lang="en-US" sz="1400" b="0" i="1" u="none" strike="noStrike" cap="none" normalizeH="0" baseline="30000" dirty="0">
                          <a:ln>
                            <a:noFill/>
                          </a:ln>
                          <a:solidFill>
                            <a:schemeClr val="tx1"/>
                          </a:solidFill>
                          <a:effectLst/>
                          <a:latin typeface="Arial" charset="0"/>
                          <a:cs typeface="Arial" charset="0"/>
                        </a:rPr>
                        <a:t>st</a:t>
                      </a:r>
                      <a:r>
                        <a:rPr kumimoji="0" lang="en-US" sz="1400" b="0" i="1" u="none" strike="noStrike" cap="none" normalizeH="0" baseline="0" dirty="0">
                          <a:ln>
                            <a:noFill/>
                          </a:ln>
                          <a:solidFill>
                            <a:schemeClr val="tx1"/>
                          </a:solidFill>
                          <a:effectLst/>
                          <a:latin typeface="Arial" charset="0"/>
                          <a:cs typeface="Arial" charset="0"/>
                        </a:rPr>
                        <a:t> Qtr. Combined Fatality Rate</a:t>
                      </a:r>
                    </a:p>
                  </a:txBody>
                  <a:tcPr horzOverflow="overflow">
                    <a:solidFill>
                      <a:schemeClr val="bg1">
                        <a:lumMod val="95000"/>
                      </a:schemeClr>
                    </a:solidFill>
                  </a:tcPr>
                </a:tc>
                <a:tc>
                  <a:txBody>
                    <a:bodyPr/>
                    <a:lstStyle/>
                    <a:p>
                      <a:pPr algn="ctr"/>
                      <a:r>
                        <a:rPr lang="en-US" sz="1400" i="0"/>
                        <a:t>0.0025</a:t>
                      </a:r>
                      <a:endParaRPr lang="en-US" sz="1400" i="0" dirty="0"/>
                    </a:p>
                  </a:txBody>
                  <a:tcPr horzOverflow="overflow">
                    <a:solidFill>
                      <a:schemeClr val="bg1">
                        <a:lumMod val="95000"/>
                      </a:schemeClr>
                    </a:solidFill>
                  </a:tcPr>
                </a:tc>
                <a:tc vMerge="1">
                  <a:txBody>
                    <a:bodyPr/>
                    <a:lstStyle/>
                    <a:p>
                      <a:endParaRPr lang="en-US"/>
                    </a:p>
                  </a:txBody>
                  <a:tcPr/>
                </a:tc>
                <a:tc>
                  <a:txBody>
                    <a:bodyPr/>
                    <a:lstStyle/>
                    <a:p>
                      <a:pPr algn="ctr"/>
                      <a:r>
                        <a:rPr lang="en-US" sz="1400" i="0" dirty="0"/>
                        <a:t>NA</a:t>
                      </a:r>
                    </a:p>
                  </a:txBody>
                  <a:tcPr horzOverflow="overflow">
                    <a:solidFill>
                      <a:schemeClr val="bg1">
                        <a:lumMod val="95000"/>
                      </a:schemeClr>
                    </a:solidFill>
                  </a:tcPr>
                </a:tc>
                <a:tc>
                  <a:txBody>
                    <a:bodyPr/>
                    <a:lstStyle/>
                    <a:p>
                      <a:pPr algn="ctr"/>
                      <a:r>
                        <a:rPr lang="en-US" sz="1400" i="0" dirty="0"/>
                        <a:t>NA</a:t>
                      </a:r>
                    </a:p>
                  </a:txBody>
                  <a:tcPr horzOverflow="overflow">
                    <a:solidFill>
                      <a:schemeClr val="bg1">
                        <a:lumMod val="95000"/>
                      </a:schemeClr>
                    </a:solidFill>
                  </a:tcPr>
                </a:tc>
                <a:tc>
                  <a:txBody>
                    <a:bodyPr/>
                    <a:lstStyle/>
                    <a:p>
                      <a:pPr algn="ctr"/>
                      <a:r>
                        <a:rPr lang="en-US" sz="1400" i="0" dirty="0"/>
                        <a:t>NA</a:t>
                      </a:r>
                    </a:p>
                  </a:txBody>
                  <a:tcPr horzOverflow="overflow">
                    <a:solidFill>
                      <a:schemeClr val="bg1">
                        <a:lumMod val="95000"/>
                      </a:schemeClr>
                    </a:solidFill>
                  </a:tcPr>
                </a:tc>
                <a:tc>
                  <a:txBody>
                    <a:bodyPr/>
                    <a:lstStyle/>
                    <a:p>
                      <a:pPr algn="ctr"/>
                      <a:r>
                        <a:rPr lang="en-US" sz="1400" b="1" i="1" dirty="0"/>
                        <a:t>NA</a:t>
                      </a:r>
                    </a:p>
                  </a:txBody>
                  <a:tcPr horzOverflow="overflow">
                    <a:solidFill>
                      <a:schemeClr val="bg1">
                        <a:lumMod val="95000"/>
                      </a:schemeClr>
                    </a:solidFill>
                  </a:tcPr>
                </a:tc>
                <a:extLst>
                  <a:ext uri="{0D108BD9-81ED-4DB2-BD59-A6C34878D82A}">
                    <a16:rowId xmlns:a16="http://schemas.microsoft.com/office/drawing/2014/main" val="3489040046"/>
                  </a:ext>
                </a:extLst>
              </a:tr>
            </a:tbl>
          </a:graphicData>
        </a:graphic>
      </p:graphicFrame>
      <p:sp>
        <p:nvSpPr>
          <p:cNvPr id="15" name="TextBox 14">
            <a:extLst>
              <a:ext uri="{FF2B5EF4-FFF2-40B4-BE49-F238E27FC236}">
                <a16:creationId xmlns:a16="http://schemas.microsoft.com/office/drawing/2014/main" id="{4FF06874-5931-4B4E-AF3B-76B827A0AC13}"/>
              </a:ext>
            </a:extLst>
          </p:cNvPr>
          <p:cNvSpPr txBox="1"/>
          <p:nvPr/>
        </p:nvSpPr>
        <p:spPr>
          <a:xfrm>
            <a:off x="6477000" y="685800"/>
            <a:ext cx="2286000" cy="369332"/>
          </a:xfrm>
          <a:prstGeom prst="rect">
            <a:avLst/>
          </a:prstGeom>
          <a:noFill/>
        </p:spPr>
        <p:txBody>
          <a:bodyPr wrap="square" rtlCol="0">
            <a:spAutoFit/>
          </a:bodyPr>
          <a:lstStyle/>
          <a:p>
            <a:r>
              <a:rPr lang="en-US" i="1" dirty="0"/>
              <a:t>FFY 2021—3</a:t>
            </a:r>
            <a:r>
              <a:rPr lang="en-US" i="1" baseline="30000" dirty="0"/>
              <a:t>rd</a:t>
            </a:r>
            <a:r>
              <a:rPr lang="en-US" i="1" dirty="0"/>
              <a:t> Qtr.</a:t>
            </a:r>
          </a:p>
        </p:txBody>
      </p:sp>
    </p:spTree>
    <p:extLst>
      <p:ext uri="{BB962C8B-B14F-4D97-AF65-F5344CB8AC3E}">
        <p14:creationId xmlns:p14="http://schemas.microsoft.com/office/powerpoint/2010/main" val="3510899892"/>
      </p:ext>
    </p:extLst>
  </p:cSld>
  <p:clrMapOvr>
    <a:masterClrMapping/>
  </p:clrMapOvr>
  <p:transition advClick="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6019800" y="5334000"/>
            <a:ext cx="2286000" cy="6096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0"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Special Emphasis Program</a:t>
            </a:r>
          </a:p>
          <a:p>
            <a:pPr eaLnBrk="0" hangingPunct="0"/>
            <a:r>
              <a:rPr lang="en-US" sz="2400" i="1" dirty="0">
                <a:solidFill>
                  <a:schemeClr val="bg2"/>
                </a:solidFill>
              </a:rPr>
              <a:t>Long Term Care Facilities</a:t>
            </a:r>
            <a:endParaRPr lang="en-US" sz="2400" b="1" i="1" dirty="0">
              <a:solidFill>
                <a:schemeClr val="bg2"/>
              </a:solidFill>
            </a:endParaRPr>
          </a:p>
        </p:txBody>
      </p:sp>
      <p:graphicFrame>
        <p:nvGraphicFramePr>
          <p:cNvPr id="8" name="Table 7">
            <a:extLst>
              <a:ext uri="{FF2B5EF4-FFF2-40B4-BE49-F238E27FC236}">
                <a16:creationId xmlns:a16="http://schemas.microsoft.com/office/drawing/2014/main" id="{DCEDFD60-19F1-4AA2-A4E8-10E8A2BA5F46}"/>
              </a:ext>
            </a:extLst>
          </p:cNvPr>
          <p:cNvGraphicFramePr>
            <a:graphicFrameLocks noGrp="1"/>
          </p:cNvGraphicFramePr>
          <p:nvPr>
            <p:extLst>
              <p:ext uri="{D42A27DB-BD31-4B8C-83A1-F6EECF244321}">
                <p14:modId xmlns:p14="http://schemas.microsoft.com/office/powerpoint/2010/main" val="415187788"/>
              </p:ext>
            </p:extLst>
          </p:nvPr>
        </p:nvGraphicFramePr>
        <p:xfrm>
          <a:off x="609600" y="3733799"/>
          <a:ext cx="7924799" cy="2208523"/>
        </p:xfrm>
        <a:graphic>
          <a:graphicData uri="http://schemas.openxmlformats.org/drawingml/2006/table">
            <a:tbl>
              <a:tblPr firstRow="1" bandRow="1">
                <a:tableStyleId>{073A0DAA-6AF3-43AB-8588-CEC1D06C72B9}</a:tableStyleId>
              </a:tblPr>
              <a:tblGrid>
                <a:gridCol w="3396343">
                  <a:extLst>
                    <a:ext uri="{9D8B030D-6E8A-4147-A177-3AD203B41FA5}">
                      <a16:colId xmlns:a16="http://schemas.microsoft.com/office/drawing/2014/main" val="20000"/>
                    </a:ext>
                  </a:extLst>
                </a:gridCol>
                <a:gridCol w="808653">
                  <a:extLst>
                    <a:ext uri="{9D8B030D-6E8A-4147-A177-3AD203B41FA5}">
                      <a16:colId xmlns:a16="http://schemas.microsoft.com/office/drawing/2014/main" val="20001"/>
                    </a:ext>
                  </a:extLst>
                </a:gridCol>
                <a:gridCol w="808653">
                  <a:extLst>
                    <a:ext uri="{9D8B030D-6E8A-4147-A177-3AD203B41FA5}">
                      <a16:colId xmlns:a16="http://schemas.microsoft.com/office/drawing/2014/main" val="4277454861"/>
                    </a:ext>
                  </a:extLst>
                </a:gridCol>
                <a:gridCol w="808653">
                  <a:extLst>
                    <a:ext uri="{9D8B030D-6E8A-4147-A177-3AD203B41FA5}">
                      <a16:colId xmlns:a16="http://schemas.microsoft.com/office/drawing/2014/main" val="2913755648"/>
                    </a:ext>
                  </a:extLst>
                </a:gridCol>
                <a:gridCol w="950167">
                  <a:extLst>
                    <a:ext uri="{9D8B030D-6E8A-4147-A177-3AD203B41FA5}">
                      <a16:colId xmlns:a16="http://schemas.microsoft.com/office/drawing/2014/main" val="20002"/>
                    </a:ext>
                  </a:extLst>
                </a:gridCol>
                <a:gridCol w="1152330">
                  <a:extLst>
                    <a:ext uri="{9D8B030D-6E8A-4147-A177-3AD203B41FA5}">
                      <a16:colId xmlns:a16="http://schemas.microsoft.com/office/drawing/2014/main" val="20003"/>
                    </a:ext>
                  </a:extLst>
                </a:gridCol>
              </a:tblGrid>
              <a:tr h="643661">
                <a:tc>
                  <a:txBody>
                    <a:bodyPr/>
                    <a:lstStyle/>
                    <a:p>
                      <a:pPr algn="r"/>
                      <a:r>
                        <a:rPr lang="en-US" sz="1600" dirty="0">
                          <a:solidFill>
                            <a:schemeClr val="tx1"/>
                          </a:solidFill>
                        </a:rPr>
                        <a:t>SEP ACTIVITY</a:t>
                      </a:r>
                    </a:p>
                  </a:txBody>
                  <a:tcPr anchor="ctr">
                    <a:solidFill>
                      <a:schemeClr val="bg1">
                        <a:lumMod val="75000"/>
                      </a:schemeClr>
                    </a:solidFill>
                  </a:tcPr>
                </a:tc>
                <a:tc>
                  <a:txBody>
                    <a:bodyPr/>
                    <a:lstStyle/>
                    <a:p>
                      <a:pPr algn="ctr"/>
                      <a:r>
                        <a:rPr lang="en-US" sz="1400" dirty="0">
                          <a:solidFill>
                            <a:schemeClr val="tx1"/>
                          </a:solidFill>
                        </a:rPr>
                        <a:t>1</a:t>
                      </a:r>
                      <a:r>
                        <a:rPr lang="en-US" sz="1400" baseline="30000" dirty="0">
                          <a:solidFill>
                            <a:schemeClr val="tx1"/>
                          </a:solidFill>
                        </a:rPr>
                        <a:t>ST</a:t>
                      </a:r>
                      <a:r>
                        <a:rPr lang="en-US" sz="1400" dirty="0">
                          <a:solidFill>
                            <a:schemeClr val="tx1"/>
                          </a:solidFill>
                        </a:rPr>
                        <a:t> Qtr.</a:t>
                      </a:r>
                    </a:p>
                  </a:txBody>
                  <a:tcPr anchor="ctr">
                    <a:solidFill>
                      <a:schemeClr val="bg1">
                        <a:lumMod val="75000"/>
                      </a:schemeClr>
                    </a:solidFill>
                  </a:tcPr>
                </a:tc>
                <a:tc>
                  <a:txBody>
                    <a:bodyPr/>
                    <a:lstStyle/>
                    <a:p>
                      <a:pPr algn="ctr"/>
                      <a:r>
                        <a:rPr lang="en-US" sz="1400" dirty="0">
                          <a:solidFill>
                            <a:schemeClr val="tx1"/>
                          </a:solidFill>
                        </a:rPr>
                        <a:t>2</a:t>
                      </a:r>
                      <a:r>
                        <a:rPr lang="en-US" sz="1400" baseline="30000" dirty="0">
                          <a:solidFill>
                            <a:schemeClr val="tx1"/>
                          </a:solidFill>
                        </a:rPr>
                        <a:t>nd</a:t>
                      </a:r>
                      <a:r>
                        <a:rPr lang="en-US" sz="1400" dirty="0">
                          <a:solidFill>
                            <a:schemeClr val="tx1"/>
                          </a:solidFill>
                        </a:rPr>
                        <a:t> Qtr.</a:t>
                      </a:r>
                    </a:p>
                  </a:txBody>
                  <a:tcPr anchor="ctr">
                    <a:solidFill>
                      <a:schemeClr val="bg1">
                        <a:lumMod val="75000"/>
                      </a:schemeClr>
                    </a:solidFill>
                  </a:tcPr>
                </a:tc>
                <a:tc>
                  <a:txBody>
                    <a:bodyPr/>
                    <a:lstStyle/>
                    <a:p>
                      <a:pPr algn="ctr"/>
                      <a:r>
                        <a:rPr lang="en-US" sz="1400" dirty="0">
                          <a:solidFill>
                            <a:schemeClr val="tx1"/>
                          </a:solidFill>
                        </a:rPr>
                        <a:t>3</a:t>
                      </a:r>
                      <a:r>
                        <a:rPr lang="en-US" sz="1400" baseline="30000" dirty="0">
                          <a:solidFill>
                            <a:schemeClr val="tx1"/>
                          </a:solidFill>
                        </a:rPr>
                        <a:t>rd</a:t>
                      </a:r>
                      <a:r>
                        <a:rPr lang="en-US" sz="1400" dirty="0">
                          <a:solidFill>
                            <a:schemeClr val="tx1"/>
                          </a:solidFill>
                        </a:rPr>
                        <a:t> Qtr.</a:t>
                      </a:r>
                    </a:p>
                  </a:txBody>
                  <a:tcPr anchor="ctr">
                    <a:solidFill>
                      <a:schemeClr val="bg1">
                        <a:lumMod val="75000"/>
                      </a:schemeClr>
                    </a:solidFill>
                  </a:tcPr>
                </a:tc>
                <a:tc>
                  <a:txBody>
                    <a:bodyPr/>
                    <a:lstStyle/>
                    <a:p>
                      <a:pPr algn="ctr"/>
                      <a:r>
                        <a:rPr lang="en-US" sz="1400" b="1" i="1" dirty="0">
                          <a:solidFill>
                            <a:schemeClr val="tx1"/>
                          </a:solidFill>
                        </a:rPr>
                        <a:t>Total</a:t>
                      </a:r>
                    </a:p>
                  </a:txBody>
                  <a:tcPr anchor="ctr">
                    <a:solidFill>
                      <a:schemeClr val="bg1">
                        <a:lumMod val="75000"/>
                      </a:schemeClr>
                    </a:solidFill>
                  </a:tcPr>
                </a:tc>
                <a:tc>
                  <a:txBody>
                    <a:bodyPr/>
                    <a:lstStyle/>
                    <a:p>
                      <a:pPr algn="ctr"/>
                      <a:r>
                        <a:rPr lang="en-US" sz="1600"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373471">
                <a:tc>
                  <a:txBody>
                    <a:bodyPr/>
                    <a:lstStyle/>
                    <a:p>
                      <a:pPr algn="r"/>
                      <a:r>
                        <a:rPr lang="en-US" sz="1600" i="1" dirty="0"/>
                        <a:t>Compliance Inspections</a:t>
                      </a:r>
                    </a:p>
                  </a:txBody>
                  <a:tcPr>
                    <a:solidFill>
                      <a:schemeClr val="bg1">
                        <a:lumMod val="85000"/>
                      </a:schemeClr>
                    </a:solidFill>
                  </a:tcPr>
                </a:tc>
                <a:tc>
                  <a:txBody>
                    <a:bodyPr/>
                    <a:lstStyle/>
                    <a:p>
                      <a:pPr algn="ctr"/>
                      <a:r>
                        <a:rPr lang="en-US" sz="1600" i="0" dirty="0"/>
                        <a:t>4</a:t>
                      </a:r>
                    </a:p>
                  </a:txBody>
                  <a:tcPr>
                    <a:solidFill>
                      <a:schemeClr val="bg1">
                        <a:lumMod val="85000"/>
                      </a:schemeClr>
                    </a:solidFill>
                  </a:tcPr>
                </a:tc>
                <a:tc>
                  <a:txBody>
                    <a:bodyPr/>
                    <a:lstStyle/>
                    <a:p>
                      <a:pPr algn="ctr"/>
                      <a:r>
                        <a:rPr lang="en-US" sz="1600" i="0" dirty="0"/>
                        <a:t>3</a:t>
                      </a:r>
                    </a:p>
                  </a:txBody>
                  <a:tcPr>
                    <a:solidFill>
                      <a:schemeClr val="bg1">
                        <a:lumMod val="85000"/>
                      </a:schemeClr>
                    </a:solidFill>
                  </a:tcPr>
                </a:tc>
                <a:tc>
                  <a:txBody>
                    <a:bodyPr/>
                    <a:lstStyle/>
                    <a:p>
                      <a:pPr algn="ctr"/>
                      <a:r>
                        <a:rPr lang="en-US" sz="1600" i="0" dirty="0"/>
                        <a:t>6</a:t>
                      </a:r>
                    </a:p>
                  </a:txBody>
                  <a:tcPr>
                    <a:solidFill>
                      <a:schemeClr val="bg1">
                        <a:lumMod val="85000"/>
                      </a:schemeClr>
                    </a:solidFill>
                  </a:tcPr>
                </a:tc>
                <a:tc>
                  <a:txBody>
                    <a:bodyPr/>
                    <a:lstStyle/>
                    <a:p>
                      <a:pPr algn="ctr"/>
                      <a:r>
                        <a:rPr lang="en-US" sz="1600" b="1" i="1" dirty="0"/>
                        <a:t>13</a:t>
                      </a:r>
                    </a:p>
                  </a:txBody>
                  <a:tcPr>
                    <a:solidFill>
                      <a:schemeClr val="bg1">
                        <a:lumMod val="85000"/>
                      </a:schemeClr>
                    </a:solidFill>
                  </a:tcPr>
                </a:tc>
                <a:tc>
                  <a:txBody>
                    <a:bodyPr/>
                    <a:lstStyle/>
                    <a:p>
                      <a:pPr algn="ctr"/>
                      <a:r>
                        <a:rPr lang="en-US" sz="1600" i="0" dirty="0"/>
                        <a:t>24</a:t>
                      </a:r>
                    </a:p>
                  </a:txBody>
                  <a:tcPr>
                    <a:solidFill>
                      <a:schemeClr val="bg1">
                        <a:lumMod val="85000"/>
                      </a:schemeClr>
                    </a:solidFill>
                  </a:tcPr>
                </a:tc>
                <a:extLst>
                  <a:ext uri="{0D108BD9-81ED-4DB2-BD59-A6C34878D82A}">
                    <a16:rowId xmlns:a16="http://schemas.microsoft.com/office/drawing/2014/main" val="10001"/>
                  </a:ext>
                </a:extLst>
              </a:tr>
              <a:tr h="410794">
                <a:tc>
                  <a:txBody>
                    <a:bodyPr/>
                    <a:lstStyle/>
                    <a:p>
                      <a:pPr algn="r"/>
                      <a:r>
                        <a:rPr lang="en-US" sz="1600" i="1" dirty="0"/>
                        <a:t>Consultative Visits</a:t>
                      </a:r>
                    </a:p>
                  </a:txBody>
                  <a:tcPr>
                    <a:solidFill>
                      <a:schemeClr val="bg1">
                        <a:lumMod val="95000"/>
                      </a:schemeClr>
                    </a:solidFill>
                  </a:tcPr>
                </a:tc>
                <a:tc>
                  <a:txBody>
                    <a:bodyPr/>
                    <a:lstStyle/>
                    <a:p>
                      <a:pPr algn="ctr"/>
                      <a:r>
                        <a:rPr lang="en-US" sz="1600" i="0" dirty="0"/>
                        <a:t>8</a:t>
                      </a:r>
                    </a:p>
                  </a:txBody>
                  <a:tcPr>
                    <a:solidFill>
                      <a:schemeClr val="bg1">
                        <a:lumMod val="95000"/>
                      </a:schemeClr>
                    </a:solidFill>
                  </a:tcPr>
                </a:tc>
                <a:tc>
                  <a:txBody>
                    <a:bodyPr/>
                    <a:lstStyle/>
                    <a:p>
                      <a:pPr algn="ctr"/>
                      <a:r>
                        <a:rPr lang="en-US" sz="1600" i="0" dirty="0"/>
                        <a:t>17</a:t>
                      </a:r>
                    </a:p>
                  </a:txBody>
                  <a:tcPr>
                    <a:solidFill>
                      <a:schemeClr val="bg1">
                        <a:lumMod val="95000"/>
                      </a:schemeClr>
                    </a:solidFill>
                  </a:tcPr>
                </a:tc>
                <a:tc>
                  <a:txBody>
                    <a:bodyPr/>
                    <a:lstStyle/>
                    <a:p>
                      <a:pPr algn="ctr"/>
                      <a:r>
                        <a:rPr lang="en-US" sz="1600" i="0" dirty="0"/>
                        <a:t>11</a:t>
                      </a:r>
                    </a:p>
                  </a:txBody>
                  <a:tcPr>
                    <a:solidFill>
                      <a:schemeClr val="bg1">
                        <a:lumMod val="95000"/>
                      </a:schemeClr>
                    </a:solidFill>
                  </a:tcPr>
                </a:tc>
                <a:tc>
                  <a:txBody>
                    <a:bodyPr/>
                    <a:lstStyle/>
                    <a:p>
                      <a:pPr algn="ctr"/>
                      <a:r>
                        <a:rPr lang="en-US" sz="1600" b="1" i="1" dirty="0"/>
                        <a:t>36</a:t>
                      </a:r>
                    </a:p>
                  </a:txBody>
                  <a:tcPr>
                    <a:solidFill>
                      <a:schemeClr val="bg1">
                        <a:lumMod val="95000"/>
                      </a:schemeClr>
                    </a:solidFill>
                  </a:tcPr>
                </a:tc>
                <a:tc>
                  <a:txBody>
                    <a:bodyPr/>
                    <a:lstStyle/>
                    <a:p>
                      <a:pPr algn="ctr"/>
                      <a:r>
                        <a:rPr lang="en-US" sz="1600" i="0" dirty="0"/>
                        <a:t>10</a:t>
                      </a:r>
                    </a:p>
                  </a:txBody>
                  <a:tcPr>
                    <a:solidFill>
                      <a:schemeClr val="bg1">
                        <a:lumMod val="95000"/>
                      </a:schemeClr>
                    </a:solidFill>
                  </a:tcPr>
                </a:tc>
                <a:extLst>
                  <a:ext uri="{0D108BD9-81ED-4DB2-BD59-A6C34878D82A}">
                    <a16:rowId xmlns:a16="http://schemas.microsoft.com/office/drawing/2014/main" val="10002"/>
                  </a:ext>
                </a:extLst>
              </a:tr>
              <a:tr h="407126">
                <a:tc>
                  <a:txBody>
                    <a:bodyPr/>
                    <a:lstStyle/>
                    <a:p>
                      <a:pPr algn="r"/>
                      <a:r>
                        <a:rPr lang="en-US" sz="1600" i="1" dirty="0"/>
                        <a:t>OSH Outreach Events</a:t>
                      </a:r>
                    </a:p>
                  </a:txBody>
                  <a:tcPr>
                    <a:solidFill>
                      <a:schemeClr val="bg1">
                        <a:lumMod val="85000"/>
                      </a:schemeClr>
                    </a:solidFill>
                  </a:tcPr>
                </a:tc>
                <a:tc>
                  <a:txBody>
                    <a:bodyPr/>
                    <a:lstStyle/>
                    <a:p>
                      <a:pPr algn="ctr"/>
                      <a:r>
                        <a:rPr lang="en-US" sz="1600" i="0" dirty="0"/>
                        <a:t>0</a:t>
                      </a:r>
                    </a:p>
                  </a:txBody>
                  <a:tcPr>
                    <a:solidFill>
                      <a:schemeClr val="bg1">
                        <a:lumMod val="85000"/>
                      </a:schemeClr>
                    </a:solidFill>
                  </a:tcPr>
                </a:tc>
                <a:tc>
                  <a:txBody>
                    <a:bodyPr/>
                    <a:lstStyle/>
                    <a:p>
                      <a:pPr algn="ctr"/>
                      <a:r>
                        <a:rPr lang="en-US" sz="1600" i="0" dirty="0"/>
                        <a:t>0</a:t>
                      </a:r>
                    </a:p>
                  </a:txBody>
                  <a:tcPr>
                    <a:solidFill>
                      <a:schemeClr val="bg1">
                        <a:lumMod val="85000"/>
                      </a:schemeClr>
                    </a:solidFill>
                  </a:tcPr>
                </a:tc>
                <a:tc>
                  <a:txBody>
                    <a:bodyPr/>
                    <a:lstStyle/>
                    <a:p>
                      <a:pPr algn="ctr"/>
                      <a:r>
                        <a:rPr lang="en-US" sz="1600" i="0" dirty="0"/>
                        <a:t>0</a:t>
                      </a:r>
                    </a:p>
                  </a:txBody>
                  <a:tcPr>
                    <a:solidFill>
                      <a:schemeClr val="bg1">
                        <a:lumMod val="85000"/>
                      </a:schemeClr>
                    </a:solidFill>
                  </a:tcPr>
                </a:tc>
                <a:tc>
                  <a:txBody>
                    <a:bodyPr/>
                    <a:lstStyle/>
                    <a:p>
                      <a:pPr algn="ctr"/>
                      <a:r>
                        <a:rPr lang="en-US" sz="1600" b="1" i="1" dirty="0"/>
                        <a:t>0</a:t>
                      </a:r>
                    </a:p>
                  </a:txBody>
                  <a:tcPr>
                    <a:solidFill>
                      <a:schemeClr val="bg1">
                        <a:lumMod val="85000"/>
                      </a:schemeClr>
                    </a:solidFill>
                  </a:tcPr>
                </a:tc>
                <a:tc>
                  <a:txBody>
                    <a:bodyPr/>
                    <a:lstStyle/>
                    <a:p>
                      <a:pPr algn="ctr"/>
                      <a:r>
                        <a:rPr lang="en-US" sz="1600" i="0" dirty="0"/>
                        <a:t>2</a:t>
                      </a:r>
                    </a:p>
                  </a:txBody>
                  <a:tcPr>
                    <a:solidFill>
                      <a:schemeClr val="bg1">
                        <a:lumMod val="85000"/>
                      </a:schemeClr>
                    </a:solidFill>
                  </a:tcPr>
                </a:tc>
                <a:extLst>
                  <a:ext uri="{0D108BD9-81ED-4DB2-BD59-A6C34878D82A}">
                    <a16:rowId xmlns:a16="http://schemas.microsoft.com/office/drawing/2014/main" val="10003"/>
                  </a:ext>
                </a:extLst>
              </a:tr>
              <a:tr h="373471">
                <a:tc>
                  <a:txBody>
                    <a:bodyPr/>
                    <a:lstStyle/>
                    <a:p>
                      <a:pPr algn="r"/>
                      <a:r>
                        <a:rPr lang="en-US" sz="1600" i="1" dirty="0"/>
                        <a:t>People Trained</a:t>
                      </a:r>
                    </a:p>
                  </a:txBody>
                  <a:tcPr>
                    <a:solidFill>
                      <a:schemeClr val="bg1">
                        <a:lumMod val="95000"/>
                      </a:schemeClr>
                    </a:solidFill>
                  </a:tcPr>
                </a:tc>
                <a:tc>
                  <a:txBody>
                    <a:bodyPr/>
                    <a:lstStyle/>
                    <a:p>
                      <a:pPr algn="ctr"/>
                      <a:r>
                        <a:rPr lang="en-US" sz="1600" i="0" dirty="0"/>
                        <a:t>0</a:t>
                      </a:r>
                    </a:p>
                  </a:txBody>
                  <a:tcPr>
                    <a:solidFill>
                      <a:schemeClr val="bg1">
                        <a:lumMod val="95000"/>
                      </a:schemeClr>
                    </a:solidFill>
                  </a:tcPr>
                </a:tc>
                <a:tc>
                  <a:txBody>
                    <a:bodyPr/>
                    <a:lstStyle/>
                    <a:p>
                      <a:pPr algn="ctr"/>
                      <a:r>
                        <a:rPr lang="en-US" sz="1600" i="0" dirty="0"/>
                        <a:t>0</a:t>
                      </a:r>
                    </a:p>
                  </a:txBody>
                  <a:tcPr>
                    <a:solidFill>
                      <a:schemeClr val="bg1">
                        <a:lumMod val="95000"/>
                      </a:schemeClr>
                    </a:solidFill>
                  </a:tcPr>
                </a:tc>
                <a:tc>
                  <a:txBody>
                    <a:bodyPr/>
                    <a:lstStyle/>
                    <a:p>
                      <a:pPr algn="ctr"/>
                      <a:r>
                        <a:rPr lang="en-US" sz="1600" i="0" dirty="0"/>
                        <a:t>0</a:t>
                      </a:r>
                    </a:p>
                  </a:txBody>
                  <a:tcPr>
                    <a:solidFill>
                      <a:schemeClr val="bg1">
                        <a:lumMod val="95000"/>
                      </a:schemeClr>
                    </a:solidFill>
                  </a:tcPr>
                </a:tc>
                <a:tc>
                  <a:txBody>
                    <a:bodyPr/>
                    <a:lstStyle/>
                    <a:p>
                      <a:pPr algn="ctr"/>
                      <a:r>
                        <a:rPr lang="en-US" sz="1600" b="1" i="1" dirty="0"/>
                        <a:t>0</a:t>
                      </a:r>
                    </a:p>
                  </a:txBody>
                  <a:tcPr>
                    <a:solidFill>
                      <a:schemeClr val="bg1">
                        <a:lumMod val="95000"/>
                      </a:schemeClr>
                    </a:solidFill>
                  </a:tcPr>
                </a:tc>
                <a:tc>
                  <a:txBody>
                    <a:bodyPr/>
                    <a:lstStyle/>
                    <a:p>
                      <a:pPr algn="ctr"/>
                      <a:r>
                        <a:rPr lang="en-US" sz="1600" i="0" dirty="0"/>
                        <a:t>40</a:t>
                      </a:r>
                    </a:p>
                  </a:txBody>
                  <a:tcPr>
                    <a:solidFill>
                      <a:schemeClr val="bg1">
                        <a:lumMod val="95000"/>
                      </a:schemeClr>
                    </a:solidFill>
                  </a:tcPr>
                </a:tc>
                <a:extLst>
                  <a:ext uri="{0D108BD9-81ED-4DB2-BD59-A6C34878D82A}">
                    <a16:rowId xmlns:a16="http://schemas.microsoft.com/office/drawing/2014/main" val="10004"/>
                  </a:ext>
                </a:extLst>
              </a:tr>
            </a:tbl>
          </a:graphicData>
        </a:graphic>
      </p:graphicFrame>
      <p:graphicFrame>
        <p:nvGraphicFramePr>
          <p:cNvPr id="10" name="Group 128">
            <a:extLst>
              <a:ext uri="{FF2B5EF4-FFF2-40B4-BE49-F238E27FC236}">
                <a16:creationId xmlns:a16="http://schemas.microsoft.com/office/drawing/2014/main" id="{C696BACC-6F62-43F5-A065-FFA1D02F96CD}"/>
              </a:ext>
            </a:extLst>
          </p:cNvPr>
          <p:cNvGraphicFramePr>
            <a:graphicFrameLocks noGrp="1"/>
          </p:cNvGraphicFramePr>
          <p:nvPr>
            <p:extLst>
              <p:ext uri="{D42A27DB-BD31-4B8C-83A1-F6EECF244321}">
                <p14:modId xmlns:p14="http://schemas.microsoft.com/office/powerpoint/2010/main" val="689487874"/>
              </p:ext>
            </p:extLst>
          </p:nvPr>
        </p:nvGraphicFramePr>
        <p:xfrm>
          <a:off x="609600" y="1219200"/>
          <a:ext cx="7929234" cy="2362199"/>
        </p:xfrm>
        <a:graphic>
          <a:graphicData uri="http://schemas.openxmlformats.org/drawingml/2006/table">
            <a:tbl>
              <a:tblPr>
                <a:tableStyleId>{00A15C55-8517-42AA-B614-E9B94910E393}</a:tableStyleId>
              </a:tblPr>
              <a:tblGrid>
                <a:gridCol w="6096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647700">
                  <a:extLst>
                    <a:ext uri="{9D8B030D-6E8A-4147-A177-3AD203B41FA5}">
                      <a16:colId xmlns:a16="http://schemas.microsoft.com/office/drawing/2014/main" val="20002"/>
                    </a:ext>
                  </a:extLst>
                </a:gridCol>
                <a:gridCol w="571500">
                  <a:extLst>
                    <a:ext uri="{9D8B030D-6E8A-4147-A177-3AD203B41FA5}">
                      <a16:colId xmlns:a16="http://schemas.microsoft.com/office/drawing/2014/main" val="20003"/>
                    </a:ext>
                  </a:extLst>
                </a:gridCol>
                <a:gridCol w="838200">
                  <a:extLst>
                    <a:ext uri="{9D8B030D-6E8A-4147-A177-3AD203B41FA5}">
                      <a16:colId xmlns:a16="http://schemas.microsoft.com/office/drawing/2014/main" val="20004"/>
                    </a:ext>
                  </a:extLst>
                </a:gridCol>
                <a:gridCol w="838200">
                  <a:extLst>
                    <a:ext uri="{9D8B030D-6E8A-4147-A177-3AD203B41FA5}">
                      <a16:colId xmlns:a16="http://schemas.microsoft.com/office/drawing/2014/main" val="20005"/>
                    </a:ext>
                  </a:extLst>
                </a:gridCol>
                <a:gridCol w="685800">
                  <a:extLst>
                    <a:ext uri="{9D8B030D-6E8A-4147-A177-3AD203B41FA5}">
                      <a16:colId xmlns:a16="http://schemas.microsoft.com/office/drawing/2014/main" val="20006"/>
                    </a:ext>
                  </a:extLst>
                </a:gridCol>
                <a:gridCol w="685800">
                  <a:extLst>
                    <a:ext uri="{9D8B030D-6E8A-4147-A177-3AD203B41FA5}">
                      <a16:colId xmlns:a16="http://schemas.microsoft.com/office/drawing/2014/main" val="20007"/>
                    </a:ext>
                  </a:extLst>
                </a:gridCol>
                <a:gridCol w="838200">
                  <a:extLst>
                    <a:ext uri="{9D8B030D-6E8A-4147-A177-3AD203B41FA5}">
                      <a16:colId xmlns:a16="http://schemas.microsoft.com/office/drawing/2014/main" val="20008"/>
                    </a:ext>
                  </a:extLst>
                </a:gridCol>
                <a:gridCol w="1452234">
                  <a:extLst>
                    <a:ext uri="{9D8B030D-6E8A-4147-A177-3AD203B41FA5}">
                      <a16:colId xmlns:a16="http://schemas.microsoft.com/office/drawing/2014/main" val="20009"/>
                    </a:ext>
                  </a:extLst>
                </a:gridCol>
              </a:tblGrid>
              <a:tr h="748019">
                <a:tc gridSpan="10">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u="none" strike="noStrike" cap="none" normalizeH="0" baseline="0" dirty="0">
                          <a:ln>
                            <a:noFill/>
                          </a:ln>
                          <a:effectLst/>
                        </a:rPr>
                        <a:t>NAICS 623*</a:t>
                      </a:r>
                      <a:r>
                        <a:rPr lang="en-US" sz="1800" b="1" dirty="0"/>
                        <a:t>—</a:t>
                      </a:r>
                      <a:r>
                        <a:rPr kumimoji="0" lang="en-US" sz="1800" b="1" i="0" u="none" strike="noStrike" cap="none" normalizeH="0" baseline="0" dirty="0">
                          <a:ln>
                            <a:noFill/>
                          </a:ln>
                          <a:solidFill>
                            <a:schemeClr val="tx1"/>
                          </a:solidFill>
                          <a:effectLst/>
                          <a:latin typeface="Arial" charset="0"/>
                          <a:cs typeface="Arial" charset="0"/>
                        </a:rPr>
                        <a:t>LONG TERM CARE</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extLst>
                  <a:ext uri="{0D108BD9-81ED-4DB2-BD59-A6C34878D82A}">
                    <a16:rowId xmlns:a16="http://schemas.microsoft.com/office/drawing/2014/main" val="10000"/>
                  </a:ext>
                </a:extLst>
              </a:tr>
              <a:tr h="49867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u="none" strike="noStrike" cap="none" normalizeH="0" baseline="0" dirty="0">
                          <a:ln>
                            <a:noFill/>
                          </a:ln>
                          <a:effectLst/>
                        </a:rPr>
                        <a:t>North Carolina</a:t>
                      </a: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Arial" charset="0"/>
                        </a:rPr>
                        <a:t>National Average</a:t>
                      </a: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charset="0"/>
                          <a:cs typeface="Arial" charset="0"/>
                        </a:rPr>
                        <a:t>North Carolina vs. National Average</a:t>
                      </a:r>
                    </a:p>
                  </a:txBody>
                  <a:tcPr anchor="ctr" horzOverflow="overflow">
                    <a:solidFill>
                      <a:schemeClr val="bg1">
                        <a:lumMod val="95000"/>
                      </a:schemeClr>
                    </a:solidFill>
                  </a:tcPr>
                </a:tc>
                <a:extLst>
                  <a:ext uri="{0D108BD9-81ED-4DB2-BD59-A6C34878D82A}">
                    <a16:rowId xmlns:a16="http://schemas.microsoft.com/office/drawing/2014/main" val="10001"/>
                  </a:ext>
                </a:extLst>
              </a:tr>
              <a:tr h="46031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2018</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2019</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2018</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2019</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chemeClr val="tx1"/>
                          </a:solidFill>
                          <a:effectLst/>
                          <a:latin typeface="Arial" charset="0"/>
                          <a:cs typeface="Arial" charset="0"/>
                        </a:rPr>
                        <a:t>2019 Comparison</a:t>
                      </a:r>
                    </a:p>
                  </a:txBody>
                  <a:tcPr anchor="ctr" horzOverflow="overflow">
                    <a:solidFill>
                      <a:schemeClr val="bg1">
                        <a:lumMod val="75000"/>
                      </a:schemeClr>
                    </a:solidFill>
                  </a:tcPr>
                </a:tc>
                <a:extLst>
                  <a:ext uri="{0D108BD9-81ED-4DB2-BD59-A6C34878D82A}">
                    <a16:rowId xmlns:a16="http://schemas.microsoft.com/office/drawing/2014/main" val="10002"/>
                  </a:ext>
                </a:extLst>
              </a:tr>
              <a:tr h="345239">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effectLst/>
                        </a:rPr>
                        <a:t>TRC</a:t>
                      </a:r>
                      <a:endParaRPr kumimoji="0" lang="en-US" sz="1200" b="1" i="1" u="none" strike="noStrike" cap="none" normalizeH="0" baseline="0" dirty="0">
                        <a:ln>
                          <a:noFill/>
                        </a:ln>
                        <a:solidFill>
                          <a:srgbClr val="000000"/>
                        </a:solidFill>
                        <a:effectLst/>
                        <a:latin typeface="Arial" charset="0"/>
                        <a:cs typeface="Arial" charset="0"/>
                      </a:endParaRPr>
                    </a:p>
                  </a:txBody>
                  <a:tcP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5.4</a:t>
                      </a:r>
                    </a:p>
                  </a:txBody>
                  <a:tcPr horzOverflow="overflow">
                    <a:solidFill>
                      <a:schemeClr val="bg1">
                        <a:lumMod val="9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7% Decrease</a:t>
                      </a:r>
                    </a:p>
                  </a:txBody>
                  <a:tcPr horzOverflow="overflow">
                    <a:solidFill>
                      <a:schemeClr val="bg1">
                        <a:lumMod val="95000"/>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5.0</a:t>
                      </a:r>
                    </a:p>
                  </a:txBody>
                  <a:tcP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6.1</a:t>
                      </a:r>
                    </a:p>
                  </a:txBody>
                  <a:tcPr horzOverflow="overflow">
                    <a:solidFill>
                      <a:schemeClr val="bg1">
                        <a:lumMod val="9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200" b="1" i="1" dirty="0"/>
                        <a:t>3% Decrease</a:t>
                      </a:r>
                    </a:p>
                  </a:txBody>
                  <a:tcPr horzOverflow="overflow">
                    <a:solidFill>
                      <a:schemeClr val="bg1">
                        <a:lumMod val="95000"/>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5.9</a:t>
                      </a:r>
                    </a:p>
                  </a:txBody>
                  <a:tcPr horzOverflow="overflow">
                    <a:solidFill>
                      <a:schemeClr val="bg1">
                        <a:lumMod val="95000"/>
                      </a:schemeClr>
                    </a:solidFill>
                  </a:tcPr>
                </a:tc>
                <a:tc>
                  <a:txBody>
                    <a:bodyPr/>
                    <a:lstStyle/>
                    <a:p>
                      <a:pPr algn="ctr"/>
                      <a:r>
                        <a:rPr lang="en-US" sz="1200" b="1" i="1" dirty="0"/>
                        <a:t>15% Lower</a:t>
                      </a:r>
                    </a:p>
                  </a:txBody>
                  <a:tcPr horzOverflow="overflow">
                    <a:solidFill>
                      <a:schemeClr val="bg1">
                        <a:lumMod val="95000"/>
                      </a:schemeClr>
                    </a:solidFill>
                  </a:tcPr>
                </a:tc>
                <a:extLst>
                  <a:ext uri="{0D108BD9-81ED-4DB2-BD59-A6C34878D82A}">
                    <a16:rowId xmlns:a16="http://schemas.microsoft.com/office/drawing/2014/main" val="10003"/>
                  </a:ext>
                </a:extLst>
              </a:tr>
              <a:tr h="309944">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chemeClr val="dk1"/>
                          </a:solidFill>
                          <a:effectLst/>
                          <a:latin typeface="+mn-lt"/>
                          <a:cs typeface="+mn-cs"/>
                        </a:rPr>
                        <a:t>DART</a:t>
                      </a:r>
                      <a:endParaRPr kumimoji="0" lang="en-US" sz="1200" b="1" i="1" u="none" strike="noStrike" cap="none" normalizeH="0" baseline="0" dirty="0">
                        <a:ln>
                          <a:noFill/>
                        </a:ln>
                        <a:solidFill>
                          <a:srgbClr val="000000"/>
                        </a:solidFill>
                        <a:effectLst/>
                        <a:latin typeface="Arial" charset="0"/>
                        <a:cs typeface="Arial" charset="0"/>
                      </a:endParaRPr>
                    </a:p>
                  </a:txBody>
                  <a:tcPr horzOverflow="overflow">
                    <a:solidFill>
                      <a:schemeClr val="bg1">
                        <a:lumMod val="85000"/>
                      </a:schemeClr>
                    </a:solidFill>
                  </a:tcPr>
                </a:tc>
                <a:tc>
                  <a:txBody>
                    <a:bodyPr/>
                    <a:lstStyle/>
                    <a:p>
                      <a:pPr algn="ctr"/>
                      <a:r>
                        <a:rPr lang="en-US" sz="1200" i="1" dirty="0"/>
                        <a:t>3.3</a:t>
                      </a:r>
                    </a:p>
                  </a:txBody>
                  <a:tcPr horzOverflow="overflow">
                    <a:solidFill>
                      <a:schemeClr val="bg1">
                        <a:lumMod val="85000"/>
                      </a:schemeClr>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i="1" dirty="0"/>
                        <a:t>3% Increase</a:t>
                      </a:r>
                    </a:p>
                  </a:txBody>
                  <a:tcPr horzOverflow="overflow">
                    <a:solidFill>
                      <a:schemeClr val="bg1">
                        <a:lumMod val="85000"/>
                      </a:schemeClr>
                    </a:solidFill>
                  </a:tcPr>
                </a:tc>
                <a:tc hMerge="1">
                  <a:txBody>
                    <a:bodyPr/>
                    <a:lstStyle/>
                    <a:p>
                      <a:endParaRPr lang="en-US"/>
                    </a:p>
                  </a:txBody>
                  <a:tcPr/>
                </a:tc>
                <a:tc>
                  <a:txBody>
                    <a:bodyPr/>
                    <a:lstStyle/>
                    <a:p>
                      <a:pPr algn="ctr"/>
                      <a:r>
                        <a:rPr lang="en-US" sz="1200" i="1" dirty="0"/>
                        <a:t>3.4</a:t>
                      </a:r>
                    </a:p>
                  </a:txBody>
                  <a:tcPr horzOverflow="overflow">
                    <a:solidFill>
                      <a:schemeClr val="bg1">
                        <a:lumMod val="85000"/>
                      </a:schemeClr>
                    </a:solidFill>
                  </a:tcPr>
                </a:tc>
                <a:tc>
                  <a:txBody>
                    <a:bodyPr/>
                    <a:lstStyle/>
                    <a:p>
                      <a:pPr algn="ctr"/>
                      <a:r>
                        <a:rPr lang="en-US" sz="1200" i="1" dirty="0"/>
                        <a:t>3.7</a:t>
                      </a:r>
                    </a:p>
                  </a:txBody>
                  <a:tcPr horzOverflow="overflow">
                    <a:solidFill>
                      <a:schemeClr val="bg1">
                        <a:lumMod val="8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5% Decrease</a:t>
                      </a:r>
                    </a:p>
                  </a:txBody>
                  <a:tcPr horzOverflow="overflow">
                    <a:solidFill>
                      <a:schemeClr val="bg1">
                        <a:lumMod val="85000"/>
                      </a:schemeClr>
                    </a:solidFill>
                  </a:tcPr>
                </a:tc>
                <a:tc hMerge="1">
                  <a:txBody>
                    <a:bodyPr/>
                    <a:lstStyle/>
                    <a:p>
                      <a:endParaRPr lang="en-US"/>
                    </a:p>
                  </a:txBody>
                  <a:tcPr/>
                </a:tc>
                <a:tc>
                  <a:txBody>
                    <a:bodyPr/>
                    <a:lstStyle/>
                    <a:p>
                      <a:pPr algn="ctr"/>
                      <a:r>
                        <a:rPr lang="en-US" sz="1200" i="1" dirty="0"/>
                        <a:t>3.5</a:t>
                      </a:r>
                    </a:p>
                  </a:txBody>
                  <a:tcPr horzOverflow="overflow">
                    <a:solidFill>
                      <a:schemeClr val="bg1">
                        <a:lumMod val="85000"/>
                      </a:schemeClr>
                    </a:solidFill>
                  </a:tcPr>
                </a:tc>
                <a:tc>
                  <a:txBody>
                    <a:bodyPr/>
                    <a:lstStyle/>
                    <a:p>
                      <a:pPr algn="ctr"/>
                      <a:r>
                        <a:rPr lang="en-US" sz="1200" b="1" i="1" dirty="0"/>
                        <a:t>3% Lower</a:t>
                      </a:r>
                    </a:p>
                  </a:txBody>
                  <a:tcPr horzOverflow="overflow">
                    <a:solidFill>
                      <a:schemeClr val="bg1">
                        <a:lumMod val="85000"/>
                      </a:schemeClr>
                    </a:solidFill>
                  </a:tcPr>
                </a:tc>
                <a:extLst>
                  <a:ext uri="{0D108BD9-81ED-4DB2-BD59-A6C34878D82A}">
                    <a16:rowId xmlns:a16="http://schemas.microsoft.com/office/drawing/2014/main" val="10004"/>
                  </a:ext>
                </a:extLst>
              </a:tr>
            </a:tbl>
          </a:graphicData>
        </a:graphic>
      </p:graphicFrame>
      <p:sp>
        <p:nvSpPr>
          <p:cNvPr id="9" name="TextBox 8">
            <a:extLst>
              <a:ext uri="{FF2B5EF4-FFF2-40B4-BE49-F238E27FC236}">
                <a16:creationId xmlns:a16="http://schemas.microsoft.com/office/drawing/2014/main" id="{F8C95652-91EA-464D-82A7-716198B6A2F7}"/>
              </a:ext>
            </a:extLst>
          </p:cNvPr>
          <p:cNvSpPr txBox="1"/>
          <p:nvPr/>
        </p:nvSpPr>
        <p:spPr>
          <a:xfrm>
            <a:off x="6477000" y="685800"/>
            <a:ext cx="2286000" cy="369332"/>
          </a:xfrm>
          <a:prstGeom prst="rect">
            <a:avLst/>
          </a:prstGeom>
          <a:noFill/>
        </p:spPr>
        <p:txBody>
          <a:bodyPr wrap="square" rtlCol="0">
            <a:spAutoFit/>
          </a:bodyPr>
          <a:lstStyle/>
          <a:p>
            <a:r>
              <a:rPr lang="en-US" i="1" dirty="0"/>
              <a:t>FFY 2021—3</a:t>
            </a:r>
            <a:r>
              <a:rPr lang="en-US" i="1" baseline="30000" dirty="0"/>
              <a:t>rd</a:t>
            </a:r>
            <a:r>
              <a:rPr lang="en-US" i="1" dirty="0"/>
              <a:t> Qtr.</a:t>
            </a:r>
          </a:p>
        </p:txBody>
      </p:sp>
    </p:spTree>
    <p:extLst>
      <p:ext uri="{BB962C8B-B14F-4D97-AF65-F5344CB8AC3E}">
        <p14:creationId xmlns:p14="http://schemas.microsoft.com/office/powerpoint/2010/main" val="3228733189"/>
      </p:ext>
    </p:extLst>
  </p:cSld>
  <p:clrMapOvr>
    <a:masterClrMapping/>
  </p:clrMapOvr>
  <p:transition advClick="0"/>
</p:sld>
</file>

<file path=ppt/tags/tag1.xml><?xml version="1.0" encoding="utf-8"?>
<p:tagLst xmlns:a="http://schemas.openxmlformats.org/drawingml/2006/main" xmlns:r="http://schemas.openxmlformats.org/officeDocument/2006/relationships" xmlns:p="http://schemas.openxmlformats.org/presentationml/2006/main">
  <p:tag name="WMTOOLS" val="&lt;WMTools ver=&quot;1.0&quot;&gt;&lt;Timings time=&quot;12/12/2008 9:58:15 AM&quot;&gt;&lt;Slide id=&quot;459&quot; dur=&quot;3.46875&quot;/&gt;&lt;/Timings&gt;&lt;/WMTools&gt;"/>
</p:tagLst>
</file>

<file path=ppt/theme/theme1.xml><?xml version="1.0" encoding="utf-8"?>
<a:theme xmlns:a="http://schemas.openxmlformats.org/drawingml/2006/main" name="NCDOL  Standard">
  <a:themeElements>
    <a:clrScheme name="NCDOL  Standard 8">
      <a:dk1>
        <a:srgbClr val="000000"/>
      </a:dk1>
      <a:lt1>
        <a:srgbClr val="FFFFFF"/>
      </a:lt1>
      <a:dk2>
        <a:srgbClr val="0000FF"/>
      </a:dk2>
      <a:lt2>
        <a:srgbClr val="000080"/>
      </a:lt2>
      <a:accent1>
        <a:srgbClr val="FF00FF"/>
      </a:accent1>
      <a:accent2>
        <a:srgbClr val="FF0000"/>
      </a:accent2>
      <a:accent3>
        <a:srgbClr val="FFFFFF"/>
      </a:accent3>
      <a:accent4>
        <a:srgbClr val="000000"/>
      </a:accent4>
      <a:accent5>
        <a:srgbClr val="FFAAFF"/>
      </a:accent5>
      <a:accent6>
        <a:srgbClr val="E70000"/>
      </a:accent6>
      <a:hlink>
        <a:srgbClr val="000000"/>
      </a:hlink>
      <a:folHlink>
        <a:srgbClr val="C0C0C0"/>
      </a:folHlink>
    </a:clrScheme>
    <a:fontScheme name="NCDOL  Standar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NCDOL  Standard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CDOL  Standard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NCDOL  Standard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CDOL  Standard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CDOL  Standard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CDOL  Standard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NCDOL  Standard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NCDOL  Standard 8">
        <a:dk1>
          <a:srgbClr val="000000"/>
        </a:dk1>
        <a:lt1>
          <a:srgbClr val="FFFFFF"/>
        </a:lt1>
        <a:dk2>
          <a:srgbClr val="0000FF"/>
        </a:dk2>
        <a:lt2>
          <a:srgbClr val="000080"/>
        </a:lt2>
        <a:accent1>
          <a:srgbClr val="FF00FF"/>
        </a:accent1>
        <a:accent2>
          <a:srgbClr val="FF0000"/>
        </a:accent2>
        <a:accent3>
          <a:srgbClr val="FFFFFF"/>
        </a:accent3>
        <a:accent4>
          <a:srgbClr val="000000"/>
        </a:accent4>
        <a:accent5>
          <a:srgbClr val="FFAAFF"/>
        </a:accent5>
        <a:accent6>
          <a:srgbClr val="E70000"/>
        </a:accent6>
        <a:hlink>
          <a:srgbClr val="000000"/>
        </a:hlink>
        <a:folHlink>
          <a:srgbClr val="C0C0C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NCDOL  Standard">
  <a:themeElements>
    <a:clrScheme name="1_NCDOL  Standard 8">
      <a:dk1>
        <a:srgbClr val="000000"/>
      </a:dk1>
      <a:lt1>
        <a:srgbClr val="FFFFFF"/>
      </a:lt1>
      <a:dk2>
        <a:srgbClr val="0000FF"/>
      </a:dk2>
      <a:lt2>
        <a:srgbClr val="000080"/>
      </a:lt2>
      <a:accent1>
        <a:srgbClr val="FF00FF"/>
      </a:accent1>
      <a:accent2>
        <a:srgbClr val="FF0000"/>
      </a:accent2>
      <a:accent3>
        <a:srgbClr val="FFFFFF"/>
      </a:accent3>
      <a:accent4>
        <a:srgbClr val="000000"/>
      </a:accent4>
      <a:accent5>
        <a:srgbClr val="FFAAFF"/>
      </a:accent5>
      <a:accent6>
        <a:srgbClr val="E70000"/>
      </a:accent6>
      <a:hlink>
        <a:srgbClr val="000000"/>
      </a:hlink>
      <a:folHlink>
        <a:srgbClr val="C0C0C0"/>
      </a:folHlink>
    </a:clrScheme>
    <a:fontScheme name="1_NCDOL  Standar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NCDOL  Standard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NCDOL  Standard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1_NCDOL  Standard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NCDOL  Standard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NCDOL  Standard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NCDOL  Standard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1_NCDOL  Standard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NCDOL  Standard 8">
        <a:dk1>
          <a:srgbClr val="000000"/>
        </a:dk1>
        <a:lt1>
          <a:srgbClr val="FFFFFF"/>
        </a:lt1>
        <a:dk2>
          <a:srgbClr val="0000FF"/>
        </a:dk2>
        <a:lt2>
          <a:srgbClr val="000080"/>
        </a:lt2>
        <a:accent1>
          <a:srgbClr val="FF00FF"/>
        </a:accent1>
        <a:accent2>
          <a:srgbClr val="FF0000"/>
        </a:accent2>
        <a:accent3>
          <a:srgbClr val="FFFFFF"/>
        </a:accent3>
        <a:accent4>
          <a:srgbClr val="000000"/>
        </a:accent4>
        <a:accent5>
          <a:srgbClr val="FFAAFF"/>
        </a:accent5>
        <a:accent6>
          <a:srgbClr val="E70000"/>
        </a:accent6>
        <a:hlink>
          <a:srgbClr val="000000"/>
        </a:hlink>
        <a:folHlink>
          <a:srgbClr val="C0C0C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Capsules</Template>
  <TotalTime>49586</TotalTime>
  <Words>5235</Words>
  <Application>Microsoft Office PowerPoint</Application>
  <PresentationFormat>On-screen Show (4:3)</PresentationFormat>
  <Paragraphs>2178</Paragraphs>
  <Slides>43</Slides>
  <Notes>39</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43</vt:i4>
      </vt:variant>
    </vt:vector>
  </HeadingPairs>
  <TitlesOfParts>
    <vt:vector size="49" baseType="lpstr">
      <vt:lpstr>Arial</vt:lpstr>
      <vt:lpstr>Symbol</vt:lpstr>
      <vt:lpstr>Times New Roman</vt:lpstr>
      <vt:lpstr>Wingdings</vt:lpstr>
      <vt:lpstr>NCDOL  Standard</vt:lpstr>
      <vt:lpstr>1_NCDOL  Standard</vt:lpstr>
      <vt:lpstr>North Carolina Department of Labor Occupational Safety &amp; Health Division  3rd Quarter Report Federal Fiscal Year 2021*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ETS - Healthcare</vt:lpstr>
      <vt:lpstr>ETS - Healthcare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Attending!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Quarterly Update</dc:title>
  <dc:creator>Wanda Lagoe</dc:creator>
  <cp:lastModifiedBy>Yelverton, Hollis</cp:lastModifiedBy>
  <cp:revision>3274</cp:revision>
  <cp:lastPrinted>2019-02-22T12:54:39Z</cp:lastPrinted>
  <dcterms:created xsi:type="dcterms:W3CDTF">2000-08-10T17:22:10Z</dcterms:created>
  <dcterms:modified xsi:type="dcterms:W3CDTF">2021-11-10T18:58:47Z</dcterms:modified>
</cp:coreProperties>
</file>