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45"/>
  </p:notesMasterIdLst>
  <p:handoutMasterIdLst>
    <p:handoutMasterId r:id="rId46"/>
  </p:handoutMasterIdLst>
  <p:sldIdLst>
    <p:sldId id="593" r:id="rId3"/>
    <p:sldId id="640" r:id="rId4"/>
    <p:sldId id="601" r:id="rId5"/>
    <p:sldId id="602" r:id="rId6"/>
    <p:sldId id="603" r:id="rId7"/>
    <p:sldId id="605" r:id="rId8"/>
    <p:sldId id="606" r:id="rId9"/>
    <p:sldId id="609" r:id="rId10"/>
    <p:sldId id="611" r:id="rId11"/>
    <p:sldId id="613" r:id="rId12"/>
    <p:sldId id="679" r:id="rId13"/>
    <p:sldId id="615" r:id="rId14"/>
    <p:sldId id="617" r:id="rId15"/>
    <p:sldId id="619" r:id="rId16"/>
    <p:sldId id="687" r:id="rId17"/>
    <p:sldId id="624" r:id="rId18"/>
    <p:sldId id="625" r:id="rId19"/>
    <p:sldId id="626" r:id="rId20"/>
    <p:sldId id="627" r:id="rId21"/>
    <p:sldId id="691" r:id="rId22"/>
    <p:sldId id="623" r:id="rId23"/>
    <p:sldId id="651" r:id="rId24"/>
    <p:sldId id="652" r:id="rId25"/>
    <p:sldId id="639" r:id="rId26"/>
    <p:sldId id="739" r:id="rId27"/>
    <p:sldId id="633" r:id="rId28"/>
    <p:sldId id="744" r:id="rId29"/>
    <p:sldId id="730" r:id="rId30"/>
    <p:sldId id="740" r:id="rId31"/>
    <p:sldId id="688" r:id="rId32"/>
    <p:sldId id="741" r:id="rId33"/>
    <p:sldId id="742" r:id="rId34"/>
    <p:sldId id="692" r:id="rId35"/>
    <p:sldId id="689" r:id="rId36"/>
    <p:sldId id="649" r:id="rId37"/>
    <p:sldId id="729" r:id="rId38"/>
    <p:sldId id="733" r:id="rId39"/>
    <p:sldId id="743" r:id="rId40"/>
    <p:sldId id="736" r:id="rId41"/>
    <p:sldId id="737" r:id="rId42"/>
    <p:sldId id="745" r:id="rId43"/>
    <p:sldId id="637" r:id="rId44"/>
  </p:sldIdLst>
  <p:sldSz cx="9144000" cy="6858000" type="screen4x3"/>
  <p:notesSz cx="7010400" cy="92964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DDDDDD"/>
    <a:srgbClr val="E7E7E7"/>
    <a:srgbClr val="012D9A"/>
    <a:srgbClr val="010101"/>
    <a:srgbClr val="C0C0C0"/>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0E254-E110-4B53-A7BB-51C9956B9AD0}" v="72" dt="2021-05-26T12:50:38.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101" d="100"/>
          <a:sy n="101" d="100"/>
        </p:scale>
        <p:origin x="118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80" d="100"/>
          <a:sy n="80" d="100"/>
        </p:scale>
        <p:origin x="1747" y="-173"/>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10</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11</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12</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13</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14</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15</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16</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17</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18</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endParaRPr lang="en-US" sz="1000" dirty="0"/>
          </a:p>
        </p:txBody>
      </p:sp>
    </p:spTree>
    <p:extLst>
      <p:ext uri="{BB962C8B-B14F-4D97-AF65-F5344CB8AC3E}">
        <p14:creationId xmlns:p14="http://schemas.microsoft.com/office/powerpoint/2010/main" val="9928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19</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21</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22</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23</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24</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25</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03047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26</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9701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28</a:t>
            </a:fld>
            <a:endParaRPr lang="en-US" dirty="0"/>
          </a:p>
        </p:txBody>
      </p:sp>
    </p:spTree>
    <p:extLst>
      <p:ext uri="{BB962C8B-B14F-4D97-AF65-F5344CB8AC3E}">
        <p14:creationId xmlns:p14="http://schemas.microsoft.com/office/powerpoint/2010/main" val="4223527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29</a:t>
            </a:fld>
            <a:endParaRPr lang="en-US" dirty="0"/>
          </a:p>
        </p:txBody>
      </p:sp>
    </p:spTree>
    <p:extLst>
      <p:ext uri="{BB962C8B-B14F-4D97-AF65-F5344CB8AC3E}">
        <p14:creationId xmlns:p14="http://schemas.microsoft.com/office/powerpoint/2010/main" val="164035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81575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3</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a:p>
        </p:txBody>
      </p:sp>
    </p:spTree>
    <p:extLst>
      <p:ext uri="{BB962C8B-B14F-4D97-AF65-F5344CB8AC3E}">
        <p14:creationId xmlns:p14="http://schemas.microsoft.com/office/powerpoint/2010/main" val="3477129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1010719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34</a:t>
            </a:fld>
            <a:endParaRPr lang="en-US"/>
          </a:p>
        </p:txBody>
      </p:sp>
    </p:spTree>
    <p:extLst>
      <p:ext uri="{BB962C8B-B14F-4D97-AF65-F5344CB8AC3E}">
        <p14:creationId xmlns:p14="http://schemas.microsoft.com/office/powerpoint/2010/main" val="4202804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35</a:t>
            </a:fld>
            <a:endParaRPr lang="en-US"/>
          </a:p>
        </p:txBody>
      </p:sp>
    </p:spTree>
    <p:extLst>
      <p:ext uri="{BB962C8B-B14F-4D97-AF65-F5344CB8AC3E}">
        <p14:creationId xmlns:p14="http://schemas.microsoft.com/office/powerpoint/2010/main" val="126177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37</a:t>
            </a:fld>
            <a:endParaRPr lang="en-US"/>
          </a:p>
        </p:txBody>
      </p:sp>
    </p:spTree>
    <p:extLst>
      <p:ext uri="{BB962C8B-B14F-4D97-AF65-F5344CB8AC3E}">
        <p14:creationId xmlns:p14="http://schemas.microsoft.com/office/powerpoint/2010/main" val="740202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38</a:t>
            </a:fld>
            <a:endParaRPr lang="en-US"/>
          </a:p>
        </p:txBody>
      </p:sp>
    </p:spTree>
    <p:extLst>
      <p:ext uri="{BB962C8B-B14F-4D97-AF65-F5344CB8AC3E}">
        <p14:creationId xmlns:p14="http://schemas.microsoft.com/office/powerpoint/2010/main" val="2618227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39</a:t>
            </a:fld>
            <a:endParaRPr lang="en-US"/>
          </a:p>
        </p:txBody>
      </p:sp>
    </p:spTree>
    <p:extLst>
      <p:ext uri="{BB962C8B-B14F-4D97-AF65-F5344CB8AC3E}">
        <p14:creationId xmlns:p14="http://schemas.microsoft.com/office/powerpoint/2010/main" val="846815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40</a:t>
            </a:fld>
            <a:endParaRPr lang="en-US"/>
          </a:p>
        </p:txBody>
      </p:sp>
    </p:spTree>
    <p:extLst>
      <p:ext uri="{BB962C8B-B14F-4D97-AF65-F5344CB8AC3E}">
        <p14:creationId xmlns:p14="http://schemas.microsoft.com/office/powerpoint/2010/main" val="1631413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42</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42</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4</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5</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6</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a:t>s</a:t>
            </a:r>
            <a:endParaRPr lang="en-US" dirty="0"/>
          </a:p>
          <a:p>
            <a:pPr eaLnBrk="1" hangingPunct="1"/>
            <a:endParaRPr lang="en-US" dirty="0"/>
          </a:p>
          <a:p>
            <a:r>
              <a:rPr lang="en-US" b="1" dirty="0"/>
              <a:t>ETTA</a:t>
            </a:r>
            <a:r>
              <a:rPr lang="en-US" dirty="0"/>
              <a:t> Events Total: 9 (4 Labor One, 4 Webinars, 1 Speaker Bureau )</a:t>
            </a:r>
          </a:p>
          <a:p>
            <a:r>
              <a:rPr lang="en-US" dirty="0"/>
              <a:t> Total Trained: 305</a:t>
            </a:r>
          </a:p>
          <a:p>
            <a:r>
              <a:rPr lang="en-US" dirty="0"/>
              <a:t> </a:t>
            </a:r>
            <a:r>
              <a:rPr lang="en-US" b="1" dirty="0"/>
              <a:t>Consultation </a:t>
            </a:r>
            <a:r>
              <a:rPr lang="en-US" dirty="0"/>
              <a:t>Events: 16</a:t>
            </a:r>
          </a:p>
          <a:p>
            <a:r>
              <a:rPr lang="en-US" dirty="0"/>
              <a:t> Total Trained: 1400</a:t>
            </a:r>
          </a:p>
          <a:p>
            <a:r>
              <a:rPr lang="en-US" dirty="0"/>
              <a:t> </a:t>
            </a:r>
          </a:p>
          <a:p>
            <a:r>
              <a:rPr lang="en-US" dirty="0"/>
              <a:t>A total of 16 events were served by Rod Wilce. Activities included but are not limited to; event speakers, vendor demonstrations, fall protection training sessions, equipment inspections, distribution of Fed provided resource material, meals i.e. 700 Chic Filet sandwiches, countless doughnuts, full catered lunches. These 16 events provided the intended distribution of information and training to in excess 1400 employees within a 50 mile radius of Raleigh.</a:t>
            </a:r>
          </a:p>
          <a:p>
            <a:endParaRPr lang="en-US" dirty="0"/>
          </a:p>
          <a:p>
            <a:r>
              <a:rPr lang="en-US" dirty="0"/>
              <a:t>Used Billboards for Fall Stand Down, Safe and Sound Week, and Heat Stress. </a:t>
            </a:r>
          </a:p>
          <a:p>
            <a:pPr eaLnBrk="1" hangingPunct="1"/>
            <a:endParaRPr lang="en-US" dirty="0"/>
          </a:p>
        </p:txBody>
      </p:sp>
    </p:spTree>
    <p:extLst>
      <p:ext uri="{BB962C8B-B14F-4D97-AF65-F5344CB8AC3E}">
        <p14:creationId xmlns:p14="http://schemas.microsoft.com/office/powerpoint/2010/main" val="29977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7</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8</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9737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9</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151032" y="6248400"/>
            <a:ext cx="1840568" cy="246221"/>
          </a:xfrm>
          <a:prstGeom prst="rect">
            <a:avLst/>
          </a:prstGeom>
          <a:noFill/>
        </p:spPr>
        <p:txBody>
          <a:bodyPr wrap="none" rtlCol="0">
            <a:spAutoFit/>
          </a:bodyPr>
          <a:lstStyle/>
          <a:p>
            <a:r>
              <a:rPr lang="en-US" sz="1000" dirty="0"/>
              <a:t>For Public Official’s Use Only</a:t>
            </a:r>
          </a:p>
        </p:txBody>
      </p:sp>
      <p:pic>
        <p:nvPicPr>
          <p:cNvPr id="3" name="Picture 2" descr="A picture containing company name&#10;&#10;Description automatically generated">
            <a:extLst>
              <a:ext uri="{FF2B5EF4-FFF2-40B4-BE49-F238E27FC236}">
                <a16:creationId xmlns:a16="http://schemas.microsoft.com/office/drawing/2014/main" id="{A5969548-DEED-42A1-80FF-EE92239FD17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399" y="6092276"/>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9.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18.jpe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29.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35.jpeg"/><Relationship Id="rId11" Type="http://schemas.openxmlformats.org/officeDocument/2006/relationships/image" Target="../media/image2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sz="2800" dirty="0">
                <a:solidFill>
                  <a:schemeClr val="bg2"/>
                </a:solidFill>
              </a:rPr>
              <a:t>2</a:t>
            </a:r>
            <a:r>
              <a:rPr lang="en-US" sz="2800" baseline="30000" dirty="0">
                <a:solidFill>
                  <a:schemeClr val="bg2"/>
                </a:solidFill>
              </a:rPr>
              <a:t>nd</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2021*</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405860"/>
            <a:ext cx="7162800" cy="1416542"/>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i="1" dirty="0">
                <a:solidFill>
                  <a:srgbClr val="777777"/>
                </a:solidFill>
              </a:rPr>
              <a:t>Wanda Lagoe CSP CPM ARM</a:t>
            </a:r>
          </a:p>
          <a:p>
            <a:pPr eaLnBrk="0" hangingPunct="0">
              <a:lnSpc>
                <a:spcPct val="110000"/>
              </a:lnSpc>
              <a:buClr>
                <a:srgbClr val="910046"/>
              </a:buClr>
              <a:buSzPct val="84000"/>
              <a:buFont typeface="Wingdings" pitchFamily="2" charset="2"/>
              <a:buNone/>
            </a:pPr>
            <a:r>
              <a:rPr lang="en-US" sz="1600" dirty="0">
                <a:solidFill>
                  <a:srgbClr val="777777"/>
                </a:solidFill>
              </a:rPr>
              <a:t>Bureau Chief</a:t>
            </a:r>
          </a:p>
          <a:p>
            <a:pPr eaLnBrk="0" hangingPunct="0">
              <a:lnSpc>
                <a:spcPct val="110000"/>
              </a:lnSpc>
              <a:buClr>
                <a:srgbClr val="910046"/>
              </a:buClr>
              <a:buSzPct val="84000"/>
              <a:buFont typeface="Wingdings" pitchFamily="2" charset="2"/>
              <a:buNone/>
            </a:pPr>
            <a:r>
              <a:rPr lang="en-US" sz="1600" dirty="0">
                <a:solidFill>
                  <a:srgbClr val="777777"/>
                </a:solidFill>
              </a:rPr>
              <a:t>Education, Training and Technical Assistance</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srcRect l="44705"/>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42672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srcRect t="36156" r="23415"/>
          <a:stretch>
            <a:fillRect/>
          </a:stretch>
        </p:blipFill>
        <p:spPr bwMode="auto">
          <a:xfrm>
            <a:off x="5921582" y="4800600"/>
            <a:ext cx="1676400" cy="114300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1720130666"/>
              </p:ext>
            </p:extLst>
          </p:nvPr>
        </p:nvGraphicFramePr>
        <p:xfrm>
          <a:off x="609598" y="1219200"/>
          <a:ext cx="7924801" cy="3287973"/>
        </p:xfrm>
        <a:graphic>
          <a:graphicData uri="http://schemas.openxmlformats.org/drawingml/2006/table">
            <a:tbl>
              <a:tblPr firstRow="1" bandRow="1">
                <a:tableStyleId>{073A0DAA-6AF3-43AB-8588-CEC1D06C72B9}</a:tableStyleId>
              </a:tblPr>
              <a:tblGrid>
                <a:gridCol w="2881746">
                  <a:extLst>
                    <a:ext uri="{9D8B030D-6E8A-4147-A177-3AD203B41FA5}">
                      <a16:colId xmlns:a16="http://schemas.microsoft.com/office/drawing/2014/main" val="20000"/>
                    </a:ext>
                  </a:extLst>
                </a:gridCol>
                <a:gridCol w="1194408">
                  <a:extLst>
                    <a:ext uri="{9D8B030D-6E8A-4147-A177-3AD203B41FA5}">
                      <a16:colId xmlns:a16="http://schemas.microsoft.com/office/drawing/2014/main" val="20001"/>
                    </a:ext>
                  </a:extLst>
                </a:gridCol>
                <a:gridCol w="1194408">
                  <a:extLst>
                    <a:ext uri="{9D8B030D-6E8A-4147-A177-3AD203B41FA5}">
                      <a16:colId xmlns:a16="http://schemas.microsoft.com/office/drawing/2014/main" val="88443120"/>
                    </a:ext>
                  </a:extLst>
                </a:gridCol>
                <a:gridCol w="1137530">
                  <a:extLst>
                    <a:ext uri="{9D8B030D-6E8A-4147-A177-3AD203B41FA5}">
                      <a16:colId xmlns:a16="http://schemas.microsoft.com/office/drawing/2014/main" val="20002"/>
                    </a:ext>
                  </a:extLst>
                </a:gridCol>
                <a:gridCol w="1516709">
                  <a:extLst>
                    <a:ext uri="{9D8B030D-6E8A-4147-A177-3AD203B41FA5}">
                      <a16:colId xmlns:a16="http://schemas.microsoft.com/office/drawing/2014/main" val="20003"/>
                    </a:ext>
                  </a:extLst>
                </a:gridCol>
              </a:tblGrid>
              <a:tr h="550129">
                <a:tc>
                  <a:txBody>
                    <a:bodyPr/>
                    <a:lstStyle/>
                    <a:p>
                      <a:pPr algn="r"/>
                      <a:r>
                        <a:rPr lang="en-US" sz="1600" dirty="0">
                          <a:solidFill>
                            <a:schemeClr val="tx1"/>
                          </a:solidFill>
                        </a:rPr>
                        <a:t>COMPLIANCE INSPECTIONS</a:t>
                      </a:r>
                    </a:p>
                  </a:txBody>
                  <a:tcPr anchor="ctr">
                    <a:solidFill>
                      <a:schemeClr val="bg1">
                        <a:lumMod val="75000"/>
                      </a:schemeClr>
                    </a:solidFill>
                  </a:tcPr>
                </a:tc>
                <a:tc>
                  <a:txBody>
                    <a:bodyPr/>
                    <a:lstStyle/>
                    <a:p>
                      <a:pPr algn="ctr"/>
                      <a:r>
                        <a:rPr lang="en-US" sz="1600" b="1" dirty="0">
                          <a:solidFill>
                            <a:schemeClr val="tx1"/>
                          </a:solidFill>
                        </a:rPr>
                        <a:t>1</a:t>
                      </a:r>
                      <a:r>
                        <a:rPr lang="en-US" sz="1600" b="1" baseline="30000" dirty="0">
                          <a:solidFill>
                            <a:schemeClr val="tx1"/>
                          </a:solidFill>
                        </a:rPr>
                        <a:t>ST</a:t>
                      </a:r>
                      <a:r>
                        <a:rPr lang="en-US" sz="1600" b="1" dirty="0">
                          <a:solidFill>
                            <a:schemeClr val="tx1"/>
                          </a:solidFill>
                        </a:rPr>
                        <a:t> Qtr.</a:t>
                      </a:r>
                    </a:p>
                  </a:txBody>
                  <a:tcPr anchor="ctr">
                    <a:solidFill>
                      <a:schemeClr val="bg1">
                        <a:lumMod val="75000"/>
                      </a:schemeClr>
                    </a:solidFill>
                  </a:tcPr>
                </a:tc>
                <a:tc>
                  <a:txBody>
                    <a:bodyPr/>
                    <a:lstStyle/>
                    <a:p>
                      <a:pPr algn="ctr"/>
                      <a:r>
                        <a:rPr lang="en-US" sz="1600" b="1" dirty="0">
                          <a:solidFill>
                            <a:schemeClr val="tx1"/>
                          </a:solidFill>
                        </a:rPr>
                        <a:t>2</a:t>
                      </a:r>
                      <a:r>
                        <a:rPr lang="en-US" sz="1600" b="1" baseline="30000" dirty="0">
                          <a:solidFill>
                            <a:schemeClr val="tx1"/>
                          </a:solidFill>
                        </a:rPr>
                        <a:t>nd</a:t>
                      </a:r>
                      <a:r>
                        <a:rPr lang="en-US" sz="1600" b="1"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6979">
                <a:tc>
                  <a:txBody>
                    <a:bodyPr/>
                    <a:lstStyle/>
                    <a:p>
                      <a:pPr algn="r"/>
                      <a:r>
                        <a:rPr lang="en-US" sz="1600" i="1" dirty="0"/>
                        <a:t>Silica</a:t>
                      </a:r>
                    </a:p>
                  </a:txBody>
                  <a:tcPr>
                    <a:solidFill>
                      <a:schemeClr val="bg1">
                        <a:lumMod val="85000"/>
                      </a:schemeClr>
                    </a:solidFill>
                  </a:tcPr>
                </a:tc>
                <a:tc>
                  <a:txBody>
                    <a:bodyPr/>
                    <a:lstStyle/>
                    <a:p>
                      <a:pPr algn="ctr"/>
                      <a:r>
                        <a:rPr lang="en-US" sz="1600" i="0" dirty="0"/>
                        <a:t>11</a:t>
                      </a:r>
                    </a:p>
                  </a:txBody>
                  <a:tcPr>
                    <a:solidFill>
                      <a:schemeClr val="bg1">
                        <a:lumMod val="85000"/>
                      </a:schemeClr>
                    </a:solidFill>
                  </a:tcPr>
                </a:tc>
                <a:tc>
                  <a:txBody>
                    <a:bodyPr/>
                    <a:lstStyle/>
                    <a:p>
                      <a:pPr algn="ctr"/>
                      <a:r>
                        <a:rPr lang="en-US" sz="1600" i="0" dirty="0"/>
                        <a:t>11</a:t>
                      </a:r>
                    </a:p>
                  </a:txBody>
                  <a:tcPr>
                    <a:solidFill>
                      <a:schemeClr val="bg1">
                        <a:lumMod val="85000"/>
                      </a:schemeClr>
                    </a:solidFill>
                  </a:tcPr>
                </a:tc>
                <a:tc>
                  <a:txBody>
                    <a:bodyPr/>
                    <a:lstStyle/>
                    <a:p>
                      <a:pPr algn="ctr"/>
                      <a:r>
                        <a:rPr lang="en-US" sz="1600" b="1" i="1" dirty="0"/>
                        <a:t>22</a:t>
                      </a:r>
                    </a:p>
                  </a:txBody>
                  <a:tcPr>
                    <a:solidFill>
                      <a:schemeClr val="bg1">
                        <a:lumMod val="85000"/>
                      </a:schemeClr>
                    </a:solidFill>
                  </a:tcPr>
                </a:tc>
                <a:tc rowSpan="6">
                  <a:txBody>
                    <a:bodyPr/>
                    <a:lstStyle/>
                    <a:p>
                      <a:pPr algn="ctr"/>
                      <a:r>
                        <a:rPr lang="en-US" sz="1600" b="1" i="0" dirty="0"/>
                        <a:t>75</a:t>
                      </a:r>
                    </a:p>
                  </a:txBody>
                  <a:tcPr anchor="b">
                    <a:solidFill>
                      <a:schemeClr val="bg1">
                        <a:lumMod val="85000"/>
                      </a:schemeClr>
                    </a:solidFill>
                  </a:tcPr>
                </a:tc>
                <a:extLst>
                  <a:ext uri="{0D108BD9-81ED-4DB2-BD59-A6C34878D82A}">
                    <a16:rowId xmlns:a16="http://schemas.microsoft.com/office/drawing/2014/main" val="10001"/>
                  </a:ext>
                </a:extLst>
              </a:tr>
              <a:tr h="386979">
                <a:tc>
                  <a:txBody>
                    <a:bodyPr/>
                    <a:lstStyle/>
                    <a:p>
                      <a:pPr algn="r"/>
                      <a:r>
                        <a:rPr lang="en-US" sz="1600" i="1" dirty="0"/>
                        <a:t>Asbestos</a:t>
                      </a:r>
                    </a:p>
                  </a:txBody>
                  <a:tcPr>
                    <a:solidFill>
                      <a:schemeClr val="bg1">
                        <a:lumMod val="95000"/>
                      </a:schemeClr>
                    </a:solidFill>
                  </a:tcPr>
                </a:tc>
                <a:tc>
                  <a:txBody>
                    <a:bodyPr/>
                    <a:lstStyle/>
                    <a:p>
                      <a:pPr algn="ctr"/>
                      <a:r>
                        <a:rPr lang="en-US" sz="1600" i="0" dirty="0"/>
                        <a:t>7</a:t>
                      </a:r>
                    </a:p>
                  </a:txBody>
                  <a:tcPr>
                    <a:solidFill>
                      <a:schemeClr val="bg1">
                        <a:lumMod val="95000"/>
                      </a:schemeClr>
                    </a:solidFill>
                  </a:tcPr>
                </a:tc>
                <a:tc>
                  <a:txBody>
                    <a:bodyPr/>
                    <a:lstStyle/>
                    <a:p>
                      <a:pPr algn="ctr"/>
                      <a:r>
                        <a:rPr lang="en-US" sz="1600" i="0" dirty="0"/>
                        <a:t>4</a:t>
                      </a:r>
                    </a:p>
                  </a:txBody>
                  <a:tcPr>
                    <a:solidFill>
                      <a:schemeClr val="bg1">
                        <a:lumMod val="95000"/>
                      </a:schemeClr>
                    </a:solidFill>
                  </a:tcPr>
                </a:tc>
                <a:tc>
                  <a:txBody>
                    <a:bodyPr/>
                    <a:lstStyle/>
                    <a:p>
                      <a:pPr algn="ctr"/>
                      <a:r>
                        <a:rPr lang="en-US" sz="1600" b="1" i="1" dirty="0"/>
                        <a:t>11</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6979">
                <a:tc>
                  <a:txBody>
                    <a:bodyPr/>
                    <a:lstStyle/>
                    <a:p>
                      <a:pPr algn="r"/>
                      <a:r>
                        <a:rPr lang="en-US" sz="1600" i="1" dirty="0" err="1"/>
                        <a:t>Isocyanates</a:t>
                      </a:r>
                      <a:endParaRPr lang="en-US" sz="1600" i="1" dirty="0"/>
                    </a:p>
                  </a:txBody>
                  <a:tcPr>
                    <a:solidFill>
                      <a:schemeClr val="bg1">
                        <a:lumMod val="85000"/>
                      </a:schemeClr>
                    </a:solidFill>
                  </a:tcPr>
                </a:tc>
                <a:tc>
                  <a:txBody>
                    <a:bodyPr/>
                    <a:lstStyle/>
                    <a:p>
                      <a:pPr algn="ctr"/>
                      <a:r>
                        <a:rPr lang="en-US" sz="1600" i="0" dirty="0"/>
                        <a:t>4</a:t>
                      </a:r>
                    </a:p>
                  </a:txBody>
                  <a:tcPr>
                    <a:solidFill>
                      <a:schemeClr val="bg1">
                        <a:lumMod val="85000"/>
                      </a:schemeClr>
                    </a:solidFill>
                  </a:tcPr>
                </a:tc>
                <a:tc>
                  <a:txBody>
                    <a:bodyPr/>
                    <a:lstStyle/>
                    <a:p>
                      <a:pPr algn="ctr"/>
                      <a:r>
                        <a:rPr lang="en-US" sz="1600" i="0" dirty="0"/>
                        <a:t>10</a:t>
                      </a:r>
                    </a:p>
                  </a:txBody>
                  <a:tcPr>
                    <a:solidFill>
                      <a:schemeClr val="bg1">
                        <a:lumMod val="85000"/>
                      </a:schemeClr>
                    </a:solidFill>
                  </a:tcPr>
                </a:tc>
                <a:tc>
                  <a:txBody>
                    <a:bodyPr/>
                    <a:lstStyle/>
                    <a:p>
                      <a:pPr algn="ctr"/>
                      <a:r>
                        <a:rPr lang="en-US" sz="1600" b="1" i="1" dirty="0"/>
                        <a:t>14</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6979">
                <a:tc>
                  <a:txBody>
                    <a:bodyPr/>
                    <a:lstStyle/>
                    <a:p>
                      <a:pPr algn="r"/>
                      <a:r>
                        <a:rPr lang="en-US" sz="1600" i="1" dirty="0"/>
                        <a:t>Lead</a:t>
                      </a:r>
                    </a:p>
                  </a:txBody>
                  <a:tcPr>
                    <a:solidFill>
                      <a:schemeClr val="bg1">
                        <a:lumMod val="95000"/>
                      </a:schemeClr>
                    </a:solidFill>
                  </a:tcPr>
                </a:tc>
                <a:tc>
                  <a:txBody>
                    <a:bodyPr/>
                    <a:lstStyle/>
                    <a:p>
                      <a:pPr algn="ctr"/>
                      <a:r>
                        <a:rPr lang="en-US" sz="1600" i="0" dirty="0"/>
                        <a:t>3</a:t>
                      </a:r>
                    </a:p>
                  </a:txBody>
                  <a:tcPr>
                    <a:solidFill>
                      <a:schemeClr val="bg1">
                        <a:lumMod val="95000"/>
                      </a:schemeClr>
                    </a:solidFill>
                  </a:tcPr>
                </a:tc>
                <a:tc>
                  <a:txBody>
                    <a:bodyPr/>
                    <a:lstStyle/>
                    <a:p>
                      <a:pPr algn="ctr"/>
                      <a:r>
                        <a:rPr lang="en-US" sz="1600" i="0" dirty="0"/>
                        <a:t>3</a:t>
                      </a:r>
                    </a:p>
                  </a:txBody>
                  <a:tcPr>
                    <a:solidFill>
                      <a:schemeClr val="bg1">
                        <a:lumMod val="95000"/>
                      </a:schemeClr>
                    </a:solidFill>
                  </a:tcPr>
                </a:tc>
                <a:tc>
                  <a:txBody>
                    <a:bodyPr/>
                    <a:lstStyle/>
                    <a:p>
                      <a:pPr algn="ctr"/>
                      <a:r>
                        <a:rPr lang="en-US" sz="1600" b="1" i="1" dirty="0"/>
                        <a:t>6</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6979">
                <a:tc>
                  <a:txBody>
                    <a:bodyPr/>
                    <a:lstStyle/>
                    <a:p>
                      <a:pPr algn="r"/>
                      <a:r>
                        <a:rPr lang="en-US" sz="1600" i="1" dirty="0" err="1"/>
                        <a:t>Hexavalent</a:t>
                      </a:r>
                      <a:r>
                        <a:rPr lang="en-US" sz="1600" i="1" dirty="0"/>
                        <a:t> Chromium</a:t>
                      </a:r>
                    </a:p>
                  </a:txBody>
                  <a:tcPr>
                    <a:solidFill>
                      <a:schemeClr val="bg1">
                        <a:lumMod val="85000"/>
                      </a:schemeClr>
                    </a:solidFill>
                  </a:tcPr>
                </a:tc>
                <a:tc>
                  <a:txBody>
                    <a:bodyPr/>
                    <a:lstStyle/>
                    <a:p>
                      <a:pPr algn="ctr"/>
                      <a:r>
                        <a:rPr lang="en-US" sz="1600" i="0" dirty="0"/>
                        <a:t>5</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tc>
                  <a:txBody>
                    <a:bodyPr/>
                    <a:lstStyle/>
                    <a:p>
                      <a:pPr algn="ctr"/>
                      <a:r>
                        <a:rPr lang="en-US" sz="1600" b="1" i="1" dirty="0"/>
                        <a:t>7</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6979">
                <a:tc>
                  <a:txBody>
                    <a:bodyPr/>
                    <a:lstStyle/>
                    <a:p>
                      <a:pPr algn="r"/>
                      <a:r>
                        <a:rPr lang="en-US" sz="1600" b="1" i="1" dirty="0"/>
                        <a:t>Total</a:t>
                      </a:r>
                    </a:p>
                  </a:txBody>
                  <a:tcPr>
                    <a:solidFill>
                      <a:schemeClr val="bg1">
                        <a:lumMod val="95000"/>
                      </a:schemeClr>
                    </a:solidFill>
                  </a:tcPr>
                </a:tc>
                <a:tc>
                  <a:txBody>
                    <a:bodyPr/>
                    <a:lstStyle/>
                    <a:p>
                      <a:pPr algn="ctr"/>
                      <a:r>
                        <a:rPr lang="en-US" sz="1600" b="1" i="0" dirty="0"/>
                        <a:t>30</a:t>
                      </a:r>
                    </a:p>
                  </a:txBody>
                  <a:tcPr>
                    <a:solidFill>
                      <a:schemeClr val="bg1">
                        <a:lumMod val="95000"/>
                      </a:schemeClr>
                    </a:solidFill>
                  </a:tcPr>
                </a:tc>
                <a:tc>
                  <a:txBody>
                    <a:bodyPr/>
                    <a:lstStyle/>
                    <a:p>
                      <a:pPr algn="ctr"/>
                      <a:r>
                        <a:rPr lang="en-US" sz="1600" b="1" i="0" dirty="0"/>
                        <a:t>30</a:t>
                      </a:r>
                    </a:p>
                  </a:txBody>
                  <a:tcPr>
                    <a:solidFill>
                      <a:schemeClr val="bg1">
                        <a:lumMod val="95000"/>
                      </a:schemeClr>
                    </a:solidFill>
                  </a:tcPr>
                </a:tc>
                <a:tc>
                  <a:txBody>
                    <a:bodyPr/>
                    <a:lstStyle/>
                    <a:p>
                      <a:pPr algn="ctr"/>
                      <a:r>
                        <a:rPr lang="en-US" sz="1600" b="1" i="1" dirty="0"/>
                        <a:t>60</a:t>
                      </a:r>
                    </a:p>
                  </a:txBody>
                  <a:tcP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6979">
                <a:tc>
                  <a:txBody>
                    <a:bodyPr/>
                    <a:lstStyle/>
                    <a:p>
                      <a:pPr algn="r"/>
                      <a:r>
                        <a:rPr lang="en-US" sz="1600" b="0" i="1" dirty="0"/>
                        <a:t>Program Improvements</a:t>
                      </a:r>
                    </a:p>
                  </a:txBody>
                  <a:tcPr>
                    <a:solidFill>
                      <a:schemeClr val="bg1">
                        <a:lumMod val="85000"/>
                      </a:schemeClr>
                    </a:solidFill>
                  </a:tcPr>
                </a:tc>
                <a:tc>
                  <a:txBody>
                    <a:bodyPr/>
                    <a:lstStyle/>
                    <a:p>
                      <a:pPr algn="ctr"/>
                      <a:r>
                        <a:rPr lang="en-US" sz="1600" b="0" i="0" dirty="0"/>
                        <a:t>10</a:t>
                      </a:r>
                    </a:p>
                  </a:txBody>
                  <a:tcPr>
                    <a:solidFill>
                      <a:schemeClr val="bg1">
                        <a:lumMod val="85000"/>
                      </a:schemeClr>
                    </a:solidFill>
                  </a:tcPr>
                </a:tc>
                <a:tc>
                  <a:txBody>
                    <a:bodyPr/>
                    <a:lstStyle/>
                    <a:p>
                      <a:pPr algn="ctr"/>
                      <a:r>
                        <a:rPr lang="en-US" sz="1600" b="0" i="0" dirty="0"/>
                        <a:t>10</a:t>
                      </a:r>
                    </a:p>
                  </a:txBody>
                  <a:tcPr>
                    <a:solidFill>
                      <a:schemeClr val="bg1">
                        <a:lumMod val="85000"/>
                      </a:schemeClr>
                    </a:solidFill>
                  </a:tcPr>
                </a:tc>
                <a:tc>
                  <a:txBody>
                    <a:bodyPr/>
                    <a:lstStyle/>
                    <a:p>
                      <a:pPr algn="ctr"/>
                      <a:r>
                        <a:rPr lang="en-US" sz="1600" b="1" i="1" dirty="0"/>
                        <a:t>20</a:t>
                      </a:r>
                    </a:p>
                  </a:txBody>
                  <a:tcPr>
                    <a:solidFill>
                      <a:schemeClr val="bg1">
                        <a:lumMod val="85000"/>
                      </a:schemeClr>
                    </a:solidFill>
                  </a:tcPr>
                </a:tc>
                <a:tc>
                  <a:txBody>
                    <a:bodyPr/>
                    <a:lstStyle/>
                    <a:p>
                      <a:pPr algn="ctr"/>
                      <a:r>
                        <a:rPr lang="en-US" sz="16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7" cstate="print">
            <a:extLst>
              <a:ext uri="{28A0092B-C50C-407E-A947-70E740481C1C}">
                <a14:useLocalDpi xmlns:a14="http://schemas.microsoft.com/office/drawing/2010/main" val="0"/>
              </a:ext>
            </a:extLst>
          </a:blip>
          <a:srcRect t="29183"/>
          <a:stretch/>
        </p:blipFill>
        <p:spPr bwMode="auto">
          <a:xfrm>
            <a:off x="1756870" y="4800600"/>
            <a:ext cx="2586530" cy="1143000"/>
          </a:xfrm>
          <a:prstGeom prst="rect">
            <a:avLst/>
          </a:prstGeom>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FAB562BA-027A-4EA3-A8C1-A1D0D9C92735}"/>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32053237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31" name="Picture 30"/>
          <p:cNvPicPr/>
          <p:nvPr/>
        </p:nvPicPr>
        <p:blipFill rotWithShape="1">
          <a:blip r:embed="rId3" cstate="print">
            <a:extLst>
              <a:ext uri="{28A0092B-C50C-407E-A947-70E740481C1C}">
                <a14:useLocalDpi xmlns:a14="http://schemas.microsoft.com/office/drawing/2010/main" val="0"/>
              </a:ext>
            </a:extLst>
          </a:blip>
          <a:srcRect b="34189"/>
          <a:stretch/>
        </p:blipFill>
        <p:spPr bwMode="auto">
          <a:xfrm>
            <a:off x="5714999" y="4545565"/>
            <a:ext cx="2817811"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56556"/>
            <a:ext cx="1186543" cy="215444"/>
          </a:xfrm>
          <a:prstGeom prst="rect">
            <a:avLst/>
          </a:prstGeom>
          <a:noFill/>
        </p:spPr>
        <p:txBody>
          <a:bodyPr wrap="none" rtlCol="0">
            <a:spAutoFit/>
          </a:bodyPr>
          <a:lstStyle/>
          <a:p>
            <a:r>
              <a:rPr lang="en-US" sz="800" dirty="0"/>
              <a:t>NCDOL Photo Library</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958" y="4530829"/>
            <a:ext cx="2147842" cy="1431896"/>
          </a:xfrm>
          <a:prstGeom prst="rect">
            <a:avLst/>
          </a:prstGeom>
        </p:spPr>
      </p:pic>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a:extLst>
              <a:ext uri="{28A0092B-C50C-407E-A947-70E740481C1C}">
                <a14:useLocalDpi xmlns:a14="http://schemas.microsoft.com/office/drawing/2010/main" val="0"/>
              </a:ext>
            </a:extLst>
          </a:blip>
          <a:srcRect t="29183"/>
          <a:stretch/>
        </p:blipFill>
        <p:spPr bwMode="auto">
          <a:xfrm>
            <a:off x="620604" y="4530829"/>
            <a:ext cx="3251353" cy="1431896"/>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7CFB5678-0223-440F-B287-C2C2DE3D40DE}"/>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graphicFrame>
        <p:nvGraphicFramePr>
          <p:cNvPr id="11" name="Group 154">
            <a:extLst>
              <a:ext uri="{FF2B5EF4-FFF2-40B4-BE49-F238E27FC236}">
                <a16:creationId xmlns:a16="http://schemas.microsoft.com/office/drawing/2014/main" id="{42AC1C1F-976F-421D-A487-22F72FB005EF}"/>
              </a:ext>
            </a:extLst>
          </p:cNvPr>
          <p:cNvGraphicFramePr>
            <a:graphicFrameLocks noGrp="1"/>
          </p:cNvGraphicFramePr>
          <p:nvPr>
            <p:extLst>
              <p:ext uri="{D42A27DB-BD31-4B8C-83A1-F6EECF244321}">
                <p14:modId xmlns:p14="http://schemas.microsoft.com/office/powerpoint/2010/main" val="2453721981"/>
              </p:ext>
            </p:extLst>
          </p:nvPr>
        </p:nvGraphicFramePr>
        <p:xfrm>
          <a:off x="611188" y="1143001"/>
          <a:ext cx="7921623" cy="3129059"/>
        </p:xfrm>
        <a:graphic>
          <a:graphicData uri="http://schemas.openxmlformats.org/drawingml/2006/table">
            <a:tbl>
              <a:tblPr>
                <a:tableStyleId>{00A15C55-8517-42AA-B614-E9B94910E393}</a:tableStyleId>
              </a:tblPr>
              <a:tblGrid>
                <a:gridCol w="1637555">
                  <a:extLst>
                    <a:ext uri="{9D8B030D-6E8A-4147-A177-3AD203B41FA5}">
                      <a16:colId xmlns:a16="http://schemas.microsoft.com/office/drawing/2014/main" val="20000"/>
                    </a:ext>
                  </a:extLst>
                </a:gridCol>
                <a:gridCol w="752240">
                  <a:extLst>
                    <a:ext uri="{9D8B030D-6E8A-4147-A177-3AD203B41FA5}">
                      <a16:colId xmlns:a16="http://schemas.microsoft.com/office/drawing/2014/main" val="20001"/>
                    </a:ext>
                  </a:extLst>
                </a:gridCol>
                <a:gridCol w="893108">
                  <a:extLst>
                    <a:ext uri="{9D8B030D-6E8A-4147-A177-3AD203B41FA5}">
                      <a16:colId xmlns:a16="http://schemas.microsoft.com/office/drawing/2014/main" val="616444447"/>
                    </a:ext>
                  </a:extLst>
                </a:gridCol>
                <a:gridCol w="673776">
                  <a:extLst>
                    <a:ext uri="{9D8B030D-6E8A-4147-A177-3AD203B41FA5}">
                      <a16:colId xmlns:a16="http://schemas.microsoft.com/office/drawing/2014/main" val="20002"/>
                    </a:ext>
                  </a:extLst>
                </a:gridCol>
                <a:gridCol w="738722">
                  <a:extLst>
                    <a:ext uri="{9D8B030D-6E8A-4147-A177-3AD203B41FA5}">
                      <a16:colId xmlns:a16="http://schemas.microsoft.com/office/drawing/2014/main" val="20003"/>
                    </a:ext>
                  </a:extLst>
                </a:gridCol>
                <a:gridCol w="861496">
                  <a:extLst>
                    <a:ext uri="{9D8B030D-6E8A-4147-A177-3AD203B41FA5}">
                      <a16:colId xmlns:a16="http://schemas.microsoft.com/office/drawing/2014/main" val="1784544430"/>
                    </a:ext>
                  </a:extLst>
                </a:gridCol>
                <a:gridCol w="691870">
                  <a:extLst>
                    <a:ext uri="{9D8B030D-6E8A-4147-A177-3AD203B41FA5}">
                      <a16:colId xmlns:a16="http://schemas.microsoft.com/office/drawing/2014/main" val="20004"/>
                    </a:ext>
                  </a:extLst>
                </a:gridCol>
                <a:gridCol w="836428">
                  <a:extLst>
                    <a:ext uri="{9D8B030D-6E8A-4147-A177-3AD203B41FA5}">
                      <a16:colId xmlns:a16="http://schemas.microsoft.com/office/drawing/2014/main" val="20005"/>
                    </a:ext>
                  </a:extLst>
                </a:gridCol>
                <a:gridCol w="836428">
                  <a:extLst>
                    <a:ext uri="{9D8B030D-6E8A-4147-A177-3AD203B41FA5}">
                      <a16:colId xmlns:a16="http://schemas.microsoft.com/office/drawing/2014/main" val="3466905601"/>
                    </a:ext>
                  </a:extLst>
                </a:gridCol>
              </a:tblGrid>
              <a:tr h="363516">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extLst>
                  <a:ext uri="{0D108BD9-81ED-4DB2-BD59-A6C34878D82A}">
                    <a16:rowId xmlns:a16="http://schemas.microsoft.com/office/drawing/2014/main" val="10000"/>
                  </a:ext>
                </a:extLst>
              </a:tr>
              <a:tr h="42410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HEALTH HAZARDS</a:t>
                      </a:r>
                      <a:endParaRPr kumimoji="0" lang="en-US" sz="14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1"/>
                  </a:ext>
                </a:extLst>
              </a:tr>
              <a:tr h="42943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Arial" charset="0"/>
                        </a:rPr>
                        <a:t>1</a:t>
                      </a:r>
                      <a:r>
                        <a:rPr kumimoji="0" lang="en-US" sz="1100" b="1" i="0" u="none" strike="noStrike" cap="none" normalizeH="0" baseline="30000" dirty="0">
                          <a:ln>
                            <a:noFill/>
                          </a:ln>
                          <a:solidFill>
                            <a:schemeClr val="tx1"/>
                          </a:solidFill>
                          <a:effectLst/>
                          <a:latin typeface="Arial" charset="0"/>
                          <a:cs typeface="Arial" charset="0"/>
                        </a:rPr>
                        <a:t>st</a:t>
                      </a:r>
                      <a:r>
                        <a:rPr kumimoji="0" lang="en-US" sz="11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Arial" charset="0"/>
                        </a:rPr>
                        <a:t>2</a:t>
                      </a:r>
                      <a:r>
                        <a:rPr kumimoji="0" lang="en-US" sz="1100" b="1" i="0" u="none" strike="noStrike" cap="none" normalizeH="0" baseline="30000" dirty="0">
                          <a:ln>
                            <a:noFill/>
                          </a:ln>
                          <a:solidFill>
                            <a:schemeClr val="tx1"/>
                          </a:solidFill>
                          <a:effectLst/>
                          <a:latin typeface="Arial" charset="0"/>
                          <a:cs typeface="Arial" charset="0"/>
                        </a:rPr>
                        <a:t>nd</a:t>
                      </a:r>
                      <a:r>
                        <a:rPr kumimoji="0" lang="en-US" sz="11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Arial" charset="0"/>
                        </a:rPr>
                        <a:t>1</a:t>
                      </a:r>
                      <a:r>
                        <a:rPr kumimoji="0" lang="en-US" sz="1100" b="1" i="0" u="none" strike="noStrike" cap="none" normalizeH="0" baseline="30000" dirty="0">
                          <a:ln>
                            <a:noFill/>
                          </a:ln>
                          <a:solidFill>
                            <a:schemeClr val="tx1"/>
                          </a:solidFill>
                          <a:effectLst/>
                          <a:latin typeface="Arial" charset="0"/>
                          <a:cs typeface="Arial" charset="0"/>
                        </a:rPr>
                        <a:t>st </a:t>
                      </a:r>
                      <a:r>
                        <a:rPr kumimoji="0" lang="en-US" sz="11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Arial" charset="0"/>
                        </a:rPr>
                        <a:t>2</a:t>
                      </a:r>
                      <a:r>
                        <a:rPr kumimoji="0" lang="en-US" sz="1100" b="1" i="0" u="none" strike="noStrike" cap="none" normalizeH="0" baseline="30000" dirty="0">
                          <a:ln>
                            <a:noFill/>
                          </a:ln>
                          <a:solidFill>
                            <a:schemeClr val="tx1"/>
                          </a:solidFill>
                          <a:effectLst/>
                          <a:latin typeface="Arial" charset="0"/>
                          <a:cs typeface="Arial" charset="0"/>
                        </a:rPr>
                        <a:t>nd</a:t>
                      </a:r>
                      <a:r>
                        <a:rPr kumimoji="0" lang="en-US" sz="11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cs typeface="Arial" charset="0"/>
                        </a:rPr>
                        <a:t> 1</a:t>
                      </a:r>
                      <a:r>
                        <a:rPr kumimoji="0" lang="en-US" sz="1100" b="1" i="0" u="none" strike="noStrike" cap="none" normalizeH="0" baseline="30000" dirty="0">
                          <a:ln>
                            <a:noFill/>
                          </a:ln>
                          <a:solidFill>
                            <a:schemeClr val="tx1"/>
                          </a:solidFill>
                          <a:effectLst/>
                          <a:latin typeface="Arial" charset="0"/>
                          <a:cs typeface="Arial" charset="0"/>
                        </a:rPr>
                        <a:t>st</a:t>
                      </a:r>
                      <a:r>
                        <a:rPr kumimoji="0" lang="en-US" sz="11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cs typeface="Arial" charset="0"/>
                        </a:rPr>
                        <a:t>2</a:t>
                      </a:r>
                      <a:r>
                        <a:rPr kumimoji="0" lang="en-US" sz="1100" b="1" i="0" u="none" strike="noStrike" cap="none" normalizeH="0" baseline="30000" dirty="0">
                          <a:ln>
                            <a:noFill/>
                          </a:ln>
                          <a:solidFill>
                            <a:schemeClr val="tx1"/>
                          </a:solidFill>
                          <a:effectLst/>
                          <a:latin typeface="Arial" charset="0"/>
                          <a:cs typeface="Arial" charset="0"/>
                        </a:rPr>
                        <a:t>nd</a:t>
                      </a:r>
                      <a:r>
                        <a:rPr kumimoji="0" lang="en-US" sz="11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extLst>
                  <a:ext uri="{0D108BD9-81ED-4DB2-BD59-A6C34878D82A}">
                    <a16:rowId xmlns:a16="http://schemas.microsoft.com/office/drawing/2014/main" val="10002"/>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Silica</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10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0.56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0.99</a:t>
                      </a:r>
                    </a:p>
                  </a:txBody>
                  <a:tcPr anchor="ctr" horzOverflow="overflow">
                    <a:solidFill>
                      <a:schemeClr val="bg1">
                        <a:lumMod val="95000"/>
                      </a:schemeClr>
                    </a:solidFill>
                  </a:tcPr>
                </a:tc>
                <a:extLst>
                  <a:ext uri="{0D108BD9-81ED-4DB2-BD59-A6C34878D82A}">
                    <a16:rowId xmlns:a16="http://schemas.microsoft.com/office/drawing/2014/main" val="10003"/>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Asbestos</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4"/>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err="1">
                          <a:ln>
                            <a:noFill/>
                          </a:ln>
                          <a:effectLst/>
                        </a:rPr>
                        <a:t>Isocyanates</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0.026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0.008</a:t>
                      </a:r>
                    </a:p>
                  </a:txBody>
                  <a:tcPr anchor="ctr" horzOverflow="overflow">
                    <a:solidFill>
                      <a:schemeClr val="bg1">
                        <a:lumMod val="95000"/>
                      </a:schemeClr>
                    </a:solidFill>
                  </a:tcPr>
                </a:tc>
                <a:extLst>
                  <a:ext uri="{0D108BD9-81ED-4DB2-BD59-A6C34878D82A}">
                    <a16:rowId xmlns:a16="http://schemas.microsoft.com/office/drawing/2014/main" val="10005"/>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Lead</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6"/>
                  </a:ext>
                </a:extLst>
              </a:tr>
              <a:tr h="429437">
                <a:tc>
                  <a:txBody>
                    <a:bodyPr/>
                    <a:lstStyle/>
                    <a:p>
                      <a:pPr algn="r"/>
                      <a:r>
                        <a:rPr lang="en-US" sz="11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0.01</a:t>
                      </a:r>
                    </a:p>
                  </a:txBody>
                  <a:tcPr anchor="ctr" horzOverflow="overflow">
                    <a:solidFill>
                      <a:schemeClr val="bg1">
                        <a:lumMod val="95000"/>
                      </a:schemeClr>
                    </a:solidFill>
                  </a:tcPr>
                </a:tc>
                <a:extLst>
                  <a:ext uri="{0D108BD9-81ED-4DB2-BD59-A6C34878D82A}">
                    <a16:rowId xmlns:a16="http://schemas.microsoft.com/office/drawing/2014/main" val="10007"/>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12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14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6244126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srcRect/>
          <a:stretch>
            <a:fillRect/>
          </a:stretch>
        </p:blipFill>
        <p:spPr bwMode="auto">
          <a:xfrm>
            <a:off x="62484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4483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srcRect/>
          <a:stretch>
            <a:fillRect/>
          </a:stretch>
        </p:blipFill>
        <p:spPr bwMode="auto">
          <a:xfrm>
            <a:off x="441960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srcRect/>
          <a:stretch>
            <a:fillRect/>
          </a:stretch>
        </p:blipFill>
        <p:spPr bwMode="auto">
          <a:xfrm>
            <a:off x="37338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srcRect/>
          <a:stretch>
            <a:fillRect/>
          </a:stretch>
        </p:blipFill>
        <p:spPr bwMode="auto">
          <a:xfrm>
            <a:off x="12954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srcRect/>
          <a:stretch>
            <a:fillRect/>
          </a:stretch>
        </p:blipFill>
        <p:spPr bwMode="auto">
          <a:xfrm>
            <a:off x="2133600" y="4267200"/>
            <a:ext cx="1600200" cy="457200"/>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138544598"/>
              </p:ext>
            </p:extLst>
          </p:nvPr>
        </p:nvGraphicFramePr>
        <p:xfrm>
          <a:off x="609600" y="1123675"/>
          <a:ext cx="7924796" cy="3067328"/>
        </p:xfrm>
        <a:graphic>
          <a:graphicData uri="http://schemas.openxmlformats.org/drawingml/2006/table">
            <a:tbl>
              <a:tblPr/>
              <a:tblGrid>
                <a:gridCol w="4519096">
                  <a:extLst>
                    <a:ext uri="{9D8B030D-6E8A-4147-A177-3AD203B41FA5}">
                      <a16:colId xmlns:a16="http://schemas.microsoft.com/office/drawing/2014/main" val="20000"/>
                    </a:ext>
                  </a:extLst>
                </a:gridCol>
                <a:gridCol w="1113404">
                  <a:extLst>
                    <a:ext uri="{9D8B030D-6E8A-4147-A177-3AD203B41FA5}">
                      <a16:colId xmlns:a16="http://schemas.microsoft.com/office/drawing/2014/main" val="20001"/>
                    </a:ext>
                  </a:extLst>
                </a:gridCol>
                <a:gridCol w="1113404">
                  <a:extLst>
                    <a:ext uri="{9D8B030D-6E8A-4147-A177-3AD203B41FA5}">
                      <a16:colId xmlns:a16="http://schemas.microsoft.com/office/drawing/2014/main" val="1271580929"/>
                    </a:ext>
                  </a:extLst>
                </a:gridCol>
                <a:gridCol w="1178892">
                  <a:extLst>
                    <a:ext uri="{9D8B030D-6E8A-4147-A177-3AD203B41FA5}">
                      <a16:colId xmlns:a16="http://schemas.microsoft.com/office/drawing/2014/main" val="20002"/>
                    </a:ext>
                  </a:extLst>
                </a:gridCol>
              </a:tblGrid>
              <a:tr h="385512">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2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a:ln>
                            <a:noFill/>
                          </a:ln>
                          <a:solidFill>
                            <a:srgbClr val="000000"/>
                          </a:solidFill>
                          <a:effectLst/>
                          <a:latin typeface="Arial" charset="0"/>
                          <a:cs typeface="Arial" charset="0"/>
                        </a:rPr>
                        <a:t>71</a:t>
                      </a:r>
                      <a:endParaRPr kumimoji="0" lang="en-US" sz="1500" b="1"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3353554404"/>
              </p:ext>
            </p:extLst>
          </p:nvPr>
        </p:nvGraphicFramePr>
        <p:xfrm>
          <a:off x="609600" y="4811995"/>
          <a:ext cx="7924795" cy="1162360"/>
        </p:xfrm>
        <a:graphic>
          <a:graphicData uri="http://schemas.openxmlformats.org/drawingml/2006/table">
            <a:tbl>
              <a:tblPr firstRow="1" bandRow="1">
                <a:tableStyleId>{00A15C55-8517-42AA-B614-E9B94910E393}</a:tableStyleId>
              </a:tblPr>
              <a:tblGrid>
                <a:gridCol w="3729317">
                  <a:extLst>
                    <a:ext uri="{9D8B030D-6E8A-4147-A177-3AD203B41FA5}">
                      <a16:colId xmlns:a16="http://schemas.microsoft.com/office/drawing/2014/main" val="20000"/>
                    </a:ext>
                  </a:extLst>
                </a:gridCol>
                <a:gridCol w="998924">
                  <a:extLst>
                    <a:ext uri="{9D8B030D-6E8A-4147-A177-3AD203B41FA5}">
                      <a16:colId xmlns:a16="http://schemas.microsoft.com/office/drawing/2014/main" val="20001"/>
                    </a:ext>
                  </a:extLst>
                </a:gridCol>
                <a:gridCol w="998924">
                  <a:extLst>
                    <a:ext uri="{9D8B030D-6E8A-4147-A177-3AD203B41FA5}">
                      <a16:colId xmlns:a16="http://schemas.microsoft.com/office/drawing/2014/main" val="2004857252"/>
                    </a:ext>
                  </a:extLst>
                </a:gridCol>
                <a:gridCol w="998924">
                  <a:extLst>
                    <a:ext uri="{9D8B030D-6E8A-4147-A177-3AD203B41FA5}">
                      <a16:colId xmlns:a16="http://schemas.microsoft.com/office/drawing/2014/main" val="20002"/>
                    </a:ext>
                  </a:extLst>
                </a:gridCol>
                <a:gridCol w="1198706">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algn="ctr"/>
                      <a:r>
                        <a:rPr lang="en-US" sz="1500" b="1" dirty="0">
                          <a:solidFill>
                            <a:schemeClr val="tx1"/>
                          </a:solidFill>
                        </a:rPr>
                        <a:t>1</a:t>
                      </a:r>
                      <a:r>
                        <a:rPr lang="en-US" sz="1500" b="1" baseline="30000" dirty="0">
                          <a:solidFill>
                            <a:schemeClr val="tx1"/>
                          </a:solidFill>
                        </a:rPr>
                        <a:t>st</a:t>
                      </a:r>
                      <a:r>
                        <a:rPr lang="en-US" sz="1500" b="1" dirty="0">
                          <a:solidFill>
                            <a:schemeClr val="tx1"/>
                          </a:solidFill>
                        </a:rPr>
                        <a:t> Qtr.</a:t>
                      </a:r>
                    </a:p>
                  </a:txBody>
                  <a:tcPr anchor="ctr">
                    <a:solidFill>
                      <a:schemeClr val="bg1">
                        <a:lumMod val="75000"/>
                      </a:schemeClr>
                    </a:solidFill>
                  </a:tcPr>
                </a:tc>
                <a:tc>
                  <a:txBody>
                    <a:bodyPr/>
                    <a:lstStyle/>
                    <a:p>
                      <a:pPr algn="ctr"/>
                      <a:r>
                        <a:rPr lang="en-US" sz="1500" b="1" dirty="0">
                          <a:solidFill>
                            <a:schemeClr val="tx1"/>
                          </a:solidFill>
                        </a:rPr>
                        <a:t>2</a:t>
                      </a:r>
                      <a:r>
                        <a:rPr lang="en-US" sz="1500" b="1" baseline="30000" dirty="0">
                          <a:solidFill>
                            <a:schemeClr val="tx1"/>
                          </a:solidFill>
                        </a:rPr>
                        <a:t>nd</a:t>
                      </a:r>
                      <a:r>
                        <a:rPr lang="en-US" sz="15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dirty="0">
                          <a:solidFill>
                            <a:schemeClr val="tx1"/>
                          </a:solidFill>
                        </a:rPr>
                        <a:t>Total</a:t>
                      </a:r>
                    </a:p>
                  </a:txBody>
                  <a:tcPr anchor="ctr">
                    <a:solidFill>
                      <a:schemeClr val="bg1">
                        <a:lumMod val="75000"/>
                      </a:schemeClr>
                    </a:solidFill>
                  </a:tcPr>
                </a:tc>
                <a:tc>
                  <a:txBody>
                    <a:bodyPr/>
                    <a:lstStyle/>
                    <a:p>
                      <a:pPr algn="ctr"/>
                      <a:r>
                        <a:rPr lang="en-US" sz="15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i="0" dirty="0"/>
                        <a:t>3</a:t>
                      </a:r>
                    </a:p>
                  </a:txBody>
                  <a:tcPr>
                    <a:solidFill>
                      <a:schemeClr val="bg1">
                        <a:lumMod val="85000"/>
                      </a:schemeClr>
                    </a:solidFill>
                  </a:tcPr>
                </a:tc>
                <a:tc>
                  <a:txBody>
                    <a:bodyPr/>
                    <a:lstStyle/>
                    <a:p>
                      <a:pPr algn="ctr"/>
                      <a:r>
                        <a:rPr lang="en-US" sz="1500" i="0" dirty="0"/>
                        <a:t>7</a:t>
                      </a:r>
                    </a:p>
                  </a:txBody>
                  <a:tcPr>
                    <a:solidFill>
                      <a:schemeClr val="bg1">
                        <a:lumMod val="85000"/>
                      </a:schemeClr>
                    </a:solidFill>
                  </a:tcPr>
                </a:tc>
                <a:tc>
                  <a:txBody>
                    <a:bodyPr/>
                    <a:lstStyle/>
                    <a:p>
                      <a:pPr algn="ctr"/>
                      <a:r>
                        <a:rPr lang="en-US" sz="1500" b="1" i="1" dirty="0"/>
                        <a:t>10</a:t>
                      </a:r>
                    </a:p>
                  </a:txBody>
                  <a:tcPr>
                    <a:solidFill>
                      <a:schemeClr val="bg1">
                        <a:lumMod val="85000"/>
                      </a:schemeClr>
                    </a:solidFill>
                  </a:tcPr>
                </a:tc>
                <a:tc>
                  <a:txBody>
                    <a:bodyPr/>
                    <a:lstStyle/>
                    <a:p>
                      <a:pPr algn="ctr"/>
                      <a:r>
                        <a:rPr lang="en-US" sz="1500" i="0" dirty="0"/>
                        <a:t>20</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i="0" dirty="0"/>
                        <a:t>50</a:t>
                      </a:r>
                    </a:p>
                  </a:txBody>
                  <a:tcPr>
                    <a:solidFill>
                      <a:schemeClr val="bg1">
                        <a:lumMod val="95000"/>
                      </a:schemeClr>
                    </a:solidFill>
                  </a:tcPr>
                </a:tc>
                <a:tc>
                  <a:txBody>
                    <a:bodyPr/>
                    <a:lstStyle/>
                    <a:p>
                      <a:pPr algn="ctr"/>
                      <a:r>
                        <a:rPr lang="en-US" sz="1500" i="0" dirty="0"/>
                        <a:t>139</a:t>
                      </a:r>
                    </a:p>
                  </a:txBody>
                  <a:tcPr>
                    <a:solidFill>
                      <a:schemeClr val="bg1">
                        <a:lumMod val="95000"/>
                      </a:schemeClr>
                    </a:solidFill>
                  </a:tcPr>
                </a:tc>
                <a:tc>
                  <a:txBody>
                    <a:bodyPr/>
                    <a:lstStyle/>
                    <a:p>
                      <a:pPr algn="ctr"/>
                      <a:r>
                        <a:rPr lang="en-US" sz="1500" b="1" i="1" dirty="0"/>
                        <a:t>189</a:t>
                      </a:r>
                    </a:p>
                  </a:txBody>
                  <a:tcPr>
                    <a:solidFill>
                      <a:schemeClr val="bg1">
                        <a:lumMod val="95000"/>
                      </a:schemeClr>
                    </a:solidFill>
                  </a:tcPr>
                </a:tc>
                <a:tc>
                  <a:txBody>
                    <a:bodyPr/>
                    <a:lstStyle/>
                    <a:p>
                      <a:pPr algn="ctr"/>
                      <a:r>
                        <a:rPr lang="en-US" sz="1500" i="0" dirty="0"/>
                        <a:t>300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21" name="Picture 20">
            <a:extLst>
              <a:ext uri="{FF2B5EF4-FFF2-40B4-BE49-F238E27FC236}">
                <a16:creationId xmlns:a16="http://schemas.microsoft.com/office/drawing/2014/main" id="{E04CEF98-7FF5-4825-A76F-427E18843974}"/>
              </a:ext>
            </a:extLst>
          </p:cNvPr>
          <p:cNvPicPr/>
          <p:nvPr/>
        </p:nvPicPr>
        <p:blipFill rotWithShape="1">
          <a:blip r:embed="rId10" cstate="print">
            <a:extLst>
              <a:ext uri="{28A0092B-C50C-407E-A947-70E740481C1C}">
                <a14:useLocalDpi xmlns:a14="http://schemas.microsoft.com/office/drawing/2010/main" val="0"/>
              </a:ext>
            </a:extLst>
          </a:blip>
          <a:srcRect t="31035"/>
          <a:stretch/>
        </p:blipFill>
        <p:spPr bwMode="auto">
          <a:xfrm>
            <a:off x="609600" y="4267200"/>
            <a:ext cx="757873" cy="451246"/>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F546F792-3E3F-4A33-993C-28E17C5740D5}"/>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213792021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2707996041"/>
              </p:ext>
            </p:extLst>
          </p:nvPr>
        </p:nvGraphicFramePr>
        <p:xfrm>
          <a:off x="609600" y="3886199"/>
          <a:ext cx="7924801" cy="1981201"/>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1057323966"/>
                    </a:ext>
                  </a:extLst>
                </a:gridCol>
                <a:gridCol w="762000">
                  <a:extLst>
                    <a:ext uri="{9D8B030D-6E8A-4147-A177-3AD203B41FA5}">
                      <a16:colId xmlns:a16="http://schemas.microsoft.com/office/drawing/2014/main" val="20002"/>
                    </a:ext>
                  </a:extLst>
                </a:gridCol>
                <a:gridCol w="1447801">
                  <a:extLst>
                    <a:ext uri="{9D8B030D-6E8A-4147-A177-3AD203B41FA5}">
                      <a16:colId xmlns:a16="http://schemas.microsoft.com/office/drawing/2014/main" val="20003"/>
                    </a:ext>
                  </a:extLst>
                </a:gridCol>
              </a:tblGrid>
              <a:tr h="447782">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500" i="1" dirty="0"/>
                        <a:t>Compliance Inspections</a:t>
                      </a:r>
                    </a:p>
                  </a:txBody>
                  <a:tcPr>
                    <a:solidFill>
                      <a:schemeClr val="bg1">
                        <a:lumMod val="95000"/>
                      </a:schemeClr>
                    </a:solidFill>
                  </a:tcPr>
                </a:tc>
                <a:tc>
                  <a:txBody>
                    <a:bodyPr/>
                    <a:lstStyle/>
                    <a:p>
                      <a:pPr algn="ctr"/>
                      <a:r>
                        <a:rPr lang="en-US" sz="1400" i="0" dirty="0"/>
                        <a:t>12</a:t>
                      </a:r>
                    </a:p>
                  </a:txBody>
                  <a:tcPr>
                    <a:solidFill>
                      <a:schemeClr val="bg1">
                        <a:lumMod val="95000"/>
                      </a:schemeClr>
                    </a:solidFill>
                  </a:tcPr>
                </a:tc>
                <a:tc>
                  <a:txBody>
                    <a:bodyPr/>
                    <a:lstStyle/>
                    <a:p>
                      <a:pPr algn="ctr"/>
                      <a:r>
                        <a:rPr lang="en-US" sz="1400" i="0" dirty="0"/>
                        <a:t>8</a:t>
                      </a:r>
                    </a:p>
                  </a:txBody>
                  <a:tcPr>
                    <a:solidFill>
                      <a:schemeClr val="bg1">
                        <a:lumMod val="95000"/>
                      </a:schemeClr>
                    </a:solidFill>
                  </a:tcPr>
                </a:tc>
                <a:tc>
                  <a:txBody>
                    <a:bodyPr/>
                    <a:lstStyle/>
                    <a:p>
                      <a:pPr algn="ctr"/>
                      <a:r>
                        <a:rPr lang="en-US" sz="1400" b="1" i="1" dirty="0"/>
                        <a:t>20</a:t>
                      </a:r>
                    </a:p>
                  </a:txBody>
                  <a:tcPr>
                    <a:solidFill>
                      <a:schemeClr val="bg1">
                        <a:lumMod val="95000"/>
                      </a:schemeClr>
                    </a:solidFill>
                  </a:tcPr>
                </a:tc>
                <a:tc>
                  <a:txBody>
                    <a:bodyPr/>
                    <a:lstStyle/>
                    <a:p>
                      <a:pPr algn="ctr"/>
                      <a:r>
                        <a:rPr lang="en-US" sz="1400" i="0" dirty="0"/>
                        <a:t>20</a:t>
                      </a:r>
                    </a:p>
                  </a:txBody>
                  <a:tcP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500" i="1" dirty="0"/>
                        <a:t>Consultative Visits</a:t>
                      </a:r>
                    </a:p>
                  </a:txBody>
                  <a:tcPr>
                    <a:solidFill>
                      <a:schemeClr val="bg1">
                        <a:lumMod val="85000"/>
                      </a:schemeClr>
                    </a:solidFill>
                  </a:tcPr>
                </a:tc>
                <a:tc>
                  <a:txBody>
                    <a:bodyPr/>
                    <a:lstStyle/>
                    <a:p>
                      <a:pPr algn="ctr"/>
                      <a:r>
                        <a:rPr lang="en-US" sz="1400" i="0" dirty="0"/>
                        <a:t>1</a:t>
                      </a:r>
                    </a:p>
                  </a:txBody>
                  <a:tcPr>
                    <a:solidFill>
                      <a:schemeClr val="bg1">
                        <a:lumMod val="85000"/>
                      </a:schemeClr>
                    </a:solidFill>
                  </a:tcPr>
                </a:tc>
                <a:tc>
                  <a:txBody>
                    <a:bodyPr/>
                    <a:lstStyle/>
                    <a:p>
                      <a:pPr algn="ctr"/>
                      <a:r>
                        <a:rPr lang="en-US" sz="1400" i="0" dirty="0"/>
                        <a:t>4</a:t>
                      </a:r>
                    </a:p>
                  </a:txBody>
                  <a:tcPr>
                    <a:solidFill>
                      <a:schemeClr val="bg1">
                        <a:lumMod val="85000"/>
                      </a:schemeClr>
                    </a:solidFill>
                  </a:tcPr>
                </a:tc>
                <a:tc>
                  <a:txBody>
                    <a:bodyPr/>
                    <a:lstStyle/>
                    <a:p>
                      <a:pPr algn="ctr"/>
                      <a:r>
                        <a:rPr lang="en-US" sz="1400" b="1" i="1" dirty="0"/>
                        <a:t>5</a:t>
                      </a:r>
                    </a:p>
                  </a:txBody>
                  <a:tcPr>
                    <a:solidFill>
                      <a:schemeClr val="bg1">
                        <a:lumMod val="85000"/>
                      </a:schemeClr>
                    </a:solidFill>
                  </a:tcPr>
                </a:tc>
                <a:tc>
                  <a:txBody>
                    <a:bodyPr/>
                    <a:lstStyle/>
                    <a:p>
                      <a:pPr algn="ctr"/>
                      <a:r>
                        <a:rPr lang="en-US" sz="1400" i="0" dirty="0"/>
                        <a:t>12</a:t>
                      </a:r>
                    </a:p>
                  </a:txBody>
                  <a:tcP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5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a:txBody>
                    <a:bodyPr/>
                    <a:lstStyle/>
                    <a:p>
                      <a:pPr algn="ctr"/>
                      <a:r>
                        <a:rPr lang="en-US" sz="1400" i="0" dirty="0"/>
                        <a:t>2</a:t>
                      </a:r>
                    </a:p>
                  </a:txBody>
                  <a:tcP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5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9</a:t>
                      </a:r>
                    </a:p>
                  </a:txBody>
                  <a:tcPr>
                    <a:solidFill>
                      <a:schemeClr val="bg1">
                        <a:lumMod val="85000"/>
                      </a:schemeClr>
                    </a:solidFill>
                  </a:tcPr>
                </a:tc>
                <a:tc>
                  <a:txBody>
                    <a:bodyPr/>
                    <a:lstStyle/>
                    <a:p>
                      <a:pPr algn="ctr"/>
                      <a:r>
                        <a:rPr lang="en-US" sz="1400" b="1" i="1" dirty="0"/>
                        <a:t>9</a:t>
                      </a:r>
                    </a:p>
                  </a:txBody>
                  <a:tcPr>
                    <a:solidFill>
                      <a:schemeClr val="bg1">
                        <a:lumMod val="85000"/>
                      </a:schemeClr>
                    </a:solidFill>
                  </a:tcPr>
                </a:tc>
                <a:tc>
                  <a:txBody>
                    <a:bodyPr/>
                    <a:lstStyle/>
                    <a:p>
                      <a:pPr algn="ctr"/>
                      <a:r>
                        <a:rPr lang="en-US" sz="1400" i="0" dirty="0"/>
                        <a:t>40</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1" name="Group 128">
            <a:extLst>
              <a:ext uri="{FF2B5EF4-FFF2-40B4-BE49-F238E27FC236}">
                <a16:creationId xmlns:a16="http://schemas.microsoft.com/office/drawing/2014/main" id="{064B118D-9DC0-4C70-8BD5-619131924002}"/>
              </a:ext>
            </a:extLst>
          </p:cNvPr>
          <p:cNvGraphicFramePr>
            <a:graphicFrameLocks noGrp="1"/>
          </p:cNvGraphicFramePr>
          <p:nvPr>
            <p:extLst>
              <p:ext uri="{D42A27DB-BD31-4B8C-83A1-F6EECF244321}">
                <p14:modId xmlns:p14="http://schemas.microsoft.com/office/powerpoint/2010/main" val="3198764938"/>
              </p:ext>
            </p:extLst>
          </p:nvPr>
        </p:nvGraphicFramePr>
        <p:xfrm>
          <a:off x="609599" y="1143000"/>
          <a:ext cx="7924800" cy="2180512"/>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616921">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3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2019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5%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horzOverflow="overflow">
                    <a:solidFill>
                      <a:schemeClr val="bg1">
                        <a:lumMod val="95000"/>
                      </a:schemeClr>
                    </a:solidFill>
                  </a:tcPr>
                </a:tc>
                <a:tc>
                  <a:txBody>
                    <a:bodyPr/>
                    <a:lstStyle/>
                    <a:p>
                      <a:pPr algn="ctr"/>
                      <a:r>
                        <a:rPr lang="en-US" sz="1200" b="1" i="1" dirty="0"/>
                        <a:t>27% Lower</a:t>
                      </a:r>
                    </a:p>
                  </a:txBody>
                  <a:tcPr horzOverflow="overflow">
                    <a:solidFill>
                      <a:schemeClr val="bg1">
                        <a:lumMod val="95000"/>
                      </a:schemeClr>
                    </a:solidFill>
                  </a:tcPr>
                </a:tc>
                <a:extLst>
                  <a:ext uri="{0D108BD9-81ED-4DB2-BD59-A6C34878D82A}">
                    <a16:rowId xmlns:a16="http://schemas.microsoft.com/office/drawing/2014/main" val="10003"/>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2.2</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5%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2.1</a:t>
                      </a:r>
                    </a:p>
                  </a:txBody>
                  <a:tcPr horzOverflow="overflow">
                    <a:solidFill>
                      <a:schemeClr val="bg1">
                        <a:lumMod val="85000"/>
                      </a:schemeClr>
                    </a:solidFill>
                  </a:tcPr>
                </a:tc>
                <a:tc>
                  <a:txBody>
                    <a:bodyPr/>
                    <a:lstStyle/>
                    <a:p>
                      <a:pPr algn="ctr"/>
                      <a:r>
                        <a:rPr lang="en-US" sz="1200" i="1" dirty="0"/>
                        <a:t>2.9</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2.8</a:t>
                      </a:r>
                    </a:p>
                  </a:txBody>
                  <a:tcPr horzOverflow="overflow">
                    <a:solidFill>
                      <a:schemeClr val="bg1">
                        <a:lumMod val="85000"/>
                      </a:schemeClr>
                    </a:solidFill>
                  </a:tcPr>
                </a:tc>
                <a:tc>
                  <a:txBody>
                    <a:bodyPr/>
                    <a:lstStyle/>
                    <a:p>
                      <a:pPr algn="ctr"/>
                      <a:r>
                        <a:rPr lang="en-US" sz="1200" b="1" i="1" dirty="0"/>
                        <a:t>25%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5AEFA63B-1929-403A-8C59-6541D9CC59D4}"/>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4035365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33400" y="3327016"/>
            <a:ext cx="3077497" cy="246221"/>
          </a:xfrm>
          <a:prstGeom prst="rect">
            <a:avLst/>
          </a:prstGeom>
          <a:noFill/>
        </p:spPr>
        <p:txBody>
          <a:bodyPr wrap="square" rtlCol="0">
            <a:spAutoFit/>
          </a:bodyPr>
          <a:lstStyle/>
          <a:p>
            <a:r>
              <a:rPr lang="en-US" sz="1000" i="1" dirty="0"/>
              <a:t>*DART/TRC rate based on the 4-digit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2923632733"/>
              </p:ext>
            </p:extLst>
          </p:nvPr>
        </p:nvGraphicFramePr>
        <p:xfrm>
          <a:off x="609597" y="3657599"/>
          <a:ext cx="7924804" cy="2286002"/>
        </p:xfrm>
        <a:graphic>
          <a:graphicData uri="http://schemas.openxmlformats.org/drawingml/2006/table">
            <a:tbl>
              <a:tblPr firstRow="1" bandRow="1">
                <a:tableStyleId>{073A0DAA-6AF3-43AB-8588-CEC1D06C72B9}</a:tableStyleId>
              </a:tblPr>
              <a:tblGrid>
                <a:gridCol w="4235672">
                  <a:extLst>
                    <a:ext uri="{9D8B030D-6E8A-4147-A177-3AD203B41FA5}">
                      <a16:colId xmlns:a16="http://schemas.microsoft.com/office/drawing/2014/main" val="20000"/>
                    </a:ext>
                  </a:extLst>
                </a:gridCol>
                <a:gridCol w="819807">
                  <a:extLst>
                    <a:ext uri="{9D8B030D-6E8A-4147-A177-3AD203B41FA5}">
                      <a16:colId xmlns:a16="http://schemas.microsoft.com/office/drawing/2014/main" val="20001"/>
                    </a:ext>
                  </a:extLst>
                </a:gridCol>
                <a:gridCol w="819807">
                  <a:extLst>
                    <a:ext uri="{9D8B030D-6E8A-4147-A177-3AD203B41FA5}">
                      <a16:colId xmlns:a16="http://schemas.microsoft.com/office/drawing/2014/main" val="1915674000"/>
                    </a:ext>
                  </a:extLst>
                </a:gridCol>
                <a:gridCol w="751490">
                  <a:extLst>
                    <a:ext uri="{9D8B030D-6E8A-4147-A177-3AD203B41FA5}">
                      <a16:colId xmlns:a16="http://schemas.microsoft.com/office/drawing/2014/main" val="20002"/>
                    </a:ext>
                  </a:extLst>
                </a:gridCol>
                <a:gridCol w="1298028">
                  <a:extLst>
                    <a:ext uri="{9D8B030D-6E8A-4147-A177-3AD203B41FA5}">
                      <a16:colId xmlns:a16="http://schemas.microsoft.com/office/drawing/2014/main" val="20003"/>
                    </a:ext>
                  </a:extLst>
                </a:gridCol>
              </a:tblGrid>
              <a:tr h="66821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4446">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4</a:t>
                      </a:r>
                    </a:p>
                  </a:txBody>
                  <a:tcPr>
                    <a:solidFill>
                      <a:schemeClr val="bg1">
                        <a:lumMod val="95000"/>
                      </a:schemeClr>
                    </a:solidFill>
                  </a:tcPr>
                </a:tc>
                <a:tc>
                  <a:txBody>
                    <a:bodyPr/>
                    <a:lstStyle/>
                    <a:p>
                      <a:pPr algn="ctr"/>
                      <a:r>
                        <a:rPr lang="en-US" sz="1400" i="0" dirty="0"/>
                        <a:t>4</a:t>
                      </a:r>
                    </a:p>
                  </a:txBody>
                  <a:tcPr>
                    <a:solidFill>
                      <a:schemeClr val="bg1">
                        <a:lumMod val="95000"/>
                      </a:schemeClr>
                    </a:solidFill>
                  </a:tcPr>
                </a:tc>
                <a:tc>
                  <a:txBody>
                    <a:bodyPr/>
                    <a:lstStyle/>
                    <a:p>
                      <a:pPr algn="ctr"/>
                      <a:r>
                        <a:rPr lang="en-US" sz="1400" b="1" i="1" dirty="0"/>
                        <a:t>8</a:t>
                      </a:r>
                    </a:p>
                  </a:txBody>
                  <a:tcPr>
                    <a:solidFill>
                      <a:schemeClr val="bg1">
                        <a:lumMod val="95000"/>
                      </a:schemeClr>
                    </a:solidFill>
                  </a:tcPr>
                </a:tc>
                <a:tc>
                  <a:txBody>
                    <a:bodyPr/>
                    <a:lstStyle/>
                    <a:p>
                      <a:pPr algn="ctr"/>
                      <a:r>
                        <a:rPr lang="en-US" sz="1400" i="0" dirty="0"/>
                        <a:t>24</a:t>
                      </a:r>
                    </a:p>
                  </a:txBody>
                  <a:tcPr>
                    <a:solidFill>
                      <a:schemeClr val="bg1">
                        <a:lumMod val="95000"/>
                      </a:schemeClr>
                    </a:solidFill>
                  </a:tcPr>
                </a:tc>
                <a:extLst>
                  <a:ext uri="{0D108BD9-81ED-4DB2-BD59-A6C34878D82A}">
                    <a16:rowId xmlns:a16="http://schemas.microsoft.com/office/drawing/2014/main" val="10001"/>
                  </a:ext>
                </a:extLst>
              </a:tr>
              <a:tr h="404446">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4</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4</a:t>
                      </a:r>
                    </a:p>
                  </a:txBody>
                  <a:tcPr>
                    <a:solidFill>
                      <a:schemeClr val="bg1">
                        <a:lumMod val="85000"/>
                      </a:schemeClr>
                    </a:solidFill>
                  </a:tcPr>
                </a:tc>
                <a:tc>
                  <a:txBody>
                    <a:bodyPr/>
                    <a:lstStyle/>
                    <a:p>
                      <a:pPr algn="ctr"/>
                      <a:r>
                        <a:rPr lang="en-US" sz="1400" i="0" dirty="0"/>
                        <a:t>10</a:t>
                      </a:r>
                    </a:p>
                  </a:txBody>
                  <a:tcPr>
                    <a:solidFill>
                      <a:schemeClr val="bg1">
                        <a:lumMod val="85000"/>
                      </a:schemeClr>
                    </a:solidFill>
                  </a:tcPr>
                </a:tc>
                <a:extLst>
                  <a:ext uri="{0D108BD9-81ED-4DB2-BD59-A6C34878D82A}">
                    <a16:rowId xmlns:a16="http://schemas.microsoft.com/office/drawing/2014/main" val="10002"/>
                  </a:ext>
                </a:extLst>
              </a:tr>
              <a:tr h="404446">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a:txBody>
                    <a:bodyPr/>
                    <a:lstStyle/>
                    <a:p>
                      <a:pPr algn="ctr"/>
                      <a:r>
                        <a:rPr lang="en-US" sz="1400" i="0" dirty="0"/>
                        <a:t>2</a:t>
                      </a:r>
                    </a:p>
                  </a:txBody>
                  <a:tcPr>
                    <a:solidFill>
                      <a:schemeClr val="bg1">
                        <a:lumMod val="95000"/>
                      </a:schemeClr>
                    </a:solidFill>
                  </a:tcPr>
                </a:tc>
                <a:extLst>
                  <a:ext uri="{0D108BD9-81ED-4DB2-BD59-A6C34878D82A}">
                    <a16:rowId xmlns:a16="http://schemas.microsoft.com/office/drawing/2014/main" val="10003"/>
                  </a:ext>
                </a:extLst>
              </a:tr>
              <a:tr h="404446">
                <a:tc>
                  <a:txBody>
                    <a:bodyPr/>
                    <a:lstStyle/>
                    <a:p>
                      <a:pPr algn="r"/>
                      <a:r>
                        <a:rPr lang="en-US" sz="14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8</a:t>
                      </a:r>
                    </a:p>
                  </a:txBody>
                  <a:tcPr>
                    <a:solidFill>
                      <a:schemeClr val="bg1">
                        <a:lumMod val="85000"/>
                      </a:schemeClr>
                    </a:solidFill>
                  </a:tcPr>
                </a:tc>
                <a:tc>
                  <a:txBody>
                    <a:bodyPr/>
                    <a:lstStyle/>
                    <a:p>
                      <a:pPr algn="ctr"/>
                      <a:r>
                        <a:rPr lang="en-US" sz="1400" b="1" i="1" dirty="0"/>
                        <a:t>8</a:t>
                      </a:r>
                    </a:p>
                  </a:txBody>
                  <a:tcPr>
                    <a:solidFill>
                      <a:schemeClr val="bg1">
                        <a:lumMod val="85000"/>
                      </a:schemeClr>
                    </a:solidFill>
                  </a:tcPr>
                </a:tc>
                <a:tc>
                  <a:txBody>
                    <a:bodyPr/>
                    <a:lstStyle/>
                    <a:p>
                      <a:pPr algn="ctr"/>
                      <a:r>
                        <a:rPr lang="en-US" sz="1400" i="0" dirty="0"/>
                        <a:t>40</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C0320F5F-6800-40B4-9B0D-469B5995DA25}"/>
              </a:ext>
            </a:extLst>
          </p:cNvPr>
          <p:cNvGraphicFramePr>
            <a:graphicFrameLocks noGrp="1"/>
          </p:cNvGraphicFramePr>
          <p:nvPr>
            <p:extLst>
              <p:ext uri="{D42A27DB-BD31-4B8C-83A1-F6EECF244321}">
                <p14:modId xmlns:p14="http://schemas.microsoft.com/office/powerpoint/2010/main" val="2702682893"/>
              </p:ext>
            </p:extLst>
          </p:nvPr>
        </p:nvGraphicFramePr>
        <p:xfrm>
          <a:off x="609600" y="1143001"/>
          <a:ext cx="7929234" cy="206553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526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2019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4.6</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8%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horzOverflow="overflow">
                    <a:solidFill>
                      <a:schemeClr val="bg1">
                        <a:lumMod val="95000"/>
                      </a:schemeClr>
                    </a:solidFill>
                  </a:tcPr>
                </a:tc>
                <a:tc>
                  <a:txBody>
                    <a:bodyPr/>
                    <a:lstStyle/>
                    <a:p>
                      <a:pPr algn="ctr"/>
                      <a:r>
                        <a:rPr lang="en-US" sz="1200" b="1" i="1" dirty="0"/>
                        <a:t>4% Lower</a:t>
                      </a:r>
                    </a:p>
                  </a:txBody>
                  <a:tcP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3.4</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3.3</a:t>
                      </a: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7% Decrease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3.7</a:t>
                      </a:r>
                    </a:p>
                  </a:txBody>
                  <a:tcPr horzOverflow="overflow">
                    <a:solidFill>
                      <a:schemeClr val="bg1">
                        <a:lumMod val="85000"/>
                      </a:schemeClr>
                    </a:solidFill>
                  </a:tcPr>
                </a:tc>
                <a:tc>
                  <a:txBody>
                    <a:bodyPr/>
                    <a:lstStyle/>
                    <a:p>
                      <a:pPr algn="ctr"/>
                      <a:r>
                        <a:rPr lang="en-US" sz="1200" b="1" i="1" dirty="0"/>
                        <a:t>11%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10D235A3-36E5-4033-8722-2F65646DAC59}"/>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320944670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srcRect t="22143"/>
          <a:stretch>
            <a:fillRect/>
          </a:stretch>
        </p:blipFill>
        <p:spPr bwMode="auto">
          <a:xfrm>
            <a:off x="609600" y="4643063"/>
            <a:ext cx="3124200" cy="1300536"/>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srcRect l="49448" t="20285"/>
          <a:stretch>
            <a:fillRect/>
          </a:stretch>
        </p:blipFill>
        <p:spPr bwMode="auto">
          <a:xfrm>
            <a:off x="6477001" y="4643063"/>
            <a:ext cx="1981200" cy="1300537"/>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703895036"/>
              </p:ext>
            </p:extLst>
          </p:nvPr>
        </p:nvGraphicFramePr>
        <p:xfrm>
          <a:off x="609599" y="1282114"/>
          <a:ext cx="7848600" cy="3213684"/>
        </p:xfrm>
        <a:graphic>
          <a:graphicData uri="http://schemas.openxmlformats.org/drawingml/2006/table">
            <a:tbl>
              <a:tblPr firstRow="1" bandRow="1">
                <a:tableStyleId>{073A0DAA-6AF3-43AB-8588-CEC1D06C72B9}</a:tableStyleId>
              </a:tblPr>
              <a:tblGrid>
                <a:gridCol w="4194942">
                  <a:extLst>
                    <a:ext uri="{9D8B030D-6E8A-4147-A177-3AD203B41FA5}">
                      <a16:colId xmlns:a16="http://schemas.microsoft.com/office/drawing/2014/main" val="20000"/>
                    </a:ext>
                  </a:extLst>
                </a:gridCol>
                <a:gridCol w="811924">
                  <a:extLst>
                    <a:ext uri="{9D8B030D-6E8A-4147-A177-3AD203B41FA5}">
                      <a16:colId xmlns:a16="http://schemas.microsoft.com/office/drawing/2014/main" val="20001"/>
                    </a:ext>
                  </a:extLst>
                </a:gridCol>
                <a:gridCol w="811924">
                  <a:extLst>
                    <a:ext uri="{9D8B030D-6E8A-4147-A177-3AD203B41FA5}">
                      <a16:colId xmlns:a16="http://schemas.microsoft.com/office/drawing/2014/main" val="1456788716"/>
                    </a:ext>
                  </a:extLst>
                </a:gridCol>
                <a:gridCol w="744263">
                  <a:extLst>
                    <a:ext uri="{9D8B030D-6E8A-4147-A177-3AD203B41FA5}">
                      <a16:colId xmlns:a16="http://schemas.microsoft.com/office/drawing/2014/main" val="20002"/>
                    </a:ext>
                  </a:extLst>
                </a:gridCol>
                <a:gridCol w="1285547">
                  <a:extLst>
                    <a:ext uri="{9D8B030D-6E8A-4147-A177-3AD203B41FA5}">
                      <a16:colId xmlns:a16="http://schemas.microsoft.com/office/drawing/2014/main" val="20003"/>
                    </a:ext>
                  </a:extLst>
                </a:gridCol>
              </a:tblGrid>
              <a:tr h="93938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29</a:t>
                      </a:r>
                    </a:p>
                  </a:txBody>
                  <a:tcPr anchor="ctr">
                    <a:solidFill>
                      <a:schemeClr val="bg1">
                        <a:lumMod val="95000"/>
                      </a:schemeClr>
                    </a:solidFill>
                  </a:tcPr>
                </a:tc>
                <a:tc>
                  <a:txBody>
                    <a:bodyPr/>
                    <a:lstStyle/>
                    <a:p>
                      <a:pPr algn="ctr"/>
                      <a:r>
                        <a:rPr lang="en-US" sz="1400" i="0" dirty="0"/>
                        <a:t>40</a:t>
                      </a:r>
                    </a:p>
                  </a:txBody>
                  <a:tcPr anchor="ctr">
                    <a:solidFill>
                      <a:schemeClr val="bg1">
                        <a:lumMod val="95000"/>
                      </a:schemeClr>
                    </a:solidFill>
                  </a:tcPr>
                </a:tc>
                <a:tc>
                  <a:txBody>
                    <a:bodyPr/>
                    <a:lstStyle/>
                    <a:p>
                      <a:pPr algn="ctr"/>
                      <a:r>
                        <a:rPr lang="en-US" sz="1400" b="1" i="1" dirty="0"/>
                        <a:t>69</a:t>
                      </a:r>
                    </a:p>
                  </a:txBody>
                  <a:tcPr anchor="ctr">
                    <a:solidFill>
                      <a:schemeClr val="bg1">
                        <a:lumMod val="95000"/>
                      </a:schemeClr>
                    </a:solidFill>
                  </a:tcPr>
                </a:tc>
                <a:tc>
                  <a:txBody>
                    <a:bodyPr/>
                    <a:lstStyle/>
                    <a:p>
                      <a:pPr algn="ctr"/>
                      <a:r>
                        <a:rPr lang="en-US" sz="1400" i="0" dirty="0"/>
                        <a:t>100</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49</a:t>
                      </a:r>
                    </a:p>
                  </a:txBody>
                  <a:tcPr anchor="ctr">
                    <a:solidFill>
                      <a:schemeClr val="bg1">
                        <a:lumMod val="85000"/>
                      </a:schemeClr>
                    </a:solidFill>
                  </a:tcPr>
                </a:tc>
                <a:tc>
                  <a:txBody>
                    <a:bodyPr/>
                    <a:lstStyle/>
                    <a:p>
                      <a:pPr algn="ctr"/>
                      <a:r>
                        <a:rPr lang="en-US" sz="1400" i="0" dirty="0"/>
                        <a:t>34</a:t>
                      </a:r>
                    </a:p>
                  </a:txBody>
                  <a:tcPr anchor="ctr">
                    <a:solidFill>
                      <a:schemeClr val="bg1">
                        <a:lumMod val="85000"/>
                      </a:schemeClr>
                    </a:solidFill>
                  </a:tcPr>
                </a:tc>
                <a:tc>
                  <a:txBody>
                    <a:bodyPr/>
                    <a:lstStyle/>
                    <a:p>
                      <a:pPr algn="ctr"/>
                      <a:r>
                        <a:rPr lang="en-US" sz="1400" b="1" i="1" dirty="0"/>
                        <a:t>83</a:t>
                      </a:r>
                    </a:p>
                  </a:txBody>
                  <a:tcPr anchor="ctr">
                    <a:solidFill>
                      <a:schemeClr val="bg1">
                        <a:lumMod val="85000"/>
                      </a:schemeClr>
                    </a:solidFill>
                  </a:tcPr>
                </a:tc>
                <a:tc>
                  <a:txBody>
                    <a:bodyPr/>
                    <a:lstStyle/>
                    <a:p>
                      <a:pPr algn="ctr"/>
                      <a:r>
                        <a:rPr lang="en-US" sz="1400" i="0" dirty="0"/>
                        <a:t>80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7</a:t>
                      </a:r>
                    </a:p>
                  </a:txBody>
                  <a:tcPr anchor="ctr">
                    <a:solidFill>
                      <a:schemeClr val="bg1">
                        <a:lumMod val="95000"/>
                      </a:schemeClr>
                    </a:solidFill>
                  </a:tcPr>
                </a:tc>
                <a:tc>
                  <a:txBody>
                    <a:bodyPr/>
                    <a:lstStyle/>
                    <a:p>
                      <a:pPr algn="ctr"/>
                      <a:r>
                        <a:rPr lang="en-US" sz="1400" i="0" dirty="0"/>
                        <a:t>5</a:t>
                      </a:r>
                    </a:p>
                  </a:txBody>
                  <a:tcPr anchor="ctr">
                    <a:solidFill>
                      <a:schemeClr val="bg1">
                        <a:lumMod val="95000"/>
                      </a:schemeClr>
                    </a:solidFill>
                  </a:tcPr>
                </a:tc>
                <a:tc>
                  <a:txBody>
                    <a:bodyPr/>
                    <a:lstStyle/>
                    <a:p>
                      <a:pPr algn="ctr"/>
                      <a:r>
                        <a:rPr lang="en-US" sz="1400" b="1" i="1" dirty="0"/>
                        <a:t>12</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123</a:t>
                      </a:r>
                    </a:p>
                  </a:txBody>
                  <a:tcPr anchor="ctr">
                    <a:solidFill>
                      <a:schemeClr val="bg1">
                        <a:lumMod val="85000"/>
                      </a:schemeClr>
                    </a:solidFill>
                  </a:tcPr>
                </a:tc>
                <a:tc>
                  <a:txBody>
                    <a:bodyPr/>
                    <a:lstStyle/>
                    <a:p>
                      <a:pPr algn="ctr"/>
                      <a:r>
                        <a:rPr lang="en-US" sz="1400" i="0" dirty="0"/>
                        <a:t>79</a:t>
                      </a:r>
                    </a:p>
                  </a:txBody>
                  <a:tcPr anchor="ctr">
                    <a:solidFill>
                      <a:schemeClr val="bg1">
                        <a:lumMod val="85000"/>
                      </a:schemeClr>
                    </a:solidFill>
                  </a:tcPr>
                </a:tc>
                <a:tc>
                  <a:txBody>
                    <a:bodyPr/>
                    <a:lstStyle/>
                    <a:p>
                      <a:pPr algn="ctr"/>
                      <a:r>
                        <a:rPr lang="en-US" sz="1400" b="1" i="1" dirty="0"/>
                        <a:t>202</a:t>
                      </a:r>
                    </a:p>
                  </a:txBody>
                  <a:tcPr anchor="ctr">
                    <a:solidFill>
                      <a:schemeClr val="bg1">
                        <a:lumMod val="85000"/>
                      </a:schemeClr>
                    </a:solidFill>
                  </a:tcPr>
                </a:tc>
                <a:tc>
                  <a:txBody>
                    <a:bodyPr/>
                    <a:lstStyle/>
                    <a:p>
                      <a:pPr algn="ctr"/>
                      <a:r>
                        <a:rPr lang="en-US" sz="14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9" name="Picture 8">
            <a:extLst>
              <a:ext uri="{FF2B5EF4-FFF2-40B4-BE49-F238E27FC236}">
                <a16:creationId xmlns:a16="http://schemas.microsoft.com/office/drawing/2014/main" id="{0D9F63B3-8653-4682-9B4B-0E7C5BADFAA2}"/>
              </a:ext>
            </a:extLst>
          </p:cNvPr>
          <p:cNvPicPr/>
          <p:nvPr/>
        </p:nvPicPr>
        <p:blipFill>
          <a:blip r:embed="rId5" cstate="print"/>
          <a:srcRect r="24038" b="30983"/>
          <a:stretch>
            <a:fillRect/>
          </a:stretch>
        </p:blipFill>
        <p:spPr bwMode="auto">
          <a:xfrm>
            <a:off x="4737601" y="4648200"/>
            <a:ext cx="1739399" cy="1300537"/>
          </a:xfrm>
          <a:prstGeom prst="rect">
            <a:avLst/>
          </a:prstGeom>
          <a:noFill/>
          <a:ln w="9525">
            <a:noFill/>
            <a:miter lim="800000"/>
            <a:headEnd/>
            <a:tailEnd/>
          </a:ln>
        </p:spPr>
      </p:pic>
      <p:pic>
        <p:nvPicPr>
          <p:cNvPr id="10" name="Picture 9"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6" cstate="print">
            <a:extLst>
              <a:ext uri="{28A0092B-C50C-407E-A947-70E740481C1C}">
                <a14:useLocalDpi xmlns:a14="http://schemas.microsoft.com/office/drawing/2010/main" val="0"/>
              </a:ext>
            </a:extLst>
          </a:blip>
          <a:srcRect t="29183"/>
          <a:stretch/>
        </p:blipFill>
        <p:spPr bwMode="auto">
          <a:xfrm>
            <a:off x="2957946" y="4643062"/>
            <a:ext cx="2680854" cy="1300537"/>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3E937158-408D-443C-91E1-4FCE62086B3B}"/>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284297831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467" y="1997983"/>
            <a:ext cx="2283934" cy="2116817"/>
          </a:xfrm>
          <a:prstGeom prst="rect">
            <a:avLst/>
          </a:prstGeom>
        </p:spPr>
      </p:pic>
      <p:pic>
        <p:nvPicPr>
          <p:cNvPr id="11" name="Picture 10">
            <a:extLst>
              <a:ext uri="{FF2B5EF4-FFF2-40B4-BE49-F238E27FC236}">
                <a16:creationId xmlns:a16="http://schemas.microsoft.com/office/drawing/2014/main" id="{DC6691E1-9254-4EEF-9D0A-5CC204A853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226" y="2052696"/>
            <a:ext cx="2753832" cy="2065374"/>
          </a:xfrm>
          <a:prstGeom prst="rect">
            <a:avLst/>
          </a:prstGeom>
        </p:spPr>
      </p:pic>
      <p:graphicFrame>
        <p:nvGraphicFramePr>
          <p:cNvPr id="15" name="Table 14">
            <a:extLst>
              <a:ext uri="{FF2B5EF4-FFF2-40B4-BE49-F238E27FC236}">
                <a16:creationId xmlns:a16="http://schemas.microsoft.com/office/drawing/2014/main" id="{99A5D6F9-4B36-4324-BFAB-1A818AB4F113}"/>
              </a:ext>
            </a:extLst>
          </p:cNvPr>
          <p:cNvGraphicFramePr>
            <a:graphicFrameLocks noGrp="1"/>
          </p:cNvGraphicFramePr>
          <p:nvPr>
            <p:extLst>
              <p:ext uri="{D42A27DB-BD31-4B8C-83A1-F6EECF244321}">
                <p14:modId xmlns:p14="http://schemas.microsoft.com/office/powerpoint/2010/main" val="1970447522"/>
              </p:ext>
            </p:extLst>
          </p:nvPr>
        </p:nvGraphicFramePr>
        <p:xfrm>
          <a:off x="609601" y="4038600"/>
          <a:ext cx="7929234" cy="1831088"/>
        </p:xfrm>
        <a:graphic>
          <a:graphicData uri="http://schemas.openxmlformats.org/drawingml/2006/table">
            <a:tbl>
              <a:tblPr firstRow="1" bandRow="1">
                <a:tableStyleId>{073A0DAA-6AF3-43AB-8588-CEC1D06C72B9}</a:tableStyleId>
              </a:tblPr>
              <a:tblGrid>
                <a:gridCol w="4131989">
                  <a:extLst>
                    <a:ext uri="{9D8B030D-6E8A-4147-A177-3AD203B41FA5}">
                      <a16:colId xmlns:a16="http://schemas.microsoft.com/office/drawing/2014/main" val="20000"/>
                    </a:ext>
                  </a:extLst>
                </a:gridCol>
                <a:gridCol w="880588">
                  <a:extLst>
                    <a:ext uri="{9D8B030D-6E8A-4147-A177-3AD203B41FA5}">
                      <a16:colId xmlns:a16="http://schemas.microsoft.com/office/drawing/2014/main" val="20001"/>
                    </a:ext>
                  </a:extLst>
                </a:gridCol>
                <a:gridCol w="880588">
                  <a:extLst>
                    <a:ext uri="{9D8B030D-6E8A-4147-A177-3AD203B41FA5}">
                      <a16:colId xmlns:a16="http://schemas.microsoft.com/office/drawing/2014/main" val="4062535441"/>
                    </a:ext>
                  </a:extLst>
                </a:gridCol>
                <a:gridCol w="745113">
                  <a:extLst>
                    <a:ext uri="{9D8B030D-6E8A-4147-A177-3AD203B41FA5}">
                      <a16:colId xmlns:a16="http://schemas.microsoft.com/office/drawing/2014/main" val="20002"/>
                    </a:ext>
                  </a:extLst>
                </a:gridCol>
                <a:gridCol w="1290956">
                  <a:extLst>
                    <a:ext uri="{9D8B030D-6E8A-4147-A177-3AD203B41FA5}">
                      <a16:colId xmlns:a16="http://schemas.microsoft.com/office/drawing/2014/main" val="20003"/>
                    </a:ext>
                  </a:extLst>
                </a:gridCol>
              </a:tblGrid>
              <a:tr h="501204">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dirty="0">
                          <a:solidFill>
                            <a:schemeClr val="tx1"/>
                          </a:solidFill>
                        </a:rPr>
                        <a:t>2</a:t>
                      </a:r>
                      <a:r>
                        <a:rPr lang="en-US" sz="1500" baseline="30000" dirty="0">
                          <a:solidFill>
                            <a:schemeClr val="tx1"/>
                          </a:solidFill>
                        </a:rPr>
                        <a:t>nd</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2471">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32</a:t>
                      </a:r>
                    </a:p>
                  </a:txBody>
                  <a:tcPr>
                    <a:solidFill>
                      <a:schemeClr val="bg1">
                        <a:lumMod val="85000"/>
                      </a:schemeClr>
                    </a:solidFill>
                  </a:tcPr>
                </a:tc>
                <a:tc>
                  <a:txBody>
                    <a:bodyPr/>
                    <a:lstStyle/>
                    <a:p>
                      <a:pPr algn="ctr"/>
                      <a:r>
                        <a:rPr lang="en-US" sz="1400" b="0" i="0" dirty="0"/>
                        <a:t>40</a:t>
                      </a:r>
                    </a:p>
                  </a:txBody>
                  <a:tcPr>
                    <a:solidFill>
                      <a:schemeClr val="bg1">
                        <a:lumMod val="85000"/>
                      </a:schemeClr>
                    </a:solidFill>
                  </a:tcPr>
                </a:tc>
                <a:tc>
                  <a:txBody>
                    <a:bodyPr/>
                    <a:lstStyle/>
                    <a:p>
                      <a:pPr algn="ctr"/>
                      <a:r>
                        <a:rPr lang="en-US" sz="1400" b="1" i="1" dirty="0"/>
                        <a:t>72</a:t>
                      </a:r>
                    </a:p>
                  </a:txBody>
                  <a:tcPr>
                    <a:solidFill>
                      <a:schemeClr val="bg1">
                        <a:lumMod val="85000"/>
                      </a:schemeClr>
                    </a:solidFill>
                  </a:tcPr>
                </a:tc>
                <a:tc>
                  <a:txBody>
                    <a:bodyPr/>
                    <a:lstStyle/>
                    <a:p>
                      <a:pPr algn="ctr"/>
                      <a:r>
                        <a:rPr lang="en-US" sz="1400" b="0" i="0" dirty="0"/>
                        <a:t>63</a:t>
                      </a:r>
                    </a:p>
                  </a:txBody>
                  <a:tcPr>
                    <a:solidFill>
                      <a:schemeClr val="bg1">
                        <a:lumMod val="85000"/>
                      </a:schemeClr>
                    </a:solidFill>
                  </a:tcPr>
                </a:tc>
                <a:extLst>
                  <a:ext uri="{0D108BD9-81ED-4DB2-BD59-A6C34878D82A}">
                    <a16:rowId xmlns:a16="http://schemas.microsoft.com/office/drawing/2014/main" val="10001"/>
                  </a:ext>
                </a:extLst>
              </a:tr>
              <a:tr h="332471">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67</a:t>
                      </a:r>
                    </a:p>
                  </a:txBody>
                  <a:tcPr>
                    <a:solidFill>
                      <a:schemeClr val="bg1">
                        <a:lumMod val="95000"/>
                      </a:schemeClr>
                    </a:solidFill>
                  </a:tcPr>
                </a:tc>
                <a:tc>
                  <a:txBody>
                    <a:bodyPr/>
                    <a:lstStyle/>
                    <a:p>
                      <a:pPr algn="ctr"/>
                      <a:r>
                        <a:rPr lang="en-US" sz="1400" b="0" i="0" dirty="0"/>
                        <a:t>36</a:t>
                      </a:r>
                    </a:p>
                  </a:txBody>
                  <a:tcPr>
                    <a:solidFill>
                      <a:schemeClr val="bg1">
                        <a:lumMod val="95000"/>
                      </a:schemeClr>
                    </a:solidFill>
                  </a:tcPr>
                </a:tc>
                <a:tc>
                  <a:txBody>
                    <a:bodyPr/>
                    <a:lstStyle/>
                    <a:p>
                      <a:pPr algn="ctr"/>
                      <a:r>
                        <a:rPr lang="en-US" sz="1400" b="1" i="1" dirty="0"/>
                        <a:t>103</a:t>
                      </a:r>
                    </a:p>
                  </a:txBody>
                  <a:tcPr>
                    <a:solidFill>
                      <a:schemeClr val="bg1">
                        <a:lumMod val="95000"/>
                      </a:schemeClr>
                    </a:solidFill>
                  </a:tcPr>
                </a:tc>
                <a:tc>
                  <a:txBody>
                    <a:bodyPr/>
                    <a:lstStyle/>
                    <a:p>
                      <a:pPr algn="ctr"/>
                      <a:r>
                        <a:rPr lang="en-US" sz="1400" b="0" i="0" dirty="0"/>
                        <a:t>150</a:t>
                      </a:r>
                    </a:p>
                  </a:txBody>
                  <a:tcPr>
                    <a:solidFill>
                      <a:schemeClr val="bg1">
                        <a:lumMod val="95000"/>
                      </a:schemeClr>
                    </a:solidFill>
                  </a:tcPr>
                </a:tc>
                <a:extLst>
                  <a:ext uri="{0D108BD9-81ED-4DB2-BD59-A6C34878D82A}">
                    <a16:rowId xmlns:a16="http://schemas.microsoft.com/office/drawing/2014/main" val="10002"/>
                  </a:ext>
                </a:extLst>
              </a:tr>
              <a:tr h="332471">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0" i="0" dirty="0"/>
                        <a:t>1</a:t>
                      </a:r>
                    </a:p>
                  </a:txBody>
                  <a:tcPr>
                    <a:solidFill>
                      <a:schemeClr val="bg1">
                        <a:lumMod val="85000"/>
                      </a:schemeClr>
                    </a:solidFill>
                  </a:tcPr>
                </a:tc>
                <a:tc>
                  <a:txBody>
                    <a:bodyPr/>
                    <a:lstStyle/>
                    <a:p>
                      <a:pPr algn="ctr"/>
                      <a:r>
                        <a:rPr lang="en-US" sz="1400" b="1" i="1" dirty="0"/>
                        <a:t>1</a:t>
                      </a:r>
                    </a:p>
                  </a:txBody>
                  <a:tcPr>
                    <a:solidFill>
                      <a:schemeClr val="bg1">
                        <a:lumMod val="85000"/>
                      </a:schemeClr>
                    </a:solidFill>
                  </a:tcPr>
                </a:tc>
                <a:tc>
                  <a:txBody>
                    <a:bodyPr/>
                    <a:lstStyle/>
                    <a:p>
                      <a:pPr algn="ctr"/>
                      <a:r>
                        <a:rPr lang="en-US" sz="1400" b="0" i="0" dirty="0"/>
                        <a:t>22</a:t>
                      </a:r>
                    </a:p>
                  </a:txBody>
                  <a:tcPr>
                    <a:solidFill>
                      <a:schemeClr val="bg1">
                        <a:lumMod val="85000"/>
                      </a:schemeClr>
                    </a:solidFill>
                  </a:tcPr>
                </a:tc>
                <a:extLst>
                  <a:ext uri="{0D108BD9-81ED-4DB2-BD59-A6C34878D82A}">
                    <a16:rowId xmlns:a16="http://schemas.microsoft.com/office/drawing/2014/main" val="10003"/>
                  </a:ext>
                </a:extLst>
              </a:tr>
              <a:tr h="332471">
                <a:tc>
                  <a:txBody>
                    <a:bodyPr/>
                    <a:lstStyle/>
                    <a:p>
                      <a:pPr algn="r"/>
                      <a:r>
                        <a:rPr lang="en-US" sz="1400" b="0" i="1" dirty="0"/>
                        <a:t>Trained</a:t>
                      </a:r>
                    </a:p>
                  </a:txBody>
                  <a:tcPr>
                    <a:solidFill>
                      <a:schemeClr val="bg1">
                        <a:lumMod val="95000"/>
                      </a:schemeClr>
                    </a:solidFill>
                  </a:tcPr>
                </a:tc>
                <a:tc>
                  <a:txBody>
                    <a:bodyPr/>
                    <a:lstStyle/>
                    <a:p>
                      <a:pPr algn="ctr"/>
                      <a:r>
                        <a:rPr lang="en-US" sz="1400" b="0" i="0" dirty="0"/>
                        <a:t>256</a:t>
                      </a:r>
                    </a:p>
                  </a:txBody>
                  <a:tcPr>
                    <a:solidFill>
                      <a:schemeClr val="bg1">
                        <a:lumMod val="95000"/>
                      </a:schemeClr>
                    </a:solidFill>
                  </a:tcPr>
                </a:tc>
                <a:tc>
                  <a:txBody>
                    <a:bodyPr/>
                    <a:lstStyle/>
                    <a:p>
                      <a:pPr algn="ctr"/>
                      <a:r>
                        <a:rPr lang="en-US" sz="1400" b="0" i="0" dirty="0"/>
                        <a:t>299</a:t>
                      </a:r>
                    </a:p>
                  </a:txBody>
                  <a:tcPr>
                    <a:solidFill>
                      <a:schemeClr val="bg1">
                        <a:lumMod val="95000"/>
                      </a:schemeClr>
                    </a:solidFill>
                  </a:tcPr>
                </a:tc>
                <a:tc>
                  <a:txBody>
                    <a:bodyPr/>
                    <a:lstStyle/>
                    <a:p>
                      <a:pPr algn="ctr"/>
                      <a:r>
                        <a:rPr lang="en-US" sz="1400" b="1" i="1" dirty="0"/>
                        <a:t>555</a:t>
                      </a:r>
                    </a:p>
                  </a:txBody>
                  <a:tcPr>
                    <a:solidFill>
                      <a:schemeClr val="bg1">
                        <a:lumMod val="95000"/>
                      </a:schemeClr>
                    </a:solidFill>
                  </a:tcPr>
                </a:tc>
                <a:tc>
                  <a:txBody>
                    <a:bodyPr/>
                    <a:lstStyle/>
                    <a:p>
                      <a:pPr algn="ctr"/>
                      <a:r>
                        <a:rPr lang="en-US" sz="1400" b="0" i="0" dirty="0"/>
                        <a:t>2,000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6" name="Table 15">
            <a:extLst>
              <a:ext uri="{FF2B5EF4-FFF2-40B4-BE49-F238E27FC236}">
                <a16:creationId xmlns:a16="http://schemas.microsoft.com/office/drawing/2014/main" id="{5ECA888A-3AE8-4DB5-A9E7-8DD1C3C85D8B}"/>
              </a:ext>
            </a:extLst>
          </p:cNvPr>
          <p:cNvGraphicFramePr>
            <a:graphicFrameLocks noGrp="1"/>
          </p:cNvGraphicFramePr>
          <p:nvPr>
            <p:extLst>
              <p:ext uri="{D42A27DB-BD31-4B8C-83A1-F6EECF244321}">
                <p14:modId xmlns:p14="http://schemas.microsoft.com/office/powerpoint/2010/main" val="2828820964"/>
              </p:ext>
            </p:extLst>
          </p:nvPr>
        </p:nvGraphicFramePr>
        <p:xfrm>
          <a:off x="622006" y="1142282"/>
          <a:ext cx="7928344" cy="914400"/>
        </p:xfrm>
        <a:graphic>
          <a:graphicData uri="http://schemas.openxmlformats.org/drawingml/2006/table">
            <a:tbl>
              <a:tblPr>
                <a:tableStyleId>{00A15C55-8517-42AA-B614-E9B94910E393}</a:tableStyleId>
              </a:tblPr>
              <a:tblGrid>
                <a:gridCol w="1378842">
                  <a:extLst>
                    <a:ext uri="{9D8B030D-6E8A-4147-A177-3AD203B41FA5}">
                      <a16:colId xmlns:a16="http://schemas.microsoft.com/office/drawing/2014/main" val="2905845199"/>
                    </a:ext>
                  </a:extLst>
                </a:gridCol>
                <a:gridCol w="1723553">
                  <a:extLst>
                    <a:ext uri="{9D8B030D-6E8A-4147-A177-3AD203B41FA5}">
                      <a16:colId xmlns:a16="http://schemas.microsoft.com/office/drawing/2014/main" val="2304304097"/>
                    </a:ext>
                  </a:extLst>
                </a:gridCol>
                <a:gridCol w="1465020">
                  <a:extLst>
                    <a:ext uri="{9D8B030D-6E8A-4147-A177-3AD203B41FA5}">
                      <a16:colId xmlns:a16="http://schemas.microsoft.com/office/drawing/2014/main" val="3480243544"/>
                    </a:ext>
                  </a:extLst>
                </a:gridCol>
                <a:gridCol w="1465020">
                  <a:extLst>
                    <a:ext uri="{9D8B030D-6E8A-4147-A177-3AD203B41FA5}">
                      <a16:colId xmlns:a16="http://schemas.microsoft.com/office/drawing/2014/main" val="1664255718"/>
                    </a:ext>
                  </a:extLst>
                </a:gridCol>
                <a:gridCol w="189590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1.8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14%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2.1</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
        <p:nvSpPr>
          <p:cNvPr id="13" name="TextBox 12">
            <a:extLst>
              <a:ext uri="{FF2B5EF4-FFF2-40B4-BE49-F238E27FC236}">
                <a16:creationId xmlns:a16="http://schemas.microsoft.com/office/drawing/2014/main" id="{2A58C27A-EAB7-49A4-9C49-B8F46160A6E6}"/>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91119137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065" y="3442575"/>
            <a:ext cx="874335" cy="655751"/>
          </a:xfrm>
          <a:prstGeom prst="rect">
            <a:avLst/>
          </a:prstGeom>
        </p:spPr>
      </p:pic>
      <p:pic>
        <p:nvPicPr>
          <p:cNvPr id="4" name="Picture 3" descr="A picture containing person, indoor, wall, kitchen&#10;&#10;Description automatically generated">
            <a:extLst>
              <a:ext uri="{FF2B5EF4-FFF2-40B4-BE49-F238E27FC236}">
                <a16:creationId xmlns:a16="http://schemas.microsoft.com/office/drawing/2014/main" id="{4BC1C2A1-A56E-4A3D-A212-3559D1936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435788"/>
            <a:ext cx="737859" cy="983812"/>
          </a:xfrm>
          <a:prstGeom prst="rect">
            <a:avLst/>
          </a:prstGeom>
        </p:spPr>
      </p:pic>
      <p:pic>
        <p:nvPicPr>
          <p:cNvPr id="8" name="Picture 7">
            <a:extLst>
              <a:ext uri="{FF2B5EF4-FFF2-40B4-BE49-F238E27FC236}">
                <a16:creationId xmlns:a16="http://schemas.microsoft.com/office/drawing/2014/main" id="{3EA84F6F-8581-4012-B2A4-3CC53CA58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3442575"/>
            <a:ext cx="1007007" cy="67117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164F304-ACF1-4FFD-A214-E481ED063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71850" y="3333751"/>
            <a:ext cx="1066800" cy="800100"/>
          </a:xfrm>
          <a:prstGeom prst="rect">
            <a:avLst/>
          </a:prstGeom>
        </p:spPr>
      </p:pic>
      <p:graphicFrame>
        <p:nvGraphicFramePr>
          <p:cNvPr id="25" name="Table 24">
            <a:extLst>
              <a:ext uri="{FF2B5EF4-FFF2-40B4-BE49-F238E27FC236}">
                <a16:creationId xmlns:a16="http://schemas.microsoft.com/office/drawing/2014/main" id="{CE8126AB-37E6-4A60-B7F0-D130CF4C2189}"/>
              </a:ext>
            </a:extLst>
          </p:cNvPr>
          <p:cNvGraphicFramePr>
            <a:graphicFrameLocks noGrp="1"/>
          </p:cNvGraphicFramePr>
          <p:nvPr>
            <p:extLst>
              <p:ext uri="{D42A27DB-BD31-4B8C-83A1-F6EECF244321}">
                <p14:modId xmlns:p14="http://schemas.microsoft.com/office/powerpoint/2010/main" val="3426475821"/>
              </p:ext>
            </p:extLst>
          </p:nvPr>
        </p:nvGraphicFramePr>
        <p:xfrm>
          <a:off x="609600" y="1130183"/>
          <a:ext cx="7924799" cy="2298817"/>
        </p:xfrm>
        <a:graphic>
          <a:graphicData uri="http://schemas.openxmlformats.org/drawingml/2006/table">
            <a:tbl>
              <a:tblPr firstRow="1" bandRow="1">
                <a:tableStyleId>{00A15C55-8517-42AA-B614-E9B94910E393}</a:tableStyleId>
              </a:tblPr>
              <a:tblGrid>
                <a:gridCol w="2641600">
                  <a:extLst>
                    <a:ext uri="{9D8B030D-6E8A-4147-A177-3AD203B41FA5}">
                      <a16:colId xmlns:a16="http://schemas.microsoft.com/office/drawing/2014/main" val="20000"/>
                    </a:ext>
                  </a:extLst>
                </a:gridCol>
                <a:gridCol w="695158">
                  <a:extLst>
                    <a:ext uri="{9D8B030D-6E8A-4147-A177-3AD203B41FA5}">
                      <a16:colId xmlns:a16="http://schemas.microsoft.com/office/drawing/2014/main" val="20001"/>
                    </a:ext>
                  </a:extLst>
                </a:gridCol>
                <a:gridCol w="695158">
                  <a:extLst>
                    <a:ext uri="{9D8B030D-6E8A-4147-A177-3AD203B41FA5}">
                      <a16:colId xmlns:a16="http://schemas.microsoft.com/office/drawing/2014/main" val="1034134991"/>
                    </a:ext>
                  </a:extLst>
                </a:gridCol>
                <a:gridCol w="834189">
                  <a:extLst>
                    <a:ext uri="{9D8B030D-6E8A-4147-A177-3AD203B41FA5}">
                      <a16:colId xmlns:a16="http://schemas.microsoft.com/office/drawing/2014/main" val="20002"/>
                    </a:ext>
                  </a:extLst>
                </a:gridCol>
                <a:gridCol w="903705">
                  <a:extLst>
                    <a:ext uri="{9D8B030D-6E8A-4147-A177-3AD203B41FA5}">
                      <a16:colId xmlns:a16="http://schemas.microsoft.com/office/drawing/2014/main" val="20003"/>
                    </a:ext>
                  </a:extLst>
                </a:gridCol>
                <a:gridCol w="2154989">
                  <a:extLst>
                    <a:ext uri="{9D8B030D-6E8A-4147-A177-3AD203B41FA5}">
                      <a16:colId xmlns:a16="http://schemas.microsoft.com/office/drawing/2014/main" val="20004"/>
                    </a:ext>
                  </a:extLst>
                </a:gridCol>
              </a:tblGrid>
              <a:tr h="774817">
                <a:tc>
                  <a:txBody>
                    <a:bodyPr/>
                    <a:lstStyle/>
                    <a:p>
                      <a:pPr algn="r"/>
                      <a:r>
                        <a:rPr lang="en-US" sz="1600" b="1" dirty="0">
                          <a:solidFill>
                            <a:schemeClr val="tx1"/>
                          </a:solidFill>
                        </a:rPr>
                        <a:t>STAR SITES</a:t>
                      </a:r>
                      <a:r>
                        <a:rPr lang="en-US" sz="1500" b="1" i="1" dirty="0">
                          <a:solidFill>
                            <a:schemeClr val="tx1"/>
                          </a:solidFill>
                        </a:rPr>
                        <a:t>—</a:t>
                      </a:r>
                      <a:r>
                        <a:rPr lang="en-US" sz="1200" b="1" dirty="0">
                          <a:solidFill>
                            <a:schemeClr val="tx1"/>
                          </a:solidFill>
                        </a:rPr>
                        <a:t>New, </a:t>
                      </a:r>
                    </a:p>
                    <a:p>
                      <a:pPr algn="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1</a:t>
                      </a:r>
                      <a:r>
                        <a:rPr lang="en-US" sz="1300" baseline="30000" dirty="0">
                          <a:solidFill>
                            <a:schemeClr val="tx1"/>
                          </a:solidFill>
                        </a:rPr>
                        <a:t>st</a:t>
                      </a:r>
                      <a:r>
                        <a:rPr lang="en-US" sz="1300" dirty="0">
                          <a:solidFill>
                            <a:schemeClr val="tx1"/>
                          </a:solidFill>
                        </a:rPr>
                        <a:t> Qtr.</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FFY Goal</a:t>
                      </a:r>
                    </a:p>
                  </a:txBody>
                  <a:tcPr anchor="ctr">
                    <a:solidFill>
                      <a:schemeClr val="bg1">
                        <a:lumMod val="75000"/>
                      </a:schemeClr>
                    </a:solidFill>
                  </a:tcPr>
                </a:tc>
                <a:tc>
                  <a:txBody>
                    <a:bodyPr/>
                    <a:lstStyle/>
                    <a:p>
                      <a:pPr algn="ctr"/>
                      <a:r>
                        <a:rPr lang="en-US" sz="13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1" i="1" dirty="0"/>
                        <a:t>4</a:t>
                      </a:r>
                    </a:p>
                  </a:txBody>
                  <a:tcPr>
                    <a:solidFill>
                      <a:schemeClr val="bg1">
                        <a:lumMod val="85000"/>
                      </a:schemeClr>
                    </a:solidFill>
                  </a:tcPr>
                </a:tc>
                <a:tc rowSpan="4">
                  <a:txBody>
                    <a:bodyPr/>
                    <a:lstStyle/>
                    <a:p>
                      <a:pPr algn="ctr"/>
                      <a:endParaRPr lang="en-US" sz="1400" b="1" i="0" dirty="0"/>
                    </a:p>
                  </a:txBody>
                  <a:tcPr>
                    <a:solidFill>
                      <a:schemeClr val="bg1">
                        <a:lumMod val="85000"/>
                      </a:schemeClr>
                    </a:solidFill>
                  </a:tcPr>
                </a:tc>
                <a:tc>
                  <a:txBody>
                    <a:bodyPr/>
                    <a:lstStyle/>
                    <a:p>
                      <a:pPr algn="ctr"/>
                      <a:r>
                        <a:rPr lang="en-US" sz="1400" b="0" i="0" dirty="0"/>
                        <a:t>103</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23</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1" i="1" dirty="0"/>
                        <a:t>2</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400" b="0" i="0" dirty="0"/>
                        <a:t>20</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400" b="1" i="1" dirty="0"/>
                        <a:t>3</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a:txBody>
                    <a:bodyPr/>
                    <a:lstStyle/>
                    <a:p>
                      <a:pPr algn="ctr"/>
                      <a:r>
                        <a:rPr lang="en-US" sz="1400" b="1" i="1"/>
                        <a:t>7</a:t>
                      </a:r>
                      <a:endParaRPr lang="en-US" sz="1400" b="1" i="1" dirty="0"/>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20</a:t>
                      </a:r>
                    </a:p>
                  </a:txBody>
                  <a:tcPr anchor="ctr">
                    <a:solidFill>
                      <a:schemeClr val="bg1">
                        <a:lumMod val="85000"/>
                      </a:schemeClr>
                    </a:solidFill>
                  </a:tcPr>
                </a:tc>
                <a:tc>
                  <a:txBody>
                    <a:bodyPr/>
                    <a:lstStyle/>
                    <a:p>
                      <a:pPr algn="ctr"/>
                      <a:r>
                        <a:rPr lang="en-US" sz="1400" b="1" i="1" dirty="0"/>
                        <a:t>150</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pic>
        <p:nvPicPr>
          <p:cNvPr id="27" name="Picture 26">
            <a:extLst>
              <a:ext uri="{FF2B5EF4-FFF2-40B4-BE49-F238E27FC236}">
                <a16:creationId xmlns:a16="http://schemas.microsoft.com/office/drawing/2014/main" id="{E04CEF98-7FF5-4825-A76F-427E18843974}"/>
              </a:ext>
            </a:extLst>
          </p:cNvPr>
          <p:cNvPicPr/>
          <p:nvPr/>
        </p:nvPicPr>
        <p:blipFill rotWithShape="1">
          <a:blip r:embed="rId7" cstate="print">
            <a:extLst>
              <a:ext uri="{28A0092B-C50C-407E-A947-70E740481C1C}">
                <a14:useLocalDpi xmlns:a14="http://schemas.microsoft.com/office/drawing/2010/main" val="0"/>
              </a:ext>
            </a:extLst>
          </a:blip>
          <a:srcRect t="31035"/>
          <a:stretch/>
        </p:blipFill>
        <p:spPr bwMode="auto">
          <a:xfrm>
            <a:off x="4895331" y="3442576"/>
            <a:ext cx="895869" cy="646476"/>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AC0B77A0-C97D-4FED-9EEC-2406DC33F1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226" y="3442574"/>
            <a:ext cx="900661" cy="675496"/>
          </a:xfrm>
          <a:prstGeom prst="rect">
            <a:avLst/>
          </a:prstGeom>
        </p:spPr>
      </p:pic>
      <p:pic>
        <p:nvPicPr>
          <p:cNvPr id="29" name="Picture 28">
            <a:extLst>
              <a:ext uri="{FF2B5EF4-FFF2-40B4-BE49-F238E27FC236}">
                <a16:creationId xmlns:a16="http://schemas.microsoft.com/office/drawing/2014/main" id="{E19D09E4-99BC-4A84-B4F4-99B0BD1772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1248" y="3435788"/>
            <a:ext cx="656152" cy="682282"/>
          </a:xfrm>
          <a:prstGeom prst="rect">
            <a:avLst/>
          </a:prstGeom>
        </p:spPr>
      </p:pic>
      <p:pic>
        <p:nvPicPr>
          <p:cNvPr id="31" name="Picture 30">
            <a:extLst>
              <a:ext uri="{FF2B5EF4-FFF2-40B4-BE49-F238E27FC236}">
                <a16:creationId xmlns:a16="http://schemas.microsoft.com/office/drawing/2014/main" id="{1569D059-DC38-4CBC-AB75-512CB9B054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1200" y="3435788"/>
            <a:ext cx="800101" cy="741557"/>
          </a:xfrm>
          <a:prstGeom prst="rect">
            <a:avLst/>
          </a:prstGeom>
        </p:spPr>
      </p:pic>
      <p:graphicFrame>
        <p:nvGraphicFramePr>
          <p:cNvPr id="32" name="Table 31">
            <a:extLst>
              <a:ext uri="{FF2B5EF4-FFF2-40B4-BE49-F238E27FC236}">
                <a16:creationId xmlns:a16="http://schemas.microsoft.com/office/drawing/2014/main" id="{50A2C0B0-F400-4C04-B5E2-4F7F0055A2A7}"/>
              </a:ext>
            </a:extLst>
          </p:cNvPr>
          <p:cNvGraphicFramePr>
            <a:graphicFrameLocks noGrp="1"/>
          </p:cNvGraphicFramePr>
          <p:nvPr>
            <p:extLst>
              <p:ext uri="{D42A27DB-BD31-4B8C-83A1-F6EECF244321}">
                <p14:modId xmlns:p14="http://schemas.microsoft.com/office/powerpoint/2010/main" val="302072655"/>
              </p:ext>
            </p:extLst>
          </p:nvPr>
        </p:nvGraphicFramePr>
        <p:xfrm>
          <a:off x="609598" y="4102626"/>
          <a:ext cx="7924802" cy="1840974"/>
        </p:xfrm>
        <a:graphic>
          <a:graphicData uri="http://schemas.openxmlformats.org/drawingml/2006/table">
            <a:tbl>
              <a:tblPr firstRow="1" bandRow="1">
                <a:tableStyleId>{00A15C55-8517-42AA-B614-E9B94910E393}</a:tableStyleId>
              </a:tblPr>
              <a:tblGrid>
                <a:gridCol w="4064002">
                  <a:extLst>
                    <a:ext uri="{9D8B030D-6E8A-4147-A177-3AD203B41FA5}">
                      <a16:colId xmlns:a16="http://schemas.microsoft.com/office/drawing/2014/main" val="20000"/>
                    </a:ext>
                  </a:extLst>
                </a:gridCol>
                <a:gridCol w="880533">
                  <a:extLst>
                    <a:ext uri="{9D8B030D-6E8A-4147-A177-3AD203B41FA5}">
                      <a16:colId xmlns:a16="http://schemas.microsoft.com/office/drawing/2014/main" val="20001"/>
                    </a:ext>
                  </a:extLst>
                </a:gridCol>
                <a:gridCol w="880533">
                  <a:extLst>
                    <a:ext uri="{9D8B030D-6E8A-4147-A177-3AD203B41FA5}">
                      <a16:colId xmlns:a16="http://schemas.microsoft.com/office/drawing/2014/main" val="1016696791"/>
                    </a:ext>
                  </a:extLst>
                </a:gridCol>
                <a:gridCol w="9482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tblGrid>
              <a:tr h="39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2</a:t>
                      </a:r>
                    </a:p>
                  </a:txBody>
                  <a:tcPr>
                    <a:solidFill>
                      <a:schemeClr val="bg1">
                        <a:lumMod val="85000"/>
                      </a:schemeClr>
                    </a:solidFill>
                  </a:tcPr>
                </a:tc>
                <a:tc rowSpan="2">
                  <a:txBody>
                    <a:bodyPr/>
                    <a:lstStyle/>
                    <a:p>
                      <a:pPr algn="ctr"/>
                      <a:endParaRPr lang="en-US" sz="1400" b="1" i="0" dirty="0"/>
                    </a:p>
                  </a:txBody>
                  <a:tcP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solidFill>
                      <a:schemeClr val="bg1">
                        <a:lumMod val="85000"/>
                      </a:schemeClr>
                    </a:solidFill>
                  </a:tcPr>
                </a:tc>
                <a:tc>
                  <a:txBody>
                    <a:bodyPr/>
                    <a:lstStyle/>
                    <a:p>
                      <a:pPr algn="ctr"/>
                      <a:r>
                        <a:rPr lang="en-US" sz="1400" b="0" i="0" dirty="0"/>
                        <a:t>3</a:t>
                      </a:r>
                    </a:p>
                  </a:txBody>
                  <a:tcPr>
                    <a:solidFill>
                      <a:schemeClr val="bg1">
                        <a:lumMod val="85000"/>
                      </a:schemeClr>
                    </a:solidFill>
                  </a:tcPr>
                </a:tc>
                <a:tc>
                  <a:txBody>
                    <a:bodyPr/>
                    <a:lstStyle/>
                    <a:p>
                      <a:pPr algn="ctr"/>
                      <a:r>
                        <a:rPr lang="en-US" sz="1400" b="0" i="0" dirty="0"/>
                        <a:t>6</a:t>
                      </a:r>
                    </a:p>
                  </a:txBody>
                  <a:tcPr>
                    <a:solidFill>
                      <a:schemeClr val="bg1">
                        <a:lumMod val="85000"/>
                      </a:schemeClr>
                    </a:solidFill>
                  </a:tcPr>
                </a:tc>
                <a:tc>
                  <a:txBody>
                    <a:bodyPr/>
                    <a:lstStyle/>
                    <a:p>
                      <a:pPr algn="ctr"/>
                      <a:r>
                        <a:rPr lang="en-US" sz="1400" b="1" i="1" dirty="0"/>
                        <a:t>9</a:t>
                      </a:r>
                    </a:p>
                  </a:txBody>
                  <a:tcPr>
                    <a:solidFill>
                      <a:schemeClr val="bg1">
                        <a:lumMod val="85000"/>
                      </a:schemeClr>
                    </a:solidFill>
                  </a:tcPr>
                </a:tc>
                <a:tc>
                  <a:txBody>
                    <a:bodyPr/>
                    <a:lstStyle/>
                    <a:p>
                      <a:pPr algn="ctr"/>
                      <a:r>
                        <a:rPr lang="en-US" sz="1400" b="0" i="0" dirty="0"/>
                        <a:t>20</a:t>
                      </a:r>
                    </a:p>
                  </a:txBody>
                  <a:tcP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solidFill>
                      <a:schemeClr val="bg1">
                        <a:lumMod val="95000"/>
                      </a:schemeClr>
                    </a:solidFill>
                  </a:tcPr>
                </a:tc>
                <a:tc>
                  <a:txBody>
                    <a:bodyPr/>
                    <a:lstStyle/>
                    <a:p>
                      <a:pPr algn="ctr"/>
                      <a:r>
                        <a:rPr lang="en-US" sz="1400" b="0" i="0" dirty="0"/>
                        <a:t>32</a:t>
                      </a:r>
                    </a:p>
                  </a:txBody>
                  <a:tcPr>
                    <a:solidFill>
                      <a:schemeClr val="bg1">
                        <a:lumMod val="95000"/>
                      </a:schemeClr>
                    </a:solidFill>
                  </a:tcPr>
                </a:tc>
                <a:tc>
                  <a:txBody>
                    <a:bodyPr/>
                    <a:lstStyle/>
                    <a:p>
                      <a:pPr algn="ctr"/>
                      <a:r>
                        <a:rPr lang="en-US" sz="1400" b="0" i="0" dirty="0"/>
                        <a:t>30</a:t>
                      </a:r>
                    </a:p>
                  </a:txBody>
                  <a:tcPr>
                    <a:solidFill>
                      <a:schemeClr val="bg1">
                        <a:lumMod val="95000"/>
                      </a:schemeClr>
                    </a:solidFill>
                  </a:tcPr>
                </a:tc>
                <a:tc>
                  <a:txBody>
                    <a:bodyPr/>
                    <a:lstStyle/>
                    <a:p>
                      <a:pPr algn="ctr"/>
                      <a:r>
                        <a:rPr lang="en-US" sz="1400" b="1" i="1" dirty="0"/>
                        <a:t>62</a:t>
                      </a:r>
                    </a:p>
                  </a:txBody>
                  <a:tcPr>
                    <a:solidFill>
                      <a:schemeClr val="bg1">
                        <a:lumMod val="95000"/>
                      </a:schemeClr>
                    </a:solidFill>
                  </a:tcPr>
                </a:tc>
                <a:tc>
                  <a:txBody>
                    <a:bodyPr/>
                    <a:lstStyle/>
                    <a:p>
                      <a:pPr algn="ctr"/>
                      <a:r>
                        <a:rPr lang="en-US" sz="1400" b="0" i="0" dirty="0"/>
                        <a:t>100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33" name="TextBox 32">
            <a:extLst>
              <a:ext uri="{FF2B5EF4-FFF2-40B4-BE49-F238E27FC236}">
                <a16:creationId xmlns:a16="http://schemas.microsoft.com/office/drawing/2014/main" id="{4DEFB68C-F86A-423A-B953-1525FF198296}"/>
              </a:ext>
            </a:extLst>
          </p:cNvPr>
          <p:cNvSpPr txBox="1"/>
          <p:nvPr/>
        </p:nvSpPr>
        <p:spPr>
          <a:xfrm>
            <a:off x="563297" y="3249031"/>
            <a:ext cx="1186543" cy="215444"/>
          </a:xfrm>
          <a:prstGeom prst="rect">
            <a:avLst/>
          </a:prstGeom>
          <a:noFill/>
        </p:spPr>
        <p:txBody>
          <a:bodyPr wrap="none" rtlCol="0">
            <a:spAutoFit/>
          </a:bodyPr>
          <a:lstStyle/>
          <a:p>
            <a:r>
              <a:rPr lang="en-US" sz="800" dirty="0"/>
              <a:t>NCDOL Photo Library</a:t>
            </a:r>
          </a:p>
        </p:txBody>
      </p:sp>
      <p:sp>
        <p:nvSpPr>
          <p:cNvPr id="34" name="TextBox 33">
            <a:extLst>
              <a:ext uri="{FF2B5EF4-FFF2-40B4-BE49-F238E27FC236}">
                <a16:creationId xmlns:a16="http://schemas.microsoft.com/office/drawing/2014/main" id="{453CF3E6-7196-4221-AC34-6CFCAD6A8945}"/>
              </a:ext>
            </a:extLst>
          </p:cNvPr>
          <p:cNvSpPr txBox="1"/>
          <p:nvPr/>
        </p:nvSpPr>
        <p:spPr>
          <a:xfrm>
            <a:off x="7620000" y="3219987"/>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35" name="Picture 34" descr="C:\Users\wllagoe.EADS\Pictures\Picture 028.jpg">
            <a:extLst>
              <a:ext uri="{FF2B5EF4-FFF2-40B4-BE49-F238E27FC236}">
                <a16:creationId xmlns:a16="http://schemas.microsoft.com/office/drawing/2014/main" id="{33FDA8A6-F82E-447B-B850-8A965743FB6D}"/>
              </a:ext>
            </a:extLst>
          </p:cNvPr>
          <p:cNvPicPr/>
          <p:nvPr/>
        </p:nvPicPr>
        <p:blipFill>
          <a:blip r:embed="rId11" cstate="print"/>
          <a:srcRect t="36156" r="23415"/>
          <a:stretch>
            <a:fillRect/>
          </a:stretch>
        </p:blipFill>
        <p:spPr bwMode="auto">
          <a:xfrm>
            <a:off x="6553200" y="3429000"/>
            <a:ext cx="978074" cy="655709"/>
          </a:xfrm>
          <a:prstGeom prst="rect">
            <a:avLst/>
          </a:prstGeom>
          <a:noFill/>
          <a:ln w="9525">
            <a:noFill/>
            <a:miter lim="800000"/>
            <a:headEnd/>
            <a:tailEnd/>
          </a:ln>
        </p:spPr>
      </p:pic>
      <p:pic>
        <p:nvPicPr>
          <p:cNvPr id="37" name="Picture 36" descr="C:\Documents and Settings\Wanda Lagoe\My Documents\My Pictures\Logging\Picture 087.jpg">
            <a:extLst>
              <a:ext uri="{FF2B5EF4-FFF2-40B4-BE49-F238E27FC236}">
                <a16:creationId xmlns:a16="http://schemas.microsoft.com/office/drawing/2014/main" id="{2F8900CB-5232-4162-909C-9DB783491E01}"/>
              </a:ext>
            </a:extLst>
          </p:cNvPr>
          <p:cNvPicPr/>
          <p:nvPr/>
        </p:nvPicPr>
        <p:blipFill>
          <a:blip r:embed="rId12" cstate="print"/>
          <a:srcRect/>
          <a:stretch>
            <a:fillRect/>
          </a:stretch>
        </p:blipFill>
        <p:spPr bwMode="auto">
          <a:xfrm>
            <a:off x="7487170" y="3429000"/>
            <a:ext cx="1047230" cy="655709"/>
          </a:xfrm>
          <a:prstGeom prst="rect">
            <a:avLst/>
          </a:prstGeom>
          <a:noFill/>
          <a:ln w="9525">
            <a:noFill/>
            <a:miter lim="800000"/>
            <a:headEnd/>
            <a:tailEnd/>
          </a:ln>
        </p:spPr>
      </p:pic>
      <p:sp>
        <p:nvSpPr>
          <p:cNvPr id="19" name="TextBox 18">
            <a:extLst>
              <a:ext uri="{FF2B5EF4-FFF2-40B4-BE49-F238E27FC236}">
                <a16:creationId xmlns:a16="http://schemas.microsoft.com/office/drawing/2014/main" id="{0D9BD260-5AA9-4059-80BA-D974521FEDC1}"/>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717973296"/>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620000" y="322894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0" name="Table 9">
            <a:extLst>
              <a:ext uri="{FF2B5EF4-FFF2-40B4-BE49-F238E27FC236}">
                <a16:creationId xmlns:a16="http://schemas.microsoft.com/office/drawing/2014/main" id="{390D0294-3756-4107-828E-AA465F0A2568}"/>
              </a:ext>
            </a:extLst>
          </p:cNvPr>
          <p:cNvGraphicFramePr>
            <a:graphicFrameLocks noGrp="1"/>
          </p:cNvGraphicFramePr>
          <p:nvPr>
            <p:extLst>
              <p:ext uri="{D42A27DB-BD31-4B8C-83A1-F6EECF244321}">
                <p14:modId xmlns:p14="http://schemas.microsoft.com/office/powerpoint/2010/main" val="1416888632"/>
              </p:ext>
            </p:extLst>
          </p:nvPr>
        </p:nvGraphicFramePr>
        <p:xfrm>
          <a:off x="609600" y="1143001"/>
          <a:ext cx="7924794" cy="2346194"/>
        </p:xfrm>
        <a:graphic>
          <a:graphicData uri="http://schemas.openxmlformats.org/drawingml/2006/table">
            <a:tbl>
              <a:tblPr firstRow="1" bandRow="1">
                <a:tableStyleId>{00A15C55-8517-42AA-B614-E9B94910E393}</a:tableStyleId>
              </a:tblPr>
              <a:tblGrid>
                <a:gridCol w="3376654">
                  <a:extLst>
                    <a:ext uri="{9D8B030D-6E8A-4147-A177-3AD203B41FA5}">
                      <a16:colId xmlns:a16="http://schemas.microsoft.com/office/drawing/2014/main" val="20000"/>
                    </a:ext>
                  </a:extLst>
                </a:gridCol>
                <a:gridCol w="758024">
                  <a:extLst>
                    <a:ext uri="{9D8B030D-6E8A-4147-A177-3AD203B41FA5}">
                      <a16:colId xmlns:a16="http://schemas.microsoft.com/office/drawing/2014/main" val="20001"/>
                    </a:ext>
                  </a:extLst>
                </a:gridCol>
                <a:gridCol w="758024">
                  <a:extLst>
                    <a:ext uri="{9D8B030D-6E8A-4147-A177-3AD203B41FA5}">
                      <a16:colId xmlns:a16="http://schemas.microsoft.com/office/drawing/2014/main" val="3574569728"/>
                    </a:ext>
                  </a:extLst>
                </a:gridCol>
                <a:gridCol w="758024">
                  <a:extLst>
                    <a:ext uri="{9D8B030D-6E8A-4147-A177-3AD203B41FA5}">
                      <a16:colId xmlns:a16="http://schemas.microsoft.com/office/drawing/2014/main" val="20002"/>
                    </a:ext>
                  </a:extLst>
                </a:gridCol>
                <a:gridCol w="895847">
                  <a:extLst>
                    <a:ext uri="{9D8B030D-6E8A-4147-A177-3AD203B41FA5}">
                      <a16:colId xmlns:a16="http://schemas.microsoft.com/office/drawing/2014/main" val="20003"/>
                    </a:ext>
                  </a:extLst>
                </a:gridCol>
                <a:gridCol w="1378221">
                  <a:extLst>
                    <a:ext uri="{9D8B030D-6E8A-4147-A177-3AD203B41FA5}">
                      <a16:colId xmlns:a16="http://schemas.microsoft.com/office/drawing/2014/main" val="20004"/>
                    </a:ext>
                  </a:extLst>
                </a:gridCol>
              </a:tblGrid>
              <a:tr h="429665">
                <a:tc>
                  <a:txBody>
                    <a:bodyPr/>
                    <a:lstStyle/>
                    <a:p>
                      <a:pPr algn="r"/>
                      <a:r>
                        <a:rPr lang="en-US" sz="1600" b="1" dirty="0">
                          <a:solidFill>
                            <a:schemeClr val="tx1"/>
                          </a:solidFill>
                        </a:rPr>
                        <a:t>SHARP SITES</a:t>
                      </a:r>
                      <a:r>
                        <a:rPr lang="en-US" sz="1200" b="1" i="0" dirty="0">
                          <a:solidFill>
                            <a:schemeClr val="tx1"/>
                          </a:solidFill>
                        </a:rPr>
                        <a:t>—New/Renewal</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a:t>
                      </a:r>
                    </a:p>
                    <a:p>
                      <a:pPr algn="ctr"/>
                      <a:r>
                        <a:rPr lang="en-US" sz="1200" dirty="0">
                          <a:solidFill>
                            <a:schemeClr val="tx1"/>
                          </a:solidFill>
                        </a:rPr>
                        <a:t>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rowSpan="5">
                  <a:txBody>
                    <a:bodyPr/>
                    <a:lstStyle/>
                    <a:p>
                      <a:pPr algn="ctr"/>
                      <a:endParaRPr lang="en-US" sz="1400" b="1" i="0" dirty="0"/>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extLst>
                  <a:ext uri="{0D108BD9-81ED-4DB2-BD59-A6C34878D82A}">
                    <a16:rowId xmlns:a16="http://schemas.microsoft.com/office/drawing/2014/main" val="10001"/>
                  </a:ext>
                </a:extLst>
              </a:tr>
              <a:tr h="346889">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vMerge="1">
                  <a:txBody>
                    <a:bodyPr/>
                    <a:lstStyle/>
                    <a:p>
                      <a:endParaRPr lang="en-US"/>
                    </a:p>
                  </a:txBody>
                  <a:tcPr/>
                </a:tc>
                <a:tc>
                  <a:txBody>
                    <a:bodyPr/>
                    <a:lstStyle/>
                    <a:p>
                      <a:pPr algn="ctr"/>
                      <a:r>
                        <a:rPr lang="en-US" sz="1400" b="0" i="1" dirty="0"/>
                        <a:t>115</a:t>
                      </a:r>
                    </a:p>
                  </a:txBody>
                  <a:tcPr anchor="ctr">
                    <a:solidFill>
                      <a:schemeClr val="bg1">
                        <a:lumMod val="95000"/>
                      </a:schemeClr>
                    </a:solidFill>
                  </a:tcPr>
                </a:tc>
                <a:extLst>
                  <a:ext uri="{0D108BD9-81ED-4DB2-BD59-A6C34878D82A}">
                    <a16:rowId xmlns:a16="http://schemas.microsoft.com/office/drawing/2014/main" val="10002"/>
                  </a:ext>
                </a:extLst>
              </a:tr>
              <a:tr h="313853">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0" i="0" dirty="0"/>
                        <a:t>2</a:t>
                      </a:r>
                    </a:p>
                  </a:txBody>
                  <a:tcPr anchor="ctr">
                    <a:solidFill>
                      <a:schemeClr val="bg1">
                        <a:lumMod val="85000"/>
                      </a:schemeClr>
                    </a:solidFill>
                  </a:tcPr>
                </a:tc>
                <a:tc>
                  <a:txBody>
                    <a:bodyPr/>
                    <a:lstStyle/>
                    <a:p>
                      <a:pPr algn="ctr"/>
                      <a:r>
                        <a:rPr lang="en-US" sz="1400" b="0" i="1" dirty="0"/>
                        <a:t>7</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1" dirty="0"/>
                        <a:t>41</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i="1" dirty="0"/>
                        <a:t>SHARP—Logging</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vMerge="1">
                  <a:txBody>
                    <a:bodyPr/>
                    <a:lstStyle/>
                    <a:p>
                      <a:endParaRPr lang="en-US"/>
                    </a:p>
                  </a:txBody>
                  <a:tcPr/>
                </a:tc>
                <a:tc>
                  <a:txBody>
                    <a:bodyPr/>
                    <a:lstStyle/>
                    <a:p>
                      <a:pPr algn="ctr"/>
                      <a:r>
                        <a:rPr lang="en-US" sz="1400" b="0" i="1" dirty="0"/>
                        <a:t>0</a:t>
                      </a:r>
                    </a:p>
                  </a:txBody>
                  <a:tcPr anchor="ctr">
                    <a:solidFill>
                      <a:schemeClr val="bg1">
                        <a:lumMod val="95000"/>
                      </a:schemeClr>
                    </a:solidFill>
                  </a:tcPr>
                </a:tc>
                <a:extLst>
                  <a:ext uri="{0D108BD9-81ED-4DB2-BD59-A6C34878D82A}">
                    <a16:rowId xmlns:a16="http://schemas.microsoft.com/office/drawing/2014/main" val="10004"/>
                  </a:ext>
                </a:extLst>
              </a:tr>
              <a:tr h="313852">
                <a:tc>
                  <a:txBody>
                    <a:bodyPr/>
                    <a:lstStyle/>
                    <a:p>
                      <a:pPr algn="r"/>
                      <a:r>
                        <a:rPr lang="en-US" sz="1400" i="1" dirty="0"/>
                        <a:t>SHARP—Renewal</a:t>
                      </a:r>
                      <a:endParaRPr lang="en-US" sz="1400" b="0" i="1" dirty="0"/>
                    </a:p>
                  </a:txBody>
                  <a:tcPr anchor="ctr">
                    <a:solidFill>
                      <a:schemeClr val="bg1">
                        <a:lumMod val="85000"/>
                      </a:schemeClr>
                    </a:solidFill>
                  </a:tcPr>
                </a:tc>
                <a:tc>
                  <a:txBody>
                    <a:bodyPr/>
                    <a:lstStyle/>
                    <a:p>
                      <a:pPr algn="ctr"/>
                      <a:r>
                        <a:rPr lang="en-US" sz="1400" b="0" i="0" dirty="0"/>
                        <a:t>13</a:t>
                      </a:r>
                    </a:p>
                  </a:txBody>
                  <a:tcPr anchor="ctr">
                    <a:solidFill>
                      <a:schemeClr val="bg1">
                        <a:lumMod val="85000"/>
                      </a:schemeClr>
                    </a:solidFill>
                  </a:tcPr>
                </a:tc>
                <a:tc>
                  <a:txBody>
                    <a:bodyPr/>
                    <a:lstStyle/>
                    <a:p>
                      <a:pPr algn="ctr"/>
                      <a:r>
                        <a:rPr lang="en-US" sz="1400" b="0" i="0" dirty="0"/>
                        <a:t>18</a:t>
                      </a:r>
                    </a:p>
                  </a:txBody>
                  <a:tcPr anchor="ctr">
                    <a:solidFill>
                      <a:schemeClr val="bg1">
                        <a:lumMod val="85000"/>
                      </a:schemeClr>
                    </a:solidFill>
                  </a:tcPr>
                </a:tc>
                <a:tc>
                  <a:txBody>
                    <a:bodyPr/>
                    <a:lstStyle/>
                    <a:p>
                      <a:pPr algn="ctr"/>
                      <a:r>
                        <a:rPr lang="en-US" sz="1400" b="0" i="1" dirty="0"/>
                        <a:t>31</a:t>
                      </a:r>
                    </a:p>
                  </a:txBody>
                  <a:tcPr anchor="ctr">
                    <a:solidFill>
                      <a:schemeClr val="bg1">
                        <a:lumMod val="85000"/>
                      </a:schemeClr>
                    </a:solidFill>
                  </a:tcPr>
                </a:tc>
                <a:tc vMerge="1">
                  <a:txBody>
                    <a:bodyPr/>
                    <a:lstStyle/>
                    <a:p>
                      <a:pPr algn="ctr"/>
                      <a:endParaRPr lang="en-US" sz="1400" b="1" i="1" dirty="0"/>
                    </a:p>
                  </a:txBody>
                  <a:tcPr anchor="ctr">
                    <a:solidFill>
                      <a:schemeClr val="bg1">
                        <a:lumMod val="85000"/>
                      </a:schemeClr>
                    </a:solidFill>
                  </a:tcPr>
                </a:tc>
                <a:tc>
                  <a:txBody>
                    <a:bodyPr/>
                    <a:lstStyle/>
                    <a:p>
                      <a:pPr algn="ctr"/>
                      <a:r>
                        <a:rPr lang="en-US" sz="1400" b="1" i="1"/>
                        <a:t>Total: 161</a:t>
                      </a:r>
                      <a:endParaRPr lang="en-US" sz="1400" b="1" i="1" dirty="0"/>
                    </a:p>
                  </a:txBody>
                  <a:tcPr anchor="ctr">
                    <a:solidFill>
                      <a:schemeClr val="bg1">
                        <a:lumMod val="85000"/>
                      </a:schemeClr>
                    </a:solidFill>
                  </a:tcPr>
                </a:tc>
                <a:extLst>
                  <a:ext uri="{0D108BD9-81ED-4DB2-BD59-A6C34878D82A}">
                    <a16:rowId xmlns:a16="http://schemas.microsoft.com/office/drawing/2014/main" val="10005"/>
                  </a:ext>
                </a:extLst>
              </a:tr>
              <a:tr h="275409">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20</a:t>
                      </a:r>
                    </a:p>
                  </a:txBody>
                  <a:tcPr anchor="ctr">
                    <a:solidFill>
                      <a:schemeClr val="bg1">
                        <a:lumMod val="95000"/>
                      </a:schemeClr>
                    </a:solidFill>
                  </a:tcPr>
                </a:tc>
                <a:tc>
                  <a:txBody>
                    <a:bodyPr/>
                    <a:lstStyle/>
                    <a:p>
                      <a:pPr algn="ctr"/>
                      <a:r>
                        <a:rPr lang="en-US" sz="1400" b="1" i="1" dirty="0"/>
                        <a:t>22</a:t>
                      </a:r>
                    </a:p>
                  </a:txBody>
                  <a:tcPr anchor="ctr">
                    <a:solidFill>
                      <a:schemeClr val="bg1">
                        <a:lumMod val="95000"/>
                      </a:schemeClr>
                    </a:solidFill>
                  </a:tcPr>
                </a:tc>
                <a:tc>
                  <a:txBody>
                    <a:bodyPr/>
                    <a:lstStyle/>
                    <a:p>
                      <a:pPr algn="ctr"/>
                      <a:r>
                        <a:rPr lang="en-US" sz="1400" b="1" i="1" dirty="0"/>
                        <a:t>42</a:t>
                      </a:r>
                    </a:p>
                  </a:txBody>
                  <a:tcPr anchor="ctr">
                    <a:solidFill>
                      <a:schemeClr val="bg1">
                        <a:lumMod val="95000"/>
                      </a:schemeClr>
                    </a:solidFill>
                  </a:tcPr>
                </a:tc>
                <a:tc gridSpan="2">
                  <a:txBody>
                    <a:bodyPr/>
                    <a:lstStyle/>
                    <a:p>
                      <a:pPr algn="l"/>
                      <a:r>
                        <a:rPr lang="en-US" sz="1400" b="1" i="1" dirty="0"/>
                        <a:t>     55</a:t>
                      </a:r>
                    </a:p>
                  </a:txBody>
                  <a:tcPr anchor="ctr">
                    <a:solidFill>
                      <a:schemeClr val="bg1">
                        <a:lumMod val="95000"/>
                      </a:schemeClr>
                    </a:solidFill>
                  </a:tcPr>
                </a:tc>
                <a:tc hMerge="1">
                  <a:txBody>
                    <a:bodyPr/>
                    <a:lstStyle/>
                    <a:p>
                      <a:pPr algn="ctr"/>
                      <a:endParaRPr lang="en-US" sz="1300" b="0" i="1" dirty="0"/>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13" name="Table 12">
            <a:extLst>
              <a:ext uri="{FF2B5EF4-FFF2-40B4-BE49-F238E27FC236}">
                <a16:creationId xmlns:a16="http://schemas.microsoft.com/office/drawing/2014/main" id="{4E00602F-28E3-4C2C-A758-6E92580AECCC}"/>
              </a:ext>
            </a:extLst>
          </p:cNvPr>
          <p:cNvGraphicFramePr>
            <a:graphicFrameLocks noGrp="1"/>
          </p:cNvGraphicFramePr>
          <p:nvPr>
            <p:extLst>
              <p:ext uri="{D42A27DB-BD31-4B8C-83A1-F6EECF244321}">
                <p14:modId xmlns:p14="http://schemas.microsoft.com/office/powerpoint/2010/main" val="281445073"/>
              </p:ext>
            </p:extLst>
          </p:nvPr>
        </p:nvGraphicFramePr>
        <p:xfrm>
          <a:off x="623454" y="3657600"/>
          <a:ext cx="7910946" cy="810798"/>
        </p:xfrm>
        <a:graphic>
          <a:graphicData uri="http://schemas.openxmlformats.org/drawingml/2006/table">
            <a:tbl>
              <a:tblPr firstRow="1" bandRow="1">
                <a:tableStyleId>{00A15C55-8517-42AA-B614-E9B94910E393}</a:tableStyleId>
              </a:tblPr>
              <a:tblGrid>
                <a:gridCol w="4795819">
                  <a:extLst>
                    <a:ext uri="{9D8B030D-6E8A-4147-A177-3AD203B41FA5}">
                      <a16:colId xmlns:a16="http://schemas.microsoft.com/office/drawing/2014/main" val="20000"/>
                    </a:ext>
                  </a:extLst>
                </a:gridCol>
                <a:gridCol w="880362">
                  <a:extLst>
                    <a:ext uri="{9D8B030D-6E8A-4147-A177-3AD203B41FA5}">
                      <a16:colId xmlns:a16="http://schemas.microsoft.com/office/drawing/2014/main" val="20001"/>
                    </a:ext>
                  </a:extLst>
                </a:gridCol>
                <a:gridCol w="880362">
                  <a:extLst>
                    <a:ext uri="{9D8B030D-6E8A-4147-A177-3AD203B41FA5}">
                      <a16:colId xmlns:a16="http://schemas.microsoft.com/office/drawing/2014/main" val="828916832"/>
                    </a:ext>
                  </a:extLst>
                </a:gridCol>
                <a:gridCol w="1354403">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200" b="1" i="0" dirty="0">
                          <a:solidFill>
                            <a:schemeClr val="tx1"/>
                          </a:solidFill>
                        </a:rPr>
                        <a:t>—NEW</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95000"/>
                      </a:schemeClr>
                    </a:solidFill>
                  </a:tcPr>
                </a:tc>
                <a:tc>
                  <a:txBody>
                    <a:bodyPr/>
                    <a:lstStyle/>
                    <a:p>
                      <a:pPr algn="ctr"/>
                      <a:r>
                        <a:rPr lang="en-US" sz="1300" b="0" i="0" dirty="0"/>
                        <a:t>1</a:t>
                      </a:r>
                    </a:p>
                  </a:txBody>
                  <a:tcPr anchor="ctr">
                    <a:solidFill>
                      <a:schemeClr val="bg1">
                        <a:lumMod val="95000"/>
                      </a:schemeClr>
                    </a:solidFill>
                  </a:tcPr>
                </a:tc>
                <a:tc>
                  <a:txBody>
                    <a:bodyPr/>
                    <a:lstStyle/>
                    <a:p>
                      <a:pPr algn="ctr"/>
                      <a:r>
                        <a:rPr lang="en-US" sz="1300" b="0" i="0" dirty="0"/>
                        <a:t>178</a:t>
                      </a:r>
                    </a:p>
                  </a:txBody>
                  <a:tcPr anchor="ctr">
                    <a:solidFill>
                      <a:schemeClr val="bg1">
                        <a:lumMod val="95000"/>
                      </a:schemeClr>
                    </a:solidFill>
                  </a:tcPr>
                </a:tc>
                <a:tc>
                  <a:txBody>
                    <a:bodyPr/>
                    <a:lstStyle/>
                    <a:p>
                      <a:pPr algn="ctr"/>
                      <a:r>
                        <a:rPr lang="en-US" sz="1300" b="1" i="1" dirty="0"/>
                        <a:t>179</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3531908027"/>
              </p:ext>
            </p:extLst>
          </p:nvPr>
        </p:nvGraphicFramePr>
        <p:xfrm>
          <a:off x="609600" y="4572000"/>
          <a:ext cx="7924799" cy="1249680"/>
        </p:xfrm>
        <a:graphic>
          <a:graphicData uri="http://schemas.openxmlformats.org/drawingml/2006/table">
            <a:tbl>
              <a:tblPr firstRow="1" bandRow="1">
                <a:tableStyleId>{00A15C55-8517-42AA-B614-E9B94910E393}</a:tableStyleId>
              </a:tblPr>
              <a:tblGrid>
                <a:gridCol w="4876800">
                  <a:extLst>
                    <a:ext uri="{9D8B030D-6E8A-4147-A177-3AD203B41FA5}">
                      <a16:colId xmlns:a16="http://schemas.microsoft.com/office/drawing/2014/main" val="20000"/>
                    </a:ext>
                  </a:extLst>
                </a:gridCol>
                <a:gridCol w="880533">
                  <a:extLst>
                    <a:ext uri="{9D8B030D-6E8A-4147-A177-3AD203B41FA5}">
                      <a16:colId xmlns:a16="http://schemas.microsoft.com/office/drawing/2014/main" val="20001"/>
                    </a:ext>
                  </a:extLst>
                </a:gridCol>
                <a:gridCol w="880533">
                  <a:extLst>
                    <a:ext uri="{9D8B030D-6E8A-4147-A177-3AD203B41FA5}">
                      <a16:colId xmlns:a16="http://schemas.microsoft.com/office/drawing/2014/main" val="674967753"/>
                    </a:ext>
                  </a:extLst>
                </a:gridCol>
                <a:gridCol w="1286933">
                  <a:extLst>
                    <a:ext uri="{9D8B030D-6E8A-4147-A177-3AD203B41FA5}">
                      <a16:colId xmlns:a16="http://schemas.microsoft.com/office/drawing/2014/main" val="20002"/>
                    </a:ext>
                  </a:extLst>
                </a:gridCol>
              </a:tblGrid>
              <a:tr h="272722">
                <a:tc gridSpan="3">
                  <a:txBody>
                    <a:bodyPr/>
                    <a:lstStyle/>
                    <a:p>
                      <a:pPr algn="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3">
                  <a:txBody>
                    <a:bodyPr/>
                    <a:lstStyle/>
                    <a:p>
                      <a:pPr algn="r"/>
                      <a:r>
                        <a:rPr lang="en-US" sz="1400" i="1" dirty="0"/>
                        <a:t>CY 2020 Safety Awards Season (Silver, Gold, Million Hour)</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a:txBody>
                    <a:bodyPr/>
                    <a:lstStyle/>
                    <a:p>
                      <a:pPr algn="ctr"/>
                      <a:r>
                        <a:rPr lang="en-US" sz="1400" b="1" i="1" dirty="0"/>
                        <a:t>2,737</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8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0" i="0" dirty="0"/>
                        <a:t>22</a:t>
                      </a:r>
                    </a:p>
                  </a:txBody>
                  <a:tcPr anchor="ctr">
                    <a:solidFill>
                      <a:schemeClr val="bg1">
                        <a:lumMod val="95000"/>
                      </a:schemeClr>
                    </a:solidFill>
                  </a:tcPr>
                </a:tc>
                <a:tc>
                  <a:txBody>
                    <a:bodyPr/>
                    <a:lstStyle/>
                    <a:p>
                      <a:pPr algn="ctr"/>
                      <a:r>
                        <a:rPr lang="en-US" sz="1400" b="1" i="1" dirty="0"/>
                        <a:t>30</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FC5EEB32-7D40-4610-892D-CA458661EFD0}"/>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133736063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172" y="4699544"/>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7982" y="3553075"/>
            <a:ext cx="926432" cy="905845"/>
          </a:xfrm>
          <a:prstGeom prst="rect">
            <a:avLst/>
          </a:prstGeom>
        </p:spPr>
      </p:pic>
      <p:sp>
        <p:nvSpPr>
          <p:cNvPr id="12" name="Content Placeholder 8"/>
          <p:cNvSpPr>
            <a:spLocks noGrp="1"/>
          </p:cNvSpPr>
          <p:nvPr>
            <p:ph idx="1"/>
          </p:nvPr>
        </p:nvSpPr>
        <p:spPr>
          <a:xfrm>
            <a:off x="533400" y="1295400"/>
            <a:ext cx="7086600" cy="4419600"/>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endParaRPr lang="en-US" dirty="0"/>
          </a:p>
        </p:txBody>
      </p:sp>
      <p:sp>
        <p:nvSpPr>
          <p:cNvPr id="9" name="Text Box 3">
            <a:extLst>
              <a:ext uri="{FF2B5EF4-FFF2-40B4-BE49-F238E27FC236}">
                <a16:creationId xmlns:a16="http://schemas.microsoft.com/office/drawing/2014/main" id="{D6AA9AB2-CA8E-4742-9E6B-0B79AB35D509}"/>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7" name="TextBox 6">
            <a:extLst>
              <a:ext uri="{FF2B5EF4-FFF2-40B4-BE49-F238E27FC236}">
                <a16:creationId xmlns:a16="http://schemas.microsoft.com/office/drawing/2014/main" id="{0E2AEE67-CD70-4D7F-80C4-611A9770264D}"/>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print"/>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print"/>
          <a:srcRect l="7038" r="10850" b="19922"/>
          <a:stretch>
            <a:fillRect/>
          </a:stretch>
        </p:blipFill>
        <p:spPr bwMode="auto">
          <a:xfrm>
            <a:off x="6858000" y="44196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print"/>
          <a:srcRect t="9766"/>
          <a:stretch>
            <a:fillRect/>
          </a:stretch>
        </p:blipFill>
        <p:spPr bwMode="auto">
          <a:xfrm>
            <a:off x="5943600" y="4419601"/>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print"/>
          <a:srcRect t="22143"/>
          <a:stretch>
            <a:fillRect/>
          </a:stretch>
        </p:blipFill>
        <p:spPr bwMode="auto">
          <a:xfrm>
            <a:off x="4149683" y="4419600"/>
            <a:ext cx="1870117"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pic>
        <p:nvPicPr>
          <p:cNvPr id="4" name="Picture 3" descr="A group of people posing for a photo&#10;&#10;Description automatically generated">
            <a:extLst>
              <a:ext uri="{FF2B5EF4-FFF2-40B4-BE49-F238E27FC236}">
                <a16:creationId xmlns:a16="http://schemas.microsoft.com/office/drawing/2014/main" id="{1E8210A7-217E-47C7-8BCC-8B617626DA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499" y="3204633"/>
            <a:ext cx="1762901" cy="2350534"/>
          </a:xfrm>
          <a:prstGeom prst="rect">
            <a:avLst/>
          </a:prstGeom>
        </p:spPr>
      </p:pic>
      <p:graphicFrame>
        <p:nvGraphicFramePr>
          <p:cNvPr id="16" name="Content Placeholder 4">
            <a:extLst>
              <a:ext uri="{FF2B5EF4-FFF2-40B4-BE49-F238E27FC236}">
                <a16:creationId xmlns:a16="http://schemas.microsoft.com/office/drawing/2014/main" id="{7B373338-B475-4913-9C5F-3958A3092A82}"/>
              </a:ext>
            </a:extLst>
          </p:cNvPr>
          <p:cNvGraphicFramePr>
            <a:graphicFrameLocks/>
          </p:cNvGraphicFramePr>
          <p:nvPr>
            <p:extLst>
              <p:ext uri="{D42A27DB-BD31-4B8C-83A1-F6EECF244321}">
                <p14:modId xmlns:p14="http://schemas.microsoft.com/office/powerpoint/2010/main" val="1976970489"/>
              </p:ext>
            </p:extLst>
          </p:nvPr>
        </p:nvGraphicFramePr>
        <p:xfrm>
          <a:off x="609600" y="1143000"/>
          <a:ext cx="7924802" cy="3276598"/>
        </p:xfrm>
        <a:graphic>
          <a:graphicData uri="http://schemas.openxmlformats.org/drawingml/2006/table">
            <a:tbl>
              <a:tblPr firstRow="1" bandRow="1">
                <a:tableStyleId>{00A15C55-8517-42AA-B614-E9B94910E393}</a:tableStyleId>
              </a:tblPr>
              <a:tblGrid>
                <a:gridCol w="2037124">
                  <a:extLst>
                    <a:ext uri="{9D8B030D-6E8A-4147-A177-3AD203B41FA5}">
                      <a16:colId xmlns:a16="http://schemas.microsoft.com/office/drawing/2014/main" val="20000"/>
                    </a:ext>
                  </a:extLst>
                </a:gridCol>
                <a:gridCol w="611137">
                  <a:extLst>
                    <a:ext uri="{9D8B030D-6E8A-4147-A177-3AD203B41FA5}">
                      <a16:colId xmlns:a16="http://schemas.microsoft.com/office/drawing/2014/main" val="20001"/>
                    </a:ext>
                  </a:extLst>
                </a:gridCol>
                <a:gridCol w="611137">
                  <a:extLst>
                    <a:ext uri="{9D8B030D-6E8A-4147-A177-3AD203B41FA5}">
                      <a16:colId xmlns:a16="http://schemas.microsoft.com/office/drawing/2014/main" val="3906319676"/>
                    </a:ext>
                  </a:extLst>
                </a:gridCol>
                <a:gridCol w="769234">
                  <a:extLst>
                    <a:ext uri="{9D8B030D-6E8A-4147-A177-3AD203B41FA5}">
                      <a16:colId xmlns:a16="http://schemas.microsoft.com/office/drawing/2014/main" val="20002"/>
                    </a:ext>
                  </a:extLst>
                </a:gridCol>
                <a:gridCol w="1980884">
                  <a:extLst>
                    <a:ext uri="{9D8B030D-6E8A-4147-A177-3AD203B41FA5}">
                      <a16:colId xmlns:a16="http://schemas.microsoft.com/office/drawing/2014/main" val="20003"/>
                    </a:ext>
                  </a:extLst>
                </a:gridCol>
                <a:gridCol w="601148">
                  <a:extLst>
                    <a:ext uri="{9D8B030D-6E8A-4147-A177-3AD203B41FA5}">
                      <a16:colId xmlns:a16="http://schemas.microsoft.com/office/drawing/2014/main" val="20004"/>
                    </a:ext>
                  </a:extLst>
                </a:gridCol>
                <a:gridCol w="601148">
                  <a:extLst>
                    <a:ext uri="{9D8B030D-6E8A-4147-A177-3AD203B41FA5}">
                      <a16:colId xmlns:a16="http://schemas.microsoft.com/office/drawing/2014/main" val="1312328491"/>
                    </a:ext>
                  </a:extLst>
                </a:gridCol>
                <a:gridCol w="712990">
                  <a:extLst>
                    <a:ext uri="{9D8B030D-6E8A-4147-A177-3AD203B41FA5}">
                      <a16:colId xmlns:a16="http://schemas.microsoft.com/office/drawing/2014/main" val="20005"/>
                    </a:ext>
                  </a:extLst>
                </a:gridCol>
              </a:tblGrid>
              <a:tr h="475432">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 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0791">
                <a:tc>
                  <a:txBody>
                    <a:bodyPr/>
                    <a:lstStyle/>
                    <a:p>
                      <a:pPr algn="r"/>
                      <a:r>
                        <a:rPr lang="en-US" sz="1200" b="0" i="1" dirty="0"/>
                        <a:t>Struck By</a:t>
                      </a:r>
                    </a:p>
                  </a:txBody>
                  <a:tcPr anchor="ctr">
                    <a:solidFill>
                      <a:schemeClr val="bg1">
                        <a:lumMod val="95000"/>
                      </a:schemeClr>
                    </a:solidFill>
                  </a:tcPr>
                </a:tc>
                <a:tc>
                  <a:txBody>
                    <a:bodyPr/>
                    <a:lstStyle/>
                    <a:p>
                      <a:pPr algn="ctr"/>
                      <a:r>
                        <a:rPr lang="en-US" sz="1200" i="0" dirty="0"/>
                        <a:t>7</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b="1" i="1" dirty="0"/>
                        <a:t>9</a:t>
                      </a:r>
                    </a:p>
                  </a:txBody>
                  <a:tcPr anchor="ctr">
                    <a:solidFill>
                      <a:schemeClr val="bg1">
                        <a:lumMod val="95000"/>
                      </a:schemeClr>
                    </a:solidFill>
                  </a:tcPr>
                </a:tc>
                <a:tc>
                  <a:txBody>
                    <a:bodyPr/>
                    <a:lstStyle/>
                    <a:p>
                      <a:pPr algn="r"/>
                      <a:r>
                        <a:rPr lang="en-US" sz="1200" i="1" dirty="0"/>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extLst>
                  <a:ext uri="{0D108BD9-81ED-4DB2-BD59-A6C34878D82A}">
                    <a16:rowId xmlns:a16="http://schemas.microsoft.com/office/drawing/2014/main" val="10001"/>
                  </a:ext>
                </a:extLst>
              </a:tr>
              <a:tr h="325366">
                <a:tc>
                  <a:txBody>
                    <a:bodyPr/>
                    <a:lstStyle/>
                    <a:p>
                      <a:pPr algn="r"/>
                      <a:r>
                        <a:rPr lang="en-US" sz="1200" b="0" i="1" dirty="0"/>
                        <a:t>Caught In/Between</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b="1" i="1" dirty="0"/>
                        <a:t>2</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extLst>
                  <a:ext uri="{0D108BD9-81ED-4DB2-BD59-A6C34878D82A}">
                    <a16:rowId xmlns:a16="http://schemas.microsoft.com/office/drawing/2014/main" val="10002"/>
                  </a:ext>
                </a:extLst>
              </a:tr>
              <a:tr h="325366">
                <a:tc>
                  <a:txBody>
                    <a:bodyPr/>
                    <a:lstStyle/>
                    <a:p>
                      <a:pPr algn="r"/>
                      <a:r>
                        <a:rPr lang="en-US" sz="1200" b="0" i="1" dirty="0"/>
                        <a:t>Bite/Sting/Scratch</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extLst>
                  <a:ext uri="{0D108BD9-81ED-4DB2-BD59-A6C34878D82A}">
                    <a16:rowId xmlns:a16="http://schemas.microsoft.com/office/drawing/2014/main" val="10003"/>
                  </a:ext>
                </a:extLst>
              </a:tr>
              <a:tr h="458349">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extLst>
                  <a:ext uri="{0D108BD9-81ED-4DB2-BD59-A6C34878D82A}">
                    <a16:rowId xmlns:a16="http://schemas.microsoft.com/office/drawing/2014/main" val="10004"/>
                  </a:ext>
                </a:extLst>
              </a:tr>
              <a:tr h="449265">
                <a:tc>
                  <a:txBody>
                    <a:bodyPr/>
                    <a:lstStyle/>
                    <a:p>
                      <a:pPr algn="r"/>
                      <a:r>
                        <a:rPr lang="en-US" sz="1200" b="0" i="1" dirty="0"/>
                        <a:t>Fall (From Elevation)</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i="0" dirty="0"/>
                        <a:t>3</a:t>
                      </a:r>
                    </a:p>
                  </a:txBody>
                  <a:tcPr anchor="ctr">
                    <a:solidFill>
                      <a:schemeClr val="bg1">
                        <a:lumMod val="95000"/>
                      </a:schemeClr>
                    </a:solidFill>
                  </a:tcPr>
                </a:tc>
                <a:tc>
                  <a:txBody>
                    <a:bodyPr/>
                    <a:lstStyle/>
                    <a:p>
                      <a:pPr algn="ctr"/>
                      <a:r>
                        <a:rPr lang="en-US" sz="1200" b="1" i="1" dirty="0"/>
                        <a:t>5</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5"/>
                  </a:ext>
                </a:extLst>
              </a:tr>
              <a:tr h="311297">
                <a:tc>
                  <a:txBody>
                    <a:bodyPr/>
                    <a:lstStyle/>
                    <a:p>
                      <a:pPr algn="r"/>
                      <a:r>
                        <a:rPr lang="en-US" sz="1200" b="0" i="1" dirty="0"/>
                        <a:t>Struck Against</a:t>
                      </a:r>
                    </a:p>
                  </a:txBody>
                  <a:tcPr anchor="ctr">
                    <a:solidFill>
                      <a:schemeClr val="bg1">
                        <a:lumMod val="85000"/>
                      </a:schemeClr>
                    </a:solidFill>
                  </a:tcPr>
                </a:tc>
                <a:tc>
                  <a:txBody>
                    <a:bodyPr/>
                    <a:lstStyle/>
                    <a:p>
                      <a:pPr algn="ctr"/>
                      <a:r>
                        <a:rPr lang="en-US" sz="1200" i="0" u="none" dirty="0"/>
                        <a:t>1</a:t>
                      </a:r>
                    </a:p>
                  </a:txBody>
                  <a:tcPr anchor="ctr">
                    <a:solidFill>
                      <a:schemeClr val="bg1">
                        <a:lumMod val="85000"/>
                      </a:schemeClr>
                    </a:solidFill>
                  </a:tcPr>
                </a:tc>
                <a:tc>
                  <a:txBody>
                    <a:bodyPr/>
                    <a:lstStyle/>
                    <a:p>
                      <a:pPr algn="ctr"/>
                      <a:r>
                        <a:rPr lang="en-US" sz="1200" i="0" u="none" dirty="0"/>
                        <a:t>0</a:t>
                      </a:r>
                    </a:p>
                  </a:txBody>
                  <a:tcPr anchor="ctr">
                    <a:solidFill>
                      <a:schemeClr val="bg1">
                        <a:lumMod val="85000"/>
                      </a:schemeClr>
                    </a:solidFill>
                  </a:tcPr>
                </a:tc>
                <a:tc>
                  <a:txBody>
                    <a:bodyPr/>
                    <a:lstStyle/>
                    <a:p>
                      <a:pPr algn="ctr"/>
                      <a:r>
                        <a:rPr lang="en-US" sz="1200" b="1" i="1" u="none" dirty="0"/>
                        <a:t>1</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325366">
                <a:tc>
                  <a:txBody>
                    <a:bodyPr/>
                    <a:lstStyle/>
                    <a:p>
                      <a:pPr algn="r"/>
                      <a:r>
                        <a:rPr lang="en-US" sz="1200" b="0" i="1" dirty="0"/>
                        <a:t>Rubbed/Abraded</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1" i="1" u="none" dirty="0"/>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algn="ctr"/>
                      <a:r>
                        <a:rPr lang="en-US" sz="1200" b="0" i="0" u="none" dirty="0"/>
                        <a:t>2</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1" i="1" u="none" dirty="0"/>
                        <a:t>2</a:t>
                      </a:r>
                    </a:p>
                  </a:txBody>
                  <a:tcPr anchor="ctr">
                    <a:solidFill>
                      <a:schemeClr val="bg1">
                        <a:lumMod val="95000"/>
                      </a:schemeClr>
                    </a:solidFill>
                  </a:tcPr>
                </a:tc>
                <a:extLst>
                  <a:ext uri="{0D108BD9-81ED-4DB2-BD59-A6C34878D82A}">
                    <a16:rowId xmlns:a16="http://schemas.microsoft.com/office/drawing/2014/main" val="10007"/>
                  </a:ext>
                </a:extLst>
              </a:tr>
              <a:tr h="325366">
                <a:tc gridSpan="5">
                  <a:txBody>
                    <a:bodyPr/>
                    <a:lstStyle/>
                    <a:p>
                      <a:pPr algn="r"/>
                      <a:r>
                        <a:rPr lang="en-US" sz="1200" b="0" i="1" dirty="0"/>
                        <a:t>COVID-19</a:t>
                      </a:r>
                    </a:p>
                  </a:txBody>
                  <a:tcPr anchor="ctr">
                    <a:solidFill>
                      <a:schemeClr val="bg1">
                        <a:lumMod val="85000"/>
                      </a:schemeClr>
                    </a:solidFill>
                  </a:tcPr>
                </a:tc>
                <a:tc hMerge="1">
                  <a:txBody>
                    <a:bodyPr/>
                    <a:lstStyle/>
                    <a:p>
                      <a:pPr algn="ctr"/>
                      <a:endParaRPr lang="en-US" sz="1200" b="0" i="0" u="none" dirty="0"/>
                    </a:p>
                  </a:txBody>
                  <a:tcPr anchor="ctr">
                    <a:solidFill>
                      <a:schemeClr val="bg1">
                        <a:lumMod val="95000"/>
                      </a:schemeClr>
                    </a:solidFill>
                  </a:tcPr>
                </a:tc>
                <a:tc hMerge="1">
                  <a:txBody>
                    <a:bodyPr/>
                    <a:lstStyle/>
                    <a:p>
                      <a:endParaRPr lang="en-US"/>
                    </a:p>
                  </a:txBody>
                  <a:tcPr/>
                </a:tc>
                <a:tc hMerge="1">
                  <a:txBody>
                    <a:bodyPr/>
                    <a:lstStyle/>
                    <a:p>
                      <a:pPr algn="ctr"/>
                      <a:endParaRPr lang="en-US" sz="1200" b="0" i="1" u="none" dirty="0"/>
                    </a:p>
                  </a:txBody>
                  <a:tcPr anchor="ctr">
                    <a:solidFill>
                      <a:schemeClr val="bg1">
                        <a:lumMod val="95000"/>
                      </a:schemeClr>
                    </a:solidFill>
                  </a:tcPr>
                </a:tc>
                <a:tc hMerge="1">
                  <a:txBody>
                    <a:bodyPr/>
                    <a:lstStyle/>
                    <a:p>
                      <a:pPr algn="r"/>
                      <a:endParaRPr lang="en-US" sz="1200" b="0" i="1" u="none" dirty="0"/>
                    </a:p>
                  </a:txBody>
                  <a:tcPr anchor="ctr">
                    <a:solidFill>
                      <a:schemeClr val="bg1">
                        <a:lumMod val="95000"/>
                      </a:schemeClr>
                    </a:solidFill>
                  </a:tcPr>
                </a:tc>
                <a:tc>
                  <a:txBody>
                    <a:bodyPr/>
                    <a:lstStyle/>
                    <a:p>
                      <a:pPr algn="ctr"/>
                      <a:r>
                        <a:rPr lang="en-US" sz="1200" b="0" i="0" u="none" dirty="0"/>
                        <a:t>10</a:t>
                      </a:r>
                    </a:p>
                  </a:txBody>
                  <a:tcPr anchor="ctr">
                    <a:solidFill>
                      <a:schemeClr val="bg1">
                        <a:lumMod val="85000"/>
                      </a:schemeClr>
                    </a:solidFill>
                  </a:tcPr>
                </a:tc>
                <a:tc>
                  <a:txBody>
                    <a:bodyPr/>
                    <a:lstStyle/>
                    <a:p>
                      <a:pPr algn="ctr"/>
                      <a:r>
                        <a:rPr lang="en-US" sz="1200" b="0" i="0" u="none" dirty="0"/>
                        <a:t>5</a:t>
                      </a:r>
                    </a:p>
                  </a:txBody>
                  <a:tcPr anchor="ctr">
                    <a:solidFill>
                      <a:schemeClr val="bg1">
                        <a:lumMod val="85000"/>
                      </a:schemeClr>
                    </a:solidFill>
                  </a:tcPr>
                </a:tc>
                <a:tc>
                  <a:txBody>
                    <a:bodyPr/>
                    <a:lstStyle/>
                    <a:p>
                      <a:pPr algn="ctr"/>
                      <a:r>
                        <a:rPr lang="en-US" sz="1200" b="1" i="1" u="none" dirty="0"/>
                        <a:t>15</a:t>
                      </a:r>
                    </a:p>
                  </a:txBody>
                  <a:tcPr anchor="ctr">
                    <a:solidFill>
                      <a:schemeClr val="bg1">
                        <a:lumMod val="85000"/>
                      </a:schemeClr>
                    </a:solidFill>
                  </a:tcPr>
                </a:tc>
                <a:extLst>
                  <a:ext uri="{0D108BD9-81ED-4DB2-BD59-A6C34878D82A}">
                    <a16:rowId xmlns:a16="http://schemas.microsoft.com/office/drawing/2014/main" val="70483192"/>
                  </a:ext>
                </a:extLst>
              </a:tr>
            </a:tbl>
          </a:graphicData>
        </a:graphic>
      </p:graphicFrame>
      <p:graphicFrame>
        <p:nvGraphicFramePr>
          <p:cNvPr id="17" name="Table 16">
            <a:extLst>
              <a:ext uri="{FF2B5EF4-FFF2-40B4-BE49-F238E27FC236}">
                <a16:creationId xmlns:a16="http://schemas.microsoft.com/office/drawing/2014/main" id="{4D308777-5648-49AD-84C5-2DCE4908BB38}"/>
              </a:ext>
            </a:extLst>
          </p:cNvPr>
          <p:cNvGraphicFramePr>
            <a:graphicFrameLocks noGrp="1"/>
          </p:cNvGraphicFramePr>
          <p:nvPr>
            <p:extLst>
              <p:ext uri="{D42A27DB-BD31-4B8C-83A1-F6EECF244321}">
                <p14:modId xmlns:p14="http://schemas.microsoft.com/office/powerpoint/2010/main" val="799579076"/>
              </p:ext>
            </p:extLst>
          </p:nvPr>
        </p:nvGraphicFramePr>
        <p:xfrm>
          <a:off x="609603" y="5303520"/>
          <a:ext cx="7924797" cy="548640"/>
        </p:xfrm>
        <a:graphic>
          <a:graphicData uri="http://schemas.openxmlformats.org/drawingml/2006/table">
            <a:tbl>
              <a:tblPr firstRow="1" bandRow="1">
                <a:tableStyleId>{00A15C55-8517-42AA-B614-E9B94910E393}</a:tableStyleId>
              </a:tblPr>
              <a:tblGrid>
                <a:gridCol w="1651010">
                  <a:extLst>
                    <a:ext uri="{9D8B030D-6E8A-4147-A177-3AD203B41FA5}">
                      <a16:colId xmlns:a16="http://schemas.microsoft.com/office/drawing/2014/main" val="20000"/>
                    </a:ext>
                  </a:extLst>
                </a:gridCol>
                <a:gridCol w="688068">
                  <a:extLst>
                    <a:ext uri="{9D8B030D-6E8A-4147-A177-3AD203B41FA5}">
                      <a16:colId xmlns:a16="http://schemas.microsoft.com/office/drawing/2014/main" val="20001"/>
                    </a:ext>
                  </a:extLst>
                </a:gridCol>
                <a:gridCol w="3071119">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42211">
                  <a:extLst>
                    <a:ext uri="{9D8B030D-6E8A-4147-A177-3AD203B41FA5}">
                      <a16:colId xmlns:a16="http://schemas.microsoft.com/office/drawing/2014/main" val="2094221498"/>
                    </a:ext>
                  </a:extLst>
                </a:gridCol>
                <a:gridCol w="834189">
                  <a:extLst>
                    <a:ext uri="{9D8B030D-6E8A-4147-A177-3AD203B41FA5}">
                      <a16:colId xmlns:a16="http://schemas.microsoft.com/office/drawing/2014/main" val="20004"/>
                    </a:ext>
                  </a:extLst>
                </a:gridCol>
              </a:tblGrid>
              <a:tr h="267742">
                <a:tc gridSpan="2">
                  <a:txBody>
                    <a:bodyPr/>
                    <a:lstStyle/>
                    <a:p>
                      <a:pPr algn="ctr"/>
                      <a:r>
                        <a:rPr lang="en-US" sz="1200" b="1" i="0" dirty="0">
                          <a:solidFill>
                            <a:schemeClr val="tx1"/>
                          </a:solidFill>
                        </a:rPr>
                        <a:t>                       FFY 2020</a:t>
                      </a:r>
                      <a:endParaRPr lang="en-US" sz="12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200" b="1" i="0" u="none" dirty="0">
                          <a:solidFill>
                            <a:schemeClr val="tx1"/>
                          </a:solidFill>
                        </a:rPr>
                        <a:t>FFY 2021</a:t>
                      </a:r>
                      <a:endParaRPr lang="en-US" sz="1200" b="0" i="0" u="none" dirty="0">
                        <a:solidFill>
                          <a:schemeClr val="tx1"/>
                        </a:solidFill>
                      </a:endParaRP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2</a:t>
                      </a:r>
                      <a:r>
                        <a:rPr lang="en-US" sz="1200" b="1" i="0" u="none" baseline="30000" dirty="0">
                          <a:solidFill>
                            <a:schemeClr val="tx1"/>
                          </a:solidFill>
                        </a:rPr>
                        <a:t>nd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742">
                <a:tc>
                  <a:txBody>
                    <a:bodyPr/>
                    <a:lstStyle/>
                    <a:p>
                      <a:pPr algn="r"/>
                      <a:r>
                        <a:rPr lang="en-US" sz="1200" b="0" i="1" baseline="0" dirty="0">
                          <a:solidFill>
                            <a:schemeClr val="tx1"/>
                          </a:solidFill>
                        </a:rPr>
                        <a:t>Total Fatalities</a:t>
                      </a:r>
                      <a:endParaRPr lang="en-US" sz="1200" b="0" i="1" dirty="0">
                        <a:solidFill>
                          <a:schemeClr val="tx1"/>
                        </a:solidFill>
                      </a:endParaRPr>
                    </a:p>
                  </a:txBody>
                  <a:tcPr>
                    <a:solidFill>
                      <a:schemeClr val="bg1">
                        <a:lumMod val="85000"/>
                      </a:schemeClr>
                    </a:solidFill>
                  </a:tcPr>
                </a:tc>
                <a:tc>
                  <a:txBody>
                    <a:bodyPr/>
                    <a:lstStyle/>
                    <a:p>
                      <a:pPr algn="ctr"/>
                      <a:r>
                        <a:rPr lang="en-US" sz="1200" b="0" i="1" dirty="0">
                          <a:solidFill>
                            <a:schemeClr val="tx1"/>
                          </a:solidFill>
                        </a:rPr>
                        <a:t>78</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1" baseline="0" dirty="0">
                          <a:solidFill>
                            <a:schemeClr val="tx1"/>
                          </a:solidFill>
                        </a:rPr>
                        <a:t>Fatalities</a:t>
                      </a:r>
                      <a:endParaRPr lang="en-US" sz="1200" b="0" i="1" dirty="0">
                        <a:solidFill>
                          <a:schemeClr val="tx1"/>
                        </a:solidFill>
                      </a:endParaRPr>
                    </a:p>
                  </a:txBody>
                  <a:tcPr>
                    <a:solidFill>
                      <a:schemeClr val="bg1">
                        <a:lumMod val="85000"/>
                      </a:schemeClr>
                    </a:solidFill>
                  </a:tcPr>
                </a:tc>
                <a:tc>
                  <a:txBody>
                    <a:bodyPr/>
                    <a:lstStyle/>
                    <a:p>
                      <a:pPr algn="ctr"/>
                      <a:r>
                        <a:rPr lang="en-US" sz="1200" b="0" i="0" u="none" dirty="0">
                          <a:solidFill>
                            <a:schemeClr val="tx1"/>
                          </a:solidFill>
                        </a:rPr>
                        <a:t>23</a:t>
                      </a:r>
                    </a:p>
                  </a:txBody>
                  <a:tcPr>
                    <a:solidFill>
                      <a:schemeClr val="bg1">
                        <a:lumMod val="95000"/>
                      </a:schemeClr>
                    </a:solidFill>
                  </a:tcPr>
                </a:tc>
                <a:tc>
                  <a:txBody>
                    <a:bodyPr/>
                    <a:lstStyle/>
                    <a:p>
                      <a:pPr algn="ctr"/>
                      <a:r>
                        <a:rPr lang="en-US" sz="1200" b="0" i="0" u="none" dirty="0">
                          <a:solidFill>
                            <a:schemeClr val="tx1"/>
                          </a:solidFill>
                        </a:rPr>
                        <a:t>12</a:t>
                      </a:r>
                    </a:p>
                  </a:txBody>
                  <a:tcPr>
                    <a:solidFill>
                      <a:schemeClr val="bg1">
                        <a:lumMod val="95000"/>
                      </a:schemeClr>
                    </a:solidFill>
                  </a:tcPr>
                </a:tc>
                <a:tc>
                  <a:txBody>
                    <a:bodyPr/>
                    <a:lstStyle/>
                    <a:p>
                      <a:pPr algn="ctr"/>
                      <a:r>
                        <a:rPr lang="en-US" sz="1200" b="1" i="1" u="none" dirty="0">
                          <a:solidFill>
                            <a:schemeClr val="tx1"/>
                          </a:solidFill>
                        </a:rPr>
                        <a:t>35</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20" name="Picture 19" descr="C:\Users\wllagoe.EADS\Pictures\Construction\IMG_1163.JPG">
            <a:extLst>
              <a:ext uri="{FF2B5EF4-FFF2-40B4-BE49-F238E27FC236}">
                <a16:creationId xmlns:a16="http://schemas.microsoft.com/office/drawing/2014/main" id="{C387B63A-0A40-4CED-9B21-0B8F87623F3B}"/>
              </a:ext>
            </a:extLst>
          </p:cNvPr>
          <p:cNvPicPr/>
          <p:nvPr/>
        </p:nvPicPr>
        <p:blipFill>
          <a:blip r:embed="rId8" cstate="print"/>
          <a:srcRect l="18429" t="24573" r="35898" b="22008"/>
          <a:stretch>
            <a:fillRect/>
          </a:stretch>
        </p:blipFill>
        <p:spPr bwMode="auto">
          <a:xfrm>
            <a:off x="1406481" y="4419598"/>
            <a:ext cx="1336719" cy="879638"/>
          </a:xfrm>
          <a:prstGeom prst="rect">
            <a:avLst/>
          </a:prstGeom>
          <a:noFill/>
          <a:ln w="9525">
            <a:noFill/>
            <a:miter lim="800000"/>
            <a:headEnd/>
            <a:tailEnd/>
          </a:ln>
        </p:spPr>
      </p:pic>
      <p:sp>
        <p:nvSpPr>
          <p:cNvPr id="14" name="TextBox 13">
            <a:extLst>
              <a:ext uri="{FF2B5EF4-FFF2-40B4-BE49-F238E27FC236}">
                <a16:creationId xmlns:a16="http://schemas.microsoft.com/office/drawing/2014/main" id="{3747D72F-D838-4458-8C5F-53E756F32928}"/>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353210145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95400"/>
            <a:ext cx="7924800" cy="4419600"/>
          </a:xfrm>
        </p:spPr>
        <p:txBody>
          <a:bodyPr/>
          <a:lstStyle/>
          <a:p>
            <a:r>
              <a:rPr lang="en-US" b="1" dirty="0"/>
              <a:t>Partnerships</a:t>
            </a:r>
          </a:p>
          <a:p>
            <a:endParaRPr lang="en-US" sz="1000" b="1" dirty="0"/>
          </a:p>
          <a:p>
            <a:pPr lvl="1"/>
            <a:r>
              <a:rPr lang="en-US" i="1" dirty="0"/>
              <a:t>Sanders Utility Construction Company, Inc.</a:t>
            </a:r>
          </a:p>
          <a:p>
            <a:pPr lvl="1"/>
            <a:endParaRPr lang="en-US" sz="1000" i="1" dirty="0"/>
          </a:p>
          <a:p>
            <a:pPr lvl="2"/>
            <a:r>
              <a:rPr lang="en-US" dirty="0"/>
              <a:t>Charlotte – Irwin Creek Tributaries Sanitary Sewer Improvements </a:t>
            </a:r>
            <a:r>
              <a:rPr lang="en-US" sz="1600" dirty="0"/>
              <a:t>(2020 – 2022)</a:t>
            </a:r>
          </a:p>
          <a:p>
            <a:pPr lvl="2"/>
            <a:endParaRPr lang="en-US" dirty="0"/>
          </a:p>
          <a:p>
            <a:pPr lvl="1"/>
            <a:r>
              <a:rPr lang="en-US" i="1" dirty="0"/>
              <a:t>Barringer Construction</a:t>
            </a:r>
          </a:p>
          <a:p>
            <a:pPr lvl="1"/>
            <a:endParaRPr lang="en-US" sz="1000" i="1" dirty="0"/>
          </a:p>
          <a:p>
            <a:pPr lvl="2"/>
            <a:r>
              <a:rPr lang="en-US" dirty="0"/>
              <a:t>Charlotte - Foundry Building Including Ancillary Buildings </a:t>
            </a:r>
            <a:r>
              <a:rPr lang="en-US" sz="1600" dirty="0"/>
              <a:t>(2020 – 2023)</a:t>
            </a:r>
            <a:endParaRPr lang="en-US" sz="1600" i="1" dirty="0"/>
          </a:p>
          <a:p>
            <a:pPr lvl="2"/>
            <a:endParaRPr lang="en-US" i="1" dirty="0"/>
          </a:p>
          <a:p>
            <a:pPr lvl="1"/>
            <a:r>
              <a:rPr lang="en-US" i="1" dirty="0"/>
              <a:t>Holder – Edison Foard – Leeper, A Joint Venture</a:t>
            </a:r>
          </a:p>
          <a:p>
            <a:pPr lvl="1"/>
            <a:endParaRPr lang="en-US" sz="1000" i="1" dirty="0"/>
          </a:p>
          <a:p>
            <a:pPr lvl="2"/>
            <a:r>
              <a:rPr lang="en-US" dirty="0"/>
              <a:t>Charlotte - Charlotte Convention Center </a:t>
            </a:r>
            <a:r>
              <a:rPr lang="en-US" sz="1600" dirty="0"/>
              <a:t>(2020 – 2021)</a:t>
            </a:r>
          </a:p>
          <a:p>
            <a:pPr lvl="1"/>
            <a:endParaRPr lang="en-US" i="1" dirty="0"/>
          </a:p>
          <a:p>
            <a:endParaRPr lang="en-US" dirty="0"/>
          </a:p>
        </p:txBody>
      </p:sp>
      <p:sp>
        <p:nvSpPr>
          <p:cNvPr id="5" name="TextBox 4">
            <a:extLst>
              <a:ext uri="{FF2B5EF4-FFF2-40B4-BE49-F238E27FC236}">
                <a16:creationId xmlns:a16="http://schemas.microsoft.com/office/drawing/2014/main" id="{4BADC68F-682C-4009-BEE9-83A529B87B9E}"/>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749722440"/>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276999"/>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3834537780"/>
              </p:ext>
            </p:extLst>
          </p:nvPr>
        </p:nvGraphicFramePr>
        <p:xfrm>
          <a:off x="1752600" y="1188720"/>
          <a:ext cx="5029200" cy="868680"/>
        </p:xfrm>
        <a:graphic>
          <a:graphicData uri="http://schemas.openxmlformats.org/drawingml/2006/table">
            <a:tbl>
              <a:tblPr firstRow="1" bandRow="1">
                <a:tableStyleId>{00A15C55-8517-42AA-B614-E9B94910E393}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6" name="Content Placeholder 5">
            <a:extLst>
              <a:ext uri="{FF2B5EF4-FFF2-40B4-BE49-F238E27FC236}">
                <a16:creationId xmlns:a16="http://schemas.microsoft.com/office/drawing/2014/main" id="{BA485394-8038-495F-AE24-F06C6D272A39}"/>
              </a:ext>
            </a:extLst>
          </p:cNvPr>
          <p:cNvGraphicFramePr>
            <a:graphicFrameLocks/>
          </p:cNvGraphicFramePr>
          <p:nvPr>
            <p:extLst>
              <p:ext uri="{D42A27DB-BD31-4B8C-83A1-F6EECF244321}">
                <p14:modId xmlns:p14="http://schemas.microsoft.com/office/powerpoint/2010/main" val="1041003132"/>
              </p:ext>
            </p:extLst>
          </p:nvPr>
        </p:nvGraphicFramePr>
        <p:xfrm>
          <a:off x="533396" y="4648200"/>
          <a:ext cx="8001001" cy="785030"/>
        </p:xfrm>
        <a:graphic>
          <a:graphicData uri="http://schemas.openxmlformats.org/drawingml/2006/table">
            <a:tbl>
              <a:tblPr firstRow="1" bandRow="1">
                <a:tableStyleId>{00A15C55-8517-42AA-B614-E9B94910E393}</a:tableStyleId>
              </a:tblPr>
              <a:tblGrid>
                <a:gridCol w="3302003">
                  <a:extLst>
                    <a:ext uri="{9D8B030D-6E8A-4147-A177-3AD203B41FA5}">
                      <a16:colId xmlns:a16="http://schemas.microsoft.com/office/drawing/2014/main" val="20000"/>
                    </a:ext>
                  </a:extLst>
                </a:gridCol>
                <a:gridCol w="1333500">
                  <a:extLst>
                    <a:ext uri="{9D8B030D-6E8A-4147-A177-3AD203B41FA5}">
                      <a16:colId xmlns:a16="http://schemas.microsoft.com/office/drawing/2014/main" val="20003"/>
                    </a:ext>
                  </a:extLst>
                </a:gridCol>
                <a:gridCol w="1333500">
                  <a:extLst>
                    <a:ext uri="{9D8B030D-6E8A-4147-A177-3AD203B41FA5}">
                      <a16:colId xmlns:a16="http://schemas.microsoft.com/office/drawing/2014/main" val="1471205037"/>
                    </a:ext>
                  </a:extLst>
                </a:gridCol>
                <a:gridCol w="2031998">
                  <a:extLst>
                    <a:ext uri="{9D8B030D-6E8A-4147-A177-3AD203B41FA5}">
                      <a16:colId xmlns:a16="http://schemas.microsoft.com/office/drawing/2014/main" val="20004"/>
                    </a:ext>
                  </a:extLst>
                </a:gridCol>
              </a:tblGrid>
              <a:tr h="392515">
                <a:tc>
                  <a:txBody>
                    <a:bodyPr/>
                    <a:lstStyle/>
                    <a:p>
                      <a:pPr algn="ctr"/>
                      <a:r>
                        <a:rPr lang="en-US" sz="1600" b="1" dirty="0">
                          <a:solidFill>
                            <a:schemeClr val="tx1"/>
                          </a:solidFill>
                        </a:rPr>
                        <a:t>ACTIVITY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85000"/>
                      </a:schemeClr>
                    </a:solidFill>
                  </a:tcPr>
                </a:tc>
                <a:tc>
                  <a:txBody>
                    <a:bodyPr/>
                    <a:lstStyle/>
                    <a:p>
                      <a:pPr algn="ctr"/>
                      <a:r>
                        <a:rPr lang="en-US" sz="1400" b="1" i="1" dirty="0">
                          <a:solidFill>
                            <a:schemeClr val="tx1"/>
                          </a:solidFill>
                        </a:rPr>
                        <a:t>Cumulative Total</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0" i="1" dirty="0"/>
                        <a:t>Complaints Not in OSH Jurisdiction*</a:t>
                      </a:r>
                    </a:p>
                  </a:txBody>
                  <a:tcPr anchor="ctr">
                    <a:solidFill>
                      <a:schemeClr val="bg1">
                        <a:lumMod val="95000"/>
                      </a:schemeClr>
                    </a:solidFill>
                  </a:tcPr>
                </a:tc>
                <a:tc>
                  <a:txBody>
                    <a:bodyPr/>
                    <a:lstStyle/>
                    <a:p>
                      <a:pPr algn="ctr"/>
                      <a:r>
                        <a:rPr lang="en-US" sz="1400" b="0" i="1" dirty="0"/>
                        <a:t>764</a:t>
                      </a:r>
                    </a:p>
                  </a:txBody>
                  <a:tcPr anchor="ctr">
                    <a:solidFill>
                      <a:schemeClr val="bg1">
                        <a:lumMod val="95000"/>
                      </a:schemeClr>
                    </a:solidFill>
                  </a:tcPr>
                </a:tc>
                <a:tc>
                  <a:txBody>
                    <a:bodyPr/>
                    <a:lstStyle/>
                    <a:p>
                      <a:pPr algn="ctr"/>
                      <a:r>
                        <a:rPr lang="en-US" sz="1400" b="0" i="1" dirty="0"/>
                        <a:t>687</a:t>
                      </a:r>
                    </a:p>
                  </a:txBody>
                  <a:tcPr anchor="ctr">
                    <a:solidFill>
                      <a:schemeClr val="bg1">
                        <a:lumMod val="95000"/>
                      </a:schemeClr>
                    </a:solidFill>
                  </a:tcPr>
                </a:tc>
                <a:tc>
                  <a:txBody>
                    <a:bodyPr/>
                    <a:lstStyle/>
                    <a:p>
                      <a:pPr algn="ctr"/>
                      <a:r>
                        <a:rPr lang="en-US" sz="1400" b="1" i="1"/>
                        <a:t>1,451</a:t>
                      </a:r>
                      <a:endParaRPr lang="en-US" sz="1400" b="1" i="1" dirty="0"/>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44758B0A-12F3-4021-ACD2-2C5940DD5555}"/>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sp>
        <p:nvSpPr>
          <p:cNvPr id="9" name="TextBox 8">
            <a:extLst>
              <a:ext uri="{FF2B5EF4-FFF2-40B4-BE49-F238E27FC236}">
                <a16:creationId xmlns:a16="http://schemas.microsoft.com/office/drawing/2014/main" id="{673B3776-8511-4309-985F-FF84C2FFE94B}"/>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graphicFrame>
        <p:nvGraphicFramePr>
          <p:cNvPr id="10" name="Content Placeholder 5">
            <a:extLst>
              <a:ext uri="{FF2B5EF4-FFF2-40B4-BE49-F238E27FC236}">
                <a16:creationId xmlns:a16="http://schemas.microsoft.com/office/drawing/2014/main" id="{6C396B26-295D-43E7-A0A1-EAFA0117410A}"/>
              </a:ext>
            </a:extLst>
          </p:cNvPr>
          <p:cNvGraphicFramePr>
            <a:graphicFrameLocks/>
          </p:cNvGraphicFramePr>
          <p:nvPr>
            <p:extLst>
              <p:ext uri="{D42A27DB-BD31-4B8C-83A1-F6EECF244321}">
                <p14:modId xmlns:p14="http://schemas.microsoft.com/office/powerpoint/2010/main" val="1606252727"/>
              </p:ext>
            </p:extLst>
          </p:nvPr>
        </p:nvGraphicFramePr>
        <p:xfrm>
          <a:off x="533398" y="1904999"/>
          <a:ext cx="8001001" cy="2133601"/>
        </p:xfrm>
        <a:graphic>
          <a:graphicData uri="http://schemas.openxmlformats.org/drawingml/2006/table">
            <a:tbl>
              <a:tblPr firstRow="1" bandRow="1">
                <a:tableStyleId>{00A15C55-8517-42AA-B614-E9B94910E393}</a:tableStyleId>
              </a:tblPr>
              <a:tblGrid>
                <a:gridCol w="121920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3458425628"/>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324763908"/>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3530613554"/>
                    </a:ext>
                  </a:extLst>
                </a:gridCol>
                <a:gridCol w="1056862">
                  <a:extLst>
                    <a:ext uri="{9D8B030D-6E8A-4147-A177-3AD203B41FA5}">
                      <a16:colId xmlns:a16="http://schemas.microsoft.com/office/drawing/2014/main" val="20004"/>
                    </a:ext>
                  </a:extLst>
                </a:gridCol>
                <a:gridCol w="695737">
                  <a:extLst>
                    <a:ext uri="{9D8B030D-6E8A-4147-A177-3AD203B41FA5}">
                      <a16:colId xmlns:a16="http://schemas.microsoft.com/office/drawing/2014/main" val="2129303459"/>
                    </a:ext>
                  </a:extLst>
                </a:gridCol>
              </a:tblGrid>
              <a:tr h="588773">
                <a:tc>
                  <a:txBody>
                    <a:bodyPr/>
                    <a:lstStyle/>
                    <a:p>
                      <a:pPr algn="r"/>
                      <a:r>
                        <a:rPr lang="en-US" sz="1200" b="1" dirty="0">
                          <a:solidFill>
                            <a:schemeClr val="tx1"/>
                          </a:solidFill>
                        </a:rPr>
                        <a:t>ACTIVITY</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Cumulative Total</a:t>
                      </a:r>
                    </a:p>
                  </a:txBody>
                  <a:tcPr anchor="ctr">
                    <a:solidFill>
                      <a:schemeClr val="bg1">
                        <a:lumMod val="75000"/>
                      </a:schemeClr>
                    </a:solidFill>
                  </a:tcPr>
                </a:tc>
                <a:tc>
                  <a:txBody>
                    <a:bodyPr/>
                    <a:lstStyle/>
                    <a:p>
                      <a:pPr algn="ctr"/>
                      <a:r>
                        <a:rPr lang="en-US" sz="1400" b="1" i="0" dirty="0">
                          <a:solidFill>
                            <a:schemeClr val="tx1"/>
                          </a:solidFill>
                        </a:rPr>
                        <a:t>FFY 2020</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400" b="0" i="1" dirty="0"/>
                        <a:t>Complaints</a:t>
                      </a:r>
                    </a:p>
                  </a:txBody>
                  <a:tcPr anchor="ctr">
                    <a:solidFill>
                      <a:schemeClr val="bg1">
                        <a:lumMod val="85000"/>
                      </a:schemeClr>
                    </a:solidFill>
                  </a:tcPr>
                </a:tc>
                <a:tc>
                  <a:txBody>
                    <a:bodyPr/>
                    <a:lstStyle/>
                    <a:p>
                      <a:pPr algn="ctr"/>
                      <a:r>
                        <a:rPr lang="en-US" sz="1400" i="0" dirty="0"/>
                        <a:t>604</a:t>
                      </a:r>
                    </a:p>
                  </a:txBody>
                  <a:tcPr anchor="ctr">
                    <a:solidFill>
                      <a:schemeClr val="bg1">
                        <a:lumMod val="85000"/>
                      </a:schemeClr>
                    </a:solidFill>
                  </a:tcPr>
                </a:tc>
                <a:tc>
                  <a:txBody>
                    <a:bodyPr/>
                    <a:lstStyle/>
                    <a:p>
                      <a:pPr algn="ctr"/>
                      <a:r>
                        <a:rPr lang="en-US" sz="1400" i="0" dirty="0"/>
                        <a:t>614</a:t>
                      </a:r>
                    </a:p>
                  </a:txBody>
                  <a:tcPr anchor="ctr">
                    <a:solidFill>
                      <a:schemeClr val="bg1">
                        <a:lumMod val="85000"/>
                      </a:schemeClr>
                    </a:solidFill>
                  </a:tcPr>
                </a:tc>
                <a:tc>
                  <a:txBody>
                    <a:bodyPr/>
                    <a:lstStyle/>
                    <a:p>
                      <a:pPr algn="ctr"/>
                      <a:r>
                        <a:rPr lang="en-US" sz="1400" i="0" dirty="0"/>
                        <a:t>744</a:t>
                      </a:r>
                    </a:p>
                  </a:txBody>
                  <a:tcPr anchor="ctr">
                    <a:solidFill>
                      <a:schemeClr val="bg1">
                        <a:lumMod val="85000"/>
                      </a:schemeClr>
                    </a:solidFill>
                  </a:tcPr>
                </a:tc>
                <a:tc>
                  <a:txBody>
                    <a:bodyPr/>
                    <a:lstStyle/>
                    <a:p>
                      <a:pPr algn="ctr"/>
                      <a:r>
                        <a:rPr lang="en-US" sz="1400" i="0" dirty="0"/>
                        <a:t>655</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b="1" i="1" dirty="0"/>
                        <a:t>2,621</a:t>
                      </a:r>
                    </a:p>
                  </a:txBody>
                  <a:tcPr anchor="ctr">
                    <a:solidFill>
                      <a:schemeClr val="bg1">
                        <a:lumMod val="85000"/>
                      </a:schemeClr>
                    </a:solidFill>
                  </a:tcPr>
                </a:tc>
                <a:tc>
                  <a:txBody>
                    <a:bodyPr/>
                    <a:lstStyle/>
                    <a:p>
                      <a:pPr algn="ctr"/>
                      <a:r>
                        <a:rPr lang="en-US" sz="1400" b="1" i="1" dirty="0"/>
                        <a:t>4,121</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400" b="0" i="1" dirty="0"/>
                        <a:t>Referrals</a:t>
                      </a:r>
                    </a:p>
                  </a:txBody>
                  <a:tcPr anchor="ctr">
                    <a:solidFill>
                      <a:schemeClr val="bg1">
                        <a:lumMod val="95000"/>
                      </a:schemeClr>
                    </a:solidFill>
                  </a:tcPr>
                </a:tc>
                <a:tc>
                  <a:txBody>
                    <a:bodyPr/>
                    <a:lstStyle/>
                    <a:p>
                      <a:pPr algn="ctr"/>
                      <a:r>
                        <a:rPr lang="en-US" sz="1400" i="0" dirty="0"/>
                        <a:t>65</a:t>
                      </a:r>
                    </a:p>
                  </a:txBody>
                  <a:tcPr anchor="ctr">
                    <a:solidFill>
                      <a:schemeClr val="bg1">
                        <a:lumMod val="95000"/>
                      </a:schemeClr>
                    </a:solidFill>
                  </a:tcPr>
                </a:tc>
                <a:tc>
                  <a:txBody>
                    <a:bodyPr/>
                    <a:lstStyle/>
                    <a:p>
                      <a:pPr algn="ctr"/>
                      <a:r>
                        <a:rPr lang="en-US" sz="1400" i="0" dirty="0"/>
                        <a:t>72</a:t>
                      </a:r>
                    </a:p>
                  </a:txBody>
                  <a:tcPr anchor="ctr">
                    <a:solidFill>
                      <a:schemeClr val="bg1">
                        <a:lumMod val="95000"/>
                      </a:schemeClr>
                    </a:solidFill>
                  </a:tcPr>
                </a:tc>
                <a:tc>
                  <a:txBody>
                    <a:bodyPr/>
                    <a:lstStyle/>
                    <a:p>
                      <a:pPr algn="ctr"/>
                      <a:r>
                        <a:rPr lang="en-US" sz="1400" i="0" dirty="0"/>
                        <a:t>101</a:t>
                      </a:r>
                    </a:p>
                  </a:txBody>
                  <a:tcPr anchor="ctr">
                    <a:solidFill>
                      <a:schemeClr val="bg1">
                        <a:lumMod val="95000"/>
                      </a:schemeClr>
                    </a:solidFill>
                  </a:tcPr>
                </a:tc>
                <a:tc>
                  <a:txBody>
                    <a:bodyPr/>
                    <a:lstStyle/>
                    <a:p>
                      <a:pPr algn="ctr"/>
                      <a:r>
                        <a:rPr lang="en-US" sz="1400" i="0" dirty="0"/>
                        <a:t>102</a:t>
                      </a:r>
                    </a:p>
                  </a:txBody>
                  <a:tcPr anchor="ctr">
                    <a:solidFill>
                      <a:schemeClr val="bg1">
                        <a:lumMod val="95000"/>
                      </a:schemeClr>
                    </a:solidFill>
                  </a:tcPr>
                </a:tc>
                <a:tc>
                  <a:txBody>
                    <a:bodyPr/>
                    <a:lstStyle/>
                    <a:p>
                      <a:pPr algn="ctr"/>
                      <a:r>
                        <a:rPr lang="en-US" sz="1400" i="0" dirty="0"/>
                        <a:t>10</a:t>
                      </a:r>
                    </a:p>
                  </a:txBody>
                  <a:tcPr anchor="ctr">
                    <a:solidFill>
                      <a:schemeClr val="bg1">
                        <a:lumMod val="95000"/>
                      </a:schemeClr>
                    </a:solidFill>
                  </a:tcPr>
                </a:tc>
                <a:tc>
                  <a:txBody>
                    <a:bodyPr/>
                    <a:lstStyle/>
                    <a:p>
                      <a:pPr algn="ctr"/>
                      <a:r>
                        <a:rPr lang="en-US" sz="1400" i="0" dirty="0"/>
                        <a:t>3</a:t>
                      </a:r>
                    </a:p>
                  </a:txBody>
                  <a:tcPr anchor="ctr">
                    <a:solidFill>
                      <a:schemeClr val="bg1">
                        <a:lumMod val="95000"/>
                      </a:schemeClr>
                    </a:solidFill>
                  </a:tcPr>
                </a:tc>
                <a:tc>
                  <a:txBody>
                    <a:bodyPr/>
                    <a:lstStyle/>
                    <a:p>
                      <a:pPr algn="ctr"/>
                      <a:r>
                        <a:rPr lang="en-US" sz="1400" b="1" i="1" dirty="0"/>
                        <a:t>353</a:t>
                      </a:r>
                    </a:p>
                  </a:txBody>
                  <a:tcPr anchor="ctr">
                    <a:solidFill>
                      <a:schemeClr val="bg1">
                        <a:lumMod val="95000"/>
                      </a:schemeClr>
                    </a:solidFill>
                  </a:tcPr>
                </a:tc>
                <a:tc>
                  <a:txBody>
                    <a:bodyPr/>
                    <a:lstStyle/>
                    <a:p>
                      <a:pPr algn="ctr"/>
                      <a:r>
                        <a:rPr lang="en-US" sz="1400" b="1" i="1" dirty="0"/>
                        <a:t>703</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400" b="0" i="1" dirty="0"/>
                        <a:t>Fat/Cat</a:t>
                      </a:r>
                    </a:p>
                  </a:txBody>
                  <a:tcPr anchor="ctr">
                    <a:solidFill>
                      <a:schemeClr val="bg1">
                        <a:lumMod val="85000"/>
                      </a:schemeClr>
                    </a:solidFill>
                  </a:tcPr>
                </a:tc>
                <a:tc>
                  <a:txBody>
                    <a:bodyPr/>
                    <a:lstStyle/>
                    <a:p>
                      <a:pPr algn="ctr"/>
                      <a:r>
                        <a:rPr lang="en-US" sz="1400" i="0" dirty="0"/>
                        <a:t>21</a:t>
                      </a:r>
                    </a:p>
                  </a:txBody>
                  <a:tcPr anchor="ctr">
                    <a:solidFill>
                      <a:schemeClr val="bg1">
                        <a:lumMod val="85000"/>
                      </a:schemeClr>
                    </a:solidFill>
                  </a:tcPr>
                </a:tc>
                <a:tc>
                  <a:txBody>
                    <a:bodyPr/>
                    <a:lstStyle/>
                    <a:p>
                      <a:pPr algn="ctr"/>
                      <a:r>
                        <a:rPr lang="en-US" sz="1400" i="0" dirty="0"/>
                        <a:t>20</a:t>
                      </a:r>
                    </a:p>
                  </a:txBody>
                  <a:tcPr anchor="ctr">
                    <a:solidFill>
                      <a:schemeClr val="bg1">
                        <a:lumMod val="85000"/>
                      </a:schemeClr>
                    </a:solidFill>
                  </a:tcPr>
                </a:tc>
                <a:tc>
                  <a:txBody>
                    <a:bodyPr/>
                    <a:lstStyle/>
                    <a:p>
                      <a:pPr algn="ctr"/>
                      <a:r>
                        <a:rPr lang="en-US" sz="1400" i="0" dirty="0"/>
                        <a:t>30</a:t>
                      </a:r>
                    </a:p>
                  </a:txBody>
                  <a:tcPr anchor="ctr">
                    <a:solidFill>
                      <a:schemeClr val="bg1">
                        <a:lumMod val="85000"/>
                      </a:schemeClr>
                    </a:solidFill>
                  </a:tcPr>
                </a:tc>
                <a:tc>
                  <a:txBody>
                    <a:bodyPr/>
                    <a:lstStyle/>
                    <a:p>
                      <a:pPr algn="ctr"/>
                      <a:r>
                        <a:rPr lang="en-US" sz="1400" i="0" dirty="0"/>
                        <a:t>20</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dirty="0"/>
                        <a:t>2</a:t>
                      </a:r>
                    </a:p>
                  </a:txBody>
                  <a:tcPr anchor="ctr">
                    <a:solidFill>
                      <a:schemeClr val="bg1">
                        <a:lumMod val="85000"/>
                      </a:schemeClr>
                    </a:solidFill>
                  </a:tcPr>
                </a:tc>
                <a:tc>
                  <a:txBody>
                    <a:bodyPr/>
                    <a:lstStyle/>
                    <a:p>
                      <a:pPr algn="ctr"/>
                      <a:r>
                        <a:rPr lang="en-US" sz="1400" b="1" i="1" dirty="0"/>
                        <a:t>246</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690</a:t>
                      </a:r>
                    </a:p>
                  </a:txBody>
                  <a:tcPr anchor="ctr">
                    <a:solidFill>
                      <a:schemeClr val="bg1">
                        <a:lumMod val="95000"/>
                      </a:schemeClr>
                    </a:solidFill>
                  </a:tcPr>
                </a:tc>
                <a:tc>
                  <a:txBody>
                    <a:bodyPr/>
                    <a:lstStyle/>
                    <a:p>
                      <a:pPr algn="ctr"/>
                      <a:r>
                        <a:rPr lang="en-US" sz="1400" b="1" i="1" dirty="0"/>
                        <a:t>706</a:t>
                      </a:r>
                    </a:p>
                  </a:txBody>
                  <a:tcPr anchor="ctr">
                    <a:solidFill>
                      <a:schemeClr val="bg1">
                        <a:lumMod val="95000"/>
                      </a:schemeClr>
                    </a:solidFill>
                  </a:tcPr>
                </a:tc>
                <a:tc>
                  <a:txBody>
                    <a:bodyPr/>
                    <a:lstStyle/>
                    <a:p>
                      <a:pPr algn="ctr"/>
                      <a:r>
                        <a:rPr lang="en-US" sz="1400" b="1" i="1" dirty="0"/>
                        <a:t>875</a:t>
                      </a:r>
                    </a:p>
                  </a:txBody>
                  <a:tcPr anchor="ctr">
                    <a:solidFill>
                      <a:schemeClr val="bg1">
                        <a:lumMod val="95000"/>
                      </a:schemeClr>
                    </a:solidFill>
                  </a:tcPr>
                </a:tc>
                <a:tc>
                  <a:txBody>
                    <a:bodyPr/>
                    <a:lstStyle/>
                    <a:p>
                      <a:pPr algn="ctr"/>
                      <a:r>
                        <a:rPr lang="en-US" sz="1400" b="1" i="1" dirty="0"/>
                        <a:t>777</a:t>
                      </a:r>
                    </a:p>
                  </a:txBody>
                  <a:tcPr anchor="ctr">
                    <a:solidFill>
                      <a:schemeClr val="bg1">
                        <a:lumMod val="95000"/>
                      </a:schemeClr>
                    </a:solidFill>
                  </a:tcPr>
                </a:tc>
                <a:tc>
                  <a:txBody>
                    <a:bodyPr/>
                    <a:lstStyle/>
                    <a:p>
                      <a:pPr algn="ctr"/>
                      <a:r>
                        <a:rPr lang="en-US" sz="1400" b="1" i="1" dirty="0"/>
                        <a:t>15</a:t>
                      </a:r>
                    </a:p>
                  </a:txBody>
                  <a:tcPr anchor="ctr">
                    <a:solidFill>
                      <a:schemeClr val="bg1">
                        <a:lumMod val="95000"/>
                      </a:schemeClr>
                    </a:solidFill>
                  </a:tcPr>
                </a:tc>
                <a:tc>
                  <a:txBody>
                    <a:bodyPr/>
                    <a:lstStyle/>
                    <a:p>
                      <a:pPr algn="ctr"/>
                      <a:r>
                        <a:rPr lang="en-US" sz="1400" b="1" i="1" dirty="0"/>
                        <a:t>4</a:t>
                      </a:r>
                    </a:p>
                  </a:txBody>
                  <a:tcPr anchor="ctr">
                    <a:solidFill>
                      <a:schemeClr val="bg1">
                        <a:lumMod val="95000"/>
                      </a:schemeClr>
                    </a:solidFill>
                  </a:tcPr>
                </a:tc>
                <a:tc>
                  <a:txBody>
                    <a:bodyPr/>
                    <a:lstStyle/>
                    <a:p>
                      <a:pPr algn="ctr"/>
                      <a:r>
                        <a:rPr lang="en-US" sz="1400" b="1" i="1"/>
                        <a:t>3,067</a:t>
                      </a:r>
                      <a:endParaRPr lang="en-US" sz="1400" b="1" i="1" dirty="0"/>
                    </a:p>
                  </a:txBody>
                  <a:tcPr anchor="ctr">
                    <a:solidFill>
                      <a:schemeClr val="bg1">
                        <a:lumMod val="95000"/>
                      </a:schemeClr>
                    </a:solidFill>
                  </a:tcPr>
                </a:tc>
                <a:tc>
                  <a:txBody>
                    <a:bodyPr/>
                    <a:lstStyle/>
                    <a:p>
                      <a:pPr algn="ctr"/>
                      <a:r>
                        <a:rPr lang="en-US" sz="1400" b="1" i="1" dirty="0"/>
                        <a:t>5,070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910715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extLst>
              <p:ext uri="{D42A27DB-BD31-4B8C-83A1-F6EECF244321}">
                <p14:modId xmlns:p14="http://schemas.microsoft.com/office/powerpoint/2010/main" val="3089141088"/>
              </p:ext>
            </p:extLst>
          </p:nvPr>
        </p:nvGraphicFramePr>
        <p:xfrm>
          <a:off x="609600" y="2971800"/>
          <a:ext cx="8001000" cy="1664732"/>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59060">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26418">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tc>
                  <a:txBody>
                    <a:bodyPr/>
                    <a:lstStyle/>
                    <a:p>
                      <a:pPr algn="ctr"/>
                      <a:r>
                        <a:rPr lang="en-US" sz="1400" b="0" i="1" dirty="0"/>
                        <a:t>40%</a:t>
                      </a:r>
                    </a:p>
                  </a:txBody>
                  <a:tcPr anchor="ctr">
                    <a:solidFill>
                      <a:schemeClr val="bg1">
                        <a:lumMod val="95000"/>
                      </a:schemeClr>
                    </a:solidFill>
                  </a:tcPr>
                </a:tc>
                <a:tc>
                  <a:txBody>
                    <a:bodyPr/>
                    <a:lstStyle/>
                    <a:p>
                      <a:pPr algn="ctr"/>
                      <a:r>
                        <a:rPr lang="en-US" sz="1400" b="0" i="1" dirty="0"/>
                        <a:t>7</a:t>
                      </a:r>
                    </a:p>
                  </a:txBody>
                  <a:tcPr anchor="ctr">
                    <a:solidFill>
                      <a:schemeClr val="bg1">
                        <a:lumMod val="95000"/>
                      </a:schemeClr>
                    </a:solidFill>
                  </a:tcPr>
                </a:tc>
                <a:tc>
                  <a:txBody>
                    <a:bodyPr/>
                    <a:lstStyle/>
                    <a:p>
                      <a:pPr algn="ctr"/>
                      <a:r>
                        <a:rPr lang="en-US" sz="1400" b="0" i="1" dirty="0"/>
                        <a:t>38%</a:t>
                      </a:r>
                    </a:p>
                  </a:txBody>
                  <a:tcPr anchor="ctr">
                    <a:solidFill>
                      <a:schemeClr val="bg1">
                        <a:lumMod val="95000"/>
                      </a:schemeClr>
                    </a:solidFill>
                  </a:tcPr>
                </a:tc>
                <a:extLst>
                  <a:ext uri="{0D108BD9-81ED-4DB2-BD59-A6C34878D82A}">
                    <a16:rowId xmlns:a16="http://schemas.microsoft.com/office/drawing/2014/main" val="10001"/>
                  </a:ext>
                </a:extLst>
              </a:tr>
              <a:tr h="326418">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tc>
                  <a:txBody>
                    <a:bodyPr/>
                    <a:lstStyle/>
                    <a:p>
                      <a:pPr algn="ctr"/>
                      <a:r>
                        <a:rPr lang="en-US" sz="1400" b="0" i="1" dirty="0"/>
                        <a:t>22%</a:t>
                      </a:r>
                    </a:p>
                  </a:txBody>
                  <a:tcPr anchor="ctr">
                    <a:solidFill>
                      <a:schemeClr val="bg1">
                        <a:lumMod val="85000"/>
                      </a:schemeClr>
                    </a:solidFill>
                  </a:tcPr>
                </a:tc>
                <a:tc>
                  <a:txBody>
                    <a:bodyPr/>
                    <a:lstStyle/>
                    <a:p>
                      <a:pPr algn="ctr"/>
                      <a:r>
                        <a:rPr lang="en-US" sz="1400" b="0" i="1" dirty="0"/>
                        <a:t>3</a:t>
                      </a:r>
                    </a:p>
                  </a:txBody>
                  <a:tcPr anchor="ctr">
                    <a:solidFill>
                      <a:schemeClr val="bg1">
                        <a:lumMod val="85000"/>
                      </a:schemeClr>
                    </a:solidFill>
                  </a:tcPr>
                </a:tc>
                <a:tc>
                  <a:txBody>
                    <a:bodyPr/>
                    <a:lstStyle/>
                    <a:p>
                      <a:pPr algn="ctr"/>
                      <a:r>
                        <a:rPr lang="en-US" sz="1400" b="0" i="1" dirty="0"/>
                        <a:t>16%</a:t>
                      </a:r>
                    </a:p>
                  </a:txBody>
                  <a:tcPr anchor="ctr">
                    <a:solidFill>
                      <a:schemeClr val="bg1">
                        <a:lumMod val="85000"/>
                      </a:schemeClr>
                    </a:solidFill>
                  </a:tcPr>
                </a:tc>
                <a:extLst>
                  <a:ext uri="{0D108BD9-81ED-4DB2-BD59-A6C34878D82A}">
                    <a16:rowId xmlns:a16="http://schemas.microsoft.com/office/drawing/2014/main" val="10002"/>
                  </a:ext>
                </a:extLst>
              </a:tr>
              <a:tr h="326418">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10</a:t>
                      </a:r>
                    </a:p>
                  </a:txBody>
                  <a:tcPr anchor="ctr">
                    <a:solidFill>
                      <a:schemeClr val="bg1">
                        <a:lumMod val="95000"/>
                      </a:schemeClr>
                    </a:solidFill>
                  </a:tcPr>
                </a:tc>
                <a:tc>
                  <a:txBody>
                    <a:bodyPr/>
                    <a:lstStyle/>
                    <a:p>
                      <a:pPr algn="ctr"/>
                      <a:r>
                        <a:rPr lang="en-US" sz="1400" b="0" i="1" dirty="0"/>
                        <a:t>37%</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44%</a:t>
                      </a:r>
                    </a:p>
                  </a:txBody>
                  <a:tcPr anchor="ctr">
                    <a:solidFill>
                      <a:schemeClr val="bg1">
                        <a:lumMod val="95000"/>
                      </a:schemeClr>
                    </a:solidFill>
                  </a:tcPr>
                </a:tc>
                <a:extLst>
                  <a:ext uri="{0D108BD9-81ED-4DB2-BD59-A6C34878D82A}">
                    <a16:rowId xmlns:a16="http://schemas.microsoft.com/office/drawing/2014/main" val="10003"/>
                  </a:ext>
                </a:extLst>
              </a:tr>
              <a:tr h="326418">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18</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2905861647"/>
              </p:ext>
            </p:extLst>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18</a:t>
                      </a:r>
                    </a:p>
                  </a:txBody>
                  <a:tcPr anchor="ctr">
                    <a:solidFill>
                      <a:schemeClr val="bg1">
                        <a:lumMod val="95000"/>
                      </a:schemeClr>
                    </a:solidFill>
                  </a:tcPr>
                </a:tc>
                <a:tc>
                  <a:txBody>
                    <a:bodyPr/>
                    <a:lstStyle/>
                    <a:p>
                      <a:pPr algn="ctr"/>
                      <a:r>
                        <a:rPr lang="en-US" sz="1400" b="0" i="1" dirty="0"/>
                        <a:t>58%</a:t>
                      </a:r>
                    </a:p>
                  </a:txBody>
                  <a:tcPr anchor="ctr">
                    <a:solidFill>
                      <a:schemeClr val="bg1">
                        <a:lumMod val="95000"/>
                      </a:schemeClr>
                    </a:solidFill>
                  </a:tcPr>
                </a:tc>
                <a:tc>
                  <a:txBody>
                    <a:bodyPr/>
                    <a:lstStyle/>
                    <a:p>
                      <a:pPr algn="ctr"/>
                      <a:r>
                        <a:rPr lang="en-US" sz="1400" b="0" i="1" dirty="0"/>
                        <a:t>22</a:t>
                      </a:r>
                    </a:p>
                  </a:txBody>
                  <a:tcPr anchor="ctr">
                    <a:solidFill>
                      <a:schemeClr val="bg1">
                        <a:lumMod val="95000"/>
                      </a:schemeClr>
                    </a:solidFill>
                  </a:tcPr>
                </a:tc>
                <a:tc>
                  <a:txBody>
                    <a:bodyPr/>
                    <a:lstStyle/>
                    <a:p>
                      <a:pPr algn="ctr"/>
                      <a:r>
                        <a:rPr lang="en-US" sz="1400" b="0" i="1" dirty="0"/>
                        <a:t>84%</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tc>
                  <a:txBody>
                    <a:bodyPr/>
                    <a:lstStyle/>
                    <a:p>
                      <a:pPr algn="ctr"/>
                      <a:r>
                        <a:rPr lang="en-US" sz="1400" b="0" i="1" dirty="0"/>
                        <a:t>19%</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b="0" i="1" dirty="0"/>
                        <a:t>8%</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7</a:t>
                      </a:r>
                    </a:p>
                  </a:txBody>
                  <a:tcPr anchor="ctr">
                    <a:solidFill>
                      <a:schemeClr val="bg1">
                        <a:lumMod val="95000"/>
                      </a:schemeClr>
                    </a:solidFill>
                  </a:tcPr>
                </a:tc>
                <a:tc>
                  <a:txBody>
                    <a:bodyPr/>
                    <a:lstStyle/>
                    <a:p>
                      <a:pPr algn="ctr"/>
                      <a:r>
                        <a:rPr lang="en-US" sz="1400" b="0" i="1" dirty="0"/>
                        <a:t>23%</a:t>
                      </a:r>
                    </a:p>
                  </a:txBody>
                  <a:tcPr anchor="ctr">
                    <a:solidFill>
                      <a:schemeClr val="bg1">
                        <a:lumMod val="95000"/>
                      </a:schemeClr>
                    </a:solidFill>
                  </a:tcPr>
                </a:tc>
                <a:tc>
                  <a:txBody>
                    <a:bodyPr/>
                    <a:lstStyle/>
                    <a:p>
                      <a:pPr algn="ctr"/>
                      <a:r>
                        <a:rPr lang="en-US" sz="1400" b="0" i="1" dirty="0"/>
                        <a:t>2</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3991806770"/>
              </p:ext>
            </p:extLst>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50%</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dirty="0">
                          <a:solidFill>
                            <a:schemeClr val="tx1"/>
                          </a:solidFill>
                        </a:rPr>
                        <a:t>66%</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21%</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11%</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29%</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23%</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8" name="TextBox 7">
            <a:extLst>
              <a:ext uri="{FF2B5EF4-FFF2-40B4-BE49-F238E27FC236}">
                <a16:creationId xmlns:a16="http://schemas.microsoft.com/office/drawing/2014/main" id="{750757BE-BD16-4367-B7F9-5DB4CD51A139}"/>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1486854749"/>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92589219"/>
              </p:ext>
            </p:extLst>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10</a:t>
                      </a:r>
                    </a:p>
                  </a:txBody>
                  <a:tcPr>
                    <a:solidFill>
                      <a:schemeClr val="bg1">
                        <a:lumMod val="95000"/>
                      </a:schemeClr>
                    </a:solidFill>
                  </a:tcPr>
                </a:tc>
                <a:tc>
                  <a:txBody>
                    <a:bodyPr/>
                    <a:lstStyle/>
                    <a:p>
                      <a:pPr algn="ctr"/>
                      <a:r>
                        <a:rPr lang="en-US" sz="1400" b="0" i="1" dirty="0"/>
                        <a:t>91%</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30951113"/>
              </p:ext>
            </p:extLst>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400" b="0" i="1" dirty="0"/>
                        <a:t>Cut Loose</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73%</a:t>
                      </a:r>
                    </a:p>
                  </a:txBody>
                  <a:tcPr>
                    <a:solidFill>
                      <a:schemeClr val="bg1">
                        <a:lumMod val="95000"/>
                      </a:schemeClr>
                    </a:solidFill>
                  </a:tcPr>
                </a:tc>
                <a:tc>
                  <a:txBody>
                    <a:bodyPr/>
                    <a:lstStyle/>
                    <a:p>
                      <a:pPr algn="ctr"/>
                      <a:r>
                        <a:rPr lang="en-US" sz="1400" b="0" i="1" dirty="0"/>
                        <a:t>4</a:t>
                      </a:r>
                    </a:p>
                  </a:txBody>
                  <a:tcPr>
                    <a:solidFill>
                      <a:schemeClr val="bg1">
                        <a:lumMod val="95000"/>
                      </a:schemeClr>
                    </a:solidFill>
                  </a:tcPr>
                </a:tc>
                <a:tc>
                  <a:txBody>
                    <a:bodyPr/>
                    <a:lstStyle/>
                    <a:p>
                      <a:pPr algn="ctr"/>
                      <a:r>
                        <a:rPr lang="en-US" sz="1400" b="0" i="1" dirty="0"/>
                        <a:t>67%</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3</a:t>
                      </a:r>
                    </a:p>
                  </a:txBody>
                  <a:tcPr>
                    <a:solidFill>
                      <a:schemeClr val="bg1">
                        <a:lumMod val="85000"/>
                      </a:schemeClr>
                    </a:solidFill>
                  </a:tcPr>
                </a:tc>
                <a:tc>
                  <a:txBody>
                    <a:bodyPr/>
                    <a:lstStyle/>
                    <a:p>
                      <a:pPr algn="ctr"/>
                      <a:r>
                        <a:rPr lang="en-US" sz="1400" b="0" i="1" dirty="0"/>
                        <a:t>27%</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17%</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17%</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52125372"/>
              </p:ext>
            </p:extLst>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83%</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b="0" i="1" dirty="0"/>
                        <a:t>17%</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6</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17C9F86B-3A3C-44EE-8FF1-6B78D73776BC}"/>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388059197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2C4A2F0-2B52-48AF-B87D-07702E32C521}"/>
              </a:ext>
            </a:extLst>
          </p:cNvPr>
          <p:cNvGraphicFramePr>
            <a:graphicFrameLocks noGrp="1"/>
          </p:cNvGraphicFramePr>
          <p:nvPr>
            <p:extLst>
              <p:ext uri="{D42A27DB-BD31-4B8C-83A1-F6EECF244321}">
                <p14:modId xmlns:p14="http://schemas.microsoft.com/office/powerpoint/2010/main" val="2764432623"/>
              </p:ext>
            </p:extLst>
          </p:nvPr>
        </p:nvGraphicFramePr>
        <p:xfrm>
          <a:off x="609600" y="1143001"/>
          <a:ext cx="7924800" cy="4737197"/>
        </p:xfrm>
        <a:graphic>
          <a:graphicData uri="http://schemas.openxmlformats.org/drawingml/2006/table">
            <a:tbl>
              <a:tblPr firstRow="1" bandRow="1">
                <a:tableStyleId>{00A15C55-8517-42AA-B614-E9B94910E393}</a:tableStyleId>
              </a:tblPr>
              <a:tblGrid>
                <a:gridCol w="6324600">
                  <a:extLst>
                    <a:ext uri="{9D8B030D-6E8A-4147-A177-3AD203B41FA5}">
                      <a16:colId xmlns:a16="http://schemas.microsoft.com/office/drawing/2014/main" val="20000"/>
                    </a:ext>
                  </a:extLst>
                </a:gridCol>
                <a:gridCol w="6858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383441">
                <a:tc gridSpan="3">
                  <a:txBody>
                    <a:bodyPr/>
                    <a:lstStyle/>
                    <a:p>
                      <a:pPr algn="ctr"/>
                      <a:r>
                        <a:rPr lang="en-US" sz="2000" dirty="0">
                          <a:solidFill>
                            <a:schemeClr val="tx1"/>
                          </a:solidFill>
                        </a:rPr>
                        <a:t>1</a:t>
                      </a:r>
                      <a:r>
                        <a:rPr lang="en-US" sz="2000" baseline="30000" dirty="0">
                          <a:solidFill>
                            <a:schemeClr val="tx1"/>
                          </a:solidFill>
                        </a:rPr>
                        <a:t>st</a:t>
                      </a:r>
                      <a:r>
                        <a:rPr lang="en-US" sz="2000" dirty="0">
                          <a:solidFill>
                            <a:schemeClr val="tx1"/>
                          </a:solidFill>
                        </a:rPr>
                        <a:t> Qtr.—COURSE</a:t>
                      </a: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453972">
                <a:tc>
                  <a:txBody>
                    <a:bodyPr/>
                    <a:lstStyle/>
                    <a:p>
                      <a:pPr marL="0" marR="0" algn="ctr">
                        <a:lnSpc>
                          <a:spcPct val="100000"/>
                        </a:lnSpc>
                        <a:spcBef>
                          <a:spcPts val="0"/>
                        </a:spcBef>
                        <a:spcAft>
                          <a:spcPts val="0"/>
                        </a:spcAft>
                      </a:pPr>
                      <a:r>
                        <a:rPr lang="en-US" sz="1800" b="1" i="0" dirty="0">
                          <a:effectLst/>
                          <a:latin typeface="+mj-lt"/>
                          <a:ea typeface="Calibri" panose="020F0502020204030204" pitchFamily="34" charset="0"/>
                          <a:cs typeface="Times New Roman" panose="02020603050405020304" pitchFamily="18" charset="0"/>
                        </a:rPr>
                        <a:t>Webinars: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Trained</a:t>
                      </a:r>
                    </a:p>
                  </a:txBody>
                  <a:tcPr anchor="ctr">
                    <a:solidFill>
                      <a:schemeClr val="bg1">
                        <a:lumMod val="95000"/>
                      </a:schemeClr>
                    </a:solidFill>
                  </a:tcPr>
                </a:tc>
                <a:extLst>
                  <a:ext uri="{0D108BD9-81ED-4DB2-BD59-A6C34878D82A}">
                    <a16:rowId xmlns:a16="http://schemas.microsoft.com/office/drawing/2014/main" val="1858962413"/>
                  </a:ext>
                </a:extLst>
              </a:tr>
              <a:tr h="2319605">
                <a:tc>
                  <a:txBody>
                    <a:bodyPr/>
                    <a:lstStyle/>
                    <a:p>
                      <a:r>
                        <a:rPr lang="en-US" sz="1600" i="1" kern="1200" dirty="0">
                          <a:solidFill>
                            <a:schemeClr val="dk1"/>
                          </a:solidFill>
                          <a:effectLst/>
                          <a:latin typeface="+mn-lt"/>
                          <a:ea typeface="+mn-ea"/>
                          <a:cs typeface="+mn-cs"/>
                        </a:rPr>
                        <a:t>Fall Protection (3), Steel Erection, Stairways and Ladders (2), Basic COVID-19, COVID-19 for Meat Processing (2), Inspection Process (2), HAZCOM (3), Introduction to OSH, Toxic and Hazardous Substances, Bloodborne Pathogens, Lockout-Tagout (2), Concrete and Masonry, Scaffolds, Walking - Working Surfaces, Electrical Safety (4) Struck By-Caught Between, 1910 Subpart E, Personal Protective Equipment, Hand and Portable Powered Tools (2), Excavation and Trenching (2), Cranes and Derricks, Welding and Cutting, Machine Guarding, Health Hazards SEP.</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37</a:t>
                      </a:r>
                    </a:p>
                  </a:txBody>
                  <a:tcPr anchor="ctr">
                    <a:solidFill>
                      <a:schemeClr val="bg1">
                        <a:lumMod val="8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107</a:t>
                      </a:r>
                    </a:p>
                  </a:txBody>
                  <a:tcPr anchor="ctr">
                    <a:solidFill>
                      <a:schemeClr val="bg1">
                        <a:lumMod val="85000"/>
                      </a:schemeClr>
                    </a:solidFill>
                  </a:tcPr>
                </a:tc>
                <a:extLst>
                  <a:ext uri="{0D108BD9-81ED-4DB2-BD59-A6C34878D82A}">
                    <a16:rowId xmlns:a16="http://schemas.microsoft.com/office/drawing/2014/main" val="10006"/>
                  </a:ext>
                </a:extLst>
              </a:tr>
              <a:tr h="453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Virtual:</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Trained</a:t>
                      </a:r>
                    </a:p>
                  </a:txBody>
                  <a:tcPr anchor="ctr">
                    <a:solidFill>
                      <a:schemeClr val="bg1">
                        <a:lumMod val="95000"/>
                      </a:schemeClr>
                    </a:solidFill>
                  </a:tcPr>
                </a:tc>
                <a:extLst>
                  <a:ext uri="{0D108BD9-81ED-4DB2-BD59-A6C34878D82A}">
                    <a16:rowId xmlns:a16="http://schemas.microsoft.com/office/drawing/2014/main" val="2667116058"/>
                  </a:ext>
                </a:extLst>
              </a:tr>
              <a:tr h="371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err="1">
                          <a:solidFill>
                            <a:schemeClr val="dk1"/>
                          </a:solidFill>
                          <a:effectLst/>
                          <a:latin typeface="+mn-lt"/>
                          <a:ea typeface="Calibri" panose="020F0502020204030204" pitchFamily="34" charset="0"/>
                          <a:cs typeface="Times New Roman" panose="02020603050405020304" pitchFamily="18" charset="0"/>
                        </a:rPr>
                        <a:t>Gravitec</a:t>
                      </a:r>
                      <a:r>
                        <a:rPr lang="en-US" sz="1800" i="1" kern="1200" dirty="0">
                          <a:solidFill>
                            <a:schemeClr val="dk1"/>
                          </a:solidFill>
                          <a:effectLst/>
                          <a:latin typeface="+mn-lt"/>
                          <a:ea typeface="Calibri" panose="020F0502020204030204" pitchFamily="34" charset="0"/>
                          <a:cs typeface="Times New Roman" panose="02020603050405020304" pitchFamily="18" charset="0"/>
                        </a:rPr>
                        <a:t> Fall Protection</a:t>
                      </a:r>
                      <a:r>
                        <a:rPr lang="en-US" sz="1800" dirty="0">
                          <a:solidFill>
                            <a:schemeClr val="tx1"/>
                          </a:solidFill>
                        </a:rPr>
                        <a:t>—</a:t>
                      </a:r>
                      <a:r>
                        <a:rPr lang="en-US" sz="1800" i="1" dirty="0">
                          <a:solidFill>
                            <a:schemeClr val="tx1"/>
                          </a:solidFill>
                        </a:rPr>
                        <a:t>Annual training</a:t>
                      </a:r>
                      <a:endParaRPr lang="en-US" sz="18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144</a:t>
                      </a:r>
                    </a:p>
                  </a:txBody>
                  <a:tcPr anchor="ctr">
                    <a:solidFill>
                      <a:schemeClr val="bg1">
                        <a:lumMod val="85000"/>
                      </a:schemeClr>
                    </a:solidFill>
                  </a:tcPr>
                </a:tc>
                <a:extLst>
                  <a:ext uri="{0D108BD9-81ED-4DB2-BD59-A6C34878D82A}">
                    <a16:rowId xmlns:a16="http://schemas.microsoft.com/office/drawing/2014/main" val="3811935829"/>
                  </a:ext>
                </a:extLst>
              </a:tr>
              <a:tr h="371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Calibri" panose="020F0502020204030204" pitchFamily="34" charset="0"/>
                          <a:cs typeface="Times New Roman" panose="02020603050405020304" pitchFamily="18" charset="0"/>
                        </a:rPr>
                        <a:t>8-Hour HAZWOPER Refresher</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14</a:t>
                      </a:r>
                    </a:p>
                  </a:txBody>
                  <a:tcPr anchor="ctr">
                    <a:solidFill>
                      <a:schemeClr val="bg1">
                        <a:lumMod val="95000"/>
                      </a:schemeClr>
                    </a:solidFill>
                  </a:tcPr>
                </a:tc>
                <a:extLst>
                  <a:ext uri="{0D108BD9-81ED-4DB2-BD59-A6C34878D82A}">
                    <a16:rowId xmlns:a16="http://schemas.microsoft.com/office/drawing/2014/main" val="3747708810"/>
                  </a:ext>
                </a:extLst>
              </a:tr>
              <a:tr h="371136">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Calibri" panose="020F0502020204030204" pitchFamily="34" charset="0"/>
                          <a:cs typeface="Times New Roman" panose="02020603050405020304" pitchFamily="18" charset="0"/>
                        </a:rPr>
                        <a:t>Total Trained</a:t>
                      </a:r>
                    </a:p>
                  </a:txBody>
                  <a:tcPr anchor="ctr">
                    <a:solidFill>
                      <a:schemeClr val="bg1">
                        <a:lumMod val="8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121</a:t>
                      </a:r>
                    </a:p>
                  </a:txBody>
                  <a:tcPr anchor="ctr">
                    <a:solidFill>
                      <a:schemeClr val="bg1">
                        <a:lumMod val="85000"/>
                      </a:schemeClr>
                    </a:solidFill>
                  </a:tcPr>
                </a:tc>
                <a:extLst>
                  <a:ext uri="{0D108BD9-81ED-4DB2-BD59-A6C34878D82A}">
                    <a16:rowId xmlns:a16="http://schemas.microsoft.com/office/drawing/2014/main" val="2879108275"/>
                  </a:ext>
                </a:extLst>
              </a:tr>
            </a:tbl>
          </a:graphicData>
        </a:graphic>
      </p:graphicFrame>
      <p:sp>
        <p:nvSpPr>
          <p:cNvPr id="9" name="TextBox 8">
            <a:extLst>
              <a:ext uri="{FF2B5EF4-FFF2-40B4-BE49-F238E27FC236}">
                <a16:creationId xmlns:a16="http://schemas.microsoft.com/office/drawing/2014/main" id="{A2068BDE-B3FC-4033-93E1-370CA4E038BA}"/>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344497342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2C4A2F0-2B52-48AF-B87D-07702E32C521}"/>
              </a:ext>
            </a:extLst>
          </p:cNvPr>
          <p:cNvGraphicFramePr>
            <a:graphicFrameLocks noGrp="1"/>
          </p:cNvGraphicFramePr>
          <p:nvPr>
            <p:extLst>
              <p:ext uri="{D42A27DB-BD31-4B8C-83A1-F6EECF244321}">
                <p14:modId xmlns:p14="http://schemas.microsoft.com/office/powerpoint/2010/main" val="2471112166"/>
              </p:ext>
            </p:extLst>
          </p:nvPr>
        </p:nvGraphicFramePr>
        <p:xfrm>
          <a:off x="609600" y="1143001"/>
          <a:ext cx="7924800" cy="4840924"/>
        </p:xfrm>
        <a:graphic>
          <a:graphicData uri="http://schemas.openxmlformats.org/drawingml/2006/table">
            <a:tbl>
              <a:tblPr firstRow="1" bandRow="1">
                <a:tableStyleId>{00A15C55-8517-42AA-B614-E9B94910E393}</a:tableStyleId>
              </a:tblPr>
              <a:tblGrid>
                <a:gridCol w="6324600">
                  <a:extLst>
                    <a:ext uri="{9D8B030D-6E8A-4147-A177-3AD203B41FA5}">
                      <a16:colId xmlns:a16="http://schemas.microsoft.com/office/drawing/2014/main" val="20000"/>
                    </a:ext>
                  </a:extLst>
                </a:gridCol>
                <a:gridCol w="6858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379669">
                <a:tc gridSpan="3">
                  <a:txBody>
                    <a:bodyPr/>
                    <a:lstStyle/>
                    <a:p>
                      <a:pPr algn="ctr"/>
                      <a:r>
                        <a:rPr lang="en-US" sz="2000" dirty="0">
                          <a:solidFill>
                            <a:schemeClr val="tx1"/>
                          </a:solidFill>
                        </a:rPr>
                        <a:t>2</a:t>
                      </a:r>
                      <a:r>
                        <a:rPr lang="en-US" sz="2000" baseline="30000" dirty="0">
                          <a:solidFill>
                            <a:schemeClr val="tx1"/>
                          </a:solidFill>
                        </a:rPr>
                        <a:t>nd </a:t>
                      </a:r>
                      <a:r>
                        <a:rPr lang="en-US" sz="2000" dirty="0">
                          <a:solidFill>
                            <a:schemeClr val="tx1"/>
                          </a:solidFill>
                        </a:rPr>
                        <a:t>Qtr.—COURSE</a:t>
                      </a: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408782">
                <a:tc>
                  <a:txBody>
                    <a:bodyPr/>
                    <a:lstStyle/>
                    <a:p>
                      <a:pPr marL="0" marR="0" algn="ctr">
                        <a:lnSpc>
                          <a:spcPct val="100000"/>
                        </a:lnSpc>
                        <a:spcBef>
                          <a:spcPts val="0"/>
                        </a:spcBef>
                        <a:spcAft>
                          <a:spcPts val="0"/>
                        </a:spcAft>
                      </a:pPr>
                      <a:r>
                        <a:rPr lang="en-US" sz="1800" b="1" i="0" dirty="0">
                          <a:effectLst/>
                          <a:latin typeface="+mj-lt"/>
                          <a:ea typeface="Calibri" panose="020F0502020204030204" pitchFamily="34" charset="0"/>
                          <a:cs typeface="Times New Roman" panose="02020603050405020304" pitchFamily="18" charset="0"/>
                        </a:rPr>
                        <a:t>Webinars: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Trained</a:t>
                      </a:r>
                    </a:p>
                  </a:txBody>
                  <a:tcPr anchor="ctr">
                    <a:solidFill>
                      <a:schemeClr val="bg1">
                        <a:lumMod val="95000"/>
                      </a:schemeClr>
                    </a:solidFill>
                  </a:tcPr>
                </a:tc>
                <a:extLst>
                  <a:ext uri="{0D108BD9-81ED-4DB2-BD59-A6C34878D82A}">
                    <a16:rowId xmlns:a16="http://schemas.microsoft.com/office/drawing/2014/main" val="1858962413"/>
                  </a:ext>
                </a:extLst>
              </a:tr>
              <a:tr h="2190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mn-ea"/>
                          <a:cs typeface="+mn-cs"/>
                        </a:rPr>
                        <a:t>Steel Erection, COVID-19 Construction, HAZCOM (2), Toxic and Hazardous Substances, Bloodborne Pathogens, Lockout-Tagout, Electrical Safety (2), Hand and Portable Powered Tools, Excavation and Trenching, Cranes and Derricks, Machine Guarding (2), Confined Spaces in General Industry (2), Ergonomics Awareness (2), Recordkeeping (2), Food Manufacturing SEP, Respiratory Protection, Noise, Safety and Health Committees, Powered Industrial Trucks, and Silica (GI).</a:t>
                      </a:r>
                    </a:p>
                    <a:p>
                      <a:endParaRPr lang="en-US" sz="1600" i="1" kern="1200" dirty="0">
                        <a:solidFill>
                          <a:schemeClr val="dk1"/>
                        </a:solidFill>
                        <a:effectLst/>
                        <a:latin typeface="+mn-lt"/>
                        <a:ea typeface="+mn-ea"/>
                        <a:cs typeface="+mn-cs"/>
                      </a:endParaRP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26</a:t>
                      </a:r>
                    </a:p>
                  </a:txBody>
                  <a:tcPr anchor="ctr">
                    <a:solidFill>
                      <a:schemeClr val="bg1">
                        <a:lumMod val="8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49</a:t>
                      </a:r>
                    </a:p>
                  </a:txBody>
                  <a:tcPr anchor="ctr">
                    <a:solidFill>
                      <a:schemeClr val="bg1">
                        <a:lumMod val="85000"/>
                      </a:schemeClr>
                    </a:solidFill>
                  </a:tcPr>
                </a:tc>
                <a:extLst>
                  <a:ext uri="{0D108BD9-81ED-4DB2-BD59-A6C34878D82A}">
                    <a16:rowId xmlns:a16="http://schemas.microsoft.com/office/drawing/2014/main" val="10006"/>
                  </a:ext>
                </a:extLst>
              </a:tr>
              <a:tr h="408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Virtual:</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Trained</a:t>
                      </a:r>
                    </a:p>
                  </a:txBody>
                  <a:tcPr anchor="ctr">
                    <a:solidFill>
                      <a:schemeClr val="bg1">
                        <a:lumMod val="95000"/>
                      </a:schemeClr>
                    </a:solidFill>
                  </a:tcPr>
                </a:tc>
                <a:extLst>
                  <a:ext uri="{0D108BD9-81ED-4DB2-BD59-A6C34878D82A}">
                    <a16:rowId xmlns:a16="http://schemas.microsoft.com/office/drawing/2014/main" val="2667116058"/>
                  </a:ext>
                </a:extLst>
              </a:tr>
              <a:tr h="334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100 Course</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15</a:t>
                      </a:r>
                    </a:p>
                  </a:txBody>
                  <a:tcPr anchor="ctr">
                    <a:solidFill>
                      <a:schemeClr val="bg1">
                        <a:lumMod val="85000"/>
                      </a:schemeClr>
                    </a:solidFill>
                  </a:tcPr>
                </a:tc>
                <a:extLst>
                  <a:ext uri="{0D108BD9-81ED-4DB2-BD59-A6C34878D82A}">
                    <a16:rowId xmlns:a16="http://schemas.microsoft.com/office/drawing/2014/main" val="3811935829"/>
                  </a:ext>
                </a:extLst>
              </a:tr>
              <a:tr h="334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Technical Writing/OE</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16</a:t>
                      </a:r>
                    </a:p>
                  </a:txBody>
                  <a:tcPr anchor="ctr">
                    <a:solidFill>
                      <a:schemeClr val="bg1">
                        <a:lumMod val="95000"/>
                      </a:schemeClr>
                    </a:solidFill>
                  </a:tcPr>
                </a:tc>
                <a:extLst>
                  <a:ext uri="{0D108BD9-81ED-4DB2-BD59-A6C34878D82A}">
                    <a16:rowId xmlns:a16="http://schemas.microsoft.com/office/drawing/2014/main" val="3747708810"/>
                  </a:ext>
                </a:extLst>
              </a:tr>
              <a:tr h="334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10-Hour General Industry Awareness Course</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extLst>
                  <a:ext uri="{0D108BD9-81ED-4DB2-BD59-A6C34878D82A}">
                    <a16:rowId xmlns:a16="http://schemas.microsoft.com/office/drawing/2014/main" val="148369397"/>
                  </a:ext>
                </a:extLst>
              </a:tr>
              <a:tr h="334192">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mn-lt"/>
                          <a:ea typeface="Calibri" panose="020F0502020204030204" pitchFamily="34" charset="0"/>
                          <a:cs typeface="Times New Roman" panose="02020603050405020304" pitchFamily="18" charset="0"/>
                        </a:rPr>
                        <a:t>Total Trained</a:t>
                      </a:r>
                    </a:p>
                  </a:txBody>
                  <a:tcPr anchor="ctr">
                    <a:solidFill>
                      <a:schemeClr val="bg1">
                        <a:lumMod val="8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81</a:t>
                      </a:r>
                    </a:p>
                  </a:txBody>
                  <a:tcPr anchor="ctr">
                    <a:solidFill>
                      <a:schemeClr val="bg1">
                        <a:lumMod val="85000"/>
                      </a:schemeClr>
                    </a:solidFill>
                  </a:tcPr>
                </a:tc>
                <a:extLst>
                  <a:ext uri="{0D108BD9-81ED-4DB2-BD59-A6C34878D82A}">
                    <a16:rowId xmlns:a16="http://schemas.microsoft.com/office/drawing/2014/main" val="2879108275"/>
                  </a:ext>
                </a:extLst>
              </a:tr>
            </a:tbl>
          </a:graphicData>
        </a:graphic>
      </p:graphicFrame>
      <p:sp>
        <p:nvSpPr>
          <p:cNvPr id="9" name="TextBox 8">
            <a:extLst>
              <a:ext uri="{FF2B5EF4-FFF2-40B4-BE49-F238E27FC236}">
                <a16:creationId xmlns:a16="http://schemas.microsoft.com/office/drawing/2014/main" id="{A2068BDE-B3FC-4033-93E1-370CA4E038BA}"/>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2550727867"/>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&amp; Training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2328771971"/>
              </p:ext>
            </p:extLst>
          </p:nvPr>
        </p:nvGraphicFramePr>
        <p:xfrm>
          <a:off x="609601" y="1171967"/>
          <a:ext cx="7848599" cy="4771634"/>
        </p:xfrm>
        <a:graphic>
          <a:graphicData uri="http://schemas.openxmlformats.org/drawingml/2006/table">
            <a:tbl>
              <a:tblPr firstRow="1" bandRow="1">
                <a:tableStyleId>{073A0DAA-6AF3-43AB-8588-CEC1D06C72B9}</a:tableStyleId>
              </a:tblPr>
              <a:tblGrid>
                <a:gridCol w="5257799">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148040223"/>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475194">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2</a:t>
                      </a:r>
                      <a:r>
                        <a:rPr lang="en-US" sz="1200" baseline="30000" dirty="0">
                          <a:solidFill>
                            <a:schemeClr val="tx1"/>
                          </a:solidFill>
                        </a:rPr>
                        <a:t>nd</a:t>
                      </a:r>
                      <a:r>
                        <a:rPr lang="en-US" sz="1200"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0956">
                <a:tc>
                  <a:txBody>
                    <a:bodyPr/>
                    <a:lstStyle/>
                    <a:p>
                      <a:pPr algn="r"/>
                      <a:r>
                        <a:rPr lang="en-US" sz="1300" b="0" i="1" dirty="0"/>
                        <a:t>General Industry</a:t>
                      </a:r>
                      <a:r>
                        <a:rPr lang="en-US" sz="1300" i="1" dirty="0"/>
                        <a:t>—</a:t>
                      </a:r>
                      <a:r>
                        <a:rPr lang="en-US" sz="1300" b="0" i="1" dirty="0"/>
                        <a:t>10-Hour Course</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b="1" i="1"/>
                        <a:t>3</a:t>
                      </a:r>
                      <a:endParaRPr lang="en-US" sz="1200" b="1" i="1" dirty="0"/>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extLst>
                  <a:ext uri="{0D108BD9-81ED-4DB2-BD59-A6C34878D82A}">
                    <a16:rowId xmlns:a16="http://schemas.microsoft.com/office/drawing/2014/main" val="10001"/>
                  </a:ext>
                </a:extLst>
              </a:tr>
              <a:tr h="300956">
                <a:tc>
                  <a:txBody>
                    <a:bodyPr/>
                    <a:lstStyle/>
                    <a:p>
                      <a:pPr algn="r"/>
                      <a:r>
                        <a:rPr lang="en-US" sz="1300" b="0" i="1" dirty="0"/>
                        <a:t>General Industry</a:t>
                      </a:r>
                      <a:r>
                        <a:rPr lang="en-US" sz="1300" i="1" dirty="0"/>
                        <a:t>—</a:t>
                      </a:r>
                      <a:r>
                        <a:rPr lang="en-US" sz="1300" b="0" i="1" dirty="0"/>
                        <a:t>30-Hour Course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extLst>
                  <a:ext uri="{0D108BD9-81ED-4DB2-BD59-A6C34878D82A}">
                    <a16:rowId xmlns:a16="http://schemas.microsoft.com/office/drawing/2014/main" val="10002"/>
                  </a:ext>
                </a:extLst>
              </a:tr>
              <a:tr h="506873">
                <a:tc>
                  <a:txBody>
                    <a:bodyPr/>
                    <a:lstStyle/>
                    <a:p>
                      <a:pPr algn="r"/>
                      <a:r>
                        <a:rPr lang="en-US" sz="1300" b="0" i="1" dirty="0"/>
                        <a:t>NC #500/502</a:t>
                      </a:r>
                      <a:r>
                        <a:rPr lang="en-US" sz="1300" i="1" dirty="0"/>
                        <a:t>—</a:t>
                      </a:r>
                      <a:r>
                        <a:rPr lang="en-US" sz="1300" b="0" i="1" dirty="0"/>
                        <a:t>Construction Train the 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i="1" dirty="0"/>
                        <a:t>NC</a:t>
                      </a:r>
                      <a:r>
                        <a:rPr lang="en-US" sz="1300" b="0" i="1" baseline="0" dirty="0"/>
                        <a:t> #501/503</a:t>
                      </a:r>
                      <a:r>
                        <a:rPr lang="en-US" sz="1300" i="1" dirty="0"/>
                        <a:t>—</a:t>
                      </a:r>
                      <a:r>
                        <a:rPr lang="en-US" sz="1300" b="0" i="1" baseline="0" dirty="0"/>
                        <a:t>General Industry Train the Trainer Course</a:t>
                      </a:r>
                      <a:endParaRPr lang="en-US" sz="1300" b="0" i="1" dirty="0"/>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extLst>
                  <a:ext uri="{0D108BD9-81ED-4DB2-BD59-A6C34878D82A}">
                    <a16:rowId xmlns:a16="http://schemas.microsoft.com/office/drawing/2014/main" val="10003"/>
                  </a:ext>
                </a:extLst>
              </a:tr>
              <a:tr h="30095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effectLst/>
                        </a:rPr>
                        <a:t>Construction</a:t>
                      </a:r>
                      <a:r>
                        <a:rPr lang="en-US" sz="1300" i="1" dirty="0"/>
                        <a:t>—</a:t>
                      </a:r>
                      <a:r>
                        <a:rPr kumimoji="0" lang="en-US" sz="1300" b="0" i="1" u="none" strike="noStrike" cap="none" normalizeH="0" baseline="0" dirty="0">
                          <a:ln>
                            <a:noFill/>
                          </a:ln>
                          <a:effectLst/>
                        </a:rPr>
                        <a:t>10-Hour Course</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30095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effectLst/>
                        </a:rPr>
                        <a:t>Construction</a:t>
                      </a:r>
                      <a:r>
                        <a:rPr lang="en-US" sz="1300" i="1" dirty="0"/>
                        <a:t>—</a:t>
                      </a:r>
                      <a:r>
                        <a:rPr kumimoji="0" lang="en-US" sz="1300" b="0" i="1" u="none" strike="noStrike" cap="none" normalizeH="0" baseline="0" dirty="0">
                          <a:ln>
                            <a:noFill/>
                          </a:ln>
                          <a:effectLst/>
                        </a:rPr>
                        <a:t>30-Hour Course </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30095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30095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2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30095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82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30095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OSH Workshop</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30095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30095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30095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Train-the-Trainer Program (Construction/General Industry)</a:t>
                      </a:r>
                      <a:r>
                        <a:rPr lang="en-US" sz="1300" i="1" dirty="0"/>
                        <a:t>—</a:t>
                      </a:r>
                      <a:r>
                        <a:rPr kumimoji="0" lang="en-US" sz="13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7905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a:ln>
                            <a:noFill/>
                          </a:ln>
                          <a:solidFill>
                            <a:srgbClr val="000000"/>
                          </a:solidFill>
                          <a:effectLst/>
                          <a:latin typeface="Arial" charset="0"/>
                          <a:cs typeface="Arial" charset="0"/>
                        </a:rPr>
                        <a:t>Train-the-Trainer </a:t>
                      </a:r>
                      <a:r>
                        <a:rPr kumimoji="0" lang="en-US" sz="1300" b="0" i="1" u="none" strike="noStrike" cap="none" normalizeH="0" baseline="0" dirty="0">
                          <a:ln>
                            <a:noFill/>
                          </a:ln>
                          <a:solidFill>
                            <a:srgbClr val="000000"/>
                          </a:solidFill>
                          <a:effectLst/>
                          <a:latin typeface="Arial" charset="0"/>
                          <a:cs typeface="Arial" charset="0"/>
                        </a:rPr>
                        <a:t>Program (Construction/General Industry)</a:t>
                      </a:r>
                      <a:r>
                        <a:rPr lang="en-US" sz="1300" i="1" dirty="0"/>
                        <a:t>—Trained</a:t>
                      </a:r>
                      <a:r>
                        <a:rPr kumimoji="0" lang="en-US" sz="13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67B83FAF-444E-49EC-A9FB-3E264AE16F4E}"/>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177077504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483C8AB-17AA-4BE4-A16D-22DF4C48D4C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086769"/>
            <a:ext cx="3924300" cy="2943225"/>
          </a:xfrm>
        </p:spPr>
      </p:pic>
      <p:pic>
        <p:nvPicPr>
          <p:cNvPr id="10" name="Content Placeholder 9" descr="A picture containing indoor, floor, wall, room&#10;&#10;Description automatically generated">
            <a:extLst>
              <a:ext uri="{FF2B5EF4-FFF2-40B4-BE49-F238E27FC236}">
                <a16:creationId xmlns:a16="http://schemas.microsoft.com/office/drawing/2014/main" id="{055639E8-C4F2-439C-8C8A-883C80E4AE7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86300" y="2086769"/>
            <a:ext cx="3924300" cy="2943225"/>
          </a:xfrm>
        </p:spPr>
      </p:pic>
      <p:sp>
        <p:nvSpPr>
          <p:cNvPr id="5" name="Text Box 3">
            <a:extLst>
              <a:ext uri="{FF2B5EF4-FFF2-40B4-BE49-F238E27FC236}">
                <a16:creationId xmlns:a16="http://schemas.microsoft.com/office/drawing/2014/main" id="{D2A03E88-6667-42B1-8290-4F809CBB7A2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&amp; Training Outreach</a:t>
            </a:r>
            <a:endParaRPr lang="en-US" sz="2400" b="1" i="1" dirty="0">
              <a:solidFill>
                <a:schemeClr val="bg2"/>
              </a:solidFill>
            </a:endParaRPr>
          </a:p>
        </p:txBody>
      </p:sp>
      <p:sp>
        <p:nvSpPr>
          <p:cNvPr id="11" name="TextBox 10">
            <a:extLst>
              <a:ext uri="{FF2B5EF4-FFF2-40B4-BE49-F238E27FC236}">
                <a16:creationId xmlns:a16="http://schemas.microsoft.com/office/drawing/2014/main" id="{AC858A13-251D-4A67-8DB1-CB9039D55B9C}"/>
              </a:ext>
            </a:extLst>
          </p:cNvPr>
          <p:cNvSpPr txBox="1"/>
          <p:nvPr/>
        </p:nvSpPr>
        <p:spPr>
          <a:xfrm>
            <a:off x="2276390" y="1329255"/>
            <a:ext cx="4756751" cy="400110"/>
          </a:xfrm>
          <a:prstGeom prst="rect">
            <a:avLst/>
          </a:prstGeom>
          <a:noFill/>
        </p:spPr>
        <p:txBody>
          <a:bodyPr wrap="none" rtlCol="0">
            <a:spAutoFit/>
          </a:bodyPr>
          <a:lstStyle/>
          <a:p>
            <a:r>
              <a:rPr lang="en-US" sz="2000" b="1" i="1" dirty="0"/>
              <a:t>Virtual Education And Training Studio</a:t>
            </a:r>
          </a:p>
        </p:txBody>
      </p:sp>
      <p:sp>
        <p:nvSpPr>
          <p:cNvPr id="7" name="TextBox 6">
            <a:extLst>
              <a:ext uri="{FF2B5EF4-FFF2-40B4-BE49-F238E27FC236}">
                <a16:creationId xmlns:a16="http://schemas.microsoft.com/office/drawing/2014/main" id="{1C73D316-B0A6-49FF-BB5B-8D4ABB3EDA79}"/>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1642320222"/>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Section—Publications</a:t>
            </a:r>
            <a:endParaRPr lang="en-US" sz="2400" b="1" i="1" dirty="0">
              <a:solidFill>
                <a:srgbClr val="000080"/>
              </a:solidFill>
            </a:endParaRPr>
          </a:p>
        </p:txBody>
      </p:sp>
      <p:sp>
        <p:nvSpPr>
          <p:cNvPr id="6" name="Rectangle 7"/>
          <p:cNvSpPr txBox="1">
            <a:spLocks noChangeArrowheads="1"/>
          </p:cNvSpPr>
          <p:nvPr/>
        </p:nvSpPr>
        <p:spPr bwMode="auto">
          <a:xfrm>
            <a:off x="533400" y="11430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Example Program</a:t>
            </a:r>
          </a:p>
          <a:p>
            <a:pPr eaLnBrk="1" hangingPunct="1"/>
            <a:endParaRPr lang="en-US" sz="800" b="1" kern="0" dirty="0"/>
          </a:p>
          <a:p>
            <a:pPr lvl="1" eaLnBrk="1" hangingPunct="1"/>
            <a:r>
              <a:rPr lang="en-US" i="1" kern="0" dirty="0"/>
              <a:t>Heat Stress Prevention Program</a:t>
            </a:r>
            <a:r>
              <a:rPr lang="en-US" i="1" dirty="0"/>
              <a:t>—Agriculture </a:t>
            </a:r>
          </a:p>
          <a:p>
            <a:pPr eaLnBrk="1" hangingPunct="1"/>
            <a:endParaRPr lang="en-US" b="1" i="1" kern="0" dirty="0"/>
          </a:p>
          <a:p>
            <a:pPr eaLnBrk="1" hangingPunct="1"/>
            <a:r>
              <a:rPr lang="en-US" b="1" kern="0" dirty="0"/>
              <a:t>Billboards</a:t>
            </a:r>
          </a:p>
          <a:p>
            <a:pPr eaLnBrk="1" hangingPunct="1"/>
            <a:endParaRPr lang="en-US" sz="800" b="1" kern="0" dirty="0"/>
          </a:p>
          <a:p>
            <a:pPr lvl="1" eaLnBrk="1" hangingPunct="1"/>
            <a:r>
              <a:rPr lang="en-US" sz="2000" i="1" kern="0" dirty="0"/>
              <a:t>Grain Stand Up</a:t>
            </a:r>
            <a:endParaRPr lang="en-US" sz="2000" i="1" dirty="0"/>
          </a:p>
          <a:p>
            <a:pPr lvl="1" eaLnBrk="1" hangingPunct="1"/>
            <a:endParaRPr lang="en-US" sz="800" i="1" dirty="0"/>
          </a:p>
          <a:p>
            <a:pPr eaLnBrk="1" hangingPunct="1"/>
            <a:endParaRPr lang="en-US" sz="800" b="1" i="1" kern="0" dirty="0"/>
          </a:p>
          <a:p>
            <a:pPr lvl="1" eaLnBrk="1" hangingPunct="1"/>
            <a:r>
              <a:rPr lang="en-US" sz="2000" i="1" kern="0" dirty="0"/>
              <a:t>Fall Stand Down</a:t>
            </a:r>
            <a:endParaRPr lang="en-US" sz="2000" i="1" dirty="0"/>
          </a:p>
          <a:p>
            <a:pPr lvl="1" eaLnBrk="1" hangingPunct="1"/>
            <a:endParaRPr lang="en-US" sz="800" i="1" dirty="0"/>
          </a:p>
          <a:p>
            <a:pPr lvl="1" eaLnBrk="1" hangingPunct="1"/>
            <a:endParaRPr lang="en-US" i="1" dirty="0"/>
          </a:p>
          <a:p>
            <a:pPr eaLnBrk="1" hangingPunct="1"/>
            <a:endParaRPr lang="en-US" sz="24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E4BC95DC-709D-418B-BC6A-E3B0C74264C1}"/>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pic>
        <p:nvPicPr>
          <p:cNvPr id="3" name="Picture 2">
            <a:extLst>
              <a:ext uri="{FF2B5EF4-FFF2-40B4-BE49-F238E27FC236}">
                <a16:creationId xmlns:a16="http://schemas.microsoft.com/office/drawing/2014/main" id="{AED0032A-8DA5-4069-BC8F-343B13E590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4006464"/>
            <a:ext cx="3352800" cy="1805354"/>
          </a:xfrm>
          <a:prstGeom prst="rect">
            <a:avLst/>
          </a:prstGeom>
          <a:ln>
            <a:solidFill>
              <a:schemeClr val="bg1">
                <a:lumMod val="75000"/>
              </a:schemeClr>
            </a:solidFill>
          </a:ln>
        </p:spPr>
      </p:pic>
      <p:pic>
        <p:nvPicPr>
          <p:cNvPr id="8" name="Picture 7" descr="Diagram&#10;&#10;Description automatically generated">
            <a:extLst>
              <a:ext uri="{FF2B5EF4-FFF2-40B4-BE49-F238E27FC236}">
                <a16:creationId xmlns:a16="http://schemas.microsoft.com/office/drawing/2014/main" id="{B97958DF-AEF4-4F67-B930-C4ADDB998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2239736"/>
            <a:ext cx="3505200" cy="1628249"/>
          </a:xfrm>
          <a:prstGeom prst="rect">
            <a:avLst/>
          </a:prstGeom>
          <a:ln>
            <a:solidFill>
              <a:schemeClr val="bg1">
                <a:lumMod val="75000"/>
              </a:schemeClr>
            </a:solidFill>
          </a:ln>
        </p:spPr>
      </p:pic>
    </p:spTree>
    <p:extLst>
      <p:ext uri="{BB962C8B-B14F-4D97-AF65-F5344CB8AC3E}">
        <p14:creationId xmlns:p14="http://schemas.microsoft.com/office/powerpoint/2010/main" val="22931416"/>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954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kern="0" dirty="0"/>
              <a:t>Operational Procedure Notice (OPN)</a:t>
            </a:r>
          </a:p>
          <a:p>
            <a:pPr eaLnBrk="1" hangingPunct="1"/>
            <a:endParaRPr lang="en-US" sz="800" b="1" kern="0" dirty="0"/>
          </a:p>
          <a:p>
            <a:pPr lvl="1" eaLnBrk="1" hangingPunct="1"/>
            <a:r>
              <a:rPr lang="en-US" sz="2000" i="1" kern="0" dirty="0"/>
              <a:t>OPN 64H</a:t>
            </a:r>
            <a:r>
              <a:rPr lang="en-US" sz="2000" i="1" dirty="0"/>
              <a:t>—Mandatory Training Program for OSHA Compliance Personnel</a:t>
            </a:r>
          </a:p>
          <a:p>
            <a:pPr lvl="1" eaLnBrk="1" hangingPunct="1"/>
            <a:endParaRPr lang="en-US" sz="800" i="1" kern="0" dirty="0"/>
          </a:p>
          <a:p>
            <a:pPr lvl="2"/>
            <a:r>
              <a:rPr lang="en-US" sz="1800" dirty="0"/>
              <a:t>Annual review with minor edits.</a:t>
            </a:r>
            <a:endParaRPr lang="en-US" sz="1800" i="1" kern="0" dirty="0"/>
          </a:p>
          <a:p>
            <a:pPr eaLnBrk="1" hangingPunct="1"/>
            <a:endParaRPr lang="en-US" sz="800" b="1" kern="0" dirty="0"/>
          </a:p>
          <a:p>
            <a:pPr eaLnBrk="1" hangingPunct="1"/>
            <a:endParaRPr lang="en-US" sz="800" b="1" kern="0" dirty="0"/>
          </a:p>
          <a:p>
            <a:pPr eaLnBrk="1" hangingPunct="1"/>
            <a:r>
              <a:rPr lang="en-US" sz="2400" b="1" kern="0" dirty="0"/>
              <a:t>Memos</a:t>
            </a:r>
          </a:p>
          <a:p>
            <a:pPr eaLnBrk="1" hangingPunct="1"/>
            <a:endParaRPr lang="en-US" sz="800" b="1" kern="0" dirty="0"/>
          </a:p>
          <a:p>
            <a:pPr lvl="1" eaLnBrk="1" hangingPunct="1"/>
            <a:r>
              <a:rPr lang="en-US" sz="2000" i="1" kern="0" dirty="0"/>
              <a:t>OE 4</a:t>
            </a:r>
            <a:r>
              <a:rPr lang="en-US" sz="2000" i="1" dirty="0"/>
              <a:t>—”No Inspection” Fatality Case File Review </a:t>
            </a:r>
          </a:p>
          <a:p>
            <a:pPr lvl="1" eaLnBrk="1" hangingPunct="1"/>
            <a:endParaRPr lang="en-US" sz="800" i="1" dirty="0"/>
          </a:p>
          <a:p>
            <a:pPr lvl="2" eaLnBrk="1" hangingPunct="1"/>
            <a:r>
              <a:rPr lang="en-US" sz="1800" dirty="0"/>
              <a:t>Describes the review process for fatality cases determined to have a "no inspection" scope.</a:t>
            </a:r>
          </a:p>
          <a:p>
            <a:pPr marL="914400" lvl="2" indent="0" eaLnBrk="1" hangingPunct="1">
              <a:buNone/>
            </a:pPr>
            <a:endParaRPr lang="en-US" sz="1600" b="1" i="1" kern="0" dirty="0"/>
          </a:p>
          <a:p>
            <a:pPr lvl="1" eaLnBrk="1" hangingPunct="1"/>
            <a:r>
              <a:rPr lang="en-US" sz="2000" i="1" kern="0" dirty="0"/>
              <a:t>OE 1e</a:t>
            </a:r>
            <a:r>
              <a:rPr lang="en-US" sz="2000" i="1" dirty="0"/>
              <a:t>—Accident and Fatality Processing in OSHA Express</a:t>
            </a:r>
          </a:p>
          <a:p>
            <a:pPr lvl="1" eaLnBrk="1" hangingPunct="1"/>
            <a:endParaRPr lang="en-US" sz="800" i="1" dirty="0"/>
          </a:p>
          <a:p>
            <a:pPr lvl="2" eaLnBrk="1" hangingPunct="1"/>
            <a:r>
              <a:rPr lang="en-US" sz="1800" dirty="0"/>
              <a:t>This memo provides guidance on processing accidents and fatalities in OSHA Express.</a:t>
            </a:r>
            <a:endParaRPr lang="en-US" sz="1800" b="1" kern="0" dirty="0"/>
          </a:p>
          <a:p>
            <a:pPr lvl="1" eaLnBrk="1" hangingPunct="1"/>
            <a:endParaRPr lang="en-US" i="1" dirty="0"/>
          </a:p>
          <a:p>
            <a:pPr eaLnBrk="1" hangingPunct="1"/>
            <a:endParaRPr lang="en-US" sz="24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E4BC95DC-709D-418B-BC6A-E3B0C74264C1}"/>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220133478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2148986888"/>
              </p:ext>
            </p:extLst>
          </p:nvPr>
        </p:nvGraphicFramePr>
        <p:xfrm>
          <a:off x="609596" y="1194138"/>
          <a:ext cx="7924804" cy="4749462"/>
        </p:xfrm>
        <a:graphic>
          <a:graphicData uri="http://schemas.openxmlformats.org/drawingml/2006/table">
            <a:tbl>
              <a:tblPr>
                <a:tableStyleId>{00A15C55-8517-42AA-B614-E9B94910E393}</a:tableStyleId>
              </a:tblPr>
              <a:tblGrid>
                <a:gridCol w="4077813">
                  <a:extLst>
                    <a:ext uri="{9D8B030D-6E8A-4147-A177-3AD203B41FA5}">
                      <a16:colId xmlns:a16="http://schemas.microsoft.com/office/drawing/2014/main" val="20000"/>
                    </a:ext>
                  </a:extLst>
                </a:gridCol>
                <a:gridCol w="1000218">
                  <a:extLst>
                    <a:ext uri="{9D8B030D-6E8A-4147-A177-3AD203B41FA5}">
                      <a16:colId xmlns:a16="http://schemas.microsoft.com/office/drawing/2014/main" val="20001"/>
                    </a:ext>
                  </a:extLst>
                </a:gridCol>
                <a:gridCol w="923278">
                  <a:extLst>
                    <a:ext uri="{9D8B030D-6E8A-4147-A177-3AD203B41FA5}">
                      <a16:colId xmlns:a16="http://schemas.microsoft.com/office/drawing/2014/main" val="3574565481"/>
                    </a:ext>
                  </a:extLst>
                </a:gridCol>
                <a:gridCol w="857976">
                  <a:extLst>
                    <a:ext uri="{9D8B030D-6E8A-4147-A177-3AD203B41FA5}">
                      <a16:colId xmlns:a16="http://schemas.microsoft.com/office/drawing/2014/main" val="20002"/>
                    </a:ext>
                  </a:extLst>
                </a:gridCol>
                <a:gridCol w="1065519">
                  <a:extLst>
                    <a:ext uri="{9D8B030D-6E8A-4147-A177-3AD203B41FA5}">
                      <a16:colId xmlns:a16="http://schemas.microsoft.com/office/drawing/2014/main" val="20003"/>
                    </a:ext>
                  </a:extLst>
                </a:gridCol>
              </a:tblGrid>
              <a:tr h="508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solidFill>
                            <a:schemeClr val="tx1"/>
                          </a:solidFill>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Safety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260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317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577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1,197</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Health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223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249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472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635</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1,144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1,687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2,829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4,100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147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198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chemeClr val="tx1"/>
                          </a:solidFill>
                          <a:effectLst/>
                          <a:latin typeface="Arial" charset="0"/>
                          <a:cs typeface="Arial" charset="0"/>
                        </a:rPr>
                        <a:t>345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508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1,107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1,641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2,748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5,000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Private Sector and Public Sector Visits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333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349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682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dk1"/>
                          </a:solidFill>
                          <a:effectLst/>
                          <a:latin typeface="+mn-lt"/>
                          <a:cs typeface="+mn-cs"/>
                        </a:rPr>
                        <a:t>925</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508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rPr>
                        <a:t>1</a:t>
                      </a:r>
                      <a:r>
                        <a:rPr kumimoji="0" lang="en-US" sz="1400" b="1" i="0" u="none" strike="noStrike" cap="none" normalizeH="0" baseline="30000" dirty="0">
                          <a:ln>
                            <a:noFill/>
                          </a:ln>
                          <a:effectLst/>
                        </a:rPr>
                        <a:t>ST</a:t>
                      </a:r>
                      <a:r>
                        <a:rPr kumimoji="0" lang="en-US" sz="1400" b="1" i="0"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Program Improvements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475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595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1,074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2,060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35548">
                <a:tc>
                  <a:txBody>
                    <a:bodyPr/>
                    <a:lstStyle/>
                    <a:p>
                      <a:pPr algn="r"/>
                      <a:r>
                        <a:rPr lang="en-US" sz="1300" i="1" dirty="0"/>
                        <a:t>People Trained in Special Emphasis Program Areas</a:t>
                      </a:r>
                      <a:endParaRPr lang="en-US" sz="1300" b="0" i="1" dirty="0"/>
                    </a:p>
                  </a:txBody>
                  <a:tcPr anchor="ctr">
                    <a:solidFill>
                      <a:schemeClr val="bg1">
                        <a:lumMod val="85000"/>
                      </a:schemeClr>
                    </a:solidFill>
                  </a:tcPr>
                </a:tc>
                <a:tc>
                  <a:txBody>
                    <a:bodyPr/>
                    <a:lstStyle/>
                    <a:p>
                      <a:pPr algn="ctr"/>
                      <a:r>
                        <a:rPr lang="en-US" sz="1300" b="0" i="0" dirty="0"/>
                        <a:t>1,326</a:t>
                      </a:r>
                    </a:p>
                  </a:txBody>
                  <a:tcPr anchor="ctr">
                    <a:solidFill>
                      <a:schemeClr val="bg1">
                        <a:lumMod val="85000"/>
                      </a:schemeClr>
                    </a:solidFill>
                  </a:tcPr>
                </a:tc>
                <a:tc>
                  <a:txBody>
                    <a:bodyPr/>
                    <a:lstStyle/>
                    <a:p>
                      <a:pPr algn="ctr"/>
                      <a:r>
                        <a:rPr lang="en-US" sz="1300" b="0" i="0" dirty="0"/>
                        <a:t>1,517</a:t>
                      </a:r>
                    </a:p>
                  </a:txBody>
                  <a:tcPr anchor="ctr">
                    <a:solidFill>
                      <a:schemeClr val="bg1">
                        <a:lumMod val="85000"/>
                      </a:schemeClr>
                    </a:solidFill>
                  </a:tcPr>
                </a:tc>
                <a:tc>
                  <a:txBody>
                    <a:bodyPr/>
                    <a:lstStyle/>
                    <a:p>
                      <a:pPr algn="ctr"/>
                      <a:r>
                        <a:rPr lang="en-US" sz="1300" b="1" i="1" dirty="0"/>
                        <a:t>2,843</a:t>
                      </a:r>
                    </a:p>
                  </a:txBody>
                  <a:tcPr anchor="ctr">
                    <a:solidFill>
                      <a:schemeClr val="bg1">
                        <a:lumMod val="85000"/>
                      </a:schemeClr>
                    </a:solidFill>
                  </a:tcPr>
                </a:tc>
                <a:tc>
                  <a:txBody>
                    <a:bodyPr/>
                    <a:lstStyle/>
                    <a:p>
                      <a:pPr algn="ctr"/>
                      <a:r>
                        <a:rPr lang="en-US" sz="1300" i="0" dirty="0"/>
                        <a:t>3,700</a:t>
                      </a:r>
                      <a:endParaRPr lang="en-US" sz="1300" b="0" i="0" dirty="0"/>
                    </a:p>
                  </a:txBody>
                  <a:tcPr anchor="ctr">
                    <a:solidFill>
                      <a:schemeClr val="bg1">
                        <a:lumMod val="85000"/>
                      </a:schemeClr>
                    </a:solidFill>
                  </a:tcPr>
                </a:tc>
                <a:extLst>
                  <a:ext uri="{0D108BD9-81ED-4DB2-BD59-A6C34878D82A}">
                    <a16:rowId xmlns:a16="http://schemas.microsoft.com/office/drawing/2014/main" val="10010"/>
                  </a:ext>
                </a:extLst>
              </a:tr>
              <a:tr h="314858">
                <a:tc>
                  <a:txBody>
                    <a:bodyPr/>
                    <a:lstStyle/>
                    <a:p>
                      <a:pPr algn="r"/>
                      <a:r>
                        <a:rPr lang="en-US" sz="1300" i="1" dirty="0"/>
                        <a:t>People Trained at OSH</a:t>
                      </a:r>
                      <a:r>
                        <a:rPr lang="en-US" sz="1300" i="1" baseline="0" dirty="0"/>
                        <a:t> </a:t>
                      </a:r>
                      <a:r>
                        <a:rPr lang="en-US" sz="1300" i="1" dirty="0"/>
                        <a:t>Division Sponsored Events</a:t>
                      </a:r>
                      <a:endParaRPr lang="en-US" sz="1300" b="0" i="1" dirty="0"/>
                    </a:p>
                  </a:txBody>
                  <a:tcPr anchor="ctr">
                    <a:solidFill>
                      <a:schemeClr val="bg1">
                        <a:lumMod val="95000"/>
                      </a:schemeClr>
                    </a:solidFill>
                  </a:tcPr>
                </a:tc>
                <a:tc>
                  <a:txBody>
                    <a:bodyPr/>
                    <a:lstStyle/>
                    <a:p>
                      <a:pPr algn="ctr"/>
                      <a:r>
                        <a:rPr lang="en-US" sz="1300" b="0" i="0" dirty="0"/>
                        <a:t>1,942</a:t>
                      </a:r>
                    </a:p>
                  </a:txBody>
                  <a:tcPr anchor="ctr">
                    <a:solidFill>
                      <a:schemeClr val="bg1">
                        <a:lumMod val="95000"/>
                      </a:schemeClr>
                    </a:solidFill>
                  </a:tcPr>
                </a:tc>
                <a:tc>
                  <a:txBody>
                    <a:bodyPr/>
                    <a:lstStyle/>
                    <a:p>
                      <a:pPr algn="ctr"/>
                      <a:r>
                        <a:rPr lang="en-US" sz="1300" b="0" i="0" dirty="0"/>
                        <a:t>2,257</a:t>
                      </a:r>
                    </a:p>
                  </a:txBody>
                  <a:tcPr anchor="ctr">
                    <a:solidFill>
                      <a:schemeClr val="bg1">
                        <a:lumMod val="95000"/>
                      </a:schemeClr>
                    </a:solidFill>
                  </a:tcPr>
                </a:tc>
                <a:tc>
                  <a:txBody>
                    <a:bodyPr/>
                    <a:lstStyle/>
                    <a:p>
                      <a:pPr algn="ctr"/>
                      <a:r>
                        <a:rPr lang="en-US" sz="1300" b="1" i="1" dirty="0"/>
                        <a:t>4,199</a:t>
                      </a:r>
                    </a:p>
                  </a:txBody>
                  <a:tcPr anchor="ctr">
                    <a:solidFill>
                      <a:schemeClr val="bg1">
                        <a:lumMod val="95000"/>
                      </a:schemeClr>
                    </a:solidFill>
                  </a:tcPr>
                </a:tc>
                <a:tc>
                  <a:txBody>
                    <a:bodyPr/>
                    <a:lstStyle/>
                    <a:p>
                      <a:pPr algn="ctr"/>
                      <a:r>
                        <a:rPr lang="en-US" sz="1300" i="0" dirty="0"/>
                        <a:t>7,350</a:t>
                      </a:r>
                      <a:endParaRPr lang="en-US" sz="13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3C44791B-AE6C-4D92-B5C1-CDCCDBB2550F}"/>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176571417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dirty="0"/>
              <a:t>Compliance Directives (CPL)</a:t>
            </a:r>
          </a:p>
          <a:p>
            <a:pPr eaLnBrk="1" hangingPunct="1"/>
            <a:endParaRPr lang="en-US" sz="800" b="1" dirty="0"/>
          </a:p>
          <a:p>
            <a:pPr lvl="1" eaLnBrk="1" hangingPunct="1"/>
            <a:r>
              <a:rPr lang="en-US" sz="2000" i="1" dirty="0"/>
              <a:t>CPL 02-00-051—Enforcement Exemptions and Limitations Under the Appropriations Act</a:t>
            </a:r>
          </a:p>
          <a:p>
            <a:pPr lvl="1" eaLnBrk="1" hangingPunct="1"/>
            <a:endParaRPr lang="en-US" sz="800" i="1" dirty="0"/>
          </a:p>
          <a:p>
            <a:pPr lvl="2"/>
            <a:r>
              <a:rPr lang="en-US" sz="1800" dirty="0"/>
              <a:t>Includes most recent listing of the North American Industry Classification System (NAICS) codes for industries with a Days Away, Restricted, or Transferred (DART) occupational injury and illness rate below the national private sector rate of </a:t>
            </a:r>
            <a:r>
              <a:rPr lang="en-US" sz="1800" b="1" dirty="0"/>
              <a:t>1.5</a:t>
            </a:r>
            <a:r>
              <a:rPr lang="en-US" sz="1800" dirty="0"/>
              <a:t> for 2019. </a:t>
            </a:r>
          </a:p>
          <a:p>
            <a:pPr lvl="2"/>
            <a:endParaRPr lang="en-US" sz="1600" dirty="0"/>
          </a:p>
          <a:p>
            <a:pPr lvl="1"/>
            <a:r>
              <a:rPr lang="en-US" sz="2000" i="1" dirty="0"/>
              <a:t>CPL 02-01-062—Site-Specific Targeting (SST)</a:t>
            </a:r>
            <a:endParaRPr lang="en-US" sz="2000" dirty="0"/>
          </a:p>
          <a:p>
            <a:pPr lvl="1" eaLnBrk="1" hangingPunct="1"/>
            <a:endParaRPr lang="en-US" sz="800" b="1" dirty="0"/>
          </a:p>
          <a:p>
            <a:pPr lvl="2"/>
            <a:r>
              <a:rPr lang="en-US" sz="1800" dirty="0"/>
              <a:t>Implements OSHA's Site-Specific Targeting inspection plan. This program does not include construction worksites or North Carolina public sector sites.</a:t>
            </a:r>
          </a:p>
          <a:p>
            <a:pPr eaLnBrk="1" hangingPunct="1"/>
            <a:endParaRPr lang="en-US" sz="800" b="1" dirty="0"/>
          </a:p>
          <a:p>
            <a:pPr eaLnBrk="1" hangingPunct="1"/>
            <a:endParaRPr lang="en-US" sz="800" b="1" dirty="0"/>
          </a:p>
          <a:p>
            <a:pPr eaLnBrk="1" hangingPunct="1"/>
            <a:endParaRPr lang="en-US" sz="900" b="1" kern="0" dirty="0"/>
          </a:p>
          <a:p>
            <a:pPr eaLnBrk="1" hangingPunct="1"/>
            <a:endParaRPr lang="en-US" sz="2400" b="1" kern="0" dirty="0"/>
          </a:p>
          <a:p>
            <a:pPr lvl="1" eaLnBrk="1" hangingPunct="1"/>
            <a:endParaRPr lang="en-US"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913B727F-D4E9-4036-87FF-13E7D11E002E}"/>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140550520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dirty="0"/>
              <a:t>Code of Federal Register (CFR)</a:t>
            </a:r>
          </a:p>
          <a:p>
            <a:pPr eaLnBrk="1" hangingPunct="1"/>
            <a:endParaRPr lang="en-US" sz="800" b="1" dirty="0"/>
          </a:p>
          <a:p>
            <a:pPr lvl="1" eaLnBrk="1" hangingPunct="1"/>
            <a:r>
              <a:rPr lang="en-US" sz="2000" i="1" dirty="0"/>
              <a:t>CFR 178F—Cranes and Derricks in Construction: Railroad Roadway Work</a:t>
            </a:r>
          </a:p>
          <a:p>
            <a:pPr lvl="1" eaLnBrk="1" hangingPunct="1"/>
            <a:endParaRPr lang="en-US" sz="800" i="1" dirty="0"/>
          </a:p>
          <a:p>
            <a:pPr lvl="2"/>
            <a:r>
              <a:rPr lang="en-US" sz="1800" dirty="0"/>
              <a:t>Final rule revises the standard for cranes and derricks in construction to provide specific exemptions and clarifications with regard to the application of the standard to cranes and derricks used for railroad roadway work</a:t>
            </a:r>
            <a:r>
              <a:rPr lang="en-US" dirty="0"/>
              <a:t>.</a:t>
            </a:r>
            <a:r>
              <a:rPr lang="en-US" sz="1600" dirty="0"/>
              <a:t> </a:t>
            </a:r>
          </a:p>
          <a:p>
            <a:pPr eaLnBrk="1" hangingPunct="1"/>
            <a:endParaRPr lang="en-US" sz="800" b="1" dirty="0"/>
          </a:p>
          <a:p>
            <a:pPr eaLnBrk="1" hangingPunct="1"/>
            <a:endParaRPr lang="en-US" sz="800" b="1" dirty="0"/>
          </a:p>
          <a:p>
            <a:pPr eaLnBrk="1" hangingPunct="1"/>
            <a:endParaRPr lang="en-US" sz="800" b="1" dirty="0"/>
          </a:p>
          <a:p>
            <a:pPr lvl="1" eaLnBrk="1" hangingPunct="1"/>
            <a:r>
              <a:rPr lang="en-US" sz="2000" i="1" kern="0" dirty="0"/>
              <a:t>CFR 187E</a:t>
            </a:r>
            <a:r>
              <a:rPr lang="en-US" sz="2000" i="1" dirty="0"/>
              <a:t>—Occupational Exposure to Beryllium and Beryllium Compounds</a:t>
            </a:r>
          </a:p>
          <a:p>
            <a:pPr lvl="1" eaLnBrk="1" hangingPunct="1"/>
            <a:endParaRPr lang="en-US" sz="800" i="1" kern="0" dirty="0"/>
          </a:p>
          <a:p>
            <a:pPr lvl="2" eaLnBrk="1" hangingPunct="1"/>
            <a:r>
              <a:rPr lang="en-US" sz="1800" dirty="0"/>
              <a:t>Amends the existing shipyard and construction standards for occupational exposure to beryllium and beryllium compounds to clarify certain provisions and simplify or improve compliance.</a:t>
            </a:r>
          </a:p>
          <a:p>
            <a:pPr lvl="1" eaLnBrk="1" hangingPunct="1"/>
            <a:endParaRPr lang="en-US" sz="2000" i="1" kern="0" dirty="0"/>
          </a:p>
          <a:p>
            <a:pPr lvl="1" eaLnBrk="1" hangingPunct="1"/>
            <a:endParaRPr lang="en-US"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913B727F-D4E9-4036-87FF-13E7D11E002E}"/>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157902409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endParaRPr lang="en-US" sz="800" b="1" dirty="0"/>
          </a:p>
          <a:p>
            <a:pPr lvl="1" eaLnBrk="1" hangingPunct="1"/>
            <a:r>
              <a:rPr lang="en-US" sz="2000" i="1" kern="0" dirty="0"/>
              <a:t>CFR 187D</a:t>
            </a:r>
            <a:r>
              <a:rPr lang="en-US" sz="2000" i="1" dirty="0"/>
              <a:t>—Occupational Exposure to Beryllium and Beryllium Compounds</a:t>
            </a:r>
          </a:p>
          <a:p>
            <a:pPr lvl="1" eaLnBrk="1" hangingPunct="1"/>
            <a:endParaRPr lang="en-US" sz="800" i="1" kern="0" dirty="0"/>
          </a:p>
          <a:p>
            <a:pPr lvl="2"/>
            <a:r>
              <a:rPr lang="en-US" sz="1800" dirty="0"/>
              <a:t>Amends the standard to clarify certain provisions and simplify or improve compliance.</a:t>
            </a:r>
          </a:p>
          <a:p>
            <a:pPr lvl="1" eaLnBrk="1" hangingPunct="1"/>
            <a:endParaRPr lang="en-US" sz="2000" i="1" kern="0" dirty="0"/>
          </a:p>
          <a:p>
            <a:pPr eaLnBrk="1" hangingPunct="1"/>
            <a:r>
              <a:rPr lang="en-US" sz="2400" b="1" kern="0" dirty="0"/>
              <a:t>Field Operations Manual (FOM)</a:t>
            </a:r>
          </a:p>
          <a:p>
            <a:pPr eaLnBrk="1" hangingPunct="1"/>
            <a:endParaRPr lang="en-US" sz="800" b="1" kern="0" dirty="0"/>
          </a:p>
          <a:p>
            <a:pPr lvl="1" eaLnBrk="1" hangingPunct="1"/>
            <a:r>
              <a:rPr lang="en-US" sz="2000" i="1" kern="0" dirty="0"/>
              <a:t>FOM Chapter 6</a:t>
            </a:r>
            <a:r>
              <a:rPr lang="en-US" sz="2000" i="1" dirty="0"/>
              <a:t>—Penalties</a:t>
            </a:r>
          </a:p>
          <a:p>
            <a:pPr lvl="1" eaLnBrk="1" hangingPunct="1"/>
            <a:endParaRPr lang="en-US" sz="800" i="1" dirty="0"/>
          </a:p>
          <a:p>
            <a:pPr lvl="2"/>
            <a:r>
              <a:rPr lang="en-US" sz="1800" dirty="0"/>
              <a:t>Citation guidance was clarified for situations where employers failed to report incidents required per 29 CFR 1904.39.</a:t>
            </a:r>
            <a:br>
              <a:rPr lang="en-US" sz="1800" i="1" dirty="0"/>
            </a:br>
            <a:r>
              <a:rPr lang="en-US" sz="4600" i="1" dirty="0"/>
              <a:t>	</a:t>
            </a:r>
            <a:endParaRPr lang="en-US" sz="4600"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913B727F-D4E9-4036-87FF-13E7D11E002E}"/>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343583721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extLst>
              <p:ext uri="{D42A27DB-BD31-4B8C-83A1-F6EECF244321}">
                <p14:modId xmlns:p14="http://schemas.microsoft.com/office/powerpoint/2010/main" val="216084020"/>
              </p:ext>
            </p:extLst>
          </p:nvPr>
        </p:nvGraphicFramePr>
        <p:xfrm>
          <a:off x="609600" y="1219200"/>
          <a:ext cx="7924800" cy="4495799"/>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4257082247"/>
                    </a:ext>
                  </a:extLst>
                </a:gridCol>
                <a:gridCol w="5105400">
                  <a:extLst>
                    <a:ext uri="{9D8B030D-6E8A-4147-A177-3AD203B41FA5}">
                      <a16:colId xmlns:a16="http://schemas.microsoft.com/office/drawing/2014/main" val="4285241588"/>
                    </a:ext>
                  </a:extLst>
                </a:gridCol>
              </a:tblGrid>
              <a:tr h="408709">
                <a:tc gridSpan="2">
                  <a:txBody>
                    <a:bodyPr/>
                    <a:lstStyle/>
                    <a:p>
                      <a:pPr algn="ctr"/>
                      <a:r>
                        <a:rPr lang="en-US" sz="2000" b="1" dirty="0">
                          <a:solidFill>
                            <a:schemeClr val="tx1"/>
                          </a:solidFill>
                        </a:rPr>
                        <a:t>Bureau Staffing</a:t>
                      </a:r>
                    </a:p>
                  </a:txBody>
                  <a:tcPr anchor="ctr">
                    <a:solidFill>
                      <a:schemeClr val="bg1">
                        <a:lumMod val="65000"/>
                      </a:schemeClr>
                    </a:solidFill>
                  </a:tcPr>
                </a:tc>
                <a:tc hMerge="1">
                  <a:txBody>
                    <a:bodyPr/>
                    <a:lstStyle/>
                    <a:p>
                      <a:endParaRPr lang="en-US" b="0" dirty="0"/>
                    </a:p>
                  </a:txBody>
                  <a:tcPr/>
                </a:tc>
                <a:extLst>
                  <a:ext uri="{0D108BD9-81ED-4DB2-BD59-A6C34878D82A}">
                    <a16:rowId xmlns:a16="http://schemas.microsoft.com/office/drawing/2014/main" val="1791238280"/>
                  </a:ext>
                </a:extLst>
              </a:tr>
              <a:tr h="408709">
                <a:tc>
                  <a:txBody>
                    <a:bodyPr/>
                    <a:lstStyle/>
                    <a:p>
                      <a:pPr algn="r"/>
                      <a:r>
                        <a:rPr lang="en-US" b="0" dirty="0"/>
                        <a:t>Jay Cronley</a:t>
                      </a:r>
                    </a:p>
                  </a:txBody>
                  <a:tcPr anchor="ctr"/>
                </a:tc>
                <a:tc>
                  <a:txBody>
                    <a:bodyPr/>
                    <a:lstStyle/>
                    <a:p>
                      <a:pPr algn="ctr"/>
                      <a:r>
                        <a:rPr lang="en-US" b="0" i="1" dirty="0"/>
                        <a:t>Information Officer</a:t>
                      </a:r>
                    </a:p>
                  </a:txBody>
                  <a:tcPr anchor="ctr"/>
                </a:tc>
                <a:extLst>
                  <a:ext uri="{0D108BD9-81ED-4DB2-BD59-A6C34878D82A}">
                    <a16:rowId xmlns:a16="http://schemas.microsoft.com/office/drawing/2014/main" val="3680436942"/>
                  </a:ext>
                </a:extLst>
              </a:tr>
              <a:tr h="408709">
                <a:tc>
                  <a:txBody>
                    <a:bodyPr/>
                    <a:lstStyle/>
                    <a:p>
                      <a:pPr algn="r"/>
                      <a:r>
                        <a:rPr lang="en-US" sz="1800" b="0" kern="1200" dirty="0">
                          <a:solidFill>
                            <a:schemeClr val="dk1"/>
                          </a:solidFill>
                          <a:effectLst/>
                          <a:latin typeface="+mn-lt"/>
                          <a:ea typeface="+mn-ea"/>
                          <a:cs typeface="+mn-cs"/>
                        </a:rPr>
                        <a:t>Celestine </a:t>
                      </a:r>
                      <a:r>
                        <a:rPr lang="en-US" sz="1800" b="0" kern="1200" dirty="0" err="1">
                          <a:solidFill>
                            <a:schemeClr val="dk1"/>
                          </a:solidFill>
                          <a:effectLst/>
                          <a:latin typeface="+mn-lt"/>
                          <a:ea typeface="+mn-ea"/>
                          <a:cs typeface="+mn-cs"/>
                        </a:rPr>
                        <a:t>Chestnutt</a:t>
                      </a:r>
                      <a:endParaRPr 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Administrative Assistant II</a:t>
                      </a:r>
                    </a:p>
                  </a:txBody>
                  <a:tcPr anchor="ctr"/>
                </a:tc>
                <a:extLst>
                  <a:ext uri="{0D108BD9-81ED-4DB2-BD59-A6C34878D82A}">
                    <a16:rowId xmlns:a16="http://schemas.microsoft.com/office/drawing/2014/main" val="3921484080"/>
                  </a:ext>
                </a:extLst>
              </a:tr>
              <a:tr h="408709">
                <a:tc>
                  <a:txBody>
                    <a:bodyPr/>
                    <a:lstStyle/>
                    <a:p>
                      <a:pPr algn="r"/>
                      <a:r>
                        <a:rPr lang="en-US" sz="1800" b="0" kern="1200" dirty="0">
                          <a:solidFill>
                            <a:schemeClr val="dk1"/>
                          </a:solidFill>
                          <a:effectLst/>
                          <a:latin typeface="+mn-lt"/>
                          <a:ea typeface="+mn-ea"/>
                          <a:cs typeface="+mn-cs"/>
                        </a:rPr>
                        <a:t>James Agosto</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84281044"/>
                  </a:ext>
                </a:extLst>
              </a:tr>
              <a:tr h="408709">
                <a:tc>
                  <a:txBody>
                    <a:bodyPr/>
                    <a:lstStyle/>
                    <a:p>
                      <a:pPr algn="r"/>
                      <a:r>
                        <a:rPr lang="en-US" b="0" dirty="0"/>
                        <a:t>Alexander Fowler</a:t>
                      </a:r>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1293101927"/>
                  </a:ext>
                </a:extLst>
              </a:tr>
              <a:tr h="408709">
                <a:tc>
                  <a:txBody>
                    <a:bodyPr/>
                    <a:lstStyle/>
                    <a:p>
                      <a:pPr algn="r"/>
                      <a:r>
                        <a:rPr lang="en-US" sz="1800" kern="1200" dirty="0">
                          <a:solidFill>
                            <a:schemeClr val="dk1"/>
                          </a:solidFill>
                          <a:effectLst/>
                          <a:latin typeface="+mn-lt"/>
                          <a:ea typeface="+mn-ea"/>
                          <a:cs typeface="+mn-cs"/>
                        </a:rPr>
                        <a:t>Dianne Daniels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610311915"/>
                  </a:ext>
                </a:extLst>
              </a:tr>
              <a:tr h="408709">
                <a:tc>
                  <a:txBody>
                    <a:bodyPr/>
                    <a:lstStyle/>
                    <a:p>
                      <a:pPr algn="r"/>
                      <a:r>
                        <a:rPr lang="en-US" sz="1800" kern="1200" dirty="0">
                          <a:solidFill>
                            <a:schemeClr val="dk1"/>
                          </a:solidFill>
                          <a:effectLst/>
                          <a:latin typeface="+mn-lt"/>
                          <a:ea typeface="+mn-ea"/>
                          <a:cs typeface="+mn-cs"/>
                        </a:rPr>
                        <a:t>Anitra </a:t>
                      </a:r>
                      <a:r>
                        <a:rPr lang="en-US" sz="1800" kern="1200" dirty="0" err="1">
                          <a:solidFill>
                            <a:schemeClr val="dk1"/>
                          </a:solidFill>
                          <a:effectLst/>
                          <a:latin typeface="+mn-lt"/>
                          <a:ea typeface="+mn-ea"/>
                          <a:cs typeface="+mn-cs"/>
                        </a:rPr>
                        <a:t>Nalls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3689851666"/>
                  </a:ext>
                </a:extLst>
              </a:tr>
              <a:tr h="408709">
                <a:tc>
                  <a:txBody>
                    <a:bodyPr/>
                    <a:lstStyle/>
                    <a:p>
                      <a:pPr algn="r"/>
                      <a:r>
                        <a:rPr lang="en-US" sz="1800" kern="1200" dirty="0">
                          <a:solidFill>
                            <a:schemeClr val="dk1"/>
                          </a:solidFill>
                          <a:effectLst/>
                          <a:latin typeface="+mn-lt"/>
                          <a:ea typeface="+mn-ea"/>
                          <a:cs typeface="+mn-cs"/>
                        </a:rPr>
                        <a:t>Erin Smith</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1858028"/>
                  </a:ext>
                </a:extLst>
              </a:tr>
              <a:tr h="408709">
                <a:tc>
                  <a:txBody>
                    <a:bodyPr/>
                    <a:lstStyle/>
                    <a:p>
                      <a:pPr algn="r"/>
                      <a:r>
                        <a:rPr lang="en-US" b="0" dirty="0"/>
                        <a:t>Theodore Place</a:t>
                      </a:r>
                    </a:p>
                  </a:txBody>
                  <a:tcPr anchor="ctr"/>
                </a:tc>
                <a:tc>
                  <a:txBody>
                    <a:bodyPr/>
                    <a:lstStyle/>
                    <a:p>
                      <a:pPr algn="ctr"/>
                      <a:r>
                        <a:rPr lang="en-US" b="0" i="1" dirty="0"/>
                        <a:t>Investigator</a:t>
                      </a:r>
                    </a:p>
                  </a:txBody>
                  <a:tcPr anchor="ctr"/>
                </a:tc>
                <a:extLst>
                  <a:ext uri="{0D108BD9-81ED-4DB2-BD59-A6C34878D82A}">
                    <a16:rowId xmlns:a16="http://schemas.microsoft.com/office/drawing/2014/main" val="1086128519"/>
                  </a:ext>
                </a:extLst>
              </a:tr>
              <a:tr h="408709">
                <a:tc>
                  <a:txBody>
                    <a:bodyPr/>
                    <a:lstStyle/>
                    <a:p>
                      <a:pPr algn="r"/>
                      <a:r>
                        <a:rPr lang="en-US" sz="1800" kern="1200" dirty="0">
                          <a:solidFill>
                            <a:schemeClr val="dk1"/>
                          </a:solidFill>
                          <a:effectLst/>
                          <a:latin typeface="+mn-lt"/>
                          <a:ea typeface="+mn-ea"/>
                          <a:cs typeface="+mn-cs"/>
                        </a:rPr>
                        <a:t>Alvin </a:t>
                      </a:r>
                      <a:r>
                        <a:rPr lang="en-US" sz="1800" kern="1200" dirty="0" err="1">
                          <a:solidFill>
                            <a:schemeClr val="dk1"/>
                          </a:solidFill>
                          <a:effectLst/>
                          <a:latin typeface="+mn-lt"/>
                          <a:ea typeface="+mn-ea"/>
                          <a:cs typeface="+mn-cs"/>
                        </a:rPr>
                        <a:t>Vocalan</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310495853"/>
                  </a:ext>
                </a:extLst>
              </a:tr>
              <a:tr h="408709">
                <a:tc>
                  <a:txBody>
                    <a:bodyPr/>
                    <a:lstStyle/>
                    <a:p>
                      <a:pPr algn="r"/>
                      <a:r>
                        <a:rPr lang="en-US" sz="1800" kern="1200" dirty="0">
                          <a:solidFill>
                            <a:schemeClr val="dk1"/>
                          </a:solidFill>
                          <a:effectLst/>
                          <a:latin typeface="+mn-lt"/>
                          <a:ea typeface="+mn-ea"/>
                          <a:cs typeface="+mn-cs"/>
                        </a:rPr>
                        <a:t>Harriet Hopkins</a:t>
                      </a:r>
                      <a:endParaRPr lang="en-US" b="0" dirty="0"/>
                    </a:p>
                  </a:txBody>
                  <a:tcPr anchor="ctr"/>
                </a:tc>
                <a:tc>
                  <a:txBody>
                    <a:bodyPr/>
                    <a:lstStyle/>
                    <a:p>
                      <a:pPr algn="ctr"/>
                      <a:r>
                        <a:rPr lang="en-US" b="0" i="1" dirty="0"/>
                        <a:t>Administrator</a:t>
                      </a:r>
                    </a:p>
                  </a:txBody>
                  <a:tcPr anchor="ctr"/>
                </a:tc>
                <a:extLst>
                  <a:ext uri="{0D108BD9-81ED-4DB2-BD59-A6C34878D82A}">
                    <a16:rowId xmlns:a16="http://schemas.microsoft.com/office/drawing/2014/main" val="802781354"/>
                  </a:ext>
                </a:extLst>
              </a:tr>
            </a:tbl>
          </a:graphicData>
        </a:graphic>
      </p:graphicFrame>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8" name="TextBox 7">
            <a:extLst>
              <a:ext uri="{FF2B5EF4-FFF2-40B4-BE49-F238E27FC236}">
                <a16:creationId xmlns:a16="http://schemas.microsoft.com/office/drawing/2014/main" id="{681C986A-1C7E-487E-B228-58A45E2BD51B}"/>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2952019479"/>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3432140538"/>
              </p:ext>
            </p:extLst>
          </p:nvPr>
        </p:nvGraphicFramePr>
        <p:xfrm>
          <a:off x="609600" y="1142996"/>
          <a:ext cx="7924799" cy="4267202"/>
        </p:xfrm>
        <a:graphic>
          <a:graphicData uri="http://schemas.openxmlformats.org/drawingml/2006/table">
            <a:tbl>
              <a:tblPr firstRow="1" bandRow="1">
                <a:tableStyleId>{073A0DAA-6AF3-43AB-8588-CEC1D06C72B9}</a:tableStyleId>
              </a:tblPr>
              <a:tblGrid>
                <a:gridCol w="5283200">
                  <a:extLst>
                    <a:ext uri="{9D8B030D-6E8A-4147-A177-3AD203B41FA5}">
                      <a16:colId xmlns:a16="http://schemas.microsoft.com/office/drawing/2014/main" val="20000"/>
                    </a:ext>
                  </a:extLst>
                </a:gridCol>
                <a:gridCol w="880533">
                  <a:extLst>
                    <a:ext uri="{9D8B030D-6E8A-4147-A177-3AD203B41FA5}">
                      <a16:colId xmlns:a16="http://schemas.microsoft.com/office/drawing/2014/main" val="20001"/>
                    </a:ext>
                  </a:extLst>
                </a:gridCol>
                <a:gridCol w="880533">
                  <a:extLst>
                    <a:ext uri="{9D8B030D-6E8A-4147-A177-3AD203B41FA5}">
                      <a16:colId xmlns:a16="http://schemas.microsoft.com/office/drawing/2014/main" val="3937492433"/>
                    </a:ext>
                  </a:extLst>
                </a:gridCol>
                <a:gridCol w="880533">
                  <a:extLst>
                    <a:ext uri="{9D8B030D-6E8A-4147-A177-3AD203B41FA5}">
                      <a16:colId xmlns:a16="http://schemas.microsoft.com/office/drawing/2014/main" val="20002"/>
                    </a:ext>
                  </a:extLst>
                </a:gridCol>
              </a:tblGrid>
              <a:tr h="397369">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rPr>
                        <a:t>Total</a:t>
                      </a: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6905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Total OSH Complaints Filed</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400" i="0" dirty="0">
                          <a:solidFill>
                            <a:schemeClr val="tx1"/>
                          </a:solidFill>
                        </a:rPr>
                        <a:t>37</a:t>
                      </a:r>
                    </a:p>
                  </a:txBody>
                  <a:tcPr anchor="ctr">
                    <a:solidFill>
                      <a:schemeClr val="bg1">
                        <a:lumMod val="95000"/>
                      </a:schemeClr>
                    </a:solidFill>
                  </a:tcPr>
                </a:tc>
                <a:tc>
                  <a:txBody>
                    <a:bodyPr/>
                    <a:lstStyle/>
                    <a:p>
                      <a:pPr algn="ctr"/>
                      <a:r>
                        <a:rPr lang="en-US" sz="1400" i="0" dirty="0">
                          <a:solidFill>
                            <a:schemeClr val="tx1"/>
                          </a:solidFill>
                        </a:rPr>
                        <a:t>36*</a:t>
                      </a:r>
                    </a:p>
                  </a:txBody>
                  <a:tcPr anchor="ctr">
                    <a:solidFill>
                      <a:schemeClr val="bg1">
                        <a:lumMod val="95000"/>
                      </a:schemeClr>
                    </a:solidFill>
                  </a:tcPr>
                </a:tc>
                <a:tc>
                  <a:txBody>
                    <a:bodyPr/>
                    <a:lstStyle/>
                    <a:p>
                      <a:pPr algn="ctr"/>
                      <a:r>
                        <a:rPr lang="en-US" sz="1400" b="1" i="1" dirty="0">
                          <a:solidFill>
                            <a:schemeClr val="tx1"/>
                          </a:solidFill>
                        </a:rPr>
                        <a:t>73</a:t>
                      </a:r>
                    </a:p>
                  </a:txBody>
                  <a:tcPr anchor="ctr">
                    <a:solidFill>
                      <a:schemeClr val="bg1">
                        <a:lumMod val="95000"/>
                      </a:schemeClr>
                    </a:solidFill>
                  </a:tcPr>
                </a:tc>
                <a:extLst>
                  <a:ext uri="{0D108BD9-81ED-4DB2-BD59-A6C34878D82A}">
                    <a16:rowId xmlns:a16="http://schemas.microsoft.com/office/drawing/2014/main" val="10001"/>
                  </a:ext>
                </a:extLst>
              </a:tr>
              <a:tr h="38147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Total OSH Complaints Closed</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0" dirty="0">
                          <a:solidFill>
                            <a:schemeClr val="tx1"/>
                          </a:solidFill>
                        </a:rPr>
                        <a:t>54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27</a:t>
                      </a:r>
                      <a:r>
                        <a:rPr lang="en-US" sz="1400" dirty="0">
                          <a:solidFill>
                            <a:srgbClr val="000000"/>
                          </a:solidFill>
                          <a:effectLst/>
                          <a:latin typeface="+mj-lt"/>
                          <a:ea typeface="Calibri" panose="020F0502020204030204" pitchFamily="34" charset="0"/>
                          <a:cs typeface="Times New Roman" panose="02020603050405020304" pitchFamily="18" charset="0"/>
                        </a:rPr>
                        <a:t>*</a:t>
                      </a:r>
                      <a:endParaRPr lang="en-US" sz="14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cs typeface="Times New Roman" panose="02020603050405020304" pitchFamily="18" charset="0"/>
                        </a:rPr>
                        <a:t>81</a:t>
                      </a:r>
                      <a:endParaRPr lang="en-US" sz="14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0002"/>
                  </a:ext>
                </a:extLst>
              </a:tr>
              <a:tr h="38345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Number of OSH Cases Closed Within 90 Days of File Date</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400" i="0" dirty="0">
                          <a:solidFill>
                            <a:schemeClr val="tx1"/>
                          </a:solidFill>
                        </a:rPr>
                        <a:t>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cs typeface="Times New Roman" panose="02020603050405020304" pitchFamily="18" charset="0"/>
                        </a:rPr>
                        <a:t>1</a:t>
                      </a:r>
                      <a:endParaRPr lang="en-US" sz="1400"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cs typeface="Times New Roman" panose="02020603050405020304" pitchFamily="18" charset="0"/>
                        </a:rPr>
                        <a:t>1</a:t>
                      </a:r>
                      <a:endParaRPr lang="en-US" sz="14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3"/>
                  </a:ext>
                </a:extLst>
              </a:tr>
              <a:tr h="38345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Percentage of Cases Closed Within 90 Days of File Date</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0" dirty="0">
                          <a:solidFill>
                            <a:schemeClr val="tx1"/>
                          </a:solidFill>
                        </a:rPr>
                        <a:t>0%</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cs typeface="Times New Roman" panose="02020603050405020304" pitchFamily="18" charset="0"/>
                        </a:rPr>
                        <a:t>4%</a:t>
                      </a:r>
                      <a:endParaRPr lang="en-US" sz="14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cs typeface="Calibri" panose="020F0502020204030204" pitchFamily="34" charset="0"/>
                        </a:rPr>
                        <a:t>&lt;1%</a:t>
                      </a:r>
                      <a:endParaRPr lang="en-US" sz="14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0004"/>
                  </a:ext>
                </a:extLst>
              </a:tr>
              <a:tr h="60399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400" i="1" kern="1200" dirty="0">
                          <a:solidFill>
                            <a:schemeClr val="dk1"/>
                          </a:solidFill>
                          <a:effectLst/>
                          <a:latin typeface="+mn-lt"/>
                          <a:ea typeface="+mn-ea"/>
                          <a:cs typeface="+mn-cs"/>
                        </a:rPr>
                        <a:t>Of Cases Closed, Average Number of Elapsed Days Between File Date and Closed Date</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400" i="0" dirty="0">
                          <a:solidFill>
                            <a:schemeClr val="tx1"/>
                          </a:solidFill>
                        </a:rPr>
                        <a:t>248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cs typeface="Times New Roman" panose="02020603050405020304" pitchFamily="18" charset="0"/>
                        </a:rPr>
                        <a:t>259</a:t>
                      </a:r>
                      <a:endParaRPr lang="en-US" sz="1400"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algn="ctr">
                        <a:lnSpc>
                          <a:spcPct val="107000"/>
                        </a:lnSpc>
                      </a:pPr>
                      <a:r>
                        <a:rPr lang="en-US" sz="1400" b="1" i="1" dirty="0">
                          <a:effectLst/>
                          <a:latin typeface="+mj-lt"/>
                          <a:cs typeface="Times New Roman" panose="02020603050405020304" pitchFamily="18" charset="0"/>
                        </a:rPr>
                        <a:t>NA</a:t>
                      </a:r>
                    </a:p>
                  </a:txBody>
                  <a:tcPr anchor="ctr">
                    <a:solidFill>
                      <a:schemeClr val="bg1">
                        <a:lumMod val="95000"/>
                      </a:schemeClr>
                    </a:solidFill>
                  </a:tcPr>
                </a:tc>
                <a:extLst>
                  <a:ext uri="{0D108BD9-81ED-4DB2-BD59-A6C34878D82A}">
                    <a16:rowId xmlns:a16="http://schemas.microsoft.com/office/drawing/2014/main" val="10005"/>
                  </a:ext>
                </a:extLst>
              </a:tr>
              <a:tr h="60399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i="1" u="none" strike="noStrike" cap="none" normalizeH="0" baseline="0" dirty="0">
                          <a:ln>
                            <a:noFill/>
                          </a:ln>
                          <a:effectLst/>
                        </a:rPr>
                        <a:t>Total Number of OSH Complaints Pending at End of Reporting Period</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0" dirty="0">
                          <a:solidFill>
                            <a:schemeClr val="tx1"/>
                          </a:solidFill>
                        </a:rPr>
                        <a:t>111</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cs typeface="Times New Roman" panose="02020603050405020304" pitchFamily="18" charset="0"/>
                        </a:rPr>
                        <a:t>116*</a:t>
                      </a:r>
                      <a:endParaRPr lang="en-US" sz="14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NA</a:t>
                      </a:r>
                    </a:p>
                  </a:txBody>
                  <a:tcPr anchor="ctr">
                    <a:solidFill>
                      <a:schemeClr val="bg1">
                        <a:lumMod val="85000"/>
                      </a:schemeClr>
                    </a:solidFill>
                  </a:tcPr>
                </a:tc>
                <a:extLst>
                  <a:ext uri="{0D108BD9-81ED-4DB2-BD59-A6C34878D82A}">
                    <a16:rowId xmlns:a16="http://schemas.microsoft.com/office/drawing/2014/main" val="10006"/>
                  </a:ext>
                </a:extLst>
              </a:tr>
              <a:tr h="54041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Percentage of Pending OSH Complaints Over 90 Days Old (From Filing)</a:t>
                      </a:r>
                    </a:p>
                  </a:txBody>
                  <a:tcPr anchor="ctr" horzOverflow="overflow">
                    <a:solidFill>
                      <a:schemeClr val="bg1">
                        <a:lumMod val="95000"/>
                      </a:schemeClr>
                    </a:solidFill>
                  </a:tcPr>
                </a:tc>
                <a:tc>
                  <a:txBody>
                    <a:bodyPr/>
                    <a:lstStyle/>
                    <a:p>
                      <a:pPr algn="ctr"/>
                      <a:r>
                        <a:rPr lang="en-US" sz="1400" i="0" dirty="0">
                          <a:solidFill>
                            <a:schemeClr val="tx1"/>
                          </a:solidFill>
                        </a:rPr>
                        <a:t>68%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cs typeface="Times New Roman" panose="02020603050405020304" pitchFamily="18" charset="0"/>
                        </a:rPr>
                        <a:t>70%</a:t>
                      </a:r>
                      <a:endParaRPr lang="en-US" sz="1400"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NA</a:t>
                      </a:r>
                    </a:p>
                  </a:txBody>
                  <a:tcPr anchor="ctr">
                    <a:solidFill>
                      <a:schemeClr val="bg1">
                        <a:lumMod val="95000"/>
                      </a:schemeClr>
                    </a:solidFill>
                  </a:tcPr>
                </a:tc>
                <a:extLst>
                  <a:ext uri="{0D108BD9-81ED-4DB2-BD59-A6C34878D82A}">
                    <a16:rowId xmlns:a16="http://schemas.microsoft.com/office/drawing/2014/main" val="10007"/>
                  </a:ext>
                </a:extLst>
              </a:tr>
              <a:tr h="60399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Average Number of Elapsed Days Since Filing Date of All OSH Cases Pending at End of the Reporting Period</a:t>
                      </a:r>
                    </a:p>
                  </a:txBody>
                  <a:tcPr anchor="ctr" horzOverflow="overflow">
                    <a:solidFill>
                      <a:schemeClr val="bg1">
                        <a:lumMod val="85000"/>
                      </a:schemeClr>
                    </a:solidFill>
                  </a:tcPr>
                </a:tc>
                <a:tc>
                  <a:txBody>
                    <a:bodyPr/>
                    <a:lstStyle/>
                    <a:p>
                      <a:pPr algn="ctr"/>
                      <a:r>
                        <a:rPr lang="en-US" sz="1400" i="0" dirty="0">
                          <a:solidFill>
                            <a:schemeClr val="tx1"/>
                          </a:solidFill>
                        </a:rPr>
                        <a:t>191</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a:solidFill>
                            <a:srgbClr val="000000"/>
                          </a:solidFill>
                          <a:effectLst/>
                          <a:latin typeface="+mj-lt"/>
                          <a:ea typeface="Calibri" panose="020F0502020204030204" pitchFamily="34" charset="0"/>
                          <a:cs typeface="Times New Roman" panose="02020603050405020304" pitchFamily="18" charset="0"/>
                        </a:rPr>
                        <a:t>199</a:t>
                      </a:r>
                      <a:endParaRPr lang="en-US" sz="140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NA</a:t>
                      </a:r>
                    </a:p>
                  </a:txBody>
                  <a:tcPr anchor="c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5" name="TextBox 4">
            <a:extLst>
              <a:ext uri="{FF2B5EF4-FFF2-40B4-BE49-F238E27FC236}">
                <a16:creationId xmlns:a16="http://schemas.microsoft.com/office/drawing/2014/main" id="{C4C9E403-5690-4089-8894-B324B5404EA4}"/>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
        <p:nvSpPr>
          <p:cNvPr id="3" name="TextBox 2">
            <a:extLst>
              <a:ext uri="{FF2B5EF4-FFF2-40B4-BE49-F238E27FC236}">
                <a16:creationId xmlns:a16="http://schemas.microsoft.com/office/drawing/2014/main" id="{E7FB4E19-C27C-49EF-924C-BAAF224B5CF7}"/>
              </a:ext>
            </a:extLst>
          </p:cNvPr>
          <p:cNvSpPr txBox="1"/>
          <p:nvPr/>
        </p:nvSpPr>
        <p:spPr>
          <a:xfrm>
            <a:off x="600074" y="5526641"/>
            <a:ext cx="7858125" cy="677108"/>
          </a:xfrm>
          <a:prstGeom prst="rect">
            <a:avLst/>
          </a:prstGeom>
          <a:noFill/>
        </p:spPr>
        <p:txBody>
          <a:bodyPr wrap="square" rtlCol="0">
            <a:spAutoFit/>
          </a:bodyPr>
          <a:lstStyle/>
          <a:p>
            <a:r>
              <a:rPr lang="en-US" sz="1000" i="1" dirty="0"/>
              <a:t>*During the quarter seven (7) complaints were open and administratively closed in IMIS and should have been closed as dismissals.  This was corrected after the quarter ended (not able to backdate) and will be reflected in the next quarter’s numbers.  </a:t>
            </a:r>
          </a:p>
          <a:p>
            <a:endParaRPr lang="en-US" dirty="0"/>
          </a:p>
        </p:txBody>
      </p:sp>
    </p:spTree>
    <p:extLst>
      <p:ext uri="{BB962C8B-B14F-4D97-AF65-F5344CB8AC3E}">
        <p14:creationId xmlns:p14="http://schemas.microsoft.com/office/powerpoint/2010/main" val="2494021602"/>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3942145438"/>
              </p:ext>
            </p:extLst>
          </p:nvPr>
        </p:nvGraphicFramePr>
        <p:xfrm>
          <a:off x="609600" y="1142996"/>
          <a:ext cx="7924800" cy="4599778"/>
        </p:xfrm>
        <a:graphic>
          <a:graphicData uri="http://schemas.openxmlformats.org/drawingml/2006/table">
            <a:tbl>
              <a:tblPr firstRow="1" bandRow="1">
                <a:tableStyleId>{073A0DAA-6AF3-43AB-8588-CEC1D06C72B9}</a:tableStyleId>
              </a:tblPr>
              <a:tblGrid>
                <a:gridCol w="4886960">
                  <a:extLst>
                    <a:ext uri="{9D8B030D-6E8A-4147-A177-3AD203B41FA5}">
                      <a16:colId xmlns:a16="http://schemas.microsoft.com/office/drawing/2014/main" val="20000"/>
                    </a:ext>
                  </a:extLst>
                </a:gridCol>
                <a:gridCol w="1056640">
                  <a:extLst>
                    <a:ext uri="{9D8B030D-6E8A-4147-A177-3AD203B41FA5}">
                      <a16:colId xmlns:a16="http://schemas.microsoft.com/office/drawing/2014/main" val="20001"/>
                    </a:ext>
                  </a:extLst>
                </a:gridCol>
                <a:gridCol w="1056640">
                  <a:extLst>
                    <a:ext uri="{9D8B030D-6E8A-4147-A177-3AD203B41FA5}">
                      <a16:colId xmlns:a16="http://schemas.microsoft.com/office/drawing/2014/main" val="90018865"/>
                    </a:ext>
                  </a:extLst>
                </a:gridCol>
                <a:gridCol w="924560">
                  <a:extLst>
                    <a:ext uri="{9D8B030D-6E8A-4147-A177-3AD203B41FA5}">
                      <a16:colId xmlns:a16="http://schemas.microsoft.com/office/drawing/2014/main" val="20002"/>
                    </a:ext>
                  </a:extLst>
                </a:gridCol>
              </a:tblGrid>
              <a:tr h="446990">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Disposition</a:t>
                      </a:r>
                    </a:p>
                  </a:txBody>
                  <a:tcPr anchor="ctr" horzOverflow="overflow">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1" i="1" u="none" strike="noStrike" cap="none" normalizeH="0" baseline="0" dirty="0">
                          <a:ln>
                            <a:noFill/>
                          </a:ln>
                          <a:solidFill>
                            <a:schemeClr val="tx1"/>
                          </a:solidFill>
                          <a:effectLst/>
                        </a:rPr>
                        <a:t>Total</a:t>
                      </a:r>
                      <a:endParaRPr kumimoji="0" lang="en-US" sz="16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4699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Administrative Closure </a:t>
                      </a:r>
                      <a:r>
                        <a:rPr kumimoji="0" lang="en-US" sz="1200" b="0" i="1" u="none" strike="noStrike" cap="none" normalizeH="0" baseline="0" dirty="0">
                          <a:ln>
                            <a:noFill/>
                          </a:ln>
                          <a:solidFill>
                            <a:schemeClr val="tx1"/>
                          </a:solidFill>
                          <a:effectLst/>
                          <a:latin typeface="Arial" charset="0"/>
                          <a:cs typeface="Arial" charset="0"/>
                        </a:rPr>
                        <a:t>(IMIS: Not Docketed) </a:t>
                      </a:r>
                    </a:p>
                  </a:txBody>
                  <a:tcPr anchor="ctr" horzOverflow="overflow">
                    <a:solidFill>
                      <a:schemeClr val="bg1">
                        <a:lumMod val="95000"/>
                      </a:schemeClr>
                    </a:solidFill>
                  </a:tcPr>
                </a:tc>
                <a:tc>
                  <a:txBody>
                    <a:bodyPr/>
                    <a:lstStyle/>
                    <a:p>
                      <a:pPr algn="ctr"/>
                      <a:r>
                        <a:rPr lang="en-US" sz="1400" i="0" dirty="0">
                          <a:solidFill>
                            <a:schemeClr val="tx1"/>
                          </a:solidFill>
                        </a:rPr>
                        <a:t>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a:effectLst/>
                          <a:latin typeface="+mj-lt"/>
                          <a:ea typeface="Calibri" panose="020F0502020204030204" pitchFamily="34" charset="0"/>
                          <a:cs typeface="Times New Roman" panose="02020603050405020304" pitchFamily="18" charset="0"/>
                        </a:rPr>
                        <a:t>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cs typeface="Times New Roman" panose="02020603050405020304" pitchFamily="18" charset="0"/>
                        </a:rPr>
                        <a:t>0</a:t>
                      </a:r>
                      <a:endParaRPr lang="en-US" sz="14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1"/>
                  </a:ext>
                </a:extLst>
              </a:tr>
              <a:tr h="44699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Withdrawn </a:t>
                      </a:r>
                      <a:r>
                        <a:rPr kumimoji="0" lang="en-US" sz="1200" b="0" i="1" u="none" strike="noStrike" cap="none" normalizeH="0" baseline="0" dirty="0">
                          <a:ln>
                            <a:noFill/>
                          </a:ln>
                          <a:solidFill>
                            <a:schemeClr val="tx1"/>
                          </a:solidFill>
                          <a:effectLst/>
                          <a:latin typeface="Arial" charset="0"/>
                          <a:cs typeface="Arial" charset="0"/>
                        </a:rPr>
                        <a:t>(Includes Requested RTS Letters)</a:t>
                      </a:r>
                    </a:p>
                  </a:txBody>
                  <a:tcPr anchor="ctr" horzOverflow="overflow">
                    <a:solidFill>
                      <a:schemeClr val="bg1">
                        <a:lumMod val="85000"/>
                      </a:schemeClr>
                    </a:solidFill>
                  </a:tcPr>
                </a:tc>
                <a:tc>
                  <a:txBody>
                    <a:bodyPr/>
                    <a:lstStyle/>
                    <a:p>
                      <a:pPr algn="ctr"/>
                      <a:r>
                        <a:rPr lang="en-US" sz="1400" i="0" dirty="0">
                          <a:solidFill>
                            <a:schemeClr val="tx1"/>
                          </a:solidFill>
                        </a:rPr>
                        <a:t>13</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a:solidFill>
                            <a:srgbClr val="000000"/>
                          </a:solidFill>
                          <a:effectLst/>
                          <a:latin typeface="+mj-lt"/>
                          <a:ea typeface="Calibri" panose="020F0502020204030204" pitchFamily="34" charset="0"/>
                          <a:cs typeface="Times New Roman" panose="02020603050405020304" pitchFamily="18" charset="0"/>
                        </a:rPr>
                        <a:t>5</a:t>
                      </a:r>
                      <a:endParaRPr lang="en-US" sz="140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cs typeface="Times New Roman" panose="02020603050405020304" pitchFamily="18" charset="0"/>
                        </a:rPr>
                        <a:t>18</a:t>
                      </a:r>
                      <a:endParaRPr lang="en-US" sz="14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0002"/>
                  </a:ext>
                </a:extLst>
              </a:tr>
              <a:tr h="44699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Merit</a:t>
                      </a:r>
                    </a:p>
                  </a:txBody>
                  <a:tcPr anchor="ctr" horzOverflow="overflow">
                    <a:solidFill>
                      <a:schemeClr val="bg1">
                        <a:lumMod val="95000"/>
                      </a:schemeClr>
                    </a:solidFill>
                  </a:tcPr>
                </a:tc>
                <a:tc>
                  <a:txBody>
                    <a:bodyPr/>
                    <a:lstStyle/>
                    <a:p>
                      <a:pPr algn="ctr"/>
                      <a:r>
                        <a:rPr lang="en-US" sz="1400" i="0" dirty="0">
                          <a:solidFill>
                            <a:schemeClr val="tx1"/>
                          </a:solidFill>
                        </a:rPr>
                        <a:t>5*</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a:solidFill>
                            <a:srgbClr val="000000"/>
                          </a:solidFill>
                          <a:effectLst/>
                          <a:latin typeface="+mj-lt"/>
                          <a:ea typeface="Calibri" panose="020F0502020204030204" pitchFamily="34" charset="0"/>
                          <a:cs typeface="Times New Roman" panose="02020603050405020304" pitchFamily="18" charset="0"/>
                        </a:rPr>
                        <a:t>5*</a:t>
                      </a:r>
                      <a:endParaRPr lang="en-US" sz="140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cs typeface="Times New Roman" panose="02020603050405020304" pitchFamily="18" charset="0"/>
                        </a:rPr>
                        <a:t>10</a:t>
                      </a:r>
                      <a:endParaRPr lang="en-US" sz="14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3"/>
                  </a:ext>
                </a:extLst>
              </a:tr>
              <a:tr h="44699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Total SAMM 15 Merit</a:t>
                      </a:r>
                    </a:p>
                  </a:txBody>
                  <a:tcPr anchor="ctr" horzOverflow="overflow">
                    <a:solidFill>
                      <a:schemeClr val="bg1">
                        <a:lumMod val="85000"/>
                      </a:schemeClr>
                    </a:solidFill>
                  </a:tcPr>
                </a:tc>
                <a:tc>
                  <a:txBody>
                    <a:bodyPr/>
                    <a:lstStyle/>
                    <a:p>
                      <a:pPr algn="ctr"/>
                      <a:r>
                        <a:rPr lang="en-US" sz="1400" i="0" dirty="0">
                          <a:solidFill>
                            <a:schemeClr val="tx1"/>
                          </a:solidFill>
                        </a:rPr>
                        <a:t>10</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a:solidFill>
                            <a:srgbClr val="000000"/>
                          </a:solidFill>
                          <a:effectLst/>
                          <a:latin typeface="+mj-lt"/>
                          <a:ea typeface="Calibri" panose="020F0502020204030204" pitchFamily="34" charset="0"/>
                          <a:cs typeface="Times New Roman" panose="02020603050405020304" pitchFamily="18" charset="0"/>
                        </a:rPr>
                        <a:t>7</a:t>
                      </a:r>
                      <a:endParaRPr lang="en-US" sz="140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cs typeface="Times New Roman" panose="02020603050405020304" pitchFamily="18" charset="0"/>
                        </a:rPr>
                        <a:t>17</a:t>
                      </a:r>
                      <a:endParaRPr lang="en-US" sz="14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0004"/>
                  </a:ext>
                </a:extLst>
              </a:tr>
              <a:tr h="46166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600" b="0" i="1" u="none" strike="noStrike" cap="none" normalizeH="0" baseline="0" dirty="0">
                          <a:ln>
                            <a:noFill/>
                          </a:ln>
                          <a:solidFill>
                            <a:schemeClr val="tx1"/>
                          </a:solidFill>
                          <a:effectLst/>
                          <a:latin typeface="Arial" charset="0"/>
                          <a:cs typeface="Arial" charset="0"/>
                        </a:rPr>
                        <a:t>Total SAMM 15 Percent Merit</a:t>
                      </a:r>
                    </a:p>
                  </a:txBody>
                  <a:tcPr anchor="ctr" horzOverflow="overflow">
                    <a:solidFill>
                      <a:schemeClr val="bg1">
                        <a:lumMod val="95000"/>
                      </a:schemeClr>
                    </a:solidFill>
                  </a:tcPr>
                </a:tc>
                <a:tc>
                  <a:txBody>
                    <a:bodyPr/>
                    <a:lstStyle/>
                    <a:p>
                      <a:pPr algn="ctr"/>
                      <a:r>
                        <a:rPr lang="en-US" sz="1400" i="0" dirty="0">
                          <a:solidFill>
                            <a:schemeClr val="tx1"/>
                          </a:solidFill>
                        </a:rPr>
                        <a:t>19%</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a:solidFill>
                            <a:srgbClr val="000000"/>
                          </a:solidFill>
                          <a:effectLst/>
                          <a:latin typeface="+mj-lt"/>
                          <a:ea typeface="Calibri" panose="020F0502020204030204" pitchFamily="34" charset="0"/>
                          <a:cs typeface="Times New Roman" panose="02020603050405020304" pitchFamily="18" charset="0"/>
                        </a:rPr>
                        <a:t>26%</a:t>
                      </a:r>
                      <a:endParaRPr lang="en-US" sz="140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cs typeface="Times New Roman" panose="02020603050405020304" pitchFamily="18" charset="0"/>
                        </a:rPr>
                        <a:t>21%</a:t>
                      </a:r>
                      <a:endParaRPr lang="en-US" sz="14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5"/>
                  </a:ext>
                </a:extLst>
              </a:tr>
              <a:tr h="46166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Dismissal Right-to-Sue </a:t>
                      </a:r>
                      <a:r>
                        <a:rPr kumimoji="0" lang="en-US" sz="1200" b="0" i="1" u="none" strike="noStrike" cap="none" normalizeH="0" baseline="0" dirty="0">
                          <a:ln>
                            <a:noFill/>
                          </a:ln>
                          <a:solidFill>
                            <a:schemeClr val="tx1"/>
                          </a:solidFill>
                          <a:effectLst/>
                          <a:latin typeface="Arial" charset="0"/>
                          <a:cs typeface="Arial" charset="0"/>
                        </a:rPr>
                        <a:t>(Includes No Merit and Unresponsive)</a:t>
                      </a:r>
                    </a:p>
                  </a:txBody>
                  <a:tcPr anchor="ctr" horzOverflow="overflow">
                    <a:solidFill>
                      <a:schemeClr val="bg1">
                        <a:lumMod val="85000"/>
                      </a:schemeClr>
                    </a:solidFill>
                  </a:tcPr>
                </a:tc>
                <a:tc>
                  <a:txBody>
                    <a:bodyPr/>
                    <a:lstStyle/>
                    <a:p>
                      <a:pPr algn="ctr"/>
                      <a:r>
                        <a:rPr lang="en-US" sz="1400" i="0" dirty="0">
                          <a:solidFill>
                            <a:schemeClr val="tx1"/>
                          </a:solidFill>
                        </a:rPr>
                        <a:t>31</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a:solidFill>
                            <a:srgbClr val="000000"/>
                          </a:solidFill>
                          <a:effectLst/>
                          <a:latin typeface="+mj-lt"/>
                          <a:ea typeface="Calibri" panose="020F0502020204030204" pitchFamily="34" charset="0"/>
                          <a:cs typeface="Times New Roman" panose="02020603050405020304" pitchFamily="18" charset="0"/>
                        </a:rPr>
                        <a:t>15</a:t>
                      </a:r>
                      <a:endParaRPr lang="en-US" sz="140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cs typeface="Times New Roman" panose="02020603050405020304" pitchFamily="18" charset="0"/>
                        </a:rPr>
                        <a:t>46</a:t>
                      </a:r>
                      <a:endParaRPr lang="en-US" sz="14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0006"/>
                  </a:ext>
                </a:extLst>
              </a:tr>
              <a:tr h="46166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600" b="0" i="1" u="none" strike="noStrike" cap="none" normalizeH="0" baseline="0" dirty="0">
                          <a:ln>
                            <a:noFill/>
                          </a:ln>
                          <a:solidFill>
                            <a:schemeClr val="tx1"/>
                          </a:solidFill>
                          <a:effectLst/>
                          <a:latin typeface="Arial" charset="0"/>
                          <a:cs typeface="Arial" charset="0"/>
                        </a:rPr>
                        <a:t>Settled </a:t>
                      </a:r>
                      <a:r>
                        <a:rPr kumimoji="0" lang="en-US" sz="1200" b="0" i="1" u="none" strike="noStrike" cap="none" normalizeH="0" baseline="0" dirty="0">
                          <a:ln>
                            <a:noFill/>
                          </a:ln>
                          <a:solidFill>
                            <a:schemeClr val="tx1"/>
                          </a:solidFill>
                          <a:effectLst/>
                          <a:latin typeface="Arial" charset="0"/>
                          <a:cs typeface="Arial" charset="0"/>
                        </a:rPr>
                        <a:t>(External and Internal)</a:t>
                      </a:r>
                    </a:p>
                  </a:txBody>
                  <a:tcPr anchor="ctr" horzOverflow="overflow">
                    <a:solidFill>
                      <a:schemeClr val="bg1">
                        <a:lumMod val="95000"/>
                      </a:schemeClr>
                    </a:solidFill>
                  </a:tcPr>
                </a:tc>
                <a:tc>
                  <a:txBody>
                    <a:bodyPr/>
                    <a:lstStyle/>
                    <a:p>
                      <a:pPr algn="ctr"/>
                      <a:r>
                        <a:rPr lang="en-US" sz="1400" i="0" dirty="0">
                          <a:solidFill>
                            <a:schemeClr val="tx1"/>
                          </a:solidFill>
                        </a:rPr>
                        <a:t>5*</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a:solidFill>
                            <a:srgbClr val="000000"/>
                          </a:solidFill>
                          <a:effectLst/>
                          <a:latin typeface="+mj-lt"/>
                          <a:ea typeface="Calibri" panose="020F0502020204030204" pitchFamily="34" charset="0"/>
                          <a:cs typeface="Times New Roman" panose="02020603050405020304" pitchFamily="18" charset="0"/>
                        </a:rPr>
                        <a:t>2*</a:t>
                      </a:r>
                      <a:endParaRPr lang="en-US" sz="140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cs typeface="Times New Roman" panose="02020603050405020304" pitchFamily="18" charset="0"/>
                        </a:rPr>
                        <a:t>7</a:t>
                      </a:r>
                      <a:endParaRPr lang="en-US" sz="14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8"/>
                  </a:ext>
                </a:extLst>
              </a:tr>
              <a:tr h="46166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Total Cases Closed by Disposition</a:t>
                      </a:r>
                    </a:p>
                  </a:txBody>
                  <a:tcPr anchor="ctr" horzOverflow="overflow">
                    <a:solidFill>
                      <a:schemeClr val="bg1">
                        <a:lumMod val="85000"/>
                      </a:schemeClr>
                    </a:solidFill>
                  </a:tcPr>
                </a:tc>
                <a:tc>
                  <a:txBody>
                    <a:bodyPr/>
                    <a:lstStyle/>
                    <a:p>
                      <a:pPr algn="ctr"/>
                      <a:r>
                        <a:rPr lang="en-US" sz="1400" b="0" i="0" dirty="0">
                          <a:solidFill>
                            <a:schemeClr val="tx1"/>
                          </a:solidFill>
                        </a:rPr>
                        <a:t>54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effectLst/>
                          <a:latin typeface="+mj-lt"/>
                          <a:ea typeface="Calibri" panose="020F0502020204030204" pitchFamily="34" charset="0"/>
                          <a:cs typeface="Times New Roman" panose="02020603050405020304" pitchFamily="18" charset="0"/>
                        </a:rPr>
                        <a:t>27</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cs typeface="Times New Roman" panose="02020603050405020304" pitchFamily="18" charset="0"/>
                        </a:rPr>
                        <a:t>81</a:t>
                      </a:r>
                      <a:endParaRPr lang="en-US" sz="14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3081740305"/>
                  </a:ext>
                </a:extLst>
              </a:tr>
              <a:tr h="49038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600" b="1" i="1" kern="1200" dirty="0">
                          <a:solidFill>
                            <a:schemeClr val="dk1"/>
                          </a:solidFill>
                          <a:effectLst/>
                          <a:latin typeface="+mn-lt"/>
                          <a:ea typeface="+mn-ea"/>
                          <a:cs typeface="+mn-cs"/>
                        </a:rPr>
                        <a:t>TOTAL DAMAGES PAID </a:t>
                      </a:r>
                      <a:r>
                        <a:rPr lang="en-US" sz="1200" b="0" i="1" kern="1200" dirty="0">
                          <a:solidFill>
                            <a:schemeClr val="dk1"/>
                          </a:solidFill>
                          <a:effectLst/>
                          <a:latin typeface="+mn-lt"/>
                          <a:ea typeface="+mn-ea"/>
                          <a:cs typeface="+mn-cs"/>
                        </a:rPr>
                        <a:t>(Includes Settlements With Aid of the Bureau During Informal Discussions or Mediation.)</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400" b="1" i="0" dirty="0">
                          <a:solidFill>
                            <a:schemeClr val="tx1"/>
                          </a:solidFill>
                        </a:rPr>
                        <a:t>$15,960</a:t>
                      </a:r>
                    </a:p>
                  </a:txBody>
                  <a:tcPr anchor="ctr">
                    <a:solidFill>
                      <a:schemeClr val="bg1">
                        <a:lumMod val="95000"/>
                      </a:schemeClr>
                    </a:solidFill>
                  </a:tcPr>
                </a:tc>
                <a:tc>
                  <a:txBody>
                    <a:bodyPr/>
                    <a:lstStyle/>
                    <a:p>
                      <a:pPr algn="ctr"/>
                      <a:r>
                        <a:rPr lang="en-US" sz="1400" b="1" i="0" dirty="0">
                          <a:solidFill>
                            <a:schemeClr val="tx1"/>
                          </a:solidFill>
                        </a:rPr>
                        <a:t>$5,000</a:t>
                      </a:r>
                    </a:p>
                  </a:txBody>
                  <a:tcPr anchor="ctr">
                    <a:solidFill>
                      <a:schemeClr val="bg1">
                        <a:lumMod val="95000"/>
                      </a:schemeClr>
                    </a:solidFill>
                  </a:tcPr>
                </a:tc>
                <a:tc>
                  <a:txBody>
                    <a:bodyPr/>
                    <a:lstStyle/>
                    <a:p>
                      <a:pPr algn="ctr"/>
                      <a:r>
                        <a:rPr lang="en-US" sz="1400" b="1" i="1" dirty="0">
                          <a:solidFill>
                            <a:schemeClr val="tx1"/>
                          </a:solidFill>
                        </a:rPr>
                        <a:t>$20,960</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2" name="TextBox 1">
            <a:extLst>
              <a:ext uri="{FF2B5EF4-FFF2-40B4-BE49-F238E27FC236}">
                <a16:creationId xmlns:a16="http://schemas.microsoft.com/office/drawing/2014/main" id="{B072685C-1337-4C1C-A7B9-BAF1DE6B72A6}"/>
              </a:ext>
            </a:extLst>
          </p:cNvPr>
          <p:cNvSpPr txBox="1"/>
          <p:nvPr/>
        </p:nvSpPr>
        <p:spPr>
          <a:xfrm>
            <a:off x="609600" y="5742774"/>
            <a:ext cx="3510898" cy="246221"/>
          </a:xfrm>
          <a:prstGeom prst="rect">
            <a:avLst/>
          </a:prstGeom>
          <a:noFill/>
        </p:spPr>
        <p:txBody>
          <a:bodyPr wrap="none" rtlCol="0">
            <a:spAutoFit/>
          </a:bodyPr>
          <a:lstStyle/>
          <a:p>
            <a:r>
              <a:rPr lang="en-US" sz="1000" i="1" dirty="0"/>
              <a:t>*Total of Merit and Settled is Total SAMM 15 Merit Finding.</a:t>
            </a:r>
            <a:endParaRPr lang="en-US" sz="1000" dirty="0"/>
          </a:p>
        </p:txBody>
      </p:sp>
      <p:sp>
        <p:nvSpPr>
          <p:cNvPr id="8" name="TextBox 7">
            <a:extLst>
              <a:ext uri="{FF2B5EF4-FFF2-40B4-BE49-F238E27FC236}">
                <a16:creationId xmlns:a16="http://schemas.microsoft.com/office/drawing/2014/main" id="{BDF39D78-7AB5-44E5-80B6-6B982B24239A}"/>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3577080882"/>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BA2CFBA8-CAD7-4626-B5C9-4E1376417DE5}"/>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REDA Complaints</a:t>
            </a:r>
          </a:p>
          <a:p>
            <a:pPr eaLnBrk="0" hangingPunct="0"/>
            <a:r>
              <a:rPr lang="en-US" sz="2400" i="1" dirty="0">
                <a:solidFill>
                  <a:schemeClr val="bg2"/>
                </a:solidFill>
              </a:rPr>
              <a:t>COVID-19 Statistics</a:t>
            </a:r>
            <a:endParaRPr lang="en-US" sz="2400" b="1" i="1" dirty="0">
              <a:solidFill>
                <a:schemeClr val="bg2"/>
              </a:solidFill>
            </a:endParaRPr>
          </a:p>
        </p:txBody>
      </p:sp>
      <p:graphicFrame>
        <p:nvGraphicFramePr>
          <p:cNvPr id="10" name="Table 6">
            <a:extLst>
              <a:ext uri="{FF2B5EF4-FFF2-40B4-BE49-F238E27FC236}">
                <a16:creationId xmlns:a16="http://schemas.microsoft.com/office/drawing/2014/main" id="{7703B716-41E5-4AEA-93ED-BBF78D259D3E}"/>
              </a:ext>
            </a:extLst>
          </p:cNvPr>
          <p:cNvGraphicFramePr>
            <a:graphicFrameLocks noGrp="1"/>
          </p:cNvGraphicFramePr>
          <p:nvPr>
            <p:ph type="tbl" idx="1"/>
            <p:extLst>
              <p:ext uri="{D42A27DB-BD31-4B8C-83A1-F6EECF244321}">
                <p14:modId xmlns:p14="http://schemas.microsoft.com/office/powerpoint/2010/main" val="1302437762"/>
              </p:ext>
            </p:extLst>
          </p:nvPr>
        </p:nvGraphicFramePr>
        <p:xfrm>
          <a:off x="609601" y="1143000"/>
          <a:ext cx="7848600" cy="4454531"/>
        </p:xfrm>
        <a:graphic>
          <a:graphicData uri="http://schemas.openxmlformats.org/drawingml/2006/table">
            <a:tbl>
              <a:tblPr firstRow="1" bandRow="1">
                <a:tableStyleId>{073A0DAA-6AF3-43AB-8588-CEC1D06C72B9}</a:tableStyleId>
              </a:tblPr>
              <a:tblGrid>
                <a:gridCol w="4114185">
                  <a:extLst>
                    <a:ext uri="{9D8B030D-6E8A-4147-A177-3AD203B41FA5}">
                      <a16:colId xmlns:a16="http://schemas.microsoft.com/office/drawing/2014/main" val="4257082247"/>
                    </a:ext>
                  </a:extLst>
                </a:gridCol>
                <a:gridCol w="1470395">
                  <a:extLst>
                    <a:ext uri="{9D8B030D-6E8A-4147-A177-3AD203B41FA5}">
                      <a16:colId xmlns:a16="http://schemas.microsoft.com/office/drawing/2014/main" val="4285241588"/>
                    </a:ext>
                  </a:extLst>
                </a:gridCol>
                <a:gridCol w="1433879">
                  <a:extLst>
                    <a:ext uri="{9D8B030D-6E8A-4147-A177-3AD203B41FA5}">
                      <a16:colId xmlns:a16="http://schemas.microsoft.com/office/drawing/2014/main" val="1905930568"/>
                    </a:ext>
                  </a:extLst>
                </a:gridCol>
                <a:gridCol w="830141">
                  <a:extLst>
                    <a:ext uri="{9D8B030D-6E8A-4147-A177-3AD203B41FA5}">
                      <a16:colId xmlns:a16="http://schemas.microsoft.com/office/drawing/2014/main" val="4277112732"/>
                    </a:ext>
                  </a:extLst>
                </a:gridCol>
              </a:tblGrid>
              <a:tr h="522611">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COVID-19 Statistics</a:t>
                      </a:r>
                    </a:p>
                  </a:txBody>
                  <a:tcPr anchor="ctr">
                    <a:solidFill>
                      <a:schemeClr val="bg1">
                        <a:lumMod val="65000"/>
                      </a:schemeClr>
                    </a:solidFill>
                  </a:tcPr>
                </a:tc>
                <a:tc>
                  <a:txBody>
                    <a:bodyPr/>
                    <a:lstStyle/>
                    <a:p>
                      <a:pPr algn="ctr"/>
                      <a:r>
                        <a:rPr lang="en-US" sz="1400" b="1" i="0" dirty="0">
                          <a:solidFill>
                            <a:schemeClr val="tx1"/>
                          </a:solidFill>
                        </a:rPr>
                        <a:t>1</a:t>
                      </a:r>
                      <a:r>
                        <a:rPr lang="en-US" sz="1400" b="1" i="0" baseline="30000" dirty="0">
                          <a:solidFill>
                            <a:schemeClr val="tx1"/>
                          </a:solidFill>
                        </a:rPr>
                        <a:t>st</a:t>
                      </a:r>
                      <a:r>
                        <a:rPr lang="en-US" sz="1400" b="1" i="0" dirty="0">
                          <a:solidFill>
                            <a:schemeClr val="tx1"/>
                          </a:solidFill>
                        </a:rPr>
                        <a:t> Quarter</a:t>
                      </a:r>
                    </a:p>
                    <a:p>
                      <a:pPr algn="ctr"/>
                      <a:r>
                        <a:rPr lang="en-US" sz="1200" b="1" i="1" dirty="0">
                          <a:solidFill>
                            <a:schemeClr val="tx1"/>
                          </a:solidFill>
                        </a:rPr>
                        <a:t>FFY 2020 - 2021</a:t>
                      </a:r>
                    </a:p>
                  </a:txBody>
                  <a:tcPr anchor="ctr">
                    <a:solidFill>
                      <a:schemeClr val="bg1">
                        <a:lumMod val="65000"/>
                      </a:schemeClr>
                    </a:solidFill>
                  </a:tcPr>
                </a:tc>
                <a:tc>
                  <a:txBody>
                    <a:bodyPr/>
                    <a:lstStyle/>
                    <a:p>
                      <a:pPr algn="ctr"/>
                      <a:r>
                        <a:rPr lang="en-US" sz="1400" b="1" i="0" dirty="0">
                          <a:solidFill>
                            <a:schemeClr val="tx1"/>
                          </a:solidFill>
                        </a:rPr>
                        <a:t>2</a:t>
                      </a:r>
                      <a:r>
                        <a:rPr lang="en-US" sz="1400" b="1" i="0" baseline="30000" dirty="0">
                          <a:solidFill>
                            <a:schemeClr val="tx1"/>
                          </a:solidFill>
                        </a:rPr>
                        <a:t>nd </a:t>
                      </a:r>
                      <a:r>
                        <a:rPr lang="en-US" sz="1400" b="1" i="0" dirty="0">
                          <a:solidFill>
                            <a:schemeClr val="tx1"/>
                          </a:solidFill>
                        </a:rPr>
                        <a:t>Quarter</a:t>
                      </a:r>
                    </a:p>
                    <a:p>
                      <a:pPr algn="ctr"/>
                      <a:r>
                        <a:rPr lang="en-US" sz="1200" b="1" i="1" dirty="0">
                          <a:solidFill>
                            <a:schemeClr val="tx1"/>
                          </a:solidFill>
                        </a:rPr>
                        <a:t>FFY 2020 - 2021</a:t>
                      </a:r>
                    </a:p>
                  </a:txBody>
                  <a:tcPr anchor="ctr">
                    <a:solidFill>
                      <a:schemeClr val="bg1">
                        <a:lumMod val="65000"/>
                      </a:schemeClr>
                    </a:solidFill>
                  </a:tcPr>
                </a:tc>
                <a:tc>
                  <a:txBody>
                    <a:bodyPr/>
                    <a:lstStyle/>
                    <a:p>
                      <a:pPr algn="ctr"/>
                      <a:r>
                        <a:rPr lang="en-US" sz="1400" b="1" i="1" dirty="0">
                          <a:solidFill>
                            <a:schemeClr val="tx1"/>
                          </a:solidFill>
                        </a:rPr>
                        <a:t>Total</a:t>
                      </a:r>
                    </a:p>
                  </a:txBody>
                  <a:tcPr anchor="ctr">
                    <a:solidFill>
                      <a:schemeClr val="bg1">
                        <a:lumMod val="65000"/>
                      </a:schemeClr>
                    </a:solidFill>
                  </a:tcPr>
                </a:tc>
                <a:extLst>
                  <a:ext uri="{0D108BD9-81ED-4DB2-BD59-A6C34878D82A}">
                    <a16:rowId xmlns:a16="http://schemas.microsoft.com/office/drawing/2014/main" val="3680436942"/>
                  </a:ext>
                </a:extLst>
              </a:tr>
              <a:tr h="250808">
                <a:tc>
                  <a:txBody>
                    <a:bodyPr/>
                    <a:lstStyle/>
                    <a:p>
                      <a:pPr algn="r"/>
                      <a:r>
                        <a:rPr lang="en-US" sz="1200" b="0" i="1" dirty="0"/>
                        <a:t>OSH Cases Filed this Quarter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dk1"/>
                          </a:solidFill>
                          <a:effectLst/>
                          <a:latin typeface="+mn-lt"/>
                          <a:ea typeface="+mn-ea"/>
                          <a:cs typeface="+mn-cs"/>
                        </a:rPr>
                        <a:t>73</a:t>
                      </a:r>
                    </a:p>
                  </a:txBody>
                  <a:tcPr anchor="ctr"/>
                </a:tc>
                <a:extLst>
                  <a:ext uri="{0D108BD9-81ED-4DB2-BD59-A6C34878D82A}">
                    <a16:rowId xmlns:a16="http://schemas.microsoft.com/office/drawing/2014/main" val="3921484080"/>
                  </a:ext>
                </a:extLst>
              </a:tr>
              <a:tr h="250808">
                <a:tc>
                  <a:txBody>
                    <a:bodyPr/>
                    <a:lstStyle/>
                    <a:p>
                      <a:pPr algn="r"/>
                      <a:r>
                        <a:rPr lang="en-US" sz="1200" b="0" i="1" dirty="0"/>
                        <a:t>COVID-19 Related Complaints Filed</a:t>
                      </a:r>
                    </a:p>
                  </a:txBody>
                  <a:tcPr anchor="ctr"/>
                </a:tc>
                <a:tc>
                  <a:txBody>
                    <a:bodyPr/>
                    <a:lstStyle/>
                    <a:p>
                      <a:pPr algn="ctr"/>
                      <a:r>
                        <a:rPr lang="en-US" sz="1200" b="0" i="0" dirty="0"/>
                        <a:t>22</a:t>
                      </a:r>
                    </a:p>
                  </a:txBody>
                  <a:tcPr anchor="ctr"/>
                </a:tc>
                <a:tc>
                  <a:txBody>
                    <a:bodyPr/>
                    <a:lstStyle/>
                    <a:p>
                      <a:pPr algn="ctr"/>
                      <a:r>
                        <a:rPr lang="en-US" sz="1200" b="0" i="0" dirty="0"/>
                        <a:t>24</a:t>
                      </a:r>
                    </a:p>
                  </a:txBody>
                  <a:tcPr anchor="ctr"/>
                </a:tc>
                <a:tc>
                  <a:txBody>
                    <a:bodyPr/>
                    <a:lstStyle/>
                    <a:p>
                      <a:pPr algn="ctr"/>
                      <a:r>
                        <a:rPr lang="en-US" sz="1200" b="1" i="1" dirty="0"/>
                        <a:t>46</a:t>
                      </a:r>
                    </a:p>
                  </a:txBody>
                  <a:tcPr anchor="ctr"/>
                </a:tc>
                <a:extLst>
                  <a:ext uri="{0D108BD9-81ED-4DB2-BD59-A6C34878D82A}">
                    <a16:rowId xmlns:a16="http://schemas.microsoft.com/office/drawing/2014/main" val="584281044"/>
                  </a:ext>
                </a:extLst>
              </a:tr>
              <a:tr h="250808">
                <a:tc>
                  <a:txBody>
                    <a:bodyPr/>
                    <a:lstStyle/>
                    <a:p>
                      <a:pPr algn="r"/>
                      <a:r>
                        <a:rPr lang="en-US" sz="1200" b="0" i="1" dirty="0"/>
                        <a:t>% of Filed OSH Cases that are COVID-19 Related</a:t>
                      </a:r>
                    </a:p>
                  </a:txBody>
                  <a:tcPr anchor="ctr"/>
                </a:tc>
                <a:tc>
                  <a:txBody>
                    <a:bodyPr/>
                    <a:lstStyle/>
                    <a:p>
                      <a:pPr algn="ctr"/>
                      <a:r>
                        <a:rPr lang="en-US" sz="1200" b="0" i="0" dirty="0"/>
                        <a:t>59%</a:t>
                      </a:r>
                    </a:p>
                  </a:txBody>
                  <a:tcPr anchor="ctr"/>
                </a:tc>
                <a:tc>
                  <a:txBody>
                    <a:bodyPr/>
                    <a:lstStyle/>
                    <a:p>
                      <a:pPr algn="ctr"/>
                      <a:r>
                        <a:rPr lang="en-US" sz="1200" b="0" i="0" dirty="0"/>
                        <a:t>67%</a:t>
                      </a:r>
                    </a:p>
                  </a:txBody>
                  <a:tcPr anchor="ctr"/>
                </a:tc>
                <a:tc>
                  <a:txBody>
                    <a:bodyPr/>
                    <a:lstStyle/>
                    <a:p>
                      <a:pPr algn="ctr"/>
                      <a:r>
                        <a:rPr lang="en-US" sz="1200" b="1" i="1" dirty="0"/>
                        <a:t>NA</a:t>
                      </a:r>
                    </a:p>
                  </a:txBody>
                  <a:tcPr anchor="ctr"/>
                </a:tc>
                <a:extLst>
                  <a:ext uri="{0D108BD9-81ED-4DB2-BD59-A6C34878D82A}">
                    <a16:rowId xmlns:a16="http://schemas.microsoft.com/office/drawing/2014/main" val="1293101927"/>
                  </a:ext>
                </a:extLst>
              </a:tr>
              <a:tr h="250808">
                <a:tc>
                  <a:txBody>
                    <a:bodyPr/>
                    <a:lstStyle/>
                    <a:p>
                      <a:pPr algn="r"/>
                      <a:r>
                        <a:rPr lang="en-US" sz="1200" b="0" i="1" dirty="0"/>
                        <a:t>% of Filed OSH Cases that are 11(c) Referrals</a:t>
                      </a:r>
                    </a:p>
                  </a:txBody>
                  <a:tcPr anchor="ctr"/>
                </a:tc>
                <a:tc>
                  <a:txBody>
                    <a:bodyPr/>
                    <a:lstStyle/>
                    <a:p>
                      <a:pPr algn="ctr"/>
                      <a:r>
                        <a:rPr lang="en-US" sz="1200" b="0" i="0" dirty="0"/>
                        <a:t>13%</a:t>
                      </a:r>
                    </a:p>
                  </a:txBody>
                  <a:tcPr anchor="ctr"/>
                </a:tc>
                <a:tc>
                  <a:txBody>
                    <a:bodyPr/>
                    <a:lstStyle/>
                    <a:p>
                      <a:pPr algn="ctr"/>
                      <a:r>
                        <a:rPr lang="en-US" sz="1200" b="0" i="0" dirty="0"/>
                        <a:t>28%</a:t>
                      </a:r>
                    </a:p>
                  </a:txBody>
                  <a:tcPr anchor="ctr"/>
                </a:tc>
                <a:tc>
                  <a:txBody>
                    <a:bodyPr/>
                    <a:lstStyle/>
                    <a:p>
                      <a:pPr algn="ctr"/>
                      <a:r>
                        <a:rPr lang="en-US" sz="1200" b="1" i="1" dirty="0"/>
                        <a:t>NA</a:t>
                      </a:r>
                    </a:p>
                  </a:txBody>
                  <a:tcPr anchor="ctr"/>
                </a:tc>
                <a:extLst>
                  <a:ext uri="{0D108BD9-81ED-4DB2-BD59-A6C34878D82A}">
                    <a16:rowId xmlns:a16="http://schemas.microsoft.com/office/drawing/2014/main" val="2610311915"/>
                  </a:ext>
                </a:extLst>
              </a:tr>
              <a:tr h="250808">
                <a:tc>
                  <a:txBody>
                    <a:bodyPr/>
                    <a:lstStyle/>
                    <a:p>
                      <a:pPr algn="r"/>
                      <a:r>
                        <a:rPr lang="en-US" sz="1200" b="0" i="1" dirty="0"/>
                        <a:t>COVID-19 Related Complaints Closed</a:t>
                      </a:r>
                    </a:p>
                  </a:txBody>
                  <a:tcPr anchor="ctr"/>
                </a:tc>
                <a:tc>
                  <a:txBody>
                    <a:bodyPr/>
                    <a:lstStyle/>
                    <a:p>
                      <a:pPr algn="ctr"/>
                      <a:r>
                        <a:rPr lang="en-US" sz="1200" b="0" i="0" dirty="0"/>
                        <a:t>22</a:t>
                      </a:r>
                    </a:p>
                  </a:txBody>
                  <a:tcPr anchor="ctr"/>
                </a:tc>
                <a:tc>
                  <a:txBody>
                    <a:bodyPr/>
                    <a:lstStyle/>
                    <a:p>
                      <a:pPr algn="ctr"/>
                      <a:r>
                        <a:rPr lang="en-US" sz="1200" b="0" i="0" dirty="0"/>
                        <a:t>14</a:t>
                      </a:r>
                    </a:p>
                  </a:txBody>
                  <a:tcPr anchor="ctr"/>
                </a:tc>
                <a:tc>
                  <a:txBody>
                    <a:bodyPr/>
                    <a:lstStyle/>
                    <a:p>
                      <a:pPr algn="ctr"/>
                      <a:r>
                        <a:rPr lang="en-US" sz="1200" b="1" i="1" dirty="0"/>
                        <a:t>36</a:t>
                      </a:r>
                    </a:p>
                  </a:txBody>
                  <a:tcPr anchor="ctr"/>
                </a:tc>
                <a:extLst>
                  <a:ext uri="{0D108BD9-81ED-4DB2-BD59-A6C34878D82A}">
                    <a16:rowId xmlns:a16="http://schemas.microsoft.com/office/drawing/2014/main" val="3689851666"/>
                  </a:ext>
                </a:extLst>
              </a:tr>
              <a:tr h="1252403">
                <a:tc>
                  <a:txBody>
                    <a:bodyPr/>
                    <a:lstStyle/>
                    <a:p>
                      <a:pPr algn="r"/>
                      <a:r>
                        <a:rPr lang="en-US" sz="1200" b="0" i="1" dirty="0"/>
                        <a:t>Disposition</a:t>
                      </a:r>
                    </a:p>
                  </a:txBody>
                  <a:tcPr anchor="ctr"/>
                </a:tc>
                <a:tc>
                  <a:txBody>
                    <a:bodyPr/>
                    <a:lstStyle/>
                    <a:p>
                      <a:r>
                        <a:rPr lang="en-US" sz="1200" i="0" kern="1200" dirty="0">
                          <a:solidFill>
                            <a:schemeClr val="dk1"/>
                          </a:solidFill>
                          <a:effectLst/>
                          <a:latin typeface="+mn-lt"/>
                          <a:ea typeface="+mn-ea"/>
                          <a:cs typeface="+mn-cs"/>
                        </a:rPr>
                        <a:t>DRTS: 7 (31%)</a:t>
                      </a:r>
                    </a:p>
                    <a:p>
                      <a:endParaRPr lang="en-US" sz="1200" i="0" kern="1200" dirty="0">
                        <a:solidFill>
                          <a:schemeClr val="dk1"/>
                        </a:solidFill>
                        <a:effectLst/>
                        <a:latin typeface="+mn-lt"/>
                        <a:ea typeface="+mn-ea"/>
                        <a:cs typeface="+mn-cs"/>
                      </a:endParaRPr>
                    </a:p>
                    <a:p>
                      <a:r>
                        <a:rPr lang="en-US" sz="1200" i="0" kern="1200" dirty="0">
                          <a:solidFill>
                            <a:schemeClr val="dk1"/>
                          </a:solidFill>
                          <a:effectLst/>
                          <a:latin typeface="+mn-lt"/>
                          <a:ea typeface="+mn-ea"/>
                          <a:cs typeface="+mn-cs"/>
                        </a:rPr>
                        <a:t>Withdrawn:12 (55%)</a:t>
                      </a:r>
                    </a:p>
                    <a:p>
                      <a:endParaRPr lang="en-US" sz="1200" i="0" kern="1200" dirty="0">
                        <a:solidFill>
                          <a:schemeClr val="dk1"/>
                        </a:solidFill>
                        <a:effectLst/>
                        <a:latin typeface="+mn-lt"/>
                        <a:ea typeface="+mn-ea"/>
                        <a:cs typeface="+mn-cs"/>
                      </a:endParaRPr>
                    </a:p>
                    <a:p>
                      <a:r>
                        <a:rPr lang="en-US" sz="1200" i="0" kern="1200" dirty="0">
                          <a:solidFill>
                            <a:schemeClr val="dk1"/>
                          </a:solidFill>
                          <a:effectLst/>
                          <a:latin typeface="+mn-lt"/>
                          <a:ea typeface="+mn-ea"/>
                          <a:cs typeface="+mn-cs"/>
                        </a:rPr>
                        <a:t>Settled: 3 (14%)</a:t>
                      </a:r>
                      <a:endParaRPr lang="en-US" sz="1200" b="0" i="0" dirty="0"/>
                    </a:p>
                  </a:txBody>
                  <a:tcPr anchor="ctr"/>
                </a:tc>
                <a:tc>
                  <a:txBody>
                    <a:bodyPr/>
                    <a:lstStyle/>
                    <a:p>
                      <a:r>
                        <a:rPr lang="en-US" sz="1200" i="0" kern="1200" dirty="0">
                          <a:solidFill>
                            <a:schemeClr val="dk1"/>
                          </a:solidFill>
                          <a:effectLst/>
                          <a:latin typeface="+mn-lt"/>
                          <a:ea typeface="+mn-ea"/>
                          <a:cs typeface="+mn-cs"/>
                        </a:rPr>
                        <a:t>DRTS: 7 (50%)</a:t>
                      </a:r>
                    </a:p>
                    <a:p>
                      <a:endParaRPr lang="en-US" sz="1200" i="0" kern="1200" dirty="0">
                        <a:solidFill>
                          <a:schemeClr val="dk1"/>
                        </a:solidFill>
                        <a:effectLst/>
                        <a:latin typeface="+mn-lt"/>
                        <a:ea typeface="+mn-ea"/>
                        <a:cs typeface="+mn-cs"/>
                      </a:endParaRPr>
                    </a:p>
                    <a:p>
                      <a:r>
                        <a:rPr lang="en-US" sz="1200" i="0" kern="1200" dirty="0">
                          <a:solidFill>
                            <a:schemeClr val="dk1"/>
                          </a:solidFill>
                          <a:effectLst/>
                          <a:latin typeface="+mn-lt"/>
                          <a:ea typeface="+mn-ea"/>
                          <a:cs typeface="+mn-cs"/>
                        </a:rPr>
                        <a:t>Withdrawn: 4 (29%)</a:t>
                      </a:r>
                    </a:p>
                    <a:p>
                      <a:endParaRPr lang="en-US" sz="1200" i="0" kern="1200" dirty="0">
                        <a:solidFill>
                          <a:schemeClr val="dk1"/>
                        </a:solidFill>
                        <a:effectLst/>
                        <a:latin typeface="+mn-lt"/>
                        <a:ea typeface="+mn-ea"/>
                        <a:cs typeface="+mn-cs"/>
                      </a:endParaRPr>
                    </a:p>
                    <a:p>
                      <a:r>
                        <a:rPr lang="en-US" sz="1200" i="0" kern="1200" dirty="0">
                          <a:solidFill>
                            <a:schemeClr val="dk1"/>
                          </a:solidFill>
                          <a:effectLst/>
                          <a:latin typeface="+mn-lt"/>
                          <a:ea typeface="+mn-ea"/>
                          <a:cs typeface="+mn-cs"/>
                        </a:rPr>
                        <a:t>MRTS: 3 (21%)</a:t>
                      </a:r>
                      <a:endParaRPr lang="en-US" sz="1200" b="0" i="0" dirty="0"/>
                    </a:p>
                    <a:p>
                      <a:endParaRPr lang="en-US" sz="1200" b="0" i="0" dirty="0"/>
                    </a:p>
                  </a:txBody>
                  <a:tcPr anchor="ctr"/>
                </a:tc>
                <a:tc>
                  <a:txBody>
                    <a:bodyPr/>
                    <a:lstStyle/>
                    <a:p>
                      <a:r>
                        <a:rPr lang="en-US" sz="1200" b="1" i="1" dirty="0"/>
                        <a:t>NA</a:t>
                      </a:r>
                    </a:p>
                  </a:txBody>
                  <a:tcPr anchor="ctr"/>
                </a:tc>
                <a:extLst>
                  <a:ext uri="{0D108BD9-81ED-4DB2-BD59-A6C34878D82A}">
                    <a16:rowId xmlns:a16="http://schemas.microsoft.com/office/drawing/2014/main" val="51858028"/>
                  </a:ext>
                </a:extLst>
              </a:tr>
              <a:tr h="417468">
                <a:tc>
                  <a:txBody>
                    <a:bodyPr/>
                    <a:lstStyle/>
                    <a:p>
                      <a:pPr algn="r"/>
                      <a:r>
                        <a:rPr lang="en-US" sz="1200" b="0" i="1" dirty="0"/>
                        <a:t>% Change in Filed OSH Complaints Compared to 4</a:t>
                      </a:r>
                      <a:r>
                        <a:rPr lang="en-US" sz="1200" b="0" i="1" baseline="30000" dirty="0"/>
                        <a:t>th</a:t>
                      </a:r>
                      <a:r>
                        <a:rPr lang="en-US" sz="1200" b="0" i="1" dirty="0"/>
                        <a:t> Qtr., 2020 (63)</a:t>
                      </a:r>
                    </a:p>
                  </a:txBody>
                  <a:tcPr anchor="ctr"/>
                </a:tc>
                <a:tc>
                  <a:txBody>
                    <a:bodyPr/>
                    <a:lstStyle/>
                    <a:p>
                      <a:pPr algn="ctr"/>
                      <a:r>
                        <a:rPr lang="en-US" sz="1200" b="0" i="0" dirty="0"/>
                        <a:t>-40%</a:t>
                      </a:r>
                    </a:p>
                  </a:txBody>
                  <a:tcPr anchor="ctr"/>
                </a:tc>
                <a:tc>
                  <a:txBody>
                    <a:bodyPr/>
                    <a:lstStyle/>
                    <a:p>
                      <a:pPr algn="ctr"/>
                      <a:r>
                        <a:rPr lang="en-US" sz="1200" b="0" i="0" dirty="0"/>
                        <a:t>-3%</a:t>
                      </a:r>
                    </a:p>
                  </a:txBody>
                  <a:tcPr anchor="ctr"/>
                </a:tc>
                <a:tc>
                  <a:txBody>
                    <a:bodyPr/>
                    <a:lstStyle/>
                    <a:p>
                      <a:pPr algn="ctr"/>
                      <a:r>
                        <a:rPr lang="en-US" sz="1200" b="1" i="1" dirty="0"/>
                        <a:t>NA</a:t>
                      </a:r>
                    </a:p>
                  </a:txBody>
                  <a:tcPr anchor="ctr"/>
                </a:tc>
                <a:extLst>
                  <a:ext uri="{0D108BD9-81ED-4DB2-BD59-A6C34878D82A}">
                    <a16:rowId xmlns:a16="http://schemas.microsoft.com/office/drawing/2014/main" val="3966277158"/>
                  </a:ext>
                </a:extLst>
              </a:tr>
              <a:tr h="417468">
                <a:tc>
                  <a:txBody>
                    <a:bodyPr/>
                    <a:lstStyle/>
                    <a:p>
                      <a:pPr algn="r"/>
                      <a:r>
                        <a:rPr lang="en-US" sz="1200" b="0" i="1" dirty="0"/>
                        <a:t>% Change in Filed COVID-Related  Complaints Compared to 4</a:t>
                      </a:r>
                      <a:r>
                        <a:rPr lang="en-US" sz="1200" b="0" i="1" baseline="30000" dirty="0"/>
                        <a:t>th</a:t>
                      </a:r>
                      <a:r>
                        <a:rPr lang="en-US" sz="1200" b="0" i="1" dirty="0"/>
                        <a:t> Qtr., 2020 (43)</a:t>
                      </a:r>
                    </a:p>
                  </a:txBody>
                  <a:tcPr anchor="ctr"/>
                </a:tc>
                <a:tc>
                  <a:txBody>
                    <a:bodyPr/>
                    <a:lstStyle/>
                    <a:p>
                      <a:pPr algn="ctr"/>
                      <a:r>
                        <a:rPr lang="en-US" sz="1200" b="0" i="0" dirty="0"/>
                        <a:t>-49%</a:t>
                      </a:r>
                    </a:p>
                  </a:txBody>
                  <a:tcPr anchor="ctr"/>
                </a:tc>
                <a:tc>
                  <a:txBody>
                    <a:bodyPr/>
                    <a:lstStyle/>
                    <a:p>
                      <a:pPr algn="ctr"/>
                      <a:r>
                        <a:rPr lang="en-US" sz="1200" b="0" i="0" dirty="0"/>
                        <a:t>+9%</a:t>
                      </a:r>
                    </a:p>
                  </a:txBody>
                  <a:tcPr anchor="ctr"/>
                </a:tc>
                <a:tc>
                  <a:txBody>
                    <a:bodyPr/>
                    <a:lstStyle/>
                    <a:p>
                      <a:pPr algn="ctr"/>
                      <a:r>
                        <a:rPr lang="en-US" sz="1200" b="1" i="1" dirty="0"/>
                        <a:t>NA</a:t>
                      </a:r>
                    </a:p>
                  </a:txBody>
                  <a:tcPr anchor="ctr"/>
                </a:tc>
                <a:extLst>
                  <a:ext uri="{0D108BD9-81ED-4DB2-BD59-A6C34878D82A}">
                    <a16:rowId xmlns:a16="http://schemas.microsoft.com/office/drawing/2014/main" val="2310495853"/>
                  </a:ext>
                </a:extLst>
              </a:tr>
              <a:tr h="250808">
                <a:tc>
                  <a:txBody>
                    <a:bodyPr/>
                    <a:lstStyle/>
                    <a:p>
                      <a:pPr algn="r"/>
                      <a:r>
                        <a:rPr lang="en-US" sz="1200" b="0" i="1" dirty="0"/>
                        <a:t>% of Calls to Helpline that have been COVID-19 Related</a:t>
                      </a:r>
                    </a:p>
                  </a:txBody>
                  <a:tcPr anchor="ctr"/>
                </a:tc>
                <a:tc>
                  <a:txBody>
                    <a:bodyPr/>
                    <a:lstStyle/>
                    <a:p>
                      <a:pPr algn="ctr"/>
                      <a:r>
                        <a:rPr lang="en-US" sz="1200" b="0" i="0" dirty="0"/>
                        <a:t>22%</a:t>
                      </a:r>
                    </a:p>
                  </a:txBody>
                  <a:tcPr anchor="ctr"/>
                </a:tc>
                <a:tc>
                  <a:txBody>
                    <a:bodyPr/>
                    <a:lstStyle/>
                    <a:p>
                      <a:pPr algn="ctr"/>
                      <a:r>
                        <a:rPr lang="en-US" sz="1200" b="0" i="0" dirty="0"/>
                        <a:t>23% (E)*</a:t>
                      </a:r>
                    </a:p>
                  </a:txBody>
                  <a:tcPr anchor="ctr"/>
                </a:tc>
                <a:tc>
                  <a:txBody>
                    <a:bodyPr/>
                    <a:lstStyle/>
                    <a:p>
                      <a:pPr algn="ctr"/>
                      <a:r>
                        <a:rPr lang="en-US" sz="1200" b="1" i="1" dirty="0"/>
                        <a:t>NA</a:t>
                      </a:r>
                    </a:p>
                  </a:txBody>
                  <a:tcPr anchor="ctr"/>
                </a:tc>
                <a:extLst>
                  <a:ext uri="{0D108BD9-81ED-4DB2-BD59-A6C34878D82A}">
                    <a16:rowId xmlns:a16="http://schemas.microsoft.com/office/drawing/2014/main" val="802781354"/>
                  </a:ext>
                </a:extLst>
              </a:tr>
            </a:tbl>
          </a:graphicData>
        </a:graphic>
      </p:graphicFrame>
      <p:sp>
        <p:nvSpPr>
          <p:cNvPr id="5" name="TextBox 4">
            <a:extLst>
              <a:ext uri="{FF2B5EF4-FFF2-40B4-BE49-F238E27FC236}">
                <a16:creationId xmlns:a16="http://schemas.microsoft.com/office/drawing/2014/main" id="{74BF14F1-3C9C-4C5E-9616-331A0D363A39}"/>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
        <p:nvSpPr>
          <p:cNvPr id="2" name="TextBox 1">
            <a:extLst>
              <a:ext uri="{FF2B5EF4-FFF2-40B4-BE49-F238E27FC236}">
                <a16:creationId xmlns:a16="http://schemas.microsoft.com/office/drawing/2014/main" id="{F8839385-AF4E-419C-AC4D-95CB693A343C}"/>
              </a:ext>
            </a:extLst>
          </p:cNvPr>
          <p:cNvSpPr txBox="1"/>
          <p:nvPr/>
        </p:nvSpPr>
        <p:spPr>
          <a:xfrm>
            <a:off x="533399" y="5562600"/>
            <a:ext cx="7924801" cy="738664"/>
          </a:xfrm>
          <a:prstGeom prst="rect">
            <a:avLst/>
          </a:prstGeom>
          <a:noFill/>
        </p:spPr>
        <p:txBody>
          <a:bodyPr wrap="square" rtlCol="0">
            <a:spAutoFit/>
          </a:bodyPr>
          <a:lstStyle/>
          <a:p>
            <a:r>
              <a:rPr lang="en-US" sz="800" i="1" dirty="0"/>
              <a:t>*Jay was on leave for six weeks and NCDOL helpline calls were directly routed to REDB instead of the W &amp; H call center in early February 2021.  Celestine had to manage Jay’s work and the increased call volume.  Call log entries significantly dropped in March 2021 which I do not believe accurately reflects the calls that came in.  Therefore, I cannot be sure of the accuracy of this number.   </a:t>
            </a:r>
          </a:p>
          <a:p>
            <a:endParaRPr lang="en-US" dirty="0"/>
          </a:p>
        </p:txBody>
      </p:sp>
    </p:spTree>
    <p:extLst>
      <p:ext uri="{BB962C8B-B14F-4D97-AF65-F5344CB8AC3E}">
        <p14:creationId xmlns:p14="http://schemas.microsoft.com/office/powerpoint/2010/main" val="2239732626"/>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2" name="TextBox 1">
            <a:extLst>
              <a:ext uri="{FF2B5EF4-FFF2-40B4-BE49-F238E27FC236}">
                <a16:creationId xmlns:a16="http://schemas.microsoft.com/office/drawing/2014/main" id="{50A80A71-4AFB-4BB0-ABA8-390CE9B02B38}"/>
              </a:ext>
            </a:extLst>
          </p:cNvPr>
          <p:cNvSpPr txBox="1"/>
          <p:nvPr/>
        </p:nvSpPr>
        <p:spPr>
          <a:xfrm>
            <a:off x="542925" y="4836042"/>
            <a:ext cx="7981404" cy="400110"/>
          </a:xfrm>
          <a:prstGeom prst="rect">
            <a:avLst/>
          </a:prstGeom>
          <a:noFill/>
        </p:spPr>
        <p:txBody>
          <a:bodyPr wrap="square" rtlCol="0">
            <a:spAutoFit/>
          </a:bodyPr>
          <a:lstStyle/>
          <a:p>
            <a:r>
              <a:rPr lang="en-US" sz="1000" i="1" dirty="0"/>
              <a:t>**Quarterly data as follows: 1st quarter includes October data from October 3, 2020, to January 1, 2021. 2</a:t>
            </a:r>
            <a:r>
              <a:rPr lang="en-US" sz="1000" i="1" baseline="30000" dirty="0"/>
              <a:t>nd</a:t>
            </a:r>
            <a:r>
              <a:rPr lang="en-US" sz="1000" i="1" dirty="0"/>
              <a:t> quarter data includes data from January 2, 2021, to April 2, 2021. </a:t>
            </a:r>
          </a:p>
        </p:txBody>
      </p:sp>
      <p:sp>
        <p:nvSpPr>
          <p:cNvPr id="7" name="TextBox 6">
            <a:extLst>
              <a:ext uri="{FF2B5EF4-FFF2-40B4-BE49-F238E27FC236}">
                <a16:creationId xmlns:a16="http://schemas.microsoft.com/office/drawing/2014/main" id="{6828006A-25C6-4249-8570-2A11ED54DC38}"/>
              </a:ext>
            </a:extLst>
          </p:cNvPr>
          <p:cNvSpPr txBox="1"/>
          <p:nvPr/>
        </p:nvSpPr>
        <p:spPr>
          <a:xfrm>
            <a:off x="514350" y="5678770"/>
            <a:ext cx="3451151" cy="246221"/>
          </a:xfrm>
          <a:prstGeom prst="rect">
            <a:avLst/>
          </a:prstGeom>
          <a:noFill/>
        </p:spPr>
        <p:txBody>
          <a:bodyPr wrap="square" rtlCol="0">
            <a:spAutoFit/>
          </a:bodyPr>
          <a:lstStyle/>
          <a:p>
            <a:r>
              <a:rPr lang="en-US" sz="1000" i="1" dirty="0"/>
              <a:t>*****Includes weekly conference calls with other Agencies.</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1821163064"/>
              </p:ext>
            </p:extLst>
          </p:nvPr>
        </p:nvGraphicFramePr>
        <p:xfrm>
          <a:off x="610360" y="1219200"/>
          <a:ext cx="7874066" cy="3384507"/>
        </p:xfrm>
        <a:graphic>
          <a:graphicData uri="http://schemas.openxmlformats.org/drawingml/2006/table">
            <a:tbl>
              <a:tblPr>
                <a:tableStyleId>{5C22544A-7EE6-4342-B048-85BDC9FD1C3A}</a:tableStyleId>
              </a:tblPr>
              <a:tblGrid>
                <a:gridCol w="1472398">
                  <a:extLst>
                    <a:ext uri="{9D8B030D-6E8A-4147-A177-3AD203B41FA5}">
                      <a16:colId xmlns:a16="http://schemas.microsoft.com/office/drawing/2014/main" val="4225244791"/>
                    </a:ext>
                  </a:extLst>
                </a:gridCol>
                <a:gridCol w="828212">
                  <a:extLst>
                    <a:ext uri="{9D8B030D-6E8A-4147-A177-3AD203B41FA5}">
                      <a16:colId xmlns:a16="http://schemas.microsoft.com/office/drawing/2014/main" val="3709083648"/>
                    </a:ext>
                  </a:extLst>
                </a:gridCol>
                <a:gridCol w="972383">
                  <a:extLst>
                    <a:ext uri="{9D8B030D-6E8A-4147-A177-3AD203B41FA5}">
                      <a16:colId xmlns:a16="http://schemas.microsoft.com/office/drawing/2014/main" val="4257475842"/>
                    </a:ext>
                  </a:extLst>
                </a:gridCol>
                <a:gridCol w="922794">
                  <a:extLst>
                    <a:ext uri="{9D8B030D-6E8A-4147-A177-3AD203B41FA5}">
                      <a16:colId xmlns:a16="http://schemas.microsoft.com/office/drawing/2014/main" val="1396554905"/>
                    </a:ext>
                  </a:extLst>
                </a:gridCol>
                <a:gridCol w="879903">
                  <a:extLst>
                    <a:ext uri="{9D8B030D-6E8A-4147-A177-3AD203B41FA5}">
                      <a16:colId xmlns:a16="http://schemas.microsoft.com/office/drawing/2014/main" val="3560091187"/>
                    </a:ext>
                  </a:extLst>
                </a:gridCol>
                <a:gridCol w="879903">
                  <a:extLst>
                    <a:ext uri="{9D8B030D-6E8A-4147-A177-3AD203B41FA5}">
                      <a16:colId xmlns:a16="http://schemas.microsoft.com/office/drawing/2014/main" val="4055558880"/>
                    </a:ext>
                  </a:extLst>
                </a:gridCol>
                <a:gridCol w="744534">
                  <a:extLst>
                    <a:ext uri="{9D8B030D-6E8A-4147-A177-3AD203B41FA5}">
                      <a16:colId xmlns:a16="http://schemas.microsoft.com/office/drawing/2014/main" val="660787183"/>
                    </a:ext>
                  </a:extLst>
                </a:gridCol>
                <a:gridCol w="1173939">
                  <a:extLst>
                    <a:ext uri="{9D8B030D-6E8A-4147-A177-3AD203B41FA5}">
                      <a16:colId xmlns:a16="http://schemas.microsoft.com/office/drawing/2014/main" val="3469489602"/>
                    </a:ext>
                  </a:extLst>
                </a:gridCol>
              </a:tblGrid>
              <a:tr h="492942">
                <a:tc>
                  <a:txBody>
                    <a:bodyPr/>
                    <a:lstStyle/>
                    <a:p>
                      <a:pPr algn="ctr" fontAlgn="b"/>
                      <a:r>
                        <a:rPr lang="en-US" sz="1200" b="1" u="none" strike="noStrike" dirty="0">
                          <a:solidFill>
                            <a:schemeClr val="tx1"/>
                          </a:solidFill>
                          <a:effectLst/>
                          <a:latin typeface="+mn-lt"/>
                        </a:rPr>
                        <a:t>Calls/Emails</a:t>
                      </a:r>
                      <a:endParaRPr lang="en-US" sz="12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1</a:t>
                      </a:r>
                      <a:r>
                        <a:rPr lang="en-US" sz="1000" b="1" i="0" u="none" strike="noStrike" baseline="30000" dirty="0">
                          <a:solidFill>
                            <a:schemeClr val="tx1"/>
                          </a:solidFill>
                          <a:effectLst/>
                          <a:latin typeface="+mn-lt"/>
                        </a:rPr>
                        <a:t>st  </a:t>
                      </a:r>
                      <a:r>
                        <a:rPr lang="en-US" sz="1000" b="1" i="0" u="none" strike="noStrike" dirty="0">
                          <a:solidFill>
                            <a:schemeClr val="tx1"/>
                          </a:solidFill>
                          <a:effectLst/>
                          <a:latin typeface="+mn-lt"/>
                        </a:rPr>
                        <a:t>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2</a:t>
                      </a:r>
                      <a:r>
                        <a:rPr lang="en-US" sz="1000" b="1" i="0" u="none" strike="noStrike" baseline="30000" dirty="0">
                          <a:solidFill>
                            <a:schemeClr val="tx1"/>
                          </a:solidFill>
                          <a:effectLst/>
                          <a:latin typeface="+mn-lt"/>
                        </a:rPr>
                        <a:t>nd</a:t>
                      </a:r>
                      <a:r>
                        <a:rPr lang="en-US" sz="1000" b="1" i="0" u="none" strike="noStrike" dirty="0">
                          <a:solidFill>
                            <a:schemeClr val="tx1"/>
                          </a:solidFill>
                          <a:effectLst/>
                          <a:latin typeface="+mn-lt"/>
                        </a:rPr>
                        <a:t> 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April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May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0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493145">
                <a:tc>
                  <a:txBody>
                    <a:bodyPr/>
                    <a:lstStyle/>
                    <a:p>
                      <a:pPr algn="ctr" fontAlgn="b"/>
                      <a:r>
                        <a:rPr lang="en-US" sz="1200" b="0" i="1" u="none" strike="noStrike" dirty="0">
                          <a:solidFill>
                            <a:schemeClr val="tx1"/>
                          </a:solidFill>
                          <a:effectLst/>
                          <a:latin typeface="+mn-lt"/>
                        </a:rPr>
                        <a:t>Director's Office</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n-lt"/>
                        </a:rPr>
                        <a:t>2,143</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n-lt"/>
                        </a:rPr>
                        <a:t>543</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452</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91</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64</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n-lt"/>
                        </a:rPr>
                        <a:t>1,150</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3,293</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479684">
                <a:tc>
                  <a:txBody>
                    <a:bodyPr/>
                    <a:lstStyle/>
                    <a:p>
                      <a:pPr algn="ctr" fontAlgn="b"/>
                      <a:r>
                        <a:rPr lang="en-US" sz="1200" b="0" i="1" u="none" strike="noStrike" dirty="0">
                          <a:solidFill>
                            <a:schemeClr val="tx1"/>
                          </a:solidFill>
                          <a:effectLst/>
                          <a:latin typeface="+mn-lt"/>
                        </a:rPr>
                        <a:t>ETTA</a:t>
                      </a:r>
                    </a:p>
                  </a:txBody>
                  <a:tcPr marL="9525" marR="9525" marT="9525" marB="0" anchor="ctr">
                    <a:solidFill>
                      <a:schemeClr val="bg1">
                        <a:lumMod val="85000"/>
                      </a:schemeClr>
                    </a:solidFill>
                  </a:tcPr>
                </a:tc>
                <a:tc>
                  <a:txBody>
                    <a:bodyPr/>
                    <a:lstStyle/>
                    <a:p>
                      <a:pPr algn="ctr" fontAlgn="b"/>
                      <a:r>
                        <a:rPr lang="en-US" sz="1200" b="1" i="0" u="none" strike="noStrike" dirty="0">
                          <a:solidFill>
                            <a:srgbClr val="000000"/>
                          </a:solidFill>
                          <a:effectLst/>
                          <a:latin typeface="+mn-lt"/>
                        </a:rPr>
                        <a:t>1,347</a:t>
                      </a:r>
                    </a:p>
                  </a:txBody>
                  <a:tcPr marL="9525" marR="9525" marT="9525" marB="0" anchor="ctr">
                    <a:solidFill>
                      <a:schemeClr val="bg1">
                        <a:lumMod val="85000"/>
                      </a:schemeClr>
                    </a:solidFill>
                  </a:tcPr>
                </a:tc>
                <a:tc>
                  <a:txBody>
                    <a:bodyPr/>
                    <a:lstStyle/>
                    <a:p>
                      <a:pPr algn="ctr" fontAlgn="b"/>
                      <a:r>
                        <a:rPr lang="en-US" sz="1200" b="0" i="0" u="none" strike="noStrike" dirty="0">
                          <a:solidFill>
                            <a:srgbClr val="000000"/>
                          </a:solidFill>
                          <a:effectLst/>
                          <a:latin typeface="+mn-lt"/>
                        </a:rPr>
                        <a:t>163</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124</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14</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15</a:t>
                      </a:r>
                    </a:p>
                  </a:txBody>
                  <a:tcPr marL="9525" marR="9525" marT="9525" marB="0" anchor="ctr">
                    <a:solidFill>
                      <a:schemeClr val="bg1">
                        <a:lumMod val="85000"/>
                      </a:schemeClr>
                    </a:solidFill>
                  </a:tcPr>
                </a:tc>
                <a:tc>
                  <a:txBody>
                    <a:bodyPr/>
                    <a:lstStyle/>
                    <a:p>
                      <a:pPr algn="ctr" fontAlgn="b"/>
                      <a:r>
                        <a:rPr lang="en-US" sz="1200" b="1" i="0" u="none" strike="noStrike" dirty="0">
                          <a:solidFill>
                            <a:schemeClr val="tx1"/>
                          </a:solidFill>
                          <a:effectLst/>
                          <a:latin typeface="+mn-lt"/>
                        </a:rPr>
                        <a:t>316</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1,663</a:t>
                      </a:r>
                    </a:p>
                  </a:txBody>
                  <a:tcPr marL="9525" marR="9525" marT="9525" marB="0" anchor="ctr">
                    <a:solidFill>
                      <a:schemeClr val="bg1">
                        <a:lumMod val="85000"/>
                      </a:schemeClr>
                    </a:solidFill>
                  </a:tcPr>
                </a:tc>
                <a:extLst>
                  <a:ext uri="{0D108BD9-81ED-4DB2-BD59-A6C34878D82A}">
                    <a16:rowId xmlns:a16="http://schemas.microsoft.com/office/drawing/2014/main" val="3769361676"/>
                  </a:ext>
                </a:extLst>
              </a:tr>
              <a:tr h="479684">
                <a:tc>
                  <a:txBody>
                    <a:bodyPr/>
                    <a:lstStyle/>
                    <a:p>
                      <a:pPr algn="ctr" fontAlgn="b"/>
                      <a:r>
                        <a:rPr lang="en-US" sz="1200" b="0" i="1" u="none" strike="noStrike" dirty="0">
                          <a:solidFill>
                            <a:schemeClr val="tx1"/>
                          </a:solidFill>
                          <a:effectLst/>
                          <a:latin typeface="+mn-lt"/>
                        </a:rPr>
                        <a:t>ASH*****</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n-lt"/>
                        </a:rPr>
                        <a:t>341</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n-lt"/>
                        </a:rPr>
                        <a:t>121</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136</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20</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21</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n-lt"/>
                        </a:rPr>
                        <a:t>298</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639</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479684">
                <a:tc>
                  <a:txBody>
                    <a:bodyPr/>
                    <a:lstStyle/>
                    <a:p>
                      <a:pPr algn="ctr" fontAlgn="b"/>
                      <a:r>
                        <a:rPr lang="en-US" sz="1200" b="0" i="1" u="none" strike="noStrike" dirty="0">
                          <a:solidFill>
                            <a:schemeClr val="tx1"/>
                          </a:solidFill>
                          <a:effectLst/>
                          <a:latin typeface="+mn-lt"/>
                        </a:rPr>
                        <a:t>PSIM</a:t>
                      </a:r>
                    </a:p>
                  </a:txBody>
                  <a:tcPr marL="9525" marR="9525" marT="9525" marB="0" anchor="ctr">
                    <a:solidFill>
                      <a:schemeClr val="bg1">
                        <a:lumMod val="85000"/>
                      </a:schemeClr>
                    </a:solidFill>
                  </a:tcPr>
                </a:tc>
                <a:tc>
                  <a:txBody>
                    <a:bodyPr/>
                    <a:lstStyle/>
                    <a:p>
                      <a:pPr algn="ctr" fontAlgn="b"/>
                      <a:r>
                        <a:rPr lang="en-US" sz="1200" b="1" i="0" u="none" strike="noStrike" dirty="0">
                          <a:solidFill>
                            <a:srgbClr val="000000"/>
                          </a:solidFill>
                          <a:effectLst/>
                          <a:latin typeface="+mn-lt"/>
                        </a:rPr>
                        <a:t>11</a:t>
                      </a:r>
                    </a:p>
                  </a:txBody>
                  <a:tcPr marL="9525" marR="9525" marT="9525" marB="0" anchor="ctr">
                    <a:solidFill>
                      <a:schemeClr val="bg1">
                        <a:lumMod val="85000"/>
                      </a:schemeClr>
                    </a:solidFill>
                  </a:tcPr>
                </a:tc>
                <a:tc>
                  <a:txBody>
                    <a:bodyPr/>
                    <a:lstStyle/>
                    <a:p>
                      <a:pPr algn="ctr" fontAlgn="b"/>
                      <a:r>
                        <a:rPr lang="en-US" sz="1200" b="0" i="0" u="none" strike="noStrike" dirty="0">
                          <a:solidFill>
                            <a:srgbClr val="000000"/>
                          </a:solidFill>
                          <a:effectLst/>
                          <a:latin typeface="+mn-lt"/>
                        </a:rPr>
                        <a:t>0</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200" b="1"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11</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479684">
                <a:tc>
                  <a:txBody>
                    <a:bodyPr/>
                    <a:lstStyle/>
                    <a:p>
                      <a:pPr algn="ctr" fontAlgn="b"/>
                      <a:r>
                        <a:rPr lang="en-US" sz="1200" b="0" i="1" u="none" strike="noStrike" dirty="0">
                          <a:solidFill>
                            <a:schemeClr val="tx1"/>
                          </a:solidFill>
                          <a:effectLst/>
                          <a:latin typeface="+mn-lt"/>
                        </a:rPr>
                        <a:t>CSB</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n-lt"/>
                        </a:rPr>
                        <a:t>1,084</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n-lt"/>
                        </a:rPr>
                        <a:t>138</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152</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21</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7</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n-lt"/>
                        </a:rPr>
                        <a:t>318</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1,402</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479684">
                <a:tc>
                  <a:txBody>
                    <a:bodyPr/>
                    <a:lstStyle/>
                    <a:p>
                      <a:pPr algn="ctr" fontAlgn="b"/>
                      <a:r>
                        <a:rPr lang="en-US" sz="1200" b="1" i="1" u="none" strike="noStrike" dirty="0">
                          <a:solidFill>
                            <a:schemeClr val="tx1"/>
                          </a:solidFill>
                          <a:effectLst/>
                          <a:latin typeface="+mn-lt"/>
                        </a:rPr>
                        <a:t>Totals</a:t>
                      </a:r>
                    </a:p>
                  </a:txBody>
                  <a:tcPr marL="9525" marR="9525" marT="9525" marB="0" anchor="ctr">
                    <a:solidFill>
                      <a:schemeClr val="bg1">
                        <a:lumMod val="85000"/>
                      </a:schemeClr>
                    </a:solidFill>
                  </a:tcPr>
                </a:tc>
                <a:tc>
                  <a:txBody>
                    <a:bodyPr/>
                    <a:lstStyle/>
                    <a:p>
                      <a:pPr algn="ctr" fontAlgn="b"/>
                      <a:r>
                        <a:rPr lang="en-US" sz="1200" b="1" i="1" u="none" strike="noStrike" dirty="0">
                          <a:solidFill>
                            <a:srgbClr val="000000"/>
                          </a:solidFill>
                          <a:effectLst/>
                          <a:latin typeface="+mn-lt"/>
                        </a:rPr>
                        <a:t>4,926</a:t>
                      </a:r>
                    </a:p>
                  </a:txBody>
                  <a:tcPr marL="9525" marR="9525" marT="9525" marB="0" anchor="ctr">
                    <a:solidFill>
                      <a:schemeClr val="bg1">
                        <a:lumMod val="85000"/>
                      </a:schemeClr>
                    </a:solidFill>
                  </a:tcPr>
                </a:tc>
                <a:tc>
                  <a:txBody>
                    <a:bodyPr/>
                    <a:lstStyle/>
                    <a:p>
                      <a:pPr algn="ctr" fontAlgn="b"/>
                      <a:r>
                        <a:rPr lang="en-US" sz="1200" b="1" i="1" u="none" strike="noStrike" dirty="0">
                          <a:solidFill>
                            <a:srgbClr val="000000"/>
                          </a:solidFill>
                          <a:effectLst/>
                          <a:latin typeface="+mn-lt"/>
                        </a:rPr>
                        <a:t>965</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864</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247</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107</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2,082</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7,008</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42925" y="4632996"/>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1" name="TextBox 10">
            <a:extLst>
              <a:ext uri="{FF2B5EF4-FFF2-40B4-BE49-F238E27FC236}">
                <a16:creationId xmlns:a16="http://schemas.microsoft.com/office/drawing/2014/main" id="{7C653FDC-2D29-45C8-9E18-5744F6F2500B}"/>
              </a:ext>
            </a:extLst>
          </p:cNvPr>
          <p:cNvSpPr txBox="1"/>
          <p:nvPr/>
        </p:nvSpPr>
        <p:spPr>
          <a:xfrm>
            <a:off x="6705600" y="685800"/>
            <a:ext cx="2286000" cy="369332"/>
          </a:xfrm>
          <a:prstGeom prst="rect">
            <a:avLst/>
          </a:prstGeom>
          <a:noFill/>
        </p:spPr>
        <p:txBody>
          <a:bodyPr wrap="square" rtlCol="0">
            <a:spAutoFit/>
          </a:bodyPr>
          <a:lstStyle/>
          <a:p>
            <a:r>
              <a:rPr lang="en-US" i="1" dirty="0"/>
              <a:t>FFY 2020—2021</a:t>
            </a:r>
          </a:p>
        </p:txBody>
      </p:sp>
      <p:sp>
        <p:nvSpPr>
          <p:cNvPr id="8" name="Rectangle 7">
            <a:extLst>
              <a:ext uri="{FF2B5EF4-FFF2-40B4-BE49-F238E27FC236}">
                <a16:creationId xmlns:a16="http://schemas.microsoft.com/office/drawing/2014/main" id="{89AA82B8-43DA-41FE-A742-EBC2B576D1DF}"/>
              </a:ext>
            </a:extLst>
          </p:cNvPr>
          <p:cNvSpPr/>
          <p:nvPr/>
        </p:nvSpPr>
        <p:spPr>
          <a:xfrm>
            <a:off x="533400" y="5209174"/>
            <a:ext cx="7981404" cy="246221"/>
          </a:xfrm>
          <a:prstGeom prst="rect">
            <a:avLst/>
          </a:prstGeom>
        </p:spPr>
        <p:txBody>
          <a:bodyPr wrap="square">
            <a:spAutoFit/>
          </a:bodyPr>
          <a:lstStyle/>
          <a:p>
            <a:r>
              <a:rPr lang="en-US" sz="1000" i="1" dirty="0"/>
              <a:t>***April 2021 includes data from April 3 through April 30, 2021. </a:t>
            </a:r>
            <a:endParaRPr lang="en-US" sz="1000" dirty="0"/>
          </a:p>
        </p:txBody>
      </p:sp>
      <p:sp>
        <p:nvSpPr>
          <p:cNvPr id="9" name="Rectangle 8">
            <a:extLst>
              <a:ext uri="{FF2B5EF4-FFF2-40B4-BE49-F238E27FC236}">
                <a16:creationId xmlns:a16="http://schemas.microsoft.com/office/drawing/2014/main" id="{3957C899-F98F-4B44-B88A-CC5E77543F25}"/>
              </a:ext>
            </a:extLst>
          </p:cNvPr>
          <p:cNvSpPr/>
          <p:nvPr/>
        </p:nvSpPr>
        <p:spPr>
          <a:xfrm>
            <a:off x="542925" y="5432549"/>
            <a:ext cx="7981404" cy="246221"/>
          </a:xfrm>
          <a:prstGeom prst="rect">
            <a:avLst/>
          </a:prstGeom>
        </p:spPr>
        <p:txBody>
          <a:bodyPr wrap="square">
            <a:spAutoFit/>
          </a:bodyPr>
          <a:lstStyle/>
          <a:p>
            <a:r>
              <a:rPr lang="en-US" sz="1000" i="1" dirty="0"/>
              <a:t>****May 2021 includes data from May 1 through May 21, 2021. </a:t>
            </a:r>
            <a:endParaRPr lang="en-US" sz="1000" dirty="0"/>
          </a:p>
        </p:txBody>
      </p:sp>
    </p:spTree>
    <p:extLst>
      <p:ext uri="{BB962C8B-B14F-4D97-AF65-F5344CB8AC3E}">
        <p14:creationId xmlns:p14="http://schemas.microsoft.com/office/powerpoint/2010/main" val="2030086484"/>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2" name="TextBox 1">
            <a:extLst>
              <a:ext uri="{FF2B5EF4-FFF2-40B4-BE49-F238E27FC236}">
                <a16:creationId xmlns:a16="http://schemas.microsoft.com/office/drawing/2014/main" id="{50A80A71-4AFB-4BB0-ABA8-390CE9B02B38}"/>
              </a:ext>
            </a:extLst>
          </p:cNvPr>
          <p:cNvSpPr txBox="1"/>
          <p:nvPr/>
        </p:nvSpPr>
        <p:spPr>
          <a:xfrm>
            <a:off x="503022" y="4577700"/>
            <a:ext cx="7981404" cy="400110"/>
          </a:xfrm>
          <a:prstGeom prst="rect">
            <a:avLst/>
          </a:prstGeom>
          <a:noFill/>
        </p:spPr>
        <p:txBody>
          <a:bodyPr wrap="square" rtlCol="0">
            <a:spAutoFit/>
          </a:bodyPr>
          <a:lstStyle/>
          <a:p>
            <a:r>
              <a:rPr lang="en-US" sz="1000" i="1" dirty="0"/>
              <a:t>**Quarterly data as follows: 1st quarter includes October data from October 3, 2020, to January 1, 2021. 2</a:t>
            </a:r>
            <a:r>
              <a:rPr lang="en-US" sz="1000" i="1" baseline="30000" dirty="0"/>
              <a:t>nd</a:t>
            </a:r>
            <a:r>
              <a:rPr lang="en-US" sz="1000" i="1" dirty="0"/>
              <a:t> quarter data includes data from January 2, 2021, to April 4, 2021. </a:t>
            </a:r>
          </a:p>
        </p:txBody>
      </p:sp>
      <p:sp>
        <p:nvSpPr>
          <p:cNvPr id="7" name="TextBox 6">
            <a:extLst>
              <a:ext uri="{FF2B5EF4-FFF2-40B4-BE49-F238E27FC236}">
                <a16:creationId xmlns:a16="http://schemas.microsoft.com/office/drawing/2014/main" id="{6828006A-25C6-4249-8570-2A11ED54DC38}"/>
              </a:ext>
            </a:extLst>
          </p:cNvPr>
          <p:cNvSpPr txBox="1"/>
          <p:nvPr/>
        </p:nvSpPr>
        <p:spPr>
          <a:xfrm>
            <a:off x="474447" y="5441559"/>
            <a:ext cx="7932191" cy="707886"/>
          </a:xfrm>
          <a:prstGeom prst="rect">
            <a:avLst/>
          </a:prstGeom>
          <a:noFill/>
        </p:spPr>
        <p:txBody>
          <a:bodyPr wrap="square" rtlCol="0">
            <a:spAutoFit/>
          </a:bodyPr>
          <a:lstStyle/>
          <a:p>
            <a:r>
              <a:rPr lang="en-US" sz="1000" i="1" dirty="0"/>
              <a:t>*****This data is preliminary and subject to change as unprocessed complaints are moved to other categories. Many of these unprocessed complaints contain insufficient information to process and/or they cover complaint items that do not fall under OSH jurisdiction.  Referrals to other Agencies are made, as appropriate.</a:t>
            </a:r>
          </a:p>
          <a:p>
            <a:r>
              <a:rPr lang="en-US" sz="1000" i="1" dirty="0"/>
              <a:t>.</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3887176522"/>
              </p:ext>
            </p:extLst>
          </p:nvPr>
        </p:nvGraphicFramePr>
        <p:xfrm>
          <a:off x="610360" y="1219201"/>
          <a:ext cx="7874066" cy="3131775"/>
        </p:xfrm>
        <a:graphic>
          <a:graphicData uri="http://schemas.openxmlformats.org/drawingml/2006/table">
            <a:tbl>
              <a:tblPr>
                <a:tableStyleId>{5C22544A-7EE6-4342-B048-85BDC9FD1C3A}</a:tableStyleId>
              </a:tblPr>
              <a:tblGrid>
                <a:gridCol w="1472398">
                  <a:extLst>
                    <a:ext uri="{9D8B030D-6E8A-4147-A177-3AD203B41FA5}">
                      <a16:colId xmlns:a16="http://schemas.microsoft.com/office/drawing/2014/main" val="4225244791"/>
                    </a:ext>
                  </a:extLst>
                </a:gridCol>
                <a:gridCol w="828212">
                  <a:extLst>
                    <a:ext uri="{9D8B030D-6E8A-4147-A177-3AD203B41FA5}">
                      <a16:colId xmlns:a16="http://schemas.microsoft.com/office/drawing/2014/main" val="3709083648"/>
                    </a:ext>
                  </a:extLst>
                </a:gridCol>
                <a:gridCol w="972383">
                  <a:extLst>
                    <a:ext uri="{9D8B030D-6E8A-4147-A177-3AD203B41FA5}">
                      <a16:colId xmlns:a16="http://schemas.microsoft.com/office/drawing/2014/main" val="4257475842"/>
                    </a:ext>
                  </a:extLst>
                </a:gridCol>
                <a:gridCol w="922794">
                  <a:extLst>
                    <a:ext uri="{9D8B030D-6E8A-4147-A177-3AD203B41FA5}">
                      <a16:colId xmlns:a16="http://schemas.microsoft.com/office/drawing/2014/main" val="1396554905"/>
                    </a:ext>
                  </a:extLst>
                </a:gridCol>
                <a:gridCol w="879903">
                  <a:extLst>
                    <a:ext uri="{9D8B030D-6E8A-4147-A177-3AD203B41FA5}">
                      <a16:colId xmlns:a16="http://schemas.microsoft.com/office/drawing/2014/main" val="3560091187"/>
                    </a:ext>
                  </a:extLst>
                </a:gridCol>
                <a:gridCol w="879903">
                  <a:extLst>
                    <a:ext uri="{9D8B030D-6E8A-4147-A177-3AD203B41FA5}">
                      <a16:colId xmlns:a16="http://schemas.microsoft.com/office/drawing/2014/main" val="1994680991"/>
                    </a:ext>
                  </a:extLst>
                </a:gridCol>
                <a:gridCol w="744534">
                  <a:extLst>
                    <a:ext uri="{9D8B030D-6E8A-4147-A177-3AD203B41FA5}">
                      <a16:colId xmlns:a16="http://schemas.microsoft.com/office/drawing/2014/main" val="660787183"/>
                    </a:ext>
                  </a:extLst>
                </a:gridCol>
                <a:gridCol w="1173939">
                  <a:extLst>
                    <a:ext uri="{9D8B030D-6E8A-4147-A177-3AD203B41FA5}">
                      <a16:colId xmlns:a16="http://schemas.microsoft.com/office/drawing/2014/main" val="3469489602"/>
                    </a:ext>
                  </a:extLst>
                </a:gridCol>
              </a:tblGrid>
              <a:tr h="399510">
                <a:tc>
                  <a:txBody>
                    <a:bodyPr/>
                    <a:lstStyle/>
                    <a:p>
                      <a:pPr algn="ctr" fontAlgn="b"/>
                      <a:r>
                        <a:rPr lang="en-US" sz="1200" b="1" u="none" strike="noStrike" dirty="0">
                          <a:solidFill>
                            <a:schemeClr val="tx1"/>
                          </a:solidFill>
                          <a:effectLst/>
                          <a:latin typeface="+mn-lt"/>
                        </a:rPr>
                        <a:t>Director’s Office</a:t>
                      </a:r>
                      <a:endParaRPr lang="en-US" sz="12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1</a:t>
                      </a:r>
                      <a:r>
                        <a:rPr lang="en-US" sz="1000" b="1" i="0" u="none" strike="noStrike" baseline="30000" dirty="0">
                          <a:solidFill>
                            <a:schemeClr val="tx1"/>
                          </a:solidFill>
                          <a:effectLst/>
                          <a:latin typeface="+mn-lt"/>
                        </a:rPr>
                        <a:t>st  </a:t>
                      </a:r>
                      <a:r>
                        <a:rPr lang="en-US" sz="1000" b="1" i="0" u="none" strike="noStrike" dirty="0">
                          <a:solidFill>
                            <a:schemeClr val="tx1"/>
                          </a:solidFill>
                          <a:effectLst/>
                          <a:latin typeface="+mn-lt"/>
                        </a:rPr>
                        <a:t>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2</a:t>
                      </a:r>
                      <a:r>
                        <a:rPr lang="en-US" sz="1000" b="1" i="0" u="none" strike="noStrike" baseline="30000" dirty="0">
                          <a:solidFill>
                            <a:schemeClr val="tx1"/>
                          </a:solidFill>
                          <a:effectLst/>
                          <a:latin typeface="+mn-lt"/>
                        </a:rPr>
                        <a:t>nd</a:t>
                      </a:r>
                      <a:r>
                        <a:rPr lang="en-US" sz="1000" b="1" i="0" u="none" strike="noStrike" dirty="0">
                          <a:solidFill>
                            <a:schemeClr val="tx1"/>
                          </a:solidFill>
                          <a:effectLst/>
                          <a:latin typeface="+mn-lt"/>
                        </a:rPr>
                        <a:t> 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April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May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0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399675">
                <a:tc>
                  <a:txBody>
                    <a:bodyPr/>
                    <a:lstStyle/>
                    <a:p>
                      <a:pPr algn="ctr" fontAlgn="b"/>
                      <a:r>
                        <a:rPr lang="en-US" sz="1200" b="0" i="1" u="none" strike="noStrike" dirty="0">
                          <a:solidFill>
                            <a:schemeClr val="tx1"/>
                          </a:solidFill>
                          <a:effectLst/>
                          <a:latin typeface="+mn-lt"/>
                        </a:rPr>
                        <a:t>Meetings</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n-lt"/>
                        </a:rPr>
                        <a:t>102</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n-lt"/>
                        </a:rPr>
                        <a:t>37</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28</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6</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5</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n-lt"/>
                        </a:rPr>
                        <a:t>76</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178</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388765">
                <a:tc>
                  <a:txBody>
                    <a:bodyPr/>
                    <a:lstStyle/>
                    <a:p>
                      <a:pPr algn="ctr" fontAlgn="b"/>
                      <a:r>
                        <a:rPr lang="en-US" sz="1200" b="1" i="1" u="none" strike="noStrike" dirty="0">
                          <a:solidFill>
                            <a:schemeClr val="tx1"/>
                          </a:solidFill>
                          <a:effectLst/>
                          <a:latin typeface="+mn-lt"/>
                        </a:rPr>
                        <a:t>Compliance</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1</a:t>
                      </a:r>
                      <a:r>
                        <a:rPr lang="en-US" sz="1000" b="1" i="0" u="none" strike="noStrike" baseline="30000" dirty="0">
                          <a:solidFill>
                            <a:schemeClr val="tx1"/>
                          </a:solidFill>
                          <a:effectLst/>
                          <a:latin typeface="+mn-lt"/>
                        </a:rPr>
                        <a:t>st  </a:t>
                      </a:r>
                      <a:r>
                        <a:rPr lang="en-US" sz="1000" b="1" i="0" u="none" strike="noStrike" dirty="0">
                          <a:solidFill>
                            <a:schemeClr val="tx1"/>
                          </a:solidFill>
                          <a:effectLst/>
                          <a:latin typeface="+mn-lt"/>
                        </a:rPr>
                        <a:t>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2</a:t>
                      </a:r>
                      <a:r>
                        <a:rPr lang="en-US" sz="1000" b="1" i="0" u="none" strike="noStrike" baseline="30000" dirty="0">
                          <a:solidFill>
                            <a:schemeClr val="tx1"/>
                          </a:solidFill>
                          <a:effectLst/>
                          <a:latin typeface="+mn-lt"/>
                        </a:rPr>
                        <a:t>nd</a:t>
                      </a:r>
                      <a:r>
                        <a:rPr lang="en-US" sz="1000" b="1" i="0" u="none" strike="noStrike" dirty="0">
                          <a:solidFill>
                            <a:schemeClr val="tx1"/>
                          </a:solidFill>
                          <a:effectLst/>
                          <a:latin typeface="+mn-lt"/>
                        </a:rPr>
                        <a:t> 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April 2021***</a:t>
                      </a:r>
                    </a:p>
                  </a:txBody>
                  <a:tcPr marL="9525" marR="9525" marT="9525" marB="0" anchor="c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mn-lt"/>
                        </a:rPr>
                        <a:t>May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0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3769361676"/>
                  </a:ext>
                </a:extLst>
              </a:tr>
              <a:tr h="388765">
                <a:tc>
                  <a:txBody>
                    <a:bodyPr/>
                    <a:lstStyle/>
                    <a:p>
                      <a:pPr algn="ctr" fontAlgn="b"/>
                      <a:r>
                        <a:rPr lang="en-US" sz="1200" b="0" i="1" u="none" strike="noStrike" dirty="0">
                          <a:solidFill>
                            <a:schemeClr val="tx1"/>
                          </a:solidFill>
                          <a:effectLst/>
                          <a:latin typeface="+mj-lt"/>
                        </a:rPr>
                        <a:t>Valid Complaints</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j-lt"/>
                        </a:rPr>
                        <a:t>1,012</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n-lt"/>
                        </a:rPr>
                        <a:t>514</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473</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35</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21</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n-lt"/>
                        </a:rPr>
                        <a:t>1,043</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2,055</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388765">
                <a:tc>
                  <a:txBody>
                    <a:bodyPr/>
                    <a:lstStyle/>
                    <a:p>
                      <a:pPr algn="ctr" fontAlgn="b"/>
                      <a:r>
                        <a:rPr lang="en-US" sz="1200" b="0" i="1" u="none" strike="noStrike" dirty="0">
                          <a:solidFill>
                            <a:schemeClr val="tx1"/>
                          </a:solidFill>
                          <a:effectLst/>
                          <a:latin typeface="+mj-lt"/>
                        </a:rPr>
                        <a:t>Non-Valid Complaints</a:t>
                      </a:r>
                    </a:p>
                  </a:txBody>
                  <a:tcPr marL="9525" marR="9525" marT="9525" marB="0" anchor="ctr">
                    <a:solidFill>
                      <a:schemeClr val="bg1">
                        <a:lumMod val="85000"/>
                      </a:schemeClr>
                    </a:solidFill>
                  </a:tcPr>
                </a:tc>
                <a:tc>
                  <a:txBody>
                    <a:bodyPr/>
                    <a:lstStyle/>
                    <a:p>
                      <a:pPr algn="ctr" fontAlgn="b"/>
                      <a:r>
                        <a:rPr lang="en-US" sz="1200" b="1" i="0" u="none" strike="noStrike" dirty="0">
                          <a:solidFill>
                            <a:srgbClr val="000000"/>
                          </a:solidFill>
                          <a:effectLst/>
                          <a:latin typeface="+mj-lt"/>
                        </a:rPr>
                        <a:t>1,402</a:t>
                      </a:r>
                    </a:p>
                  </a:txBody>
                  <a:tcPr marL="9525" marR="9525" marT="9525" marB="0" anchor="ctr">
                    <a:solidFill>
                      <a:schemeClr val="bg1">
                        <a:lumMod val="85000"/>
                      </a:schemeClr>
                    </a:solidFill>
                  </a:tcPr>
                </a:tc>
                <a:tc>
                  <a:txBody>
                    <a:bodyPr/>
                    <a:lstStyle/>
                    <a:p>
                      <a:pPr algn="ctr" fontAlgn="b"/>
                      <a:r>
                        <a:rPr lang="en-US" sz="1200" b="0" i="0" u="none" strike="noStrike" dirty="0">
                          <a:solidFill>
                            <a:srgbClr val="000000"/>
                          </a:solidFill>
                          <a:effectLst/>
                          <a:latin typeface="+mn-lt"/>
                        </a:rPr>
                        <a:t>544</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420</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49</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12</a:t>
                      </a:r>
                    </a:p>
                  </a:txBody>
                  <a:tcPr marL="9525" marR="9525" marT="9525" marB="0" anchor="ctr">
                    <a:solidFill>
                      <a:schemeClr val="bg1">
                        <a:lumMod val="85000"/>
                      </a:schemeClr>
                    </a:solidFill>
                  </a:tcPr>
                </a:tc>
                <a:tc>
                  <a:txBody>
                    <a:bodyPr/>
                    <a:lstStyle/>
                    <a:p>
                      <a:pPr algn="ctr" fontAlgn="b"/>
                      <a:r>
                        <a:rPr lang="en-US" sz="1200" b="1" i="0" u="none" strike="noStrike" dirty="0">
                          <a:solidFill>
                            <a:schemeClr val="tx1"/>
                          </a:solidFill>
                          <a:effectLst/>
                          <a:latin typeface="+mn-lt"/>
                        </a:rPr>
                        <a:t>1,025</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2,427</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388765">
                <a:tc>
                  <a:txBody>
                    <a:bodyPr/>
                    <a:lstStyle/>
                    <a:p>
                      <a:pPr algn="ctr" fontAlgn="b"/>
                      <a:r>
                        <a:rPr lang="en-US" sz="1200" b="0" i="1" u="none" strike="noStrike" dirty="0">
                          <a:solidFill>
                            <a:schemeClr val="tx1"/>
                          </a:solidFill>
                          <a:effectLst/>
                          <a:latin typeface="+mj-lt"/>
                        </a:rPr>
                        <a:t>Inspections</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j-lt"/>
                        </a:rPr>
                        <a:t>21</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n-lt"/>
                        </a:rPr>
                        <a:t>17</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20</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0</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3</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n-lt"/>
                        </a:rPr>
                        <a:t>42</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63</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388765">
                <a:tc>
                  <a:txBody>
                    <a:bodyPr/>
                    <a:lstStyle/>
                    <a:p>
                      <a:pPr algn="ctr" fontAlgn="b"/>
                      <a:r>
                        <a:rPr lang="en-US" sz="1200" b="0" i="1" u="none" strike="noStrike" dirty="0">
                          <a:solidFill>
                            <a:schemeClr val="tx1"/>
                          </a:solidFill>
                          <a:effectLst/>
                          <a:latin typeface="+mj-lt"/>
                        </a:rPr>
                        <a:t>Referrals</a:t>
                      </a:r>
                    </a:p>
                  </a:txBody>
                  <a:tcPr marL="9525" marR="9525" marT="9525" marB="0" anchor="ctr">
                    <a:solidFill>
                      <a:schemeClr val="bg1">
                        <a:lumMod val="85000"/>
                      </a:schemeClr>
                    </a:solidFill>
                  </a:tcPr>
                </a:tc>
                <a:tc>
                  <a:txBody>
                    <a:bodyPr/>
                    <a:lstStyle/>
                    <a:p>
                      <a:pPr algn="ctr" fontAlgn="b"/>
                      <a:r>
                        <a:rPr lang="en-US" sz="1200" b="1" i="1" u="none" strike="noStrike" dirty="0">
                          <a:solidFill>
                            <a:srgbClr val="000000"/>
                          </a:solidFill>
                          <a:effectLst/>
                          <a:latin typeface="+mj-lt"/>
                        </a:rPr>
                        <a:t>51</a:t>
                      </a:r>
                    </a:p>
                  </a:txBody>
                  <a:tcPr marL="9525" marR="9525" marT="9525" marB="0" anchor="ctr">
                    <a:solidFill>
                      <a:schemeClr val="bg1">
                        <a:lumMod val="85000"/>
                      </a:schemeClr>
                    </a:solidFill>
                  </a:tcPr>
                </a:tc>
                <a:tc>
                  <a:txBody>
                    <a:bodyPr/>
                    <a:lstStyle/>
                    <a:p>
                      <a:pPr algn="ctr" fontAlgn="b"/>
                      <a:r>
                        <a:rPr lang="en-US" sz="1200" b="1" i="1" u="none" strike="noStrike" dirty="0">
                          <a:solidFill>
                            <a:srgbClr val="000000"/>
                          </a:solidFill>
                          <a:effectLst/>
                          <a:latin typeface="+mn-lt"/>
                        </a:rPr>
                        <a:t>6</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5</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11</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62</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r h="388765">
                <a:tc>
                  <a:txBody>
                    <a:bodyPr/>
                    <a:lstStyle/>
                    <a:p>
                      <a:pPr algn="ctr" fontAlgn="b"/>
                      <a:r>
                        <a:rPr lang="en-US" sz="1200" b="0" i="1" u="none" strike="noStrike" dirty="0">
                          <a:solidFill>
                            <a:schemeClr val="tx1"/>
                          </a:solidFill>
                          <a:effectLst/>
                          <a:latin typeface="+mj-lt"/>
                        </a:rPr>
                        <a:t>Unprocessed Complaints*****</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j-lt"/>
                        </a:rPr>
                        <a:t>1,107</a:t>
                      </a:r>
                    </a:p>
                  </a:txBody>
                  <a:tcPr marL="9525" marR="9525" marT="9525" marB="0" anchor="ctr">
                    <a:solidFill>
                      <a:schemeClr val="bg1">
                        <a:lumMod val="95000"/>
                      </a:schemeClr>
                    </a:solidFill>
                  </a:tcPr>
                </a:tc>
                <a:tc>
                  <a:txBody>
                    <a:bodyPr/>
                    <a:lstStyle/>
                    <a:p>
                      <a:pPr algn="ctr" fontAlgn="b"/>
                      <a:r>
                        <a:rPr lang="en-US" sz="1200" b="1" i="1" u="none" strike="noStrike" dirty="0">
                          <a:solidFill>
                            <a:srgbClr val="000000"/>
                          </a:solidFill>
                          <a:effectLst/>
                          <a:latin typeface="+mn-lt"/>
                        </a:rPr>
                        <a:t>263</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188</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22</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36</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2,121</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4,607</a:t>
                      </a:r>
                    </a:p>
                  </a:txBody>
                  <a:tcPr marL="9525" marR="9525" marT="9525" marB="0" anchor="ctr">
                    <a:solidFill>
                      <a:schemeClr val="bg1">
                        <a:lumMod val="95000"/>
                      </a:schemeClr>
                    </a:solidFill>
                  </a:tcPr>
                </a:tc>
                <a:extLst>
                  <a:ext uri="{0D108BD9-81ED-4DB2-BD59-A6C34878D82A}">
                    <a16:rowId xmlns:a16="http://schemas.microsoft.com/office/drawing/2014/main" val="3733028880"/>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03022" y="4391934"/>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1" name="TextBox 10">
            <a:extLst>
              <a:ext uri="{FF2B5EF4-FFF2-40B4-BE49-F238E27FC236}">
                <a16:creationId xmlns:a16="http://schemas.microsoft.com/office/drawing/2014/main" id="{7C653FDC-2D29-45C8-9E18-5744F6F2500B}"/>
              </a:ext>
            </a:extLst>
          </p:cNvPr>
          <p:cNvSpPr txBox="1"/>
          <p:nvPr/>
        </p:nvSpPr>
        <p:spPr>
          <a:xfrm>
            <a:off x="6705600" y="685800"/>
            <a:ext cx="2286000" cy="369332"/>
          </a:xfrm>
          <a:prstGeom prst="rect">
            <a:avLst/>
          </a:prstGeom>
          <a:noFill/>
        </p:spPr>
        <p:txBody>
          <a:bodyPr wrap="square" rtlCol="0">
            <a:spAutoFit/>
          </a:bodyPr>
          <a:lstStyle/>
          <a:p>
            <a:r>
              <a:rPr lang="en-US" i="1" dirty="0"/>
              <a:t>FFY 2020—2021</a:t>
            </a:r>
          </a:p>
        </p:txBody>
      </p:sp>
      <p:sp>
        <p:nvSpPr>
          <p:cNvPr id="8" name="Rectangle 7">
            <a:extLst>
              <a:ext uri="{FF2B5EF4-FFF2-40B4-BE49-F238E27FC236}">
                <a16:creationId xmlns:a16="http://schemas.microsoft.com/office/drawing/2014/main" id="{89AA82B8-43DA-41FE-A742-EBC2B576D1DF}"/>
              </a:ext>
            </a:extLst>
          </p:cNvPr>
          <p:cNvSpPr/>
          <p:nvPr/>
        </p:nvSpPr>
        <p:spPr>
          <a:xfrm>
            <a:off x="478416" y="4977810"/>
            <a:ext cx="7981404" cy="246221"/>
          </a:xfrm>
          <a:prstGeom prst="rect">
            <a:avLst/>
          </a:prstGeom>
        </p:spPr>
        <p:txBody>
          <a:bodyPr wrap="square">
            <a:spAutoFit/>
          </a:bodyPr>
          <a:lstStyle/>
          <a:p>
            <a:r>
              <a:rPr lang="en-US" sz="1000" i="1" dirty="0"/>
              <a:t>***April 2021 includes data from April 5 through April 30, 2021. </a:t>
            </a:r>
            <a:endParaRPr lang="en-US" sz="1000" dirty="0"/>
          </a:p>
        </p:txBody>
      </p:sp>
      <p:sp>
        <p:nvSpPr>
          <p:cNvPr id="9" name="Rectangle 8">
            <a:extLst>
              <a:ext uri="{FF2B5EF4-FFF2-40B4-BE49-F238E27FC236}">
                <a16:creationId xmlns:a16="http://schemas.microsoft.com/office/drawing/2014/main" id="{88C5E29C-B884-416B-9EF7-6D968AF102C6}"/>
              </a:ext>
            </a:extLst>
          </p:cNvPr>
          <p:cNvSpPr/>
          <p:nvPr/>
        </p:nvSpPr>
        <p:spPr>
          <a:xfrm>
            <a:off x="478416" y="5224031"/>
            <a:ext cx="7981404" cy="246221"/>
          </a:xfrm>
          <a:prstGeom prst="rect">
            <a:avLst/>
          </a:prstGeom>
        </p:spPr>
        <p:txBody>
          <a:bodyPr wrap="square">
            <a:spAutoFit/>
          </a:bodyPr>
          <a:lstStyle/>
          <a:p>
            <a:r>
              <a:rPr lang="en-US" sz="1000" i="1" dirty="0"/>
              <a:t>****May 2021 includes data from May 1 through May 23, 2021. </a:t>
            </a:r>
            <a:endParaRPr lang="en-US" sz="1000" dirty="0"/>
          </a:p>
        </p:txBody>
      </p:sp>
    </p:spTree>
    <p:extLst>
      <p:ext uri="{BB962C8B-B14F-4D97-AF65-F5344CB8AC3E}">
        <p14:creationId xmlns:p14="http://schemas.microsoft.com/office/powerpoint/2010/main" val="3437058631"/>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extLst>
              <p:ext uri="{D42A27DB-BD31-4B8C-83A1-F6EECF244321}">
                <p14:modId xmlns:p14="http://schemas.microsoft.com/office/powerpoint/2010/main" val="1949778412"/>
              </p:ext>
            </p:extLst>
          </p:nvPr>
        </p:nvGraphicFramePr>
        <p:xfrm>
          <a:off x="608091" y="1219200"/>
          <a:ext cx="7906713" cy="815653"/>
        </p:xfrm>
        <a:graphic>
          <a:graphicData uri="http://schemas.openxmlformats.org/drawingml/2006/table">
            <a:tbl>
              <a:tblPr firstRow="1" bandRow="1">
                <a:tableStyleId>{00A15C55-8517-42AA-B614-E9B94910E393}</a:tableStyleId>
              </a:tblPr>
              <a:tblGrid>
                <a:gridCol w="1558812">
                  <a:extLst>
                    <a:ext uri="{9D8B030D-6E8A-4147-A177-3AD203B41FA5}">
                      <a16:colId xmlns:a16="http://schemas.microsoft.com/office/drawing/2014/main" val="20000"/>
                    </a:ext>
                  </a:extLst>
                </a:gridCol>
                <a:gridCol w="812593">
                  <a:extLst>
                    <a:ext uri="{9D8B030D-6E8A-4147-A177-3AD203B41FA5}">
                      <a16:colId xmlns:a16="http://schemas.microsoft.com/office/drawing/2014/main" val="20001"/>
                    </a:ext>
                  </a:extLst>
                </a:gridCol>
                <a:gridCol w="948026">
                  <a:extLst>
                    <a:ext uri="{9D8B030D-6E8A-4147-A177-3AD203B41FA5}">
                      <a16:colId xmlns:a16="http://schemas.microsoft.com/office/drawing/2014/main" val="3360039136"/>
                    </a:ext>
                  </a:extLst>
                </a:gridCol>
                <a:gridCol w="1015742">
                  <a:extLst>
                    <a:ext uri="{9D8B030D-6E8A-4147-A177-3AD203B41FA5}">
                      <a16:colId xmlns:a16="http://schemas.microsoft.com/office/drawing/2014/main" val="20002"/>
                    </a:ext>
                  </a:extLst>
                </a:gridCol>
                <a:gridCol w="880310">
                  <a:extLst>
                    <a:ext uri="{9D8B030D-6E8A-4147-A177-3AD203B41FA5}">
                      <a16:colId xmlns:a16="http://schemas.microsoft.com/office/drawing/2014/main" val="2516114909"/>
                    </a:ext>
                  </a:extLst>
                </a:gridCol>
                <a:gridCol w="880310">
                  <a:extLst>
                    <a:ext uri="{9D8B030D-6E8A-4147-A177-3AD203B41FA5}">
                      <a16:colId xmlns:a16="http://schemas.microsoft.com/office/drawing/2014/main" val="3468080130"/>
                    </a:ext>
                  </a:extLst>
                </a:gridCol>
                <a:gridCol w="677161">
                  <a:extLst>
                    <a:ext uri="{9D8B030D-6E8A-4147-A177-3AD203B41FA5}">
                      <a16:colId xmlns:a16="http://schemas.microsoft.com/office/drawing/2014/main" val="2283454346"/>
                    </a:ext>
                  </a:extLst>
                </a:gridCol>
                <a:gridCol w="1133759">
                  <a:extLst>
                    <a:ext uri="{9D8B030D-6E8A-4147-A177-3AD203B41FA5}">
                      <a16:colId xmlns:a16="http://schemas.microsoft.com/office/drawing/2014/main" val="1806694655"/>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PSIM</a:t>
                      </a:r>
                    </a:p>
                  </a:txBody>
                  <a:tcPr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1</a:t>
                      </a:r>
                      <a:r>
                        <a:rPr lang="en-US" sz="1000" b="1" i="0" u="none" strike="noStrike" baseline="30000" dirty="0">
                          <a:solidFill>
                            <a:schemeClr val="tx1"/>
                          </a:solidFill>
                          <a:effectLst/>
                          <a:latin typeface="+mn-lt"/>
                        </a:rPr>
                        <a:t>st  </a:t>
                      </a:r>
                      <a:r>
                        <a:rPr lang="en-US" sz="1000" b="1" i="0" u="none" strike="noStrike" dirty="0">
                          <a:solidFill>
                            <a:schemeClr val="tx1"/>
                          </a:solidFill>
                          <a:effectLst/>
                          <a:latin typeface="+mn-lt"/>
                        </a:rPr>
                        <a:t>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2</a:t>
                      </a:r>
                      <a:r>
                        <a:rPr lang="en-US" sz="1000" b="1" i="0" u="none" strike="noStrike" baseline="30000" dirty="0">
                          <a:solidFill>
                            <a:schemeClr val="tx1"/>
                          </a:solidFill>
                          <a:effectLst/>
                          <a:latin typeface="+mn-lt"/>
                        </a:rPr>
                        <a:t>nd</a:t>
                      </a:r>
                      <a:r>
                        <a:rPr lang="en-US" sz="1000" b="1" i="0" u="none" strike="noStrike" dirty="0">
                          <a:solidFill>
                            <a:schemeClr val="tx1"/>
                          </a:solidFill>
                          <a:effectLst/>
                          <a:latin typeface="+mn-lt"/>
                        </a:rPr>
                        <a:t> 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April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May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0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200" b="0" i="1" dirty="0"/>
                        <a:t>Disclosure Requests</a:t>
                      </a:r>
                    </a:p>
                  </a:txBody>
                  <a:tcPr anchor="ctr">
                    <a:solidFill>
                      <a:schemeClr val="bg1">
                        <a:lumMod val="95000"/>
                      </a:schemeClr>
                    </a:solidFill>
                  </a:tcPr>
                </a:tc>
                <a:tc>
                  <a:txBody>
                    <a:bodyPr/>
                    <a:lstStyle/>
                    <a:p>
                      <a:pPr algn="ctr"/>
                      <a:r>
                        <a:rPr lang="en-US" sz="1200" b="1" i="0" dirty="0"/>
                        <a:t>1,627</a:t>
                      </a:r>
                    </a:p>
                  </a:txBody>
                  <a:tcPr anchor="ctr">
                    <a:solidFill>
                      <a:schemeClr val="bg1">
                        <a:lumMod val="95000"/>
                      </a:schemeClr>
                    </a:solidFill>
                  </a:tcPr>
                </a:tc>
                <a:tc>
                  <a:txBody>
                    <a:bodyPr/>
                    <a:lstStyle/>
                    <a:p>
                      <a:pPr algn="ctr"/>
                      <a:r>
                        <a:rPr lang="en-US" sz="1200" b="0" i="0" dirty="0"/>
                        <a:t>1,193</a:t>
                      </a:r>
                    </a:p>
                  </a:txBody>
                  <a:tcPr anchor="ctr">
                    <a:solidFill>
                      <a:schemeClr val="bg1">
                        <a:lumMod val="95000"/>
                      </a:schemeClr>
                    </a:solidFill>
                  </a:tcPr>
                </a:tc>
                <a:tc>
                  <a:txBody>
                    <a:bodyPr/>
                    <a:lstStyle/>
                    <a:p>
                      <a:pPr algn="ctr"/>
                      <a:r>
                        <a:rPr lang="en-US" sz="1200" b="0" i="0" dirty="0"/>
                        <a:t>198</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1</a:t>
                      </a:r>
                    </a:p>
                  </a:txBody>
                  <a:tcPr anchor="ctr">
                    <a:solidFill>
                      <a:schemeClr val="bg1">
                        <a:lumMod val="95000"/>
                      </a:schemeClr>
                    </a:solidFill>
                  </a:tcPr>
                </a:tc>
                <a:tc>
                  <a:txBody>
                    <a:bodyPr/>
                    <a:lstStyle/>
                    <a:p>
                      <a:pPr algn="ctr"/>
                      <a:r>
                        <a:rPr lang="en-US" sz="1200" b="1" i="0" dirty="0"/>
                        <a:t>1,392</a:t>
                      </a:r>
                    </a:p>
                  </a:txBody>
                  <a:tcPr anchor="ctr">
                    <a:solidFill>
                      <a:schemeClr val="bg1">
                        <a:lumMod val="95000"/>
                      </a:schemeClr>
                    </a:solidFill>
                  </a:tcPr>
                </a:tc>
                <a:tc>
                  <a:txBody>
                    <a:bodyPr/>
                    <a:lstStyle/>
                    <a:p>
                      <a:pPr algn="ctr"/>
                      <a:r>
                        <a:rPr lang="en-US" sz="1200" b="1" i="1" dirty="0"/>
                        <a:t>3,019</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graphicFrame>
        <p:nvGraphicFramePr>
          <p:cNvPr id="10" name="Table 9">
            <a:extLst>
              <a:ext uri="{FF2B5EF4-FFF2-40B4-BE49-F238E27FC236}">
                <a16:creationId xmlns:a16="http://schemas.microsoft.com/office/drawing/2014/main" id="{FE1ACD68-1464-4E6A-A393-6CFF2A1781D6}"/>
              </a:ext>
            </a:extLst>
          </p:cNvPr>
          <p:cNvGraphicFramePr>
            <a:graphicFrameLocks noGrp="1"/>
          </p:cNvGraphicFramePr>
          <p:nvPr>
            <p:extLst>
              <p:ext uri="{D42A27DB-BD31-4B8C-83A1-F6EECF244321}">
                <p14:modId xmlns:p14="http://schemas.microsoft.com/office/powerpoint/2010/main" val="3847571498"/>
              </p:ext>
            </p:extLst>
          </p:nvPr>
        </p:nvGraphicFramePr>
        <p:xfrm>
          <a:off x="608086" y="2120673"/>
          <a:ext cx="7906718" cy="1285219"/>
        </p:xfrm>
        <a:graphic>
          <a:graphicData uri="http://schemas.openxmlformats.org/drawingml/2006/table">
            <a:tbl>
              <a:tblPr firstRow="1" bandRow="1">
                <a:tableStyleId>{00A15C55-8517-42AA-B614-E9B94910E393}</a:tableStyleId>
              </a:tblPr>
              <a:tblGrid>
                <a:gridCol w="1558816">
                  <a:extLst>
                    <a:ext uri="{9D8B030D-6E8A-4147-A177-3AD203B41FA5}">
                      <a16:colId xmlns:a16="http://schemas.microsoft.com/office/drawing/2014/main" val="20000"/>
                    </a:ext>
                  </a:extLst>
                </a:gridCol>
                <a:gridCol w="812594">
                  <a:extLst>
                    <a:ext uri="{9D8B030D-6E8A-4147-A177-3AD203B41FA5}">
                      <a16:colId xmlns:a16="http://schemas.microsoft.com/office/drawing/2014/main" val="20001"/>
                    </a:ext>
                  </a:extLst>
                </a:gridCol>
                <a:gridCol w="948026">
                  <a:extLst>
                    <a:ext uri="{9D8B030D-6E8A-4147-A177-3AD203B41FA5}">
                      <a16:colId xmlns:a16="http://schemas.microsoft.com/office/drawing/2014/main" val="3360039136"/>
                    </a:ext>
                  </a:extLst>
                </a:gridCol>
                <a:gridCol w="1015742">
                  <a:extLst>
                    <a:ext uri="{9D8B030D-6E8A-4147-A177-3AD203B41FA5}">
                      <a16:colId xmlns:a16="http://schemas.microsoft.com/office/drawing/2014/main" val="20002"/>
                    </a:ext>
                  </a:extLst>
                </a:gridCol>
                <a:gridCol w="880310">
                  <a:extLst>
                    <a:ext uri="{9D8B030D-6E8A-4147-A177-3AD203B41FA5}">
                      <a16:colId xmlns:a16="http://schemas.microsoft.com/office/drawing/2014/main" val="2516114909"/>
                    </a:ext>
                  </a:extLst>
                </a:gridCol>
                <a:gridCol w="880310">
                  <a:extLst>
                    <a:ext uri="{9D8B030D-6E8A-4147-A177-3AD203B41FA5}">
                      <a16:colId xmlns:a16="http://schemas.microsoft.com/office/drawing/2014/main" val="1422458336"/>
                    </a:ext>
                  </a:extLst>
                </a:gridCol>
                <a:gridCol w="677161">
                  <a:extLst>
                    <a:ext uri="{9D8B030D-6E8A-4147-A177-3AD203B41FA5}">
                      <a16:colId xmlns:a16="http://schemas.microsoft.com/office/drawing/2014/main" val="2283454346"/>
                    </a:ext>
                  </a:extLst>
                </a:gridCol>
                <a:gridCol w="1133759">
                  <a:extLst>
                    <a:ext uri="{9D8B030D-6E8A-4147-A177-3AD203B41FA5}">
                      <a16:colId xmlns:a16="http://schemas.microsoft.com/office/drawing/2014/main" val="814345998"/>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CSB</a:t>
                      </a:r>
                    </a:p>
                  </a:txBody>
                  <a:tcPr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1</a:t>
                      </a:r>
                      <a:r>
                        <a:rPr lang="en-US" sz="1000" b="1" i="0" u="none" strike="noStrike" baseline="30000" dirty="0">
                          <a:solidFill>
                            <a:schemeClr val="tx1"/>
                          </a:solidFill>
                          <a:effectLst/>
                          <a:latin typeface="+mn-lt"/>
                        </a:rPr>
                        <a:t>st  </a:t>
                      </a:r>
                      <a:r>
                        <a:rPr lang="en-US" sz="1000" b="1" i="0" u="none" strike="noStrike" dirty="0">
                          <a:solidFill>
                            <a:schemeClr val="tx1"/>
                          </a:solidFill>
                          <a:effectLst/>
                          <a:latin typeface="+mn-lt"/>
                        </a:rPr>
                        <a:t>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2</a:t>
                      </a:r>
                      <a:r>
                        <a:rPr lang="en-US" sz="1000" b="1" i="0" u="none" strike="noStrike" baseline="30000" dirty="0">
                          <a:solidFill>
                            <a:schemeClr val="tx1"/>
                          </a:solidFill>
                          <a:effectLst/>
                          <a:latin typeface="+mn-lt"/>
                        </a:rPr>
                        <a:t>nd</a:t>
                      </a:r>
                      <a:r>
                        <a:rPr lang="en-US" sz="1000" b="1" i="0" u="none" strike="noStrike" dirty="0">
                          <a:solidFill>
                            <a:schemeClr val="tx1"/>
                          </a:solidFill>
                          <a:effectLst/>
                          <a:latin typeface="+mn-lt"/>
                        </a:rPr>
                        <a:t> 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April 2021***</a:t>
                      </a:r>
                    </a:p>
                  </a:txBody>
                  <a:tcPr marL="9525" marR="9525" marT="9525" marB="0" anchor="c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mn-lt"/>
                        </a:rPr>
                        <a:t>May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0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200" b="0" i="1" dirty="0"/>
                        <a:t>Interventions</a:t>
                      </a:r>
                    </a:p>
                  </a:txBody>
                  <a:tcPr anchor="ctr">
                    <a:solidFill>
                      <a:schemeClr val="bg1">
                        <a:lumMod val="95000"/>
                      </a:schemeClr>
                    </a:solidFill>
                  </a:tcPr>
                </a:tc>
                <a:tc>
                  <a:txBody>
                    <a:bodyPr/>
                    <a:lstStyle/>
                    <a:p>
                      <a:pPr algn="ctr"/>
                      <a:r>
                        <a:rPr lang="en-US" sz="1200" b="1" i="0" dirty="0"/>
                        <a:t>54</a:t>
                      </a:r>
                    </a:p>
                  </a:txBody>
                  <a:tcPr anchor="ctr">
                    <a:solidFill>
                      <a:schemeClr val="bg1">
                        <a:lumMod val="95000"/>
                      </a:schemeClr>
                    </a:solidFill>
                  </a:tcPr>
                </a:tc>
                <a:tc>
                  <a:txBody>
                    <a:bodyPr/>
                    <a:lstStyle/>
                    <a:p>
                      <a:pPr algn="ctr"/>
                      <a:r>
                        <a:rPr lang="en-US" sz="1200" b="0" i="0" dirty="0"/>
                        <a:t>2</a:t>
                      </a:r>
                    </a:p>
                  </a:txBody>
                  <a:tcPr anchor="ctr">
                    <a:solidFill>
                      <a:schemeClr val="bg1">
                        <a:lumMod val="95000"/>
                      </a:schemeClr>
                    </a:solidFill>
                  </a:tcPr>
                </a:tc>
                <a:tc>
                  <a:txBody>
                    <a:bodyPr/>
                    <a:lstStyle/>
                    <a:p>
                      <a:pPr algn="ctr"/>
                      <a:r>
                        <a:rPr lang="en-US" sz="1200" b="0" i="0" dirty="0"/>
                        <a:t>10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1" i="0" dirty="0"/>
                        <a:t>12</a:t>
                      </a:r>
                    </a:p>
                  </a:txBody>
                  <a:tcPr anchor="ctr">
                    <a:solidFill>
                      <a:schemeClr val="bg1">
                        <a:lumMod val="95000"/>
                      </a:schemeClr>
                    </a:solidFill>
                  </a:tcPr>
                </a:tc>
                <a:tc>
                  <a:txBody>
                    <a:bodyPr/>
                    <a:lstStyle/>
                    <a:p>
                      <a:pPr algn="ctr"/>
                      <a:r>
                        <a:rPr lang="en-US" sz="1200" b="1" i="1" dirty="0"/>
                        <a:t>66</a:t>
                      </a:r>
                    </a:p>
                  </a:txBody>
                  <a:tcPr anchor="ctr">
                    <a:solidFill>
                      <a:schemeClr val="bg1">
                        <a:lumMod val="95000"/>
                      </a:schemeClr>
                    </a:solidFill>
                  </a:tcPr>
                </a:tc>
                <a:extLst>
                  <a:ext uri="{0D108BD9-81ED-4DB2-BD59-A6C34878D82A}">
                    <a16:rowId xmlns:a16="http://schemas.microsoft.com/office/drawing/2014/main" val="1144414123"/>
                  </a:ext>
                </a:extLst>
              </a:tr>
              <a:tr h="469566">
                <a:tc>
                  <a:txBody>
                    <a:bodyPr/>
                    <a:lstStyle/>
                    <a:p>
                      <a:pPr algn="ctr"/>
                      <a:r>
                        <a:rPr lang="en-US" sz="1200" b="0" i="1" dirty="0"/>
                        <a:t>Visits</a:t>
                      </a:r>
                    </a:p>
                  </a:txBody>
                  <a:tcPr anchor="ctr">
                    <a:solidFill>
                      <a:schemeClr val="bg1">
                        <a:lumMod val="85000"/>
                      </a:schemeClr>
                    </a:solidFill>
                  </a:tcPr>
                </a:tc>
                <a:tc>
                  <a:txBody>
                    <a:bodyPr/>
                    <a:lstStyle/>
                    <a:p>
                      <a:pPr algn="ctr"/>
                      <a:r>
                        <a:rPr lang="en-US" sz="1200" b="1" i="0" dirty="0"/>
                        <a:t>157</a:t>
                      </a:r>
                    </a:p>
                  </a:txBody>
                  <a:tcPr anchor="ctr">
                    <a:solidFill>
                      <a:schemeClr val="bg1">
                        <a:lumMod val="85000"/>
                      </a:schemeClr>
                    </a:solidFill>
                  </a:tcPr>
                </a:tc>
                <a:tc>
                  <a:txBody>
                    <a:bodyPr/>
                    <a:lstStyle/>
                    <a:p>
                      <a:pPr algn="ctr"/>
                      <a:r>
                        <a:rPr lang="en-US" sz="1200" b="0" i="0" dirty="0"/>
                        <a:t>90</a:t>
                      </a:r>
                    </a:p>
                  </a:txBody>
                  <a:tcPr anchor="ctr">
                    <a:solidFill>
                      <a:schemeClr val="bg1">
                        <a:lumMod val="85000"/>
                      </a:schemeClr>
                    </a:solidFill>
                  </a:tcPr>
                </a:tc>
                <a:tc>
                  <a:txBody>
                    <a:bodyPr/>
                    <a:lstStyle/>
                    <a:p>
                      <a:pPr algn="ctr"/>
                      <a:r>
                        <a:rPr lang="en-US" sz="1200" b="0" i="0" dirty="0"/>
                        <a:t>111</a:t>
                      </a:r>
                    </a:p>
                  </a:txBody>
                  <a:tcPr anchor="ctr">
                    <a:solidFill>
                      <a:schemeClr val="bg1">
                        <a:lumMod val="85000"/>
                      </a:schemeClr>
                    </a:solidFill>
                  </a:tcPr>
                </a:tc>
                <a:tc>
                  <a:txBody>
                    <a:bodyPr/>
                    <a:lstStyle/>
                    <a:p>
                      <a:pPr algn="ctr"/>
                      <a:r>
                        <a:rPr lang="en-US" sz="1200" b="0" i="0" dirty="0"/>
                        <a:t>36</a:t>
                      </a:r>
                    </a:p>
                  </a:txBody>
                  <a:tcPr anchor="ctr">
                    <a:solidFill>
                      <a:schemeClr val="bg1">
                        <a:lumMod val="85000"/>
                      </a:schemeClr>
                    </a:solidFill>
                  </a:tcPr>
                </a:tc>
                <a:tc>
                  <a:txBody>
                    <a:bodyPr/>
                    <a:lstStyle/>
                    <a:p>
                      <a:pPr algn="ctr"/>
                      <a:r>
                        <a:rPr lang="en-US" sz="1200" b="0" i="0" dirty="0"/>
                        <a:t>20</a:t>
                      </a:r>
                    </a:p>
                  </a:txBody>
                  <a:tcPr anchor="ctr">
                    <a:solidFill>
                      <a:schemeClr val="bg1">
                        <a:lumMod val="85000"/>
                      </a:schemeClr>
                    </a:solidFill>
                  </a:tcPr>
                </a:tc>
                <a:tc>
                  <a:txBody>
                    <a:bodyPr/>
                    <a:lstStyle/>
                    <a:p>
                      <a:pPr algn="ctr"/>
                      <a:r>
                        <a:rPr lang="en-US" sz="1200" b="1" i="0" dirty="0"/>
                        <a:t>257</a:t>
                      </a:r>
                    </a:p>
                  </a:txBody>
                  <a:tcPr anchor="ctr">
                    <a:solidFill>
                      <a:schemeClr val="bg1">
                        <a:lumMod val="85000"/>
                      </a:schemeClr>
                    </a:solidFill>
                  </a:tcPr>
                </a:tc>
                <a:tc>
                  <a:txBody>
                    <a:bodyPr/>
                    <a:lstStyle/>
                    <a:p>
                      <a:pPr algn="ctr"/>
                      <a:r>
                        <a:rPr lang="en-US" sz="1200" b="1" i="1" dirty="0"/>
                        <a:t>414</a:t>
                      </a:r>
                    </a:p>
                  </a:txBody>
                  <a:tcPr anchor="ctr">
                    <a:solidFill>
                      <a:schemeClr val="bg1">
                        <a:lumMod val="85000"/>
                      </a:schemeClr>
                    </a:solidFill>
                  </a:tcPr>
                </a:tc>
                <a:extLst>
                  <a:ext uri="{0D108BD9-81ED-4DB2-BD59-A6C34878D82A}">
                    <a16:rowId xmlns:a16="http://schemas.microsoft.com/office/drawing/2014/main" val="261787301"/>
                  </a:ext>
                </a:extLst>
              </a:tr>
            </a:tbl>
          </a:graphicData>
        </a:graphic>
      </p:graphicFrame>
      <p:graphicFrame>
        <p:nvGraphicFramePr>
          <p:cNvPr id="14" name="Table 13">
            <a:extLst>
              <a:ext uri="{FF2B5EF4-FFF2-40B4-BE49-F238E27FC236}">
                <a16:creationId xmlns:a16="http://schemas.microsoft.com/office/drawing/2014/main" id="{202D0CC2-DD19-45CC-9F7B-F8B6FEB3B782}"/>
              </a:ext>
            </a:extLst>
          </p:cNvPr>
          <p:cNvGraphicFramePr>
            <a:graphicFrameLocks noGrp="1"/>
          </p:cNvGraphicFramePr>
          <p:nvPr>
            <p:extLst>
              <p:ext uri="{D42A27DB-BD31-4B8C-83A1-F6EECF244321}">
                <p14:modId xmlns:p14="http://schemas.microsoft.com/office/powerpoint/2010/main" val="824947"/>
              </p:ext>
            </p:extLst>
          </p:nvPr>
        </p:nvGraphicFramePr>
        <p:xfrm>
          <a:off x="608088" y="3505200"/>
          <a:ext cx="7906719" cy="815653"/>
        </p:xfrm>
        <a:graphic>
          <a:graphicData uri="http://schemas.openxmlformats.org/drawingml/2006/table">
            <a:tbl>
              <a:tblPr firstRow="1" bandRow="1">
                <a:tableStyleId>{00A15C55-8517-42AA-B614-E9B94910E393}</a:tableStyleId>
              </a:tblPr>
              <a:tblGrid>
                <a:gridCol w="1558815">
                  <a:extLst>
                    <a:ext uri="{9D8B030D-6E8A-4147-A177-3AD203B41FA5}">
                      <a16:colId xmlns:a16="http://schemas.microsoft.com/office/drawing/2014/main" val="20000"/>
                    </a:ext>
                  </a:extLst>
                </a:gridCol>
                <a:gridCol w="812594">
                  <a:extLst>
                    <a:ext uri="{9D8B030D-6E8A-4147-A177-3AD203B41FA5}">
                      <a16:colId xmlns:a16="http://schemas.microsoft.com/office/drawing/2014/main" val="20001"/>
                    </a:ext>
                  </a:extLst>
                </a:gridCol>
                <a:gridCol w="948026">
                  <a:extLst>
                    <a:ext uri="{9D8B030D-6E8A-4147-A177-3AD203B41FA5}">
                      <a16:colId xmlns:a16="http://schemas.microsoft.com/office/drawing/2014/main" val="3360039136"/>
                    </a:ext>
                  </a:extLst>
                </a:gridCol>
                <a:gridCol w="1015742">
                  <a:extLst>
                    <a:ext uri="{9D8B030D-6E8A-4147-A177-3AD203B41FA5}">
                      <a16:colId xmlns:a16="http://schemas.microsoft.com/office/drawing/2014/main" val="20002"/>
                    </a:ext>
                  </a:extLst>
                </a:gridCol>
                <a:gridCol w="880310">
                  <a:extLst>
                    <a:ext uri="{9D8B030D-6E8A-4147-A177-3AD203B41FA5}">
                      <a16:colId xmlns:a16="http://schemas.microsoft.com/office/drawing/2014/main" val="2516114909"/>
                    </a:ext>
                  </a:extLst>
                </a:gridCol>
                <a:gridCol w="880310">
                  <a:extLst>
                    <a:ext uri="{9D8B030D-6E8A-4147-A177-3AD203B41FA5}">
                      <a16:colId xmlns:a16="http://schemas.microsoft.com/office/drawing/2014/main" val="1776893361"/>
                    </a:ext>
                  </a:extLst>
                </a:gridCol>
                <a:gridCol w="677161">
                  <a:extLst>
                    <a:ext uri="{9D8B030D-6E8A-4147-A177-3AD203B41FA5}">
                      <a16:colId xmlns:a16="http://schemas.microsoft.com/office/drawing/2014/main" val="2283454346"/>
                    </a:ext>
                  </a:extLst>
                </a:gridCol>
                <a:gridCol w="1133761">
                  <a:extLst>
                    <a:ext uri="{9D8B030D-6E8A-4147-A177-3AD203B41FA5}">
                      <a16:colId xmlns:a16="http://schemas.microsoft.com/office/drawing/2014/main" val="102540727"/>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rPr>
                        <a:t>ASH</a:t>
                      </a:r>
                    </a:p>
                  </a:txBody>
                  <a:tcPr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1</a:t>
                      </a:r>
                      <a:r>
                        <a:rPr lang="en-US" sz="1000" b="1" i="0" u="none" strike="noStrike" baseline="30000" dirty="0">
                          <a:solidFill>
                            <a:schemeClr val="tx1"/>
                          </a:solidFill>
                          <a:effectLst/>
                          <a:latin typeface="+mn-lt"/>
                        </a:rPr>
                        <a:t>st  </a:t>
                      </a:r>
                      <a:r>
                        <a:rPr lang="en-US" sz="1000" b="1" i="0" u="none" strike="noStrike" dirty="0">
                          <a:solidFill>
                            <a:schemeClr val="tx1"/>
                          </a:solidFill>
                          <a:effectLst/>
                          <a:latin typeface="+mn-lt"/>
                        </a:rPr>
                        <a:t>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2</a:t>
                      </a:r>
                      <a:r>
                        <a:rPr lang="en-US" sz="1000" b="1" i="0" u="none" strike="noStrike" baseline="30000" dirty="0">
                          <a:solidFill>
                            <a:schemeClr val="tx1"/>
                          </a:solidFill>
                          <a:effectLst/>
                          <a:latin typeface="+mn-lt"/>
                        </a:rPr>
                        <a:t>nd</a:t>
                      </a:r>
                      <a:r>
                        <a:rPr lang="en-US" sz="1000" b="1" i="0" u="none" strike="noStrike" dirty="0">
                          <a:solidFill>
                            <a:schemeClr val="tx1"/>
                          </a:solidFill>
                          <a:effectLst/>
                          <a:latin typeface="+mn-lt"/>
                        </a:rPr>
                        <a:t> 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April 2021***</a:t>
                      </a:r>
                    </a:p>
                  </a:txBody>
                  <a:tcPr marL="9525" marR="9525" marT="9525" marB="0" anchor="c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mn-lt"/>
                        </a:rPr>
                        <a:t>May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0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200" b="0" i="1" dirty="0"/>
                        <a:t>Guidance Documents</a:t>
                      </a:r>
                    </a:p>
                  </a:txBody>
                  <a:tcPr anchor="ctr">
                    <a:solidFill>
                      <a:schemeClr val="bg1">
                        <a:lumMod val="95000"/>
                      </a:schemeClr>
                    </a:solidFill>
                  </a:tcPr>
                </a:tc>
                <a:tc>
                  <a:txBody>
                    <a:bodyPr/>
                    <a:lstStyle/>
                    <a:p>
                      <a:pPr algn="ctr"/>
                      <a:r>
                        <a:rPr lang="en-US" sz="1200" b="1" i="0" dirty="0"/>
                        <a:t>1</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1" i="0" dirty="0"/>
                        <a:t>0</a:t>
                      </a:r>
                    </a:p>
                  </a:txBody>
                  <a:tcPr anchor="ctr">
                    <a:solidFill>
                      <a:schemeClr val="bg1">
                        <a:lumMod val="95000"/>
                      </a:schemeClr>
                    </a:solidFill>
                  </a:tcPr>
                </a:tc>
                <a:tc>
                  <a:txBody>
                    <a:bodyPr/>
                    <a:lstStyle/>
                    <a:p>
                      <a:pPr algn="ctr"/>
                      <a:r>
                        <a:rPr lang="en-US" sz="1200" b="1" i="1" dirty="0"/>
                        <a:t>1</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sp>
        <p:nvSpPr>
          <p:cNvPr id="15" name="Rectangle 14">
            <a:extLst>
              <a:ext uri="{FF2B5EF4-FFF2-40B4-BE49-F238E27FC236}">
                <a16:creationId xmlns:a16="http://schemas.microsoft.com/office/drawing/2014/main" id="{F67BDF6C-45DF-4566-9654-37E30827EBF3}"/>
              </a:ext>
            </a:extLst>
          </p:cNvPr>
          <p:cNvSpPr/>
          <p:nvPr/>
        </p:nvSpPr>
        <p:spPr>
          <a:xfrm>
            <a:off x="497440" y="4429686"/>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6" name="TextBox 15">
            <a:extLst>
              <a:ext uri="{FF2B5EF4-FFF2-40B4-BE49-F238E27FC236}">
                <a16:creationId xmlns:a16="http://schemas.microsoft.com/office/drawing/2014/main" id="{FE917A89-2E54-4B18-9F93-AECFDF4D9BC0}"/>
              </a:ext>
            </a:extLst>
          </p:cNvPr>
          <p:cNvSpPr txBox="1"/>
          <p:nvPr/>
        </p:nvSpPr>
        <p:spPr>
          <a:xfrm>
            <a:off x="497440" y="4676184"/>
            <a:ext cx="8000240" cy="400110"/>
          </a:xfrm>
          <a:prstGeom prst="rect">
            <a:avLst/>
          </a:prstGeom>
          <a:noFill/>
        </p:spPr>
        <p:txBody>
          <a:bodyPr wrap="square" rtlCol="0">
            <a:spAutoFit/>
          </a:bodyPr>
          <a:lstStyle/>
          <a:p>
            <a:r>
              <a:rPr lang="en-US" sz="1000" i="1" dirty="0"/>
              <a:t>**Quarterly data as follows: 1st quarter includes October data from October 3, 2020, to January 1, 2021. 2</a:t>
            </a:r>
            <a:r>
              <a:rPr lang="en-US" sz="1000" i="1" baseline="30000" dirty="0"/>
              <a:t>nd</a:t>
            </a:r>
            <a:r>
              <a:rPr lang="en-US" sz="1000" i="1" dirty="0"/>
              <a:t> quarter data includes data from January 2, 2021, to April 4, 2021. </a:t>
            </a:r>
          </a:p>
        </p:txBody>
      </p:sp>
      <p:sp>
        <p:nvSpPr>
          <p:cNvPr id="17" name="TextBox 16">
            <a:extLst>
              <a:ext uri="{FF2B5EF4-FFF2-40B4-BE49-F238E27FC236}">
                <a16:creationId xmlns:a16="http://schemas.microsoft.com/office/drawing/2014/main" id="{201B6622-F6DA-4574-922E-2BAA20CFE45A}"/>
              </a:ext>
            </a:extLst>
          </p:cNvPr>
          <p:cNvSpPr txBox="1"/>
          <p:nvPr/>
        </p:nvSpPr>
        <p:spPr>
          <a:xfrm>
            <a:off x="6705600" y="685800"/>
            <a:ext cx="2286000" cy="369332"/>
          </a:xfrm>
          <a:prstGeom prst="rect">
            <a:avLst/>
          </a:prstGeom>
          <a:noFill/>
        </p:spPr>
        <p:txBody>
          <a:bodyPr wrap="square" rtlCol="0">
            <a:spAutoFit/>
          </a:bodyPr>
          <a:lstStyle/>
          <a:p>
            <a:r>
              <a:rPr lang="en-US" i="1" dirty="0"/>
              <a:t>FFY 2020—2021</a:t>
            </a:r>
          </a:p>
        </p:txBody>
      </p:sp>
      <p:sp>
        <p:nvSpPr>
          <p:cNvPr id="9" name="Rectangle 8">
            <a:extLst>
              <a:ext uri="{FF2B5EF4-FFF2-40B4-BE49-F238E27FC236}">
                <a16:creationId xmlns:a16="http://schemas.microsoft.com/office/drawing/2014/main" id="{CE5643F5-5587-4110-8333-DDCCE2F8C545}"/>
              </a:ext>
            </a:extLst>
          </p:cNvPr>
          <p:cNvSpPr/>
          <p:nvPr/>
        </p:nvSpPr>
        <p:spPr>
          <a:xfrm>
            <a:off x="487701" y="5177001"/>
            <a:ext cx="7981404" cy="246221"/>
          </a:xfrm>
          <a:prstGeom prst="rect">
            <a:avLst/>
          </a:prstGeom>
        </p:spPr>
        <p:txBody>
          <a:bodyPr wrap="square">
            <a:spAutoFit/>
          </a:bodyPr>
          <a:lstStyle/>
          <a:p>
            <a:r>
              <a:rPr lang="en-US" sz="1000" i="1" dirty="0"/>
              <a:t>***April 2021 includes data from April 5 through April 30, 2021. </a:t>
            </a:r>
            <a:endParaRPr lang="en-US" sz="1000" dirty="0"/>
          </a:p>
        </p:txBody>
      </p:sp>
      <p:sp>
        <p:nvSpPr>
          <p:cNvPr id="11" name="Rectangle 10">
            <a:extLst>
              <a:ext uri="{FF2B5EF4-FFF2-40B4-BE49-F238E27FC236}">
                <a16:creationId xmlns:a16="http://schemas.microsoft.com/office/drawing/2014/main" id="{2D62C7E5-760B-4071-A0AC-FA4112DADB74}"/>
              </a:ext>
            </a:extLst>
          </p:cNvPr>
          <p:cNvSpPr/>
          <p:nvPr/>
        </p:nvSpPr>
        <p:spPr>
          <a:xfrm>
            <a:off x="487701" y="5523929"/>
            <a:ext cx="7981404" cy="246221"/>
          </a:xfrm>
          <a:prstGeom prst="rect">
            <a:avLst/>
          </a:prstGeom>
        </p:spPr>
        <p:txBody>
          <a:bodyPr wrap="square">
            <a:spAutoFit/>
          </a:bodyPr>
          <a:lstStyle/>
          <a:p>
            <a:r>
              <a:rPr lang="en-US" sz="1000" i="1" dirty="0"/>
              <a:t>****May 2021 includes data from May 1 through May 23, 2021. </a:t>
            </a:r>
            <a:endParaRPr lang="en-US" sz="1000" dirty="0"/>
          </a:p>
        </p:txBody>
      </p:sp>
    </p:spTree>
    <p:extLst>
      <p:ext uri="{BB962C8B-B14F-4D97-AF65-F5344CB8AC3E}">
        <p14:creationId xmlns:p14="http://schemas.microsoft.com/office/powerpoint/2010/main" val="38515071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srcRect t="22143"/>
          <a:stretch>
            <a:fillRect/>
          </a:stretch>
        </p:blipFill>
        <p:spPr bwMode="auto">
          <a:xfrm>
            <a:off x="609600" y="4330245"/>
            <a:ext cx="3429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3076161306"/>
              </p:ext>
            </p:extLst>
          </p:nvPr>
        </p:nvGraphicFramePr>
        <p:xfrm>
          <a:off x="609599" y="1121656"/>
          <a:ext cx="7924798" cy="1406101"/>
        </p:xfrm>
        <a:graphic>
          <a:graphicData uri="http://schemas.openxmlformats.org/drawingml/2006/table">
            <a:tbl>
              <a:tblPr firstRow="1" bandRow="1">
                <a:tableStyleId>{00A15C55-8517-42AA-B614-E9B94910E393}</a:tableStyleId>
              </a:tblPr>
              <a:tblGrid>
                <a:gridCol w="3160196">
                  <a:extLst>
                    <a:ext uri="{9D8B030D-6E8A-4147-A177-3AD203B41FA5}">
                      <a16:colId xmlns:a16="http://schemas.microsoft.com/office/drawing/2014/main" val="20000"/>
                    </a:ext>
                  </a:extLst>
                </a:gridCol>
                <a:gridCol w="1173787">
                  <a:extLst>
                    <a:ext uri="{9D8B030D-6E8A-4147-A177-3AD203B41FA5}">
                      <a16:colId xmlns:a16="http://schemas.microsoft.com/office/drawing/2014/main" val="20001"/>
                    </a:ext>
                  </a:extLst>
                </a:gridCol>
                <a:gridCol w="1173787">
                  <a:extLst>
                    <a:ext uri="{9D8B030D-6E8A-4147-A177-3AD203B41FA5}">
                      <a16:colId xmlns:a16="http://schemas.microsoft.com/office/drawing/2014/main" val="2245586164"/>
                    </a:ext>
                  </a:extLst>
                </a:gridCol>
                <a:gridCol w="1107805">
                  <a:extLst>
                    <a:ext uri="{9D8B030D-6E8A-4147-A177-3AD203B41FA5}">
                      <a16:colId xmlns:a16="http://schemas.microsoft.com/office/drawing/2014/main" val="20002"/>
                    </a:ext>
                  </a:extLst>
                </a:gridCol>
                <a:gridCol w="1309223">
                  <a:extLst>
                    <a:ext uri="{9D8B030D-6E8A-4147-A177-3AD203B41FA5}">
                      <a16:colId xmlns:a16="http://schemas.microsoft.com/office/drawing/2014/main" val="20003"/>
                    </a:ext>
                  </a:extLst>
                </a:gridCol>
              </a:tblGrid>
              <a:tr h="762733">
                <a:tc>
                  <a:txBody>
                    <a:bodyPr/>
                    <a:lstStyle/>
                    <a:p>
                      <a:pPr algn="ctr"/>
                      <a:r>
                        <a:rPr lang="en-US" sz="1600" dirty="0">
                          <a:solidFill>
                            <a:schemeClr val="tx1"/>
                          </a:solidFill>
                        </a:rPr>
                        <a:t>Education, Training and Technical Assistance (ETTA)</a:t>
                      </a:r>
                      <a:endParaRPr lang="en-US" sz="16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300" i="1" dirty="0"/>
                        <a:t>Publications Distributed</a:t>
                      </a:r>
                      <a:endParaRPr lang="en-US" sz="1300" b="0" i="1" dirty="0"/>
                    </a:p>
                  </a:txBody>
                  <a:tcPr anchor="ctr">
                    <a:solidFill>
                      <a:schemeClr val="bg1">
                        <a:lumMod val="95000"/>
                      </a:schemeClr>
                    </a:solidFill>
                  </a:tcPr>
                </a:tc>
                <a:tc>
                  <a:txBody>
                    <a:bodyPr/>
                    <a:lstStyle/>
                    <a:p>
                      <a:pPr algn="ctr"/>
                      <a:r>
                        <a:rPr lang="en-US" sz="1300" b="0" i="0" dirty="0"/>
                        <a:t>3,618</a:t>
                      </a:r>
                    </a:p>
                  </a:txBody>
                  <a:tcPr anchor="ctr">
                    <a:solidFill>
                      <a:schemeClr val="bg1">
                        <a:lumMod val="95000"/>
                      </a:schemeClr>
                    </a:solidFill>
                  </a:tcPr>
                </a:tc>
                <a:tc>
                  <a:txBody>
                    <a:bodyPr/>
                    <a:lstStyle/>
                    <a:p>
                      <a:pPr algn="ctr"/>
                      <a:r>
                        <a:rPr lang="en-US" sz="1300" b="0" i="0" dirty="0"/>
                        <a:t>5,616</a:t>
                      </a:r>
                    </a:p>
                  </a:txBody>
                  <a:tcPr anchor="ctr">
                    <a:solidFill>
                      <a:schemeClr val="bg1">
                        <a:lumMod val="95000"/>
                      </a:schemeClr>
                    </a:solidFill>
                  </a:tcPr>
                </a:tc>
                <a:tc>
                  <a:txBody>
                    <a:bodyPr/>
                    <a:lstStyle/>
                    <a:p>
                      <a:pPr algn="ctr"/>
                      <a:r>
                        <a:rPr lang="en-US" sz="1300" b="1" i="1" dirty="0"/>
                        <a:t>9,234</a:t>
                      </a:r>
                    </a:p>
                  </a:txBody>
                  <a:tcPr anchor="ctr">
                    <a:solidFill>
                      <a:schemeClr val="bg1">
                        <a:lumMod val="95000"/>
                      </a:schemeClr>
                    </a:solidFill>
                  </a:tcPr>
                </a:tc>
                <a:tc>
                  <a:txBody>
                    <a:bodyPr/>
                    <a:lstStyle/>
                    <a:p>
                      <a:pPr algn="ctr"/>
                      <a:r>
                        <a:rPr lang="en-US" sz="1300" i="0" dirty="0"/>
                        <a:t>23,000</a:t>
                      </a:r>
                      <a:endParaRPr lang="en-US" sz="1300" b="0" i="0" dirty="0"/>
                    </a:p>
                  </a:txBody>
                  <a:tcPr anchor="ct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300" i="1" dirty="0"/>
                        <a:t>Standards Interpretations</a:t>
                      </a:r>
                      <a:endParaRPr lang="en-US" sz="1300" b="0" i="1" dirty="0"/>
                    </a:p>
                  </a:txBody>
                  <a:tcPr anchor="ctr">
                    <a:solidFill>
                      <a:schemeClr val="bg1">
                        <a:lumMod val="85000"/>
                      </a:schemeClr>
                    </a:solidFill>
                  </a:tcPr>
                </a:tc>
                <a:tc>
                  <a:txBody>
                    <a:bodyPr/>
                    <a:lstStyle/>
                    <a:p>
                      <a:pPr algn="ctr"/>
                      <a:r>
                        <a:rPr lang="en-US" sz="1300" b="0" i="0" dirty="0"/>
                        <a:t>589</a:t>
                      </a:r>
                    </a:p>
                  </a:txBody>
                  <a:tcPr anchor="ctr">
                    <a:solidFill>
                      <a:schemeClr val="bg1">
                        <a:lumMod val="85000"/>
                      </a:schemeClr>
                    </a:solidFill>
                  </a:tcPr>
                </a:tc>
                <a:tc>
                  <a:txBody>
                    <a:bodyPr/>
                    <a:lstStyle/>
                    <a:p>
                      <a:pPr algn="ctr"/>
                      <a:r>
                        <a:rPr lang="en-US" sz="1300" b="0" i="0" dirty="0"/>
                        <a:t>695</a:t>
                      </a:r>
                    </a:p>
                  </a:txBody>
                  <a:tcPr anchor="ctr">
                    <a:solidFill>
                      <a:schemeClr val="bg1">
                        <a:lumMod val="85000"/>
                      </a:schemeClr>
                    </a:solidFill>
                  </a:tcPr>
                </a:tc>
                <a:tc>
                  <a:txBody>
                    <a:bodyPr/>
                    <a:lstStyle/>
                    <a:p>
                      <a:pPr algn="ctr"/>
                      <a:r>
                        <a:rPr lang="en-US" sz="1300" b="1" i="1" dirty="0"/>
                        <a:t>1,284</a:t>
                      </a:r>
                    </a:p>
                  </a:txBody>
                  <a:tcPr anchor="ctr">
                    <a:solidFill>
                      <a:schemeClr val="bg1">
                        <a:lumMod val="85000"/>
                      </a:schemeClr>
                    </a:solidFill>
                  </a:tcPr>
                </a:tc>
                <a:tc>
                  <a:txBody>
                    <a:bodyPr/>
                    <a:lstStyle/>
                    <a:p>
                      <a:pPr algn="ctr"/>
                      <a:r>
                        <a:rPr lang="en-US" sz="1300" i="0" dirty="0"/>
                        <a:t>NA</a:t>
                      </a:r>
                      <a:endParaRPr lang="en-US" sz="1300" b="0" i="0" dirty="0"/>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3" name="Picture 2" descr="A picture containing text, person, outdoor, group&#10;&#10;Description automatically generated">
            <a:extLst>
              <a:ext uri="{FF2B5EF4-FFF2-40B4-BE49-F238E27FC236}">
                <a16:creationId xmlns:a16="http://schemas.microsoft.com/office/drawing/2014/main" id="{205D5A48-37B8-4C92-AFC8-36AB88310B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8822" y="4474455"/>
            <a:ext cx="2463349" cy="1469144"/>
          </a:xfrm>
          <a:prstGeom prst="rect">
            <a:avLst/>
          </a:prstGeom>
        </p:spPr>
      </p:pic>
      <p:graphicFrame>
        <p:nvGraphicFramePr>
          <p:cNvPr id="12" name="Table 11">
            <a:extLst>
              <a:ext uri="{FF2B5EF4-FFF2-40B4-BE49-F238E27FC236}">
                <a16:creationId xmlns:a16="http://schemas.microsoft.com/office/drawing/2014/main" id="{C8F0C54A-8378-43A9-A7DD-1783CEE5F220}"/>
              </a:ext>
            </a:extLst>
          </p:cNvPr>
          <p:cNvGraphicFramePr>
            <a:graphicFrameLocks noGrp="1"/>
          </p:cNvGraphicFramePr>
          <p:nvPr>
            <p:extLst>
              <p:ext uri="{D42A27DB-BD31-4B8C-83A1-F6EECF244321}">
                <p14:modId xmlns:p14="http://schemas.microsoft.com/office/powerpoint/2010/main" val="733883332"/>
              </p:ext>
            </p:extLst>
          </p:nvPr>
        </p:nvGraphicFramePr>
        <p:xfrm>
          <a:off x="609599" y="2594282"/>
          <a:ext cx="7924796" cy="1886504"/>
        </p:xfrm>
        <a:graphic>
          <a:graphicData uri="http://schemas.openxmlformats.org/drawingml/2006/table">
            <a:tbl>
              <a:tblPr firstRow="1" bandRow="1">
                <a:tableStyleId>{00A15C55-8517-42AA-B614-E9B94910E393}</a:tableStyleId>
              </a:tblPr>
              <a:tblGrid>
                <a:gridCol w="3160197">
                  <a:extLst>
                    <a:ext uri="{9D8B030D-6E8A-4147-A177-3AD203B41FA5}">
                      <a16:colId xmlns:a16="http://schemas.microsoft.com/office/drawing/2014/main" val="20000"/>
                    </a:ext>
                  </a:extLst>
                </a:gridCol>
                <a:gridCol w="1173787">
                  <a:extLst>
                    <a:ext uri="{9D8B030D-6E8A-4147-A177-3AD203B41FA5}">
                      <a16:colId xmlns:a16="http://schemas.microsoft.com/office/drawing/2014/main" val="20001"/>
                    </a:ext>
                  </a:extLst>
                </a:gridCol>
                <a:gridCol w="1173787">
                  <a:extLst>
                    <a:ext uri="{9D8B030D-6E8A-4147-A177-3AD203B41FA5}">
                      <a16:colId xmlns:a16="http://schemas.microsoft.com/office/drawing/2014/main" val="3097917771"/>
                    </a:ext>
                  </a:extLst>
                </a:gridCol>
                <a:gridCol w="1107806">
                  <a:extLst>
                    <a:ext uri="{9D8B030D-6E8A-4147-A177-3AD203B41FA5}">
                      <a16:colId xmlns:a16="http://schemas.microsoft.com/office/drawing/2014/main" val="20002"/>
                    </a:ext>
                  </a:extLst>
                </a:gridCol>
                <a:gridCol w="1309219">
                  <a:extLst>
                    <a:ext uri="{9D8B030D-6E8A-4147-A177-3AD203B41FA5}">
                      <a16:colId xmlns:a16="http://schemas.microsoft.com/office/drawing/2014/main" val="20003"/>
                    </a:ext>
                  </a:extLst>
                </a:gridCol>
              </a:tblGrid>
              <a:tr h="656160">
                <a:tc>
                  <a:txBody>
                    <a:bodyPr/>
                    <a:lstStyle/>
                    <a:p>
                      <a:pPr algn="ctr"/>
                      <a:r>
                        <a:rPr lang="en-US" sz="1600" b="1" dirty="0">
                          <a:solidFill>
                            <a:schemeClr val="tx1"/>
                          </a:solidFill>
                        </a:rPr>
                        <a:t>Agricultural</a:t>
                      </a:r>
                      <a:r>
                        <a:rPr lang="en-US" sz="1600" b="1" baseline="0" dirty="0">
                          <a:solidFill>
                            <a:schemeClr val="tx1"/>
                          </a:solidFill>
                        </a:rPr>
                        <a:t> Safety and Health (</a:t>
                      </a:r>
                      <a:r>
                        <a:rPr lang="en-US" sz="1600" b="1" dirty="0">
                          <a:solidFill>
                            <a:schemeClr val="tx1"/>
                          </a:solidFill>
                        </a:rPr>
                        <a:t>ASH)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7586">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240</a:t>
                      </a:r>
                    </a:p>
                  </a:txBody>
                  <a:tcPr>
                    <a:solidFill>
                      <a:schemeClr val="bg1">
                        <a:lumMod val="95000"/>
                      </a:schemeClr>
                    </a:solidFill>
                  </a:tcPr>
                </a:tc>
                <a:tc>
                  <a:txBody>
                    <a:bodyPr/>
                    <a:lstStyle/>
                    <a:p>
                      <a:pPr algn="ctr"/>
                      <a:r>
                        <a:rPr lang="en-US" sz="1300" b="0" i="0" dirty="0"/>
                        <a:t>3,430</a:t>
                      </a:r>
                    </a:p>
                  </a:txBody>
                  <a:tcPr>
                    <a:solidFill>
                      <a:schemeClr val="bg1">
                        <a:lumMod val="95000"/>
                      </a:schemeClr>
                    </a:solidFill>
                  </a:tcPr>
                </a:tc>
                <a:tc>
                  <a:txBody>
                    <a:bodyPr/>
                    <a:lstStyle/>
                    <a:p>
                      <a:pPr algn="ctr"/>
                      <a:r>
                        <a:rPr lang="en-US" sz="1300" b="1" i="1" dirty="0"/>
                        <a:t>3,670</a:t>
                      </a:r>
                    </a:p>
                  </a:txBody>
                  <a:tcPr>
                    <a:solidFill>
                      <a:schemeClr val="bg1">
                        <a:lumMod val="95000"/>
                      </a:schemeClr>
                    </a:solidFill>
                  </a:tcPr>
                </a:tc>
                <a:tc>
                  <a:txBody>
                    <a:bodyPr/>
                    <a:lstStyle/>
                    <a:p>
                      <a:pPr algn="ctr"/>
                      <a:r>
                        <a:rPr lang="en-US" sz="1300" i="0" dirty="0"/>
                        <a:t>3,500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07586">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11</a:t>
                      </a:r>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1" i="1" dirty="0"/>
                        <a:t>11</a:t>
                      </a:r>
                    </a:p>
                  </a:txBody>
                  <a:tcPr>
                    <a:solidFill>
                      <a:schemeClr val="bg1">
                        <a:lumMod val="85000"/>
                      </a:schemeClr>
                    </a:solidFill>
                  </a:tcPr>
                </a:tc>
                <a:tc>
                  <a:txBody>
                    <a:bodyPr/>
                    <a:lstStyle/>
                    <a:p>
                      <a:pPr algn="ctr"/>
                      <a:r>
                        <a:rPr lang="en-US" sz="1300" i="0" dirty="0"/>
                        <a:t>80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307586">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108</a:t>
                      </a:r>
                    </a:p>
                  </a:txBody>
                  <a:tcPr>
                    <a:solidFill>
                      <a:schemeClr val="bg1">
                        <a:lumMod val="95000"/>
                      </a:schemeClr>
                    </a:solidFill>
                  </a:tcPr>
                </a:tc>
                <a:tc>
                  <a:txBody>
                    <a:bodyPr/>
                    <a:lstStyle/>
                    <a:p>
                      <a:pPr algn="ctr"/>
                      <a:r>
                        <a:rPr lang="en-US" sz="1300" b="0" i="0" dirty="0"/>
                        <a:t>1,172</a:t>
                      </a:r>
                    </a:p>
                  </a:txBody>
                  <a:tcPr>
                    <a:solidFill>
                      <a:schemeClr val="bg1">
                        <a:lumMod val="95000"/>
                      </a:schemeClr>
                    </a:solidFill>
                  </a:tcPr>
                </a:tc>
                <a:tc>
                  <a:txBody>
                    <a:bodyPr/>
                    <a:lstStyle/>
                    <a:p>
                      <a:pPr algn="ctr"/>
                      <a:r>
                        <a:rPr lang="en-US" sz="1300" b="1" i="1" dirty="0"/>
                        <a:t>1,280</a:t>
                      </a:r>
                    </a:p>
                  </a:txBody>
                  <a:tcPr>
                    <a:solidFill>
                      <a:schemeClr val="bg1">
                        <a:lumMod val="95000"/>
                      </a:schemeClr>
                    </a:solidFill>
                  </a:tcPr>
                </a:tc>
                <a:tc>
                  <a:txBody>
                    <a:bodyPr/>
                    <a:lstStyle/>
                    <a:p>
                      <a:pPr algn="ctr"/>
                      <a:r>
                        <a:rPr lang="en-US" sz="1300" i="0" dirty="0"/>
                        <a:t>1,500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307586">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168</a:t>
                      </a:r>
                    </a:p>
                  </a:txBody>
                  <a:tcPr>
                    <a:solidFill>
                      <a:schemeClr val="bg1">
                        <a:lumMod val="85000"/>
                      </a:schemeClr>
                    </a:solidFill>
                  </a:tcPr>
                </a:tc>
                <a:tc>
                  <a:txBody>
                    <a:bodyPr/>
                    <a:lstStyle/>
                    <a:p>
                      <a:pPr algn="ctr"/>
                      <a:r>
                        <a:rPr lang="en-US" sz="1300" b="0" i="0" dirty="0"/>
                        <a:t>1,368</a:t>
                      </a:r>
                    </a:p>
                  </a:txBody>
                  <a:tcPr>
                    <a:solidFill>
                      <a:schemeClr val="bg1">
                        <a:lumMod val="85000"/>
                      </a:schemeClr>
                    </a:solidFill>
                  </a:tcPr>
                </a:tc>
                <a:tc>
                  <a:txBody>
                    <a:bodyPr/>
                    <a:lstStyle/>
                    <a:p>
                      <a:pPr algn="ctr"/>
                      <a:r>
                        <a:rPr lang="en-US" sz="1300" b="1" i="1" dirty="0"/>
                        <a:t>1,536</a:t>
                      </a:r>
                    </a:p>
                  </a:txBody>
                  <a:tcPr>
                    <a:solidFill>
                      <a:schemeClr val="bg1">
                        <a:lumMod val="85000"/>
                      </a:schemeClr>
                    </a:solidFill>
                  </a:tcPr>
                </a:tc>
                <a:tc>
                  <a:txBody>
                    <a:bodyPr/>
                    <a:lstStyle/>
                    <a:p>
                      <a:pPr algn="ctr"/>
                      <a:r>
                        <a:rPr lang="en-US" sz="1300" i="0" dirty="0"/>
                        <a:t>1,700</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EC2320A5-1328-4BF0-982D-F90752A86720}"/>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789503030"/>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extLst>
              <p:ext uri="{D42A27DB-BD31-4B8C-83A1-F6EECF244321}">
                <p14:modId xmlns:p14="http://schemas.microsoft.com/office/powerpoint/2010/main" val="2429803922"/>
              </p:ext>
            </p:extLst>
          </p:nvPr>
        </p:nvGraphicFramePr>
        <p:xfrm>
          <a:off x="609600" y="1143000"/>
          <a:ext cx="7915429" cy="3464188"/>
        </p:xfrm>
        <a:graphic>
          <a:graphicData uri="http://schemas.openxmlformats.org/drawingml/2006/table">
            <a:tbl>
              <a:tblPr firstRow="1" bandRow="1">
                <a:tableStyleId>{00A15C55-8517-42AA-B614-E9B94910E393}</a:tableStyleId>
              </a:tblPr>
              <a:tblGrid>
                <a:gridCol w="1678747">
                  <a:extLst>
                    <a:ext uri="{9D8B030D-6E8A-4147-A177-3AD203B41FA5}">
                      <a16:colId xmlns:a16="http://schemas.microsoft.com/office/drawing/2014/main" val="1351541343"/>
                    </a:ext>
                  </a:extLst>
                </a:gridCol>
                <a:gridCol w="738649">
                  <a:extLst>
                    <a:ext uri="{9D8B030D-6E8A-4147-A177-3AD203B41FA5}">
                      <a16:colId xmlns:a16="http://schemas.microsoft.com/office/drawing/2014/main" val="3158904017"/>
                    </a:ext>
                  </a:extLst>
                </a:gridCol>
                <a:gridCol w="940098">
                  <a:extLst>
                    <a:ext uri="{9D8B030D-6E8A-4147-A177-3AD203B41FA5}">
                      <a16:colId xmlns:a16="http://schemas.microsoft.com/office/drawing/2014/main" val="3233068198"/>
                    </a:ext>
                  </a:extLst>
                </a:gridCol>
                <a:gridCol w="940098">
                  <a:extLst>
                    <a:ext uri="{9D8B030D-6E8A-4147-A177-3AD203B41FA5}">
                      <a16:colId xmlns:a16="http://schemas.microsoft.com/office/drawing/2014/main" val="2957603085"/>
                    </a:ext>
                  </a:extLst>
                </a:gridCol>
                <a:gridCol w="940098">
                  <a:extLst>
                    <a:ext uri="{9D8B030D-6E8A-4147-A177-3AD203B41FA5}">
                      <a16:colId xmlns:a16="http://schemas.microsoft.com/office/drawing/2014/main" val="1694626619"/>
                    </a:ext>
                  </a:extLst>
                </a:gridCol>
                <a:gridCol w="940098">
                  <a:extLst>
                    <a:ext uri="{9D8B030D-6E8A-4147-A177-3AD203B41FA5}">
                      <a16:colId xmlns:a16="http://schemas.microsoft.com/office/drawing/2014/main" val="1139019308"/>
                    </a:ext>
                  </a:extLst>
                </a:gridCol>
                <a:gridCol w="671499">
                  <a:extLst>
                    <a:ext uri="{9D8B030D-6E8A-4147-A177-3AD203B41FA5}">
                      <a16:colId xmlns:a16="http://schemas.microsoft.com/office/drawing/2014/main" val="336053993"/>
                    </a:ext>
                  </a:extLst>
                </a:gridCol>
                <a:gridCol w="1066142">
                  <a:extLst>
                    <a:ext uri="{9D8B030D-6E8A-4147-A177-3AD203B41FA5}">
                      <a16:colId xmlns:a16="http://schemas.microsoft.com/office/drawing/2014/main" val="271483158"/>
                    </a:ext>
                  </a:extLst>
                </a:gridCol>
              </a:tblGrid>
              <a:tr h="297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latin typeface="+mn-lt"/>
                        </a:rPr>
                        <a:t>ETTA</a:t>
                      </a:r>
                    </a:p>
                  </a:txBody>
                  <a:tcPr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1</a:t>
                      </a:r>
                      <a:r>
                        <a:rPr lang="en-US" sz="1000" b="1" i="0" u="none" strike="noStrike" baseline="30000" dirty="0">
                          <a:solidFill>
                            <a:schemeClr val="tx1"/>
                          </a:solidFill>
                          <a:effectLst/>
                          <a:latin typeface="+mn-lt"/>
                        </a:rPr>
                        <a:t>st  </a:t>
                      </a:r>
                      <a:r>
                        <a:rPr lang="en-US" sz="1000" b="1" i="0" u="none" strike="noStrike" dirty="0">
                          <a:solidFill>
                            <a:schemeClr val="tx1"/>
                          </a:solidFill>
                          <a:effectLst/>
                          <a:latin typeface="+mn-lt"/>
                        </a:rPr>
                        <a:t>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2</a:t>
                      </a:r>
                      <a:r>
                        <a:rPr lang="en-US" sz="1000" b="1" i="0" u="none" strike="noStrike" baseline="30000" dirty="0">
                          <a:solidFill>
                            <a:schemeClr val="tx1"/>
                          </a:solidFill>
                          <a:effectLst/>
                          <a:latin typeface="+mn-lt"/>
                        </a:rPr>
                        <a:t>nd</a:t>
                      </a:r>
                      <a:r>
                        <a:rPr lang="en-US" sz="1000" b="1" i="0" u="none" strike="noStrike" dirty="0">
                          <a:solidFill>
                            <a:schemeClr val="tx1"/>
                          </a:solidFill>
                          <a:effectLst/>
                          <a:latin typeface="+mn-lt"/>
                        </a:rPr>
                        <a:t> Qtr.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April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May 2021****</a:t>
                      </a:r>
                    </a:p>
                  </a:txBody>
                  <a:tcPr marL="9525" marR="9525" marT="9525" marB="0" anchor="ctr">
                    <a:solidFill>
                      <a:schemeClr val="bg1">
                        <a:lumMod val="75000"/>
                      </a:schemeClr>
                    </a:solidFill>
                  </a:tcPr>
                </a:tc>
                <a:tc>
                  <a:txBody>
                    <a:bodyPr/>
                    <a:lstStyle/>
                    <a:p>
                      <a:pPr algn="ctr" fontAlgn="b"/>
                      <a:r>
                        <a:rPr lang="en-US" sz="10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0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3598832439"/>
                  </a:ext>
                </a:extLst>
              </a:tr>
              <a:tr h="252132">
                <a:tc>
                  <a:txBody>
                    <a:bodyPr/>
                    <a:lstStyle/>
                    <a:p>
                      <a:pPr algn="ctr"/>
                      <a:r>
                        <a:rPr lang="en-US" sz="1100" b="0" i="1" dirty="0"/>
                        <a:t>Live Webinars </a:t>
                      </a:r>
                    </a:p>
                  </a:txBody>
                  <a:tcPr anchor="ctr">
                    <a:solidFill>
                      <a:schemeClr val="bg1">
                        <a:lumMod val="95000"/>
                      </a:schemeClr>
                    </a:solidFill>
                  </a:tcPr>
                </a:tc>
                <a:tc>
                  <a:txBody>
                    <a:bodyPr/>
                    <a:lstStyle/>
                    <a:p>
                      <a:pPr algn="ctr"/>
                      <a:r>
                        <a:rPr lang="en-US" sz="1200" b="1" i="0" dirty="0"/>
                        <a:t>28</a:t>
                      </a:r>
                    </a:p>
                  </a:txBody>
                  <a:tcPr anchor="ctr">
                    <a:solidFill>
                      <a:schemeClr val="bg1">
                        <a:lumMod val="95000"/>
                      </a:schemeClr>
                    </a:solidFill>
                  </a:tcPr>
                </a:tc>
                <a:tc>
                  <a:txBody>
                    <a:bodyPr/>
                    <a:lstStyle/>
                    <a:p>
                      <a:pPr algn="ctr"/>
                      <a:r>
                        <a:rPr lang="en-US" sz="1200" b="0" i="0" dirty="0"/>
                        <a:t>9</a:t>
                      </a:r>
                    </a:p>
                  </a:txBody>
                  <a:tcPr anchor="ctr">
                    <a:solidFill>
                      <a:schemeClr val="bg1">
                        <a:lumMod val="95000"/>
                      </a:schemeClr>
                    </a:solidFill>
                  </a:tcPr>
                </a:tc>
                <a:tc>
                  <a:txBody>
                    <a:bodyPr/>
                    <a:lstStyle/>
                    <a:p>
                      <a:pPr algn="ctr"/>
                      <a:r>
                        <a:rPr lang="en-US" sz="1200" b="0" i="0" dirty="0"/>
                        <a:t>2</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1" i="0" dirty="0"/>
                        <a:t>11</a:t>
                      </a:r>
                    </a:p>
                  </a:txBody>
                  <a:tcPr anchor="ctr">
                    <a:solidFill>
                      <a:schemeClr val="bg1">
                        <a:lumMod val="95000"/>
                      </a:schemeClr>
                    </a:solidFill>
                  </a:tcPr>
                </a:tc>
                <a:tc>
                  <a:txBody>
                    <a:bodyPr/>
                    <a:lstStyle/>
                    <a:p>
                      <a:pPr algn="ctr"/>
                      <a:r>
                        <a:rPr lang="en-US" sz="1200" b="1" i="1" dirty="0"/>
                        <a:t>39</a:t>
                      </a:r>
                    </a:p>
                  </a:txBody>
                  <a:tcPr anchor="ctr">
                    <a:solidFill>
                      <a:schemeClr val="bg1">
                        <a:lumMod val="95000"/>
                      </a:schemeClr>
                    </a:solidFill>
                  </a:tcPr>
                </a:tc>
                <a:extLst>
                  <a:ext uri="{0D108BD9-81ED-4DB2-BD59-A6C34878D82A}">
                    <a16:rowId xmlns:a16="http://schemas.microsoft.com/office/drawing/2014/main" val="73781699"/>
                  </a:ext>
                </a:extLst>
              </a:tr>
              <a:tr h="4286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1" dirty="0"/>
                        <a:t>Pre-recorded Webinars</a:t>
                      </a:r>
                    </a:p>
                  </a:txBody>
                  <a:tcPr anchor="ctr">
                    <a:solidFill>
                      <a:schemeClr val="bg1">
                        <a:lumMod val="85000"/>
                      </a:schemeClr>
                    </a:solidFill>
                  </a:tcPr>
                </a:tc>
                <a:tc>
                  <a:txBody>
                    <a:bodyPr/>
                    <a:lstStyle/>
                    <a:p>
                      <a:pPr algn="ctr"/>
                      <a:r>
                        <a:rPr lang="en-US" sz="1200" b="1" i="0" dirty="0"/>
                        <a:t>6</a:t>
                      </a:r>
                    </a:p>
                  </a:txBody>
                  <a:tcPr anchor="ctr">
                    <a:solidFill>
                      <a:schemeClr val="bg1">
                        <a:lumMod val="85000"/>
                      </a:schemeClr>
                    </a:solidFill>
                  </a:tcPr>
                </a:tc>
                <a:tc>
                  <a:txBody>
                    <a:bodyPr/>
                    <a:lstStyle/>
                    <a:p>
                      <a:pPr algn="ctr"/>
                      <a:r>
                        <a:rPr lang="en-US" sz="1200" b="0" i="0" dirty="0"/>
                        <a:t>1</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1" i="0" dirty="0"/>
                        <a:t>1</a:t>
                      </a:r>
                    </a:p>
                  </a:txBody>
                  <a:tcPr anchor="ctr">
                    <a:solidFill>
                      <a:schemeClr val="bg1">
                        <a:lumMod val="85000"/>
                      </a:schemeClr>
                    </a:solidFill>
                  </a:tcPr>
                </a:tc>
                <a:tc>
                  <a:txBody>
                    <a:bodyPr/>
                    <a:lstStyle/>
                    <a:p>
                      <a:pPr algn="ctr"/>
                      <a:r>
                        <a:rPr lang="en-US" sz="1200" b="1" i="1" dirty="0"/>
                        <a:t>7</a:t>
                      </a:r>
                    </a:p>
                  </a:txBody>
                  <a:tcPr anchor="ctr">
                    <a:solidFill>
                      <a:schemeClr val="bg1">
                        <a:lumMod val="85000"/>
                      </a:schemeClr>
                    </a:solidFill>
                  </a:tcPr>
                </a:tc>
                <a:extLst>
                  <a:ext uri="{0D108BD9-81ED-4DB2-BD59-A6C34878D82A}">
                    <a16:rowId xmlns:a16="http://schemas.microsoft.com/office/drawing/2014/main" val="2459126564"/>
                  </a:ext>
                </a:extLst>
              </a:tr>
              <a:tr h="297405">
                <a:tc>
                  <a:txBody>
                    <a:bodyPr/>
                    <a:lstStyle/>
                    <a:p>
                      <a:pPr algn="ctr"/>
                      <a:r>
                        <a:rPr lang="en-US" sz="1100" b="0" i="1" dirty="0"/>
                        <a:t>PowerPoints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1</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6</a:t>
                      </a:r>
                    </a:p>
                  </a:txBody>
                  <a:tcPr anchor="ctr">
                    <a:solidFill>
                      <a:schemeClr val="bg1">
                        <a:lumMod val="95000"/>
                      </a:schemeClr>
                    </a:solidFill>
                  </a:tcPr>
                </a:tc>
                <a:extLst>
                  <a:ext uri="{0D108BD9-81ED-4DB2-BD59-A6C34878D82A}">
                    <a16:rowId xmlns:a16="http://schemas.microsoft.com/office/drawing/2014/main" val="4064520827"/>
                  </a:ext>
                </a:extLst>
              </a:tr>
              <a:tr h="252132">
                <a:tc>
                  <a:txBody>
                    <a:bodyPr/>
                    <a:lstStyle/>
                    <a:p>
                      <a:pPr algn="ctr"/>
                      <a:r>
                        <a:rPr lang="en-US" sz="1100" b="0" i="1" dirty="0"/>
                        <a:t>Hazard Alerts</a:t>
                      </a:r>
                    </a:p>
                  </a:txBody>
                  <a:tcPr anchor="ctr">
                    <a:solidFill>
                      <a:schemeClr val="bg1">
                        <a:lumMod val="85000"/>
                      </a:schemeClr>
                    </a:solidFill>
                  </a:tcPr>
                </a:tc>
                <a:tc>
                  <a:txBody>
                    <a:bodyPr/>
                    <a:lstStyle/>
                    <a:p>
                      <a:pPr algn="ctr"/>
                      <a:r>
                        <a:rPr lang="en-US" sz="1200" b="1" i="0" dirty="0"/>
                        <a:t>7</a:t>
                      </a:r>
                    </a:p>
                  </a:txBody>
                  <a:tcPr anchor="ctr">
                    <a:solidFill>
                      <a:schemeClr val="bg1">
                        <a:lumMod val="85000"/>
                      </a:schemeClr>
                    </a:solidFill>
                  </a:tcPr>
                </a:tc>
                <a:tc>
                  <a:txBody>
                    <a:bodyPr/>
                    <a:lstStyle/>
                    <a:p>
                      <a:pPr algn="ctr"/>
                      <a:r>
                        <a:rPr lang="en-US" sz="1200" b="0" i="0" dirty="0"/>
                        <a:t>2</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1" i="0" dirty="0"/>
                        <a:t>2</a:t>
                      </a:r>
                    </a:p>
                  </a:txBody>
                  <a:tcPr anchor="ctr">
                    <a:solidFill>
                      <a:schemeClr val="bg1">
                        <a:lumMod val="85000"/>
                      </a:schemeClr>
                    </a:solidFill>
                  </a:tcPr>
                </a:tc>
                <a:tc>
                  <a:txBody>
                    <a:bodyPr/>
                    <a:lstStyle/>
                    <a:p>
                      <a:pPr algn="ctr"/>
                      <a:r>
                        <a:rPr lang="en-US" sz="1200" b="1" i="1" dirty="0"/>
                        <a:t>9</a:t>
                      </a:r>
                    </a:p>
                  </a:txBody>
                  <a:tcPr anchor="ctr">
                    <a:solidFill>
                      <a:schemeClr val="bg1">
                        <a:lumMod val="85000"/>
                      </a:schemeClr>
                    </a:solidFill>
                  </a:tcPr>
                </a:tc>
                <a:extLst>
                  <a:ext uri="{0D108BD9-81ED-4DB2-BD59-A6C34878D82A}">
                    <a16:rowId xmlns:a16="http://schemas.microsoft.com/office/drawing/2014/main" val="1312744093"/>
                  </a:ext>
                </a:extLst>
              </a:tr>
              <a:tr h="252132">
                <a:tc>
                  <a:txBody>
                    <a:bodyPr/>
                    <a:lstStyle/>
                    <a:p>
                      <a:pPr algn="ctr"/>
                      <a:r>
                        <a:rPr lang="en-US" sz="1100" b="0" i="1" dirty="0"/>
                        <a:t>Streaming Videos</a:t>
                      </a:r>
                    </a:p>
                  </a:txBody>
                  <a:tcPr anchor="ctr">
                    <a:solidFill>
                      <a:schemeClr val="bg1">
                        <a:lumMod val="95000"/>
                      </a:schemeClr>
                    </a:solidFill>
                  </a:tcPr>
                </a:tc>
                <a:tc>
                  <a:txBody>
                    <a:bodyPr/>
                    <a:lstStyle/>
                    <a:p>
                      <a:pPr algn="ctr"/>
                      <a:r>
                        <a:rPr lang="en-US" sz="1200" b="1" i="0" dirty="0"/>
                        <a:t>72</a:t>
                      </a:r>
                    </a:p>
                  </a:txBody>
                  <a:tcPr anchor="ctr">
                    <a:solidFill>
                      <a:schemeClr val="bg1">
                        <a:lumMod val="95000"/>
                      </a:schemeClr>
                    </a:solidFill>
                  </a:tcPr>
                </a:tc>
                <a:tc>
                  <a:txBody>
                    <a:bodyPr/>
                    <a:lstStyle/>
                    <a:p>
                      <a:pPr algn="ctr"/>
                      <a:r>
                        <a:rPr lang="en-US" sz="1200" b="0" i="0" dirty="0"/>
                        <a:t>36</a:t>
                      </a:r>
                    </a:p>
                  </a:txBody>
                  <a:tcPr anchor="ctr">
                    <a:solidFill>
                      <a:schemeClr val="bg1">
                        <a:lumMod val="95000"/>
                      </a:schemeClr>
                    </a:solidFill>
                  </a:tcPr>
                </a:tc>
                <a:tc>
                  <a:txBody>
                    <a:bodyPr/>
                    <a:lstStyle/>
                    <a:p>
                      <a:pPr algn="ctr"/>
                      <a:r>
                        <a:rPr lang="en-US" sz="1200" b="0" i="0" dirty="0"/>
                        <a:t>10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1" i="0" dirty="0"/>
                        <a:t>46</a:t>
                      </a:r>
                    </a:p>
                  </a:txBody>
                  <a:tcPr anchor="ctr">
                    <a:solidFill>
                      <a:schemeClr val="bg1">
                        <a:lumMod val="95000"/>
                      </a:schemeClr>
                    </a:solidFill>
                  </a:tcPr>
                </a:tc>
                <a:tc>
                  <a:txBody>
                    <a:bodyPr/>
                    <a:lstStyle/>
                    <a:p>
                      <a:pPr algn="ctr"/>
                      <a:r>
                        <a:rPr lang="en-US" sz="1200" b="1" i="1" dirty="0"/>
                        <a:t>118</a:t>
                      </a:r>
                    </a:p>
                  </a:txBody>
                  <a:tcPr anchor="ctr">
                    <a:solidFill>
                      <a:schemeClr val="bg1">
                        <a:lumMod val="95000"/>
                      </a:schemeClr>
                    </a:solidFill>
                  </a:tcPr>
                </a:tc>
                <a:extLst>
                  <a:ext uri="{0D108BD9-81ED-4DB2-BD59-A6C34878D82A}">
                    <a16:rowId xmlns:a16="http://schemas.microsoft.com/office/drawing/2014/main" val="1222417909"/>
                  </a:ext>
                </a:extLst>
              </a:tr>
              <a:tr h="428624">
                <a:tc>
                  <a:txBody>
                    <a:bodyPr/>
                    <a:lstStyle/>
                    <a:p>
                      <a:pPr algn="ctr"/>
                      <a:r>
                        <a:rPr lang="en-US" sz="1100" b="0" i="1" dirty="0"/>
                        <a:t>A-Z Topics Added/Updated</a:t>
                      </a:r>
                    </a:p>
                  </a:txBody>
                  <a:tcPr anchor="ctr">
                    <a:solidFill>
                      <a:schemeClr val="bg1">
                        <a:lumMod val="85000"/>
                      </a:schemeClr>
                    </a:solidFill>
                  </a:tcPr>
                </a:tc>
                <a:tc>
                  <a:txBody>
                    <a:bodyPr/>
                    <a:lstStyle/>
                    <a:p>
                      <a:pPr algn="ctr"/>
                      <a:r>
                        <a:rPr lang="en-US" sz="1200" b="1" i="0" dirty="0"/>
                        <a:t>24</a:t>
                      </a:r>
                    </a:p>
                  </a:txBody>
                  <a:tcPr anchor="ctr">
                    <a:solidFill>
                      <a:schemeClr val="bg1">
                        <a:lumMod val="85000"/>
                      </a:schemeClr>
                    </a:solidFill>
                  </a:tcPr>
                </a:tc>
                <a:tc>
                  <a:txBody>
                    <a:bodyPr/>
                    <a:lstStyle/>
                    <a:p>
                      <a:pPr algn="ctr"/>
                      <a:r>
                        <a:rPr lang="en-US" sz="1200" b="0" i="0" dirty="0"/>
                        <a:t>8</a:t>
                      </a:r>
                    </a:p>
                  </a:txBody>
                  <a:tcPr anchor="ctr">
                    <a:solidFill>
                      <a:schemeClr val="bg1">
                        <a:lumMod val="85000"/>
                      </a:schemeClr>
                    </a:solidFill>
                  </a:tcPr>
                </a:tc>
                <a:tc>
                  <a:txBody>
                    <a:bodyPr/>
                    <a:lstStyle/>
                    <a:p>
                      <a:pPr algn="ctr"/>
                      <a:r>
                        <a:rPr lang="en-US" sz="1200" b="0" i="0" dirty="0"/>
                        <a:t>3</a:t>
                      </a:r>
                    </a:p>
                  </a:txBody>
                  <a:tcPr anchor="ctr">
                    <a:solidFill>
                      <a:schemeClr val="bg1">
                        <a:lumMod val="85000"/>
                      </a:schemeClr>
                    </a:solidFill>
                  </a:tcPr>
                </a:tc>
                <a:tc>
                  <a:txBody>
                    <a:bodyPr/>
                    <a:lstStyle/>
                    <a:p>
                      <a:pPr algn="ctr"/>
                      <a:r>
                        <a:rPr lang="en-US" sz="1200" b="0" i="0" dirty="0"/>
                        <a:t>3</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1" i="0" dirty="0"/>
                        <a:t>14</a:t>
                      </a:r>
                    </a:p>
                  </a:txBody>
                  <a:tcPr anchor="ctr">
                    <a:solidFill>
                      <a:schemeClr val="bg1">
                        <a:lumMod val="85000"/>
                      </a:schemeClr>
                    </a:solidFill>
                  </a:tcPr>
                </a:tc>
                <a:tc>
                  <a:txBody>
                    <a:bodyPr/>
                    <a:lstStyle/>
                    <a:p>
                      <a:pPr algn="ctr"/>
                      <a:r>
                        <a:rPr lang="en-US" sz="1200" b="1" i="1" dirty="0"/>
                        <a:t>38</a:t>
                      </a:r>
                    </a:p>
                  </a:txBody>
                  <a:tcPr anchor="ctr">
                    <a:solidFill>
                      <a:schemeClr val="bg1">
                        <a:lumMod val="85000"/>
                      </a:schemeClr>
                    </a:solidFill>
                  </a:tcPr>
                </a:tc>
                <a:extLst>
                  <a:ext uri="{0D108BD9-81ED-4DB2-BD59-A6C34878D82A}">
                    <a16:rowId xmlns:a16="http://schemas.microsoft.com/office/drawing/2014/main" val="3430657162"/>
                  </a:ext>
                </a:extLst>
              </a:tr>
              <a:tr h="252132">
                <a:tc>
                  <a:txBody>
                    <a:bodyPr/>
                    <a:lstStyle/>
                    <a:p>
                      <a:pPr algn="ctr"/>
                      <a:r>
                        <a:rPr lang="en-US" sz="1100" b="0" i="1" dirty="0"/>
                        <a:t>Fact Sheets</a:t>
                      </a:r>
                    </a:p>
                  </a:txBody>
                  <a:tcPr anchor="ctr">
                    <a:solidFill>
                      <a:schemeClr val="bg1">
                        <a:lumMod val="95000"/>
                      </a:schemeClr>
                    </a:solidFill>
                  </a:tcPr>
                </a:tc>
                <a:tc>
                  <a:txBody>
                    <a:bodyPr/>
                    <a:lstStyle/>
                    <a:p>
                      <a:pPr algn="ctr"/>
                      <a:r>
                        <a:rPr lang="en-US" sz="1200" b="1" i="0" dirty="0"/>
                        <a:t>4</a:t>
                      </a:r>
                    </a:p>
                  </a:txBody>
                  <a:tcPr anchor="ctr">
                    <a:solidFill>
                      <a:schemeClr val="bg1">
                        <a:lumMod val="95000"/>
                      </a:schemeClr>
                    </a:solidFill>
                  </a:tcPr>
                </a:tc>
                <a:tc>
                  <a:txBody>
                    <a:bodyPr/>
                    <a:lstStyle/>
                    <a:p>
                      <a:pPr algn="ctr"/>
                      <a:r>
                        <a:rPr lang="en-US" sz="1200" b="0" i="0" dirty="0"/>
                        <a:t>4</a:t>
                      </a:r>
                    </a:p>
                  </a:txBody>
                  <a:tcPr anchor="ctr">
                    <a:solidFill>
                      <a:schemeClr val="bg1">
                        <a:lumMod val="95000"/>
                      </a:schemeClr>
                    </a:solidFill>
                  </a:tcPr>
                </a:tc>
                <a:tc>
                  <a:txBody>
                    <a:bodyPr/>
                    <a:lstStyle/>
                    <a:p>
                      <a:pPr algn="ctr"/>
                      <a:r>
                        <a:rPr lang="en-US" sz="1200" b="0" i="0" dirty="0"/>
                        <a:t>4</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1</a:t>
                      </a:r>
                    </a:p>
                  </a:txBody>
                  <a:tcPr anchor="ctr">
                    <a:solidFill>
                      <a:schemeClr val="bg1">
                        <a:lumMod val="95000"/>
                      </a:schemeClr>
                    </a:solidFill>
                  </a:tcPr>
                </a:tc>
                <a:tc>
                  <a:txBody>
                    <a:bodyPr/>
                    <a:lstStyle/>
                    <a:p>
                      <a:pPr algn="ctr"/>
                      <a:r>
                        <a:rPr lang="en-US" sz="1200" b="1" i="0" dirty="0"/>
                        <a:t>9</a:t>
                      </a:r>
                    </a:p>
                  </a:txBody>
                  <a:tcPr anchor="ctr">
                    <a:solidFill>
                      <a:schemeClr val="bg1">
                        <a:lumMod val="95000"/>
                      </a:schemeClr>
                    </a:solidFill>
                  </a:tcPr>
                </a:tc>
                <a:tc>
                  <a:txBody>
                    <a:bodyPr/>
                    <a:lstStyle/>
                    <a:p>
                      <a:pPr algn="ctr"/>
                      <a:r>
                        <a:rPr lang="en-US" sz="1200" b="1" i="1" dirty="0"/>
                        <a:t>13</a:t>
                      </a:r>
                    </a:p>
                  </a:txBody>
                  <a:tcPr anchor="ctr">
                    <a:solidFill>
                      <a:schemeClr val="bg1">
                        <a:lumMod val="95000"/>
                      </a:schemeClr>
                    </a:solidFill>
                  </a:tcPr>
                </a:tc>
                <a:extLst>
                  <a:ext uri="{0D108BD9-81ED-4DB2-BD59-A6C34878D82A}">
                    <a16:rowId xmlns:a16="http://schemas.microsoft.com/office/drawing/2014/main" val="2114539236"/>
                  </a:ext>
                </a:extLst>
              </a:tr>
              <a:tr h="297405">
                <a:tc>
                  <a:txBody>
                    <a:bodyPr/>
                    <a:lstStyle/>
                    <a:p>
                      <a:pPr algn="ctr"/>
                      <a:r>
                        <a:rPr lang="en-US" sz="1100" b="0" i="1" dirty="0"/>
                        <a:t>Example Programs</a:t>
                      </a:r>
                    </a:p>
                  </a:txBody>
                  <a:tcPr anchor="ctr">
                    <a:solidFill>
                      <a:schemeClr val="bg1">
                        <a:lumMod val="85000"/>
                      </a:schemeClr>
                    </a:solidFill>
                  </a:tcPr>
                </a:tc>
                <a:tc>
                  <a:txBody>
                    <a:bodyPr/>
                    <a:lstStyle/>
                    <a:p>
                      <a:pPr algn="ctr"/>
                      <a:r>
                        <a:rPr lang="en-US" sz="1200" b="1" i="0" dirty="0"/>
                        <a:t>1</a:t>
                      </a:r>
                    </a:p>
                  </a:txBody>
                  <a:tcPr anchor="ctr">
                    <a:solidFill>
                      <a:schemeClr val="bg1">
                        <a:lumMod val="85000"/>
                      </a:schemeClr>
                    </a:solidFill>
                  </a:tcPr>
                </a:tc>
                <a:tc>
                  <a:txBody>
                    <a:bodyPr/>
                    <a:lstStyle/>
                    <a:p>
                      <a:pPr algn="ctr"/>
                      <a:r>
                        <a:rPr lang="en-US" sz="1200" b="0" i="0" dirty="0"/>
                        <a:t>1</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1" i="0" dirty="0"/>
                        <a:t>1</a:t>
                      </a:r>
                    </a:p>
                  </a:txBody>
                  <a:tcPr anchor="ctr">
                    <a:solidFill>
                      <a:schemeClr val="bg1">
                        <a:lumMod val="85000"/>
                      </a:schemeClr>
                    </a:solidFill>
                  </a:tcPr>
                </a:tc>
                <a:tc>
                  <a:txBody>
                    <a:bodyPr/>
                    <a:lstStyle/>
                    <a:p>
                      <a:pPr algn="ctr"/>
                      <a:r>
                        <a:rPr lang="en-US" sz="1200" b="1" i="1" dirty="0"/>
                        <a:t>2</a:t>
                      </a:r>
                    </a:p>
                  </a:txBody>
                  <a:tcPr anchor="ctr">
                    <a:solidFill>
                      <a:schemeClr val="bg1">
                        <a:lumMod val="85000"/>
                      </a:schemeClr>
                    </a:solidFill>
                  </a:tcPr>
                </a:tc>
                <a:extLst>
                  <a:ext uri="{0D108BD9-81ED-4DB2-BD59-A6C34878D82A}">
                    <a16:rowId xmlns:a16="http://schemas.microsoft.com/office/drawing/2014/main" val="3288526463"/>
                  </a:ext>
                </a:extLst>
              </a:tr>
              <a:tr h="297405">
                <a:tc>
                  <a:txBody>
                    <a:bodyPr/>
                    <a:lstStyle/>
                    <a:p>
                      <a:pPr algn="ctr"/>
                      <a:r>
                        <a:rPr lang="en-US" sz="1100" b="0" i="1" dirty="0"/>
                        <a:t>Compliance Memos</a:t>
                      </a:r>
                    </a:p>
                  </a:txBody>
                  <a:tcPr anchor="ctr">
                    <a:solidFill>
                      <a:schemeClr val="bg1">
                        <a:lumMod val="95000"/>
                      </a:schemeClr>
                    </a:solidFill>
                  </a:tcPr>
                </a:tc>
                <a:tc>
                  <a:txBody>
                    <a:bodyPr/>
                    <a:lstStyle/>
                    <a:p>
                      <a:pPr algn="ctr"/>
                      <a:r>
                        <a:rPr lang="en-US" sz="1200" b="1" i="0" dirty="0"/>
                        <a:t>11</a:t>
                      </a:r>
                    </a:p>
                  </a:txBody>
                  <a:tcPr anchor="ctr">
                    <a:solidFill>
                      <a:schemeClr val="bg1">
                        <a:lumMod val="95000"/>
                      </a:schemeClr>
                    </a:solidFill>
                  </a:tcPr>
                </a:tc>
                <a:tc>
                  <a:txBody>
                    <a:bodyPr/>
                    <a:lstStyle/>
                    <a:p>
                      <a:pPr algn="ctr"/>
                      <a:r>
                        <a:rPr lang="en-US" sz="1200" b="0" i="0" dirty="0"/>
                        <a:t>1</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1" i="0" dirty="0"/>
                        <a:t>1</a:t>
                      </a:r>
                    </a:p>
                  </a:txBody>
                  <a:tcPr anchor="ctr">
                    <a:solidFill>
                      <a:schemeClr val="bg1">
                        <a:lumMod val="95000"/>
                      </a:schemeClr>
                    </a:solidFill>
                  </a:tcPr>
                </a:tc>
                <a:tc>
                  <a:txBody>
                    <a:bodyPr/>
                    <a:lstStyle/>
                    <a:p>
                      <a:pPr algn="ctr"/>
                      <a:r>
                        <a:rPr lang="en-US" sz="1200" b="1" i="1" dirty="0"/>
                        <a:t>12</a:t>
                      </a:r>
                    </a:p>
                  </a:txBody>
                  <a:tcPr anchor="ctr">
                    <a:solidFill>
                      <a:schemeClr val="bg1">
                        <a:lumMod val="95000"/>
                      </a:schemeClr>
                    </a:solidFill>
                  </a:tcPr>
                </a:tc>
                <a:extLst>
                  <a:ext uri="{0D108BD9-81ED-4DB2-BD59-A6C34878D82A}">
                    <a16:rowId xmlns:a16="http://schemas.microsoft.com/office/drawing/2014/main" val="3338831978"/>
                  </a:ext>
                </a:extLst>
              </a:tr>
              <a:tr h="297405">
                <a:tc>
                  <a:txBody>
                    <a:bodyPr/>
                    <a:lstStyle/>
                    <a:p>
                      <a:pPr algn="ctr"/>
                      <a:r>
                        <a:rPr lang="en-US" sz="1100" b="0" i="1" dirty="0"/>
                        <a:t>Billboards</a:t>
                      </a:r>
                    </a:p>
                  </a:txBody>
                  <a:tcPr anchor="ctr">
                    <a:solidFill>
                      <a:schemeClr val="bg1">
                        <a:lumMod val="85000"/>
                      </a:schemeClr>
                    </a:solidFill>
                  </a:tcPr>
                </a:tc>
                <a:tc>
                  <a:txBody>
                    <a:bodyPr/>
                    <a:lstStyle/>
                    <a:p>
                      <a:pPr algn="ctr"/>
                      <a:r>
                        <a:rPr lang="en-US" sz="1200" b="1" i="0" dirty="0"/>
                        <a:t>0</a:t>
                      </a:r>
                    </a:p>
                  </a:txBody>
                  <a:tcPr anchor="ctr">
                    <a:solidFill>
                      <a:schemeClr val="bg1">
                        <a:lumMod val="85000"/>
                      </a:schemeClr>
                    </a:solidFill>
                  </a:tcPr>
                </a:tc>
                <a:tc>
                  <a:txBody>
                    <a:bodyPr/>
                    <a:lstStyle/>
                    <a:p>
                      <a:pPr algn="ctr"/>
                      <a:r>
                        <a:rPr lang="en-US" sz="1200" b="0" i="0" dirty="0"/>
                        <a:t>2</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1" i="0" dirty="0"/>
                        <a:t>2</a:t>
                      </a:r>
                    </a:p>
                  </a:txBody>
                  <a:tcPr anchor="ctr">
                    <a:solidFill>
                      <a:schemeClr val="bg1">
                        <a:lumMod val="85000"/>
                      </a:schemeClr>
                    </a:solidFill>
                  </a:tcPr>
                </a:tc>
                <a:tc>
                  <a:txBody>
                    <a:bodyPr/>
                    <a:lstStyle/>
                    <a:p>
                      <a:pPr algn="ctr"/>
                      <a:r>
                        <a:rPr lang="en-US" sz="1200" b="1" i="1" dirty="0"/>
                        <a:t>2</a:t>
                      </a:r>
                    </a:p>
                  </a:txBody>
                  <a:tcPr anchor="ctr">
                    <a:solidFill>
                      <a:schemeClr val="bg1">
                        <a:lumMod val="85000"/>
                      </a:schemeClr>
                    </a:solidFill>
                  </a:tcPr>
                </a:tc>
                <a:extLst>
                  <a:ext uri="{0D108BD9-81ED-4DB2-BD59-A6C34878D82A}">
                    <a16:rowId xmlns:a16="http://schemas.microsoft.com/office/drawing/2014/main" val="1226411919"/>
                  </a:ext>
                </a:extLst>
              </a:tr>
            </a:tbl>
          </a:graphicData>
        </a:graphic>
      </p:graphicFrame>
      <p:sp>
        <p:nvSpPr>
          <p:cNvPr id="7" name="Rectangle 6">
            <a:extLst>
              <a:ext uri="{FF2B5EF4-FFF2-40B4-BE49-F238E27FC236}">
                <a16:creationId xmlns:a16="http://schemas.microsoft.com/office/drawing/2014/main" id="{439932E1-206E-4721-8D72-089097FCC07D}"/>
              </a:ext>
            </a:extLst>
          </p:cNvPr>
          <p:cNvSpPr/>
          <p:nvPr/>
        </p:nvSpPr>
        <p:spPr>
          <a:xfrm>
            <a:off x="496215" y="4683388"/>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0" name="TextBox 9">
            <a:extLst>
              <a:ext uri="{FF2B5EF4-FFF2-40B4-BE49-F238E27FC236}">
                <a16:creationId xmlns:a16="http://schemas.microsoft.com/office/drawing/2014/main" id="{C2087B8C-D1B9-4612-8C90-404DD874BC4C}"/>
              </a:ext>
            </a:extLst>
          </p:cNvPr>
          <p:cNvSpPr txBox="1"/>
          <p:nvPr/>
        </p:nvSpPr>
        <p:spPr>
          <a:xfrm>
            <a:off x="505954" y="4951514"/>
            <a:ext cx="8000240" cy="400110"/>
          </a:xfrm>
          <a:prstGeom prst="rect">
            <a:avLst/>
          </a:prstGeom>
          <a:noFill/>
        </p:spPr>
        <p:txBody>
          <a:bodyPr wrap="square" rtlCol="0">
            <a:spAutoFit/>
          </a:bodyPr>
          <a:lstStyle/>
          <a:p>
            <a:r>
              <a:rPr lang="en-US" sz="1000" i="1" dirty="0"/>
              <a:t>**Quarterly data as follows: 1st quarter includes October data from October 3, 2020, to January 1, 2021. 2</a:t>
            </a:r>
            <a:r>
              <a:rPr lang="en-US" sz="1000" i="1" baseline="30000" dirty="0"/>
              <a:t>nd</a:t>
            </a:r>
            <a:r>
              <a:rPr lang="en-US" sz="1000" i="1" dirty="0"/>
              <a:t> quarter data includes data from January 2, 2021, to April 4, 2021. </a:t>
            </a:r>
          </a:p>
        </p:txBody>
      </p:sp>
      <p:sp>
        <p:nvSpPr>
          <p:cNvPr id="11" name="TextBox 10">
            <a:extLst>
              <a:ext uri="{FF2B5EF4-FFF2-40B4-BE49-F238E27FC236}">
                <a16:creationId xmlns:a16="http://schemas.microsoft.com/office/drawing/2014/main" id="{B0457CE2-BF93-4D23-85F3-7BF37E2E73EB}"/>
              </a:ext>
            </a:extLst>
          </p:cNvPr>
          <p:cNvSpPr txBox="1"/>
          <p:nvPr/>
        </p:nvSpPr>
        <p:spPr>
          <a:xfrm>
            <a:off x="6705600" y="685800"/>
            <a:ext cx="2286000" cy="369332"/>
          </a:xfrm>
          <a:prstGeom prst="rect">
            <a:avLst/>
          </a:prstGeom>
          <a:noFill/>
        </p:spPr>
        <p:txBody>
          <a:bodyPr wrap="square" rtlCol="0">
            <a:spAutoFit/>
          </a:bodyPr>
          <a:lstStyle/>
          <a:p>
            <a:r>
              <a:rPr lang="en-US" i="1" dirty="0"/>
              <a:t>FFY 2020—2021</a:t>
            </a:r>
          </a:p>
        </p:txBody>
      </p:sp>
      <p:sp>
        <p:nvSpPr>
          <p:cNvPr id="8" name="Rectangle 7">
            <a:extLst>
              <a:ext uri="{FF2B5EF4-FFF2-40B4-BE49-F238E27FC236}">
                <a16:creationId xmlns:a16="http://schemas.microsoft.com/office/drawing/2014/main" id="{78DF8F00-55D4-4A99-9628-0F06F8A01415}"/>
              </a:ext>
            </a:extLst>
          </p:cNvPr>
          <p:cNvSpPr/>
          <p:nvPr/>
        </p:nvSpPr>
        <p:spPr>
          <a:xfrm>
            <a:off x="496215" y="5402104"/>
            <a:ext cx="7981404" cy="246221"/>
          </a:xfrm>
          <a:prstGeom prst="rect">
            <a:avLst/>
          </a:prstGeom>
        </p:spPr>
        <p:txBody>
          <a:bodyPr wrap="square">
            <a:spAutoFit/>
          </a:bodyPr>
          <a:lstStyle/>
          <a:p>
            <a:r>
              <a:rPr lang="en-US" sz="1000" i="1" dirty="0"/>
              <a:t>***April 2021 includes data from April 5 through April 30, 2021. </a:t>
            </a:r>
            <a:endParaRPr lang="en-US" sz="1000" dirty="0"/>
          </a:p>
        </p:txBody>
      </p:sp>
      <p:sp>
        <p:nvSpPr>
          <p:cNvPr id="12" name="Rectangle 11">
            <a:extLst>
              <a:ext uri="{FF2B5EF4-FFF2-40B4-BE49-F238E27FC236}">
                <a16:creationId xmlns:a16="http://schemas.microsoft.com/office/drawing/2014/main" id="{88D560CB-DAB0-451B-8F97-48E487A32EB4}"/>
              </a:ext>
            </a:extLst>
          </p:cNvPr>
          <p:cNvSpPr/>
          <p:nvPr/>
        </p:nvSpPr>
        <p:spPr>
          <a:xfrm>
            <a:off x="505740" y="5715714"/>
            <a:ext cx="7981404" cy="246221"/>
          </a:xfrm>
          <a:prstGeom prst="rect">
            <a:avLst/>
          </a:prstGeom>
        </p:spPr>
        <p:txBody>
          <a:bodyPr wrap="square">
            <a:spAutoFit/>
          </a:bodyPr>
          <a:lstStyle/>
          <a:p>
            <a:r>
              <a:rPr lang="en-US" sz="1000" i="1" dirty="0"/>
              <a:t>****May 2021 includes data from May 1 through May 23, 2021. </a:t>
            </a:r>
            <a:endParaRPr lang="en-US" sz="1000" dirty="0"/>
          </a:p>
        </p:txBody>
      </p:sp>
    </p:spTree>
    <p:extLst>
      <p:ext uri="{BB962C8B-B14F-4D97-AF65-F5344CB8AC3E}">
        <p14:creationId xmlns:p14="http://schemas.microsoft.com/office/powerpoint/2010/main" val="4057798493"/>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FC86B71-238B-4D1E-B373-205145F46218}"/>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8" name="Content Placeholder 7">
            <a:extLst>
              <a:ext uri="{FF2B5EF4-FFF2-40B4-BE49-F238E27FC236}">
                <a16:creationId xmlns:a16="http://schemas.microsoft.com/office/drawing/2014/main" id="{B728AC08-153F-40D4-AB6D-DBDEDE9B04F2}"/>
              </a:ext>
            </a:extLst>
          </p:cNvPr>
          <p:cNvSpPr>
            <a:spLocks noGrp="1"/>
          </p:cNvSpPr>
          <p:nvPr>
            <p:ph idx="1"/>
          </p:nvPr>
        </p:nvSpPr>
        <p:spPr>
          <a:xfrm>
            <a:off x="533400" y="1219200"/>
            <a:ext cx="8001000" cy="4525963"/>
          </a:xfrm>
        </p:spPr>
        <p:txBody>
          <a:bodyPr/>
          <a:lstStyle/>
          <a:p>
            <a:r>
              <a:rPr lang="en-US" dirty="0"/>
              <a:t>COVID-19 Safety and Health Topic Page</a:t>
            </a:r>
          </a:p>
        </p:txBody>
      </p:sp>
      <p:sp>
        <p:nvSpPr>
          <p:cNvPr id="2" name="TextBox 1">
            <a:extLst>
              <a:ext uri="{FF2B5EF4-FFF2-40B4-BE49-F238E27FC236}">
                <a16:creationId xmlns:a16="http://schemas.microsoft.com/office/drawing/2014/main" id="{16DC6199-778F-49F7-B0F3-7F1964D0D4EA}"/>
              </a:ext>
            </a:extLst>
          </p:cNvPr>
          <p:cNvSpPr txBox="1"/>
          <p:nvPr/>
        </p:nvSpPr>
        <p:spPr>
          <a:xfrm>
            <a:off x="6781800" y="2301093"/>
            <a:ext cx="1193596" cy="369332"/>
          </a:xfrm>
          <a:prstGeom prst="rect">
            <a:avLst/>
          </a:prstGeom>
          <a:noFill/>
        </p:spPr>
        <p:txBody>
          <a:bodyPr wrap="none" rtlCol="0">
            <a:spAutoFit/>
          </a:bodyPr>
          <a:lstStyle/>
          <a:p>
            <a:r>
              <a:rPr lang="en-US" i="1" dirty="0"/>
              <a:t>FFY 2020</a:t>
            </a:r>
          </a:p>
        </p:txBody>
      </p:sp>
      <p:sp>
        <p:nvSpPr>
          <p:cNvPr id="10" name="TextBox 9">
            <a:extLst>
              <a:ext uri="{FF2B5EF4-FFF2-40B4-BE49-F238E27FC236}">
                <a16:creationId xmlns:a16="http://schemas.microsoft.com/office/drawing/2014/main" id="{EAFB2841-9323-423F-8EE0-7A0D58D31ECD}"/>
              </a:ext>
            </a:extLst>
          </p:cNvPr>
          <p:cNvSpPr txBox="1"/>
          <p:nvPr/>
        </p:nvSpPr>
        <p:spPr>
          <a:xfrm>
            <a:off x="6781800" y="4572000"/>
            <a:ext cx="1193596" cy="369332"/>
          </a:xfrm>
          <a:prstGeom prst="rect">
            <a:avLst/>
          </a:prstGeom>
          <a:noFill/>
        </p:spPr>
        <p:txBody>
          <a:bodyPr wrap="none" rtlCol="0">
            <a:spAutoFit/>
          </a:bodyPr>
          <a:lstStyle/>
          <a:p>
            <a:r>
              <a:rPr lang="en-US" i="1" dirty="0"/>
              <a:t>FFY 2021</a:t>
            </a:r>
          </a:p>
        </p:txBody>
      </p:sp>
      <p:pic>
        <p:nvPicPr>
          <p:cNvPr id="13" name="Picture 12">
            <a:extLst>
              <a:ext uri="{FF2B5EF4-FFF2-40B4-BE49-F238E27FC236}">
                <a16:creationId xmlns:a16="http://schemas.microsoft.com/office/drawing/2014/main" id="{C61661A2-58FC-403A-BFD3-DDD8665F594A}"/>
              </a:ext>
            </a:extLst>
          </p:cNvPr>
          <p:cNvPicPr/>
          <p:nvPr/>
        </p:nvPicPr>
        <p:blipFill rotWithShape="1">
          <a:blip r:embed="rId2">
            <a:extLst>
              <a:ext uri="{28A0092B-C50C-407E-A947-70E740481C1C}">
                <a14:useLocalDpi xmlns:a14="http://schemas.microsoft.com/office/drawing/2010/main" val="0"/>
              </a:ext>
            </a:extLst>
          </a:blip>
          <a:srcRect t="27594" b="34039"/>
          <a:stretch/>
        </p:blipFill>
        <p:spPr bwMode="auto">
          <a:xfrm>
            <a:off x="643847" y="1752600"/>
            <a:ext cx="5781676" cy="1954213"/>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93E386C-A9CB-4067-BC6A-1B599AB32855}"/>
              </a:ext>
            </a:extLst>
          </p:cNvPr>
          <p:cNvSpPr txBox="1"/>
          <p:nvPr/>
        </p:nvSpPr>
        <p:spPr>
          <a:xfrm>
            <a:off x="6753627" y="3259822"/>
            <a:ext cx="2009373" cy="646331"/>
          </a:xfrm>
          <a:prstGeom prst="rect">
            <a:avLst/>
          </a:prstGeom>
          <a:noFill/>
        </p:spPr>
        <p:txBody>
          <a:bodyPr wrap="square" rtlCol="0">
            <a:spAutoFit/>
          </a:bodyPr>
          <a:lstStyle/>
          <a:p>
            <a:r>
              <a:rPr lang="en-US" dirty="0"/>
              <a:t>FFY 2020 - 2021 </a:t>
            </a:r>
            <a:r>
              <a:rPr lang="en-US"/>
              <a:t>= </a:t>
            </a:r>
            <a:r>
              <a:rPr lang="en-US" b="1"/>
              <a:t>39,855</a:t>
            </a:r>
            <a:endParaRPr lang="en-US" b="1" dirty="0"/>
          </a:p>
        </p:txBody>
      </p:sp>
      <p:sp>
        <p:nvSpPr>
          <p:cNvPr id="12" name="TextBox 11">
            <a:extLst>
              <a:ext uri="{FF2B5EF4-FFF2-40B4-BE49-F238E27FC236}">
                <a16:creationId xmlns:a16="http://schemas.microsoft.com/office/drawing/2014/main" id="{B94A75CC-B655-4650-A4C8-55D96F7C5A9D}"/>
              </a:ext>
            </a:extLst>
          </p:cNvPr>
          <p:cNvSpPr txBox="1"/>
          <p:nvPr/>
        </p:nvSpPr>
        <p:spPr>
          <a:xfrm>
            <a:off x="6705600" y="685800"/>
            <a:ext cx="2286000" cy="369332"/>
          </a:xfrm>
          <a:prstGeom prst="rect">
            <a:avLst/>
          </a:prstGeom>
          <a:noFill/>
        </p:spPr>
        <p:txBody>
          <a:bodyPr wrap="square" rtlCol="0">
            <a:spAutoFit/>
          </a:bodyPr>
          <a:lstStyle/>
          <a:p>
            <a:r>
              <a:rPr lang="en-US" i="1" dirty="0"/>
              <a:t>FFY 2020—2021</a:t>
            </a:r>
          </a:p>
        </p:txBody>
      </p:sp>
      <p:pic>
        <p:nvPicPr>
          <p:cNvPr id="11" name="Picture 10">
            <a:extLst>
              <a:ext uri="{FF2B5EF4-FFF2-40B4-BE49-F238E27FC236}">
                <a16:creationId xmlns:a16="http://schemas.microsoft.com/office/drawing/2014/main" id="{1D17602A-CE8C-4F2E-8AAE-31447F40587A}"/>
              </a:ext>
            </a:extLst>
          </p:cNvPr>
          <p:cNvPicPr/>
          <p:nvPr/>
        </p:nvPicPr>
        <p:blipFill rotWithShape="1">
          <a:blip r:embed="rId3">
            <a:extLst>
              <a:ext uri="{28A0092B-C50C-407E-A947-70E740481C1C}">
                <a14:useLocalDpi xmlns:a14="http://schemas.microsoft.com/office/drawing/2010/main" val="0"/>
              </a:ext>
            </a:extLst>
          </a:blip>
          <a:srcRect t="36432" b="11592"/>
          <a:stretch/>
        </p:blipFill>
        <p:spPr bwMode="auto">
          <a:xfrm>
            <a:off x="634322" y="3924300"/>
            <a:ext cx="5943600" cy="20383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7993171"/>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7" name="TextBox 6">
            <a:extLst>
              <a:ext uri="{FF2B5EF4-FFF2-40B4-BE49-F238E27FC236}">
                <a16:creationId xmlns:a16="http://schemas.microsoft.com/office/drawing/2014/main" id="{FF2DFC22-9C30-42F4-B1E0-E084255F848A}"/>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85628538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3" name="Picture 2" descr="A picture containing outdoor, grass, sky, tree&#10;&#10;Description automatically generated">
            <a:extLst>
              <a:ext uri="{FF2B5EF4-FFF2-40B4-BE49-F238E27FC236}">
                <a16:creationId xmlns:a16="http://schemas.microsoft.com/office/drawing/2014/main" id="{4B09A2E3-8E83-4C2B-916B-871889784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571423"/>
            <a:ext cx="1371600" cy="1828800"/>
          </a:xfrm>
          <a:prstGeom prst="rect">
            <a:avLst/>
          </a:prstGeom>
        </p:spPr>
      </p:pic>
      <p:sp>
        <p:nvSpPr>
          <p:cNvPr id="8" name="TextBox 7">
            <a:extLst>
              <a:ext uri="{FF2B5EF4-FFF2-40B4-BE49-F238E27FC236}">
                <a16:creationId xmlns:a16="http://schemas.microsoft.com/office/drawing/2014/main" id="{337B7ABC-7450-462A-A321-B119D1E614DC}"/>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pic>
        <p:nvPicPr>
          <p:cNvPr id="9" name="Picture 8" descr="DSC_1207-2">
            <a:extLst>
              <a:ext uri="{FF2B5EF4-FFF2-40B4-BE49-F238E27FC236}">
                <a16:creationId xmlns:a16="http://schemas.microsoft.com/office/drawing/2014/main" id="{87DF699E-69AF-4672-9136-711D66EF6FEE}"/>
              </a:ext>
            </a:extLst>
          </p:cNvPr>
          <p:cNvPicPr>
            <a:picLocks noGrp="1" noChangeAspect="1"/>
          </p:cNvPicPr>
          <p:nvPr isPhoto="1"/>
        </p:nvPicPr>
        <p:blipFill>
          <a:blip r:embed="rId4" cstate="email">
            <a:extLst>
              <a:ext uri="{28A0092B-C50C-407E-A947-70E740481C1C}">
                <a14:useLocalDpi xmlns:a14="http://schemas.microsoft.com/office/drawing/2010/main"/>
              </a:ext>
            </a:extLst>
          </a:blip>
          <a:stretch>
            <a:fillRect/>
          </a:stretch>
        </p:blipFill>
        <p:spPr>
          <a:xfrm>
            <a:off x="6781800" y="3089644"/>
            <a:ext cx="1752600" cy="1454658"/>
          </a:xfrm>
          <a:prstGeom prst="rect">
            <a:avLst/>
          </a:prstGeom>
        </p:spPr>
      </p:pic>
    </p:spTree>
    <p:extLst>
      <p:ext uri="{BB962C8B-B14F-4D97-AF65-F5344CB8AC3E}">
        <p14:creationId xmlns:p14="http://schemas.microsoft.com/office/powerpoint/2010/main" val="379261439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480321953"/>
              </p:ext>
            </p:extLst>
          </p:nvPr>
        </p:nvGraphicFramePr>
        <p:xfrm>
          <a:off x="609600" y="1143000"/>
          <a:ext cx="7924797" cy="1219201"/>
        </p:xfrm>
        <a:graphic>
          <a:graphicData uri="http://schemas.openxmlformats.org/drawingml/2006/table">
            <a:tbl>
              <a:tblPr>
                <a:tableStyleId>{00A15C55-8517-42AA-B614-E9B94910E393}</a:tableStyleId>
              </a:tblPr>
              <a:tblGrid>
                <a:gridCol w="3450241">
                  <a:extLst>
                    <a:ext uri="{9D8B030D-6E8A-4147-A177-3AD203B41FA5}">
                      <a16:colId xmlns:a16="http://schemas.microsoft.com/office/drawing/2014/main" val="20000"/>
                    </a:ext>
                  </a:extLst>
                </a:gridCol>
                <a:gridCol w="1236856">
                  <a:extLst>
                    <a:ext uri="{9D8B030D-6E8A-4147-A177-3AD203B41FA5}">
                      <a16:colId xmlns:a16="http://schemas.microsoft.com/office/drawing/2014/main" val="20001"/>
                    </a:ext>
                  </a:extLst>
                </a:gridCol>
                <a:gridCol w="1104103">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903024600"/>
                    </a:ext>
                  </a:extLst>
                </a:gridCol>
                <a:gridCol w="685797">
                  <a:extLst>
                    <a:ext uri="{9D8B030D-6E8A-4147-A177-3AD203B41FA5}">
                      <a16:colId xmlns:a16="http://schemas.microsoft.com/office/drawing/2014/main" val="20004"/>
                    </a:ext>
                  </a:extLst>
                </a:gridCol>
              </a:tblGrid>
              <a:tr h="59218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NAICS 23</a:t>
                      </a:r>
                      <a:r>
                        <a:rPr lang="en-US" sz="1400" b="1" dirty="0"/>
                        <a:t>—CONSTRUCTION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FFY 2020</a:t>
                      </a:r>
                    </a:p>
                  </a:txBody>
                  <a:tcPr anchor="ctr" horzOverflow="overflow">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  1</a:t>
                      </a:r>
                      <a:r>
                        <a:rPr kumimoji="0" lang="en-US" sz="1000" b="1" i="0" u="none" strike="noStrike" cap="none" normalizeH="0" baseline="30000" dirty="0">
                          <a:ln>
                            <a:noFill/>
                          </a:ln>
                          <a:solidFill>
                            <a:schemeClr val="tx1"/>
                          </a:solidFill>
                          <a:effectLst/>
                          <a:latin typeface="Arial" charset="0"/>
                          <a:cs typeface="Arial" charset="0"/>
                        </a:rPr>
                        <a:t>st </a:t>
                      </a:r>
                      <a:r>
                        <a:rPr kumimoji="0" lang="en-US" sz="10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2</a:t>
                      </a:r>
                      <a:r>
                        <a:rPr kumimoji="0" lang="en-US" sz="1000" b="1" i="0" u="none" strike="noStrike" cap="none" normalizeH="0" baseline="30000" dirty="0">
                          <a:ln>
                            <a:noFill/>
                          </a:ln>
                          <a:solidFill>
                            <a:schemeClr val="tx1"/>
                          </a:solidFill>
                          <a:effectLst/>
                          <a:latin typeface="Arial" charset="0"/>
                          <a:cs typeface="Arial" charset="0"/>
                        </a:rPr>
                        <a:t>nd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1" u="none" strike="noStrike" cap="none" normalizeH="0" baseline="0" dirty="0">
                          <a:ln>
                            <a:noFill/>
                          </a:ln>
                          <a:effectLst/>
                        </a:rPr>
                        <a:t>26</a:t>
                      </a:r>
                    </a:p>
                  </a:txBody>
                  <a:tcP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a:t>
                      </a:r>
                    </a:p>
                  </a:txBody>
                  <a:tcPr horzOverflow="overflow">
                    <a:solidFill>
                      <a:schemeClr val="bg1">
                        <a:lumMod val="95000"/>
                      </a:schemeClr>
                    </a:solidFill>
                  </a:tcPr>
                </a:tc>
                <a:extLst>
                  <a:ext uri="{0D108BD9-81ED-4DB2-BD59-A6C34878D82A}">
                    <a16:rowId xmlns:a16="http://schemas.microsoft.com/office/drawing/2014/main" val="10001"/>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effectLst/>
                        </a:rPr>
                        <a:t>4</a:t>
                      </a:r>
                      <a:r>
                        <a:rPr kumimoji="0" lang="en-US" sz="1200" b="0" i="1" u="none" strike="noStrike" cap="none" normalizeH="0" baseline="30000" dirty="0">
                          <a:ln>
                            <a:noFill/>
                          </a:ln>
                          <a:effectLst/>
                        </a:rPr>
                        <a:t>th</a:t>
                      </a:r>
                      <a:r>
                        <a:rPr kumimoji="0" lang="en-US" sz="1200" b="0" i="1" u="none" strike="noStrike" cap="none" normalizeH="0" baseline="0" dirty="0">
                          <a:ln>
                            <a:noFill/>
                          </a:ln>
                          <a:effectLst/>
                        </a:rPr>
                        <a:t> Qtr.  Fatality Rate</a:t>
                      </a:r>
                      <a:endParaRPr kumimoji="0" lang="en-US" sz="12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0.0035</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3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N/A</a:t>
                      </a:r>
                    </a:p>
                  </a:txBody>
                  <a:tcPr horzOverflow="overflow">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551D7D50-EAB8-4089-9442-23CB7A3F44C9}"/>
              </a:ext>
            </a:extLst>
          </p:cNvPr>
          <p:cNvGraphicFramePr>
            <a:graphicFrameLocks noGrp="1"/>
          </p:cNvGraphicFramePr>
          <p:nvPr>
            <p:extLst>
              <p:ext uri="{D42A27DB-BD31-4B8C-83A1-F6EECF244321}">
                <p14:modId xmlns:p14="http://schemas.microsoft.com/office/powerpoint/2010/main" val="3679264908"/>
              </p:ext>
            </p:extLst>
          </p:nvPr>
        </p:nvGraphicFramePr>
        <p:xfrm>
          <a:off x="609599" y="2590800"/>
          <a:ext cx="7924799" cy="3357788"/>
        </p:xfrm>
        <a:graphic>
          <a:graphicData uri="http://schemas.openxmlformats.org/drawingml/2006/table">
            <a:tbl>
              <a:tblPr firstRow="1" bandRow="1">
                <a:tableStyleId>{00A15C55-8517-42AA-B614-E9B94910E393}</a:tableStyleId>
              </a:tblPr>
              <a:tblGrid>
                <a:gridCol w="1795388">
                  <a:extLst>
                    <a:ext uri="{9D8B030D-6E8A-4147-A177-3AD203B41FA5}">
                      <a16:colId xmlns:a16="http://schemas.microsoft.com/office/drawing/2014/main" val="20000"/>
                    </a:ext>
                  </a:extLst>
                </a:gridCol>
                <a:gridCol w="719213">
                  <a:extLst>
                    <a:ext uri="{9D8B030D-6E8A-4147-A177-3AD203B41FA5}">
                      <a16:colId xmlns:a16="http://schemas.microsoft.com/office/drawing/2014/main" val="20001"/>
                    </a:ext>
                  </a:extLst>
                </a:gridCol>
                <a:gridCol w="838200">
                  <a:extLst>
                    <a:ext uri="{9D8B030D-6E8A-4147-A177-3AD203B41FA5}">
                      <a16:colId xmlns:a16="http://schemas.microsoft.com/office/drawing/2014/main" val="3387450796"/>
                    </a:ext>
                  </a:extLst>
                </a:gridCol>
                <a:gridCol w="762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677623">
                  <a:extLst>
                    <a:ext uri="{9D8B030D-6E8A-4147-A177-3AD203B41FA5}">
                      <a16:colId xmlns:a16="http://schemas.microsoft.com/office/drawing/2014/main" val="20004"/>
                    </a:ext>
                  </a:extLst>
                </a:gridCol>
                <a:gridCol w="770177">
                  <a:extLst>
                    <a:ext uri="{9D8B030D-6E8A-4147-A177-3AD203B41FA5}">
                      <a16:colId xmlns:a16="http://schemas.microsoft.com/office/drawing/2014/main" val="2705304174"/>
                    </a:ext>
                  </a:extLst>
                </a:gridCol>
                <a:gridCol w="685798">
                  <a:extLst>
                    <a:ext uri="{9D8B030D-6E8A-4147-A177-3AD203B41FA5}">
                      <a16:colId xmlns:a16="http://schemas.microsoft.com/office/drawing/2014/main" val="20005"/>
                    </a:ext>
                  </a:extLst>
                </a:gridCol>
              </a:tblGrid>
              <a:tr h="513698">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baseline="0" dirty="0">
                          <a:solidFill>
                            <a:schemeClr val="tx1"/>
                          </a:solidFill>
                        </a:rPr>
                        <a:t> Qtr.</a:t>
                      </a:r>
                      <a:endParaRPr lang="en-US" sz="1200" b="1" dirty="0">
                        <a:solidFill>
                          <a:schemeClr val="tx1"/>
                        </a:solidFill>
                      </a:endParaRP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7066">
                <a:tc>
                  <a:txBody>
                    <a:bodyPr/>
                    <a:lstStyle/>
                    <a:p>
                      <a:pPr algn="r"/>
                      <a:r>
                        <a:rPr lang="en-US" sz="1300" b="0" i="1" dirty="0">
                          <a:solidFill>
                            <a:schemeClr val="tx1"/>
                          </a:solidFill>
                        </a:rPr>
                        <a:t>Struck By</a:t>
                      </a:r>
                    </a:p>
                  </a:txBody>
                  <a:tcPr anchor="ctr">
                    <a:solidFill>
                      <a:schemeClr val="bg1">
                        <a:lumMod val="95000"/>
                      </a:schemeClr>
                    </a:solidFill>
                  </a:tcPr>
                </a:tc>
                <a:tc>
                  <a:txBody>
                    <a:bodyPr/>
                    <a:lstStyle/>
                    <a:p>
                      <a:pPr algn="ctr"/>
                      <a:r>
                        <a:rPr lang="en-US" sz="1300" i="0" dirty="0"/>
                        <a:t>3</a:t>
                      </a:r>
                    </a:p>
                  </a:txBody>
                  <a:tcPr anchor="ctr">
                    <a:solidFill>
                      <a:schemeClr val="bg1">
                        <a:lumMod val="95000"/>
                      </a:schemeClr>
                    </a:solidFill>
                  </a:tcPr>
                </a:tc>
                <a:tc>
                  <a:txBody>
                    <a:bodyPr/>
                    <a:lstStyle/>
                    <a:p>
                      <a:pPr algn="ctr"/>
                      <a:r>
                        <a:rPr lang="en-US" sz="1300" i="0" dirty="0"/>
                        <a:t>1</a:t>
                      </a:r>
                    </a:p>
                  </a:txBody>
                  <a:tcPr anchor="ctr">
                    <a:solidFill>
                      <a:schemeClr val="bg1">
                        <a:lumMod val="95000"/>
                      </a:schemeClr>
                    </a:solidFill>
                  </a:tcPr>
                </a:tc>
                <a:tc>
                  <a:txBody>
                    <a:bodyPr/>
                    <a:lstStyle/>
                    <a:p>
                      <a:pPr algn="ctr"/>
                      <a:r>
                        <a:rPr lang="en-US" sz="1300" b="1" i="1" dirty="0"/>
                        <a:t>4</a:t>
                      </a:r>
                    </a:p>
                  </a:txBody>
                  <a:tcPr anchor="ctr">
                    <a:solidFill>
                      <a:schemeClr val="bg1">
                        <a:lumMod val="95000"/>
                      </a:schemeClr>
                    </a:solidFill>
                  </a:tcPr>
                </a:tc>
                <a:tc>
                  <a:txBody>
                    <a:bodyPr/>
                    <a:lstStyle/>
                    <a:p>
                      <a:pPr algn="r"/>
                      <a:r>
                        <a:rPr lang="en-US" sz="13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429448">
                <a:tc>
                  <a:txBody>
                    <a:bodyPr/>
                    <a:lstStyle/>
                    <a:p>
                      <a:pPr algn="r"/>
                      <a:r>
                        <a:rPr lang="en-US" sz="13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74453">
                <a:tc>
                  <a:txBody>
                    <a:bodyPr/>
                    <a:lstStyle/>
                    <a:p>
                      <a:pPr algn="r"/>
                      <a:r>
                        <a:rPr lang="en-US" sz="13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24237">
                <a:tc>
                  <a:txBody>
                    <a:bodyPr/>
                    <a:lstStyle/>
                    <a:p>
                      <a:pPr algn="r"/>
                      <a:r>
                        <a:rPr lang="en-US" sz="1300" b="0" i="1" dirty="0"/>
                        <a:t>Fall (Same</a:t>
                      </a:r>
                      <a:r>
                        <a:rPr lang="en-US" sz="1300" b="0" i="1" baseline="0" dirty="0"/>
                        <a:t> Level)</a:t>
                      </a:r>
                      <a:endParaRPr lang="en-US" sz="13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29448">
                <a:tc>
                  <a:txBody>
                    <a:bodyPr/>
                    <a:lstStyle/>
                    <a:p>
                      <a:pPr algn="r"/>
                      <a:r>
                        <a:rPr lang="en-US" sz="13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algn="r"/>
                      <a:r>
                        <a:rPr lang="en-US" sz="13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87066">
                <a:tc>
                  <a:txBody>
                    <a:bodyPr/>
                    <a:lstStyle/>
                    <a:p>
                      <a:pPr algn="r"/>
                      <a:r>
                        <a:rPr lang="en-US" sz="13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507384">
                <a:tc>
                  <a:txBody>
                    <a:bodyPr/>
                    <a:lstStyle/>
                    <a:p>
                      <a:pPr algn="r"/>
                      <a:r>
                        <a:rPr lang="en-US" sz="13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6" name="TextBox 5">
            <a:extLst>
              <a:ext uri="{FF2B5EF4-FFF2-40B4-BE49-F238E27FC236}">
                <a16:creationId xmlns:a16="http://schemas.microsoft.com/office/drawing/2014/main" id="{6EABFF43-A102-477A-9B20-A37E0EB4E84B}"/>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4761304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7" name="Group 22">
            <a:extLst>
              <a:ext uri="{FF2B5EF4-FFF2-40B4-BE49-F238E27FC236}">
                <a16:creationId xmlns:a16="http://schemas.microsoft.com/office/drawing/2014/main" id="{C44D24E8-1176-4C67-9E08-326EA26D433E}"/>
              </a:ext>
            </a:extLst>
          </p:cNvPr>
          <p:cNvGraphicFramePr>
            <a:graphicFrameLocks noGrp="1"/>
          </p:cNvGraphicFramePr>
          <p:nvPr>
            <p:extLst>
              <p:ext uri="{D42A27DB-BD31-4B8C-83A1-F6EECF244321}">
                <p14:modId xmlns:p14="http://schemas.microsoft.com/office/powerpoint/2010/main" val="4057576600"/>
              </p:ext>
            </p:extLst>
          </p:nvPr>
        </p:nvGraphicFramePr>
        <p:xfrm>
          <a:off x="609601" y="3166350"/>
          <a:ext cx="7924798" cy="2777250"/>
        </p:xfrm>
        <a:graphic>
          <a:graphicData uri="http://schemas.openxmlformats.org/drawingml/2006/table">
            <a:tbl>
              <a:tblPr>
                <a:tableStyleId>{00A15C55-8517-42AA-B614-E9B94910E393}</a:tableStyleId>
              </a:tblPr>
              <a:tblGrid>
                <a:gridCol w="4495799">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317016326"/>
                    </a:ext>
                  </a:extLst>
                </a:gridCol>
                <a:gridCol w="685800">
                  <a:extLst>
                    <a:ext uri="{9D8B030D-6E8A-4147-A177-3AD203B41FA5}">
                      <a16:colId xmlns:a16="http://schemas.microsoft.com/office/drawing/2014/main" val="20002"/>
                    </a:ext>
                  </a:extLst>
                </a:gridCol>
                <a:gridCol w="1066799">
                  <a:extLst>
                    <a:ext uri="{9D8B030D-6E8A-4147-A177-3AD203B41FA5}">
                      <a16:colId xmlns:a16="http://schemas.microsoft.com/office/drawing/2014/main" val="20003"/>
                    </a:ext>
                  </a:extLst>
                </a:gridCol>
              </a:tblGrid>
              <a:tr h="843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Compliance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270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302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572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Consultative Visits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115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118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233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200</a:t>
                      </a:r>
                    </a:p>
                  </a:txBody>
                  <a:tcPr anchor="ctr" horzOverflow="overflow">
                    <a:solidFill>
                      <a:schemeClr val="bg1">
                        <a:lumMod val="85000"/>
                      </a:schemeClr>
                    </a:solidFill>
                  </a:tcPr>
                </a:tc>
                <a:extLst>
                  <a:ext uri="{0D108BD9-81ED-4DB2-BD59-A6C34878D82A}">
                    <a16:rowId xmlns:a16="http://schemas.microsoft.com/office/drawing/2014/main" val="10002"/>
                  </a:ext>
                </a:extLst>
              </a:tr>
              <a:tr h="5820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OSH Outreach Events (10- and 30- Hour Construction Courses)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People Trained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241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275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516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1,750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Group 128">
            <a:extLst>
              <a:ext uri="{FF2B5EF4-FFF2-40B4-BE49-F238E27FC236}">
                <a16:creationId xmlns:a16="http://schemas.microsoft.com/office/drawing/2014/main" id="{41BB4D5A-5D91-4434-9269-253D9BA22493}"/>
              </a:ext>
            </a:extLst>
          </p:cNvPr>
          <p:cNvGraphicFramePr>
            <a:graphicFrameLocks noGrp="1"/>
          </p:cNvGraphicFramePr>
          <p:nvPr>
            <p:extLst>
              <p:ext uri="{D42A27DB-BD31-4B8C-83A1-F6EECF244321}">
                <p14:modId xmlns:p14="http://schemas.microsoft.com/office/powerpoint/2010/main" val="731428823"/>
              </p:ext>
            </p:extLst>
          </p:nvPr>
        </p:nvGraphicFramePr>
        <p:xfrm>
          <a:off x="609600" y="1143000"/>
          <a:ext cx="7929234" cy="1676400"/>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0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4678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2019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3508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36% Decrease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1.6</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3.1</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10% Decrease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horzOverflow="overflow">
                    <a:solidFill>
                      <a:schemeClr val="bg1">
                        <a:lumMod val="85000"/>
                      </a:schemeClr>
                    </a:solidFill>
                  </a:tcPr>
                </a:tc>
                <a:tc>
                  <a:txBody>
                    <a:bodyPr/>
                    <a:lstStyle/>
                    <a:p>
                      <a:pPr algn="ctr"/>
                      <a:r>
                        <a:rPr lang="en-US" sz="1200" b="1" i="1" dirty="0"/>
                        <a:t>43% Lower</a:t>
                      </a:r>
                    </a:p>
                  </a:txBody>
                  <a:tcPr horzOverflow="overflow">
                    <a:solidFill>
                      <a:schemeClr val="bg1">
                        <a:lumMod val="85000"/>
                      </a:schemeClr>
                    </a:solidFill>
                  </a:tcPr>
                </a:tc>
                <a:extLst>
                  <a:ext uri="{0D108BD9-81ED-4DB2-BD59-A6C34878D82A}">
                    <a16:rowId xmlns:a16="http://schemas.microsoft.com/office/drawing/2014/main" val="10003"/>
                  </a:ext>
                </a:extLst>
              </a:tr>
              <a:tr h="3508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algn="ctr"/>
                      <a:r>
                        <a:rPr lang="en-US" sz="1200" i="1" dirty="0"/>
                        <a:t>1.6</a:t>
                      </a:r>
                    </a:p>
                  </a:txBody>
                  <a:tcP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50% Decrease</a:t>
                      </a:r>
                    </a:p>
                  </a:txBody>
                  <a:tcPr horzOverflow="overflow">
                    <a:solidFill>
                      <a:schemeClr val="bg1">
                        <a:lumMod val="95000"/>
                      </a:schemeClr>
                    </a:solidFill>
                  </a:tcPr>
                </a:tc>
                <a:tc hMerge="1">
                  <a:txBody>
                    <a:bodyPr/>
                    <a:lstStyle/>
                    <a:p>
                      <a:endParaRPr lang="en-US"/>
                    </a:p>
                  </a:txBody>
                  <a:tcPr/>
                </a:tc>
                <a:tc>
                  <a:txBody>
                    <a:bodyPr/>
                    <a:lstStyle/>
                    <a:p>
                      <a:pPr algn="ctr"/>
                      <a:r>
                        <a:rPr lang="en-US" sz="1200" i="1" dirty="0"/>
                        <a:t>0.8</a:t>
                      </a:r>
                    </a:p>
                  </a:txBody>
                  <a:tcPr horzOverflow="overflow">
                    <a:solidFill>
                      <a:schemeClr val="bg1">
                        <a:lumMod val="95000"/>
                      </a:schemeClr>
                    </a:solidFill>
                  </a:tcPr>
                </a:tc>
                <a:tc>
                  <a:txBody>
                    <a:bodyPr/>
                    <a:lstStyle/>
                    <a:p>
                      <a:pPr algn="ctr"/>
                      <a:r>
                        <a:rPr lang="en-US" sz="1200" i="1" dirty="0"/>
                        <a:t>1.7</a:t>
                      </a:r>
                    </a:p>
                  </a:txBody>
                  <a:tcPr horzOverflow="overflow">
                    <a:solidFill>
                      <a:schemeClr val="bg1">
                        <a:lumMod val="95000"/>
                      </a:schemeClr>
                    </a:solidFill>
                  </a:tcPr>
                </a:tc>
                <a:tc gridSpan="2">
                  <a:txBody>
                    <a:bodyPr/>
                    <a:lstStyle/>
                    <a:p>
                      <a:pPr algn="ctr"/>
                      <a:r>
                        <a:rPr lang="en-US" sz="1200" b="1" i="1" dirty="0"/>
                        <a:t>No Change</a:t>
                      </a:r>
                    </a:p>
                  </a:txBody>
                  <a:tcPr horzOverflow="overflow">
                    <a:solidFill>
                      <a:schemeClr val="bg1">
                        <a:lumMod val="95000"/>
                      </a:schemeClr>
                    </a:solidFill>
                  </a:tcPr>
                </a:tc>
                <a:tc hMerge="1">
                  <a:txBody>
                    <a:bodyPr/>
                    <a:lstStyle/>
                    <a:p>
                      <a:endParaRPr lang="en-US"/>
                    </a:p>
                  </a:txBody>
                  <a:tcPr/>
                </a:tc>
                <a:tc>
                  <a:txBody>
                    <a:bodyPr/>
                    <a:lstStyle/>
                    <a:p>
                      <a:pPr algn="ctr"/>
                      <a:r>
                        <a:rPr lang="en-US" sz="1200" i="1" dirty="0"/>
                        <a:t>1.7</a:t>
                      </a:r>
                    </a:p>
                  </a:txBody>
                  <a:tcPr horzOverflow="overflow">
                    <a:solidFill>
                      <a:schemeClr val="bg1">
                        <a:lumMod val="95000"/>
                      </a:schemeClr>
                    </a:solidFill>
                  </a:tcPr>
                </a:tc>
                <a:tc>
                  <a:txBody>
                    <a:bodyPr/>
                    <a:lstStyle/>
                    <a:p>
                      <a:pPr algn="ctr"/>
                      <a:r>
                        <a:rPr lang="en-US" sz="1200" b="1" i="1" dirty="0"/>
                        <a:t>53% Lower</a:t>
                      </a:r>
                    </a:p>
                  </a:txBody>
                  <a:tcP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04578863-4312-40FD-AAA7-B16DF4F826BC}"/>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122122581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pic>
        <p:nvPicPr>
          <p:cNvPr id="17" name="Picture 16">
            <a:extLst>
              <a:ext uri="{FF2B5EF4-FFF2-40B4-BE49-F238E27FC236}">
                <a16:creationId xmlns:a16="http://schemas.microsoft.com/office/drawing/2014/main" id="{A1D21761-1394-47F6-8DD1-4E8FBA2AE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513" y="3292641"/>
            <a:ext cx="1197813" cy="898359"/>
          </a:xfrm>
          <a:prstGeom prst="rect">
            <a:avLst/>
          </a:prstGeom>
        </p:spPr>
      </p:pic>
      <p:pic>
        <p:nvPicPr>
          <p:cNvPr id="19" name="Picture 18">
            <a:extLst>
              <a:ext uri="{FF2B5EF4-FFF2-40B4-BE49-F238E27FC236}">
                <a16:creationId xmlns:a16="http://schemas.microsoft.com/office/drawing/2014/main" id="{42D5DB8F-B6A1-426E-B12C-D4025A504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3276101"/>
            <a:ext cx="1219866" cy="914899"/>
          </a:xfrm>
          <a:prstGeom prst="rect">
            <a:avLst/>
          </a:prstGeom>
        </p:spPr>
      </p:pic>
      <p:pic>
        <p:nvPicPr>
          <p:cNvPr id="20" name="Picture 19">
            <a:extLst>
              <a:ext uri="{FF2B5EF4-FFF2-40B4-BE49-F238E27FC236}">
                <a16:creationId xmlns:a16="http://schemas.microsoft.com/office/drawing/2014/main" id="{DC93077B-DF70-4A3F-8623-F97E67031B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276101"/>
            <a:ext cx="1178197" cy="871864"/>
          </a:xfrm>
          <a:prstGeom prst="rect">
            <a:avLst/>
          </a:prstGeom>
        </p:spPr>
      </p:pic>
      <p:pic>
        <p:nvPicPr>
          <p:cNvPr id="22" name="Picture 21">
            <a:extLst>
              <a:ext uri="{FF2B5EF4-FFF2-40B4-BE49-F238E27FC236}">
                <a16:creationId xmlns:a16="http://schemas.microsoft.com/office/drawing/2014/main" id="{86305363-F5B6-4886-95E2-3FE730FC44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802626" y="3276101"/>
            <a:ext cx="1179094" cy="884321"/>
          </a:xfrm>
          <a:prstGeom prst="rect">
            <a:avLst/>
          </a:prstGeom>
        </p:spPr>
      </p:pic>
      <p:pic>
        <p:nvPicPr>
          <p:cNvPr id="23" name="Picture 22" descr="C:\Users\wllagoe.EADS\Pictures\Construction\IMG_1163.JPG">
            <a:extLst>
              <a:ext uri="{FF2B5EF4-FFF2-40B4-BE49-F238E27FC236}">
                <a16:creationId xmlns:a16="http://schemas.microsoft.com/office/drawing/2014/main" id="{A348B6C0-2D85-4CA2-BE9D-59E7F611286D}"/>
              </a:ext>
            </a:extLst>
          </p:cNvPr>
          <p:cNvPicPr/>
          <p:nvPr/>
        </p:nvPicPr>
        <p:blipFill>
          <a:blip r:embed="rId7" cstate="print"/>
          <a:srcRect l="18429" t="24573" r="35898" b="22008"/>
          <a:stretch>
            <a:fillRect/>
          </a:stretch>
        </p:blipFill>
        <p:spPr bwMode="auto">
          <a:xfrm>
            <a:off x="602223" y="3313379"/>
            <a:ext cx="1371603" cy="834586"/>
          </a:xfrm>
          <a:prstGeom prst="rect">
            <a:avLst/>
          </a:prstGeom>
          <a:noFill/>
          <a:ln w="9525">
            <a:noFill/>
            <a:miter lim="800000"/>
            <a:headEnd/>
            <a:tailEnd/>
          </a:ln>
        </p:spPr>
      </p:pic>
      <p:pic>
        <p:nvPicPr>
          <p:cNvPr id="24" name="Picture 23" descr="C:\Documents and Settings\Wanda Lagoe\My Documents\My Pictures\PSM\IMG_1889.JPG">
            <a:extLst>
              <a:ext uri="{FF2B5EF4-FFF2-40B4-BE49-F238E27FC236}">
                <a16:creationId xmlns:a16="http://schemas.microsoft.com/office/drawing/2014/main" id="{54668D7E-3876-40DB-9FF7-CCA38AC63DC8}"/>
              </a:ext>
            </a:extLst>
          </p:cNvPr>
          <p:cNvPicPr/>
          <p:nvPr/>
        </p:nvPicPr>
        <p:blipFill>
          <a:blip r:embed="rId8" cstate="print"/>
          <a:srcRect l="8929" t="21542" r="8418" b="33939"/>
          <a:stretch>
            <a:fillRect/>
          </a:stretch>
        </p:blipFill>
        <p:spPr bwMode="auto">
          <a:xfrm>
            <a:off x="1881250" y="3292954"/>
            <a:ext cx="2378576" cy="855011"/>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F97276C-2D2F-447A-AFA2-B5D3CBF142E5}"/>
              </a:ext>
            </a:extLst>
          </p:cNvPr>
          <p:cNvGraphicFramePr>
            <a:graphicFrameLocks noGrp="1"/>
          </p:cNvGraphicFramePr>
          <p:nvPr>
            <p:extLst>
              <p:ext uri="{D42A27DB-BD31-4B8C-83A1-F6EECF244321}">
                <p14:modId xmlns:p14="http://schemas.microsoft.com/office/powerpoint/2010/main" val="646533728"/>
              </p:ext>
            </p:extLst>
          </p:nvPr>
        </p:nvGraphicFramePr>
        <p:xfrm>
          <a:off x="609597" y="1142999"/>
          <a:ext cx="7896730" cy="2149639"/>
        </p:xfrm>
        <a:graphic>
          <a:graphicData uri="http://schemas.openxmlformats.org/drawingml/2006/table">
            <a:tbl>
              <a:tblPr firstRow="1" bandRow="1">
                <a:tableStyleId>{00A15C55-8517-42AA-B614-E9B94910E393}</a:tableStyleId>
              </a:tblPr>
              <a:tblGrid>
                <a:gridCol w="4015287">
                  <a:extLst>
                    <a:ext uri="{9D8B030D-6E8A-4147-A177-3AD203B41FA5}">
                      <a16:colId xmlns:a16="http://schemas.microsoft.com/office/drawing/2014/main" val="20000"/>
                    </a:ext>
                  </a:extLst>
                </a:gridCol>
                <a:gridCol w="936900">
                  <a:extLst>
                    <a:ext uri="{9D8B030D-6E8A-4147-A177-3AD203B41FA5}">
                      <a16:colId xmlns:a16="http://schemas.microsoft.com/office/drawing/2014/main" val="20001"/>
                    </a:ext>
                  </a:extLst>
                </a:gridCol>
                <a:gridCol w="936900">
                  <a:extLst>
                    <a:ext uri="{9D8B030D-6E8A-4147-A177-3AD203B41FA5}">
                      <a16:colId xmlns:a16="http://schemas.microsoft.com/office/drawing/2014/main" val="2028687561"/>
                    </a:ext>
                  </a:extLst>
                </a:gridCol>
                <a:gridCol w="869979">
                  <a:extLst>
                    <a:ext uri="{9D8B030D-6E8A-4147-A177-3AD203B41FA5}">
                      <a16:colId xmlns:a16="http://schemas.microsoft.com/office/drawing/2014/main" val="20002"/>
                    </a:ext>
                  </a:extLst>
                </a:gridCol>
                <a:gridCol w="1137664">
                  <a:extLst>
                    <a:ext uri="{9D8B030D-6E8A-4147-A177-3AD203B41FA5}">
                      <a16:colId xmlns:a16="http://schemas.microsoft.com/office/drawing/2014/main" val="20003"/>
                    </a:ext>
                  </a:extLst>
                </a:gridCol>
              </a:tblGrid>
              <a:tr h="568995">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dirty="0">
                          <a:solidFill>
                            <a:schemeClr val="tx1"/>
                          </a:solidFill>
                        </a:rPr>
                        <a:t>2</a:t>
                      </a:r>
                      <a:r>
                        <a:rPr lang="en-US" sz="1500" baseline="30000" dirty="0">
                          <a:solidFill>
                            <a:schemeClr val="tx1"/>
                          </a:solidFill>
                        </a:rPr>
                        <a:t>nd</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95161">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b="0" i="0" dirty="0"/>
                        <a:t>13</a:t>
                      </a:r>
                    </a:p>
                  </a:txBody>
                  <a:tcPr anchor="ctr">
                    <a:solidFill>
                      <a:schemeClr val="bg1">
                        <a:lumMod val="85000"/>
                      </a:schemeClr>
                    </a:solidFill>
                  </a:tcPr>
                </a:tc>
                <a:tc>
                  <a:txBody>
                    <a:bodyPr/>
                    <a:lstStyle/>
                    <a:p>
                      <a:pPr algn="ctr"/>
                      <a:r>
                        <a:rPr lang="en-US" sz="1400" b="0" i="0" dirty="0"/>
                        <a:t>9</a:t>
                      </a:r>
                    </a:p>
                  </a:txBody>
                  <a:tcPr anchor="ctr">
                    <a:solidFill>
                      <a:schemeClr val="bg1">
                        <a:lumMod val="85000"/>
                      </a:schemeClr>
                    </a:solidFill>
                  </a:tcPr>
                </a:tc>
                <a:tc>
                  <a:txBody>
                    <a:bodyPr/>
                    <a:lstStyle/>
                    <a:p>
                      <a:pPr algn="ctr"/>
                      <a:r>
                        <a:rPr lang="en-US" sz="1400" b="1" i="1" dirty="0"/>
                        <a:t>22</a:t>
                      </a:r>
                    </a:p>
                  </a:txBody>
                  <a:tcPr anchor="ctr">
                    <a:solidFill>
                      <a:schemeClr val="bg1">
                        <a:lumMod val="85000"/>
                      </a:schemeClr>
                    </a:solidFill>
                  </a:tcPr>
                </a:tc>
                <a:tc>
                  <a:txBody>
                    <a:bodyPr/>
                    <a:lstStyle/>
                    <a:p>
                      <a:pPr algn="ctr"/>
                      <a:r>
                        <a:rPr lang="en-US" sz="1400" i="0" dirty="0"/>
                        <a:t>30</a:t>
                      </a:r>
                    </a:p>
                  </a:txBody>
                  <a:tcPr anchor="ctr">
                    <a:solidFill>
                      <a:schemeClr val="bg1">
                        <a:lumMod val="85000"/>
                      </a:schemeClr>
                    </a:solidFill>
                  </a:tcPr>
                </a:tc>
                <a:extLst>
                  <a:ext uri="{0D108BD9-81ED-4DB2-BD59-A6C34878D82A}">
                    <a16:rowId xmlns:a16="http://schemas.microsoft.com/office/drawing/2014/main" val="10001"/>
                  </a:ext>
                </a:extLst>
              </a:tr>
              <a:tr h="395161">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1" i="1" dirty="0"/>
                        <a:t>6</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2"/>
                  </a:ext>
                </a:extLst>
              </a:tr>
              <a:tr h="395161">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0</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extLst>
                  <a:ext uri="{0D108BD9-81ED-4DB2-BD59-A6C34878D82A}">
                    <a16:rowId xmlns:a16="http://schemas.microsoft.com/office/drawing/2014/main" val="10003"/>
                  </a:ext>
                </a:extLst>
              </a:tr>
              <a:tr h="395161">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a:txBody>
                    <a:bodyPr/>
                    <a:lstStyle/>
                    <a:p>
                      <a:pPr algn="ctr"/>
                      <a:r>
                        <a:rPr lang="en-US" sz="1400" i="0" dirty="0"/>
                        <a:t>75</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a:extLst>
              <a:ext uri="{FF2B5EF4-FFF2-40B4-BE49-F238E27FC236}">
                <a16:creationId xmlns:a16="http://schemas.microsoft.com/office/drawing/2014/main" id="{B13F91D7-1719-4D29-9068-9619DD16BA2D}"/>
              </a:ext>
            </a:extLst>
          </p:cNvPr>
          <p:cNvGraphicFramePr>
            <a:graphicFrameLocks noGrp="1"/>
          </p:cNvGraphicFramePr>
          <p:nvPr>
            <p:extLst>
              <p:ext uri="{D42A27DB-BD31-4B8C-83A1-F6EECF244321}">
                <p14:modId xmlns:p14="http://schemas.microsoft.com/office/powerpoint/2010/main" val="38246550"/>
              </p:ext>
            </p:extLst>
          </p:nvPr>
        </p:nvGraphicFramePr>
        <p:xfrm>
          <a:off x="609600" y="4114800"/>
          <a:ext cx="7932178" cy="1737360"/>
        </p:xfrm>
        <a:graphic>
          <a:graphicData uri="http://schemas.openxmlformats.org/drawingml/2006/table">
            <a:tbl>
              <a:tblPr>
                <a:tableStyleId>{00A15C55-8517-42AA-B614-E9B94910E393}</a:tableStyleId>
              </a:tblPr>
              <a:tblGrid>
                <a:gridCol w="3050837">
                  <a:extLst>
                    <a:ext uri="{9D8B030D-6E8A-4147-A177-3AD203B41FA5}">
                      <a16:colId xmlns:a16="http://schemas.microsoft.com/office/drawing/2014/main" val="20000"/>
                    </a:ext>
                  </a:extLst>
                </a:gridCol>
                <a:gridCol w="1016946">
                  <a:extLst>
                    <a:ext uri="{9D8B030D-6E8A-4147-A177-3AD203B41FA5}">
                      <a16:colId xmlns:a16="http://schemas.microsoft.com/office/drawing/2014/main" val="20001"/>
                    </a:ext>
                  </a:extLst>
                </a:gridCol>
                <a:gridCol w="949149">
                  <a:extLst>
                    <a:ext uri="{9D8B030D-6E8A-4147-A177-3AD203B41FA5}">
                      <a16:colId xmlns:a16="http://schemas.microsoft.com/office/drawing/2014/main" val="20002"/>
                    </a:ext>
                  </a:extLst>
                </a:gridCol>
                <a:gridCol w="881353">
                  <a:extLst>
                    <a:ext uri="{9D8B030D-6E8A-4147-A177-3AD203B41FA5}">
                      <a16:colId xmlns:a16="http://schemas.microsoft.com/office/drawing/2014/main" val="20003"/>
                    </a:ext>
                  </a:extLst>
                </a:gridCol>
                <a:gridCol w="881353">
                  <a:extLst>
                    <a:ext uri="{9D8B030D-6E8A-4147-A177-3AD203B41FA5}">
                      <a16:colId xmlns:a16="http://schemas.microsoft.com/office/drawing/2014/main" val="3830765439"/>
                    </a:ext>
                  </a:extLst>
                </a:gridCol>
                <a:gridCol w="1152540">
                  <a:extLst>
                    <a:ext uri="{9D8B030D-6E8A-4147-A177-3AD203B41FA5}">
                      <a16:colId xmlns:a16="http://schemas.microsoft.com/office/drawing/2014/main" val="20004"/>
                    </a:ext>
                  </a:extLst>
                </a:gridCol>
              </a:tblGrid>
              <a:tr h="24006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2020</a:t>
                      </a:r>
                    </a:p>
                  </a:txBody>
                  <a:tcPr anchor="ctr" horzOverflow="overflow">
                    <a:solidFill>
                      <a:schemeClr val="bg1">
                        <a:lumMod val="75000"/>
                      </a:schemeClr>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2400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1"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400" i="0" dirty="0"/>
                        <a:t>0</a:t>
                      </a:r>
                    </a:p>
                  </a:txBody>
                  <a:tcPr horzOverflow="overflow">
                    <a:solidFill>
                      <a:schemeClr val="bg1">
                        <a:lumMod val="95000"/>
                      </a:schemeClr>
                    </a:solidFill>
                  </a:tcPr>
                </a:tc>
                <a:tc>
                  <a:txBody>
                    <a:bodyPr/>
                    <a:lstStyle/>
                    <a:p>
                      <a:pPr algn="ctr"/>
                      <a:r>
                        <a:rPr lang="en-US" sz="1400" i="0" dirty="0"/>
                        <a:t>0</a:t>
                      </a:r>
                    </a:p>
                  </a:txBody>
                  <a:tcPr horzOverflow="overflow">
                    <a:solidFill>
                      <a:schemeClr val="bg1">
                        <a:lumMod val="95000"/>
                      </a:schemeClr>
                    </a:solidFill>
                  </a:tcPr>
                </a:tc>
                <a:tc>
                  <a:txBody>
                    <a:bodyPr/>
                    <a:lstStyle/>
                    <a:p>
                      <a:pPr algn="ctr"/>
                      <a:r>
                        <a:rPr lang="en-US" sz="1400" b="1" i="1" dirty="0"/>
                        <a:t>0</a:t>
                      </a:r>
                    </a:p>
                  </a:txBody>
                  <a:tcPr horzOverflow="overflow">
                    <a:solidFill>
                      <a:schemeClr val="bg1">
                        <a:lumMod val="95000"/>
                      </a:schemeClr>
                    </a:solidFill>
                  </a:tcPr>
                </a:tc>
                <a:extLst>
                  <a:ext uri="{0D108BD9-81ED-4DB2-BD59-A6C34878D82A}">
                    <a16:rowId xmlns:a16="http://schemas.microsoft.com/office/drawing/2014/main" val="10001"/>
                  </a:ext>
                </a:extLst>
              </a:tr>
              <a:tr h="4081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56173*</a:t>
                      </a:r>
                      <a:r>
                        <a:rPr lang="en-US" sz="1400" b="1" dirty="0"/>
                        <a:t>—</a:t>
                      </a:r>
                      <a:r>
                        <a:rPr kumimoji="0" lang="en-US" sz="1400" b="1" i="0" u="none" strike="noStrike" cap="none" normalizeH="0" baseline="0" dirty="0">
                          <a:ln>
                            <a:noFill/>
                          </a:ln>
                          <a:solidFill>
                            <a:schemeClr val="tx1"/>
                          </a:solidFill>
                          <a:effectLst/>
                          <a:latin typeface="Arial" charset="0"/>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2020</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2400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1" dirty="0"/>
                        <a:t>5</a:t>
                      </a:r>
                    </a:p>
                  </a:txBody>
                  <a:tcPr anchor="ct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i="0" dirty="0"/>
                        <a:t>1</a:t>
                      </a:r>
                    </a:p>
                  </a:txBody>
                  <a:tcPr anchor="ctr" horzOverflow="overflow">
                    <a:solidFill>
                      <a:schemeClr val="bg1">
                        <a:lumMod val="85000"/>
                      </a:schemeClr>
                    </a:solidFill>
                  </a:tcPr>
                </a:tc>
                <a:tc>
                  <a:txBody>
                    <a:bodyPr/>
                    <a:lstStyle/>
                    <a:p>
                      <a:pPr algn="ctr"/>
                      <a:r>
                        <a:rPr lang="en-US" sz="1400" i="0" dirty="0"/>
                        <a:t>1</a:t>
                      </a:r>
                    </a:p>
                  </a:txBody>
                  <a:tcPr anchor="ctr" horzOverflow="overflow">
                    <a:solidFill>
                      <a:schemeClr val="bg1">
                        <a:lumMod val="85000"/>
                      </a:schemeClr>
                    </a:solidFill>
                  </a:tcPr>
                </a:tc>
                <a:tc>
                  <a:txBody>
                    <a:bodyPr/>
                    <a:lstStyle/>
                    <a:p>
                      <a:pPr algn="ctr"/>
                      <a:r>
                        <a:rPr lang="en-US" sz="1400" b="1" i="1" dirty="0"/>
                        <a:t>2</a:t>
                      </a:r>
                    </a:p>
                  </a:txBody>
                  <a:tcPr anchor="ctr" horzOverflow="overflow">
                    <a:solidFill>
                      <a:schemeClr val="bg1">
                        <a:lumMod val="85000"/>
                      </a:schemeClr>
                    </a:solidFill>
                  </a:tcPr>
                </a:tc>
                <a:extLst>
                  <a:ext uri="{0D108BD9-81ED-4DB2-BD59-A6C34878D82A}">
                    <a16:rowId xmlns:a16="http://schemas.microsoft.com/office/drawing/2014/main" val="10003"/>
                  </a:ext>
                </a:extLst>
              </a:tr>
              <a:tr h="2400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4</a:t>
                      </a:r>
                      <a:r>
                        <a:rPr kumimoji="0" lang="en-US" sz="1400" b="0" i="1" u="none" strike="noStrike" cap="none" normalizeH="0" baseline="30000" dirty="0">
                          <a:ln>
                            <a:noFill/>
                          </a:ln>
                          <a:solidFill>
                            <a:schemeClr val="tx1"/>
                          </a:solidFill>
                          <a:effectLst/>
                          <a:latin typeface="Arial" charset="0"/>
                          <a:cs typeface="Arial" charset="0"/>
                        </a:rPr>
                        <a:t>th</a:t>
                      </a:r>
                      <a:r>
                        <a:rPr kumimoji="0" lang="en-US" sz="1400" b="0" i="1" u="none" strike="noStrike" cap="none" normalizeH="0" baseline="0" dirty="0">
                          <a:ln>
                            <a:noFill/>
                          </a:ln>
                          <a:solidFill>
                            <a:schemeClr val="tx1"/>
                          </a:solidFill>
                          <a:effectLst/>
                          <a:latin typeface="Arial" charset="0"/>
                          <a:cs typeface="Arial" charset="0"/>
                        </a:rPr>
                        <a:t> Qtr. Combined Fatality Rate</a:t>
                      </a:r>
                    </a:p>
                  </a:txBody>
                  <a:tcPr horzOverflow="overflow">
                    <a:solidFill>
                      <a:schemeClr val="bg1">
                        <a:lumMod val="95000"/>
                      </a:schemeClr>
                    </a:solidFill>
                  </a:tcPr>
                </a:tc>
                <a:tc>
                  <a:txBody>
                    <a:bodyPr/>
                    <a:lstStyle/>
                    <a:p>
                      <a:pPr algn="ctr"/>
                      <a:r>
                        <a:rPr lang="en-US" sz="1400" i="0" dirty="0"/>
                        <a:t>0.0073</a:t>
                      </a:r>
                    </a:p>
                  </a:txBody>
                  <a:tcPr horzOverflow="overflow">
                    <a:solidFill>
                      <a:schemeClr val="bg1">
                        <a:lumMod val="95000"/>
                      </a:schemeClr>
                    </a:solidFill>
                  </a:tcPr>
                </a:tc>
                <a:tc vMerge="1">
                  <a:txBody>
                    <a:bodyPr/>
                    <a:lstStyle/>
                    <a:p>
                      <a:endParaRPr lang="en-US"/>
                    </a:p>
                  </a:txBody>
                  <a:tcPr/>
                </a:tc>
                <a:tc>
                  <a:txBody>
                    <a:bodyPr/>
                    <a:lstStyle/>
                    <a:p>
                      <a:pPr algn="ctr"/>
                      <a:r>
                        <a:rPr lang="en-US" sz="1400" i="0" dirty="0"/>
                        <a:t>N/A</a:t>
                      </a:r>
                    </a:p>
                  </a:txBody>
                  <a:tcPr horzOverflow="overflow">
                    <a:solidFill>
                      <a:schemeClr val="bg1">
                        <a:lumMod val="95000"/>
                      </a:schemeClr>
                    </a:solidFill>
                  </a:tcPr>
                </a:tc>
                <a:tc>
                  <a:txBody>
                    <a:bodyPr/>
                    <a:lstStyle/>
                    <a:p>
                      <a:pPr algn="ctr"/>
                      <a:r>
                        <a:rPr lang="en-US" sz="1400" i="0" dirty="0"/>
                        <a:t>N/A</a:t>
                      </a:r>
                    </a:p>
                  </a:txBody>
                  <a:tcPr horzOverflow="overflow">
                    <a:solidFill>
                      <a:schemeClr val="bg1">
                        <a:lumMod val="95000"/>
                      </a:schemeClr>
                    </a:solidFill>
                  </a:tcPr>
                </a:tc>
                <a:tc>
                  <a:txBody>
                    <a:bodyPr/>
                    <a:lstStyle/>
                    <a:p>
                      <a:pPr algn="ctr"/>
                      <a:r>
                        <a:rPr lang="en-US" sz="1400" b="1" i="1" dirty="0"/>
                        <a:t>N/A</a:t>
                      </a:r>
                    </a:p>
                  </a:txBody>
                  <a:tcPr horzOverflow="overflow">
                    <a:solidFill>
                      <a:schemeClr val="bg1">
                        <a:lumMod val="95000"/>
                      </a:schemeClr>
                    </a:solidFill>
                  </a:tcPr>
                </a:tc>
                <a:extLst>
                  <a:ext uri="{0D108BD9-81ED-4DB2-BD59-A6C34878D82A}">
                    <a16:rowId xmlns:a16="http://schemas.microsoft.com/office/drawing/2014/main" val="3489040046"/>
                  </a:ext>
                </a:extLst>
              </a:tr>
            </a:tbl>
          </a:graphicData>
        </a:graphic>
      </p:graphicFrame>
      <p:sp>
        <p:nvSpPr>
          <p:cNvPr id="12" name="TextBox 11">
            <a:extLst>
              <a:ext uri="{FF2B5EF4-FFF2-40B4-BE49-F238E27FC236}">
                <a16:creationId xmlns:a16="http://schemas.microsoft.com/office/drawing/2014/main" id="{F27694A0-6CF2-45C0-89D8-973EED1BE6A4}"/>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3510899892"/>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3265417457"/>
              </p:ext>
            </p:extLst>
          </p:nvPr>
        </p:nvGraphicFramePr>
        <p:xfrm>
          <a:off x="609600" y="3733799"/>
          <a:ext cx="7924799" cy="2208523"/>
        </p:xfrm>
        <a:graphic>
          <a:graphicData uri="http://schemas.openxmlformats.org/drawingml/2006/table">
            <a:tbl>
              <a:tblPr firstRow="1" bandRow="1">
                <a:tableStyleId>{073A0DAA-6AF3-43AB-8588-CEC1D06C72B9}</a:tableStyleId>
              </a:tblPr>
              <a:tblGrid>
                <a:gridCol w="3782291">
                  <a:extLst>
                    <a:ext uri="{9D8B030D-6E8A-4147-A177-3AD203B41FA5}">
                      <a16:colId xmlns:a16="http://schemas.microsoft.com/office/drawing/2014/main" val="20000"/>
                    </a:ext>
                  </a:extLst>
                </a:gridCol>
                <a:gridCol w="900545">
                  <a:extLst>
                    <a:ext uri="{9D8B030D-6E8A-4147-A177-3AD203B41FA5}">
                      <a16:colId xmlns:a16="http://schemas.microsoft.com/office/drawing/2014/main" val="20001"/>
                    </a:ext>
                  </a:extLst>
                </a:gridCol>
                <a:gridCol w="900545">
                  <a:extLst>
                    <a:ext uri="{9D8B030D-6E8A-4147-A177-3AD203B41FA5}">
                      <a16:colId xmlns:a16="http://schemas.microsoft.com/office/drawing/2014/main" val="4277454861"/>
                    </a:ext>
                  </a:extLst>
                </a:gridCol>
                <a:gridCol w="1058141">
                  <a:extLst>
                    <a:ext uri="{9D8B030D-6E8A-4147-A177-3AD203B41FA5}">
                      <a16:colId xmlns:a16="http://schemas.microsoft.com/office/drawing/2014/main" val="20002"/>
                    </a:ext>
                  </a:extLst>
                </a:gridCol>
                <a:gridCol w="1283277">
                  <a:extLst>
                    <a:ext uri="{9D8B030D-6E8A-4147-A177-3AD203B41FA5}">
                      <a16:colId xmlns:a16="http://schemas.microsoft.com/office/drawing/2014/main" val="20003"/>
                    </a:ext>
                  </a:extLst>
                </a:gridCol>
              </a:tblGrid>
              <a:tr h="643661">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471">
                <a:tc>
                  <a:txBody>
                    <a:bodyPr/>
                    <a:lstStyle/>
                    <a:p>
                      <a:pPr algn="r"/>
                      <a:r>
                        <a:rPr lang="en-US" sz="1600" i="1" dirty="0"/>
                        <a:t>Compliance Inspections</a:t>
                      </a:r>
                    </a:p>
                  </a:txBody>
                  <a:tcPr>
                    <a:solidFill>
                      <a:schemeClr val="bg1">
                        <a:lumMod val="85000"/>
                      </a:schemeClr>
                    </a:solidFill>
                  </a:tcPr>
                </a:tc>
                <a:tc>
                  <a:txBody>
                    <a:bodyPr/>
                    <a:lstStyle/>
                    <a:p>
                      <a:pPr algn="ctr"/>
                      <a:r>
                        <a:rPr lang="en-US" sz="1600" i="0" dirty="0"/>
                        <a:t>4</a:t>
                      </a:r>
                    </a:p>
                  </a:txBody>
                  <a:tcPr>
                    <a:solidFill>
                      <a:schemeClr val="bg1">
                        <a:lumMod val="85000"/>
                      </a:schemeClr>
                    </a:solidFill>
                  </a:tcPr>
                </a:tc>
                <a:tc>
                  <a:txBody>
                    <a:bodyPr/>
                    <a:lstStyle/>
                    <a:p>
                      <a:pPr algn="ctr"/>
                      <a:r>
                        <a:rPr lang="en-US" sz="1600" i="0" dirty="0"/>
                        <a:t>4</a:t>
                      </a:r>
                    </a:p>
                  </a:txBody>
                  <a:tcPr>
                    <a:solidFill>
                      <a:schemeClr val="bg1">
                        <a:lumMod val="85000"/>
                      </a:schemeClr>
                    </a:solidFill>
                  </a:tcPr>
                </a:tc>
                <a:tc>
                  <a:txBody>
                    <a:bodyPr/>
                    <a:lstStyle/>
                    <a:p>
                      <a:pPr algn="ctr"/>
                      <a:r>
                        <a:rPr lang="en-US" sz="1600" b="1" i="1" dirty="0"/>
                        <a:t>8</a:t>
                      </a:r>
                    </a:p>
                  </a:txBody>
                  <a:tcPr>
                    <a:solidFill>
                      <a:schemeClr val="bg1">
                        <a:lumMod val="85000"/>
                      </a:schemeClr>
                    </a:solidFill>
                  </a:tcPr>
                </a:tc>
                <a:tc>
                  <a:txBody>
                    <a:bodyPr/>
                    <a:lstStyle/>
                    <a:p>
                      <a:pPr algn="ctr"/>
                      <a:r>
                        <a:rPr lang="en-US" sz="1600" i="0" dirty="0"/>
                        <a:t>24</a:t>
                      </a:r>
                    </a:p>
                  </a:txBody>
                  <a:tcPr>
                    <a:solidFill>
                      <a:schemeClr val="bg1">
                        <a:lumMod val="85000"/>
                      </a:schemeClr>
                    </a:solidFill>
                  </a:tcPr>
                </a:tc>
                <a:extLst>
                  <a:ext uri="{0D108BD9-81ED-4DB2-BD59-A6C34878D82A}">
                    <a16:rowId xmlns:a16="http://schemas.microsoft.com/office/drawing/2014/main" val="10001"/>
                  </a:ext>
                </a:extLst>
              </a:tr>
              <a:tr h="410794">
                <a:tc>
                  <a:txBody>
                    <a:bodyPr/>
                    <a:lstStyle/>
                    <a:p>
                      <a:pPr algn="r"/>
                      <a:r>
                        <a:rPr lang="en-US" sz="1600" i="1" dirty="0"/>
                        <a:t>Consultative Visits</a:t>
                      </a:r>
                    </a:p>
                  </a:txBody>
                  <a:tcPr>
                    <a:solidFill>
                      <a:schemeClr val="bg1">
                        <a:lumMod val="95000"/>
                      </a:schemeClr>
                    </a:solidFill>
                  </a:tcPr>
                </a:tc>
                <a:tc>
                  <a:txBody>
                    <a:bodyPr/>
                    <a:lstStyle/>
                    <a:p>
                      <a:pPr algn="ctr"/>
                      <a:r>
                        <a:rPr lang="en-US" sz="1600" i="0" dirty="0"/>
                        <a:t>8</a:t>
                      </a:r>
                    </a:p>
                  </a:txBody>
                  <a:tcPr>
                    <a:solidFill>
                      <a:schemeClr val="bg1">
                        <a:lumMod val="95000"/>
                      </a:schemeClr>
                    </a:solidFill>
                  </a:tcPr>
                </a:tc>
                <a:tc>
                  <a:txBody>
                    <a:bodyPr/>
                    <a:lstStyle/>
                    <a:p>
                      <a:pPr algn="ctr"/>
                      <a:r>
                        <a:rPr lang="en-US" sz="1600" i="0" dirty="0"/>
                        <a:t>17</a:t>
                      </a:r>
                    </a:p>
                  </a:txBody>
                  <a:tcPr>
                    <a:solidFill>
                      <a:schemeClr val="bg1">
                        <a:lumMod val="95000"/>
                      </a:schemeClr>
                    </a:solidFill>
                  </a:tcPr>
                </a:tc>
                <a:tc>
                  <a:txBody>
                    <a:bodyPr/>
                    <a:lstStyle/>
                    <a:p>
                      <a:pPr algn="ctr"/>
                      <a:r>
                        <a:rPr lang="en-US" sz="1600" b="1" i="1" dirty="0"/>
                        <a:t>25</a:t>
                      </a:r>
                    </a:p>
                  </a:txBody>
                  <a:tcPr>
                    <a:solidFill>
                      <a:schemeClr val="bg1">
                        <a:lumMod val="95000"/>
                      </a:schemeClr>
                    </a:solidFill>
                  </a:tcPr>
                </a:tc>
                <a:tc>
                  <a:txBody>
                    <a:bodyPr/>
                    <a:lstStyle/>
                    <a:p>
                      <a:pPr algn="ctr"/>
                      <a:r>
                        <a:rPr lang="en-US" sz="1600" i="0" dirty="0"/>
                        <a:t>10</a:t>
                      </a:r>
                    </a:p>
                  </a:txBody>
                  <a:tcPr>
                    <a:solidFill>
                      <a:schemeClr val="bg1">
                        <a:lumMod val="95000"/>
                      </a:schemeClr>
                    </a:solidFill>
                  </a:tcPr>
                </a:tc>
                <a:extLst>
                  <a:ext uri="{0D108BD9-81ED-4DB2-BD59-A6C34878D82A}">
                    <a16:rowId xmlns:a16="http://schemas.microsoft.com/office/drawing/2014/main" val="10002"/>
                  </a:ext>
                </a:extLst>
              </a:tr>
              <a:tr h="407126">
                <a:tc>
                  <a:txBody>
                    <a:bodyPr/>
                    <a:lstStyle/>
                    <a:p>
                      <a:pPr algn="r"/>
                      <a:r>
                        <a:rPr lang="en-US" sz="1600" i="1" dirty="0"/>
                        <a:t>OSH Outreach Events</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b="1" i="1" dirty="0"/>
                        <a:t>0</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extLst>
                  <a:ext uri="{0D108BD9-81ED-4DB2-BD59-A6C34878D82A}">
                    <a16:rowId xmlns:a16="http://schemas.microsoft.com/office/drawing/2014/main" val="10003"/>
                  </a:ext>
                </a:extLst>
              </a:tr>
              <a:tr h="373471">
                <a:tc>
                  <a:txBody>
                    <a:bodyPr/>
                    <a:lstStyle/>
                    <a:p>
                      <a:pPr algn="r"/>
                      <a:r>
                        <a:rPr lang="en-US" sz="1600" i="1" dirty="0"/>
                        <a:t>People Trained</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b="1" i="1" dirty="0"/>
                        <a:t>0</a:t>
                      </a:r>
                    </a:p>
                  </a:txBody>
                  <a:tcP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Group 128">
            <a:extLst>
              <a:ext uri="{FF2B5EF4-FFF2-40B4-BE49-F238E27FC236}">
                <a16:creationId xmlns:a16="http://schemas.microsoft.com/office/drawing/2014/main" id="{C696BACC-6F62-43F5-A065-FFA1D02F96CD}"/>
              </a:ext>
            </a:extLst>
          </p:cNvPr>
          <p:cNvGraphicFramePr>
            <a:graphicFrameLocks noGrp="1"/>
          </p:cNvGraphicFramePr>
          <p:nvPr>
            <p:extLst>
              <p:ext uri="{D42A27DB-BD31-4B8C-83A1-F6EECF244321}">
                <p14:modId xmlns:p14="http://schemas.microsoft.com/office/powerpoint/2010/main" val="689487874"/>
              </p:ext>
            </p:extLst>
          </p:nvPr>
        </p:nvGraphicFramePr>
        <p:xfrm>
          <a:off x="609600" y="1219200"/>
          <a:ext cx="7929234" cy="2362199"/>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748019">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98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60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2019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452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7%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5.0</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3%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5.9</a:t>
                      </a:r>
                    </a:p>
                  </a:txBody>
                  <a:tcPr horzOverflow="overflow">
                    <a:solidFill>
                      <a:schemeClr val="bg1">
                        <a:lumMod val="95000"/>
                      </a:schemeClr>
                    </a:solidFill>
                  </a:tcPr>
                </a:tc>
                <a:tc>
                  <a:txBody>
                    <a:bodyPr/>
                    <a:lstStyle/>
                    <a:p>
                      <a:pPr algn="ctr"/>
                      <a:r>
                        <a:rPr lang="en-US" sz="1200" b="1" i="1" dirty="0"/>
                        <a:t>15% Lower</a:t>
                      </a:r>
                    </a:p>
                  </a:txBody>
                  <a:tcPr horzOverflow="overflow">
                    <a:solidFill>
                      <a:schemeClr val="bg1">
                        <a:lumMod val="95000"/>
                      </a:schemeClr>
                    </a:solidFill>
                  </a:tcPr>
                </a:tc>
                <a:extLst>
                  <a:ext uri="{0D108BD9-81ED-4DB2-BD59-A6C34878D82A}">
                    <a16:rowId xmlns:a16="http://schemas.microsoft.com/office/drawing/2014/main" val="10003"/>
                  </a:ext>
                </a:extLst>
              </a:tr>
              <a:tr h="309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3.3</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3%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3.4</a:t>
                      </a:r>
                    </a:p>
                  </a:txBody>
                  <a:tcPr horzOverflow="overflow">
                    <a:solidFill>
                      <a:schemeClr val="bg1">
                        <a:lumMod val="85000"/>
                      </a:schemeClr>
                    </a:solidFill>
                  </a:tcPr>
                </a:tc>
                <a:tc>
                  <a:txBody>
                    <a:bodyPr/>
                    <a:lstStyle/>
                    <a:p>
                      <a:pPr algn="ctr"/>
                      <a:r>
                        <a:rPr lang="en-US" sz="1200" i="1" dirty="0"/>
                        <a:t>3.7</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3.5</a:t>
                      </a:r>
                    </a:p>
                  </a:txBody>
                  <a:tcPr horzOverflow="overflow">
                    <a:solidFill>
                      <a:schemeClr val="bg1">
                        <a:lumMod val="85000"/>
                      </a:schemeClr>
                    </a:solidFill>
                  </a:tcPr>
                </a:tc>
                <a:tc>
                  <a:txBody>
                    <a:bodyPr/>
                    <a:lstStyle/>
                    <a:p>
                      <a:pPr algn="ctr"/>
                      <a:r>
                        <a:rPr lang="en-US" sz="1200" b="1" i="1" dirty="0"/>
                        <a:t>3%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8C19EDC4-FA1E-49AC-BED0-D52E8066CC8B}"/>
              </a:ext>
            </a:extLst>
          </p:cNvPr>
          <p:cNvSpPr txBox="1"/>
          <p:nvPr/>
        </p:nvSpPr>
        <p:spPr>
          <a:xfrm>
            <a:off x="6477000" y="685800"/>
            <a:ext cx="2286000" cy="369332"/>
          </a:xfrm>
          <a:prstGeom prst="rect">
            <a:avLst/>
          </a:prstGeom>
          <a:noFill/>
        </p:spPr>
        <p:txBody>
          <a:bodyPr wrap="square" rtlCol="0">
            <a:spAutoFit/>
          </a:bodyPr>
          <a:lstStyle/>
          <a:p>
            <a:r>
              <a:rPr lang="en-US" i="1" dirty="0"/>
              <a:t>FFY 2021—2</a:t>
            </a:r>
            <a:r>
              <a:rPr lang="en-US" i="1" baseline="30000" dirty="0"/>
              <a:t>nd </a:t>
            </a:r>
            <a:r>
              <a:rPr lang="en-US" i="1" dirty="0"/>
              <a:t>Qtr.</a:t>
            </a:r>
          </a:p>
        </p:txBody>
      </p:sp>
    </p:spTree>
    <p:extLst>
      <p:ext uri="{BB962C8B-B14F-4D97-AF65-F5344CB8AC3E}">
        <p14:creationId xmlns:p14="http://schemas.microsoft.com/office/powerpoint/2010/main" val="3228733189"/>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48301</TotalTime>
  <Words>4859</Words>
  <Application>Microsoft Office PowerPoint</Application>
  <PresentationFormat>On-screen Show (4:3)</PresentationFormat>
  <Paragraphs>1891</Paragraphs>
  <Slides>42</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Symbol</vt:lpstr>
      <vt:lpstr>Times New Roman</vt:lpstr>
      <vt:lpstr>Wingdings</vt:lpstr>
      <vt:lpstr>NCDOL  Standard</vt:lpstr>
      <vt:lpstr>1_NCDOL  Standard</vt:lpstr>
      <vt:lpstr>North Carolina Department of Labor Occupational Safety &amp; Health Division  2nd Quarter Report Federal Fiscal Year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3263</cp:revision>
  <cp:lastPrinted>2019-02-22T12:54:39Z</cp:lastPrinted>
  <dcterms:created xsi:type="dcterms:W3CDTF">2000-08-10T17:22:10Z</dcterms:created>
  <dcterms:modified xsi:type="dcterms:W3CDTF">2021-05-26T14:15:13Z</dcterms:modified>
</cp:coreProperties>
</file>