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43"/>
  </p:notesMasterIdLst>
  <p:handoutMasterIdLst>
    <p:handoutMasterId r:id="rId44"/>
  </p:handoutMasterIdLst>
  <p:sldIdLst>
    <p:sldId id="593" r:id="rId3"/>
    <p:sldId id="666" r:id="rId4"/>
    <p:sldId id="668" r:id="rId5"/>
    <p:sldId id="669" r:id="rId6"/>
    <p:sldId id="640" r:id="rId7"/>
    <p:sldId id="601" r:id="rId8"/>
    <p:sldId id="602" r:id="rId9"/>
    <p:sldId id="603" r:id="rId10"/>
    <p:sldId id="605" r:id="rId11"/>
    <p:sldId id="606" r:id="rId12"/>
    <p:sldId id="609" r:id="rId13"/>
    <p:sldId id="611" r:id="rId14"/>
    <p:sldId id="613" r:id="rId15"/>
    <p:sldId id="679" r:id="rId16"/>
    <p:sldId id="615" r:id="rId17"/>
    <p:sldId id="617" r:id="rId18"/>
    <p:sldId id="619" r:id="rId19"/>
    <p:sldId id="687" r:id="rId20"/>
    <p:sldId id="624" r:id="rId21"/>
    <p:sldId id="625" r:id="rId22"/>
    <p:sldId id="626" r:id="rId23"/>
    <p:sldId id="627" r:id="rId24"/>
    <p:sldId id="691" r:id="rId25"/>
    <p:sldId id="623" r:id="rId26"/>
    <p:sldId id="651" r:id="rId27"/>
    <p:sldId id="652" r:id="rId28"/>
    <p:sldId id="639" r:id="rId29"/>
    <p:sldId id="633" r:id="rId30"/>
    <p:sldId id="730" r:id="rId31"/>
    <p:sldId id="688" r:id="rId32"/>
    <p:sldId id="692" r:id="rId33"/>
    <p:sldId id="689" r:id="rId34"/>
    <p:sldId id="649" r:id="rId35"/>
    <p:sldId id="729" r:id="rId36"/>
    <p:sldId id="733" r:id="rId37"/>
    <p:sldId id="734" r:id="rId38"/>
    <p:sldId id="700" r:id="rId39"/>
    <p:sldId id="699" r:id="rId40"/>
    <p:sldId id="728" r:id="rId41"/>
    <p:sldId id="637" r:id="rId42"/>
  </p:sldIdLst>
  <p:sldSz cx="9144000" cy="6858000" type="screen4x3"/>
  <p:notesSz cx="7010400" cy="92964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DDDDDD"/>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445AE-29BF-431C-B6A7-8120E2A003E7}" v="27" dt="2021-02-17T16:10:38.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02" d="100"/>
          <a:sy n="102" d="100"/>
        </p:scale>
        <p:origin x="132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798"/>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10</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11</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12</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13</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14</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15</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16</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17</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18</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19</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C04E28-086C-4D0A-8694-6886FBE4A781}"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North Carolina’s Total Recordable cases and DART rate continue to be lower that the National Average. </a:t>
            </a:r>
          </a:p>
          <a:p>
            <a:pPr eaLnBrk="1" hangingPunct="1"/>
            <a:endParaRPr lang="en-US" dirty="0"/>
          </a:p>
          <a:p>
            <a:pPr eaLnBrk="1" hangingPunct="1"/>
            <a:r>
              <a:rPr lang="en-US" dirty="0"/>
              <a:t>The DART rate stands for "Days Away, Restrictions and Transfers". This number is also based on trending over 200,000 hours but its not based on total injuries. Its based only on those injuries and illnesses severe enough to warrant "Days Away, Restrictions and Transfers".</a:t>
            </a:r>
          </a:p>
          <a:p>
            <a:pPr eaLnBrk="1" hangingPunct="1"/>
            <a:endParaRPr lang="en-US" dirty="0"/>
          </a:p>
          <a:p>
            <a:pPr eaLnBrk="1" hangingPunct="1"/>
            <a:r>
              <a:rPr lang="en-US" dirty="0"/>
              <a:t>The Total Recordable Case Rate (TRC) equals the division of all recordable cases by the hours worked, multiplied by 200'000 for standardization.</a:t>
            </a:r>
          </a:p>
        </p:txBody>
      </p:sp>
    </p:spTree>
    <p:extLst>
      <p:ext uri="{BB962C8B-B14F-4D97-AF65-F5344CB8AC3E}">
        <p14:creationId xmlns:p14="http://schemas.microsoft.com/office/powerpoint/2010/main" val="239040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endParaRPr lang="en-US" sz="1000" dirty="0"/>
          </a:p>
        </p:txBody>
      </p:sp>
    </p:spTree>
    <p:extLst>
      <p:ext uri="{BB962C8B-B14F-4D97-AF65-F5344CB8AC3E}">
        <p14:creationId xmlns:p14="http://schemas.microsoft.com/office/powerpoint/2010/main" val="9928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24</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27</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28</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9E50ACA-DCEA-4FD4-BDBC-31BB36F89356}" type="slidenum">
              <a:rPr lang="en-US" smtClean="0"/>
              <a:pPr>
                <a:defRPr/>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79820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815756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4202804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35</a:t>
            </a:fld>
            <a:endParaRPr lang="en-US"/>
          </a:p>
        </p:txBody>
      </p:sp>
    </p:spTree>
    <p:extLst>
      <p:ext uri="{BB962C8B-B14F-4D97-AF65-F5344CB8AC3E}">
        <p14:creationId xmlns:p14="http://schemas.microsoft.com/office/powerpoint/2010/main" val="740202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36</a:t>
            </a:fld>
            <a:endParaRPr lang="en-US"/>
          </a:p>
        </p:txBody>
      </p:sp>
    </p:spTree>
    <p:extLst>
      <p:ext uri="{BB962C8B-B14F-4D97-AF65-F5344CB8AC3E}">
        <p14:creationId xmlns:p14="http://schemas.microsoft.com/office/powerpoint/2010/main" val="1687336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37</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38</a:t>
            </a:fld>
            <a:endParaRPr lang="en-US"/>
          </a:p>
        </p:txBody>
      </p:sp>
    </p:spTree>
    <p:extLst>
      <p:ext uri="{BB962C8B-B14F-4D97-AF65-F5344CB8AC3E}">
        <p14:creationId xmlns:p14="http://schemas.microsoft.com/office/powerpoint/2010/main" val="1631413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40</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40</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5D39A47-32F8-4B3D-96B7-3D04E806AABF}" type="slidenum">
              <a:rPr lang="en-US" smtClean="0"/>
              <a:pPr>
                <a:defRPr/>
              </a:pPr>
              <a:t>4</a:t>
            </a:fld>
            <a:endParaRPr lang="en-US"/>
          </a:p>
        </p:txBody>
      </p:sp>
    </p:spTree>
    <p:extLst>
      <p:ext uri="{BB962C8B-B14F-4D97-AF65-F5344CB8AC3E}">
        <p14:creationId xmlns:p14="http://schemas.microsoft.com/office/powerpoint/2010/main" val="272775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5</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6</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7</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8</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9</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3.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2.jpeg"/><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33.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39.jpeg"/><Relationship Id="rId11" Type="http://schemas.openxmlformats.org/officeDocument/2006/relationships/image" Target="../media/image2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1</a:t>
            </a:r>
            <a:r>
              <a:rPr lang="en-US" sz="2800" baseline="30000" dirty="0">
                <a:solidFill>
                  <a:schemeClr val="bg2"/>
                </a:solidFill>
              </a:rPr>
              <a:t>st</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2021*</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05860"/>
            <a:ext cx="7162800" cy="141654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i="1" dirty="0">
                <a:solidFill>
                  <a:srgbClr val="777777"/>
                </a:solidFill>
              </a:rPr>
              <a:t>Wanda Lagoe CSP CPM ARM</a:t>
            </a:r>
          </a:p>
          <a:p>
            <a:pPr eaLnBrk="0" hangingPunct="0">
              <a:lnSpc>
                <a:spcPct val="110000"/>
              </a:lnSpc>
              <a:buClr>
                <a:srgbClr val="910046"/>
              </a:buClr>
              <a:buSzPct val="84000"/>
              <a:buFont typeface="Wingdings" pitchFamily="2" charset="2"/>
              <a:buNone/>
            </a:pPr>
            <a:r>
              <a:rPr lang="en-US" sz="1600" dirty="0">
                <a:solidFill>
                  <a:srgbClr val="777777"/>
                </a:solidFill>
              </a:rPr>
              <a:t>Bureau Chief</a:t>
            </a:r>
          </a:p>
          <a:p>
            <a:pPr eaLnBrk="0" hangingPunct="0">
              <a:lnSpc>
                <a:spcPct val="110000"/>
              </a:lnSpc>
              <a:buClr>
                <a:srgbClr val="910046"/>
              </a:buClr>
              <a:buSzPct val="84000"/>
              <a:buFont typeface="Wingdings" pitchFamily="2" charset="2"/>
              <a:buNone/>
            </a:pPr>
            <a:r>
              <a:rPr lang="en-US" sz="1600" dirty="0">
                <a:solidFill>
                  <a:srgbClr val="777777"/>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3896096550"/>
              </p:ext>
            </p:extLst>
          </p:nvPr>
        </p:nvGraphicFramePr>
        <p:xfrm>
          <a:off x="609601" y="3166350"/>
          <a:ext cx="7924799" cy="2777250"/>
        </p:xfrm>
        <a:graphic>
          <a:graphicData uri="http://schemas.openxmlformats.org/drawingml/2006/table">
            <a:tbl>
              <a:tblPr>
                <a:tableStyleId>{00A15C55-8517-42AA-B614-E9B94910E393}</a:tableStyleId>
              </a:tblPr>
              <a:tblGrid>
                <a:gridCol w="51815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264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264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1,750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815E7945-AD0E-4EF7-A509-23E7A3862F25}"/>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graphicFrame>
        <p:nvGraphicFramePr>
          <p:cNvPr id="10" name="Group 128">
            <a:extLst>
              <a:ext uri="{FF2B5EF4-FFF2-40B4-BE49-F238E27FC236}">
                <a16:creationId xmlns:a16="http://schemas.microsoft.com/office/drawing/2014/main" id="{41BB4D5A-5D91-4434-9269-253D9BA22493}"/>
              </a:ext>
            </a:extLst>
          </p:cNvPr>
          <p:cNvGraphicFramePr>
            <a:graphicFrameLocks noGrp="1"/>
          </p:cNvGraphicFramePr>
          <p:nvPr>
            <p:extLst>
              <p:ext uri="{D42A27DB-BD31-4B8C-83A1-F6EECF244321}">
                <p14:modId xmlns:p14="http://schemas.microsoft.com/office/powerpoint/2010/main" val="731428823"/>
              </p:ext>
            </p:extLst>
          </p:nvPr>
        </p:nvGraphicFramePr>
        <p:xfrm>
          <a:off x="609600" y="1143000"/>
          <a:ext cx="7929234" cy="1676400"/>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0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467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36%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10%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horzOverflow="overflow">
                    <a:solidFill>
                      <a:schemeClr val="bg1">
                        <a:lumMod val="85000"/>
                      </a:schemeClr>
                    </a:solidFill>
                  </a:tcPr>
                </a:tc>
                <a:tc>
                  <a:txBody>
                    <a:bodyPr/>
                    <a:lstStyle/>
                    <a:p>
                      <a:pPr algn="ctr"/>
                      <a:r>
                        <a:rPr lang="en-US" sz="1200" b="1" i="1" dirty="0"/>
                        <a:t>43% Lower</a:t>
                      </a:r>
                    </a:p>
                  </a:txBody>
                  <a:tcPr horzOverflow="overflow">
                    <a:solidFill>
                      <a:schemeClr val="bg1">
                        <a:lumMod val="85000"/>
                      </a:schemeClr>
                    </a:solidFill>
                  </a:tcPr>
                </a:tc>
                <a:extLst>
                  <a:ext uri="{0D108BD9-81ED-4DB2-BD59-A6C34878D82A}">
                    <a16:rowId xmlns:a16="http://schemas.microsoft.com/office/drawing/2014/main" val="10003"/>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algn="ctr"/>
                      <a:r>
                        <a:rPr lang="en-US" sz="1200" i="1" dirty="0"/>
                        <a:t>1.6</a:t>
                      </a:r>
                    </a:p>
                  </a:txBody>
                  <a:tcP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50% Decrease</a:t>
                      </a:r>
                    </a:p>
                  </a:txBody>
                  <a:tcPr horzOverflow="overflow">
                    <a:solidFill>
                      <a:schemeClr val="bg1">
                        <a:lumMod val="95000"/>
                      </a:schemeClr>
                    </a:solidFill>
                  </a:tcPr>
                </a:tc>
                <a:tc hMerge="1">
                  <a:txBody>
                    <a:bodyPr/>
                    <a:lstStyle/>
                    <a:p>
                      <a:endParaRPr lang="en-US"/>
                    </a:p>
                  </a:txBody>
                  <a:tcPr/>
                </a:tc>
                <a:tc>
                  <a:txBody>
                    <a:bodyPr/>
                    <a:lstStyle/>
                    <a:p>
                      <a:pPr algn="ctr"/>
                      <a:r>
                        <a:rPr lang="en-US" sz="1200" i="1" dirty="0"/>
                        <a:t>0.8</a:t>
                      </a:r>
                    </a:p>
                  </a:txBody>
                  <a:tcPr horzOverflow="overflow">
                    <a:solidFill>
                      <a:schemeClr val="bg1">
                        <a:lumMod val="95000"/>
                      </a:schemeClr>
                    </a:solidFill>
                  </a:tcPr>
                </a:tc>
                <a:tc>
                  <a:txBody>
                    <a:bodyPr/>
                    <a:lstStyle/>
                    <a:p>
                      <a:pPr algn="ctr"/>
                      <a:r>
                        <a:rPr lang="en-US" sz="1200" i="1" dirty="0"/>
                        <a:t>1.7</a:t>
                      </a:r>
                    </a:p>
                  </a:txBody>
                  <a:tcPr horzOverflow="overflow">
                    <a:solidFill>
                      <a:schemeClr val="bg1">
                        <a:lumMod val="95000"/>
                      </a:schemeClr>
                    </a:solidFill>
                  </a:tcPr>
                </a:tc>
                <a:tc gridSpan="2">
                  <a:txBody>
                    <a:bodyPr/>
                    <a:lstStyle/>
                    <a:p>
                      <a:pPr algn="ctr"/>
                      <a:r>
                        <a:rPr lang="en-US" sz="1200" b="1" i="1" dirty="0"/>
                        <a:t>No Change</a:t>
                      </a:r>
                    </a:p>
                  </a:txBody>
                  <a:tcPr horzOverflow="overflow">
                    <a:solidFill>
                      <a:schemeClr val="bg1">
                        <a:lumMod val="95000"/>
                      </a:schemeClr>
                    </a:solidFill>
                  </a:tcPr>
                </a:tc>
                <a:tc hMerge="1">
                  <a:txBody>
                    <a:bodyPr/>
                    <a:lstStyle/>
                    <a:p>
                      <a:endParaRPr lang="en-US"/>
                    </a:p>
                  </a:txBody>
                  <a:tcPr/>
                </a:tc>
                <a:tc>
                  <a:txBody>
                    <a:bodyPr/>
                    <a:lstStyle/>
                    <a:p>
                      <a:pPr algn="ctr"/>
                      <a:r>
                        <a:rPr lang="en-US" sz="1200" i="1" dirty="0"/>
                        <a:t>1.7</a:t>
                      </a:r>
                    </a:p>
                  </a:txBody>
                  <a:tcPr horzOverflow="overflow">
                    <a:solidFill>
                      <a:schemeClr val="bg1">
                        <a:lumMod val="95000"/>
                      </a:schemeClr>
                    </a:solidFill>
                  </a:tcPr>
                </a:tc>
                <a:tc>
                  <a:txBody>
                    <a:bodyPr/>
                    <a:lstStyle/>
                    <a:p>
                      <a:pPr algn="ctr"/>
                      <a:r>
                        <a:rPr lang="en-US" sz="1200" b="1" i="1" dirty="0"/>
                        <a:t>53% Lower</a:t>
                      </a:r>
                    </a:p>
                  </a:txBody>
                  <a:tcP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srcRect l="18429" t="24573" r="35898" b="22008"/>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srcRect l="8929" t="21542" r="8418" b="33939"/>
          <a:stretch>
            <a:fillRect/>
          </a:stretch>
        </p:blipFill>
        <p:spPr bwMode="auto">
          <a:xfrm>
            <a:off x="1881250" y="3292954"/>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1996806343"/>
              </p:ext>
            </p:extLst>
          </p:nvPr>
        </p:nvGraphicFramePr>
        <p:xfrm>
          <a:off x="609597" y="1142999"/>
          <a:ext cx="7896729" cy="2149639"/>
        </p:xfrm>
        <a:graphic>
          <a:graphicData uri="http://schemas.openxmlformats.org/drawingml/2006/table">
            <a:tbl>
              <a:tblPr firstRow="1" bandRow="1">
                <a:tableStyleId>{00A15C55-8517-42AA-B614-E9B94910E393}</a:tableStyleId>
              </a:tblPr>
              <a:tblGrid>
                <a:gridCol w="4555806">
                  <a:extLst>
                    <a:ext uri="{9D8B030D-6E8A-4147-A177-3AD203B41FA5}">
                      <a16:colId xmlns:a16="http://schemas.microsoft.com/office/drawing/2014/main" val="20000"/>
                    </a:ext>
                  </a:extLst>
                </a:gridCol>
                <a:gridCol w="1063021">
                  <a:extLst>
                    <a:ext uri="{9D8B030D-6E8A-4147-A177-3AD203B41FA5}">
                      <a16:colId xmlns:a16="http://schemas.microsoft.com/office/drawing/2014/main" val="20001"/>
                    </a:ext>
                  </a:extLst>
                </a:gridCol>
                <a:gridCol w="987091">
                  <a:extLst>
                    <a:ext uri="{9D8B030D-6E8A-4147-A177-3AD203B41FA5}">
                      <a16:colId xmlns:a16="http://schemas.microsoft.com/office/drawing/2014/main" val="20002"/>
                    </a:ext>
                  </a:extLst>
                </a:gridCol>
                <a:gridCol w="1290811">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0" i="0" dirty="0"/>
                        <a:t>13</a:t>
                      </a:r>
                    </a:p>
                  </a:txBody>
                  <a:tcPr anchor="ctr">
                    <a:solidFill>
                      <a:schemeClr val="bg1">
                        <a:lumMod val="85000"/>
                      </a:schemeClr>
                    </a:solidFill>
                  </a:tcPr>
                </a:tc>
                <a:tc>
                  <a:txBody>
                    <a:bodyPr/>
                    <a:lstStyle/>
                    <a:p>
                      <a:pPr algn="ctr"/>
                      <a:r>
                        <a:rPr lang="en-US" sz="1400" b="1" i="1" dirty="0"/>
                        <a:t>13</a:t>
                      </a:r>
                    </a:p>
                  </a:txBody>
                  <a:tcPr anchor="ctr">
                    <a:solidFill>
                      <a:schemeClr val="bg1">
                        <a:lumMod val="85000"/>
                      </a:schemeClr>
                    </a:solidFill>
                  </a:tcPr>
                </a:tc>
                <a:tc>
                  <a:txBody>
                    <a:bodyPr/>
                    <a:lstStyle/>
                    <a:p>
                      <a:pPr algn="ctr"/>
                      <a:r>
                        <a:rPr lang="en-US" sz="1400" i="0" dirty="0"/>
                        <a:t>30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1" i="1" dirty="0"/>
                        <a:t>3</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224492127"/>
              </p:ext>
            </p:extLst>
          </p:nvPr>
        </p:nvGraphicFramePr>
        <p:xfrm>
          <a:off x="609600" y="4114800"/>
          <a:ext cx="7932178" cy="1752599"/>
        </p:xfrm>
        <a:graphic>
          <a:graphicData uri="http://schemas.openxmlformats.org/drawingml/2006/table">
            <a:tbl>
              <a:tblPr>
                <a:tableStyleId>{00A15C55-8517-42AA-B614-E9B94910E393}</a:tableStyleId>
              </a:tblPr>
              <a:tblGrid>
                <a:gridCol w="3432192">
                  <a:extLst>
                    <a:ext uri="{9D8B030D-6E8A-4147-A177-3AD203B41FA5}">
                      <a16:colId xmlns:a16="http://schemas.microsoft.com/office/drawing/2014/main" val="20000"/>
                    </a:ext>
                  </a:extLst>
                </a:gridCol>
                <a:gridCol w="1144064">
                  <a:extLst>
                    <a:ext uri="{9D8B030D-6E8A-4147-A177-3AD203B41FA5}">
                      <a16:colId xmlns:a16="http://schemas.microsoft.com/office/drawing/2014/main" val="20001"/>
                    </a:ext>
                  </a:extLst>
                </a:gridCol>
                <a:gridCol w="1067793">
                  <a:extLst>
                    <a:ext uri="{9D8B030D-6E8A-4147-A177-3AD203B41FA5}">
                      <a16:colId xmlns:a16="http://schemas.microsoft.com/office/drawing/2014/main" val="20002"/>
                    </a:ext>
                  </a:extLst>
                </a:gridCol>
                <a:gridCol w="991522">
                  <a:extLst>
                    <a:ext uri="{9D8B030D-6E8A-4147-A177-3AD203B41FA5}">
                      <a16:colId xmlns:a16="http://schemas.microsoft.com/office/drawing/2014/main" val="20003"/>
                    </a:ext>
                  </a:extLst>
                </a:gridCol>
                <a:gridCol w="1296607">
                  <a:extLst>
                    <a:ext uri="{9D8B030D-6E8A-4147-A177-3AD203B41FA5}">
                      <a16:colId xmlns:a16="http://schemas.microsoft.com/office/drawing/2014/main" val="20004"/>
                    </a:ext>
                  </a:extLst>
                </a:gridCol>
              </a:tblGrid>
              <a:tr h="31835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83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1"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31835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56173*</a:t>
                      </a:r>
                      <a:r>
                        <a:rPr lang="en-US" sz="1400" b="1" dirty="0"/>
                        <a:t>—</a:t>
                      </a:r>
                      <a:r>
                        <a:rPr kumimoji="0" lang="en-US" sz="1400" b="1" i="0" u="none" strike="noStrike" cap="none" normalizeH="0" baseline="0" dirty="0">
                          <a:ln>
                            <a:noFill/>
                          </a:ln>
                          <a:solidFill>
                            <a:schemeClr val="tx1"/>
                          </a:solidFill>
                          <a:effectLst/>
                          <a:latin typeface="Arial" charset="0"/>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4048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1" dirty="0"/>
                        <a:t>5</a:t>
                      </a:r>
                    </a:p>
                  </a:txBody>
                  <a:tcPr anchor="ct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i="0" dirty="0"/>
                        <a:t>1</a:t>
                      </a:r>
                    </a:p>
                  </a:txBody>
                  <a:tcPr anchor="ctr" horzOverflow="overflow">
                    <a:solidFill>
                      <a:schemeClr val="bg1">
                        <a:lumMod val="85000"/>
                      </a:schemeClr>
                    </a:solidFill>
                  </a:tcPr>
                </a:tc>
                <a:tc>
                  <a:txBody>
                    <a:bodyPr/>
                    <a:lstStyle/>
                    <a:p>
                      <a:pPr algn="ctr"/>
                      <a:r>
                        <a:rPr lang="en-US" sz="1400" b="1" i="1" dirty="0"/>
                        <a:t>1</a:t>
                      </a:r>
                    </a:p>
                  </a:txBody>
                  <a:tcPr anchor="ctr" horzOverflow="overflow">
                    <a:solidFill>
                      <a:schemeClr val="bg1">
                        <a:lumMod val="85000"/>
                      </a:schemeClr>
                    </a:solidFill>
                  </a:tcPr>
                </a:tc>
                <a:extLst>
                  <a:ext uri="{0D108BD9-81ED-4DB2-BD59-A6C34878D82A}">
                    <a16:rowId xmlns:a16="http://schemas.microsoft.com/office/drawing/2014/main" val="10003"/>
                  </a:ext>
                </a:extLst>
              </a:tr>
              <a:tr h="392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3</a:t>
                      </a:r>
                      <a:r>
                        <a:rPr kumimoji="0" lang="en-US" sz="1400" b="0" i="1" u="none" strike="noStrike" cap="none" normalizeH="0" baseline="30000" dirty="0">
                          <a:ln>
                            <a:noFill/>
                          </a:ln>
                          <a:solidFill>
                            <a:schemeClr val="tx1"/>
                          </a:solidFill>
                          <a:effectLst/>
                          <a:latin typeface="Arial" charset="0"/>
                          <a:cs typeface="Arial" charset="0"/>
                        </a:rPr>
                        <a:t>rd</a:t>
                      </a:r>
                      <a:r>
                        <a:rPr kumimoji="0" lang="en-US" sz="1400" b="0" i="1" u="none" strike="noStrike" cap="none" normalizeH="0" baseline="0" dirty="0">
                          <a:ln>
                            <a:noFill/>
                          </a:ln>
                          <a:solidFill>
                            <a:schemeClr val="tx1"/>
                          </a:solidFill>
                          <a:effectLst/>
                          <a:latin typeface="Arial" charset="0"/>
                          <a:cs typeface="Arial" charset="0"/>
                        </a:rPr>
                        <a:t> Qtr. Combined Fatality Rate</a:t>
                      </a:r>
                    </a:p>
                  </a:txBody>
                  <a:tcPr horzOverflow="overflow">
                    <a:solidFill>
                      <a:schemeClr val="bg1">
                        <a:lumMod val="95000"/>
                      </a:schemeClr>
                    </a:solidFill>
                  </a:tcPr>
                </a:tc>
                <a:tc>
                  <a:txBody>
                    <a:bodyPr/>
                    <a:lstStyle/>
                    <a:p>
                      <a:pPr algn="ctr"/>
                      <a:r>
                        <a:rPr lang="en-US" sz="1400" i="0" dirty="0"/>
                        <a:t>0.0049</a:t>
                      </a:r>
                    </a:p>
                  </a:txBody>
                  <a:tcPr horzOverflow="overflow">
                    <a:solidFill>
                      <a:schemeClr val="bg1">
                        <a:lumMod val="95000"/>
                      </a:schemeClr>
                    </a:solidFill>
                  </a:tcPr>
                </a:tc>
                <a:tc vMerge="1">
                  <a:txBody>
                    <a:bodyPr/>
                    <a:lstStyle/>
                    <a:p>
                      <a:endParaRPr lang="en-US"/>
                    </a:p>
                  </a:txBody>
                  <a:tcPr/>
                </a:tc>
                <a:tc>
                  <a:txBody>
                    <a:bodyPr/>
                    <a:lstStyle/>
                    <a:p>
                      <a:pPr algn="ctr"/>
                      <a:r>
                        <a:rPr lang="en-US" sz="1400" i="0" dirty="0"/>
                        <a:t>N/A</a:t>
                      </a:r>
                    </a:p>
                  </a:txBody>
                  <a:tcPr horzOverflow="overflow">
                    <a:solidFill>
                      <a:schemeClr val="bg1">
                        <a:lumMod val="95000"/>
                      </a:schemeClr>
                    </a:solidFill>
                  </a:tcPr>
                </a:tc>
                <a:tc>
                  <a:txBody>
                    <a:bodyPr/>
                    <a:lstStyle/>
                    <a:p>
                      <a:pPr algn="ctr"/>
                      <a:r>
                        <a:rPr lang="en-US" sz="1400" b="1" i="1" dirty="0"/>
                        <a:t>N/A</a:t>
                      </a:r>
                    </a:p>
                  </a:txBody>
                  <a:tcPr horzOverflow="overflow">
                    <a:solidFill>
                      <a:schemeClr val="bg1">
                        <a:lumMod val="95000"/>
                      </a:schemeClr>
                    </a:solidFill>
                  </a:tcPr>
                </a:tc>
                <a:extLst>
                  <a:ext uri="{0D108BD9-81ED-4DB2-BD59-A6C34878D82A}">
                    <a16:rowId xmlns:a16="http://schemas.microsoft.com/office/drawing/2014/main" val="3489040046"/>
                  </a:ext>
                </a:extLst>
              </a:tr>
            </a:tbl>
          </a:graphicData>
        </a:graphic>
      </p:graphicFrame>
      <p:sp>
        <p:nvSpPr>
          <p:cNvPr id="15" name="TextBox 14">
            <a:extLst>
              <a:ext uri="{FF2B5EF4-FFF2-40B4-BE49-F238E27FC236}">
                <a16:creationId xmlns:a16="http://schemas.microsoft.com/office/drawing/2014/main" id="{00B957C7-FE17-4FB2-A618-3DC183FFD53A}"/>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351089989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772508694"/>
              </p:ext>
            </p:extLst>
          </p:nvPr>
        </p:nvGraphicFramePr>
        <p:xfrm>
          <a:off x="609600" y="3733799"/>
          <a:ext cx="7924800" cy="2208523"/>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193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64366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tc>
                  <a:txBody>
                    <a:bodyPr/>
                    <a:lstStyle/>
                    <a:p>
                      <a:pPr algn="ctr"/>
                      <a:r>
                        <a:rPr lang="en-US" sz="1600" b="1" i="1" dirty="0"/>
                        <a:t>2</a:t>
                      </a:r>
                    </a:p>
                  </a:txBody>
                  <a:tcPr>
                    <a:solidFill>
                      <a:schemeClr val="bg1">
                        <a:lumMod val="85000"/>
                      </a:schemeClr>
                    </a:solidFill>
                  </a:tcPr>
                </a:tc>
                <a:tc>
                  <a:txBody>
                    <a:bodyPr/>
                    <a:lstStyle/>
                    <a:p>
                      <a:pPr algn="ctr"/>
                      <a:r>
                        <a:rPr lang="en-US" sz="1600" i="0" dirty="0"/>
                        <a:t>24</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8</a:t>
                      </a:r>
                    </a:p>
                  </a:txBody>
                  <a:tcPr>
                    <a:solidFill>
                      <a:schemeClr val="bg1">
                        <a:lumMod val="95000"/>
                      </a:schemeClr>
                    </a:solidFill>
                  </a:tcPr>
                </a:tc>
                <a:tc>
                  <a:txBody>
                    <a:bodyPr/>
                    <a:lstStyle/>
                    <a:p>
                      <a:pPr algn="ctr"/>
                      <a:r>
                        <a:rPr lang="en-US" sz="1600" b="1" i="1" dirty="0"/>
                        <a:t>8</a:t>
                      </a:r>
                    </a:p>
                  </a:txBody>
                  <a:tcPr>
                    <a:solidFill>
                      <a:schemeClr val="bg1">
                        <a:lumMod val="95000"/>
                      </a:schemeClr>
                    </a:solidFill>
                  </a:tcPr>
                </a:tc>
                <a:tc>
                  <a:txBody>
                    <a:bodyPr/>
                    <a:lstStyle/>
                    <a:p>
                      <a:pPr algn="ctr"/>
                      <a:r>
                        <a:rPr lang="en-US" sz="1600" i="0" dirty="0"/>
                        <a:t>10</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C90A34A0-2B7F-4753-B9D0-CA70FEBA16D6}"/>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graphicFrame>
        <p:nvGraphicFramePr>
          <p:cNvPr id="10" name="Group 128">
            <a:extLst>
              <a:ext uri="{FF2B5EF4-FFF2-40B4-BE49-F238E27FC236}">
                <a16:creationId xmlns:a16="http://schemas.microsoft.com/office/drawing/2014/main" id="{C696BACC-6F62-43F5-A065-FFA1D02F96CD}"/>
              </a:ext>
            </a:extLst>
          </p:cNvPr>
          <p:cNvGraphicFramePr>
            <a:graphicFrameLocks noGrp="1"/>
          </p:cNvGraphicFramePr>
          <p:nvPr>
            <p:extLst>
              <p:ext uri="{D42A27DB-BD31-4B8C-83A1-F6EECF244321}">
                <p14:modId xmlns:p14="http://schemas.microsoft.com/office/powerpoint/2010/main" val="689487874"/>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horzOverflow="overflow">
                    <a:solidFill>
                      <a:schemeClr val="bg1">
                        <a:lumMod val="95000"/>
                      </a:schemeClr>
                    </a:solidFill>
                  </a:tcPr>
                </a:tc>
                <a:tc>
                  <a:txBody>
                    <a:bodyPr/>
                    <a:lstStyle/>
                    <a:p>
                      <a:pPr algn="ctr"/>
                      <a:r>
                        <a:rPr lang="en-US" sz="1200" b="1" i="1" dirty="0"/>
                        <a:t>15% Lower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3.3</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3%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3.4</a:t>
                      </a: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3.5</a:t>
                      </a:r>
                    </a:p>
                  </a:txBody>
                  <a:tcPr horzOverflow="overflow">
                    <a:solidFill>
                      <a:schemeClr val="bg1">
                        <a:lumMod val="85000"/>
                      </a:schemeClr>
                    </a:solidFill>
                  </a:tcPr>
                </a:tc>
                <a:tc>
                  <a:txBody>
                    <a:bodyPr/>
                    <a:lstStyle/>
                    <a:p>
                      <a:pPr algn="ctr"/>
                      <a:r>
                        <a:rPr lang="en-US" sz="1200" b="1" i="1" dirty="0"/>
                        <a:t>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873318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1508933345"/>
              </p:ext>
            </p:extLst>
          </p:nvPr>
        </p:nvGraphicFramePr>
        <p:xfrm>
          <a:off x="609598" y="1143000"/>
          <a:ext cx="7924802" cy="3258976"/>
        </p:xfrm>
        <a:graphic>
          <a:graphicData uri="http://schemas.openxmlformats.org/drawingml/2006/table">
            <a:tbl>
              <a:tblPr firstRow="1" bandRow="1">
                <a:tableStyleId>{073A0DAA-6AF3-43AB-8588-CEC1D06C72B9}</a:tableStyleId>
              </a:tblPr>
              <a:tblGrid>
                <a:gridCol w="3393155">
                  <a:extLst>
                    <a:ext uri="{9D8B030D-6E8A-4147-A177-3AD203B41FA5}">
                      <a16:colId xmlns:a16="http://schemas.microsoft.com/office/drawing/2014/main" val="20000"/>
                    </a:ext>
                  </a:extLst>
                </a:gridCol>
                <a:gridCol w="1406374">
                  <a:extLst>
                    <a:ext uri="{9D8B030D-6E8A-4147-A177-3AD203B41FA5}">
                      <a16:colId xmlns:a16="http://schemas.microsoft.com/office/drawing/2014/main" val="20001"/>
                    </a:ext>
                  </a:extLst>
                </a:gridCol>
                <a:gridCol w="1339402">
                  <a:extLst>
                    <a:ext uri="{9D8B030D-6E8A-4147-A177-3AD203B41FA5}">
                      <a16:colId xmlns:a16="http://schemas.microsoft.com/office/drawing/2014/main" val="20002"/>
                    </a:ext>
                  </a:extLst>
                </a:gridCol>
                <a:gridCol w="1785871">
                  <a:extLst>
                    <a:ext uri="{9D8B030D-6E8A-4147-A177-3AD203B41FA5}">
                      <a16:colId xmlns:a16="http://schemas.microsoft.com/office/drawing/2014/main" val="20003"/>
                    </a:ext>
                  </a:extLst>
                </a:gridCol>
              </a:tblGrid>
              <a:tr h="407372">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7372">
                <a:tc>
                  <a:txBody>
                    <a:bodyPr/>
                    <a:lstStyle/>
                    <a:p>
                      <a:pPr algn="r"/>
                      <a:r>
                        <a:rPr lang="en-US" sz="1600" i="1" dirty="0"/>
                        <a:t>Silica</a:t>
                      </a:r>
                    </a:p>
                  </a:txBody>
                  <a:tcPr>
                    <a:solidFill>
                      <a:schemeClr val="bg1">
                        <a:lumMod val="85000"/>
                      </a:schemeClr>
                    </a:solidFill>
                  </a:tcPr>
                </a:tc>
                <a:tc>
                  <a:txBody>
                    <a:bodyPr/>
                    <a:lstStyle/>
                    <a:p>
                      <a:pPr algn="ctr"/>
                      <a:r>
                        <a:rPr lang="en-US" sz="1600" i="0" dirty="0"/>
                        <a:t>9</a:t>
                      </a:r>
                    </a:p>
                  </a:txBody>
                  <a:tcPr>
                    <a:solidFill>
                      <a:schemeClr val="bg1">
                        <a:lumMod val="85000"/>
                      </a:schemeClr>
                    </a:solidFill>
                  </a:tcPr>
                </a:tc>
                <a:tc>
                  <a:txBody>
                    <a:bodyPr/>
                    <a:lstStyle/>
                    <a:p>
                      <a:pPr algn="ctr"/>
                      <a:r>
                        <a:rPr lang="en-US" sz="1600" b="1" i="1" dirty="0"/>
                        <a:t>9</a:t>
                      </a:r>
                    </a:p>
                  </a:txBody>
                  <a:tcPr>
                    <a:solidFill>
                      <a:schemeClr val="bg1">
                        <a:lumMod val="85000"/>
                      </a:schemeClr>
                    </a:solidFill>
                  </a:tcPr>
                </a:tc>
                <a:tc rowSpan="6">
                  <a:txBody>
                    <a:bodyPr/>
                    <a:lstStyle/>
                    <a:p>
                      <a:pPr algn="ctr"/>
                      <a:r>
                        <a:rPr lang="en-US" sz="1600" b="1" i="0" dirty="0"/>
                        <a:t>75</a:t>
                      </a:r>
                    </a:p>
                  </a:txBody>
                  <a:tcPr anchor="b">
                    <a:solidFill>
                      <a:schemeClr val="bg1">
                        <a:lumMod val="85000"/>
                      </a:schemeClr>
                    </a:solidFill>
                  </a:tcPr>
                </a:tc>
                <a:extLst>
                  <a:ext uri="{0D108BD9-81ED-4DB2-BD59-A6C34878D82A}">
                    <a16:rowId xmlns:a16="http://schemas.microsoft.com/office/drawing/2014/main" val="10001"/>
                  </a:ext>
                </a:extLst>
              </a:tr>
              <a:tr h="407372">
                <a:tc>
                  <a:txBody>
                    <a:bodyPr/>
                    <a:lstStyle/>
                    <a:p>
                      <a:pPr algn="r"/>
                      <a:r>
                        <a:rPr lang="en-US" sz="1600" i="1" dirty="0"/>
                        <a:t>Asbestos</a:t>
                      </a:r>
                    </a:p>
                  </a:txBody>
                  <a:tcPr>
                    <a:solidFill>
                      <a:schemeClr val="bg1">
                        <a:lumMod val="95000"/>
                      </a:schemeClr>
                    </a:solidFill>
                  </a:tcPr>
                </a:tc>
                <a:tc>
                  <a:txBody>
                    <a:bodyPr/>
                    <a:lstStyle/>
                    <a:p>
                      <a:pPr algn="ctr"/>
                      <a:r>
                        <a:rPr lang="en-US" sz="1600" i="0" dirty="0"/>
                        <a:t>7</a:t>
                      </a:r>
                    </a:p>
                  </a:txBody>
                  <a:tcPr>
                    <a:solidFill>
                      <a:schemeClr val="bg1">
                        <a:lumMod val="95000"/>
                      </a:schemeClr>
                    </a:solidFill>
                  </a:tcPr>
                </a:tc>
                <a:tc>
                  <a:txBody>
                    <a:bodyPr/>
                    <a:lstStyle/>
                    <a:p>
                      <a:pPr algn="ctr"/>
                      <a:r>
                        <a:rPr lang="en-US" sz="1600" b="1" i="1" dirty="0"/>
                        <a:t>7</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407372">
                <a:tc>
                  <a:txBody>
                    <a:bodyPr/>
                    <a:lstStyle/>
                    <a:p>
                      <a:pPr algn="r"/>
                      <a:r>
                        <a:rPr lang="en-US" sz="1600" i="1" dirty="0" err="1"/>
                        <a:t>Isocyanates</a:t>
                      </a:r>
                      <a:endParaRPr lang="en-US" sz="1600" i="1" dirty="0"/>
                    </a:p>
                  </a:txBody>
                  <a:tcPr>
                    <a:solidFill>
                      <a:schemeClr val="bg1">
                        <a:lumMod val="85000"/>
                      </a:schemeClr>
                    </a:solidFill>
                  </a:tcPr>
                </a:tc>
                <a:tc>
                  <a:txBody>
                    <a:bodyPr/>
                    <a:lstStyle/>
                    <a:p>
                      <a:pPr algn="ctr"/>
                      <a:r>
                        <a:rPr lang="en-US" sz="1600" i="0" dirty="0"/>
                        <a:t>3</a:t>
                      </a:r>
                    </a:p>
                  </a:txBody>
                  <a:tcPr>
                    <a:solidFill>
                      <a:schemeClr val="bg1">
                        <a:lumMod val="85000"/>
                      </a:schemeClr>
                    </a:solidFill>
                  </a:tcPr>
                </a:tc>
                <a:tc>
                  <a:txBody>
                    <a:bodyPr/>
                    <a:lstStyle/>
                    <a:p>
                      <a:pPr algn="ctr"/>
                      <a:r>
                        <a:rPr lang="en-US" sz="1600" b="1" i="1" dirty="0"/>
                        <a:t>3</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407372">
                <a:tc>
                  <a:txBody>
                    <a:bodyPr/>
                    <a:lstStyle/>
                    <a:p>
                      <a:pPr algn="r"/>
                      <a:r>
                        <a:rPr lang="en-US" sz="1600" i="1" dirty="0"/>
                        <a:t>Lead</a:t>
                      </a:r>
                    </a:p>
                  </a:txBody>
                  <a:tcPr>
                    <a:solidFill>
                      <a:schemeClr val="bg1">
                        <a:lumMod val="95000"/>
                      </a:schemeClr>
                    </a:solidFill>
                  </a:tcPr>
                </a:tc>
                <a:tc>
                  <a:txBody>
                    <a:bodyPr/>
                    <a:lstStyle/>
                    <a:p>
                      <a:pPr algn="ctr"/>
                      <a:r>
                        <a:rPr lang="en-US" sz="1600" i="0" dirty="0"/>
                        <a:t>2</a:t>
                      </a:r>
                    </a:p>
                  </a:txBody>
                  <a:tcPr>
                    <a:solidFill>
                      <a:schemeClr val="bg1">
                        <a:lumMod val="95000"/>
                      </a:schemeClr>
                    </a:solidFill>
                  </a:tcPr>
                </a:tc>
                <a:tc>
                  <a:txBody>
                    <a:bodyPr/>
                    <a:lstStyle/>
                    <a:p>
                      <a:pPr algn="ctr"/>
                      <a:r>
                        <a:rPr lang="en-US" sz="1600" b="1" i="1" dirty="0"/>
                        <a:t>2</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407372">
                <a:tc>
                  <a:txBody>
                    <a:bodyPr/>
                    <a:lstStyle/>
                    <a:p>
                      <a:pPr algn="r"/>
                      <a:r>
                        <a:rPr lang="en-US" sz="1600" i="1" dirty="0" err="1"/>
                        <a:t>Hexavalent</a:t>
                      </a:r>
                      <a:r>
                        <a:rPr lang="en-US" sz="1600" i="1" dirty="0"/>
                        <a:t> Chromium</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b="1" i="1" dirty="0"/>
                        <a:t>4</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407372">
                <a:tc>
                  <a:txBody>
                    <a:bodyPr/>
                    <a:lstStyle/>
                    <a:p>
                      <a:pPr algn="r"/>
                      <a:r>
                        <a:rPr lang="en-US" sz="1600" b="1" i="1" dirty="0"/>
                        <a:t>Total</a:t>
                      </a:r>
                    </a:p>
                  </a:txBody>
                  <a:tcPr>
                    <a:solidFill>
                      <a:schemeClr val="bg1">
                        <a:lumMod val="95000"/>
                      </a:schemeClr>
                    </a:solidFill>
                  </a:tcPr>
                </a:tc>
                <a:tc>
                  <a:txBody>
                    <a:bodyPr/>
                    <a:lstStyle/>
                    <a:p>
                      <a:pPr algn="ctr"/>
                      <a:r>
                        <a:rPr lang="en-US" sz="1600" b="1" i="0" dirty="0"/>
                        <a:t>22</a:t>
                      </a:r>
                    </a:p>
                  </a:txBody>
                  <a:tcPr>
                    <a:solidFill>
                      <a:schemeClr val="bg1">
                        <a:lumMod val="95000"/>
                      </a:schemeClr>
                    </a:solidFill>
                  </a:tcPr>
                </a:tc>
                <a:tc>
                  <a:txBody>
                    <a:bodyPr/>
                    <a:lstStyle/>
                    <a:p>
                      <a:pPr algn="ctr"/>
                      <a:r>
                        <a:rPr lang="en-US" sz="1600" b="1" i="1" dirty="0"/>
                        <a:t>22</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407372">
                <a:tc>
                  <a:txBody>
                    <a:bodyPr/>
                    <a:lstStyle/>
                    <a:p>
                      <a:pPr algn="r"/>
                      <a:r>
                        <a:rPr lang="en-US" sz="1600" b="0" i="1" dirty="0"/>
                        <a:t>Program Improvements</a:t>
                      </a:r>
                    </a:p>
                  </a:txBody>
                  <a:tcPr>
                    <a:solidFill>
                      <a:schemeClr val="bg1">
                        <a:lumMod val="85000"/>
                      </a:schemeClr>
                    </a:solidFill>
                  </a:tcPr>
                </a:tc>
                <a:tc>
                  <a:txBody>
                    <a:bodyPr/>
                    <a:lstStyle/>
                    <a:p>
                      <a:pPr algn="ctr"/>
                      <a:r>
                        <a:rPr lang="en-US" sz="1600" b="0" i="0" dirty="0"/>
                        <a:t>6</a:t>
                      </a:r>
                    </a:p>
                  </a:txBody>
                  <a:tcPr>
                    <a:solidFill>
                      <a:schemeClr val="bg1">
                        <a:lumMod val="85000"/>
                      </a:schemeClr>
                    </a:solidFill>
                  </a:tcPr>
                </a:tc>
                <a:tc>
                  <a:txBody>
                    <a:bodyPr/>
                    <a:lstStyle/>
                    <a:p>
                      <a:pPr algn="ctr"/>
                      <a:r>
                        <a:rPr lang="en-US" sz="1600" b="1" i="1" dirty="0"/>
                        <a:t>6</a:t>
                      </a:r>
                    </a:p>
                  </a:txBody>
                  <a:tcP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
        <p:nvSpPr>
          <p:cNvPr id="14" name="TextBox 13">
            <a:extLst>
              <a:ext uri="{FF2B5EF4-FFF2-40B4-BE49-F238E27FC236}">
                <a16:creationId xmlns:a16="http://schemas.microsoft.com/office/drawing/2014/main" id="{594D5532-6D1F-4AB9-8C3D-820E65D3B5CC}"/>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532374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graphicFrame>
        <p:nvGraphicFramePr>
          <p:cNvPr id="21" name="Group 154">
            <a:extLst>
              <a:ext uri="{FF2B5EF4-FFF2-40B4-BE49-F238E27FC236}">
                <a16:creationId xmlns:a16="http://schemas.microsoft.com/office/drawing/2014/main" id="{1D48420E-A8C0-473D-A6AE-AFB2322D3CED}"/>
              </a:ext>
            </a:extLst>
          </p:cNvPr>
          <p:cNvGraphicFramePr>
            <a:graphicFrameLocks noGrp="1"/>
          </p:cNvGraphicFramePr>
          <p:nvPr>
            <p:extLst>
              <p:ext uri="{D42A27DB-BD31-4B8C-83A1-F6EECF244321}">
                <p14:modId xmlns:p14="http://schemas.microsoft.com/office/powerpoint/2010/main" val="2640722513"/>
              </p:ext>
            </p:extLst>
          </p:nvPr>
        </p:nvGraphicFramePr>
        <p:xfrm>
          <a:off x="611188" y="1143001"/>
          <a:ext cx="7921623" cy="3217276"/>
        </p:xfrm>
        <a:graphic>
          <a:graphicData uri="http://schemas.openxmlformats.org/drawingml/2006/table">
            <a:tbl>
              <a:tblPr>
                <a:tableStyleId>{00A15C55-8517-42AA-B614-E9B94910E393}</a:tableStyleId>
              </a:tblPr>
              <a:tblGrid>
                <a:gridCol w="2011187">
                  <a:extLst>
                    <a:ext uri="{9D8B030D-6E8A-4147-A177-3AD203B41FA5}">
                      <a16:colId xmlns:a16="http://schemas.microsoft.com/office/drawing/2014/main" val="20000"/>
                    </a:ext>
                  </a:extLst>
                </a:gridCol>
                <a:gridCol w="923875">
                  <a:extLst>
                    <a:ext uri="{9D8B030D-6E8A-4147-A177-3AD203B41FA5}">
                      <a16:colId xmlns:a16="http://schemas.microsoft.com/office/drawing/2014/main" val="20001"/>
                    </a:ext>
                  </a:extLst>
                </a:gridCol>
                <a:gridCol w="1027272">
                  <a:extLst>
                    <a:ext uri="{9D8B030D-6E8A-4147-A177-3AD203B41FA5}">
                      <a16:colId xmlns:a16="http://schemas.microsoft.com/office/drawing/2014/main" val="20002"/>
                    </a:ext>
                  </a:extLst>
                </a:gridCol>
                <a:gridCol w="880517">
                  <a:extLst>
                    <a:ext uri="{9D8B030D-6E8A-4147-A177-3AD203B41FA5}">
                      <a16:colId xmlns:a16="http://schemas.microsoft.com/office/drawing/2014/main" val="20003"/>
                    </a:ext>
                  </a:extLst>
                </a:gridCol>
                <a:gridCol w="1027272">
                  <a:extLst>
                    <a:ext uri="{9D8B030D-6E8A-4147-A177-3AD203B41FA5}">
                      <a16:colId xmlns:a16="http://schemas.microsoft.com/office/drawing/2014/main" val="20004"/>
                    </a:ext>
                  </a:extLst>
                </a:gridCol>
                <a:gridCol w="1027272">
                  <a:extLst>
                    <a:ext uri="{9D8B030D-6E8A-4147-A177-3AD203B41FA5}">
                      <a16:colId xmlns:a16="http://schemas.microsoft.com/office/drawing/2014/main" val="20005"/>
                    </a:ext>
                  </a:extLst>
                </a:gridCol>
                <a:gridCol w="1024228">
                  <a:extLst>
                    <a:ext uri="{9D8B030D-6E8A-4147-A177-3AD203B41FA5}">
                      <a16:colId xmlns:a16="http://schemas.microsoft.com/office/drawing/2014/main" val="20006"/>
                    </a:ext>
                  </a:extLst>
                </a:gridCol>
              </a:tblGrid>
              <a:tr h="373845">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3615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416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 </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 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Aver.</a:t>
                      </a:r>
                    </a:p>
                  </a:txBody>
                  <a:tcPr anchor="ctr" horzOverflow="overflow">
                    <a:solidFill>
                      <a:schemeClr val="bg1">
                        <a:lumMod val="75000"/>
                      </a:schemeClr>
                    </a:solidFill>
                  </a:tcPr>
                </a:tc>
                <a:extLst>
                  <a:ext uri="{0D108BD9-81ED-4DB2-BD59-A6C34878D82A}">
                    <a16:rowId xmlns:a16="http://schemas.microsoft.com/office/drawing/2014/main" val="10002"/>
                  </a:ext>
                </a:extLst>
              </a:tr>
              <a:tr h="3039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Silica</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0.56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0.56</a:t>
                      </a:r>
                    </a:p>
                  </a:txBody>
                  <a:tcPr anchor="ctr" horzOverflow="overflow">
                    <a:solidFill>
                      <a:schemeClr val="bg1">
                        <a:lumMod val="95000"/>
                      </a:schemeClr>
                    </a:solidFill>
                  </a:tcPr>
                </a:tc>
                <a:extLst>
                  <a:ext uri="{0D108BD9-81ED-4DB2-BD59-A6C34878D82A}">
                    <a16:rowId xmlns:a16="http://schemas.microsoft.com/office/drawing/2014/main" val="10003"/>
                  </a:ext>
                </a:extLst>
              </a:tr>
              <a:tr h="3039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Asbestos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3039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effectLst/>
                        </a:rPr>
                        <a:t>Isocyanates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0.026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0.026</a:t>
                      </a:r>
                    </a:p>
                  </a:txBody>
                  <a:tcPr anchor="ctr" horzOverflow="overflow">
                    <a:solidFill>
                      <a:schemeClr val="bg1">
                        <a:lumMod val="95000"/>
                      </a:schemeClr>
                    </a:solidFill>
                  </a:tcPr>
                </a:tc>
                <a:extLst>
                  <a:ext uri="{0D108BD9-81ED-4DB2-BD59-A6C34878D82A}">
                    <a16:rowId xmlns:a16="http://schemas.microsoft.com/office/drawing/2014/main" val="10005"/>
                  </a:ext>
                </a:extLst>
              </a:tr>
              <a:tr h="3039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Lead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6"/>
                  </a:ext>
                </a:extLst>
              </a:tr>
              <a:tr h="441639">
                <a:tc>
                  <a:txBody>
                    <a:bodyPr/>
                    <a:lstStyle/>
                    <a:p>
                      <a:pPr algn="r"/>
                      <a:r>
                        <a:rPr lang="en-US" sz="14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7"/>
                  </a:ext>
                </a:extLst>
              </a:tr>
              <a:tr h="3039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13" name="TextBox 12">
            <a:extLst>
              <a:ext uri="{FF2B5EF4-FFF2-40B4-BE49-F238E27FC236}">
                <a16:creationId xmlns:a16="http://schemas.microsoft.com/office/drawing/2014/main" id="{328F1CDF-36A8-4BC7-AEA6-F12067B939EE}"/>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244126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1675861672"/>
              </p:ext>
            </p:extLst>
          </p:nvPr>
        </p:nvGraphicFramePr>
        <p:xfrm>
          <a:off x="609600" y="1123675"/>
          <a:ext cx="7924795" cy="3067328"/>
        </p:xfrm>
        <a:graphic>
          <a:graphicData uri="http://schemas.openxmlformats.org/drawingml/2006/table">
            <a:tbl>
              <a:tblPr/>
              <a:tblGrid>
                <a:gridCol w="5257796">
                  <a:extLst>
                    <a:ext uri="{9D8B030D-6E8A-4147-A177-3AD203B41FA5}">
                      <a16:colId xmlns:a16="http://schemas.microsoft.com/office/drawing/2014/main" val="20000"/>
                    </a:ext>
                  </a:extLst>
                </a:gridCol>
                <a:gridCol w="1295403">
                  <a:extLst>
                    <a:ext uri="{9D8B030D-6E8A-4147-A177-3AD203B41FA5}">
                      <a16:colId xmlns:a16="http://schemas.microsoft.com/office/drawing/2014/main" val="20001"/>
                    </a:ext>
                  </a:extLst>
                </a:gridCol>
                <a:gridCol w="1371596">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604955775"/>
              </p:ext>
            </p:extLst>
          </p:nvPr>
        </p:nvGraphicFramePr>
        <p:xfrm>
          <a:off x="609600" y="4811995"/>
          <a:ext cx="7924796" cy="1162360"/>
        </p:xfrm>
        <a:graphic>
          <a:graphicData uri="http://schemas.openxmlformats.org/drawingml/2006/table">
            <a:tbl>
              <a:tblPr firstRow="1" bandRow="1">
                <a:tableStyleId>{00A15C55-8517-42AA-B614-E9B94910E393}</a:tableStyleId>
              </a:tblPr>
              <a:tblGrid>
                <a:gridCol w="4267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59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3</a:t>
                      </a:r>
                    </a:p>
                  </a:txBody>
                  <a:tcPr>
                    <a:solidFill>
                      <a:schemeClr val="bg1">
                        <a:lumMod val="85000"/>
                      </a:schemeClr>
                    </a:solidFill>
                  </a:tcPr>
                </a:tc>
                <a:tc>
                  <a:txBody>
                    <a:bodyPr/>
                    <a:lstStyle/>
                    <a:p>
                      <a:pPr algn="ctr"/>
                      <a:r>
                        <a:rPr lang="en-US" sz="1500" b="1" i="1" dirty="0"/>
                        <a:t>3</a:t>
                      </a:r>
                    </a:p>
                  </a:txBody>
                  <a:tcPr>
                    <a:solidFill>
                      <a:schemeClr val="bg1">
                        <a:lumMod val="85000"/>
                      </a:schemeClr>
                    </a:solidFill>
                  </a:tcPr>
                </a:tc>
                <a:tc>
                  <a:txBody>
                    <a:bodyPr/>
                    <a:lstStyle/>
                    <a:p>
                      <a:pPr algn="ctr"/>
                      <a:r>
                        <a:rPr lang="en-US" sz="15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50</a:t>
                      </a:r>
                    </a:p>
                  </a:txBody>
                  <a:tcPr>
                    <a:solidFill>
                      <a:schemeClr val="bg1">
                        <a:lumMod val="95000"/>
                      </a:schemeClr>
                    </a:solidFill>
                  </a:tcPr>
                </a:tc>
                <a:tc>
                  <a:txBody>
                    <a:bodyPr/>
                    <a:lstStyle/>
                    <a:p>
                      <a:pPr algn="ctr"/>
                      <a:r>
                        <a:rPr lang="en-US" sz="1500" b="1" i="1" dirty="0"/>
                        <a:t>50</a:t>
                      </a:r>
                    </a:p>
                  </a:txBody>
                  <a:tcPr>
                    <a:solidFill>
                      <a:schemeClr val="bg1">
                        <a:lumMod val="95000"/>
                      </a:schemeClr>
                    </a:solidFill>
                  </a:tcPr>
                </a:tc>
                <a:tc>
                  <a:txBody>
                    <a:bodyPr/>
                    <a:lstStyle/>
                    <a:p>
                      <a:pPr algn="ctr"/>
                      <a:r>
                        <a:rPr lang="en-US" sz="15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0" name="TextBox 19">
            <a:extLst>
              <a:ext uri="{FF2B5EF4-FFF2-40B4-BE49-F238E27FC236}">
                <a16:creationId xmlns:a16="http://schemas.microsoft.com/office/drawing/2014/main" id="{77011EEA-43B8-47FA-905E-72EC3AA3A03B}"/>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792021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3743310519"/>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4648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205">
                  <a:extLst>
                    <a:ext uri="{9D8B030D-6E8A-4147-A177-3AD203B41FA5}">
                      <a16:colId xmlns:a16="http://schemas.microsoft.com/office/drawing/2014/main" val="20002"/>
                    </a:ext>
                  </a:extLst>
                </a:gridCol>
                <a:gridCol w="1447996">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5</a:t>
                      </a:r>
                    </a:p>
                  </a:txBody>
                  <a:tcPr>
                    <a:solidFill>
                      <a:schemeClr val="bg1">
                        <a:lumMod val="95000"/>
                      </a:schemeClr>
                    </a:solidFill>
                  </a:tcPr>
                </a:tc>
                <a:tc>
                  <a:txBody>
                    <a:bodyPr/>
                    <a:lstStyle/>
                    <a:p>
                      <a:pPr algn="ctr"/>
                      <a:r>
                        <a:rPr lang="en-US" sz="1400" b="1" i="1" dirty="0"/>
                        <a:t>5</a:t>
                      </a:r>
                    </a:p>
                  </a:txBody>
                  <a:tcPr>
                    <a:solidFill>
                      <a:schemeClr val="bg1">
                        <a:lumMod val="95000"/>
                      </a:schemeClr>
                    </a:solidFill>
                  </a:tcPr>
                </a:tc>
                <a:tc>
                  <a:txBody>
                    <a:bodyPr/>
                    <a:lstStyle/>
                    <a:p>
                      <a:pPr algn="ctr"/>
                      <a:r>
                        <a:rPr lang="en-US" sz="1400" i="0" dirty="0"/>
                        <a:t>20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1</a:t>
                      </a:r>
                    </a:p>
                  </a:txBody>
                  <a:tcPr>
                    <a:solidFill>
                      <a:schemeClr val="bg1">
                        <a:lumMod val="85000"/>
                      </a:schemeClr>
                    </a:solidFill>
                  </a:tcPr>
                </a:tc>
                <a:tc>
                  <a:txBody>
                    <a:bodyPr/>
                    <a:lstStyle/>
                    <a:p>
                      <a:pPr algn="ctr"/>
                      <a:r>
                        <a:rPr lang="en-US" sz="1400" b="1" i="1" dirty="0"/>
                        <a:t>1</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a:txBody>
                    <a:bodyPr/>
                    <a:lstStyle/>
                    <a:p>
                      <a:pPr algn="ctr"/>
                      <a:r>
                        <a:rPr lang="en-US" sz="1400" i="0" dirty="0"/>
                        <a:t>2</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b="1" i="1" dirty="0"/>
                        <a:t>9</a:t>
                      </a:r>
                    </a:p>
                  </a:txBody>
                  <a:tcPr>
                    <a:solidFill>
                      <a:schemeClr val="bg1">
                        <a:lumMod val="85000"/>
                      </a:schemeClr>
                    </a:solidFill>
                  </a:tcPr>
                </a:tc>
                <a:tc>
                  <a:txBody>
                    <a:bodyPr/>
                    <a:lstStyle/>
                    <a:p>
                      <a:pPr algn="ctr"/>
                      <a:r>
                        <a:rPr lang="en-US" sz="14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A02D7E7B-E165-4256-BB86-132CFFD4800D}"/>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graphicFrame>
        <p:nvGraphicFramePr>
          <p:cNvPr id="11" name="Group 128">
            <a:extLst>
              <a:ext uri="{FF2B5EF4-FFF2-40B4-BE49-F238E27FC236}">
                <a16:creationId xmlns:a16="http://schemas.microsoft.com/office/drawing/2014/main" id="{064B118D-9DC0-4C70-8BD5-619131924002}"/>
              </a:ext>
            </a:extLst>
          </p:cNvPr>
          <p:cNvGraphicFramePr>
            <a:graphicFrameLocks noGrp="1"/>
          </p:cNvGraphicFramePr>
          <p:nvPr>
            <p:extLst>
              <p:ext uri="{D42A27DB-BD31-4B8C-83A1-F6EECF244321}">
                <p14:modId xmlns:p14="http://schemas.microsoft.com/office/powerpoint/2010/main" val="3198764938"/>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5%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tc>
                  <a:txBody>
                    <a:bodyPr/>
                    <a:lstStyle/>
                    <a:p>
                      <a:pPr algn="ctr"/>
                      <a:r>
                        <a:rPr lang="en-US" sz="1200" b="1" i="1" dirty="0"/>
                        <a:t>27% Lower</a:t>
                      </a:r>
                    </a:p>
                  </a:txBody>
                  <a:tcP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2.2</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2.1</a:t>
                      </a:r>
                    </a:p>
                  </a:txBody>
                  <a:tcPr horzOverflow="overflow">
                    <a:solidFill>
                      <a:schemeClr val="bg1">
                        <a:lumMod val="85000"/>
                      </a:schemeClr>
                    </a:solidFill>
                  </a:tcPr>
                </a:tc>
                <a:tc>
                  <a:txBody>
                    <a:bodyPr/>
                    <a:lstStyle/>
                    <a:p>
                      <a:pPr algn="ctr"/>
                      <a:r>
                        <a:rPr lang="en-US" sz="1200" i="1" dirty="0"/>
                        <a:t>2.9</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2.8</a:t>
                      </a:r>
                    </a:p>
                  </a:txBody>
                  <a:tcPr horzOverflow="overflow">
                    <a:solidFill>
                      <a:schemeClr val="bg1">
                        <a:lumMod val="85000"/>
                      </a:schemeClr>
                    </a:solidFill>
                  </a:tcPr>
                </a:tc>
                <a:tc>
                  <a:txBody>
                    <a:bodyPr/>
                    <a:lstStyle/>
                    <a:p>
                      <a:pPr algn="ctr"/>
                      <a:r>
                        <a:rPr lang="en-US" sz="1200" b="1" i="1" dirty="0"/>
                        <a:t>25%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5365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1588495289"/>
              </p:ext>
            </p:extLst>
          </p:nvPr>
        </p:nvGraphicFramePr>
        <p:xfrm>
          <a:off x="609597" y="3657599"/>
          <a:ext cx="7924803" cy="2286002"/>
        </p:xfrm>
        <a:graphic>
          <a:graphicData uri="http://schemas.openxmlformats.org/drawingml/2006/table">
            <a:tbl>
              <a:tblPr firstRow="1" bandRow="1">
                <a:tableStyleId>{073A0DAA-6AF3-43AB-8588-CEC1D06C72B9}</a:tableStyleId>
              </a:tblPr>
              <a:tblGrid>
                <a:gridCol w="472440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66821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4</a:t>
                      </a:r>
                    </a:p>
                  </a:txBody>
                  <a:tcPr>
                    <a:solidFill>
                      <a:schemeClr val="bg1">
                        <a:lumMod val="95000"/>
                      </a:schemeClr>
                    </a:solidFill>
                  </a:tcPr>
                </a:tc>
                <a:tc>
                  <a:txBody>
                    <a:bodyPr/>
                    <a:lstStyle/>
                    <a:p>
                      <a:pPr algn="ctr"/>
                      <a:r>
                        <a:rPr lang="en-US" sz="1400" b="1" i="1" dirty="0"/>
                        <a:t>4</a:t>
                      </a:r>
                    </a:p>
                  </a:txBody>
                  <a:tcPr>
                    <a:solidFill>
                      <a:schemeClr val="bg1">
                        <a:lumMod val="95000"/>
                      </a:schemeClr>
                    </a:solidFill>
                  </a:tcPr>
                </a:tc>
                <a:tc>
                  <a:txBody>
                    <a:bodyPr/>
                    <a:lstStyle/>
                    <a:p>
                      <a:pPr algn="ctr"/>
                      <a:r>
                        <a:rPr lang="en-US" sz="1400" i="0" dirty="0"/>
                        <a:t>24</a:t>
                      </a:r>
                    </a:p>
                  </a:txBody>
                  <a:tcP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4</a:t>
                      </a:r>
                    </a:p>
                  </a:txBody>
                  <a:tcPr>
                    <a:solidFill>
                      <a:schemeClr val="bg1">
                        <a:lumMod val="85000"/>
                      </a:schemeClr>
                    </a:solidFill>
                  </a:tcPr>
                </a:tc>
                <a:tc>
                  <a:txBody>
                    <a:bodyPr/>
                    <a:lstStyle/>
                    <a:p>
                      <a:pPr algn="ctr"/>
                      <a:r>
                        <a:rPr lang="en-US" sz="1400" b="1" i="1" dirty="0"/>
                        <a:t>4</a:t>
                      </a:r>
                    </a:p>
                  </a:txBody>
                  <a:tcPr>
                    <a:solidFill>
                      <a:schemeClr val="bg1">
                        <a:lumMod val="85000"/>
                      </a:schemeClr>
                    </a:solidFill>
                  </a:tcPr>
                </a:tc>
                <a:tc>
                  <a:txBody>
                    <a:bodyPr/>
                    <a:lstStyle/>
                    <a:p>
                      <a:pPr algn="ctr"/>
                      <a:r>
                        <a:rPr lang="en-US" sz="1400" i="0" dirty="0"/>
                        <a:t>10</a:t>
                      </a:r>
                    </a:p>
                  </a:txBody>
                  <a:tcP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2</a:t>
                      </a:r>
                    </a:p>
                  </a:txBody>
                  <a:tcP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AE51EF92-2261-4F99-8ABB-014DE6DF5DCC}"/>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graphicFrame>
        <p:nvGraphicFramePr>
          <p:cNvPr id="10" name="Table 9">
            <a:extLst>
              <a:ext uri="{FF2B5EF4-FFF2-40B4-BE49-F238E27FC236}">
                <a16:creationId xmlns:a16="http://schemas.microsoft.com/office/drawing/2014/main" id="{C0320F5F-6800-40B4-9B0D-469B5995DA25}"/>
              </a:ext>
            </a:extLst>
          </p:cNvPr>
          <p:cNvGraphicFramePr>
            <a:graphicFrameLocks noGrp="1"/>
          </p:cNvGraphicFramePr>
          <p:nvPr>
            <p:extLst>
              <p:ext uri="{D42A27DB-BD31-4B8C-83A1-F6EECF244321}">
                <p14:modId xmlns:p14="http://schemas.microsoft.com/office/powerpoint/2010/main" val="2702682893"/>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2019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4.6</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tc>
                  <a:txBody>
                    <a:bodyPr/>
                    <a:lstStyle/>
                    <a:p>
                      <a:pPr algn="ctr"/>
                      <a:r>
                        <a:rPr lang="en-US" sz="1200" b="1" i="1" dirty="0"/>
                        <a:t>4% Lower</a:t>
                      </a:r>
                    </a:p>
                  </a:txBody>
                  <a:tcP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3.4</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3.3</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horzOverflow="overflow">
                    <a:solidFill>
                      <a:schemeClr val="bg1">
                        <a:lumMod val="85000"/>
                      </a:schemeClr>
                    </a:solidFill>
                  </a:tcPr>
                </a:tc>
                <a:tc>
                  <a:txBody>
                    <a:bodyPr/>
                    <a:lstStyle/>
                    <a:p>
                      <a:pPr algn="ctr"/>
                      <a:r>
                        <a:rPr lang="en-US" sz="1200" b="1" i="1" dirty="0"/>
                        <a:t>11%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944670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sp>
        <p:nvSpPr>
          <p:cNvPr id="12" name="TextBox 11">
            <a:extLst>
              <a:ext uri="{FF2B5EF4-FFF2-40B4-BE49-F238E27FC236}">
                <a16:creationId xmlns:a16="http://schemas.microsoft.com/office/drawing/2014/main" id="{1182FC4E-1CD9-4A24-A6B8-22E295BA1E1C}"/>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3827816935"/>
              </p:ext>
            </p:extLst>
          </p:nvPr>
        </p:nvGraphicFramePr>
        <p:xfrm>
          <a:off x="609599" y="1282114"/>
          <a:ext cx="7848601" cy="3213684"/>
        </p:xfrm>
        <a:graphic>
          <a:graphicData uri="http://schemas.openxmlformats.org/drawingml/2006/table">
            <a:tbl>
              <a:tblPr firstRow="1" bandRow="1">
                <a:tableStyleId>{073A0DAA-6AF3-43AB-8588-CEC1D06C72B9}</a:tableStyleId>
              </a:tblPr>
              <a:tblGrid>
                <a:gridCol w="4678974">
                  <a:extLst>
                    <a:ext uri="{9D8B030D-6E8A-4147-A177-3AD203B41FA5}">
                      <a16:colId xmlns:a16="http://schemas.microsoft.com/office/drawing/2014/main" val="20000"/>
                    </a:ext>
                  </a:extLst>
                </a:gridCol>
                <a:gridCol w="905608">
                  <a:extLst>
                    <a:ext uri="{9D8B030D-6E8A-4147-A177-3AD203B41FA5}">
                      <a16:colId xmlns:a16="http://schemas.microsoft.com/office/drawing/2014/main" val="20001"/>
                    </a:ext>
                  </a:extLst>
                </a:gridCol>
                <a:gridCol w="830140">
                  <a:extLst>
                    <a:ext uri="{9D8B030D-6E8A-4147-A177-3AD203B41FA5}">
                      <a16:colId xmlns:a16="http://schemas.microsoft.com/office/drawing/2014/main" val="20002"/>
                    </a:ext>
                  </a:extLst>
                </a:gridCol>
                <a:gridCol w="1433879">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28</a:t>
                      </a:r>
                    </a:p>
                  </a:txBody>
                  <a:tcPr anchor="ctr">
                    <a:solidFill>
                      <a:schemeClr val="bg1">
                        <a:lumMod val="95000"/>
                      </a:schemeClr>
                    </a:solidFill>
                  </a:tcPr>
                </a:tc>
                <a:tc>
                  <a:txBody>
                    <a:bodyPr/>
                    <a:lstStyle/>
                    <a:p>
                      <a:pPr algn="ctr"/>
                      <a:r>
                        <a:rPr lang="en-US" sz="1400" b="1" i="1" dirty="0"/>
                        <a:t>28</a:t>
                      </a:r>
                    </a:p>
                  </a:txBody>
                  <a:tcPr anchor="ctr">
                    <a:solidFill>
                      <a:schemeClr val="bg1">
                        <a:lumMod val="95000"/>
                      </a:schemeClr>
                    </a:solidFill>
                  </a:tcPr>
                </a:tc>
                <a:tc>
                  <a:txBody>
                    <a:bodyPr/>
                    <a:lstStyle/>
                    <a:p>
                      <a:pPr algn="ctr"/>
                      <a:r>
                        <a:rPr lang="en-US" sz="1400" i="0" dirty="0"/>
                        <a:t>100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49</a:t>
                      </a:r>
                    </a:p>
                  </a:txBody>
                  <a:tcPr anchor="ctr">
                    <a:solidFill>
                      <a:schemeClr val="bg1">
                        <a:lumMod val="85000"/>
                      </a:schemeClr>
                    </a:solidFill>
                  </a:tcPr>
                </a:tc>
                <a:tc>
                  <a:txBody>
                    <a:bodyPr/>
                    <a:lstStyle/>
                    <a:p>
                      <a:pPr algn="ctr"/>
                      <a:r>
                        <a:rPr lang="en-US" sz="1400" b="1" i="1" dirty="0"/>
                        <a:t>49</a:t>
                      </a:r>
                    </a:p>
                  </a:txBody>
                  <a:tcPr anchor="ctr">
                    <a:solidFill>
                      <a:schemeClr val="bg1">
                        <a:lumMod val="85000"/>
                      </a:schemeClr>
                    </a:solidFill>
                  </a:tcPr>
                </a:tc>
                <a:tc>
                  <a:txBody>
                    <a:bodyPr/>
                    <a:lstStyle/>
                    <a:p>
                      <a:pPr algn="ctr"/>
                      <a:r>
                        <a:rPr lang="en-US" sz="1400" i="0" dirty="0"/>
                        <a:t>80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7</a:t>
                      </a:r>
                    </a:p>
                  </a:txBody>
                  <a:tcPr anchor="ctr">
                    <a:solidFill>
                      <a:schemeClr val="bg1">
                        <a:lumMod val="95000"/>
                      </a:schemeClr>
                    </a:solidFill>
                  </a:tcPr>
                </a:tc>
                <a:tc>
                  <a:txBody>
                    <a:bodyPr/>
                    <a:lstStyle/>
                    <a:p>
                      <a:pPr algn="ctr"/>
                      <a:r>
                        <a:rPr lang="en-US" sz="1400" b="1" i="1" dirty="0"/>
                        <a:t>7</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123</a:t>
                      </a:r>
                    </a:p>
                  </a:txBody>
                  <a:tcPr anchor="ctr">
                    <a:solidFill>
                      <a:schemeClr val="bg1">
                        <a:lumMod val="85000"/>
                      </a:schemeClr>
                    </a:solidFill>
                  </a:tcPr>
                </a:tc>
                <a:tc>
                  <a:txBody>
                    <a:bodyPr/>
                    <a:lstStyle/>
                    <a:p>
                      <a:pPr algn="ctr"/>
                      <a:r>
                        <a:rPr lang="en-US" sz="1400" b="1" i="1" dirty="0"/>
                        <a:t>123</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0D9F63B3-8653-4682-9B4B-0E7C5BADFAA2}"/>
              </a:ext>
            </a:extLst>
          </p:cNvPr>
          <p:cNvPicPr/>
          <p:nvPr/>
        </p:nvPicPr>
        <p:blipFill>
          <a:blip r:embed="rId5" cstate="print"/>
          <a:srcRect r="24038" b="30983"/>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297831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sp>
        <p:nvSpPr>
          <p:cNvPr id="9" name="TextBox 8">
            <a:extLst>
              <a:ext uri="{FF2B5EF4-FFF2-40B4-BE49-F238E27FC236}">
                <a16:creationId xmlns:a16="http://schemas.microsoft.com/office/drawing/2014/main" id="{ACFF86FC-AB16-42F5-9DA7-9C35DA1BBB67}"/>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11" name="Picture 10">
            <a:extLst>
              <a:ext uri="{FF2B5EF4-FFF2-40B4-BE49-F238E27FC236}">
                <a16:creationId xmlns:a16="http://schemas.microsoft.com/office/drawing/2014/main" id="{DC6691E1-9254-4EEF-9D0A-5CC204A85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26" y="2052696"/>
            <a:ext cx="2753832" cy="2065374"/>
          </a:xfrm>
          <a:prstGeom prst="rect">
            <a:avLst/>
          </a:prstGeom>
        </p:spPr>
      </p:pic>
      <p:graphicFrame>
        <p:nvGraphicFramePr>
          <p:cNvPr id="15" name="Table 14">
            <a:extLst>
              <a:ext uri="{FF2B5EF4-FFF2-40B4-BE49-F238E27FC236}">
                <a16:creationId xmlns:a16="http://schemas.microsoft.com/office/drawing/2014/main" id="{99A5D6F9-4B36-4324-BFAB-1A818AB4F113}"/>
              </a:ext>
            </a:extLst>
          </p:cNvPr>
          <p:cNvGraphicFramePr>
            <a:graphicFrameLocks noGrp="1"/>
          </p:cNvGraphicFramePr>
          <p:nvPr>
            <p:extLst>
              <p:ext uri="{D42A27DB-BD31-4B8C-83A1-F6EECF244321}">
                <p14:modId xmlns:p14="http://schemas.microsoft.com/office/powerpoint/2010/main" val="474874230"/>
              </p:ext>
            </p:extLst>
          </p:nvPr>
        </p:nvGraphicFramePr>
        <p:xfrm>
          <a:off x="609601" y="4038600"/>
          <a:ext cx="7929234" cy="1831088"/>
        </p:xfrm>
        <a:graphic>
          <a:graphicData uri="http://schemas.openxmlformats.org/drawingml/2006/table">
            <a:tbl>
              <a:tblPr firstRow="1" bandRow="1">
                <a:tableStyleId>{073A0DAA-6AF3-43AB-8588-CEC1D06C72B9}</a:tableStyleId>
              </a:tblPr>
              <a:tblGrid>
                <a:gridCol w="46481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52235">
                  <a:extLst>
                    <a:ext uri="{9D8B030D-6E8A-4147-A177-3AD203B41FA5}">
                      <a16:colId xmlns:a16="http://schemas.microsoft.com/office/drawing/2014/main" val="20003"/>
                    </a:ext>
                  </a:extLst>
                </a:gridCol>
              </a:tblGrid>
              <a:tr h="501204">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32</a:t>
                      </a:r>
                    </a:p>
                  </a:txBody>
                  <a:tcPr>
                    <a:solidFill>
                      <a:schemeClr val="bg1">
                        <a:lumMod val="85000"/>
                      </a:schemeClr>
                    </a:solidFill>
                  </a:tcPr>
                </a:tc>
                <a:tc>
                  <a:txBody>
                    <a:bodyPr/>
                    <a:lstStyle/>
                    <a:p>
                      <a:pPr algn="ctr"/>
                      <a:r>
                        <a:rPr lang="en-US" sz="1400" b="1" i="1" dirty="0"/>
                        <a:t>32</a:t>
                      </a:r>
                    </a:p>
                  </a:txBody>
                  <a:tcPr>
                    <a:solidFill>
                      <a:schemeClr val="bg1">
                        <a:lumMod val="85000"/>
                      </a:schemeClr>
                    </a:solidFill>
                  </a:tcPr>
                </a:tc>
                <a:tc>
                  <a:txBody>
                    <a:bodyPr/>
                    <a:lstStyle/>
                    <a:p>
                      <a:pPr algn="ctr"/>
                      <a:r>
                        <a:rPr lang="en-US" sz="1400" b="0" i="0" dirty="0"/>
                        <a:t>63</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67</a:t>
                      </a:r>
                    </a:p>
                  </a:txBody>
                  <a:tcPr>
                    <a:solidFill>
                      <a:schemeClr val="bg1">
                        <a:lumMod val="95000"/>
                      </a:schemeClr>
                    </a:solidFill>
                  </a:tcPr>
                </a:tc>
                <a:tc>
                  <a:txBody>
                    <a:bodyPr/>
                    <a:lstStyle/>
                    <a:p>
                      <a:pPr algn="ctr"/>
                      <a:r>
                        <a:rPr lang="en-US" sz="1400" b="1" i="1"/>
                        <a:t>67</a:t>
                      </a:r>
                      <a:endParaRPr lang="en-US" sz="1400" b="1" i="1" dirty="0"/>
                    </a:p>
                  </a:txBody>
                  <a:tcPr>
                    <a:solidFill>
                      <a:schemeClr val="bg1">
                        <a:lumMod val="95000"/>
                      </a:schemeClr>
                    </a:solidFill>
                  </a:tcPr>
                </a:tc>
                <a:tc>
                  <a:txBody>
                    <a:bodyPr/>
                    <a:lstStyle/>
                    <a:p>
                      <a:pPr algn="ctr"/>
                      <a:r>
                        <a:rPr lang="en-US" sz="1400" b="0" i="0" dirty="0"/>
                        <a:t>150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400" b="0" i="1" dirty="0"/>
                        <a:t>Trained</a:t>
                      </a:r>
                    </a:p>
                  </a:txBody>
                  <a:tcPr>
                    <a:solidFill>
                      <a:schemeClr val="bg1">
                        <a:lumMod val="95000"/>
                      </a:schemeClr>
                    </a:solidFill>
                  </a:tcPr>
                </a:tc>
                <a:tc>
                  <a:txBody>
                    <a:bodyPr/>
                    <a:lstStyle/>
                    <a:p>
                      <a:pPr algn="ctr"/>
                      <a:r>
                        <a:rPr lang="en-US" sz="1400" b="0" i="0" dirty="0"/>
                        <a:t>256</a:t>
                      </a:r>
                    </a:p>
                  </a:txBody>
                  <a:tcPr>
                    <a:solidFill>
                      <a:schemeClr val="bg1">
                        <a:lumMod val="95000"/>
                      </a:schemeClr>
                    </a:solidFill>
                  </a:tcPr>
                </a:tc>
                <a:tc>
                  <a:txBody>
                    <a:bodyPr/>
                    <a:lstStyle/>
                    <a:p>
                      <a:pPr algn="ctr"/>
                      <a:r>
                        <a:rPr lang="en-US" sz="1400" b="1" i="1" dirty="0"/>
                        <a:t>256</a:t>
                      </a:r>
                    </a:p>
                  </a:txBody>
                  <a:tcPr>
                    <a:solidFill>
                      <a:schemeClr val="bg1">
                        <a:lumMod val="95000"/>
                      </a:schemeClr>
                    </a:solidFill>
                  </a:tcPr>
                </a:tc>
                <a:tc>
                  <a:txBody>
                    <a:bodyPr/>
                    <a:lstStyle/>
                    <a:p>
                      <a:pPr algn="ctr"/>
                      <a:r>
                        <a:rPr lang="en-US" sz="1400" b="0" i="0" dirty="0"/>
                        <a:t>2,000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6" name="Table 15">
            <a:extLst>
              <a:ext uri="{FF2B5EF4-FFF2-40B4-BE49-F238E27FC236}">
                <a16:creationId xmlns:a16="http://schemas.microsoft.com/office/drawing/2014/main" id="{5ECA888A-3AE8-4DB5-A9E7-8DD1C3C85D8B}"/>
              </a:ext>
            </a:extLst>
          </p:cNvPr>
          <p:cNvGraphicFramePr>
            <a:graphicFrameLocks noGrp="1"/>
          </p:cNvGraphicFramePr>
          <p:nvPr>
            <p:extLst>
              <p:ext uri="{D42A27DB-BD31-4B8C-83A1-F6EECF244321}">
                <p14:modId xmlns:p14="http://schemas.microsoft.com/office/powerpoint/2010/main" val="2828820964"/>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2.1</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450111" y="3124200"/>
            <a:ext cx="8001000" cy="304800"/>
          </a:xfrm>
        </p:spPr>
        <p:txBody>
          <a:bodyPr/>
          <a:lstStyle/>
          <a:p>
            <a:pPr algn="r">
              <a:buFont typeface="Symbol" pitchFamily="18" charset="2"/>
              <a:buNone/>
            </a:pPr>
            <a:r>
              <a:rPr lang="en-US" sz="1000" dirty="0"/>
              <a:t>*</a:t>
            </a:r>
            <a:r>
              <a:rPr lang="en-US" sz="1000" i="1" dirty="0"/>
              <a:t>All industries including state and local government    CY = Calendar Year</a:t>
            </a:r>
          </a:p>
        </p:txBody>
      </p:sp>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rgbClr val="000080"/>
                </a:solidFill>
              </a:rPr>
              <a:t>TRC and DART Rate Comparison</a:t>
            </a:r>
          </a:p>
        </p:txBody>
      </p:sp>
      <p:graphicFrame>
        <p:nvGraphicFramePr>
          <p:cNvPr id="15" name="Table 14"/>
          <p:cNvGraphicFramePr>
            <a:graphicFrameLocks noGrp="1"/>
          </p:cNvGraphicFramePr>
          <p:nvPr/>
        </p:nvGraphicFramePr>
        <p:xfrm>
          <a:off x="609600" y="1143000"/>
          <a:ext cx="7841510" cy="1981200"/>
        </p:xfrm>
        <a:graphic>
          <a:graphicData uri="http://schemas.openxmlformats.org/drawingml/2006/table">
            <a:tbl>
              <a:tblPr firstRow="1" bandRow="1">
                <a:tableStyleId>{00A15C55-8517-42AA-B614-E9B94910E393}</a:tableStyleId>
              </a:tblPr>
              <a:tblGrid>
                <a:gridCol w="1357184">
                  <a:extLst>
                    <a:ext uri="{9D8B030D-6E8A-4147-A177-3AD203B41FA5}">
                      <a16:colId xmlns:a16="http://schemas.microsoft.com/office/drawing/2014/main" val="20000"/>
                    </a:ext>
                  </a:extLst>
                </a:gridCol>
                <a:gridCol w="100501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2355110">
                  <a:extLst>
                    <a:ext uri="{9D8B030D-6E8A-4147-A177-3AD203B41FA5}">
                      <a16:colId xmlns:a16="http://schemas.microsoft.com/office/drawing/2014/main" val="20005"/>
                    </a:ext>
                  </a:extLst>
                </a:gridCol>
              </a:tblGrid>
              <a:tr h="640080">
                <a:tc>
                  <a:txBody>
                    <a:bodyPr/>
                    <a:lstStyle/>
                    <a:p>
                      <a:pPr algn="ctr"/>
                      <a:r>
                        <a:rPr lang="en-US" sz="1500" dirty="0">
                          <a:solidFill>
                            <a:schemeClr val="tx1"/>
                          </a:solidFill>
                        </a:rPr>
                        <a:t>CY 2019</a:t>
                      </a:r>
                    </a:p>
                  </a:txBody>
                  <a:tcPr anchor="ctr">
                    <a:solidFill>
                      <a:schemeClr val="bg1">
                        <a:lumMod val="75000"/>
                      </a:schemeClr>
                    </a:solidFill>
                  </a:tcPr>
                </a:tc>
                <a:tc gridSpan="2">
                  <a:txBody>
                    <a:bodyPr/>
                    <a:lstStyle/>
                    <a:p>
                      <a:pPr algn="ctr"/>
                      <a:r>
                        <a:rPr lang="en-US" sz="1500" b="1" dirty="0">
                          <a:solidFill>
                            <a:schemeClr val="tx1"/>
                          </a:solidFill>
                        </a:rPr>
                        <a:t>North Carolina</a:t>
                      </a:r>
                    </a:p>
                  </a:txBody>
                  <a:tcPr anchor="ctr">
                    <a:solidFill>
                      <a:schemeClr val="bg1">
                        <a:lumMod val="75000"/>
                      </a:schemeClr>
                    </a:solidFill>
                  </a:tcPr>
                </a:tc>
                <a:tc hMerge="1">
                  <a:txBody>
                    <a:bodyPr/>
                    <a:lstStyle/>
                    <a:p>
                      <a:endParaRPr lang="en-US"/>
                    </a:p>
                  </a:txBody>
                  <a:tcPr/>
                </a:tc>
                <a:tc gridSpan="2">
                  <a:txBody>
                    <a:bodyPr/>
                    <a:lstStyle/>
                    <a:p>
                      <a:pPr algn="ctr"/>
                      <a:r>
                        <a:rPr lang="en-US" sz="1500" b="1" dirty="0">
                          <a:solidFill>
                            <a:schemeClr val="tx1"/>
                          </a:solidFill>
                        </a:rPr>
                        <a:t>National Average</a:t>
                      </a:r>
                    </a:p>
                  </a:txBody>
                  <a:tcPr anchor="ctr">
                    <a:solidFill>
                      <a:schemeClr val="bg1">
                        <a:lumMod val="75000"/>
                      </a:schemeClr>
                    </a:solidFill>
                  </a:tcPr>
                </a:tc>
                <a:tc hMerge="1">
                  <a:txBody>
                    <a:bodyPr/>
                    <a:lstStyle/>
                    <a:p>
                      <a:endParaRPr lang="en-US"/>
                    </a:p>
                  </a:txBody>
                  <a:tcPr/>
                </a:tc>
                <a:tc>
                  <a:txBody>
                    <a:bodyPr/>
                    <a:lstStyle/>
                    <a:p>
                      <a:pPr algn="ctr"/>
                      <a:r>
                        <a:rPr lang="en-US" sz="1500" b="1" dirty="0">
                          <a:solidFill>
                            <a:schemeClr val="tx1"/>
                          </a:solidFill>
                        </a:rPr>
                        <a:t>Comparison</a:t>
                      </a:r>
                    </a:p>
                  </a:txBody>
                  <a:tcPr anchor="ctr">
                    <a:solidFill>
                      <a:schemeClr val="bg1">
                        <a:lumMod val="75000"/>
                      </a:schemeClr>
                    </a:solidFill>
                  </a:tcPr>
                </a:tc>
                <a:extLst>
                  <a:ext uri="{0D108BD9-81ED-4DB2-BD59-A6C34878D82A}">
                    <a16:rowId xmlns:a16="http://schemas.microsoft.com/office/drawing/2014/main" val="10000"/>
                  </a:ext>
                </a:extLst>
              </a:tr>
              <a:tr h="609600">
                <a:tc>
                  <a:txBody>
                    <a:bodyPr/>
                    <a:lstStyle/>
                    <a:p>
                      <a:pPr algn="r"/>
                      <a:r>
                        <a:rPr lang="en-US" sz="1400" i="1" dirty="0"/>
                        <a:t>TRC Rate</a:t>
                      </a:r>
                    </a:p>
                  </a:txBody>
                  <a:tcPr anchor="ctr">
                    <a:solidFill>
                      <a:schemeClr val="bg1">
                        <a:lumMod val="95000"/>
                      </a:schemeClr>
                    </a:solidFill>
                  </a:tcPr>
                </a:tc>
                <a:tc>
                  <a:txBody>
                    <a:bodyPr/>
                    <a:lstStyle/>
                    <a:p>
                      <a:pPr algn="ctr"/>
                      <a:r>
                        <a:rPr lang="en-US" sz="1400" i="1" dirty="0"/>
                        <a:t>2.3</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2.5*</a:t>
                      </a:r>
                    </a:p>
                  </a:txBody>
                  <a:tcPr anchor="ctr">
                    <a:solidFill>
                      <a:schemeClr val="bg1">
                        <a:lumMod val="95000"/>
                      </a:schemeClr>
                    </a:solidFill>
                  </a:tcPr>
                </a:tc>
                <a:tc>
                  <a:txBody>
                    <a:bodyPr/>
                    <a:lstStyle/>
                    <a:p>
                      <a:pPr algn="ctr"/>
                      <a:r>
                        <a:rPr lang="en-US" sz="1400" i="1" dirty="0"/>
                        <a:t>2.8</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3.0*</a:t>
                      </a:r>
                    </a:p>
                  </a:txBody>
                  <a:tcPr anchor="ctr">
                    <a:solidFill>
                      <a:schemeClr val="bg1">
                        <a:lumMod val="95000"/>
                      </a:schemeClr>
                    </a:solidFill>
                  </a:tcPr>
                </a:tc>
                <a:tc>
                  <a:txBody>
                    <a:bodyPr/>
                    <a:lstStyle/>
                    <a:p>
                      <a:pPr algn="ctr"/>
                      <a:r>
                        <a:rPr lang="en-US" sz="1400" b="0" i="1" dirty="0"/>
                        <a:t>18% Lower/17% Lower*</a:t>
                      </a:r>
                    </a:p>
                  </a:txBody>
                  <a:tcPr anchor="ctr">
                    <a:solidFill>
                      <a:schemeClr val="bg1">
                        <a:lumMod val="95000"/>
                      </a:schemeClr>
                    </a:solidFill>
                  </a:tcPr>
                </a:tc>
                <a:extLst>
                  <a:ext uri="{0D108BD9-81ED-4DB2-BD59-A6C34878D82A}">
                    <a16:rowId xmlns:a16="http://schemas.microsoft.com/office/drawing/2014/main" val="10001"/>
                  </a:ext>
                </a:extLst>
              </a:tr>
              <a:tr h="731520">
                <a:tc>
                  <a:txBody>
                    <a:bodyPr/>
                    <a:lstStyle/>
                    <a:p>
                      <a:pPr algn="r"/>
                      <a:r>
                        <a:rPr lang="en-US" sz="1400" i="1" dirty="0"/>
                        <a:t>DART Rate</a:t>
                      </a:r>
                    </a:p>
                  </a:txBody>
                  <a:tcPr anchor="ctr">
                    <a:solidFill>
                      <a:schemeClr val="bg1">
                        <a:lumMod val="85000"/>
                      </a:schemeClr>
                    </a:solidFill>
                  </a:tcPr>
                </a:tc>
                <a:tc>
                  <a:txBody>
                    <a:bodyPr/>
                    <a:lstStyle/>
                    <a:p>
                      <a:pPr algn="ctr"/>
                      <a:r>
                        <a:rPr lang="en-US" sz="1400" i="1" dirty="0"/>
                        <a:t>1.2</a:t>
                      </a:r>
                    </a:p>
                  </a:txBody>
                  <a:tcPr anchor="ctr">
                    <a:solidFill>
                      <a:schemeClr val="bg1">
                        <a:lumMod val="85000"/>
                      </a:schemeClr>
                    </a:solidFill>
                  </a:tcPr>
                </a:tc>
                <a:tc>
                  <a:txBody>
                    <a:bodyPr/>
                    <a:lstStyle/>
                    <a:p>
                      <a:pPr algn="ctr"/>
                      <a:r>
                        <a:rPr lang="en-US" sz="1400" i="1" dirty="0"/>
                        <a:t>1.3*</a:t>
                      </a:r>
                    </a:p>
                  </a:txBody>
                  <a:tcPr anchor="ctr">
                    <a:solidFill>
                      <a:schemeClr val="bg1">
                        <a:lumMod val="85000"/>
                      </a:schemeClr>
                    </a:solidFill>
                  </a:tcPr>
                </a:tc>
                <a:tc>
                  <a:txBody>
                    <a:bodyPr/>
                    <a:lstStyle/>
                    <a:p>
                      <a:pPr algn="ctr"/>
                      <a:r>
                        <a:rPr lang="en-US" sz="1400" i="1" dirty="0"/>
                        <a:t>1.5</a:t>
                      </a:r>
                    </a:p>
                  </a:txBody>
                  <a:tcPr anchor="ctr">
                    <a:solidFill>
                      <a:schemeClr val="bg1">
                        <a:lumMod val="85000"/>
                      </a:schemeClr>
                    </a:solidFill>
                  </a:tcPr>
                </a:tc>
                <a:tc>
                  <a:txBody>
                    <a:bodyPr/>
                    <a:lstStyle/>
                    <a:p>
                      <a:pPr algn="ctr"/>
                      <a:r>
                        <a:rPr lang="en-US" sz="1400" i="1" dirty="0"/>
                        <a:t>1.6*</a:t>
                      </a:r>
                    </a:p>
                  </a:txBody>
                  <a:tcPr anchor="ctr">
                    <a:solidFill>
                      <a:schemeClr val="bg1">
                        <a:lumMod val="85000"/>
                      </a:schemeClr>
                    </a:solidFill>
                  </a:tcPr>
                </a:tc>
                <a:tc>
                  <a:txBody>
                    <a:bodyPr/>
                    <a:lstStyle/>
                    <a:p>
                      <a:pPr algn="ctr"/>
                      <a:r>
                        <a:rPr lang="en-US" sz="1400" b="0" i="1" dirty="0"/>
                        <a:t>20% Lower/19% Lower*</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25" name="Picture 24" descr="DSC_1171">
            <a:extLst>
              <a:ext uri="{FF2B5EF4-FFF2-40B4-BE49-F238E27FC236}">
                <a16:creationId xmlns:a16="http://schemas.microsoft.com/office/drawing/2014/main" id="{F53638CC-2568-47B1-9D50-48CFC54D8A7D}"/>
              </a:ext>
            </a:extLst>
          </p:cNvPr>
          <p:cNvPicPr>
            <a:picLocks noGrp="1" noChangeAspect="1"/>
          </p:cNvPicPr>
          <p:nvPr isPhoto="1"/>
        </p:nvPicPr>
        <p:blipFill rotWithShape="1">
          <a:blip r:embed="rId3" cstate="email">
            <a:extLst>
              <a:ext uri="{28A0092B-C50C-407E-A947-70E740481C1C}">
                <a14:useLocalDpi xmlns:a14="http://schemas.microsoft.com/office/drawing/2010/main"/>
              </a:ext>
            </a:extLst>
          </a:blip>
          <a:srcRect t="33212" b="24037"/>
          <a:stretch/>
        </p:blipFill>
        <p:spPr>
          <a:xfrm>
            <a:off x="2362200" y="3424647"/>
            <a:ext cx="4302784" cy="2522498"/>
          </a:xfrm>
          <a:prstGeom prst="rect">
            <a:avLst/>
          </a:prstGeom>
        </p:spPr>
      </p:pic>
      <p:pic>
        <p:nvPicPr>
          <p:cNvPr id="34" name="Picture 33" descr="DSC_1192-2">
            <a:extLst>
              <a:ext uri="{FF2B5EF4-FFF2-40B4-BE49-F238E27FC236}">
                <a16:creationId xmlns:a16="http://schemas.microsoft.com/office/drawing/2014/main" id="{6CC6D9BD-1ABA-4F44-956B-A2FA88CB72F9}"/>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5981314" y="3429001"/>
            <a:ext cx="2469796" cy="2514924"/>
          </a:xfrm>
          <a:prstGeom prst="rect">
            <a:avLst/>
          </a:prstGeom>
        </p:spPr>
      </p:pic>
      <p:sp>
        <p:nvSpPr>
          <p:cNvPr id="10" name="TextBox 9">
            <a:extLst>
              <a:ext uri="{FF2B5EF4-FFF2-40B4-BE49-F238E27FC236}">
                <a16:creationId xmlns:a16="http://schemas.microsoft.com/office/drawing/2014/main" id="{43EB05A2-247C-4AA4-ACBA-0B780762DAD4}"/>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3" name="Picture 2" descr="A group of people posing for a photo&#10;&#10;Description automatically generated">
            <a:extLst>
              <a:ext uri="{FF2B5EF4-FFF2-40B4-BE49-F238E27FC236}">
                <a16:creationId xmlns:a16="http://schemas.microsoft.com/office/drawing/2014/main" id="{CF007793-5896-4417-B20C-20E657B96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424647"/>
            <a:ext cx="2756506" cy="2522495"/>
          </a:xfrm>
          <a:prstGeom prst="rect">
            <a:avLst/>
          </a:prstGeom>
        </p:spPr>
      </p:pic>
    </p:spTree>
    <p:extLst>
      <p:ext uri="{BB962C8B-B14F-4D97-AF65-F5344CB8AC3E}">
        <p14:creationId xmlns:p14="http://schemas.microsoft.com/office/powerpoint/2010/main" val="159859611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sp>
        <p:nvSpPr>
          <p:cNvPr id="16" name="TextBox 15">
            <a:extLst>
              <a:ext uri="{FF2B5EF4-FFF2-40B4-BE49-F238E27FC236}">
                <a16:creationId xmlns:a16="http://schemas.microsoft.com/office/drawing/2014/main" id="{50D5531C-DFC3-4410-A193-358EC9273208}"/>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graphicFrame>
        <p:nvGraphicFramePr>
          <p:cNvPr id="25" name="Table 24">
            <a:extLst>
              <a:ext uri="{FF2B5EF4-FFF2-40B4-BE49-F238E27FC236}">
                <a16:creationId xmlns:a16="http://schemas.microsoft.com/office/drawing/2014/main" id="{CE8126AB-37E6-4A60-B7F0-D130CF4C2189}"/>
              </a:ext>
            </a:extLst>
          </p:cNvPr>
          <p:cNvGraphicFramePr>
            <a:graphicFrameLocks noGrp="1"/>
          </p:cNvGraphicFramePr>
          <p:nvPr>
            <p:extLst>
              <p:ext uri="{D42A27DB-BD31-4B8C-83A1-F6EECF244321}">
                <p14:modId xmlns:p14="http://schemas.microsoft.com/office/powerpoint/2010/main" val="1212501631"/>
              </p:ext>
            </p:extLst>
          </p:nvPr>
        </p:nvGraphicFramePr>
        <p:xfrm>
          <a:off x="609600" y="1130183"/>
          <a:ext cx="7924800" cy="2298817"/>
        </p:xfrm>
        <a:graphic>
          <a:graphicData uri="http://schemas.openxmlformats.org/drawingml/2006/table">
            <a:tbl>
              <a:tblPr firstRow="1" bandRow="1">
                <a:tableStyleId>{00A15C55-8517-42AA-B614-E9B94910E393}</a:tableStyleId>
              </a:tblPr>
              <a:tblGrid>
                <a:gridCol w="2895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1</a:t>
                      </a:r>
                      <a:r>
                        <a:rPr lang="en-US" sz="1300" baseline="30000" dirty="0">
                          <a:solidFill>
                            <a:schemeClr val="tx1"/>
                          </a:solidFill>
                        </a:rPr>
                        <a:t>st</a:t>
                      </a:r>
                      <a:r>
                        <a:rPr lang="en-US" sz="1300" dirty="0">
                          <a:solidFill>
                            <a:schemeClr val="tx1"/>
                          </a:solidFill>
                        </a:rPr>
                        <a:t> Qtr.</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1" i="1" dirty="0"/>
                        <a:t>2</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1" dirty="0"/>
                        <a:t>103</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1"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1" dirty="0"/>
                        <a:t>20</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0" i="1" dirty="0"/>
                        <a:t>150</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95331" y="3442576"/>
            <a:ext cx="895869" cy="646476"/>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AC0B77A0-C97D-4FED-9EEC-2406DC33F1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226" y="3442574"/>
            <a:ext cx="900661" cy="675496"/>
          </a:xfrm>
          <a:prstGeom prst="rect">
            <a:avLst/>
          </a:prstGeom>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graphicFrame>
        <p:nvGraphicFramePr>
          <p:cNvPr id="32" name="Table 31">
            <a:extLst>
              <a:ext uri="{FF2B5EF4-FFF2-40B4-BE49-F238E27FC236}">
                <a16:creationId xmlns:a16="http://schemas.microsoft.com/office/drawing/2014/main" id="{50A2C0B0-F400-4C04-B5E2-4F7F0055A2A7}"/>
              </a:ext>
            </a:extLst>
          </p:cNvPr>
          <p:cNvGraphicFramePr>
            <a:graphicFrameLocks noGrp="1"/>
          </p:cNvGraphicFramePr>
          <p:nvPr>
            <p:extLst>
              <p:ext uri="{D42A27DB-BD31-4B8C-83A1-F6EECF244321}">
                <p14:modId xmlns:p14="http://schemas.microsoft.com/office/powerpoint/2010/main" val="184341745"/>
              </p:ext>
            </p:extLst>
          </p:nvPr>
        </p:nvGraphicFramePr>
        <p:xfrm>
          <a:off x="609598" y="4102626"/>
          <a:ext cx="7924802" cy="1840974"/>
        </p:xfrm>
        <a:graphic>
          <a:graphicData uri="http://schemas.openxmlformats.org/drawingml/2006/table">
            <a:tbl>
              <a:tblPr firstRow="1" bandRow="1">
                <a:tableStyleId>{00A15C55-8517-42AA-B614-E9B94910E393}</a:tableStyleId>
              </a:tblPr>
              <a:tblGrid>
                <a:gridCol w="4572002">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2</a:t>
                      </a:r>
                    </a:p>
                  </a:txBody>
                  <a:tcPr>
                    <a:solidFill>
                      <a:schemeClr val="bg1">
                        <a:lumMod val="85000"/>
                      </a:schemeClr>
                    </a:solidFill>
                  </a:tcPr>
                </a:tc>
                <a:tc>
                  <a:txBody>
                    <a:bodyPr/>
                    <a:lstStyle/>
                    <a:p>
                      <a:pPr algn="ctr"/>
                      <a:r>
                        <a:rPr lang="en-US" sz="1400" b="1" i="1" dirty="0"/>
                        <a:t>2</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3</a:t>
                      </a:r>
                    </a:p>
                  </a:txBody>
                  <a:tcPr>
                    <a:solidFill>
                      <a:schemeClr val="bg1">
                        <a:lumMod val="85000"/>
                      </a:schemeClr>
                    </a:solidFill>
                  </a:tcPr>
                </a:tc>
                <a:tc>
                  <a:txBody>
                    <a:bodyPr/>
                    <a:lstStyle/>
                    <a:p>
                      <a:pPr algn="ctr"/>
                      <a:r>
                        <a:rPr lang="en-US" sz="1400" b="1" i="1" dirty="0"/>
                        <a:t>3</a:t>
                      </a:r>
                    </a:p>
                  </a:txBody>
                  <a:tcPr>
                    <a:solidFill>
                      <a:schemeClr val="bg1">
                        <a:lumMod val="85000"/>
                      </a:schemeClr>
                    </a:solidFill>
                  </a:tcPr>
                </a:tc>
                <a:tc>
                  <a:txBody>
                    <a:bodyPr/>
                    <a:lstStyle/>
                    <a:p>
                      <a:pPr algn="ctr"/>
                      <a:r>
                        <a:rPr lang="en-US" sz="1400" b="0" i="0" dirty="0"/>
                        <a:t>20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32</a:t>
                      </a:r>
                    </a:p>
                  </a:txBody>
                  <a:tcPr>
                    <a:solidFill>
                      <a:schemeClr val="bg1">
                        <a:lumMod val="95000"/>
                      </a:schemeClr>
                    </a:solidFill>
                  </a:tcPr>
                </a:tc>
                <a:tc>
                  <a:txBody>
                    <a:bodyPr/>
                    <a:lstStyle/>
                    <a:p>
                      <a:pPr algn="ctr"/>
                      <a:r>
                        <a:rPr lang="en-US" sz="1400" b="1" i="1" dirty="0"/>
                        <a:t>32</a:t>
                      </a:r>
                    </a:p>
                  </a:txBody>
                  <a:tcPr>
                    <a:solidFill>
                      <a:schemeClr val="bg1">
                        <a:lumMod val="95000"/>
                      </a:schemeClr>
                    </a:solidFill>
                  </a:tcPr>
                </a:tc>
                <a:tc>
                  <a:txBody>
                    <a:bodyPr/>
                    <a:lstStyle/>
                    <a:p>
                      <a:pPr algn="ctr"/>
                      <a:r>
                        <a:rPr lang="en-US" sz="1400" b="0" i="0" dirty="0"/>
                        <a:t>100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85215"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1"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2" cstate="print"/>
          <a:srcRect/>
          <a:stretch>
            <a:fillRect/>
          </a:stretch>
        </p:blipFill>
        <p:spPr bwMode="auto">
          <a:xfrm>
            <a:off x="7487170" y="3429000"/>
            <a:ext cx="1047230" cy="655709"/>
          </a:xfrm>
          <a:prstGeom prst="rect">
            <a:avLst/>
          </a:prstGeom>
          <a:noFill/>
          <a:ln w="9525">
            <a:noFill/>
            <a:miter lim="800000"/>
            <a:headEnd/>
            <a:tailEnd/>
          </a:ln>
        </p:spPr>
      </p:pic>
    </p:spTree>
    <p:extLst>
      <p:ext uri="{BB962C8B-B14F-4D97-AF65-F5344CB8AC3E}">
        <p14:creationId xmlns:p14="http://schemas.microsoft.com/office/powerpoint/2010/main" val="71797329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3054648296"/>
              </p:ext>
            </p:extLst>
          </p:nvPr>
        </p:nvGraphicFramePr>
        <p:xfrm>
          <a:off x="609600" y="1143001"/>
          <a:ext cx="7924794" cy="2346194"/>
        </p:xfrm>
        <a:graphic>
          <a:graphicData uri="http://schemas.openxmlformats.org/drawingml/2006/table">
            <a:tbl>
              <a:tblPr firstRow="1" bandRow="1">
                <a:tableStyleId>{00A15C55-8517-42AA-B614-E9B94910E393}</a:tableStyleId>
              </a:tblPr>
              <a:tblGrid>
                <a:gridCol w="3733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523994">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5">
                  <a:txBody>
                    <a:bodyPr/>
                    <a:lstStyle/>
                    <a:p>
                      <a:pPr algn="ctr"/>
                      <a:endParaRPr lang="en-US" sz="1400" b="1" i="0" dirty="0"/>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extLst>
                  <a:ext uri="{0D108BD9-81ED-4DB2-BD59-A6C34878D82A}">
                    <a16:rowId xmlns:a16="http://schemas.microsoft.com/office/drawing/2014/main" val="10001"/>
                  </a:ext>
                </a:extLst>
              </a:tr>
              <a:tr h="3468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vMerge="1">
                  <a:txBody>
                    <a:bodyPr/>
                    <a:lstStyle/>
                    <a:p>
                      <a:endParaRPr lang="en-US"/>
                    </a:p>
                  </a:txBody>
                  <a:tcPr/>
                </a:tc>
                <a:tc>
                  <a:txBody>
                    <a:bodyPr/>
                    <a:lstStyle/>
                    <a:p>
                      <a:pPr algn="ctr"/>
                      <a:r>
                        <a:rPr lang="en-US" sz="1400" b="0" i="1" dirty="0"/>
                        <a:t>121</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1" i="1" dirty="0"/>
                        <a:t>5</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1" dirty="0"/>
                        <a:t>40</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endParaRPr lang="en-US"/>
                    </a:p>
                  </a:txBody>
                  <a:tcPr/>
                </a:tc>
                <a:tc>
                  <a:txBody>
                    <a:bodyPr/>
                    <a:lstStyle/>
                    <a:p>
                      <a:pPr algn="ctr"/>
                      <a:r>
                        <a:rPr lang="en-US" sz="1400" b="0" i="1" dirty="0"/>
                        <a:t>0</a:t>
                      </a:r>
                    </a:p>
                  </a:txBody>
                  <a:tcPr anchor="ctr">
                    <a:solidFill>
                      <a:schemeClr val="bg1">
                        <a:lumMod val="95000"/>
                      </a:schemeClr>
                    </a:solidFill>
                  </a:tcPr>
                </a:tc>
                <a:extLst>
                  <a:ext uri="{0D108BD9-81ED-4DB2-BD59-A6C34878D82A}">
                    <a16:rowId xmlns:a16="http://schemas.microsoft.com/office/drawing/2014/main" val="10004"/>
                  </a:ext>
                </a:extLst>
              </a:tr>
              <a:tr h="313852">
                <a:tc>
                  <a:txBody>
                    <a:bodyPr/>
                    <a:lstStyle/>
                    <a:p>
                      <a:pPr algn="r"/>
                      <a:r>
                        <a:rPr lang="en-US" sz="1400" i="1" dirty="0"/>
                        <a:t>SHARP—Renewal</a:t>
                      </a:r>
                      <a:endParaRPr lang="en-US" sz="1400" b="0" i="1" dirty="0"/>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1" i="1" dirty="0"/>
                        <a:t>13</a:t>
                      </a:r>
                    </a:p>
                  </a:txBody>
                  <a:tcPr anchor="ctr">
                    <a:solidFill>
                      <a:schemeClr val="bg1">
                        <a:lumMod val="85000"/>
                      </a:schemeClr>
                    </a:solidFill>
                  </a:tcPr>
                </a:tc>
                <a:tc vMerge="1">
                  <a:txBody>
                    <a:bodyPr/>
                    <a:lstStyle/>
                    <a:p>
                      <a:pPr algn="ctr"/>
                      <a:endParaRPr lang="en-US" sz="1400" b="1" i="1" dirty="0"/>
                    </a:p>
                  </a:txBody>
                  <a:tcPr anchor="ctr">
                    <a:solidFill>
                      <a:schemeClr val="bg1">
                        <a:lumMod val="85000"/>
                      </a:schemeClr>
                    </a:solidFill>
                  </a:tcPr>
                </a:tc>
                <a:tc>
                  <a:txBody>
                    <a:bodyPr/>
                    <a:lstStyle/>
                    <a:p>
                      <a:pPr algn="ctr"/>
                      <a:r>
                        <a:rPr lang="en-US" sz="1400" b="1" i="1" dirty="0"/>
                        <a:t>167</a:t>
                      </a:r>
                    </a:p>
                  </a:txBody>
                  <a:tcPr anchor="ctr">
                    <a:solidFill>
                      <a:schemeClr val="bg1">
                        <a:lumMod val="85000"/>
                      </a:schemeClr>
                    </a:solidFill>
                  </a:tcPr>
                </a:tc>
                <a:extLst>
                  <a:ext uri="{0D108BD9-81ED-4DB2-BD59-A6C34878D82A}">
                    <a16:rowId xmlns:a16="http://schemas.microsoft.com/office/drawing/2014/main" val="10005"/>
                  </a:ext>
                </a:extLst>
              </a:tr>
              <a:tr h="275409">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20</a:t>
                      </a:r>
                    </a:p>
                  </a:txBody>
                  <a:tcPr anchor="ctr">
                    <a:solidFill>
                      <a:schemeClr val="bg1">
                        <a:lumMod val="95000"/>
                      </a:schemeClr>
                    </a:solidFill>
                  </a:tcPr>
                </a:tc>
                <a:tc>
                  <a:txBody>
                    <a:bodyPr/>
                    <a:lstStyle/>
                    <a:p>
                      <a:pPr algn="ctr"/>
                      <a:r>
                        <a:rPr lang="en-US" sz="1400" b="1" i="1" dirty="0"/>
                        <a:t>20</a:t>
                      </a:r>
                    </a:p>
                  </a:txBody>
                  <a:tcPr anchor="ctr">
                    <a:solidFill>
                      <a:schemeClr val="bg1">
                        <a:lumMod val="95000"/>
                      </a:schemeClr>
                    </a:solidFill>
                  </a:tcPr>
                </a:tc>
                <a:tc gridSpan="2">
                  <a:txBody>
                    <a:bodyPr/>
                    <a:lstStyle/>
                    <a:p>
                      <a:pPr algn="l"/>
                      <a:r>
                        <a:rPr lang="en-US" sz="1400" b="1" i="1" dirty="0"/>
                        <a:t>     55</a:t>
                      </a:r>
                    </a:p>
                  </a:txBody>
                  <a:tcPr anchor="ctr">
                    <a:solidFill>
                      <a:schemeClr val="bg1">
                        <a:lumMod val="95000"/>
                      </a:schemeClr>
                    </a:solidFill>
                  </a:tcPr>
                </a:tc>
                <a:tc hMerge="1">
                  <a:txBody>
                    <a:bodyPr/>
                    <a:lstStyle/>
                    <a:p>
                      <a:pPr algn="ctr"/>
                      <a:endParaRPr lang="en-US" sz="1300" b="0"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2575050607"/>
              </p:ext>
            </p:extLst>
          </p:nvPr>
        </p:nvGraphicFramePr>
        <p:xfrm>
          <a:off x="623454" y="3657600"/>
          <a:ext cx="7910946" cy="810798"/>
        </p:xfrm>
        <a:graphic>
          <a:graphicData uri="http://schemas.openxmlformats.org/drawingml/2006/table">
            <a:tbl>
              <a:tblPr firstRow="1" bandRow="1">
                <a:tableStyleId>{00A15C55-8517-42AA-B614-E9B94910E393}</a:tableStyleId>
              </a:tblPr>
              <a:tblGrid>
                <a:gridCol w="5396346">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1</a:t>
                      </a:r>
                    </a:p>
                  </a:txBody>
                  <a:tcPr anchor="ctr">
                    <a:solidFill>
                      <a:schemeClr val="bg1">
                        <a:lumMod val="95000"/>
                      </a:schemeClr>
                    </a:solidFill>
                  </a:tcPr>
                </a:tc>
                <a:tc>
                  <a:txBody>
                    <a:bodyPr/>
                    <a:lstStyle/>
                    <a:p>
                      <a:pPr algn="ctr"/>
                      <a:r>
                        <a:rPr lang="en-US" sz="1300" b="1" i="1" dirty="0"/>
                        <a:t>1</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1440501768"/>
              </p:ext>
            </p:extLst>
          </p:nvPr>
        </p:nvGraphicFramePr>
        <p:xfrm>
          <a:off x="609600" y="4572000"/>
          <a:ext cx="7924800" cy="1249680"/>
        </p:xfrm>
        <a:graphic>
          <a:graphicData uri="http://schemas.openxmlformats.org/drawingml/2006/table">
            <a:tbl>
              <a:tblPr firstRow="1" bandRow="1">
                <a:tableStyleId>{00A15C55-8517-42AA-B614-E9B94910E393}</a:tableStyleId>
              </a:tblPr>
              <a:tblGrid>
                <a:gridCol w="5486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272722">
                <a:tc gridSpan="2">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2">
                  <a:txBody>
                    <a:bodyPr/>
                    <a:lstStyle/>
                    <a:p>
                      <a:pPr algn="r"/>
                      <a:r>
                        <a:rPr lang="en-US" sz="1400" i="1" dirty="0"/>
                        <a:t>CY 2020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a:txBody>
                    <a:bodyPr/>
                    <a:lstStyle/>
                    <a:p>
                      <a:pPr algn="ctr"/>
                      <a:r>
                        <a:rPr lang="en-US" sz="1400" b="1" i="1" dirty="0"/>
                        <a:t>2,737</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8</a:t>
                      </a:r>
                    </a:p>
                  </a:txBody>
                  <a:tcPr anchor="ctr">
                    <a:solidFill>
                      <a:schemeClr val="bg1">
                        <a:lumMod val="95000"/>
                      </a:schemeClr>
                    </a:solidFill>
                  </a:tcPr>
                </a:tc>
                <a:tc>
                  <a:txBody>
                    <a:bodyPr/>
                    <a:lstStyle/>
                    <a:p>
                      <a:pPr algn="ctr"/>
                      <a:r>
                        <a:rPr lang="en-US" sz="1400" b="1" i="1" dirty="0"/>
                        <a:t>8</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2F732481-34DD-4FC0-ABAF-27A385384486}"/>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189037"/>
            <a:ext cx="7086600" cy="4525963"/>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 (Being renewed)</a:t>
            </a:r>
          </a:p>
          <a:p>
            <a:endParaRPr lang="en-US" dirty="0"/>
          </a:p>
        </p:txBody>
      </p:sp>
      <p:sp>
        <p:nvSpPr>
          <p:cNvPr id="8" name="TextBox 7">
            <a:extLst>
              <a:ext uri="{FF2B5EF4-FFF2-40B4-BE49-F238E27FC236}">
                <a16:creationId xmlns:a16="http://schemas.microsoft.com/office/drawing/2014/main" id="{9EAA81EF-0459-4676-8CA4-B961035A9191}"/>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Tree>
    <p:extLst>
      <p:ext uri="{BB962C8B-B14F-4D97-AF65-F5344CB8AC3E}">
        <p14:creationId xmlns:p14="http://schemas.microsoft.com/office/powerpoint/2010/main" val="137939322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189037"/>
            <a:ext cx="7924800" cy="4525963"/>
          </a:xfrm>
        </p:spPr>
        <p:txBody>
          <a:bodyPr/>
          <a:lstStyle/>
          <a:p>
            <a:r>
              <a:rPr lang="en-US" b="1" dirty="0"/>
              <a:t>Partnerships</a:t>
            </a:r>
          </a:p>
          <a:p>
            <a:endParaRPr lang="en-US" sz="1000" b="1" dirty="0"/>
          </a:p>
          <a:p>
            <a:pPr lvl="1"/>
            <a:r>
              <a:rPr lang="en-US" i="1" dirty="0"/>
              <a:t>Sanders Utility Construction Company, Inc.</a:t>
            </a:r>
          </a:p>
          <a:p>
            <a:pPr lvl="1"/>
            <a:endParaRPr lang="en-US" sz="800" i="1" dirty="0"/>
          </a:p>
          <a:p>
            <a:pPr lvl="2"/>
            <a:r>
              <a:rPr lang="en-US" dirty="0"/>
              <a:t>Charlotte – Irwin Creek Tributaries Sanitary Sewer Improvements </a:t>
            </a:r>
            <a:r>
              <a:rPr lang="en-US" sz="1600" dirty="0"/>
              <a:t>(2020 – 2022)</a:t>
            </a:r>
          </a:p>
          <a:p>
            <a:pPr lvl="2"/>
            <a:endParaRPr lang="en-US" dirty="0"/>
          </a:p>
          <a:p>
            <a:pPr lvl="1"/>
            <a:r>
              <a:rPr lang="en-US" i="1" dirty="0"/>
              <a:t>Barringer Construction</a:t>
            </a:r>
          </a:p>
          <a:p>
            <a:pPr lvl="1"/>
            <a:endParaRPr lang="en-US" sz="8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800" i="1" dirty="0"/>
          </a:p>
          <a:p>
            <a:pPr lvl="2"/>
            <a:r>
              <a:rPr lang="en-US" dirty="0"/>
              <a:t>Charlotte - Charlotte Convention Center </a:t>
            </a:r>
            <a:r>
              <a:rPr lang="en-US" sz="1600" dirty="0"/>
              <a:t>(2020 – 2021)</a:t>
            </a:r>
          </a:p>
          <a:p>
            <a:pPr lvl="1"/>
            <a:endParaRPr lang="en-US" i="1" dirty="0"/>
          </a:p>
          <a:p>
            <a:endParaRPr lang="en-US" dirty="0"/>
          </a:p>
        </p:txBody>
      </p:sp>
      <p:sp>
        <p:nvSpPr>
          <p:cNvPr id="8" name="TextBox 7">
            <a:extLst>
              <a:ext uri="{FF2B5EF4-FFF2-40B4-BE49-F238E27FC236}">
                <a16:creationId xmlns:a16="http://schemas.microsoft.com/office/drawing/2014/main" id="{26B39050-69A1-4F9B-AE44-AFB20ECB56D2}"/>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749722440"/>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1684794518"/>
              </p:ext>
            </p:extLst>
          </p:nvPr>
        </p:nvGraphicFramePr>
        <p:xfrm>
          <a:off x="1828800" y="1188720"/>
          <a:ext cx="4267201" cy="86868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00201">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2593136269"/>
              </p:ext>
            </p:extLst>
          </p:nvPr>
        </p:nvGraphicFramePr>
        <p:xfrm>
          <a:off x="533398" y="1904999"/>
          <a:ext cx="8001000" cy="2133601"/>
        </p:xfrm>
        <a:graphic>
          <a:graphicData uri="http://schemas.openxmlformats.org/drawingml/2006/table">
            <a:tbl>
              <a:tblPr firstRow="1" bandRow="1">
                <a:tableStyleId>{00A15C55-8517-42AA-B614-E9B94910E393}</a:tableStyleId>
              </a:tblPr>
              <a:tblGrid>
                <a:gridCol w="129540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066798">
                  <a:extLst>
                    <a:ext uri="{9D8B030D-6E8A-4147-A177-3AD203B41FA5}">
                      <a16:colId xmlns:a16="http://schemas.microsoft.com/office/drawing/2014/main" val="2129303459"/>
                    </a:ext>
                  </a:extLst>
                </a:gridCol>
              </a:tblGrid>
              <a:tr h="588773">
                <a:tc>
                  <a:txBody>
                    <a:bodyPr/>
                    <a:lstStyle/>
                    <a:p>
                      <a:pPr algn="r"/>
                      <a:r>
                        <a:rPr lang="en-US" sz="1600" b="1" dirty="0">
                          <a:solidFill>
                            <a:schemeClr val="tx1"/>
                          </a:solidFill>
                        </a:rPr>
                        <a:t>ACTIVITY</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Cumulative* Total</a:t>
                      </a:r>
                    </a:p>
                  </a:txBody>
                  <a:tcPr anchor="ctr">
                    <a:solidFill>
                      <a:schemeClr val="bg1">
                        <a:lumMod val="75000"/>
                      </a:schemeClr>
                    </a:solidFill>
                  </a:tcPr>
                </a:tc>
                <a:tc>
                  <a:txBody>
                    <a:bodyPr/>
                    <a:lstStyle/>
                    <a:p>
                      <a:pPr algn="ctr"/>
                      <a:r>
                        <a:rPr lang="en-US" sz="1400" b="1" i="0" dirty="0">
                          <a:solidFill>
                            <a:schemeClr val="tx1"/>
                          </a:solidFill>
                        </a:rPr>
                        <a:t>FFY 2020</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604</a:t>
                      </a:r>
                    </a:p>
                  </a:txBody>
                  <a:tcPr anchor="ctr">
                    <a:solidFill>
                      <a:schemeClr val="bg1">
                        <a:lumMod val="85000"/>
                      </a:schemeClr>
                    </a:solidFill>
                  </a:tcPr>
                </a:tc>
                <a:tc>
                  <a:txBody>
                    <a:bodyPr/>
                    <a:lstStyle/>
                    <a:p>
                      <a:pPr algn="ctr"/>
                      <a:r>
                        <a:rPr lang="en-US" sz="1400" i="0" dirty="0"/>
                        <a:t>744</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1,351</a:t>
                      </a:r>
                    </a:p>
                  </a:txBody>
                  <a:tcPr anchor="ctr">
                    <a:solidFill>
                      <a:schemeClr val="bg1">
                        <a:lumMod val="85000"/>
                      </a:schemeClr>
                    </a:solidFill>
                  </a:tcPr>
                </a:tc>
                <a:tc>
                  <a:txBody>
                    <a:bodyPr/>
                    <a:lstStyle/>
                    <a:p>
                      <a:pPr algn="ctr"/>
                      <a:r>
                        <a:rPr lang="en-US" sz="14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65</a:t>
                      </a:r>
                    </a:p>
                  </a:txBody>
                  <a:tcPr anchor="ctr">
                    <a:solidFill>
                      <a:schemeClr val="bg1">
                        <a:lumMod val="95000"/>
                      </a:schemeClr>
                    </a:solidFill>
                  </a:tcPr>
                </a:tc>
                <a:tc>
                  <a:txBody>
                    <a:bodyPr/>
                    <a:lstStyle/>
                    <a:p>
                      <a:pPr algn="ctr"/>
                      <a:r>
                        <a:rPr lang="en-US" sz="1400" i="0" dirty="0"/>
                        <a:t>101</a:t>
                      </a:r>
                    </a:p>
                  </a:txBody>
                  <a:tcPr anchor="ctr">
                    <a:solidFill>
                      <a:schemeClr val="bg1">
                        <a:lumMod val="95000"/>
                      </a:schemeClr>
                    </a:solidFill>
                  </a:tcPr>
                </a:tc>
                <a:tc>
                  <a:txBody>
                    <a:bodyPr/>
                    <a:lstStyle/>
                    <a:p>
                      <a:pPr algn="ctr"/>
                      <a:r>
                        <a:rPr lang="en-US" sz="1400" i="0" dirty="0"/>
                        <a:t>10</a:t>
                      </a:r>
                    </a:p>
                  </a:txBody>
                  <a:tcPr anchor="ctr">
                    <a:solidFill>
                      <a:schemeClr val="bg1">
                        <a:lumMod val="95000"/>
                      </a:schemeClr>
                    </a:solidFill>
                  </a:tcPr>
                </a:tc>
                <a:tc>
                  <a:txBody>
                    <a:bodyPr/>
                    <a:lstStyle/>
                    <a:p>
                      <a:pPr algn="ctr"/>
                      <a:r>
                        <a:rPr lang="en-US" sz="1400" b="1" i="1" dirty="0"/>
                        <a:t>176</a:t>
                      </a:r>
                    </a:p>
                  </a:txBody>
                  <a:tcPr anchor="ctr">
                    <a:solidFill>
                      <a:schemeClr val="bg1">
                        <a:lumMod val="95000"/>
                      </a:schemeClr>
                    </a:solidFill>
                  </a:tcPr>
                </a:tc>
                <a:tc>
                  <a:txBody>
                    <a:bodyPr/>
                    <a:lstStyle/>
                    <a:p>
                      <a:pPr algn="ctr"/>
                      <a:r>
                        <a:rPr lang="en-US" sz="14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tc>
                  <a:txBody>
                    <a:bodyPr/>
                    <a:lstStyle/>
                    <a:p>
                      <a:pPr algn="ctr"/>
                      <a:r>
                        <a:rPr lang="en-US" sz="1400" i="0" dirty="0"/>
                        <a:t>26</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47</a:t>
                      </a:r>
                    </a:p>
                  </a:txBody>
                  <a:tcPr anchor="ctr">
                    <a:solidFill>
                      <a:schemeClr val="bg1">
                        <a:lumMod val="85000"/>
                      </a:schemeClr>
                    </a:solidFill>
                  </a:tcPr>
                </a:tc>
                <a:tc>
                  <a:txBody>
                    <a:bodyPr/>
                    <a:lstStyle/>
                    <a:p>
                      <a:pPr algn="ctr"/>
                      <a:r>
                        <a:rPr lang="en-US" sz="14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689</a:t>
                      </a:r>
                    </a:p>
                  </a:txBody>
                  <a:tcPr anchor="ctr">
                    <a:solidFill>
                      <a:schemeClr val="bg1">
                        <a:lumMod val="95000"/>
                      </a:schemeClr>
                    </a:solidFill>
                  </a:tcPr>
                </a:tc>
                <a:tc>
                  <a:txBody>
                    <a:bodyPr/>
                    <a:lstStyle/>
                    <a:p>
                      <a:pPr algn="ctr"/>
                      <a:r>
                        <a:rPr lang="en-US" sz="1400" b="1" i="1" dirty="0"/>
                        <a:t>871</a:t>
                      </a:r>
                    </a:p>
                  </a:txBody>
                  <a:tcPr anchor="ctr">
                    <a:solidFill>
                      <a:schemeClr val="bg1">
                        <a:lumMod val="95000"/>
                      </a:schemeClr>
                    </a:solidFill>
                  </a:tcPr>
                </a:tc>
                <a:tc>
                  <a:txBody>
                    <a:bodyPr/>
                    <a:lstStyle/>
                    <a:p>
                      <a:pPr algn="ctr"/>
                      <a:r>
                        <a:rPr lang="en-US" sz="1400" b="1" i="1" dirty="0"/>
                        <a:t>14</a:t>
                      </a:r>
                    </a:p>
                  </a:txBody>
                  <a:tcPr anchor="ctr">
                    <a:solidFill>
                      <a:schemeClr val="bg1">
                        <a:lumMod val="95000"/>
                      </a:schemeClr>
                    </a:solidFill>
                  </a:tcPr>
                </a:tc>
                <a:tc>
                  <a:txBody>
                    <a:bodyPr/>
                    <a:lstStyle/>
                    <a:p>
                      <a:pPr algn="ctr"/>
                      <a:r>
                        <a:rPr lang="en-US" sz="1400" b="1" i="1" dirty="0"/>
                        <a:t>1,574</a:t>
                      </a:r>
                    </a:p>
                  </a:txBody>
                  <a:tcPr anchor="ctr">
                    <a:solidFill>
                      <a:schemeClr val="bg1">
                        <a:lumMod val="95000"/>
                      </a:schemeClr>
                    </a:solidFill>
                  </a:tcPr>
                </a:tc>
                <a:tc>
                  <a:txBody>
                    <a:bodyPr/>
                    <a:lstStyle/>
                    <a:p>
                      <a:pPr algn="ctr"/>
                      <a:r>
                        <a:rPr lang="en-US" sz="1400" b="1"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D05847CE-9FE2-4FD2-A9A4-0E0374522372}"/>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1314732500"/>
              </p:ext>
            </p:extLst>
          </p:nvPr>
        </p:nvGraphicFramePr>
        <p:xfrm>
          <a:off x="533396" y="4648200"/>
          <a:ext cx="8001002" cy="785030"/>
        </p:xfrm>
        <a:graphic>
          <a:graphicData uri="http://schemas.openxmlformats.org/drawingml/2006/table">
            <a:tbl>
              <a:tblPr firstRow="1" bandRow="1">
                <a:tableStyleId>{00A15C55-8517-42AA-B614-E9B94910E393}</a:tableStyleId>
              </a:tblPr>
              <a:tblGrid>
                <a:gridCol w="396240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3"/>
                    </a:ext>
                  </a:extLst>
                </a:gridCol>
                <a:gridCol w="2438398">
                  <a:extLst>
                    <a:ext uri="{9D8B030D-6E8A-4147-A177-3AD203B41FA5}">
                      <a16:colId xmlns:a16="http://schemas.microsoft.com/office/drawing/2014/main" val="20004"/>
                    </a:ext>
                  </a:extLst>
                </a:gridCol>
              </a:tblGrid>
              <a:tr h="392515">
                <a:tc>
                  <a:txBody>
                    <a:bodyPr/>
                    <a:lstStyle/>
                    <a:p>
                      <a:pPr algn="ctr"/>
                      <a:r>
                        <a:rPr lang="en-US" sz="16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algn="ctr"/>
                      <a:r>
                        <a:rPr lang="en-US" sz="14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0" i="1" dirty="0"/>
                        <a:t>764</a:t>
                      </a:r>
                    </a:p>
                  </a:txBody>
                  <a:tcPr anchor="ctr">
                    <a:solidFill>
                      <a:schemeClr val="bg1">
                        <a:lumMod val="95000"/>
                      </a:schemeClr>
                    </a:solidFill>
                  </a:tcPr>
                </a:tc>
                <a:tc>
                  <a:txBody>
                    <a:bodyPr/>
                    <a:lstStyle/>
                    <a:p>
                      <a:pPr algn="ctr"/>
                      <a:r>
                        <a:rPr lang="en-US" sz="1400" b="1" i="1" dirty="0"/>
                        <a:t>764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spTree>
    <p:extLst>
      <p:ext uri="{BB962C8B-B14F-4D97-AF65-F5344CB8AC3E}">
        <p14:creationId xmlns:p14="http://schemas.microsoft.com/office/powerpoint/2010/main" val="3019107159"/>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461231739"/>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40%</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18%</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22%</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40%</a:t>
                      </a:r>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043146640"/>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19</a:t>
                      </a:r>
                    </a:p>
                  </a:txBody>
                  <a:tcPr anchor="ctr">
                    <a:solidFill>
                      <a:schemeClr val="bg1">
                        <a:lumMod val="95000"/>
                      </a:schemeClr>
                    </a:solidFill>
                  </a:tcPr>
                </a:tc>
                <a:tc>
                  <a:txBody>
                    <a:bodyPr/>
                    <a:lstStyle/>
                    <a:p>
                      <a:pPr algn="ctr"/>
                      <a:r>
                        <a:rPr lang="en-US" sz="1400" b="0" i="1" dirty="0"/>
                        <a:t>61%</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81%</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15%</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26%</a:t>
                      </a:r>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1687016457"/>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52%</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66%</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16%</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18%</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33%</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16%</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10" name="TextBox 9">
            <a:extLst>
              <a:ext uri="{FF2B5EF4-FFF2-40B4-BE49-F238E27FC236}">
                <a16:creationId xmlns:a16="http://schemas.microsoft.com/office/drawing/2014/main" id="{448D50E2-36B4-49A2-A140-D4F28CDBCFA1}"/>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413353944"/>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54291159"/>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5</a:t>
                      </a:r>
                    </a:p>
                  </a:txBody>
                  <a:tcPr>
                    <a:solidFill>
                      <a:schemeClr val="bg1">
                        <a:lumMod val="95000"/>
                      </a:schemeClr>
                    </a:solidFill>
                  </a:tcPr>
                </a:tc>
                <a:tc>
                  <a:txBody>
                    <a:bodyPr/>
                    <a:lstStyle/>
                    <a:p>
                      <a:pPr algn="ctr"/>
                      <a:r>
                        <a:rPr lang="en-US" sz="1400" b="0" i="1" dirty="0"/>
                        <a:t>83%</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3</a:t>
                      </a:r>
                    </a:p>
                  </a:txBody>
                  <a:tcPr>
                    <a:solidFill>
                      <a:schemeClr val="bg1">
                        <a:lumMod val="85000"/>
                      </a:schemeClr>
                    </a:solidFill>
                  </a:tcPr>
                </a:tc>
                <a:tc>
                  <a:txBody>
                    <a:bodyPr/>
                    <a:lstStyle/>
                    <a:p>
                      <a:pPr algn="ctr"/>
                      <a:r>
                        <a:rPr lang="en-US" sz="1400" b="0" i="1" dirty="0"/>
                        <a:t>27%</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17%</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8603933"/>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17%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17%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7E690D85-9A2C-4637-B5C5-CC3866695B44}"/>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2A57A798-7D50-4A42-9837-963B5DA1621D}"/>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graphicFrame>
        <p:nvGraphicFramePr>
          <p:cNvPr id="8" name="Table 7">
            <a:extLst>
              <a:ext uri="{FF2B5EF4-FFF2-40B4-BE49-F238E27FC236}">
                <a16:creationId xmlns:a16="http://schemas.microsoft.com/office/drawing/2014/main" id="{82C4A2F0-2B52-48AF-B87D-07702E32C521}"/>
              </a:ext>
            </a:extLst>
          </p:cNvPr>
          <p:cNvGraphicFramePr>
            <a:graphicFrameLocks noGrp="1"/>
          </p:cNvGraphicFramePr>
          <p:nvPr>
            <p:extLst>
              <p:ext uri="{D42A27DB-BD31-4B8C-83A1-F6EECF244321}">
                <p14:modId xmlns:p14="http://schemas.microsoft.com/office/powerpoint/2010/main" val="2764432623"/>
              </p:ext>
            </p:extLst>
          </p:nvPr>
        </p:nvGraphicFramePr>
        <p:xfrm>
          <a:off x="609600" y="1143001"/>
          <a:ext cx="7924800" cy="4737197"/>
        </p:xfrm>
        <a:graphic>
          <a:graphicData uri="http://schemas.openxmlformats.org/drawingml/2006/table">
            <a:tbl>
              <a:tblPr firstRow="1" bandRow="1">
                <a:tableStyleId>{00A15C55-8517-42AA-B614-E9B94910E393}</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383441">
                <a:tc gridSpan="3">
                  <a:txBody>
                    <a:bodyPr/>
                    <a:lstStyle/>
                    <a:p>
                      <a:pPr algn="ctr"/>
                      <a:r>
                        <a:rPr lang="en-US" sz="2000" dirty="0">
                          <a:solidFill>
                            <a:schemeClr val="tx1"/>
                          </a:solidFill>
                        </a:rPr>
                        <a:t>1</a:t>
                      </a:r>
                      <a:r>
                        <a:rPr lang="en-US" sz="2000" baseline="30000" dirty="0">
                          <a:solidFill>
                            <a:schemeClr val="tx1"/>
                          </a:solidFill>
                        </a:rPr>
                        <a:t>st</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53972">
                <a:tc>
                  <a:txBody>
                    <a:bodyPr/>
                    <a:lstStyle/>
                    <a:p>
                      <a:pPr marL="0" marR="0" algn="ctr">
                        <a:lnSpc>
                          <a:spcPct val="10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Webinars: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1858962413"/>
                  </a:ext>
                </a:extLst>
              </a:tr>
              <a:tr h="2319605">
                <a:tc>
                  <a:txBody>
                    <a:bodyPr/>
                    <a:lstStyle/>
                    <a:p>
                      <a:r>
                        <a:rPr lang="en-US" sz="1600" i="1" kern="1200" dirty="0">
                          <a:solidFill>
                            <a:schemeClr val="dk1"/>
                          </a:solidFill>
                          <a:effectLst/>
                          <a:latin typeface="+mn-lt"/>
                          <a:ea typeface="+mn-ea"/>
                          <a:cs typeface="+mn-cs"/>
                        </a:rPr>
                        <a:t>Fall Protection (3), Steel Erection, Stairways and Ladders (2), Basic COVID-19, COVID-19 for Meat Processing (2), Inspection Process (2), HAZCOM (3), Introduction to OSH, Toxic and Hazardous Substances, Bloodborne Pathogens, Lockout-Tagout (2), Concrete and Masonry, Scaffolds, Walking - Working Surfaces, Electrical Safety (4) Struck By-Caught Between, 1910 Subpart E, Personal Protective Equipment, Hand and Portable Powered Tools (2), Excavation and Trenching (2), Cranes and Derricks, Welding and Cutting, Machine Guarding, Health Hazards SEP.</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37</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107</a:t>
                      </a:r>
                    </a:p>
                  </a:txBody>
                  <a:tcPr anchor="ctr">
                    <a:solidFill>
                      <a:schemeClr val="bg1">
                        <a:lumMod val="85000"/>
                      </a:schemeClr>
                    </a:solidFill>
                  </a:tcPr>
                </a:tc>
                <a:extLst>
                  <a:ext uri="{0D108BD9-81ED-4DB2-BD59-A6C34878D82A}">
                    <a16:rowId xmlns:a16="http://schemas.microsoft.com/office/drawing/2014/main" val="10006"/>
                  </a:ext>
                </a:extLst>
              </a:tr>
              <a:tr h="453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2667116058"/>
                  </a:ext>
                </a:extLst>
              </a:tr>
              <a:tr h="371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err="1">
                          <a:solidFill>
                            <a:schemeClr val="dk1"/>
                          </a:solidFill>
                          <a:effectLst/>
                          <a:latin typeface="+mn-lt"/>
                          <a:ea typeface="Calibri" panose="020F0502020204030204" pitchFamily="34" charset="0"/>
                          <a:cs typeface="Times New Roman" panose="02020603050405020304" pitchFamily="18" charset="0"/>
                        </a:rPr>
                        <a:t>Gravitec</a:t>
                      </a:r>
                      <a:r>
                        <a:rPr lang="en-US" sz="1800" i="1" kern="1200" dirty="0">
                          <a:solidFill>
                            <a:schemeClr val="dk1"/>
                          </a:solidFill>
                          <a:effectLst/>
                          <a:latin typeface="+mn-lt"/>
                          <a:ea typeface="Calibri" panose="020F0502020204030204" pitchFamily="34" charset="0"/>
                          <a:cs typeface="Times New Roman" panose="02020603050405020304" pitchFamily="18" charset="0"/>
                        </a:rPr>
                        <a:t> Fall Protection</a:t>
                      </a:r>
                      <a:r>
                        <a:rPr lang="en-US" sz="1800" dirty="0">
                          <a:solidFill>
                            <a:schemeClr val="tx1"/>
                          </a:solidFill>
                        </a:rPr>
                        <a:t>—</a:t>
                      </a:r>
                      <a:r>
                        <a:rPr lang="en-US" sz="1800" i="1" dirty="0">
                          <a:solidFill>
                            <a:schemeClr val="tx1"/>
                          </a:solidFill>
                        </a:rPr>
                        <a:t>Annual training</a:t>
                      </a:r>
                      <a:endParaRPr lang="en-US" sz="1800" i="1"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144</a:t>
                      </a:r>
                    </a:p>
                  </a:txBody>
                  <a:tcPr anchor="ctr">
                    <a:solidFill>
                      <a:schemeClr val="bg1">
                        <a:lumMod val="85000"/>
                      </a:schemeClr>
                    </a:solidFill>
                  </a:tcPr>
                </a:tc>
                <a:extLst>
                  <a:ext uri="{0D108BD9-81ED-4DB2-BD59-A6C34878D82A}">
                    <a16:rowId xmlns:a16="http://schemas.microsoft.com/office/drawing/2014/main" val="3811935829"/>
                  </a:ext>
                </a:extLst>
              </a:tr>
              <a:tr h="371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Calibri" panose="020F0502020204030204" pitchFamily="34" charset="0"/>
                          <a:cs typeface="Times New Roman" panose="02020603050405020304" pitchFamily="18" charset="0"/>
                        </a:rPr>
                        <a:t>8-Hour HAZWOPER Refresher</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14</a:t>
                      </a:r>
                    </a:p>
                  </a:txBody>
                  <a:tcPr anchor="ctr">
                    <a:solidFill>
                      <a:schemeClr val="bg1">
                        <a:lumMod val="95000"/>
                      </a:schemeClr>
                    </a:solidFill>
                  </a:tcPr>
                </a:tc>
                <a:extLst>
                  <a:ext uri="{0D108BD9-81ED-4DB2-BD59-A6C34878D82A}">
                    <a16:rowId xmlns:a16="http://schemas.microsoft.com/office/drawing/2014/main" val="3747708810"/>
                  </a:ext>
                </a:extLst>
              </a:tr>
              <a:tr h="371136">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121</a:t>
                      </a:r>
                    </a:p>
                  </a:txBody>
                  <a:tcPr anchor="ctr">
                    <a:solidFill>
                      <a:schemeClr val="bg1">
                        <a:lumMod val="8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344497342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980181226"/>
              </p:ext>
            </p:extLst>
          </p:nvPr>
        </p:nvGraphicFramePr>
        <p:xfrm>
          <a:off x="609600" y="1171966"/>
          <a:ext cx="7924800" cy="4705852"/>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37938">
                  <a:extLst>
                    <a:ext uri="{9D8B030D-6E8A-4147-A177-3AD203B41FA5}">
                      <a16:colId xmlns:a16="http://schemas.microsoft.com/office/drawing/2014/main" val="20002"/>
                    </a:ext>
                  </a:extLst>
                </a:gridCol>
                <a:gridCol w="938462">
                  <a:extLst>
                    <a:ext uri="{9D8B030D-6E8A-4147-A177-3AD203B41FA5}">
                      <a16:colId xmlns:a16="http://schemas.microsoft.com/office/drawing/2014/main" val="20003"/>
                    </a:ext>
                  </a:extLst>
                </a:gridCol>
              </a:tblGrid>
              <a:tr h="400165">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77479">
                <a:tc>
                  <a:txBody>
                    <a:bodyPr/>
                    <a:lstStyle/>
                    <a:p>
                      <a:pPr algn="r"/>
                      <a:r>
                        <a:rPr lang="en-US" sz="1400" b="0" i="1" dirty="0"/>
                        <a:t>General Industry</a:t>
                      </a:r>
                      <a:r>
                        <a:rPr lang="en-US" sz="1400" i="1" dirty="0"/>
                        <a:t>—</a:t>
                      </a:r>
                      <a:r>
                        <a:rPr lang="en-US" sz="1400" b="0" i="1" dirty="0"/>
                        <a:t>10 Hour Course</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extLst>
                  <a:ext uri="{0D108BD9-81ED-4DB2-BD59-A6C34878D82A}">
                    <a16:rowId xmlns:a16="http://schemas.microsoft.com/office/drawing/2014/main" val="10001"/>
                  </a:ext>
                </a:extLst>
              </a:tr>
              <a:tr h="277479">
                <a:tc>
                  <a:txBody>
                    <a:bodyPr/>
                    <a:lstStyle/>
                    <a:p>
                      <a:pPr algn="r"/>
                      <a:r>
                        <a:rPr lang="en-US" sz="1400" b="0" i="1" dirty="0"/>
                        <a:t>General Industry</a:t>
                      </a:r>
                      <a:r>
                        <a:rPr lang="en-US" sz="1400" i="1" dirty="0"/>
                        <a:t>—</a:t>
                      </a:r>
                      <a:r>
                        <a:rPr lang="en-US" sz="1400" b="0" i="1" dirty="0"/>
                        <a:t>30 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extLst>
                  <a:ext uri="{0D108BD9-81ED-4DB2-BD59-A6C34878D82A}">
                    <a16:rowId xmlns:a16="http://schemas.microsoft.com/office/drawing/2014/main" val="10002"/>
                  </a:ext>
                </a:extLst>
              </a:tr>
              <a:tr h="453520">
                <a:tc>
                  <a:txBody>
                    <a:bodyPr/>
                    <a:lstStyle/>
                    <a:p>
                      <a:pPr algn="r"/>
                      <a:r>
                        <a:rPr lang="en-US" sz="1400" b="0" i="1" dirty="0"/>
                        <a:t>NC #500/502</a:t>
                      </a:r>
                      <a:r>
                        <a:rPr lang="en-US" sz="1400" i="1" dirty="0"/>
                        <a:t>—</a:t>
                      </a:r>
                      <a:r>
                        <a:rPr lang="en-US" sz="14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 the Trainer Course</a:t>
                      </a:r>
                      <a:endParaRPr lang="en-US" sz="14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 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 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6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6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881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FBA15F0F-A8FB-4522-B55E-57A3524B9640}"/>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177077504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Section—Revisions/New</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123V</a:t>
            </a:r>
            <a:r>
              <a:rPr lang="en-US" sz="2000" i="1" dirty="0"/>
              <a:t>—Special Emphasis Program for Construction Activities</a:t>
            </a:r>
          </a:p>
          <a:p>
            <a:pPr lvl="1" eaLnBrk="1" hangingPunct="1"/>
            <a:endParaRPr lang="en-US" sz="800" i="1" kern="0" dirty="0"/>
          </a:p>
          <a:p>
            <a:pPr lvl="2"/>
            <a:r>
              <a:rPr lang="en-US" sz="1800" dirty="0"/>
              <a:t>SEP established to decrease fatalities in Construction; changes included updates to SEP counties and statistics.</a:t>
            </a:r>
            <a:endParaRPr lang="en-US" sz="1800" i="1" kern="0" dirty="0"/>
          </a:p>
          <a:p>
            <a:pPr eaLnBrk="1" hangingPunct="1"/>
            <a:endParaRPr lang="en-US" sz="800" b="1" kern="0" dirty="0"/>
          </a:p>
          <a:p>
            <a:pPr eaLnBrk="1" hangingPunct="1"/>
            <a:r>
              <a:rPr lang="en-US" sz="2400" b="1" kern="0" dirty="0"/>
              <a:t>Memos</a:t>
            </a:r>
          </a:p>
          <a:p>
            <a:pPr lvl="1" eaLnBrk="1" hangingPunct="1"/>
            <a:r>
              <a:rPr lang="en-US" sz="2000" i="1" kern="0" dirty="0"/>
              <a:t>COV 3</a:t>
            </a:r>
            <a:r>
              <a:rPr lang="en-US" sz="2000" i="1" dirty="0"/>
              <a:t>—Coding to Identify Remote COVID-19 Inspections</a:t>
            </a:r>
          </a:p>
          <a:p>
            <a:pPr lvl="1" eaLnBrk="1" hangingPunct="1"/>
            <a:endParaRPr lang="en-US" sz="800" i="1" dirty="0"/>
          </a:p>
          <a:p>
            <a:pPr lvl="2" eaLnBrk="1" hangingPunct="1"/>
            <a:r>
              <a:rPr lang="en-US" sz="1800" dirty="0"/>
              <a:t>Added coding (N-10-COVID-19 REMOTE) to identify COVID-19 inspections that are conducted completely offsite.</a:t>
            </a:r>
            <a:endParaRPr lang="en-US" sz="1800" kern="0" dirty="0"/>
          </a:p>
          <a:p>
            <a:pPr eaLnBrk="1" hangingPunct="1"/>
            <a:endParaRPr lang="en-US" sz="800" b="1" i="1" kern="0" dirty="0"/>
          </a:p>
          <a:p>
            <a:pPr lvl="1" eaLnBrk="1" hangingPunct="1"/>
            <a:r>
              <a:rPr lang="en-US" sz="2000" i="1" kern="0" dirty="0"/>
              <a:t>ASH 4</a:t>
            </a:r>
            <a:r>
              <a:rPr lang="en-US" sz="2000" i="1" dirty="0"/>
              <a:t>—Temporary Guidance on Migrant Housing for COVID-19 Impacted Workers</a:t>
            </a:r>
          </a:p>
          <a:p>
            <a:pPr lvl="1" eaLnBrk="1" hangingPunct="1"/>
            <a:endParaRPr lang="en-US" sz="800" i="1" dirty="0"/>
          </a:p>
          <a:p>
            <a:pPr lvl="2" eaLnBrk="1" hangingPunct="1"/>
            <a:r>
              <a:rPr lang="en-US" sz="1800" dirty="0"/>
              <a:t>Iterates approval/limitations of emergency housing for COVID-19 suspect/known migrant workers w/o preoccupancy inspection.</a:t>
            </a:r>
            <a:endParaRPr lang="en-US" sz="1800" kern="0" dirty="0"/>
          </a:p>
          <a:p>
            <a:pPr eaLnBrk="1" hangingPunct="1"/>
            <a:endParaRPr lang="en-US" sz="1200" b="1" kern="0"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518D56A9-426D-4C46-8F4B-BBE279F09B7A}"/>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2293141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Total Recordable Cases (TRC)</a:t>
            </a:r>
          </a:p>
        </p:txBody>
      </p:sp>
      <p:sp>
        <p:nvSpPr>
          <p:cNvPr id="1028"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graphicFrame>
        <p:nvGraphicFramePr>
          <p:cNvPr id="18" name="Content Placeholder 6">
            <a:extLst>
              <a:ext uri="{FF2B5EF4-FFF2-40B4-BE49-F238E27FC236}">
                <a16:creationId xmlns:a16="http://schemas.microsoft.com/office/drawing/2014/main" id="{0B8D96D0-FC12-4ADB-9BE0-4A9AC85358F8}"/>
              </a:ext>
            </a:extLst>
          </p:cNvPr>
          <p:cNvGraphicFramePr>
            <a:graphicFrameLocks noGrp="1"/>
          </p:cNvGraphicFramePr>
          <p:nvPr>
            <p:ph idx="1"/>
          </p:nvPr>
        </p:nvGraphicFramePr>
        <p:xfrm>
          <a:off x="577850" y="1066800"/>
          <a:ext cx="8153400" cy="4648199"/>
        </p:xfrm>
        <a:graphic>
          <a:graphicData uri="http://schemas.openxmlformats.org/presentationml/2006/ole">
            <mc:AlternateContent xmlns:mc="http://schemas.openxmlformats.org/markup-compatibility/2006">
              <mc:Choice xmlns:v="urn:schemas-microsoft-com:vml" Requires="v">
                <p:oleObj spid="_x0000_s1028" name="Worksheet" r:id="rId4" imgW="6115316" imgH="2676752" progId="Excel.Sheet.8">
                  <p:embed/>
                </p:oleObj>
              </mc:Choice>
              <mc:Fallback>
                <p:oleObj name="Worksheet" r:id="rId4" imgW="6115316" imgH="2676752" progId="Excel.Sheet.8">
                  <p:embed/>
                  <p:pic>
                    <p:nvPicPr>
                      <p:cNvPr id="18" name="Content Placeholder 6">
                        <a:extLst>
                          <a:ext uri="{FF2B5EF4-FFF2-40B4-BE49-F238E27FC236}">
                            <a16:creationId xmlns:a16="http://schemas.microsoft.com/office/drawing/2014/main" id="{0B8D96D0-FC12-4ADB-9BE0-4A9AC85358F8}"/>
                          </a:ext>
                        </a:extLst>
                      </p:cNvPr>
                      <p:cNvPicPr>
                        <a:picLocks noGrp="1" noChangeArrowheads="1"/>
                      </p:cNvPicPr>
                      <p:nvPr/>
                    </p:nvPicPr>
                    <p:blipFill>
                      <a:blip r:embed="rId5"/>
                      <a:srcRect/>
                      <a:stretch>
                        <a:fillRect/>
                      </a:stretch>
                    </p:blipFill>
                    <p:spPr bwMode="auto">
                      <a:xfrm>
                        <a:off x="577850" y="1066800"/>
                        <a:ext cx="8153400" cy="4648199"/>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40A4D1E7-FD3D-4CB5-82B1-9893C7581F7E}"/>
              </a:ext>
            </a:extLst>
          </p:cNvPr>
          <p:cNvSpPr txBox="1"/>
          <p:nvPr/>
        </p:nvSpPr>
        <p:spPr>
          <a:xfrm>
            <a:off x="3886201" y="3639896"/>
            <a:ext cx="896399" cy="230832"/>
          </a:xfrm>
          <a:prstGeom prst="rect">
            <a:avLst/>
          </a:prstGeom>
          <a:noFill/>
        </p:spPr>
        <p:txBody>
          <a:bodyPr wrap="none" rtlCol="0">
            <a:spAutoFit/>
          </a:bodyPr>
          <a:lstStyle/>
          <a:p>
            <a:r>
              <a:rPr lang="en-US" sz="900" b="1" i="1" dirty="0"/>
              <a:t>7% Decrease</a:t>
            </a:r>
          </a:p>
        </p:txBody>
      </p:sp>
      <p:sp>
        <p:nvSpPr>
          <p:cNvPr id="20" name="TextBox 19">
            <a:extLst>
              <a:ext uri="{FF2B5EF4-FFF2-40B4-BE49-F238E27FC236}">
                <a16:creationId xmlns:a16="http://schemas.microsoft.com/office/drawing/2014/main" id="{4B095B70-1220-43F2-8E7C-DCD420A251C8}"/>
              </a:ext>
            </a:extLst>
          </p:cNvPr>
          <p:cNvSpPr txBox="1"/>
          <p:nvPr/>
        </p:nvSpPr>
        <p:spPr>
          <a:xfrm>
            <a:off x="2438400" y="2091682"/>
            <a:ext cx="896399" cy="230832"/>
          </a:xfrm>
          <a:prstGeom prst="rect">
            <a:avLst/>
          </a:prstGeom>
          <a:noFill/>
        </p:spPr>
        <p:txBody>
          <a:bodyPr wrap="none" rtlCol="0">
            <a:spAutoFit/>
          </a:bodyPr>
          <a:lstStyle/>
          <a:p>
            <a:r>
              <a:rPr lang="en-US" sz="900" b="1" i="1" dirty="0"/>
              <a:t>4% Decrease</a:t>
            </a:r>
          </a:p>
        </p:txBody>
      </p:sp>
      <p:sp>
        <p:nvSpPr>
          <p:cNvPr id="21" name="TextBox 20">
            <a:extLst>
              <a:ext uri="{FF2B5EF4-FFF2-40B4-BE49-F238E27FC236}">
                <a16:creationId xmlns:a16="http://schemas.microsoft.com/office/drawing/2014/main" id="{35DE0CF0-057F-4FB8-BCDC-9C6351FAEC5C}"/>
              </a:ext>
            </a:extLst>
          </p:cNvPr>
          <p:cNvSpPr txBox="1"/>
          <p:nvPr/>
        </p:nvSpPr>
        <p:spPr>
          <a:xfrm>
            <a:off x="1066800" y="1331268"/>
            <a:ext cx="896399" cy="230832"/>
          </a:xfrm>
          <a:prstGeom prst="rect">
            <a:avLst/>
          </a:prstGeom>
          <a:noFill/>
        </p:spPr>
        <p:txBody>
          <a:bodyPr wrap="none" rtlCol="0">
            <a:spAutoFit/>
          </a:bodyPr>
          <a:lstStyle/>
          <a:p>
            <a:r>
              <a:rPr lang="en-US" sz="900" b="1" i="1" dirty="0"/>
              <a:t>3% Decrease</a:t>
            </a:r>
          </a:p>
        </p:txBody>
      </p:sp>
      <p:sp>
        <p:nvSpPr>
          <p:cNvPr id="22" name="TextBox 21">
            <a:extLst>
              <a:ext uri="{FF2B5EF4-FFF2-40B4-BE49-F238E27FC236}">
                <a16:creationId xmlns:a16="http://schemas.microsoft.com/office/drawing/2014/main" id="{C43F8FDE-916A-4645-8016-5969C1CBB55F}"/>
              </a:ext>
            </a:extLst>
          </p:cNvPr>
          <p:cNvSpPr txBox="1"/>
          <p:nvPr/>
        </p:nvSpPr>
        <p:spPr>
          <a:xfrm>
            <a:off x="5443256" y="2895600"/>
            <a:ext cx="851515" cy="230832"/>
          </a:xfrm>
          <a:prstGeom prst="rect">
            <a:avLst/>
          </a:prstGeom>
          <a:noFill/>
        </p:spPr>
        <p:txBody>
          <a:bodyPr wrap="none" rtlCol="0">
            <a:spAutoFit/>
          </a:bodyPr>
          <a:lstStyle/>
          <a:p>
            <a:r>
              <a:rPr lang="en-US" sz="900" b="1" i="1" dirty="0"/>
              <a:t>4% Increase</a:t>
            </a:r>
          </a:p>
        </p:txBody>
      </p:sp>
      <p:sp>
        <p:nvSpPr>
          <p:cNvPr id="12" name="TextBox 11">
            <a:extLst>
              <a:ext uri="{FF2B5EF4-FFF2-40B4-BE49-F238E27FC236}">
                <a16:creationId xmlns:a16="http://schemas.microsoft.com/office/drawing/2014/main" id="{4AEF12C2-5623-446F-A15B-758BEB79F0CA}"/>
              </a:ext>
            </a:extLst>
          </p:cNvPr>
          <p:cNvSpPr txBox="1"/>
          <p:nvPr/>
        </p:nvSpPr>
        <p:spPr>
          <a:xfrm>
            <a:off x="6858000" y="3665185"/>
            <a:ext cx="896399" cy="230832"/>
          </a:xfrm>
          <a:prstGeom prst="rect">
            <a:avLst/>
          </a:prstGeom>
          <a:noFill/>
        </p:spPr>
        <p:txBody>
          <a:bodyPr wrap="none" rtlCol="0">
            <a:spAutoFit/>
          </a:bodyPr>
          <a:lstStyle/>
          <a:p>
            <a:r>
              <a:rPr lang="en-US" sz="900" b="1" i="1" dirty="0"/>
              <a:t>4% Decrease</a:t>
            </a:r>
          </a:p>
        </p:txBody>
      </p:sp>
      <p:sp>
        <p:nvSpPr>
          <p:cNvPr id="11" name="TextBox 10">
            <a:extLst>
              <a:ext uri="{FF2B5EF4-FFF2-40B4-BE49-F238E27FC236}">
                <a16:creationId xmlns:a16="http://schemas.microsoft.com/office/drawing/2014/main" id="{19E87503-3254-4C90-8BD6-0E40BAE62540}"/>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3345151035"/>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Section—Revisions/New</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Compliance Directives (CPL)</a:t>
            </a:r>
          </a:p>
          <a:p>
            <a:pPr eaLnBrk="1" hangingPunct="1"/>
            <a:endParaRPr lang="en-US" sz="800" b="1" dirty="0"/>
          </a:p>
          <a:p>
            <a:pPr lvl="1" eaLnBrk="1" hangingPunct="1"/>
            <a:r>
              <a:rPr lang="en-US" sz="2000" i="1" dirty="0"/>
              <a:t>CPL 02-02-080—Inspection Procedures for Respirable Crystalline Silica Standards</a:t>
            </a:r>
          </a:p>
          <a:p>
            <a:pPr lvl="1" eaLnBrk="1" hangingPunct="1"/>
            <a:endParaRPr lang="en-US" sz="800" i="1" dirty="0"/>
          </a:p>
          <a:p>
            <a:pPr lvl="2" eaLnBrk="1" hangingPunct="1"/>
            <a:r>
              <a:rPr lang="en-US" sz="1800" dirty="0"/>
              <a:t>Established inspection procedures and enforcement policies for the respirable crystalline silica standards, 29 CFR §§ 1910.1053 and 1926.1153</a:t>
            </a:r>
            <a:r>
              <a:rPr lang="en-US" dirty="0"/>
              <a:t>.</a:t>
            </a:r>
            <a:r>
              <a:rPr lang="en-US" sz="1600" dirty="0"/>
              <a:t> </a:t>
            </a:r>
          </a:p>
          <a:p>
            <a:pPr eaLnBrk="1" hangingPunct="1"/>
            <a:endParaRPr lang="en-US" sz="800" b="1" dirty="0"/>
          </a:p>
          <a:p>
            <a:pPr eaLnBrk="1" hangingPunct="1"/>
            <a:endParaRPr lang="en-US" sz="800" b="1" dirty="0"/>
          </a:p>
          <a:p>
            <a:pPr eaLnBrk="1" hangingPunct="1"/>
            <a:endParaRPr lang="en-US" sz="800" b="1" dirty="0"/>
          </a:p>
          <a:p>
            <a:pPr eaLnBrk="1" hangingPunct="1"/>
            <a:r>
              <a:rPr lang="en-US" sz="2400" b="1" kern="0" dirty="0"/>
              <a:t>Field Operations Manual (FOM)</a:t>
            </a:r>
          </a:p>
          <a:p>
            <a:pPr eaLnBrk="1" hangingPunct="1"/>
            <a:endParaRPr lang="en-US" sz="800" b="1" kern="0" dirty="0"/>
          </a:p>
          <a:p>
            <a:pPr lvl="1" eaLnBrk="1" hangingPunct="1"/>
            <a:r>
              <a:rPr lang="en-US" sz="2000" i="1" dirty="0"/>
              <a:t>FOM Chapter 10—Discrimination Complaints</a:t>
            </a:r>
          </a:p>
          <a:p>
            <a:pPr lvl="1" eaLnBrk="1" hangingPunct="1"/>
            <a:endParaRPr lang="en-US" sz="800" i="1" dirty="0"/>
          </a:p>
          <a:p>
            <a:pPr lvl="2" eaLnBrk="1" hangingPunct="1"/>
            <a:r>
              <a:rPr lang="en-US" sz="1800" dirty="0"/>
              <a:t>Updated guidance related to discrimination complaints. A companion EDB OSH Discrimination Manual is linked from Inspection Resources.</a:t>
            </a:r>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3DC07610-A2F9-4687-B48D-F1DA0D626936}"/>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140550520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1489313503"/>
              </p:ext>
            </p:extLst>
          </p:nvPr>
        </p:nvGraphicFramePr>
        <p:xfrm>
          <a:off x="609600" y="1219200"/>
          <a:ext cx="7924800" cy="44196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41960">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41960">
                <a:tc>
                  <a:txBody>
                    <a:bodyPr/>
                    <a:lstStyle/>
                    <a:p>
                      <a:pPr algn="r"/>
                      <a:r>
                        <a:rPr lang="en-US" b="0" dirty="0"/>
                        <a:t>Jay Cronley</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41960">
                <a:tc>
                  <a:txBody>
                    <a:bodyPr/>
                    <a:lstStyle/>
                    <a:p>
                      <a:pPr algn="r"/>
                      <a:r>
                        <a:rPr lang="en-US" sz="1800" b="0" kern="1200" dirty="0">
                          <a:solidFill>
                            <a:schemeClr val="dk1"/>
                          </a:solidFill>
                          <a:effectLst/>
                          <a:latin typeface="+mn-lt"/>
                          <a:ea typeface="+mn-ea"/>
                          <a:cs typeface="+mn-cs"/>
                        </a:rPr>
                        <a:t>Celestine </a:t>
                      </a:r>
                      <a:r>
                        <a:rPr lang="en-US" sz="1800" b="0" kern="1200" dirty="0" err="1">
                          <a:solidFill>
                            <a:schemeClr val="dk1"/>
                          </a:solidFill>
                          <a:effectLst/>
                          <a:latin typeface="+mn-lt"/>
                          <a:ea typeface="+mn-ea"/>
                          <a:cs typeface="+mn-cs"/>
                        </a:rPr>
                        <a:t>Chestnutt</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41960">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41960">
                <a:tc>
                  <a:txBody>
                    <a:bodyPr/>
                    <a:lstStyle/>
                    <a:p>
                      <a:pPr algn="r"/>
                      <a:r>
                        <a:rPr lang="en-US" sz="1800" b="0" kern="1200" dirty="0">
                          <a:solidFill>
                            <a:schemeClr val="dk1"/>
                          </a:solidFill>
                          <a:effectLst/>
                          <a:latin typeface="+mn-lt"/>
                          <a:ea typeface="+mn-ea"/>
                          <a:cs typeface="+mn-cs"/>
                        </a:rPr>
                        <a:t>David Bailey*</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41960">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41960">
                <a:tc>
                  <a:txBody>
                    <a:bodyPr/>
                    <a:lstStyle/>
                    <a:p>
                      <a:pPr algn="r"/>
                      <a:r>
                        <a:rPr lang="en-US" sz="1800" kern="1200" dirty="0">
                          <a:solidFill>
                            <a:schemeClr val="dk1"/>
                          </a:solidFill>
                          <a:effectLst/>
                          <a:latin typeface="+mn-lt"/>
                          <a:ea typeface="+mn-ea"/>
                          <a:cs typeface="+mn-cs"/>
                        </a:rPr>
                        <a:t>Anitra </a:t>
                      </a:r>
                      <a:r>
                        <a:rPr lang="en-US" sz="1800" kern="1200" dirty="0" err="1">
                          <a:solidFill>
                            <a:schemeClr val="dk1"/>
                          </a:solidFill>
                          <a:effectLst/>
                          <a:latin typeface="+mn-lt"/>
                          <a:ea typeface="+mn-ea"/>
                          <a:cs typeface="+mn-cs"/>
                        </a:rPr>
                        <a:t>Nalls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41960">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41960">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41960">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7" name="TextBox 6">
            <a:extLst>
              <a:ext uri="{FF2B5EF4-FFF2-40B4-BE49-F238E27FC236}">
                <a16:creationId xmlns:a16="http://schemas.microsoft.com/office/drawing/2014/main" id="{BCF9EBBB-BA2C-4B8A-BD76-E53072B34EF2}"/>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
        <p:nvSpPr>
          <p:cNvPr id="2" name="TextBox 1">
            <a:extLst>
              <a:ext uri="{FF2B5EF4-FFF2-40B4-BE49-F238E27FC236}">
                <a16:creationId xmlns:a16="http://schemas.microsoft.com/office/drawing/2014/main" id="{C114EC3B-67BC-4F46-95DA-FED340661D59}"/>
              </a:ext>
            </a:extLst>
          </p:cNvPr>
          <p:cNvSpPr txBox="1"/>
          <p:nvPr/>
        </p:nvSpPr>
        <p:spPr>
          <a:xfrm>
            <a:off x="609600" y="5728900"/>
            <a:ext cx="3057247" cy="276999"/>
          </a:xfrm>
          <a:prstGeom prst="rect">
            <a:avLst/>
          </a:prstGeom>
          <a:noFill/>
        </p:spPr>
        <p:txBody>
          <a:bodyPr wrap="none" rtlCol="0">
            <a:spAutoFit/>
          </a:bodyPr>
          <a:lstStyle/>
          <a:p>
            <a:r>
              <a:rPr lang="en-US" sz="1200" i="1" dirty="0"/>
              <a:t>*Dave is leaving the agency on 1/29/2021.</a:t>
            </a:r>
          </a:p>
        </p:txBody>
      </p:sp>
    </p:spTree>
    <p:extLst>
      <p:ext uri="{BB962C8B-B14F-4D97-AF65-F5344CB8AC3E}">
        <p14:creationId xmlns:p14="http://schemas.microsoft.com/office/powerpoint/2010/main" val="295201947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402137817"/>
              </p:ext>
            </p:extLst>
          </p:nvPr>
        </p:nvGraphicFramePr>
        <p:xfrm>
          <a:off x="609600" y="1142996"/>
          <a:ext cx="7924800" cy="4724404"/>
        </p:xfrm>
        <a:graphic>
          <a:graphicData uri="http://schemas.openxmlformats.org/drawingml/2006/table">
            <a:tbl>
              <a:tblPr firstRow="1" bandRow="1">
                <a:tableStyleId>{073A0DAA-6AF3-43AB-8588-CEC1D06C72B9}</a:tableStyleId>
              </a:tblPr>
              <a:tblGrid>
                <a:gridCol w="5943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439944">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800" dirty="0">
                          <a:solidFill>
                            <a:schemeClr val="tx1"/>
                          </a:solidFill>
                        </a:rPr>
                        <a:t>1</a:t>
                      </a:r>
                      <a:r>
                        <a:rPr lang="en-US" sz="1800" baseline="30000" dirty="0">
                          <a:solidFill>
                            <a:schemeClr val="tx1"/>
                          </a:solidFill>
                        </a:rPr>
                        <a:t>st</a:t>
                      </a:r>
                      <a:r>
                        <a:rPr lang="en-US" sz="18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0859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Filed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37</a:t>
                      </a:r>
                    </a:p>
                  </a:txBody>
                  <a:tcPr anchor="ctr">
                    <a:solidFill>
                      <a:schemeClr val="bg1">
                        <a:lumMod val="95000"/>
                      </a:schemeClr>
                    </a:solidFill>
                  </a:tcPr>
                </a:tc>
                <a:tc>
                  <a:txBody>
                    <a:bodyPr/>
                    <a:lstStyle/>
                    <a:p>
                      <a:pPr algn="ctr"/>
                      <a:r>
                        <a:rPr lang="en-US" sz="1600" b="1" i="1" dirty="0">
                          <a:solidFill>
                            <a:schemeClr val="tx1"/>
                          </a:solidFill>
                        </a:rPr>
                        <a:t>37</a:t>
                      </a:r>
                    </a:p>
                  </a:txBody>
                  <a:tcPr anchor="ctr">
                    <a:solidFill>
                      <a:schemeClr val="bg1">
                        <a:lumMod val="95000"/>
                      </a:schemeClr>
                    </a:solidFill>
                  </a:tcPr>
                </a:tc>
                <a:extLst>
                  <a:ext uri="{0D108BD9-81ED-4DB2-BD59-A6C34878D82A}">
                    <a16:rowId xmlns:a16="http://schemas.microsoft.com/office/drawing/2014/main" val="10001"/>
                  </a:ext>
                </a:extLst>
              </a:tr>
              <a:tr h="42234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Closed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54</a:t>
                      </a:r>
                    </a:p>
                  </a:txBody>
                  <a:tcPr anchor="ctr">
                    <a:solidFill>
                      <a:schemeClr val="bg1">
                        <a:lumMod val="85000"/>
                      </a:schemeClr>
                    </a:solidFill>
                  </a:tcPr>
                </a:tc>
                <a:tc>
                  <a:txBody>
                    <a:bodyPr/>
                    <a:lstStyle/>
                    <a:p>
                      <a:pPr algn="ctr"/>
                      <a:r>
                        <a:rPr lang="en-US" sz="1600" b="1" i="1" dirty="0">
                          <a:solidFill>
                            <a:schemeClr val="tx1"/>
                          </a:solidFill>
                        </a:rPr>
                        <a:t>54</a:t>
                      </a:r>
                    </a:p>
                  </a:txBody>
                  <a:tcPr anchor="ctr">
                    <a:solidFill>
                      <a:schemeClr val="bg1">
                        <a:lumMod val="85000"/>
                      </a:schemeClr>
                    </a:solidFill>
                  </a:tcPr>
                </a:tc>
                <a:extLst>
                  <a:ext uri="{0D108BD9-81ED-4DB2-BD59-A6C34878D82A}">
                    <a16:rowId xmlns:a16="http://schemas.microsoft.com/office/drawing/2014/main" val="10002"/>
                  </a:ext>
                </a:extLst>
              </a:tr>
              <a:tr h="42454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Number of OSH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0</a:t>
                      </a:r>
                    </a:p>
                  </a:txBody>
                  <a:tcPr anchor="ctr">
                    <a:solidFill>
                      <a:schemeClr val="bg1">
                        <a:lumMod val="95000"/>
                      </a:schemeClr>
                    </a:solidFill>
                  </a:tcPr>
                </a:tc>
                <a:tc>
                  <a:txBody>
                    <a:bodyPr/>
                    <a:lstStyle/>
                    <a:p>
                      <a:pPr algn="ctr"/>
                      <a:r>
                        <a:rPr lang="en-US" sz="1600" b="1" i="1" dirty="0">
                          <a:solidFill>
                            <a:schemeClr val="tx1"/>
                          </a:solidFill>
                        </a:rPr>
                        <a:t>0</a:t>
                      </a:r>
                    </a:p>
                  </a:txBody>
                  <a:tcPr anchor="ctr">
                    <a:solidFill>
                      <a:schemeClr val="bg1">
                        <a:lumMod val="95000"/>
                      </a:schemeClr>
                    </a:solidFill>
                  </a:tcPr>
                </a:tc>
                <a:extLst>
                  <a:ext uri="{0D108BD9-81ED-4DB2-BD59-A6C34878D82A}">
                    <a16:rowId xmlns:a16="http://schemas.microsoft.com/office/drawing/2014/main" val="10003"/>
                  </a:ext>
                </a:extLst>
              </a:tr>
              <a:tr h="42454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Percentage of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0%</a:t>
                      </a:r>
                    </a:p>
                  </a:txBody>
                  <a:tcPr anchor="ctr">
                    <a:solidFill>
                      <a:schemeClr val="bg1">
                        <a:lumMod val="85000"/>
                      </a:schemeClr>
                    </a:solidFill>
                  </a:tcPr>
                </a:tc>
                <a:tc>
                  <a:txBody>
                    <a:bodyPr/>
                    <a:lstStyle/>
                    <a:p>
                      <a:pPr algn="ctr"/>
                      <a:r>
                        <a:rPr lang="en-US" sz="1600" b="1" i="1" dirty="0">
                          <a:solidFill>
                            <a:schemeClr val="tx1"/>
                          </a:solidFill>
                        </a:rPr>
                        <a:t>0%</a:t>
                      </a:r>
                    </a:p>
                  </a:txBody>
                  <a:tcPr anchor="ctr">
                    <a:solidFill>
                      <a:schemeClr val="bg1">
                        <a:lumMod val="85000"/>
                      </a:schemeClr>
                    </a:solidFill>
                  </a:tcPr>
                </a:tc>
                <a:extLst>
                  <a:ext uri="{0D108BD9-81ED-4DB2-BD59-A6C34878D82A}">
                    <a16:rowId xmlns:a16="http://schemas.microsoft.com/office/drawing/2014/main" val="10004"/>
                  </a:ext>
                </a:extLst>
              </a:tr>
              <a:tr h="66870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i="1" kern="1200" dirty="0">
                          <a:solidFill>
                            <a:schemeClr val="dk1"/>
                          </a:solidFill>
                          <a:effectLst/>
                          <a:latin typeface="+mn-lt"/>
                          <a:ea typeface="+mn-ea"/>
                          <a:cs typeface="+mn-cs"/>
                        </a:rPr>
                        <a:t>Of Cases Closed, Average Number of Elapsed Days Between File Date and Closed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248</a:t>
                      </a:r>
                    </a:p>
                  </a:txBody>
                  <a:tcPr anchor="ctr">
                    <a:solidFill>
                      <a:schemeClr val="bg1">
                        <a:lumMod val="95000"/>
                      </a:schemeClr>
                    </a:solidFill>
                  </a:tcPr>
                </a:tc>
                <a:tc>
                  <a:txBody>
                    <a:bodyPr/>
                    <a:lstStyle/>
                    <a:p>
                      <a:pPr algn="ctr"/>
                      <a:r>
                        <a:rPr lang="en-US" sz="1600" b="1" i="1" dirty="0">
                          <a:solidFill>
                            <a:schemeClr val="tx1"/>
                          </a:solidFill>
                        </a:rPr>
                        <a:t>248</a:t>
                      </a:r>
                    </a:p>
                  </a:txBody>
                  <a:tcPr anchor="ctr">
                    <a:solidFill>
                      <a:schemeClr val="bg1">
                        <a:lumMod val="95000"/>
                      </a:schemeClr>
                    </a:solidFill>
                  </a:tcPr>
                </a:tc>
                <a:extLst>
                  <a:ext uri="{0D108BD9-81ED-4DB2-BD59-A6C34878D82A}">
                    <a16:rowId xmlns:a16="http://schemas.microsoft.com/office/drawing/2014/main" val="10005"/>
                  </a:ext>
                </a:extLst>
              </a:tr>
              <a:tr h="66870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i="1" u="none" strike="noStrike" cap="none" normalizeH="0" baseline="0" dirty="0">
                          <a:ln>
                            <a:noFill/>
                          </a:ln>
                          <a:effectLst/>
                        </a:rPr>
                        <a:t>Total Number of OSH Complaints Pending at End of Reporting Period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111</a:t>
                      </a:r>
                    </a:p>
                  </a:txBody>
                  <a:tcPr anchor="ctr">
                    <a:solidFill>
                      <a:schemeClr val="bg1">
                        <a:lumMod val="85000"/>
                      </a:schemeClr>
                    </a:solidFill>
                  </a:tcPr>
                </a:tc>
                <a:tc>
                  <a:txBody>
                    <a:bodyPr/>
                    <a:lstStyle/>
                    <a:p>
                      <a:pPr algn="ctr"/>
                      <a:r>
                        <a:rPr lang="en-US" sz="1600" b="1" i="1" dirty="0">
                          <a:solidFill>
                            <a:schemeClr val="tx1"/>
                          </a:solidFill>
                        </a:rPr>
                        <a:t>111</a:t>
                      </a:r>
                    </a:p>
                  </a:txBody>
                  <a:tcPr anchor="ctr">
                    <a:solidFill>
                      <a:schemeClr val="bg1">
                        <a:lumMod val="85000"/>
                      </a:schemeClr>
                    </a:solidFill>
                  </a:tcPr>
                </a:tc>
                <a:extLst>
                  <a:ext uri="{0D108BD9-81ED-4DB2-BD59-A6C34878D82A}">
                    <a16:rowId xmlns:a16="http://schemas.microsoft.com/office/drawing/2014/main" val="10006"/>
                  </a:ext>
                </a:extLst>
              </a:tr>
              <a:tr h="59831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Percentage of Pending OSH Complaints Over 90 Days Old (From Filing)</a:t>
                      </a:r>
                    </a:p>
                  </a:txBody>
                  <a:tcPr anchor="ctr" horzOverflow="overflow">
                    <a:solidFill>
                      <a:schemeClr val="bg1">
                        <a:lumMod val="95000"/>
                      </a:schemeClr>
                    </a:solidFill>
                  </a:tcPr>
                </a:tc>
                <a:tc>
                  <a:txBody>
                    <a:bodyPr/>
                    <a:lstStyle/>
                    <a:p>
                      <a:pPr algn="ctr"/>
                      <a:r>
                        <a:rPr lang="en-US" sz="1600" i="0" dirty="0">
                          <a:solidFill>
                            <a:schemeClr val="tx1"/>
                          </a:solidFill>
                        </a:rPr>
                        <a:t>68%</a:t>
                      </a:r>
                    </a:p>
                  </a:txBody>
                  <a:tcPr anchor="ctr">
                    <a:solidFill>
                      <a:schemeClr val="bg1">
                        <a:lumMod val="95000"/>
                      </a:schemeClr>
                    </a:solidFill>
                  </a:tcPr>
                </a:tc>
                <a:tc>
                  <a:txBody>
                    <a:bodyPr/>
                    <a:lstStyle/>
                    <a:p>
                      <a:pPr algn="ctr"/>
                      <a:r>
                        <a:rPr lang="en-US" sz="1600" b="1" i="1" dirty="0">
                          <a:solidFill>
                            <a:schemeClr val="tx1"/>
                          </a:solidFill>
                        </a:rPr>
                        <a:t>68%</a:t>
                      </a:r>
                    </a:p>
                  </a:txBody>
                  <a:tcPr anchor="ctr">
                    <a:solidFill>
                      <a:schemeClr val="bg1">
                        <a:lumMod val="95000"/>
                      </a:schemeClr>
                    </a:solidFill>
                  </a:tcPr>
                </a:tc>
                <a:extLst>
                  <a:ext uri="{0D108BD9-81ED-4DB2-BD59-A6C34878D82A}">
                    <a16:rowId xmlns:a16="http://schemas.microsoft.com/office/drawing/2014/main" val="10007"/>
                  </a:ext>
                </a:extLst>
              </a:tr>
              <a:tr h="66870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600" i="0" dirty="0">
                          <a:solidFill>
                            <a:schemeClr val="tx1"/>
                          </a:solidFill>
                        </a:rPr>
                        <a:t>191</a:t>
                      </a:r>
                    </a:p>
                  </a:txBody>
                  <a:tcPr anchor="ctr">
                    <a:solidFill>
                      <a:schemeClr val="bg1">
                        <a:lumMod val="85000"/>
                      </a:schemeClr>
                    </a:solidFill>
                  </a:tcPr>
                </a:tc>
                <a:tc>
                  <a:txBody>
                    <a:bodyPr/>
                    <a:lstStyle/>
                    <a:p>
                      <a:pPr algn="ctr"/>
                      <a:r>
                        <a:rPr lang="en-US" sz="1600" b="1" i="1" dirty="0">
                          <a:solidFill>
                            <a:schemeClr val="tx1"/>
                          </a:solidFill>
                        </a:rPr>
                        <a:t>191</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DD5FAF99-BAF3-48DA-AE7B-50CCF3F46392}"/>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249402160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573964076"/>
              </p:ext>
            </p:extLst>
          </p:nvPr>
        </p:nvGraphicFramePr>
        <p:xfrm>
          <a:off x="609600" y="1142996"/>
          <a:ext cx="7924800" cy="4599778"/>
        </p:xfrm>
        <a:graphic>
          <a:graphicData uri="http://schemas.openxmlformats.org/drawingml/2006/table">
            <a:tbl>
              <a:tblPr firstRow="1" bandRow="1">
                <a:tableStyleId>{073A0DAA-6AF3-43AB-8588-CEC1D06C72B9}</a:tableStyleId>
              </a:tblPr>
              <a:tblGrid>
                <a:gridCol w="563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446990">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800" dirty="0">
                          <a:solidFill>
                            <a:schemeClr val="tx1"/>
                          </a:solidFill>
                        </a:rPr>
                        <a:t>1</a:t>
                      </a:r>
                      <a:r>
                        <a:rPr lang="en-US" sz="1800" baseline="30000" dirty="0">
                          <a:solidFill>
                            <a:schemeClr val="tx1"/>
                          </a:solidFill>
                        </a:rPr>
                        <a:t>st</a:t>
                      </a:r>
                      <a:r>
                        <a:rPr lang="en-US" sz="18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Administrative Closure </a:t>
                      </a:r>
                      <a:r>
                        <a:rPr kumimoji="0" lang="en-US" sz="1200" b="0" i="1" u="none" strike="noStrike" cap="none" normalizeH="0" baseline="0" dirty="0">
                          <a:ln>
                            <a:noFill/>
                          </a:ln>
                          <a:solidFill>
                            <a:schemeClr val="tx1"/>
                          </a:solidFill>
                          <a:effectLst/>
                          <a:latin typeface="Arial" charset="0"/>
                          <a:cs typeface="Arial" charset="0"/>
                        </a:rPr>
                        <a:t>(IMIS: Not Docketed) </a:t>
                      </a:r>
                    </a:p>
                  </a:txBody>
                  <a:tcPr anchor="ctr" horzOverflow="overflow">
                    <a:solidFill>
                      <a:schemeClr val="bg1">
                        <a:lumMod val="95000"/>
                      </a:schemeClr>
                    </a:solidFill>
                  </a:tcPr>
                </a:tc>
                <a:tc>
                  <a:txBody>
                    <a:bodyPr/>
                    <a:lstStyle/>
                    <a:p>
                      <a:pPr algn="ctr"/>
                      <a:r>
                        <a:rPr lang="en-US" sz="1800" i="0" dirty="0">
                          <a:solidFill>
                            <a:schemeClr val="tx1"/>
                          </a:solidFill>
                        </a:rPr>
                        <a:t>0</a:t>
                      </a:r>
                    </a:p>
                  </a:txBody>
                  <a:tcPr anchor="ctr">
                    <a:solidFill>
                      <a:schemeClr val="bg1">
                        <a:lumMod val="95000"/>
                      </a:schemeClr>
                    </a:solidFill>
                  </a:tcPr>
                </a:tc>
                <a:tc>
                  <a:txBody>
                    <a:bodyPr/>
                    <a:lstStyle/>
                    <a:p>
                      <a:pPr algn="ctr"/>
                      <a:r>
                        <a:rPr lang="en-US" sz="1800" b="1" i="1" dirty="0">
                          <a:solidFill>
                            <a:schemeClr val="tx1"/>
                          </a:solidFill>
                        </a:rPr>
                        <a:t>0</a:t>
                      </a:r>
                    </a:p>
                  </a:txBody>
                  <a:tcPr anchor="ctr">
                    <a:solidFill>
                      <a:schemeClr val="bg1">
                        <a:lumMod val="95000"/>
                      </a:schemeClr>
                    </a:solidFill>
                  </a:tcPr>
                </a:tc>
                <a:extLst>
                  <a:ext uri="{0D108BD9-81ED-4DB2-BD59-A6C34878D82A}">
                    <a16:rowId xmlns:a16="http://schemas.microsoft.com/office/drawing/2014/main" val="10001"/>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Withdrawn </a:t>
                      </a:r>
                      <a:r>
                        <a:rPr kumimoji="0" lang="en-US" sz="1200" b="0" i="1" u="none" strike="noStrike" cap="none" normalizeH="0" baseline="0" dirty="0">
                          <a:ln>
                            <a:noFill/>
                          </a:ln>
                          <a:solidFill>
                            <a:schemeClr val="tx1"/>
                          </a:solidFill>
                          <a:effectLst/>
                          <a:latin typeface="Arial" charset="0"/>
                          <a:cs typeface="Arial" charset="0"/>
                        </a:rPr>
                        <a:t>(Includes Requested RTS Letters)</a:t>
                      </a:r>
                    </a:p>
                  </a:txBody>
                  <a:tcPr anchor="ctr" horzOverflow="overflow">
                    <a:solidFill>
                      <a:schemeClr val="bg1">
                        <a:lumMod val="85000"/>
                      </a:schemeClr>
                    </a:solidFill>
                  </a:tcPr>
                </a:tc>
                <a:tc>
                  <a:txBody>
                    <a:bodyPr/>
                    <a:lstStyle/>
                    <a:p>
                      <a:pPr algn="ctr"/>
                      <a:r>
                        <a:rPr lang="en-US" sz="1800" i="0" dirty="0">
                          <a:solidFill>
                            <a:schemeClr val="tx1"/>
                          </a:solidFill>
                        </a:rPr>
                        <a:t>13</a:t>
                      </a:r>
                    </a:p>
                  </a:txBody>
                  <a:tcPr anchor="ctr">
                    <a:solidFill>
                      <a:schemeClr val="bg1">
                        <a:lumMod val="85000"/>
                      </a:schemeClr>
                    </a:solidFill>
                  </a:tcPr>
                </a:tc>
                <a:tc>
                  <a:txBody>
                    <a:bodyPr/>
                    <a:lstStyle/>
                    <a:p>
                      <a:pPr algn="ctr"/>
                      <a:r>
                        <a:rPr lang="en-US" sz="1800" b="1" i="1" dirty="0">
                          <a:solidFill>
                            <a:schemeClr val="tx1"/>
                          </a:solidFill>
                        </a:rPr>
                        <a:t>13</a:t>
                      </a:r>
                    </a:p>
                  </a:txBody>
                  <a:tcPr anchor="ctr">
                    <a:solidFill>
                      <a:schemeClr val="bg1">
                        <a:lumMod val="85000"/>
                      </a:schemeClr>
                    </a:solidFill>
                  </a:tcPr>
                </a:tc>
                <a:extLst>
                  <a:ext uri="{0D108BD9-81ED-4DB2-BD59-A6C34878D82A}">
                    <a16:rowId xmlns:a16="http://schemas.microsoft.com/office/drawing/2014/main" val="10002"/>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800" i="0" dirty="0">
                          <a:solidFill>
                            <a:schemeClr val="tx1"/>
                          </a:solidFill>
                        </a:rPr>
                        <a:t>5*</a:t>
                      </a:r>
                    </a:p>
                  </a:txBody>
                  <a:tcPr anchor="ctr">
                    <a:solidFill>
                      <a:schemeClr val="bg1">
                        <a:lumMod val="95000"/>
                      </a:schemeClr>
                    </a:solidFill>
                  </a:tcPr>
                </a:tc>
                <a:tc>
                  <a:txBody>
                    <a:bodyPr/>
                    <a:lstStyle/>
                    <a:p>
                      <a:pPr algn="ctr"/>
                      <a:r>
                        <a:rPr lang="en-US" sz="1800" b="1" i="1" dirty="0">
                          <a:solidFill>
                            <a:schemeClr val="tx1"/>
                          </a:solidFill>
                        </a:rPr>
                        <a:t>5*</a:t>
                      </a:r>
                    </a:p>
                  </a:txBody>
                  <a:tcPr anchor="ctr">
                    <a:solidFill>
                      <a:schemeClr val="bg1">
                        <a:lumMod val="95000"/>
                      </a:schemeClr>
                    </a:solidFill>
                  </a:tcPr>
                </a:tc>
                <a:extLst>
                  <a:ext uri="{0D108BD9-81ED-4DB2-BD59-A6C34878D82A}">
                    <a16:rowId xmlns:a16="http://schemas.microsoft.com/office/drawing/2014/main" val="10003"/>
                  </a:ext>
                </a:extLst>
              </a:tr>
              <a:tr h="44699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Total SAMM 15 Merit</a:t>
                      </a:r>
                    </a:p>
                  </a:txBody>
                  <a:tcPr anchor="ctr" horzOverflow="overflow">
                    <a:solidFill>
                      <a:schemeClr val="bg1">
                        <a:lumMod val="85000"/>
                      </a:schemeClr>
                    </a:solidFill>
                  </a:tcPr>
                </a:tc>
                <a:tc>
                  <a:txBody>
                    <a:bodyPr/>
                    <a:lstStyle/>
                    <a:p>
                      <a:pPr algn="ctr"/>
                      <a:r>
                        <a:rPr lang="en-US" sz="1800" i="0" dirty="0">
                          <a:solidFill>
                            <a:schemeClr val="tx1"/>
                          </a:solidFill>
                        </a:rPr>
                        <a:t>10</a:t>
                      </a:r>
                    </a:p>
                  </a:txBody>
                  <a:tcPr anchor="ctr">
                    <a:solidFill>
                      <a:schemeClr val="bg1">
                        <a:lumMod val="85000"/>
                      </a:schemeClr>
                    </a:solidFill>
                  </a:tcPr>
                </a:tc>
                <a:tc>
                  <a:txBody>
                    <a:bodyPr/>
                    <a:lstStyle/>
                    <a:p>
                      <a:pPr algn="ctr"/>
                      <a:r>
                        <a:rPr lang="en-US" sz="1800" b="1" i="1" dirty="0">
                          <a:solidFill>
                            <a:schemeClr val="tx1"/>
                          </a:solidFill>
                        </a:rPr>
                        <a:t>10</a:t>
                      </a:r>
                    </a:p>
                  </a:txBody>
                  <a:tcPr anchor="ctr">
                    <a:solidFill>
                      <a:schemeClr val="bg1">
                        <a:lumMod val="85000"/>
                      </a:schemeClr>
                    </a:solidFill>
                  </a:tcPr>
                </a:tc>
                <a:extLst>
                  <a:ext uri="{0D108BD9-81ED-4DB2-BD59-A6C34878D82A}">
                    <a16:rowId xmlns:a16="http://schemas.microsoft.com/office/drawing/2014/main" val="10004"/>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b="0" i="1" u="none" strike="noStrike" cap="none" normalizeH="0" baseline="0" dirty="0">
                          <a:ln>
                            <a:noFill/>
                          </a:ln>
                          <a:solidFill>
                            <a:schemeClr val="tx1"/>
                          </a:solidFill>
                          <a:effectLst/>
                          <a:latin typeface="Arial" charset="0"/>
                          <a:cs typeface="Arial" charset="0"/>
                        </a:rPr>
                        <a:t>Total SAMM 15 Percent Merit</a:t>
                      </a:r>
                    </a:p>
                  </a:txBody>
                  <a:tcPr anchor="ctr" horzOverflow="overflow">
                    <a:solidFill>
                      <a:schemeClr val="bg1">
                        <a:lumMod val="95000"/>
                      </a:schemeClr>
                    </a:solidFill>
                  </a:tcPr>
                </a:tc>
                <a:tc>
                  <a:txBody>
                    <a:bodyPr/>
                    <a:lstStyle/>
                    <a:p>
                      <a:pPr algn="ctr"/>
                      <a:r>
                        <a:rPr lang="en-US" sz="1800" i="0" dirty="0">
                          <a:solidFill>
                            <a:schemeClr val="tx1"/>
                          </a:solidFill>
                        </a:rPr>
                        <a:t>19%</a:t>
                      </a:r>
                    </a:p>
                  </a:txBody>
                  <a:tcPr anchor="ctr">
                    <a:solidFill>
                      <a:schemeClr val="bg1">
                        <a:lumMod val="95000"/>
                      </a:schemeClr>
                    </a:solidFill>
                  </a:tcPr>
                </a:tc>
                <a:tc>
                  <a:txBody>
                    <a:bodyPr/>
                    <a:lstStyle/>
                    <a:p>
                      <a:pPr algn="ctr"/>
                      <a:r>
                        <a:rPr lang="en-US" sz="1800" b="1" i="1" dirty="0">
                          <a:solidFill>
                            <a:schemeClr val="tx1"/>
                          </a:solidFill>
                        </a:rPr>
                        <a:t>19%</a:t>
                      </a:r>
                    </a:p>
                  </a:txBody>
                  <a:tcPr anchor="ctr">
                    <a:solidFill>
                      <a:schemeClr val="bg1">
                        <a:lumMod val="95000"/>
                      </a:schemeClr>
                    </a:solidFill>
                  </a:tcPr>
                </a:tc>
                <a:extLst>
                  <a:ext uri="{0D108BD9-81ED-4DB2-BD59-A6C34878D82A}">
                    <a16:rowId xmlns:a16="http://schemas.microsoft.com/office/drawing/2014/main" val="10005"/>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Dismissal Right-to-Sue </a:t>
                      </a:r>
                      <a:r>
                        <a:rPr kumimoji="0" lang="en-US" sz="1200" b="0" i="1" u="none" strike="noStrike" cap="none" normalizeH="0" baseline="0" dirty="0">
                          <a:ln>
                            <a:noFill/>
                          </a:ln>
                          <a:solidFill>
                            <a:schemeClr val="tx1"/>
                          </a:solidFill>
                          <a:effectLst/>
                          <a:latin typeface="Arial" charset="0"/>
                          <a:cs typeface="Arial" charset="0"/>
                        </a:rPr>
                        <a:t>(Includes No Merit and Unresponsive)</a:t>
                      </a:r>
                    </a:p>
                  </a:txBody>
                  <a:tcPr anchor="ctr" horzOverflow="overflow">
                    <a:solidFill>
                      <a:schemeClr val="bg1">
                        <a:lumMod val="85000"/>
                      </a:schemeClr>
                    </a:solidFill>
                  </a:tcPr>
                </a:tc>
                <a:tc>
                  <a:txBody>
                    <a:bodyPr/>
                    <a:lstStyle/>
                    <a:p>
                      <a:pPr algn="ctr"/>
                      <a:r>
                        <a:rPr lang="en-US" sz="1800" i="0" dirty="0">
                          <a:solidFill>
                            <a:schemeClr val="tx1"/>
                          </a:solidFill>
                        </a:rPr>
                        <a:t>31</a:t>
                      </a:r>
                    </a:p>
                  </a:txBody>
                  <a:tcPr anchor="ctr">
                    <a:solidFill>
                      <a:schemeClr val="bg1">
                        <a:lumMod val="85000"/>
                      </a:schemeClr>
                    </a:solidFill>
                  </a:tcPr>
                </a:tc>
                <a:tc>
                  <a:txBody>
                    <a:bodyPr/>
                    <a:lstStyle/>
                    <a:p>
                      <a:pPr algn="ctr"/>
                      <a:r>
                        <a:rPr lang="en-US" sz="1800" b="1" i="1" dirty="0">
                          <a:solidFill>
                            <a:schemeClr val="tx1"/>
                          </a:solidFill>
                        </a:rPr>
                        <a:t>31</a:t>
                      </a:r>
                    </a:p>
                  </a:txBody>
                  <a:tcPr anchor="ctr">
                    <a:solidFill>
                      <a:schemeClr val="bg1">
                        <a:lumMod val="85000"/>
                      </a:schemeClr>
                    </a:solidFill>
                  </a:tcPr>
                </a:tc>
                <a:extLst>
                  <a:ext uri="{0D108BD9-81ED-4DB2-BD59-A6C34878D82A}">
                    <a16:rowId xmlns:a16="http://schemas.microsoft.com/office/drawing/2014/main" val="10006"/>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b="0" i="1" u="none" strike="noStrike" cap="none" normalizeH="0" baseline="0" dirty="0">
                          <a:ln>
                            <a:noFill/>
                          </a:ln>
                          <a:solidFill>
                            <a:schemeClr val="tx1"/>
                          </a:solidFill>
                          <a:effectLst/>
                          <a:latin typeface="Arial" charset="0"/>
                          <a:cs typeface="Arial" charset="0"/>
                        </a:rPr>
                        <a:t>Settled </a:t>
                      </a:r>
                      <a:r>
                        <a:rPr kumimoji="0" lang="en-US" sz="1200" b="0" i="1" u="none" strike="noStrike" cap="none" normalizeH="0" baseline="0" dirty="0">
                          <a:ln>
                            <a:noFill/>
                          </a:ln>
                          <a:solidFill>
                            <a:schemeClr val="tx1"/>
                          </a:solidFill>
                          <a:effectLst/>
                          <a:latin typeface="Arial" charset="0"/>
                          <a:cs typeface="Arial" charset="0"/>
                        </a:rPr>
                        <a:t>(External and Internal)</a:t>
                      </a:r>
                    </a:p>
                  </a:txBody>
                  <a:tcPr anchor="ctr" horzOverflow="overflow">
                    <a:solidFill>
                      <a:schemeClr val="bg1">
                        <a:lumMod val="95000"/>
                      </a:schemeClr>
                    </a:solidFill>
                  </a:tcPr>
                </a:tc>
                <a:tc>
                  <a:txBody>
                    <a:bodyPr/>
                    <a:lstStyle/>
                    <a:p>
                      <a:pPr algn="ctr"/>
                      <a:r>
                        <a:rPr lang="en-US" sz="1800" i="0" dirty="0">
                          <a:solidFill>
                            <a:schemeClr val="tx1"/>
                          </a:solidFill>
                        </a:rPr>
                        <a:t>5*</a:t>
                      </a:r>
                    </a:p>
                  </a:txBody>
                  <a:tcPr anchor="ctr">
                    <a:solidFill>
                      <a:schemeClr val="bg1">
                        <a:lumMod val="95000"/>
                      </a:schemeClr>
                    </a:solidFill>
                  </a:tcPr>
                </a:tc>
                <a:tc>
                  <a:txBody>
                    <a:bodyPr/>
                    <a:lstStyle/>
                    <a:p>
                      <a:pPr algn="ctr"/>
                      <a:r>
                        <a:rPr lang="en-US" sz="1800" b="1" i="1" dirty="0">
                          <a:solidFill>
                            <a:schemeClr val="tx1"/>
                          </a:solidFill>
                        </a:rPr>
                        <a:t>5*</a:t>
                      </a:r>
                    </a:p>
                  </a:txBody>
                  <a:tcPr anchor="ctr">
                    <a:solidFill>
                      <a:schemeClr val="bg1">
                        <a:lumMod val="95000"/>
                      </a:schemeClr>
                    </a:solidFill>
                  </a:tcPr>
                </a:tc>
                <a:extLst>
                  <a:ext uri="{0D108BD9-81ED-4DB2-BD59-A6C34878D82A}">
                    <a16:rowId xmlns:a16="http://schemas.microsoft.com/office/drawing/2014/main" val="10008"/>
                  </a:ext>
                </a:extLst>
              </a:tr>
              <a:tr h="46166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Total Cases Closed by Disposition</a:t>
                      </a:r>
                    </a:p>
                  </a:txBody>
                  <a:tcPr anchor="ctr" horzOverflow="overflow">
                    <a:solidFill>
                      <a:schemeClr val="bg1">
                        <a:lumMod val="85000"/>
                      </a:schemeClr>
                    </a:solidFill>
                  </a:tcPr>
                </a:tc>
                <a:tc>
                  <a:txBody>
                    <a:bodyPr/>
                    <a:lstStyle/>
                    <a:p>
                      <a:pPr algn="ctr"/>
                      <a:r>
                        <a:rPr lang="en-US" sz="1800" b="0" i="0" dirty="0">
                          <a:solidFill>
                            <a:schemeClr val="tx1"/>
                          </a:solidFill>
                        </a:rPr>
                        <a:t>54</a:t>
                      </a:r>
                    </a:p>
                  </a:txBody>
                  <a:tcPr anchor="ctr">
                    <a:solidFill>
                      <a:schemeClr val="bg1">
                        <a:lumMod val="85000"/>
                      </a:schemeClr>
                    </a:solidFill>
                  </a:tcPr>
                </a:tc>
                <a:tc>
                  <a:txBody>
                    <a:bodyPr/>
                    <a:lstStyle/>
                    <a:p>
                      <a:pPr algn="ctr"/>
                      <a:r>
                        <a:rPr lang="en-US" sz="1800" b="1" i="1" dirty="0">
                          <a:solidFill>
                            <a:schemeClr val="tx1"/>
                          </a:solidFill>
                        </a:rPr>
                        <a:t>54</a:t>
                      </a:r>
                    </a:p>
                  </a:txBody>
                  <a:tcPr anchor="ctr">
                    <a:solidFill>
                      <a:schemeClr val="bg1">
                        <a:lumMod val="85000"/>
                      </a:schemeClr>
                    </a:solidFill>
                  </a:tcPr>
                </a:tc>
                <a:extLst>
                  <a:ext uri="{0D108BD9-81ED-4DB2-BD59-A6C34878D82A}">
                    <a16:rowId xmlns:a16="http://schemas.microsoft.com/office/drawing/2014/main" val="3081740305"/>
                  </a:ext>
                </a:extLst>
              </a:tr>
              <a:tr h="49038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600" b="1" i="1" kern="1200" dirty="0">
                          <a:solidFill>
                            <a:schemeClr val="dk1"/>
                          </a:solidFill>
                          <a:effectLst/>
                          <a:latin typeface="+mn-lt"/>
                          <a:ea typeface="+mn-ea"/>
                          <a:cs typeface="+mn-cs"/>
                        </a:rPr>
                        <a:t>TOTAL DAMAGES PAID </a:t>
                      </a:r>
                      <a:r>
                        <a:rPr lang="en-US" sz="1200" b="0" i="1" kern="1200" dirty="0">
                          <a:solidFill>
                            <a:schemeClr val="dk1"/>
                          </a:solidFill>
                          <a:effectLst/>
                          <a:latin typeface="+mn-lt"/>
                          <a:ea typeface="+mn-ea"/>
                          <a:cs typeface="+mn-cs"/>
                        </a:rPr>
                        <a:t>(Includes Settlements With Aid of the Bureau During Informal Discussions or Mediation.)</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800" b="1" i="0" dirty="0">
                          <a:solidFill>
                            <a:schemeClr val="tx1"/>
                          </a:solidFill>
                        </a:rPr>
                        <a:t>$15,000</a:t>
                      </a:r>
                    </a:p>
                  </a:txBody>
                  <a:tcPr anchor="ctr">
                    <a:solidFill>
                      <a:schemeClr val="bg1">
                        <a:lumMod val="95000"/>
                      </a:schemeClr>
                    </a:solidFill>
                  </a:tcPr>
                </a:tc>
                <a:tc>
                  <a:txBody>
                    <a:bodyPr/>
                    <a:lstStyle/>
                    <a:p>
                      <a:pPr algn="ctr"/>
                      <a:r>
                        <a:rPr lang="en-US" sz="1800" b="1" i="1" dirty="0">
                          <a:solidFill>
                            <a:schemeClr val="tx1"/>
                          </a:solidFill>
                        </a:rPr>
                        <a:t>$15,000</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7C5127A9-5360-4C82-9026-A35F25DE9F93}"/>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
        <p:nvSpPr>
          <p:cNvPr id="2" name="TextBox 1">
            <a:extLst>
              <a:ext uri="{FF2B5EF4-FFF2-40B4-BE49-F238E27FC236}">
                <a16:creationId xmlns:a16="http://schemas.microsoft.com/office/drawing/2014/main" id="{B072685C-1337-4C1C-A7B9-BAF1DE6B72A6}"/>
              </a:ext>
            </a:extLst>
          </p:cNvPr>
          <p:cNvSpPr txBox="1"/>
          <p:nvPr/>
        </p:nvSpPr>
        <p:spPr>
          <a:xfrm>
            <a:off x="609600" y="5742774"/>
            <a:ext cx="4162358" cy="276999"/>
          </a:xfrm>
          <a:prstGeom prst="rect">
            <a:avLst/>
          </a:prstGeom>
          <a:noFill/>
        </p:spPr>
        <p:txBody>
          <a:bodyPr wrap="none" rtlCol="0">
            <a:spAutoFit/>
          </a:bodyPr>
          <a:lstStyle/>
          <a:p>
            <a:r>
              <a:rPr lang="en-US" sz="1200" i="1" dirty="0"/>
              <a:t>*Total of Merit and Settled is Total SAMM 15 Merit Finding.</a:t>
            </a:r>
            <a:endParaRPr lang="en-US" sz="1200" dirty="0"/>
          </a:p>
        </p:txBody>
      </p:sp>
    </p:spTree>
    <p:extLst>
      <p:ext uri="{BB962C8B-B14F-4D97-AF65-F5344CB8AC3E}">
        <p14:creationId xmlns:p14="http://schemas.microsoft.com/office/powerpoint/2010/main" val="357708088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extLst>
              <p:ext uri="{D42A27DB-BD31-4B8C-83A1-F6EECF244321}">
                <p14:modId xmlns:p14="http://schemas.microsoft.com/office/powerpoint/2010/main" val="635582275"/>
              </p:ext>
            </p:extLst>
          </p:nvPr>
        </p:nvGraphicFramePr>
        <p:xfrm>
          <a:off x="609600" y="1143000"/>
          <a:ext cx="7924800" cy="4724402"/>
        </p:xfrm>
        <a:graphic>
          <a:graphicData uri="http://schemas.openxmlformats.org/drawingml/2006/table">
            <a:tbl>
              <a:tblPr firstRow="1" bandRow="1">
                <a:tableStyleId>{073A0DAA-6AF3-43AB-8588-CEC1D06C72B9}</a:tableStyleId>
              </a:tblPr>
              <a:tblGrid>
                <a:gridCol w="6172200">
                  <a:extLst>
                    <a:ext uri="{9D8B030D-6E8A-4147-A177-3AD203B41FA5}">
                      <a16:colId xmlns:a16="http://schemas.microsoft.com/office/drawing/2014/main" val="4257082247"/>
                    </a:ext>
                  </a:extLst>
                </a:gridCol>
                <a:gridCol w="1752600">
                  <a:extLst>
                    <a:ext uri="{9D8B030D-6E8A-4147-A177-3AD203B41FA5}">
                      <a16:colId xmlns:a16="http://schemas.microsoft.com/office/drawing/2014/main" val="4285241588"/>
                    </a:ext>
                  </a:extLst>
                </a:gridCol>
              </a:tblGrid>
              <a:tr h="568803">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COVID-19 Statistics</a:t>
                      </a:r>
                    </a:p>
                  </a:txBody>
                  <a:tcPr anchor="ctr">
                    <a:solidFill>
                      <a:schemeClr val="bg1">
                        <a:lumMod val="65000"/>
                      </a:schemeClr>
                    </a:solidFill>
                  </a:tcPr>
                </a:tc>
                <a:tc>
                  <a:txBody>
                    <a:bodyPr/>
                    <a:lstStyle/>
                    <a:p>
                      <a:pPr algn="ctr"/>
                      <a:r>
                        <a:rPr lang="en-US" sz="1800" b="1" i="0" dirty="0">
                          <a:solidFill>
                            <a:schemeClr val="tx1"/>
                          </a:solidFill>
                        </a:rPr>
                        <a:t>1</a:t>
                      </a:r>
                      <a:r>
                        <a:rPr lang="en-US" sz="1800" b="1" i="0" baseline="30000" dirty="0">
                          <a:solidFill>
                            <a:schemeClr val="tx1"/>
                          </a:solidFill>
                        </a:rPr>
                        <a:t>st</a:t>
                      </a:r>
                      <a:r>
                        <a:rPr lang="en-US" sz="1800" b="1" i="0" dirty="0">
                          <a:solidFill>
                            <a:schemeClr val="tx1"/>
                          </a:solidFill>
                        </a:rPr>
                        <a:t> Quarter</a:t>
                      </a:r>
                    </a:p>
                    <a:p>
                      <a:pPr algn="ctr"/>
                      <a:r>
                        <a:rPr lang="en-US" sz="1200" b="1" i="1" dirty="0">
                          <a:solidFill>
                            <a:schemeClr val="tx1"/>
                          </a:solidFill>
                        </a:rPr>
                        <a:t>FFY 2020 - 2021</a:t>
                      </a:r>
                    </a:p>
                  </a:txBody>
                  <a:tcPr anchor="ctr">
                    <a:solidFill>
                      <a:schemeClr val="bg1">
                        <a:lumMod val="65000"/>
                      </a:schemeClr>
                    </a:solidFill>
                  </a:tcPr>
                </a:tc>
                <a:extLst>
                  <a:ext uri="{0D108BD9-81ED-4DB2-BD59-A6C34878D82A}">
                    <a16:rowId xmlns:a16="http://schemas.microsoft.com/office/drawing/2014/main" val="3680436942"/>
                  </a:ext>
                </a:extLst>
              </a:tr>
              <a:tr h="341699">
                <a:tc>
                  <a:txBody>
                    <a:bodyPr/>
                    <a:lstStyle/>
                    <a:p>
                      <a:pPr algn="r"/>
                      <a:r>
                        <a:rPr lang="en-US" sz="1300" b="0" i="1" dirty="0"/>
                        <a:t>OSH Cases Filed this Quarter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1" kern="1200" dirty="0">
                          <a:solidFill>
                            <a:schemeClr val="dk1"/>
                          </a:solidFill>
                          <a:effectLst/>
                          <a:latin typeface="+mn-lt"/>
                          <a:ea typeface="+mn-ea"/>
                          <a:cs typeface="+mn-cs"/>
                        </a:rPr>
                        <a:t>37</a:t>
                      </a:r>
                    </a:p>
                  </a:txBody>
                  <a:tcPr anchor="ctr"/>
                </a:tc>
                <a:extLst>
                  <a:ext uri="{0D108BD9-81ED-4DB2-BD59-A6C34878D82A}">
                    <a16:rowId xmlns:a16="http://schemas.microsoft.com/office/drawing/2014/main" val="3921484080"/>
                  </a:ext>
                </a:extLst>
              </a:tr>
              <a:tr h="341699">
                <a:tc>
                  <a:txBody>
                    <a:bodyPr/>
                    <a:lstStyle/>
                    <a:p>
                      <a:pPr algn="r"/>
                      <a:r>
                        <a:rPr lang="en-US" sz="1300" b="0" i="1" dirty="0"/>
                        <a:t>COVID-19 Related Complaints Filed</a:t>
                      </a:r>
                    </a:p>
                  </a:txBody>
                  <a:tcPr anchor="ctr"/>
                </a:tc>
                <a:tc>
                  <a:txBody>
                    <a:bodyPr/>
                    <a:lstStyle/>
                    <a:p>
                      <a:pPr algn="ctr"/>
                      <a:r>
                        <a:rPr lang="en-US" sz="1300" b="0" i="1" dirty="0"/>
                        <a:t>22</a:t>
                      </a:r>
                    </a:p>
                  </a:txBody>
                  <a:tcPr anchor="ctr"/>
                </a:tc>
                <a:extLst>
                  <a:ext uri="{0D108BD9-81ED-4DB2-BD59-A6C34878D82A}">
                    <a16:rowId xmlns:a16="http://schemas.microsoft.com/office/drawing/2014/main" val="584281044"/>
                  </a:ext>
                </a:extLst>
              </a:tr>
              <a:tr h="341699">
                <a:tc>
                  <a:txBody>
                    <a:bodyPr/>
                    <a:lstStyle/>
                    <a:p>
                      <a:pPr algn="r"/>
                      <a:r>
                        <a:rPr lang="en-US" sz="1300" b="0" i="1" dirty="0"/>
                        <a:t>% of Filed OSH Cases that are COVID-19 Related</a:t>
                      </a:r>
                    </a:p>
                  </a:txBody>
                  <a:tcPr anchor="ctr"/>
                </a:tc>
                <a:tc>
                  <a:txBody>
                    <a:bodyPr/>
                    <a:lstStyle/>
                    <a:p>
                      <a:pPr algn="ctr"/>
                      <a:r>
                        <a:rPr lang="en-US" sz="1300" b="0" i="1" dirty="0"/>
                        <a:t>59%</a:t>
                      </a:r>
                    </a:p>
                  </a:txBody>
                  <a:tcPr anchor="ctr"/>
                </a:tc>
                <a:extLst>
                  <a:ext uri="{0D108BD9-81ED-4DB2-BD59-A6C34878D82A}">
                    <a16:rowId xmlns:a16="http://schemas.microsoft.com/office/drawing/2014/main" val="1293101927"/>
                  </a:ext>
                </a:extLst>
              </a:tr>
              <a:tr h="341699">
                <a:tc>
                  <a:txBody>
                    <a:bodyPr/>
                    <a:lstStyle/>
                    <a:p>
                      <a:pPr algn="r"/>
                      <a:r>
                        <a:rPr lang="en-US" sz="1300" b="0" i="1" dirty="0"/>
                        <a:t>% of Filed OSH Cases that are 11(c) Referrals</a:t>
                      </a:r>
                    </a:p>
                  </a:txBody>
                  <a:tcPr anchor="ctr"/>
                </a:tc>
                <a:tc>
                  <a:txBody>
                    <a:bodyPr/>
                    <a:lstStyle/>
                    <a:p>
                      <a:pPr algn="ctr"/>
                      <a:r>
                        <a:rPr lang="en-US" sz="1300" b="0" i="1" dirty="0"/>
                        <a:t>13%</a:t>
                      </a:r>
                    </a:p>
                  </a:txBody>
                  <a:tcPr anchor="ctr"/>
                </a:tc>
                <a:extLst>
                  <a:ext uri="{0D108BD9-81ED-4DB2-BD59-A6C34878D82A}">
                    <a16:rowId xmlns:a16="http://schemas.microsoft.com/office/drawing/2014/main" val="2610311915"/>
                  </a:ext>
                </a:extLst>
              </a:tr>
              <a:tr h="341699">
                <a:tc>
                  <a:txBody>
                    <a:bodyPr/>
                    <a:lstStyle/>
                    <a:p>
                      <a:pPr algn="r"/>
                      <a:r>
                        <a:rPr lang="en-US" sz="1300" b="0" i="1" dirty="0"/>
                        <a:t>COVID-19 Related Complaints Closed</a:t>
                      </a:r>
                    </a:p>
                  </a:txBody>
                  <a:tcPr anchor="ctr"/>
                </a:tc>
                <a:tc>
                  <a:txBody>
                    <a:bodyPr/>
                    <a:lstStyle/>
                    <a:p>
                      <a:pPr algn="ctr"/>
                      <a:r>
                        <a:rPr lang="en-US" sz="1300" b="0" i="1" dirty="0"/>
                        <a:t>22</a:t>
                      </a:r>
                    </a:p>
                  </a:txBody>
                  <a:tcPr anchor="ctr"/>
                </a:tc>
                <a:extLst>
                  <a:ext uri="{0D108BD9-81ED-4DB2-BD59-A6C34878D82A}">
                    <a16:rowId xmlns:a16="http://schemas.microsoft.com/office/drawing/2014/main" val="3689851666"/>
                  </a:ext>
                </a:extLst>
              </a:tr>
              <a:tr h="1422007">
                <a:tc>
                  <a:txBody>
                    <a:bodyPr/>
                    <a:lstStyle/>
                    <a:p>
                      <a:pPr algn="r"/>
                      <a:r>
                        <a:rPr lang="en-US" sz="1300" b="0" i="1" dirty="0"/>
                        <a:t>Disposition</a:t>
                      </a:r>
                    </a:p>
                  </a:txBody>
                  <a:tcPr anchor="ctr"/>
                </a:tc>
                <a:tc>
                  <a:txBody>
                    <a:bodyPr/>
                    <a:lstStyle/>
                    <a:p>
                      <a:r>
                        <a:rPr lang="en-US" sz="1300" i="1" kern="1200" dirty="0">
                          <a:solidFill>
                            <a:schemeClr val="dk1"/>
                          </a:solidFill>
                          <a:effectLst/>
                          <a:latin typeface="+mn-lt"/>
                          <a:ea typeface="+mn-ea"/>
                          <a:cs typeface="+mn-cs"/>
                        </a:rPr>
                        <a:t>DRTS: 7 (31%)</a:t>
                      </a:r>
                    </a:p>
                    <a:p>
                      <a:endParaRPr lang="en-US" sz="1300" i="1" kern="1200" dirty="0">
                        <a:solidFill>
                          <a:schemeClr val="dk1"/>
                        </a:solidFill>
                        <a:effectLst/>
                        <a:latin typeface="+mn-lt"/>
                        <a:ea typeface="+mn-ea"/>
                        <a:cs typeface="+mn-cs"/>
                      </a:endParaRPr>
                    </a:p>
                    <a:p>
                      <a:r>
                        <a:rPr lang="en-US" sz="1300" i="1" kern="1200" dirty="0">
                          <a:solidFill>
                            <a:schemeClr val="dk1"/>
                          </a:solidFill>
                          <a:effectLst/>
                          <a:latin typeface="+mn-lt"/>
                          <a:ea typeface="+mn-ea"/>
                          <a:cs typeface="+mn-cs"/>
                        </a:rPr>
                        <a:t>Withdrawn:12 (55%)</a:t>
                      </a:r>
                    </a:p>
                    <a:p>
                      <a:endParaRPr lang="en-US" sz="1300" i="1" kern="1200" dirty="0">
                        <a:solidFill>
                          <a:schemeClr val="dk1"/>
                        </a:solidFill>
                        <a:effectLst/>
                        <a:latin typeface="+mn-lt"/>
                        <a:ea typeface="+mn-ea"/>
                        <a:cs typeface="+mn-cs"/>
                      </a:endParaRPr>
                    </a:p>
                    <a:p>
                      <a:r>
                        <a:rPr lang="en-US" sz="1300" i="1" kern="1200" dirty="0">
                          <a:solidFill>
                            <a:schemeClr val="dk1"/>
                          </a:solidFill>
                          <a:effectLst/>
                          <a:latin typeface="+mn-lt"/>
                          <a:ea typeface="+mn-ea"/>
                          <a:cs typeface="+mn-cs"/>
                        </a:rPr>
                        <a:t>Settled: 3 (14%)</a:t>
                      </a:r>
                      <a:endParaRPr lang="en-US" sz="1300" b="0" i="1" dirty="0"/>
                    </a:p>
                  </a:txBody>
                  <a:tcPr anchor="ctr"/>
                </a:tc>
                <a:extLst>
                  <a:ext uri="{0D108BD9-81ED-4DB2-BD59-A6C34878D82A}">
                    <a16:rowId xmlns:a16="http://schemas.microsoft.com/office/drawing/2014/main" val="51858028"/>
                  </a:ext>
                </a:extLst>
              </a:tr>
              <a:tr h="341699">
                <a:tc>
                  <a:txBody>
                    <a:bodyPr/>
                    <a:lstStyle/>
                    <a:p>
                      <a:pPr algn="r"/>
                      <a:r>
                        <a:rPr lang="en-US" sz="1300" b="0" i="1" dirty="0"/>
                        <a:t>% Change in Filed OSH Complaints Compared to 4</a:t>
                      </a:r>
                      <a:r>
                        <a:rPr lang="en-US" sz="1300" b="0" i="1" baseline="30000" dirty="0"/>
                        <a:t>th</a:t>
                      </a:r>
                      <a:r>
                        <a:rPr lang="en-US" sz="1300" b="0" i="1" dirty="0"/>
                        <a:t> Qtr., 2020 (63)</a:t>
                      </a:r>
                    </a:p>
                  </a:txBody>
                  <a:tcPr anchor="ctr"/>
                </a:tc>
                <a:tc>
                  <a:txBody>
                    <a:bodyPr/>
                    <a:lstStyle/>
                    <a:p>
                      <a:pPr algn="ctr"/>
                      <a:r>
                        <a:rPr lang="en-US" sz="1300" b="0" i="1" dirty="0"/>
                        <a:t>-40%</a:t>
                      </a:r>
                    </a:p>
                  </a:txBody>
                  <a:tcPr anchor="ctr"/>
                </a:tc>
                <a:extLst>
                  <a:ext uri="{0D108BD9-81ED-4DB2-BD59-A6C34878D82A}">
                    <a16:rowId xmlns:a16="http://schemas.microsoft.com/office/drawing/2014/main" val="3966277158"/>
                  </a:ext>
                </a:extLst>
              </a:tr>
              <a:tr h="341699">
                <a:tc>
                  <a:txBody>
                    <a:bodyPr/>
                    <a:lstStyle/>
                    <a:p>
                      <a:pPr algn="r"/>
                      <a:r>
                        <a:rPr lang="en-US" sz="1300" b="0" i="1" dirty="0"/>
                        <a:t>% Change in Filed COVID-Related Complaints Compared to 4</a:t>
                      </a:r>
                      <a:r>
                        <a:rPr lang="en-US" sz="1300" b="0" i="1" baseline="30000" dirty="0"/>
                        <a:t>th</a:t>
                      </a:r>
                      <a:r>
                        <a:rPr lang="en-US" sz="1300" b="0" i="1" dirty="0"/>
                        <a:t> Qtr., 2020 (43)</a:t>
                      </a:r>
                    </a:p>
                  </a:txBody>
                  <a:tcPr anchor="ctr"/>
                </a:tc>
                <a:tc>
                  <a:txBody>
                    <a:bodyPr/>
                    <a:lstStyle/>
                    <a:p>
                      <a:pPr algn="ctr"/>
                      <a:r>
                        <a:rPr lang="en-US" sz="1300" b="0" i="1" dirty="0"/>
                        <a:t>-49%</a:t>
                      </a:r>
                    </a:p>
                  </a:txBody>
                  <a:tcPr anchor="ctr"/>
                </a:tc>
                <a:extLst>
                  <a:ext uri="{0D108BD9-81ED-4DB2-BD59-A6C34878D82A}">
                    <a16:rowId xmlns:a16="http://schemas.microsoft.com/office/drawing/2014/main" val="2310495853"/>
                  </a:ext>
                </a:extLst>
              </a:tr>
              <a:tr h="341699">
                <a:tc>
                  <a:txBody>
                    <a:bodyPr/>
                    <a:lstStyle/>
                    <a:p>
                      <a:pPr algn="r"/>
                      <a:r>
                        <a:rPr lang="en-US" sz="1300" b="0" i="1" dirty="0"/>
                        <a:t>% of Calls to Helpline that have been COVID-19 Related</a:t>
                      </a:r>
                    </a:p>
                  </a:txBody>
                  <a:tcPr anchor="ctr"/>
                </a:tc>
                <a:tc>
                  <a:txBody>
                    <a:bodyPr/>
                    <a:lstStyle/>
                    <a:p>
                      <a:pPr algn="ctr"/>
                      <a:r>
                        <a:rPr lang="en-US" sz="1300" b="0" i="1" dirty="0"/>
                        <a:t>22%</a:t>
                      </a:r>
                    </a:p>
                  </a:txBody>
                  <a:tcPr anchor="ctr"/>
                </a:tc>
                <a:extLst>
                  <a:ext uri="{0D108BD9-81ED-4DB2-BD59-A6C34878D82A}">
                    <a16:rowId xmlns:a16="http://schemas.microsoft.com/office/drawing/2014/main" val="802781354"/>
                  </a:ext>
                </a:extLst>
              </a:tr>
            </a:tbl>
          </a:graphicData>
        </a:graphic>
      </p:graphicFrame>
      <p:sp>
        <p:nvSpPr>
          <p:cNvPr id="7" name="Text Box 3">
            <a:extLst>
              <a:ext uri="{FF2B5EF4-FFF2-40B4-BE49-F238E27FC236}">
                <a16:creationId xmlns:a16="http://schemas.microsoft.com/office/drawing/2014/main" id="{BA2CFBA8-CAD7-4626-B5C9-4E1376417DE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REDA Complaints</a:t>
            </a:r>
          </a:p>
          <a:p>
            <a:pPr eaLnBrk="0" hangingPunct="0"/>
            <a:r>
              <a:rPr lang="en-US" sz="2400" i="1" dirty="0">
                <a:solidFill>
                  <a:schemeClr val="bg2"/>
                </a:solidFill>
              </a:rPr>
              <a:t>COVID-19 Statistics</a:t>
            </a:r>
            <a:endParaRPr lang="en-US" sz="2400" b="1" i="1" dirty="0">
              <a:solidFill>
                <a:schemeClr val="bg2"/>
              </a:solidFill>
            </a:endParaRPr>
          </a:p>
        </p:txBody>
      </p:sp>
      <p:sp>
        <p:nvSpPr>
          <p:cNvPr id="8" name="TextBox 7">
            <a:extLst>
              <a:ext uri="{FF2B5EF4-FFF2-40B4-BE49-F238E27FC236}">
                <a16:creationId xmlns:a16="http://schemas.microsoft.com/office/drawing/2014/main" id="{68FAD63C-F70B-49A9-8D3D-1DEBE9C3C532}"/>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223973262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2" name="TextBox 1">
            <a:extLst>
              <a:ext uri="{FF2B5EF4-FFF2-40B4-BE49-F238E27FC236}">
                <a16:creationId xmlns:a16="http://schemas.microsoft.com/office/drawing/2014/main" id="{50A80A71-4AFB-4BB0-ABA8-390CE9B02B38}"/>
              </a:ext>
            </a:extLst>
          </p:cNvPr>
          <p:cNvSpPr txBox="1"/>
          <p:nvPr/>
        </p:nvSpPr>
        <p:spPr>
          <a:xfrm>
            <a:off x="533400" y="4960203"/>
            <a:ext cx="8000240" cy="553998"/>
          </a:xfrm>
          <a:prstGeom prst="rect">
            <a:avLst/>
          </a:prstGeom>
          <a:noFill/>
        </p:spPr>
        <p:txBody>
          <a:bodyPr wrap="square" rtlCol="0">
            <a:spAutoFit/>
          </a:bodyPr>
          <a:lstStyle/>
          <a:p>
            <a:r>
              <a:rPr lang="en-US" sz="1000" i="1" dirty="0"/>
              <a:t>**Monthly data as follows: October 2020 includes data from October 3-October 30, November 2020 includes data from October 31-November 27, 2020, December 2020 includes data from November 28-January 1, 2021, January 2021 includes data from January 2 – January 29, and February 2021 includes data from January 30 – February 12.</a:t>
            </a:r>
          </a:p>
        </p:txBody>
      </p:sp>
      <p:sp>
        <p:nvSpPr>
          <p:cNvPr id="7" name="TextBox 6">
            <a:extLst>
              <a:ext uri="{FF2B5EF4-FFF2-40B4-BE49-F238E27FC236}">
                <a16:creationId xmlns:a16="http://schemas.microsoft.com/office/drawing/2014/main" id="{6828006A-25C6-4249-8570-2A11ED54DC38}"/>
              </a:ext>
            </a:extLst>
          </p:cNvPr>
          <p:cNvSpPr txBox="1"/>
          <p:nvPr/>
        </p:nvSpPr>
        <p:spPr>
          <a:xfrm>
            <a:off x="579052" y="5655924"/>
            <a:ext cx="3374642" cy="246221"/>
          </a:xfrm>
          <a:prstGeom prst="rect">
            <a:avLst/>
          </a:prstGeom>
          <a:noFill/>
        </p:spPr>
        <p:txBody>
          <a:bodyPr wrap="none" rtlCol="0">
            <a:spAutoFit/>
          </a:bodyPr>
          <a:lstStyle/>
          <a:p>
            <a:r>
              <a:rPr lang="en-US" sz="1000" i="1" dirty="0"/>
              <a:t>***Includes weekly conference calls with other Agencies.</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244348660"/>
              </p:ext>
            </p:extLst>
          </p:nvPr>
        </p:nvGraphicFramePr>
        <p:xfrm>
          <a:off x="610360" y="1219200"/>
          <a:ext cx="7924041" cy="3384507"/>
        </p:xfrm>
        <a:graphic>
          <a:graphicData uri="http://schemas.openxmlformats.org/drawingml/2006/table">
            <a:tbl>
              <a:tblPr>
                <a:tableStyleId>{5C22544A-7EE6-4342-B048-85BDC9FD1C3A}</a:tableStyleId>
              </a:tblPr>
              <a:tblGrid>
                <a:gridCol w="1370840">
                  <a:extLst>
                    <a:ext uri="{9D8B030D-6E8A-4147-A177-3AD203B41FA5}">
                      <a16:colId xmlns:a16="http://schemas.microsoft.com/office/drawing/2014/main" val="4225244791"/>
                    </a:ext>
                  </a:extLst>
                </a:gridCol>
                <a:gridCol w="914400">
                  <a:extLst>
                    <a:ext uri="{9D8B030D-6E8A-4147-A177-3AD203B41FA5}">
                      <a16:colId xmlns:a16="http://schemas.microsoft.com/office/drawing/2014/main" val="3709083648"/>
                    </a:ext>
                  </a:extLst>
                </a:gridCol>
                <a:gridCol w="685800">
                  <a:extLst>
                    <a:ext uri="{9D8B030D-6E8A-4147-A177-3AD203B41FA5}">
                      <a16:colId xmlns:a16="http://schemas.microsoft.com/office/drawing/2014/main" val="4257475842"/>
                    </a:ext>
                  </a:extLst>
                </a:gridCol>
                <a:gridCol w="685800">
                  <a:extLst>
                    <a:ext uri="{9D8B030D-6E8A-4147-A177-3AD203B41FA5}">
                      <a16:colId xmlns:a16="http://schemas.microsoft.com/office/drawing/2014/main" val="1396554905"/>
                    </a:ext>
                  </a:extLst>
                </a:gridCol>
                <a:gridCol w="685800">
                  <a:extLst>
                    <a:ext uri="{9D8B030D-6E8A-4147-A177-3AD203B41FA5}">
                      <a16:colId xmlns:a16="http://schemas.microsoft.com/office/drawing/2014/main" val="3560091187"/>
                    </a:ext>
                  </a:extLst>
                </a:gridCol>
                <a:gridCol w="685800">
                  <a:extLst>
                    <a:ext uri="{9D8B030D-6E8A-4147-A177-3AD203B41FA5}">
                      <a16:colId xmlns:a16="http://schemas.microsoft.com/office/drawing/2014/main" val="3017331411"/>
                    </a:ext>
                  </a:extLst>
                </a:gridCol>
                <a:gridCol w="685800">
                  <a:extLst>
                    <a:ext uri="{9D8B030D-6E8A-4147-A177-3AD203B41FA5}">
                      <a16:colId xmlns:a16="http://schemas.microsoft.com/office/drawing/2014/main" val="1822470533"/>
                    </a:ext>
                  </a:extLst>
                </a:gridCol>
                <a:gridCol w="914400">
                  <a:extLst>
                    <a:ext uri="{9D8B030D-6E8A-4147-A177-3AD203B41FA5}">
                      <a16:colId xmlns:a16="http://schemas.microsoft.com/office/drawing/2014/main" val="660787183"/>
                    </a:ext>
                  </a:extLst>
                </a:gridCol>
                <a:gridCol w="1295401">
                  <a:extLst>
                    <a:ext uri="{9D8B030D-6E8A-4147-A177-3AD203B41FA5}">
                      <a16:colId xmlns:a16="http://schemas.microsoft.com/office/drawing/2014/main" val="3469489602"/>
                    </a:ext>
                  </a:extLst>
                </a:gridCol>
              </a:tblGrid>
              <a:tr h="492942">
                <a:tc>
                  <a:txBody>
                    <a:bodyPr/>
                    <a:lstStyle/>
                    <a:p>
                      <a:pPr algn="ctr" fontAlgn="b"/>
                      <a:r>
                        <a:rPr lang="en-US" sz="1200" b="1" u="none" strike="noStrike" dirty="0">
                          <a:solidFill>
                            <a:schemeClr val="tx1"/>
                          </a:solidFill>
                          <a:effectLst/>
                          <a:latin typeface="+mn-lt"/>
                        </a:rPr>
                        <a:t>Calls/Emails</a:t>
                      </a:r>
                      <a:endParaRPr lang="en-US" sz="12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Dec.**</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Jan.**</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Feb.**</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200" b="0" i="1" u="none" strike="noStrike" dirty="0">
                          <a:solidFill>
                            <a:schemeClr val="tx1"/>
                          </a:solidFill>
                          <a:effectLst/>
                          <a:latin typeface="+mn-lt"/>
                        </a:rPr>
                        <a:t>Director's Office</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n-lt"/>
                        </a:rPr>
                        <a:t>2,143</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181</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169</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193</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146</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95</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784</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2,927</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200" b="0" i="1" u="none" strike="noStrike" dirty="0">
                          <a:solidFill>
                            <a:schemeClr val="tx1"/>
                          </a:solidFill>
                          <a:effectLst/>
                          <a:latin typeface="+mn-lt"/>
                        </a:rPr>
                        <a:t>ETTA</a:t>
                      </a:r>
                    </a:p>
                  </a:txBody>
                  <a:tcPr marL="9525" marR="9525" marT="9525" marB="0" anchor="ctr">
                    <a:solidFill>
                      <a:schemeClr val="bg1">
                        <a:lumMod val="85000"/>
                      </a:schemeClr>
                    </a:solidFill>
                  </a:tcPr>
                </a:tc>
                <a:tc>
                  <a:txBody>
                    <a:bodyPr/>
                    <a:lstStyle/>
                    <a:p>
                      <a:pPr algn="ctr" fontAlgn="b"/>
                      <a:r>
                        <a:rPr lang="en-US" sz="1200" b="1" i="0" u="none" strike="noStrike" dirty="0">
                          <a:solidFill>
                            <a:srgbClr val="000000"/>
                          </a:solidFill>
                          <a:effectLst/>
                          <a:latin typeface="+mn-lt"/>
                        </a:rPr>
                        <a:t>1,347</a:t>
                      </a:r>
                    </a:p>
                  </a:txBody>
                  <a:tcPr marL="9525" marR="9525" marT="9525" marB="0" anchor="ctr">
                    <a:solidFill>
                      <a:schemeClr val="bg1">
                        <a:lumMod val="85000"/>
                      </a:schemeClr>
                    </a:solidFill>
                  </a:tcPr>
                </a:tc>
                <a:tc>
                  <a:txBody>
                    <a:bodyPr/>
                    <a:lstStyle/>
                    <a:p>
                      <a:pPr algn="ctr" fontAlgn="b"/>
                      <a:r>
                        <a:rPr lang="en-US" sz="1200" b="0" i="0" u="none" strike="noStrike" dirty="0">
                          <a:solidFill>
                            <a:srgbClr val="000000"/>
                          </a:solidFill>
                          <a:effectLst/>
                          <a:latin typeface="+mn-lt"/>
                        </a:rPr>
                        <a:t>53</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42</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68</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52</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17</a:t>
                      </a:r>
                    </a:p>
                  </a:txBody>
                  <a:tcPr marL="9525" marR="9525" marT="9525" marB="0" anchor="ctr">
                    <a:solidFill>
                      <a:schemeClr val="bg1">
                        <a:lumMod val="85000"/>
                      </a:schemeClr>
                    </a:solidFill>
                  </a:tcPr>
                </a:tc>
                <a:tc>
                  <a:txBody>
                    <a:bodyPr/>
                    <a:lstStyle/>
                    <a:p>
                      <a:pPr algn="ctr" fontAlgn="b"/>
                      <a:r>
                        <a:rPr lang="en-US" sz="1200" b="1" i="0" u="none" strike="noStrike" dirty="0">
                          <a:solidFill>
                            <a:schemeClr val="tx1"/>
                          </a:solidFill>
                          <a:effectLst/>
                          <a:latin typeface="+mn-lt"/>
                        </a:rPr>
                        <a:t>253</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1,579</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200" b="0" i="1" u="none" strike="noStrike" dirty="0">
                          <a:solidFill>
                            <a:schemeClr val="tx1"/>
                          </a:solidFill>
                          <a:effectLst/>
                          <a:latin typeface="+mn-lt"/>
                        </a:rPr>
                        <a:t>ASH***</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n-lt"/>
                        </a:rPr>
                        <a:t>341</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60</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42</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19</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33</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9</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193</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534</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200" b="0" i="1" u="none" strike="noStrike" dirty="0">
                          <a:solidFill>
                            <a:schemeClr val="tx1"/>
                          </a:solidFill>
                          <a:effectLst/>
                          <a:latin typeface="+mn-lt"/>
                        </a:rPr>
                        <a:t>PSIM</a:t>
                      </a:r>
                    </a:p>
                  </a:txBody>
                  <a:tcPr marL="9525" marR="9525" marT="9525" marB="0" anchor="ctr">
                    <a:solidFill>
                      <a:schemeClr val="bg1">
                        <a:lumMod val="85000"/>
                      </a:schemeClr>
                    </a:solidFill>
                  </a:tcPr>
                </a:tc>
                <a:tc>
                  <a:txBody>
                    <a:bodyPr/>
                    <a:lstStyle/>
                    <a:p>
                      <a:pPr algn="ctr" fontAlgn="b"/>
                      <a:r>
                        <a:rPr lang="en-US" sz="1200" b="1" i="0" u="none" strike="noStrike" dirty="0">
                          <a:solidFill>
                            <a:srgbClr val="000000"/>
                          </a:solidFill>
                          <a:effectLst/>
                          <a:latin typeface="+mn-lt"/>
                        </a:rPr>
                        <a:t>11</a:t>
                      </a:r>
                    </a:p>
                  </a:txBody>
                  <a:tcPr marL="9525" marR="9525" marT="9525" marB="0" anchor="ctr">
                    <a:solidFill>
                      <a:schemeClr val="bg1">
                        <a:lumMod val="85000"/>
                      </a:schemeClr>
                    </a:solidFill>
                  </a:tcPr>
                </a:tc>
                <a:tc>
                  <a:txBody>
                    <a:bodyPr/>
                    <a:lstStyle/>
                    <a:p>
                      <a:pPr algn="ctr" fontAlgn="b"/>
                      <a:r>
                        <a:rPr lang="en-US" sz="1200" b="0" i="0" u="none" strike="noStrike" dirty="0">
                          <a:solidFill>
                            <a:srgbClr val="000000"/>
                          </a:solidFill>
                          <a:effectLst/>
                          <a:latin typeface="+mn-lt"/>
                        </a:rPr>
                        <a:t>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1"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200" b="0" i="1" u="none" strike="noStrike" dirty="0">
                          <a:solidFill>
                            <a:schemeClr val="tx1"/>
                          </a:solidFill>
                          <a:effectLst/>
                          <a:latin typeface="+mn-lt"/>
                        </a:rPr>
                        <a:t>CSB</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n-lt"/>
                        </a:rPr>
                        <a:t>1,084</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n-lt"/>
                        </a:rPr>
                        <a:t>51</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35</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52</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49</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n-lt"/>
                        </a:rPr>
                        <a:t>30</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n-lt"/>
                        </a:rPr>
                        <a:t>239</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n-lt"/>
                        </a:rPr>
                        <a:t>1,323</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200" b="1" i="1" u="none" strike="noStrike" dirty="0">
                          <a:solidFill>
                            <a:schemeClr val="tx1"/>
                          </a:solidFill>
                          <a:effectLst/>
                          <a:latin typeface="+mn-lt"/>
                        </a:rPr>
                        <a:t>Totals</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n-lt"/>
                        </a:rPr>
                        <a:t>4,926</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n-lt"/>
                        </a:rPr>
                        <a:t>345</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288</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332</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341</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151</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1,469</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n-lt"/>
                        </a:rPr>
                        <a:t>6,374</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9" name="TextBox 8">
            <a:extLst>
              <a:ext uri="{FF2B5EF4-FFF2-40B4-BE49-F238E27FC236}">
                <a16:creationId xmlns:a16="http://schemas.microsoft.com/office/drawing/2014/main" id="{7CD254EF-4498-4C10-94BB-0FEB7DA26D8C}"/>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
        <p:nvSpPr>
          <p:cNvPr id="3" name="Rectangle 2">
            <a:extLst>
              <a:ext uri="{FF2B5EF4-FFF2-40B4-BE49-F238E27FC236}">
                <a16:creationId xmlns:a16="http://schemas.microsoft.com/office/drawing/2014/main" id="{B863631F-DB99-47A3-940B-BB26FD76E057}"/>
              </a:ext>
            </a:extLst>
          </p:cNvPr>
          <p:cNvSpPr/>
          <p:nvPr/>
        </p:nvSpPr>
        <p:spPr>
          <a:xfrm>
            <a:off x="552236" y="4667071"/>
            <a:ext cx="7981404" cy="246221"/>
          </a:xfrm>
          <a:prstGeom prst="rect">
            <a:avLst/>
          </a:prstGeom>
        </p:spPr>
        <p:txBody>
          <a:bodyPr wrap="square">
            <a:spAutoFit/>
          </a:bodyPr>
          <a:lstStyle/>
          <a:p>
            <a:r>
              <a:rPr lang="en-US" sz="1000" i="1" dirty="0"/>
              <a:t>*FFY 2020 includes data from March 1 (estimated), 2020 through September 27, 2020. </a:t>
            </a:r>
            <a:endParaRPr lang="en-US" sz="1000" dirty="0"/>
          </a:p>
        </p:txBody>
      </p:sp>
    </p:spTree>
    <p:extLst>
      <p:ext uri="{BB962C8B-B14F-4D97-AF65-F5344CB8AC3E}">
        <p14:creationId xmlns:p14="http://schemas.microsoft.com/office/powerpoint/2010/main" val="2030086484"/>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2" name="TextBox 1">
            <a:extLst>
              <a:ext uri="{FF2B5EF4-FFF2-40B4-BE49-F238E27FC236}">
                <a16:creationId xmlns:a16="http://schemas.microsoft.com/office/drawing/2014/main" id="{50A80A71-4AFB-4BB0-ABA8-390CE9B02B38}"/>
              </a:ext>
            </a:extLst>
          </p:cNvPr>
          <p:cNvSpPr txBox="1"/>
          <p:nvPr/>
        </p:nvSpPr>
        <p:spPr>
          <a:xfrm>
            <a:off x="533400" y="4800600"/>
            <a:ext cx="8000240" cy="584775"/>
          </a:xfrm>
          <a:prstGeom prst="rect">
            <a:avLst/>
          </a:prstGeom>
          <a:noFill/>
        </p:spPr>
        <p:txBody>
          <a:bodyPr wrap="square" rtlCol="0">
            <a:spAutoFit/>
          </a:bodyPr>
          <a:lstStyle/>
          <a:p>
            <a:r>
              <a:rPr lang="en-US" sz="1000" i="1" dirty="0"/>
              <a:t>**Monthly data as follows: October 2020 includes data from September 29 – November 1, November includes data from November 2 – 29, December 2020 includes data from November 30 – January 3, 2021, January 2021 includes data from January 4 – 31, 2021, and February 2021 includes data from February 1 – February 12</a:t>
            </a:r>
            <a:r>
              <a:rPr lang="en-US" sz="1200" i="1" dirty="0"/>
              <a:t>.</a:t>
            </a:r>
          </a:p>
        </p:txBody>
      </p:sp>
      <p:sp>
        <p:nvSpPr>
          <p:cNvPr id="7" name="TextBox 6">
            <a:extLst>
              <a:ext uri="{FF2B5EF4-FFF2-40B4-BE49-F238E27FC236}">
                <a16:creationId xmlns:a16="http://schemas.microsoft.com/office/drawing/2014/main" id="{6828006A-25C6-4249-8570-2A11ED54DC38}"/>
              </a:ext>
            </a:extLst>
          </p:cNvPr>
          <p:cNvSpPr txBox="1"/>
          <p:nvPr/>
        </p:nvSpPr>
        <p:spPr>
          <a:xfrm>
            <a:off x="552236" y="5410200"/>
            <a:ext cx="7981404" cy="553998"/>
          </a:xfrm>
          <a:prstGeom prst="rect">
            <a:avLst/>
          </a:prstGeom>
          <a:noFill/>
        </p:spPr>
        <p:txBody>
          <a:bodyPr wrap="square" rtlCol="0">
            <a:spAutoFit/>
          </a:bodyPr>
          <a:lstStyle/>
          <a:p>
            <a:r>
              <a:rPr lang="en-US" sz="1000" i="1" dirty="0"/>
              <a:t>***This data is preliminary and subject to change as unprocessed complaints are moved to other categories. Many of these unprocessed complaints contain insufficient information to process and/or they cover complaint items that do not fall under OSH jurisdiction.  Referrals to other Agencies are made, as appropriate.</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2033964078"/>
              </p:ext>
            </p:extLst>
          </p:nvPr>
        </p:nvGraphicFramePr>
        <p:xfrm>
          <a:off x="610360" y="1219202"/>
          <a:ext cx="7924041" cy="3231176"/>
        </p:xfrm>
        <a:graphic>
          <a:graphicData uri="http://schemas.openxmlformats.org/drawingml/2006/table">
            <a:tbl>
              <a:tblPr>
                <a:tableStyleId>{5C22544A-7EE6-4342-B048-85BDC9FD1C3A}</a:tableStyleId>
              </a:tblPr>
              <a:tblGrid>
                <a:gridCol w="1447040">
                  <a:extLst>
                    <a:ext uri="{9D8B030D-6E8A-4147-A177-3AD203B41FA5}">
                      <a16:colId xmlns:a16="http://schemas.microsoft.com/office/drawing/2014/main" val="4225244791"/>
                    </a:ext>
                  </a:extLst>
                </a:gridCol>
                <a:gridCol w="914400">
                  <a:extLst>
                    <a:ext uri="{9D8B030D-6E8A-4147-A177-3AD203B41FA5}">
                      <a16:colId xmlns:a16="http://schemas.microsoft.com/office/drawing/2014/main" val="3709083648"/>
                    </a:ext>
                  </a:extLst>
                </a:gridCol>
                <a:gridCol w="762000">
                  <a:extLst>
                    <a:ext uri="{9D8B030D-6E8A-4147-A177-3AD203B41FA5}">
                      <a16:colId xmlns:a16="http://schemas.microsoft.com/office/drawing/2014/main" val="4257475842"/>
                    </a:ext>
                  </a:extLst>
                </a:gridCol>
                <a:gridCol w="609600">
                  <a:extLst>
                    <a:ext uri="{9D8B030D-6E8A-4147-A177-3AD203B41FA5}">
                      <a16:colId xmlns:a16="http://schemas.microsoft.com/office/drawing/2014/main" val="1396554905"/>
                    </a:ext>
                  </a:extLst>
                </a:gridCol>
                <a:gridCol w="685800">
                  <a:extLst>
                    <a:ext uri="{9D8B030D-6E8A-4147-A177-3AD203B41FA5}">
                      <a16:colId xmlns:a16="http://schemas.microsoft.com/office/drawing/2014/main" val="3560091187"/>
                    </a:ext>
                  </a:extLst>
                </a:gridCol>
                <a:gridCol w="685800">
                  <a:extLst>
                    <a:ext uri="{9D8B030D-6E8A-4147-A177-3AD203B41FA5}">
                      <a16:colId xmlns:a16="http://schemas.microsoft.com/office/drawing/2014/main" val="3017331411"/>
                    </a:ext>
                  </a:extLst>
                </a:gridCol>
                <a:gridCol w="685800">
                  <a:extLst>
                    <a:ext uri="{9D8B030D-6E8A-4147-A177-3AD203B41FA5}">
                      <a16:colId xmlns:a16="http://schemas.microsoft.com/office/drawing/2014/main" val="1822470533"/>
                    </a:ext>
                  </a:extLst>
                </a:gridCol>
                <a:gridCol w="838200">
                  <a:extLst>
                    <a:ext uri="{9D8B030D-6E8A-4147-A177-3AD203B41FA5}">
                      <a16:colId xmlns:a16="http://schemas.microsoft.com/office/drawing/2014/main" val="660787183"/>
                    </a:ext>
                  </a:extLst>
                </a:gridCol>
                <a:gridCol w="1295401">
                  <a:extLst>
                    <a:ext uri="{9D8B030D-6E8A-4147-A177-3AD203B41FA5}">
                      <a16:colId xmlns:a16="http://schemas.microsoft.com/office/drawing/2014/main" val="1251950639"/>
                    </a:ext>
                  </a:extLst>
                </a:gridCol>
              </a:tblGrid>
              <a:tr h="41219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j-lt"/>
                          <a:ea typeface="+mn-ea"/>
                          <a:cs typeface="+mn-cs"/>
                        </a:rPr>
                        <a:t>Director's Office</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Dec.**</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Jan.**</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Feb.**</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12361">
                <a:tc>
                  <a:txBody>
                    <a:bodyPr/>
                    <a:lstStyle/>
                    <a:p>
                      <a:pPr algn="ctr" fontAlgn="b"/>
                      <a:r>
                        <a:rPr lang="en-US" sz="1200" b="0" i="1" u="none" strike="noStrike" dirty="0">
                          <a:solidFill>
                            <a:schemeClr val="tx1"/>
                          </a:solidFill>
                          <a:effectLst/>
                          <a:latin typeface="+mj-lt"/>
                        </a:rPr>
                        <a:t>Meetings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j-lt"/>
                        </a:rPr>
                        <a:t>102</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j-lt"/>
                        </a:rPr>
                        <a:t>15</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12</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10</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4</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11</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j-lt"/>
                        </a:rPr>
                        <a:t>52</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j-lt"/>
                        </a:rPr>
                        <a:t>154</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01104">
                <a:tc>
                  <a:txBody>
                    <a:bodyPr/>
                    <a:lstStyle/>
                    <a:p>
                      <a:pPr algn="ctr" fontAlgn="b"/>
                      <a:r>
                        <a:rPr lang="en-US" sz="1200" b="1" i="0" u="none" strike="noStrike" dirty="0">
                          <a:solidFill>
                            <a:schemeClr val="tx1"/>
                          </a:solidFill>
                          <a:effectLst/>
                          <a:latin typeface="+mj-lt"/>
                        </a:rPr>
                        <a:t>Compliance</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Dec.**</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Jan.**</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Feb.**</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3769361676"/>
                  </a:ext>
                </a:extLst>
              </a:tr>
              <a:tr h="401104">
                <a:tc>
                  <a:txBody>
                    <a:bodyPr/>
                    <a:lstStyle/>
                    <a:p>
                      <a:pPr algn="ctr" fontAlgn="b"/>
                      <a:r>
                        <a:rPr lang="en-US" sz="1200" b="0" i="1" u="none" strike="noStrike" dirty="0">
                          <a:solidFill>
                            <a:schemeClr val="tx1"/>
                          </a:solidFill>
                          <a:effectLst/>
                          <a:latin typeface="+mj-lt"/>
                        </a:rPr>
                        <a:t>Valid Complaints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j-lt"/>
                        </a:rPr>
                        <a:t>1,012</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j-lt"/>
                        </a:rPr>
                        <a:t>156</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j-lt"/>
                        </a:rPr>
                        <a:t>122</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236</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251</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83</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j-lt"/>
                        </a:rPr>
                        <a:t>855</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j-lt"/>
                        </a:rPr>
                        <a:t>1,867</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01104">
                <a:tc>
                  <a:txBody>
                    <a:bodyPr/>
                    <a:lstStyle/>
                    <a:p>
                      <a:pPr algn="ctr" fontAlgn="b"/>
                      <a:r>
                        <a:rPr lang="en-US" sz="1200" b="0" i="1" u="none" strike="noStrike" dirty="0">
                          <a:solidFill>
                            <a:schemeClr val="tx1"/>
                          </a:solidFill>
                          <a:effectLst/>
                          <a:latin typeface="+mj-lt"/>
                        </a:rPr>
                        <a:t>Non-Valid Complaints</a:t>
                      </a:r>
                    </a:p>
                  </a:txBody>
                  <a:tcPr marL="9525" marR="9525" marT="9525" marB="0" anchor="ctr">
                    <a:solidFill>
                      <a:schemeClr val="bg1">
                        <a:lumMod val="85000"/>
                      </a:schemeClr>
                    </a:solidFill>
                  </a:tcPr>
                </a:tc>
                <a:tc>
                  <a:txBody>
                    <a:bodyPr/>
                    <a:lstStyle/>
                    <a:p>
                      <a:pPr algn="ctr" fontAlgn="b"/>
                      <a:r>
                        <a:rPr lang="en-US" sz="1200" b="1" i="0" u="none" strike="noStrike" dirty="0">
                          <a:solidFill>
                            <a:srgbClr val="000000"/>
                          </a:solidFill>
                          <a:effectLst/>
                          <a:latin typeface="+mj-lt"/>
                        </a:rPr>
                        <a:t>1,402</a:t>
                      </a:r>
                    </a:p>
                  </a:txBody>
                  <a:tcPr marL="9525" marR="9525" marT="9525" marB="0" anchor="ctr">
                    <a:solidFill>
                      <a:schemeClr val="bg1">
                        <a:lumMod val="85000"/>
                      </a:schemeClr>
                    </a:solidFill>
                  </a:tcPr>
                </a:tc>
                <a:tc>
                  <a:txBody>
                    <a:bodyPr/>
                    <a:lstStyle/>
                    <a:p>
                      <a:pPr algn="ctr" fontAlgn="b"/>
                      <a:r>
                        <a:rPr lang="en-US" sz="1200" b="0" i="0" u="none" strike="noStrike" dirty="0">
                          <a:solidFill>
                            <a:srgbClr val="000000"/>
                          </a:solidFill>
                          <a:effectLst/>
                          <a:latin typeface="+mj-lt"/>
                        </a:rPr>
                        <a:t>136</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j-lt"/>
                        </a:rPr>
                        <a:t>103</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j-lt"/>
                        </a:rPr>
                        <a:t>305</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j-lt"/>
                        </a:rPr>
                        <a:t>193</a:t>
                      </a:r>
                    </a:p>
                  </a:txBody>
                  <a:tcPr marL="9525" marR="9525" marT="9525" marB="0" anchor="ctr">
                    <a:solidFill>
                      <a:schemeClr val="bg1">
                        <a:lumMod val="85000"/>
                      </a:schemeClr>
                    </a:solidFill>
                  </a:tcPr>
                </a:tc>
                <a:tc>
                  <a:txBody>
                    <a:bodyPr/>
                    <a:lstStyle/>
                    <a:p>
                      <a:pPr algn="ctr" fontAlgn="b"/>
                      <a:r>
                        <a:rPr lang="en-US" sz="1200" b="0" i="0" u="none" strike="noStrike" dirty="0">
                          <a:solidFill>
                            <a:schemeClr val="tx1"/>
                          </a:solidFill>
                          <a:effectLst/>
                          <a:latin typeface="+mj-lt"/>
                        </a:rPr>
                        <a:t>78</a:t>
                      </a:r>
                    </a:p>
                  </a:txBody>
                  <a:tcPr marL="9525" marR="9525" marT="9525" marB="0" anchor="ctr">
                    <a:solidFill>
                      <a:schemeClr val="bg1">
                        <a:lumMod val="85000"/>
                      </a:schemeClr>
                    </a:solidFill>
                  </a:tcPr>
                </a:tc>
                <a:tc>
                  <a:txBody>
                    <a:bodyPr/>
                    <a:lstStyle/>
                    <a:p>
                      <a:pPr algn="ctr" fontAlgn="b"/>
                      <a:r>
                        <a:rPr lang="en-US" sz="1200" b="1" i="0" u="none" strike="noStrike" dirty="0">
                          <a:solidFill>
                            <a:schemeClr val="tx1"/>
                          </a:solidFill>
                          <a:effectLst/>
                          <a:latin typeface="+mj-lt"/>
                        </a:rPr>
                        <a:t>822</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j-lt"/>
                        </a:rPr>
                        <a:t>2,224</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01104">
                <a:tc>
                  <a:txBody>
                    <a:bodyPr/>
                    <a:lstStyle/>
                    <a:p>
                      <a:pPr algn="ctr" fontAlgn="b"/>
                      <a:r>
                        <a:rPr lang="en-US" sz="1200" b="0" i="1" u="none" strike="noStrike" dirty="0">
                          <a:solidFill>
                            <a:schemeClr val="tx1"/>
                          </a:solidFill>
                          <a:effectLst/>
                          <a:latin typeface="+mj-lt"/>
                        </a:rPr>
                        <a:t>Inspections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j-lt"/>
                        </a:rPr>
                        <a:t>21</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j-lt"/>
                        </a:rPr>
                        <a:t>1</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3</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4</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0</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j-lt"/>
                        </a:rPr>
                        <a:t>11</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j-lt"/>
                        </a:rPr>
                        <a:t>32</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01104">
                <a:tc>
                  <a:txBody>
                    <a:bodyPr/>
                    <a:lstStyle/>
                    <a:p>
                      <a:pPr algn="ctr" fontAlgn="b"/>
                      <a:r>
                        <a:rPr lang="en-US" sz="1200" b="0" i="1" u="none" strike="noStrike" dirty="0">
                          <a:solidFill>
                            <a:schemeClr val="tx1"/>
                          </a:solidFill>
                          <a:effectLst/>
                          <a:latin typeface="+mj-lt"/>
                        </a:rPr>
                        <a:t>Referrals</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j-lt"/>
                        </a:rPr>
                        <a:t>51</a:t>
                      </a:r>
                    </a:p>
                  </a:txBody>
                  <a:tcPr marL="9525" marR="9525" marT="9525" marB="0" anchor="ctr">
                    <a:solidFill>
                      <a:schemeClr val="bg1">
                        <a:lumMod val="85000"/>
                      </a:schemeClr>
                    </a:solidFill>
                  </a:tcPr>
                </a:tc>
                <a:tc>
                  <a:txBody>
                    <a:bodyPr/>
                    <a:lstStyle/>
                    <a:p>
                      <a:pPr algn="ctr" fontAlgn="b"/>
                      <a:r>
                        <a:rPr lang="en-US" sz="1200" b="1" i="1" u="none" strike="noStrike" dirty="0">
                          <a:solidFill>
                            <a:srgbClr val="000000"/>
                          </a:solidFill>
                          <a:effectLst/>
                          <a:latin typeface="+mj-lt"/>
                        </a:rPr>
                        <a:t>2</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j-lt"/>
                        </a:rPr>
                        <a:t>1</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j-lt"/>
                        </a:rPr>
                        <a:t>3</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j-lt"/>
                        </a:rPr>
                        <a:t>3</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j-lt"/>
                        </a:rPr>
                        <a:t>0</a:t>
                      </a:r>
                    </a:p>
                  </a:txBody>
                  <a:tcPr marL="9525" marR="9525" marT="9525" marB="0" anchor="ctr">
                    <a:solidFill>
                      <a:schemeClr val="bg1">
                        <a:lumMod val="85000"/>
                      </a:schemeClr>
                    </a:solidFill>
                  </a:tcPr>
                </a:tc>
                <a:tc>
                  <a:txBody>
                    <a:bodyPr/>
                    <a:lstStyle/>
                    <a:p>
                      <a:pPr algn="ctr" fontAlgn="b"/>
                      <a:r>
                        <a:rPr lang="en-US" sz="1200" b="1" i="0" u="none" strike="noStrike" dirty="0">
                          <a:solidFill>
                            <a:schemeClr val="tx1"/>
                          </a:solidFill>
                          <a:effectLst/>
                          <a:latin typeface="+mj-lt"/>
                        </a:rPr>
                        <a:t>9</a:t>
                      </a:r>
                    </a:p>
                  </a:txBody>
                  <a:tcPr marL="9525" marR="9525" marT="9525" marB="0" anchor="ctr">
                    <a:solidFill>
                      <a:schemeClr val="bg1">
                        <a:lumMod val="85000"/>
                      </a:schemeClr>
                    </a:solidFill>
                  </a:tcPr>
                </a:tc>
                <a:tc>
                  <a:txBody>
                    <a:bodyPr/>
                    <a:lstStyle/>
                    <a:p>
                      <a:pPr algn="ctr" fontAlgn="b"/>
                      <a:r>
                        <a:rPr lang="en-US" sz="1200" b="1" i="1" u="none" strike="noStrike" dirty="0">
                          <a:solidFill>
                            <a:schemeClr val="tx1"/>
                          </a:solidFill>
                          <a:effectLst/>
                          <a:latin typeface="+mj-lt"/>
                        </a:rPr>
                        <a:t>60</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401104">
                <a:tc>
                  <a:txBody>
                    <a:bodyPr/>
                    <a:lstStyle/>
                    <a:p>
                      <a:pPr algn="ctr" fontAlgn="b"/>
                      <a:r>
                        <a:rPr lang="en-US" sz="1200" b="0" i="1" u="none" strike="noStrike" dirty="0">
                          <a:solidFill>
                            <a:schemeClr val="tx1"/>
                          </a:solidFill>
                          <a:effectLst/>
                          <a:latin typeface="+mj-lt"/>
                        </a:rPr>
                        <a:t>Unprocessed Complaints***</a:t>
                      </a:r>
                    </a:p>
                  </a:txBody>
                  <a:tcPr marL="9525" marR="9525" marT="9525" marB="0" anchor="ctr">
                    <a:solidFill>
                      <a:schemeClr val="bg1">
                        <a:lumMod val="95000"/>
                      </a:schemeClr>
                    </a:solidFill>
                  </a:tcPr>
                </a:tc>
                <a:tc>
                  <a:txBody>
                    <a:bodyPr/>
                    <a:lstStyle/>
                    <a:p>
                      <a:pPr algn="ctr" fontAlgn="b"/>
                      <a:r>
                        <a:rPr lang="en-US" sz="1200" b="1" i="0" u="none" strike="noStrike" dirty="0">
                          <a:solidFill>
                            <a:srgbClr val="000000"/>
                          </a:solidFill>
                          <a:effectLst/>
                          <a:latin typeface="+mj-lt"/>
                        </a:rPr>
                        <a:t>1,107</a:t>
                      </a:r>
                    </a:p>
                  </a:txBody>
                  <a:tcPr marL="9525" marR="9525" marT="9525" marB="0" anchor="ctr">
                    <a:solidFill>
                      <a:schemeClr val="bg1">
                        <a:lumMod val="95000"/>
                      </a:schemeClr>
                    </a:solidFill>
                  </a:tcPr>
                </a:tc>
                <a:tc>
                  <a:txBody>
                    <a:bodyPr/>
                    <a:lstStyle/>
                    <a:p>
                      <a:pPr algn="ctr" fontAlgn="b"/>
                      <a:r>
                        <a:rPr lang="en-US" sz="1200" b="0" i="0" u="none" strike="noStrike" dirty="0">
                          <a:solidFill>
                            <a:srgbClr val="000000"/>
                          </a:solidFill>
                          <a:effectLst/>
                          <a:latin typeface="+mj-lt"/>
                        </a:rPr>
                        <a:t>60</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68</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138</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83</a:t>
                      </a:r>
                    </a:p>
                  </a:txBody>
                  <a:tcPr marL="9525" marR="9525" marT="9525" marB="0" anchor="ctr">
                    <a:solidFill>
                      <a:schemeClr val="bg1">
                        <a:lumMod val="95000"/>
                      </a:schemeClr>
                    </a:solidFill>
                  </a:tcPr>
                </a:tc>
                <a:tc>
                  <a:txBody>
                    <a:bodyPr/>
                    <a:lstStyle/>
                    <a:p>
                      <a:pPr algn="ctr" fontAlgn="b"/>
                      <a:r>
                        <a:rPr lang="en-US" sz="1200" b="0" i="0" u="none" strike="noStrike" dirty="0">
                          <a:solidFill>
                            <a:schemeClr val="tx1"/>
                          </a:solidFill>
                          <a:effectLst/>
                          <a:latin typeface="+mj-lt"/>
                        </a:rPr>
                        <a:t>30</a:t>
                      </a:r>
                    </a:p>
                  </a:txBody>
                  <a:tcPr marL="9525" marR="9525" marT="9525" marB="0" anchor="ctr">
                    <a:solidFill>
                      <a:schemeClr val="bg1">
                        <a:lumMod val="95000"/>
                      </a:schemeClr>
                    </a:solidFill>
                  </a:tcPr>
                </a:tc>
                <a:tc>
                  <a:txBody>
                    <a:bodyPr/>
                    <a:lstStyle/>
                    <a:p>
                      <a:pPr algn="ctr" fontAlgn="b"/>
                      <a:r>
                        <a:rPr lang="en-US" sz="1200" b="1" i="0" u="none" strike="noStrike" dirty="0">
                          <a:solidFill>
                            <a:schemeClr val="tx1"/>
                          </a:solidFill>
                          <a:effectLst/>
                          <a:latin typeface="+mj-lt"/>
                        </a:rPr>
                        <a:t>389</a:t>
                      </a:r>
                    </a:p>
                  </a:txBody>
                  <a:tcPr marL="9525" marR="9525" marT="9525" marB="0" anchor="ctr">
                    <a:solidFill>
                      <a:schemeClr val="bg1">
                        <a:lumMod val="95000"/>
                      </a:schemeClr>
                    </a:solidFill>
                  </a:tcPr>
                </a:tc>
                <a:tc>
                  <a:txBody>
                    <a:bodyPr/>
                    <a:lstStyle/>
                    <a:p>
                      <a:pPr algn="ctr" fontAlgn="b"/>
                      <a:r>
                        <a:rPr lang="en-US" sz="1200" b="1" i="1" u="none" strike="noStrike" dirty="0">
                          <a:solidFill>
                            <a:schemeClr val="tx1"/>
                          </a:solidFill>
                          <a:effectLst/>
                          <a:latin typeface="+mj-lt"/>
                        </a:rPr>
                        <a:t>1,496</a:t>
                      </a:r>
                    </a:p>
                  </a:txBody>
                  <a:tcPr marL="9525" marR="9525" marT="9525" marB="0" anchor="ctr">
                    <a:solidFill>
                      <a:schemeClr val="bg1">
                        <a:lumMod val="95000"/>
                      </a:schemeClr>
                    </a:solidFill>
                  </a:tcPr>
                </a:tc>
                <a:extLst>
                  <a:ext uri="{0D108BD9-81ED-4DB2-BD59-A6C34878D82A}">
                    <a16:rowId xmlns:a16="http://schemas.microsoft.com/office/drawing/2014/main" val="840366008"/>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52996" y="4572000"/>
            <a:ext cx="7981404" cy="246221"/>
          </a:xfrm>
          <a:prstGeom prst="rect">
            <a:avLst/>
          </a:prstGeom>
        </p:spPr>
        <p:txBody>
          <a:bodyPr wrap="square">
            <a:spAutoFit/>
          </a:bodyPr>
          <a:lstStyle/>
          <a:p>
            <a:r>
              <a:rPr lang="en-US" sz="1000" i="1" dirty="0"/>
              <a:t>*FFY 2020 includes data from March 1 (estimated), 2020 through September 27, 2020. </a:t>
            </a:r>
            <a:endParaRPr lang="en-US" sz="1000" dirty="0"/>
          </a:p>
        </p:txBody>
      </p:sp>
      <p:sp>
        <p:nvSpPr>
          <p:cNvPr id="8" name="TextBox 7">
            <a:extLst>
              <a:ext uri="{FF2B5EF4-FFF2-40B4-BE49-F238E27FC236}">
                <a16:creationId xmlns:a16="http://schemas.microsoft.com/office/drawing/2014/main" id="{7B74FCD7-738D-474B-8FB2-E700EE26E3F7}"/>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Tree>
    <p:extLst>
      <p:ext uri="{BB962C8B-B14F-4D97-AF65-F5344CB8AC3E}">
        <p14:creationId xmlns:p14="http://schemas.microsoft.com/office/powerpoint/2010/main" val="3076937250"/>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2847702549"/>
              </p:ext>
            </p:extLst>
          </p:nvPr>
        </p:nvGraphicFramePr>
        <p:xfrm>
          <a:off x="608091" y="1219200"/>
          <a:ext cx="7926311" cy="815653"/>
        </p:xfrm>
        <a:graphic>
          <a:graphicData uri="http://schemas.openxmlformats.org/drawingml/2006/table">
            <a:tbl>
              <a:tblPr firstRow="1" bandRow="1">
                <a:tableStyleId>{00A15C55-8517-42AA-B614-E9B94910E393}</a:tableStyleId>
              </a:tblPr>
              <a:tblGrid>
                <a:gridCol w="1677909">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3360039136"/>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516114909"/>
                    </a:ext>
                  </a:extLst>
                </a:gridCol>
                <a:gridCol w="609600">
                  <a:extLst>
                    <a:ext uri="{9D8B030D-6E8A-4147-A177-3AD203B41FA5}">
                      <a16:colId xmlns:a16="http://schemas.microsoft.com/office/drawing/2014/main" val="3289786072"/>
                    </a:ext>
                  </a:extLst>
                </a:gridCol>
                <a:gridCol w="685800">
                  <a:extLst>
                    <a:ext uri="{9D8B030D-6E8A-4147-A177-3AD203B41FA5}">
                      <a16:colId xmlns:a16="http://schemas.microsoft.com/office/drawing/2014/main" val="1585621892"/>
                    </a:ext>
                  </a:extLst>
                </a:gridCol>
                <a:gridCol w="914400">
                  <a:extLst>
                    <a:ext uri="{9D8B030D-6E8A-4147-A177-3AD203B41FA5}">
                      <a16:colId xmlns:a16="http://schemas.microsoft.com/office/drawing/2014/main" val="2283454346"/>
                    </a:ext>
                  </a:extLst>
                </a:gridCol>
                <a:gridCol w="1219202">
                  <a:extLst>
                    <a:ext uri="{9D8B030D-6E8A-4147-A177-3AD203B41FA5}">
                      <a16:colId xmlns:a16="http://schemas.microsoft.com/office/drawing/2014/main" val="1806694655"/>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PSIM</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Dec.**</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Jan.**</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Feb.**</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200" b="0" i="1" dirty="0"/>
                        <a:t>Disclosure Requests</a:t>
                      </a:r>
                    </a:p>
                  </a:txBody>
                  <a:tcPr anchor="ctr">
                    <a:solidFill>
                      <a:schemeClr val="bg1">
                        <a:lumMod val="95000"/>
                      </a:schemeClr>
                    </a:solidFill>
                  </a:tcPr>
                </a:tc>
                <a:tc>
                  <a:txBody>
                    <a:bodyPr/>
                    <a:lstStyle/>
                    <a:p>
                      <a:pPr algn="ctr"/>
                      <a:r>
                        <a:rPr lang="en-US" sz="1200" b="1" i="0" dirty="0"/>
                        <a:t>1,627</a:t>
                      </a:r>
                    </a:p>
                  </a:txBody>
                  <a:tcPr anchor="ctr">
                    <a:solidFill>
                      <a:schemeClr val="bg1">
                        <a:lumMod val="95000"/>
                      </a:schemeClr>
                    </a:solidFill>
                  </a:tcPr>
                </a:tc>
                <a:tc>
                  <a:txBody>
                    <a:bodyPr/>
                    <a:lstStyle/>
                    <a:p>
                      <a:pPr algn="ctr"/>
                      <a:r>
                        <a:rPr lang="en-US" sz="1200" b="0" i="0" dirty="0"/>
                        <a:t>1,092</a:t>
                      </a:r>
                    </a:p>
                  </a:txBody>
                  <a:tcPr anchor="ctr">
                    <a:solidFill>
                      <a:schemeClr val="bg1">
                        <a:lumMod val="95000"/>
                      </a:schemeClr>
                    </a:solidFill>
                  </a:tcPr>
                </a:tc>
                <a:tc>
                  <a:txBody>
                    <a:bodyPr/>
                    <a:lstStyle/>
                    <a:p>
                      <a:pPr algn="ctr"/>
                      <a:r>
                        <a:rPr lang="en-US" sz="1200" b="0" i="0" dirty="0"/>
                        <a:t>73</a:t>
                      </a:r>
                    </a:p>
                  </a:txBody>
                  <a:tcPr anchor="ctr">
                    <a:solidFill>
                      <a:schemeClr val="bg1">
                        <a:lumMod val="95000"/>
                      </a:schemeClr>
                    </a:solidFill>
                  </a:tcPr>
                </a:tc>
                <a:tc>
                  <a:txBody>
                    <a:bodyPr/>
                    <a:lstStyle/>
                    <a:p>
                      <a:pPr algn="ctr"/>
                      <a:r>
                        <a:rPr lang="en-US" sz="1200" b="0" i="0" dirty="0"/>
                        <a:t>28</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1" i="0" dirty="0"/>
                        <a:t>1,196</a:t>
                      </a:r>
                    </a:p>
                  </a:txBody>
                  <a:tcPr anchor="ctr">
                    <a:solidFill>
                      <a:schemeClr val="bg1">
                        <a:lumMod val="95000"/>
                      </a:schemeClr>
                    </a:solidFill>
                  </a:tcPr>
                </a:tc>
                <a:tc>
                  <a:txBody>
                    <a:bodyPr/>
                    <a:lstStyle/>
                    <a:p>
                      <a:pPr algn="ctr"/>
                      <a:r>
                        <a:rPr lang="en-US" sz="1200" b="1" i="1" dirty="0"/>
                        <a:t>2,823</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10" name="Table 9">
            <a:extLst>
              <a:ext uri="{FF2B5EF4-FFF2-40B4-BE49-F238E27FC236}">
                <a16:creationId xmlns:a16="http://schemas.microsoft.com/office/drawing/2014/main" id="{FE1ACD68-1464-4E6A-A393-6CFF2A1781D6}"/>
              </a:ext>
            </a:extLst>
          </p:cNvPr>
          <p:cNvGraphicFramePr>
            <a:graphicFrameLocks noGrp="1"/>
          </p:cNvGraphicFramePr>
          <p:nvPr>
            <p:extLst>
              <p:ext uri="{D42A27DB-BD31-4B8C-83A1-F6EECF244321}">
                <p14:modId xmlns:p14="http://schemas.microsoft.com/office/powerpoint/2010/main" val="4160812732"/>
              </p:ext>
            </p:extLst>
          </p:nvPr>
        </p:nvGraphicFramePr>
        <p:xfrm>
          <a:off x="608087" y="2120673"/>
          <a:ext cx="7907366" cy="1285219"/>
        </p:xfrm>
        <a:graphic>
          <a:graphicData uri="http://schemas.openxmlformats.org/drawingml/2006/table">
            <a:tbl>
              <a:tblPr firstRow="1" bandRow="1">
                <a:tableStyleId>{00A15C55-8517-42AA-B614-E9B94910E393}</a:tableStyleId>
              </a:tblPr>
              <a:tblGrid>
                <a:gridCol w="1677913">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3360039136"/>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516114909"/>
                    </a:ext>
                  </a:extLst>
                </a:gridCol>
                <a:gridCol w="609600">
                  <a:extLst>
                    <a:ext uri="{9D8B030D-6E8A-4147-A177-3AD203B41FA5}">
                      <a16:colId xmlns:a16="http://schemas.microsoft.com/office/drawing/2014/main" val="3289786072"/>
                    </a:ext>
                  </a:extLst>
                </a:gridCol>
                <a:gridCol w="685800">
                  <a:extLst>
                    <a:ext uri="{9D8B030D-6E8A-4147-A177-3AD203B41FA5}">
                      <a16:colId xmlns:a16="http://schemas.microsoft.com/office/drawing/2014/main" val="1585621892"/>
                    </a:ext>
                  </a:extLst>
                </a:gridCol>
                <a:gridCol w="914400">
                  <a:extLst>
                    <a:ext uri="{9D8B030D-6E8A-4147-A177-3AD203B41FA5}">
                      <a16:colId xmlns:a16="http://schemas.microsoft.com/office/drawing/2014/main" val="2283454346"/>
                    </a:ext>
                  </a:extLst>
                </a:gridCol>
                <a:gridCol w="1200253">
                  <a:extLst>
                    <a:ext uri="{9D8B030D-6E8A-4147-A177-3AD203B41FA5}">
                      <a16:colId xmlns:a16="http://schemas.microsoft.com/office/drawing/2014/main" val="814345998"/>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CSB</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Dec.**</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Jan.**</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Feb.**</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200" b="0" i="1" dirty="0"/>
                        <a:t>Interventions</a:t>
                      </a:r>
                    </a:p>
                  </a:txBody>
                  <a:tcPr anchor="ctr">
                    <a:solidFill>
                      <a:schemeClr val="bg1">
                        <a:lumMod val="95000"/>
                      </a:schemeClr>
                    </a:solidFill>
                  </a:tcPr>
                </a:tc>
                <a:tc>
                  <a:txBody>
                    <a:bodyPr/>
                    <a:lstStyle/>
                    <a:p>
                      <a:pPr algn="ctr"/>
                      <a:r>
                        <a:rPr lang="en-US" sz="1200" b="1" i="0" dirty="0"/>
                        <a:t>54</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0" i="0" dirty="0"/>
                        <a:t>5</a:t>
                      </a:r>
                    </a:p>
                  </a:txBody>
                  <a:tcPr anchor="ctr">
                    <a:solidFill>
                      <a:schemeClr val="bg1">
                        <a:lumMod val="95000"/>
                      </a:schemeClr>
                    </a:solidFill>
                  </a:tcPr>
                </a:tc>
                <a:tc>
                  <a:txBody>
                    <a:bodyPr/>
                    <a:lstStyle/>
                    <a:p>
                      <a:pPr algn="ctr"/>
                      <a:r>
                        <a:rPr lang="en-US" sz="1200" b="0" i="0" dirty="0"/>
                        <a:t>3</a:t>
                      </a:r>
                    </a:p>
                  </a:txBody>
                  <a:tcPr anchor="ctr">
                    <a:solidFill>
                      <a:schemeClr val="bg1">
                        <a:lumMod val="95000"/>
                      </a:schemeClr>
                    </a:solidFill>
                  </a:tcPr>
                </a:tc>
                <a:tc>
                  <a:txBody>
                    <a:bodyPr/>
                    <a:lstStyle/>
                    <a:p>
                      <a:pPr algn="ctr"/>
                      <a:r>
                        <a:rPr lang="en-US" sz="1200" b="1" i="0" dirty="0"/>
                        <a:t>10</a:t>
                      </a:r>
                    </a:p>
                  </a:txBody>
                  <a:tcPr anchor="ctr">
                    <a:solidFill>
                      <a:schemeClr val="bg1">
                        <a:lumMod val="95000"/>
                      </a:schemeClr>
                    </a:solidFill>
                  </a:tcPr>
                </a:tc>
                <a:tc>
                  <a:txBody>
                    <a:bodyPr/>
                    <a:lstStyle/>
                    <a:p>
                      <a:pPr algn="ctr"/>
                      <a:r>
                        <a:rPr lang="en-US" sz="1200" b="1" i="1" dirty="0"/>
                        <a:t>64</a:t>
                      </a:r>
                    </a:p>
                  </a:txBody>
                  <a:tcPr anchor="ctr">
                    <a:solidFill>
                      <a:schemeClr val="bg1">
                        <a:lumMod val="95000"/>
                      </a:schemeClr>
                    </a:solidFill>
                  </a:tcPr>
                </a:tc>
                <a:extLst>
                  <a:ext uri="{0D108BD9-81ED-4DB2-BD59-A6C34878D82A}">
                    <a16:rowId xmlns:a16="http://schemas.microsoft.com/office/drawing/2014/main" val="1144414123"/>
                  </a:ext>
                </a:extLst>
              </a:tr>
              <a:tr h="469566">
                <a:tc>
                  <a:txBody>
                    <a:bodyPr/>
                    <a:lstStyle/>
                    <a:p>
                      <a:pPr algn="ctr"/>
                      <a:r>
                        <a:rPr lang="en-US" sz="1200" b="0" i="1" dirty="0"/>
                        <a:t>Visits</a:t>
                      </a:r>
                    </a:p>
                  </a:txBody>
                  <a:tcPr anchor="ctr">
                    <a:solidFill>
                      <a:schemeClr val="bg1">
                        <a:lumMod val="85000"/>
                      </a:schemeClr>
                    </a:solidFill>
                  </a:tcPr>
                </a:tc>
                <a:tc>
                  <a:txBody>
                    <a:bodyPr/>
                    <a:lstStyle/>
                    <a:p>
                      <a:pPr algn="ctr"/>
                      <a:r>
                        <a:rPr lang="en-US" sz="1200" b="1" i="0" dirty="0"/>
                        <a:t>157</a:t>
                      </a:r>
                    </a:p>
                  </a:txBody>
                  <a:tcPr anchor="ctr">
                    <a:solidFill>
                      <a:schemeClr val="bg1">
                        <a:lumMod val="85000"/>
                      </a:schemeClr>
                    </a:solidFill>
                  </a:tcPr>
                </a:tc>
                <a:tc>
                  <a:txBody>
                    <a:bodyPr/>
                    <a:lstStyle/>
                    <a:p>
                      <a:pPr algn="ctr"/>
                      <a:r>
                        <a:rPr lang="en-US" sz="1200" b="0" i="0" dirty="0"/>
                        <a:t>38</a:t>
                      </a:r>
                    </a:p>
                  </a:txBody>
                  <a:tcPr anchor="ctr">
                    <a:solidFill>
                      <a:schemeClr val="bg1">
                        <a:lumMod val="85000"/>
                      </a:schemeClr>
                    </a:solidFill>
                  </a:tcPr>
                </a:tc>
                <a:tc>
                  <a:txBody>
                    <a:bodyPr/>
                    <a:lstStyle/>
                    <a:p>
                      <a:pPr algn="ctr"/>
                      <a:r>
                        <a:rPr lang="en-US" sz="1200" b="0" i="0" dirty="0"/>
                        <a:t>27</a:t>
                      </a:r>
                    </a:p>
                  </a:txBody>
                  <a:tcPr anchor="ctr">
                    <a:solidFill>
                      <a:schemeClr val="bg1">
                        <a:lumMod val="85000"/>
                      </a:schemeClr>
                    </a:solidFill>
                  </a:tcPr>
                </a:tc>
                <a:tc>
                  <a:txBody>
                    <a:bodyPr/>
                    <a:lstStyle/>
                    <a:p>
                      <a:pPr algn="ctr"/>
                      <a:r>
                        <a:rPr lang="en-US" sz="1200" b="0" i="0" dirty="0"/>
                        <a:t>25</a:t>
                      </a:r>
                    </a:p>
                  </a:txBody>
                  <a:tcPr anchor="ctr">
                    <a:solidFill>
                      <a:schemeClr val="bg1">
                        <a:lumMod val="85000"/>
                      </a:schemeClr>
                    </a:solidFill>
                  </a:tcPr>
                </a:tc>
                <a:tc>
                  <a:txBody>
                    <a:bodyPr/>
                    <a:lstStyle/>
                    <a:p>
                      <a:pPr algn="ctr"/>
                      <a:r>
                        <a:rPr lang="en-US" sz="1200" b="0" i="0" dirty="0"/>
                        <a:t>43</a:t>
                      </a:r>
                    </a:p>
                  </a:txBody>
                  <a:tcPr anchor="ctr">
                    <a:solidFill>
                      <a:schemeClr val="bg1">
                        <a:lumMod val="85000"/>
                      </a:schemeClr>
                    </a:solidFill>
                  </a:tcPr>
                </a:tc>
                <a:tc>
                  <a:txBody>
                    <a:bodyPr/>
                    <a:lstStyle/>
                    <a:p>
                      <a:pPr algn="ctr"/>
                      <a:r>
                        <a:rPr lang="en-US" sz="1200" b="0" i="0" dirty="0"/>
                        <a:t>18</a:t>
                      </a:r>
                    </a:p>
                  </a:txBody>
                  <a:tcPr anchor="ctr">
                    <a:solidFill>
                      <a:schemeClr val="bg1">
                        <a:lumMod val="85000"/>
                      </a:schemeClr>
                    </a:solidFill>
                  </a:tcPr>
                </a:tc>
                <a:tc>
                  <a:txBody>
                    <a:bodyPr/>
                    <a:lstStyle/>
                    <a:p>
                      <a:pPr algn="ctr"/>
                      <a:r>
                        <a:rPr lang="en-US" sz="1200" b="1" i="0" dirty="0"/>
                        <a:t>151</a:t>
                      </a:r>
                    </a:p>
                  </a:txBody>
                  <a:tcPr anchor="ctr">
                    <a:solidFill>
                      <a:schemeClr val="bg1">
                        <a:lumMod val="85000"/>
                      </a:schemeClr>
                    </a:solidFill>
                  </a:tcPr>
                </a:tc>
                <a:tc>
                  <a:txBody>
                    <a:bodyPr/>
                    <a:lstStyle/>
                    <a:p>
                      <a:pPr algn="ctr"/>
                      <a:r>
                        <a:rPr lang="en-US" sz="1200" b="1" i="1" dirty="0"/>
                        <a:t>308</a:t>
                      </a:r>
                    </a:p>
                  </a:txBody>
                  <a:tcPr anchor="ctr">
                    <a:solidFill>
                      <a:schemeClr val="bg1">
                        <a:lumMod val="85000"/>
                      </a:schemeClr>
                    </a:solidFill>
                  </a:tcPr>
                </a:tc>
                <a:extLst>
                  <a:ext uri="{0D108BD9-81ED-4DB2-BD59-A6C34878D82A}">
                    <a16:rowId xmlns:a16="http://schemas.microsoft.com/office/drawing/2014/main" val="261787301"/>
                  </a:ext>
                </a:extLst>
              </a:tr>
            </a:tbl>
          </a:graphicData>
        </a:graphic>
      </p:graphicFrame>
      <p:graphicFrame>
        <p:nvGraphicFramePr>
          <p:cNvPr id="14" name="Table 13">
            <a:extLst>
              <a:ext uri="{FF2B5EF4-FFF2-40B4-BE49-F238E27FC236}">
                <a16:creationId xmlns:a16="http://schemas.microsoft.com/office/drawing/2014/main" id="{202D0CC2-DD19-45CC-9F7B-F8B6FEB3B782}"/>
              </a:ext>
            </a:extLst>
          </p:cNvPr>
          <p:cNvGraphicFramePr>
            <a:graphicFrameLocks noGrp="1"/>
          </p:cNvGraphicFramePr>
          <p:nvPr>
            <p:extLst>
              <p:ext uri="{D42A27DB-BD31-4B8C-83A1-F6EECF244321}">
                <p14:modId xmlns:p14="http://schemas.microsoft.com/office/powerpoint/2010/main" val="2829580285"/>
              </p:ext>
            </p:extLst>
          </p:nvPr>
        </p:nvGraphicFramePr>
        <p:xfrm>
          <a:off x="608088" y="3505200"/>
          <a:ext cx="7926311" cy="815653"/>
        </p:xfrm>
        <a:graphic>
          <a:graphicData uri="http://schemas.openxmlformats.org/drawingml/2006/table">
            <a:tbl>
              <a:tblPr firstRow="1" bandRow="1">
                <a:tableStyleId>{00A15C55-8517-42AA-B614-E9B94910E393}</a:tableStyleId>
              </a:tblPr>
              <a:tblGrid>
                <a:gridCol w="167791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85800">
                  <a:extLst>
                    <a:ext uri="{9D8B030D-6E8A-4147-A177-3AD203B41FA5}">
                      <a16:colId xmlns:a16="http://schemas.microsoft.com/office/drawing/2014/main" val="3360039136"/>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516114909"/>
                    </a:ext>
                  </a:extLst>
                </a:gridCol>
                <a:gridCol w="609600">
                  <a:extLst>
                    <a:ext uri="{9D8B030D-6E8A-4147-A177-3AD203B41FA5}">
                      <a16:colId xmlns:a16="http://schemas.microsoft.com/office/drawing/2014/main" val="3289786072"/>
                    </a:ext>
                  </a:extLst>
                </a:gridCol>
                <a:gridCol w="685800">
                  <a:extLst>
                    <a:ext uri="{9D8B030D-6E8A-4147-A177-3AD203B41FA5}">
                      <a16:colId xmlns:a16="http://schemas.microsoft.com/office/drawing/2014/main" val="1585621892"/>
                    </a:ext>
                  </a:extLst>
                </a:gridCol>
                <a:gridCol w="914400">
                  <a:extLst>
                    <a:ext uri="{9D8B030D-6E8A-4147-A177-3AD203B41FA5}">
                      <a16:colId xmlns:a16="http://schemas.microsoft.com/office/drawing/2014/main" val="2283454346"/>
                    </a:ext>
                  </a:extLst>
                </a:gridCol>
                <a:gridCol w="1219199">
                  <a:extLst>
                    <a:ext uri="{9D8B030D-6E8A-4147-A177-3AD203B41FA5}">
                      <a16:colId xmlns:a16="http://schemas.microsoft.com/office/drawing/2014/main" val="102540727"/>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rPr>
                        <a:t>ASH</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Dec.**</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Jan.**</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Feb.**</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200" b="0" i="1" dirty="0"/>
                        <a:t>Guidance Documents</a:t>
                      </a:r>
                    </a:p>
                  </a:txBody>
                  <a:tcPr anchor="ctr">
                    <a:solidFill>
                      <a:schemeClr val="bg1">
                        <a:lumMod val="95000"/>
                      </a:schemeClr>
                    </a:solidFill>
                  </a:tcPr>
                </a:tc>
                <a:tc>
                  <a:txBody>
                    <a:bodyPr/>
                    <a:lstStyle/>
                    <a:p>
                      <a:pPr algn="ctr"/>
                      <a:r>
                        <a:rPr lang="en-US" sz="1200" b="1" i="0" dirty="0"/>
                        <a:t>1</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0</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15" name="Rectangle 14">
            <a:extLst>
              <a:ext uri="{FF2B5EF4-FFF2-40B4-BE49-F238E27FC236}">
                <a16:creationId xmlns:a16="http://schemas.microsoft.com/office/drawing/2014/main" id="{F67BDF6C-45DF-4566-9654-37E30827EBF3}"/>
              </a:ext>
            </a:extLst>
          </p:cNvPr>
          <p:cNvSpPr/>
          <p:nvPr/>
        </p:nvSpPr>
        <p:spPr>
          <a:xfrm>
            <a:off x="533400" y="4583689"/>
            <a:ext cx="7981404" cy="246221"/>
          </a:xfrm>
          <a:prstGeom prst="rect">
            <a:avLst/>
          </a:prstGeom>
        </p:spPr>
        <p:txBody>
          <a:bodyPr wrap="square">
            <a:spAutoFit/>
          </a:bodyPr>
          <a:lstStyle/>
          <a:p>
            <a:r>
              <a:rPr lang="en-US" sz="1000" i="1" dirty="0"/>
              <a:t>*FFY 2020 includes data from March 1 (estimated), 2020 through September 27, 2020. </a:t>
            </a:r>
            <a:endParaRPr lang="en-US" sz="1000" dirty="0"/>
          </a:p>
        </p:txBody>
      </p:sp>
      <p:sp>
        <p:nvSpPr>
          <p:cNvPr id="16" name="TextBox 15">
            <a:extLst>
              <a:ext uri="{FF2B5EF4-FFF2-40B4-BE49-F238E27FC236}">
                <a16:creationId xmlns:a16="http://schemas.microsoft.com/office/drawing/2014/main" id="{FE917A89-2E54-4B18-9F93-AECFDF4D9BC0}"/>
              </a:ext>
            </a:extLst>
          </p:cNvPr>
          <p:cNvSpPr txBox="1"/>
          <p:nvPr/>
        </p:nvSpPr>
        <p:spPr>
          <a:xfrm>
            <a:off x="478604" y="5063548"/>
            <a:ext cx="8000240" cy="584775"/>
          </a:xfrm>
          <a:prstGeom prst="rect">
            <a:avLst/>
          </a:prstGeom>
          <a:noFill/>
        </p:spPr>
        <p:txBody>
          <a:bodyPr wrap="square" rtlCol="0">
            <a:spAutoFit/>
          </a:bodyPr>
          <a:lstStyle/>
          <a:p>
            <a:r>
              <a:rPr lang="en-US" sz="1000" i="1" dirty="0"/>
              <a:t>**Monthly data as follows: October 2020 includes data from September 29 – November 1, November includes data from November 2 – 29, December 2020 includes data from November 30 – January 3, 2021, January 2021 includes data from January 4 – 31, 2021, and February 2021 includes data from February 1 – February 12</a:t>
            </a:r>
            <a:r>
              <a:rPr lang="en-US" sz="1200" i="1" dirty="0"/>
              <a:t>.</a:t>
            </a:r>
          </a:p>
        </p:txBody>
      </p:sp>
      <p:sp>
        <p:nvSpPr>
          <p:cNvPr id="17" name="TextBox 16">
            <a:extLst>
              <a:ext uri="{FF2B5EF4-FFF2-40B4-BE49-F238E27FC236}">
                <a16:creationId xmlns:a16="http://schemas.microsoft.com/office/drawing/2014/main" id="{201B6622-F6DA-4574-922E-2BAA20CFE45A}"/>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Tree>
    <p:extLst>
      <p:ext uri="{BB962C8B-B14F-4D97-AF65-F5344CB8AC3E}">
        <p14:creationId xmlns:p14="http://schemas.microsoft.com/office/powerpoint/2010/main" val="129803067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1473386601"/>
              </p:ext>
            </p:extLst>
          </p:nvPr>
        </p:nvGraphicFramePr>
        <p:xfrm>
          <a:off x="609600" y="1143000"/>
          <a:ext cx="7924801" cy="3492764"/>
        </p:xfrm>
        <a:graphic>
          <a:graphicData uri="http://schemas.openxmlformats.org/drawingml/2006/table">
            <a:tbl>
              <a:tblPr firstRow="1" bandRow="1">
                <a:tableStyleId>{00A15C55-8517-42AA-B614-E9B94910E393}</a:tableStyleId>
              </a:tblPr>
              <a:tblGrid>
                <a:gridCol w="1752600">
                  <a:extLst>
                    <a:ext uri="{9D8B030D-6E8A-4147-A177-3AD203B41FA5}">
                      <a16:colId xmlns:a16="http://schemas.microsoft.com/office/drawing/2014/main" val="1351541343"/>
                    </a:ext>
                  </a:extLst>
                </a:gridCol>
                <a:gridCol w="838200">
                  <a:extLst>
                    <a:ext uri="{9D8B030D-6E8A-4147-A177-3AD203B41FA5}">
                      <a16:colId xmlns:a16="http://schemas.microsoft.com/office/drawing/2014/main" val="3158904017"/>
                    </a:ext>
                  </a:extLst>
                </a:gridCol>
                <a:gridCol w="609600">
                  <a:extLst>
                    <a:ext uri="{9D8B030D-6E8A-4147-A177-3AD203B41FA5}">
                      <a16:colId xmlns:a16="http://schemas.microsoft.com/office/drawing/2014/main" val="3233068198"/>
                    </a:ext>
                  </a:extLst>
                </a:gridCol>
                <a:gridCol w="609600">
                  <a:extLst>
                    <a:ext uri="{9D8B030D-6E8A-4147-A177-3AD203B41FA5}">
                      <a16:colId xmlns:a16="http://schemas.microsoft.com/office/drawing/2014/main" val="2957603085"/>
                    </a:ext>
                  </a:extLst>
                </a:gridCol>
                <a:gridCol w="609600">
                  <a:extLst>
                    <a:ext uri="{9D8B030D-6E8A-4147-A177-3AD203B41FA5}">
                      <a16:colId xmlns:a16="http://schemas.microsoft.com/office/drawing/2014/main" val="1694626619"/>
                    </a:ext>
                  </a:extLst>
                </a:gridCol>
                <a:gridCol w="609600">
                  <a:extLst>
                    <a:ext uri="{9D8B030D-6E8A-4147-A177-3AD203B41FA5}">
                      <a16:colId xmlns:a16="http://schemas.microsoft.com/office/drawing/2014/main" val="3159913933"/>
                    </a:ext>
                  </a:extLst>
                </a:gridCol>
                <a:gridCol w="685800">
                  <a:extLst>
                    <a:ext uri="{9D8B030D-6E8A-4147-A177-3AD203B41FA5}">
                      <a16:colId xmlns:a16="http://schemas.microsoft.com/office/drawing/2014/main" val="358537643"/>
                    </a:ext>
                  </a:extLst>
                </a:gridCol>
                <a:gridCol w="838200">
                  <a:extLst>
                    <a:ext uri="{9D8B030D-6E8A-4147-A177-3AD203B41FA5}">
                      <a16:colId xmlns:a16="http://schemas.microsoft.com/office/drawing/2014/main" val="336053993"/>
                    </a:ext>
                  </a:extLst>
                </a:gridCol>
                <a:gridCol w="1371601">
                  <a:extLst>
                    <a:ext uri="{9D8B030D-6E8A-4147-A177-3AD203B41FA5}">
                      <a16:colId xmlns:a16="http://schemas.microsoft.com/office/drawing/2014/main" val="271483158"/>
                    </a:ext>
                  </a:extLst>
                </a:gridCol>
              </a:tblGrid>
              <a:tr h="29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i="0" dirty="0">
                          <a:solidFill>
                            <a:schemeClr val="tx1"/>
                          </a:solidFill>
                          <a:latin typeface="+mn-lt"/>
                        </a:rPr>
                        <a:t>ETTA</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Oct.**</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Nov.**</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Dec.**</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Jan.**</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Feb.**</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3598832439"/>
                  </a:ext>
                </a:extLst>
              </a:tr>
              <a:tr h="252132">
                <a:tc>
                  <a:txBody>
                    <a:bodyPr/>
                    <a:lstStyle/>
                    <a:p>
                      <a:pPr algn="ctr"/>
                      <a:r>
                        <a:rPr lang="en-US" sz="1200" b="0" i="1" dirty="0"/>
                        <a:t>Live Webinars </a:t>
                      </a:r>
                    </a:p>
                  </a:txBody>
                  <a:tcPr anchor="ctr">
                    <a:solidFill>
                      <a:schemeClr val="bg1">
                        <a:lumMod val="95000"/>
                      </a:schemeClr>
                    </a:solidFill>
                  </a:tcPr>
                </a:tc>
                <a:tc>
                  <a:txBody>
                    <a:bodyPr/>
                    <a:lstStyle/>
                    <a:p>
                      <a:pPr algn="ctr"/>
                      <a:r>
                        <a:rPr lang="en-US" sz="1200" b="1" i="0" dirty="0"/>
                        <a:t>28</a:t>
                      </a:r>
                    </a:p>
                  </a:txBody>
                  <a:tcPr anchor="ctr">
                    <a:solidFill>
                      <a:schemeClr val="bg1">
                        <a:lumMod val="95000"/>
                      </a:schemeClr>
                    </a:solidFill>
                  </a:tcPr>
                </a:tc>
                <a:tc>
                  <a:txBody>
                    <a:bodyPr/>
                    <a:lstStyle/>
                    <a:p>
                      <a:pPr algn="ctr"/>
                      <a:r>
                        <a:rPr lang="en-US" sz="1200" b="0" i="0" dirty="0"/>
                        <a:t>3</a:t>
                      </a:r>
                    </a:p>
                  </a:txBody>
                  <a:tcPr anchor="ctr">
                    <a:solidFill>
                      <a:schemeClr val="bg1">
                        <a:lumMod val="95000"/>
                      </a:schemeClr>
                    </a:solidFill>
                  </a:tcPr>
                </a:tc>
                <a:tc>
                  <a:txBody>
                    <a:bodyPr/>
                    <a:lstStyle/>
                    <a:p>
                      <a:pPr algn="ctr"/>
                      <a:r>
                        <a:rPr lang="en-US" sz="1200" b="0" i="0" dirty="0"/>
                        <a:t>4</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11</a:t>
                      </a:r>
                    </a:p>
                  </a:txBody>
                  <a:tcPr anchor="ctr">
                    <a:solidFill>
                      <a:schemeClr val="bg1">
                        <a:lumMod val="95000"/>
                      </a:schemeClr>
                    </a:solidFill>
                  </a:tcPr>
                </a:tc>
                <a:tc>
                  <a:txBody>
                    <a:bodyPr/>
                    <a:lstStyle/>
                    <a:p>
                      <a:pPr algn="ctr"/>
                      <a:r>
                        <a:rPr lang="en-US" sz="1200" b="1" i="1" dirty="0"/>
                        <a:t>39</a:t>
                      </a:r>
                    </a:p>
                  </a:txBody>
                  <a:tcPr anchor="ctr">
                    <a:solidFill>
                      <a:schemeClr val="bg1">
                        <a:lumMod val="95000"/>
                      </a:schemeClr>
                    </a:solidFill>
                  </a:tcPr>
                </a:tc>
                <a:extLst>
                  <a:ext uri="{0D108BD9-81ED-4DB2-BD59-A6C34878D82A}">
                    <a16:rowId xmlns:a16="http://schemas.microsoft.com/office/drawing/2014/main" val="73781699"/>
                  </a:ext>
                </a:extLst>
              </a:tr>
              <a:tr h="4286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dirty="0"/>
                        <a:t>Pre-recorded Webinars</a:t>
                      </a:r>
                    </a:p>
                  </a:txBody>
                  <a:tcPr anchor="ctr">
                    <a:solidFill>
                      <a:schemeClr val="bg1">
                        <a:lumMod val="85000"/>
                      </a:schemeClr>
                    </a:solidFill>
                  </a:tcPr>
                </a:tc>
                <a:tc>
                  <a:txBody>
                    <a:bodyPr/>
                    <a:lstStyle/>
                    <a:p>
                      <a:pPr algn="ctr"/>
                      <a:r>
                        <a:rPr lang="en-US" sz="1200" b="1" i="0" dirty="0"/>
                        <a:t>6</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1</a:t>
                      </a:r>
                    </a:p>
                  </a:txBody>
                  <a:tcPr anchor="ctr">
                    <a:solidFill>
                      <a:schemeClr val="bg1">
                        <a:lumMod val="85000"/>
                      </a:schemeClr>
                    </a:solidFill>
                  </a:tcPr>
                </a:tc>
                <a:tc>
                  <a:txBody>
                    <a:bodyPr/>
                    <a:lstStyle/>
                    <a:p>
                      <a:pPr algn="ctr"/>
                      <a:r>
                        <a:rPr lang="en-US" sz="1200" b="1" i="1" dirty="0"/>
                        <a:t>7</a:t>
                      </a:r>
                    </a:p>
                  </a:txBody>
                  <a:tcPr anchor="ctr">
                    <a:solidFill>
                      <a:schemeClr val="bg1">
                        <a:lumMod val="85000"/>
                      </a:schemeClr>
                    </a:solidFill>
                  </a:tcPr>
                </a:tc>
                <a:extLst>
                  <a:ext uri="{0D108BD9-81ED-4DB2-BD59-A6C34878D82A}">
                    <a16:rowId xmlns:a16="http://schemas.microsoft.com/office/drawing/2014/main" val="2459126564"/>
                  </a:ext>
                </a:extLst>
              </a:tr>
              <a:tr h="297405">
                <a:tc>
                  <a:txBody>
                    <a:bodyPr/>
                    <a:lstStyle/>
                    <a:p>
                      <a:pPr algn="ctr"/>
                      <a:r>
                        <a:rPr lang="en-US" sz="12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25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30</a:t>
                      </a:r>
                    </a:p>
                  </a:txBody>
                  <a:tcPr anchor="ctr">
                    <a:solidFill>
                      <a:schemeClr val="bg1">
                        <a:lumMod val="95000"/>
                      </a:schemeClr>
                    </a:solidFill>
                  </a:tcPr>
                </a:tc>
                <a:extLst>
                  <a:ext uri="{0D108BD9-81ED-4DB2-BD59-A6C34878D82A}">
                    <a16:rowId xmlns:a16="http://schemas.microsoft.com/office/drawing/2014/main" val="4064520827"/>
                  </a:ext>
                </a:extLst>
              </a:tr>
              <a:tr h="252132">
                <a:tc>
                  <a:txBody>
                    <a:bodyPr/>
                    <a:lstStyle/>
                    <a:p>
                      <a:pPr algn="ctr"/>
                      <a:r>
                        <a:rPr lang="en-US" sz="1200" b="0" i="1" dirty="0"/>
                        <a:t>Hazard Alerts</a:t>
                      </a:r>
                    </a:p>
                  </a:txBody>
                  <a:tcPr anchor="ctr">
                    <a:solidFill>
                      <a:schemeClr val="bg1">
                        <a:lumMod val="85000"/>
                      </a:schemeClr>
                    </a:solidFill>
                  </a:tcPr>
                </a:tc>
                <a:tc>
                  <a:txBody>
                    <a:bodyPr/>
                    <a:lstStyle/>
                    <a:p>
                      <a:pPr algn="ctr"/>
                      <a:r>
                        <a:rPr lang="en-US" sz="1200" b="1" i="0" dirty="0"/>
                        <a:t>7</a:t>
                      </a:r>
                    </a:p>
                  </a:txBody>
                  <a:tcPr anchor="ctr">
                    <a:solidFill>
                      <a:schemeClr val="bg1">
                        <a:lumMod val="85000"/>
                      </a:schemeClr>
                    </a:solidFill>
                  </a:tcPr>
                </a:tc>
                <a:tc>
                  <a:txBody>
                    <a:bodyPr/>
                    <a:lstStyle/>
                    <a:p>
                      <a:pPr algn="ctr"/>
                      <a:r>
                        <a:rPr lang="en-US" sz="1200" b="0" i="0" dirty="0"/>
                        <a:t>2</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2</a:t>
                      </a:r>
                    </a:p>
                  </a:txBody>
                  <a:tcPr anchor="ctr">
                    <a:solidFill>
                      <a:schemeClr val="bg1">
                        <a:lumMod val="85000"/>
                      </a:schemeClr>
                    </a:solidFill>
                  </a:tcPr>
                </a:tc>
                <a:tc>
                  <a:txBody>
                    <a:bodyPr/>
                    <a:lstStyle/>
                    <a:p>
                      <a:pPr algn="ctr"/>
                      <a:r>
                        <a:rPr lang="en-US" sz="1200" b="1" i="1" dirty="0"/>
                        <a:t>9</a:t>
                      </a:r>
                    </a:p>
                  </a:txBody>
                  <a:tcPr anchor="ctr">
                    <a:solidFill>
                      <a:schemeClr val="bg1">
                        <a:lumMod val="85000"/>
                      </a:schemeClr>
                    </a:solidFill>
                  </a:tcPr>
                </a:tc>
                <a:extLst>
                  <a:ext uri="{0D108BD9-81ED-4DB2-BD59-A6C34878D82A}">
                    <a16:rowId xmlns:a16="http://schemas.microsoft.com/office/drawing/2014/main" val="1312744093"/>
                  </a:ext>
                </a:extLst>
              </a:tr>
              <a:tr h="252132">
                <a:tc>
                  <a:txBody>
                    <a:bodyPr/>
                    <a:lstStyle/>
                    <a:p>
                      <a:pPr algn="ctr"/>
                      <a:r>
                        <a:rPr lang="en-US" sz="1200" b="0" i="1" dirty="0"/>
                        <a:t>Streaming Videos</a:t>
                      </a:r>
                    </a:p>
                  </a:txBody>
                  <a:tcPr anchor="ctr">
                    <a:solidFill>
                      <a:schemeClr val="bg1">
                        <a:lumMod val="95000"/>
                      </a:schemeClr>
                    </a:solidFill>
                  </a:tcPr>
                </a:tc>
                <a:tc>
                  <a:txBody>
                    <a:bodyPr/>
                    <a:lstStyle/>
                    <a:p>
                      <a:pPr algn="ctr"/>
                      <a:r>
                        <a:rPr lang="en-US" sz="1200" b="1" i="0" dirty="0"/>
                        <a:t>72</a:t>
                      </a:r>
                    </a:p>
                  </a:txBody>
                  <a:tcPr anchor="ctr">
                    <a:solidFill>
                      <a:schemeClr val="bg1">
                        <a:lumMod val="95000"/>
                      </a:schemeClr>
                    </a:solidFill>
                  </a:tcPr>
                </a:tc>
                <a:tc>
                  <a:txBody>
                    <a:bodyPr/>
                    <a:lstStyle/>
                    <a:p>
                      <a:pPr algn="ctr"/>
                      <a:r>
                        <a:rPr lang="en-US" sz="1200" b="0" i="0" dirty="0"/>
                        <a:t>10</a:t>
                      </a:r>
                    </a:p>
                  </a:txBody>
                  <a:tcPr anchor="ctr">
                    <a:solidFill>
                      <a:schemeClr val="bg1">
                        <a:lumMod val="95000"/>
                      </a:schemeClr>
                    </a:solidFill>
                  </a:tcPr>
                </a:tc>
                <a:tc>
                  <a:txBody>
                    <a:bodyPr/>
                    <a:lstStyle/>
                    <a:p>
                      <a:pPr algn="ctr"/>
                      <a:r>
                        <a:rPr lang="en-US" sz="1200" b="0" i="0" dirty="0"/>
                        <a:t>16</a:t>
                      </a:r>
                    </a:p>
                  </a:txBody>
                  <a:tcPr anchor="ctr">
                    <a:solidFill>
                      <a:schemeClr val="bg1">
                        <a:lumMod val="95000"/>
                      </a:schemeClr>
                    </a:solidFill>
                  </a:tcPr>
                </a:tc>
                <a:tc>
                  <a:txBody>
                    <a:bodyPr/>
                    <a:lstStyle/>
                    <a:p>
                      <a:pPr algn="ctr"/>
                      <a:r>
                        <a:rPr lang="en-US" sz="1200" b="0" i="0" dirty="0"/>
                        <a:t>10</a:t>
                      </a:r>
                    </a:p>
                  </a:txBody>
                  <a:tcPr anchor="ctr">
                    <a:solidFill>
                      <a:schemeClr val="bg1">
                        <a:lumMod val="95000"/>
                      </a:schemeClr>
                    </a:solidFill>
                  </a:tcPr>
                </a:tc>
                <a:tc>
                  <a:txBody>
                    <a:bodyPr/>
                    <a:lstStyle/>
                    <a:p>
                      <a:pPr algn="ctr"/>
                      <a:r>
                        <a:rPr lang="en-US" sz="1200" b="0" i="0" dirty="0"/>
                        <a:t>3</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39</a:t>
                      </a:r>
                    </a:p>
                  </a:txBody>
                  <a:tcPr anchor="ctr">
                    <a:solidFill>
                      <a:schemeClr val="bg1">
                        <a:lumMod val="95000"/>
                      </a:schemeClr>
                    </a:solidFill>
                  </a:tcPr>
                </a:tc>
                <a:tc>
                  <a:txBody>
                    <a:bodyPr/>
                    <a:lstStyle/>
                    <a:p>
                      <a:pPr algn="ctr"/>
                      <a:r>
                        <a:rPr lang="en-US" sz="1200" b="1" i="1" dirty="0"/>
                        <a:t>111</a:t>
                      </a:r>
                    </a:p>
                  </a:txBody>
                  <a:tcPr anchor="ctr">
                    <a:solidFill>
                      <a:schemeClr val="bg1">
                        <a:lumMod val="95000"/>
                      </a:schemeClr>
                    </a:solidFill>
                  </a:tcPr>
                </a:tc>
                <a:extLst>
                  <a:ext uri="{0D108BD9-81ED-4DB2-BD59-A6C34878D82A}">
                    <a16:rowId xmlns:a16="http://schemas.microsoft.com/office/drawing/2014/main" val="1222417909"/>
                  </a:ext>
                </a:extLst>
              </a:tr>
              <a:tr h="428624">
                <a:tc>
                  <a:txBody>
                    <a:bodyPr/>
                    <a:lstStyle/>
                    <a:p>
                      <a:pPr algn="ctr"/>
                      <a:r>
                        <a:rPr lang="en-US" sz="1200" b="0" i="1" dirty="0"/>
                        <a:t>A-Z Topics Added/Updated</a:t>
                      </a:r>
                    </a:p>
                  </a:txBody>
                  <a:tcPr anchor="ctr">
                    <a:solidFill>
                      <a:schemeClr val="bg1">
                        <a:lumMod val="85000"/>
                      </a:schemeClr>
                    </a:solidFill>
                  </a:tcPr>
                </a:tc>
                <a:tc>
                  <a:txBody>
                    <a:bodyPr/>
                    <a:lstStyle/>
                    <a:p>
                      <a:pPr algn="ctr"/>
                      <a:r>
                        <a:rPr lang="en-US" sz="1200" b="1" i="0" dirty="0"/>
                        <a:t>24</a:t>
                      </a:r>
                    </a:p>
                  </a:txBody>
                  <a:tcPr anchor="ctr">
                    <a:solidFill>
                      <a:schemeClr val="bg1">
                        <a:lumMod val="85000"/>
                      </a:schemeClr>
                    </a:solidFill>
                  </a:tcPr>
                </a:tc>
                <a:tc>
                  <a:txBody>
                    <a:bodyPr/>
                    <a:lstStyle/>
                    <a:p>
                      <a:pPr algn="ctr"/>
                      <a:r>
                        <a:rPr lang="en-US" sz="1200" b="0" i="0" dirty="0"/>
                        <a:t>3</a:t>
                      </a:r>
                    </a:p>
                  </a:txBody>
                  <a:tcPr anchor="ctr">
                    <a:solidFill>
                      <a:schemeClr val="bg1">
                        <a:lumMod val="85000"/>
                      </a:schemeClr>
                    </a:solidFill>
                  </a:tcPr>
                </a:tc>
                <a:tc>
                  <a:txBody>
                    <a:bodyPr/>
                    <a:lstStyle/>
                    <a:p>
                      <a:pPr algn="ctr"/>
                      <a:r>
                        <a:rPr lang="en-US" sz="1200" b="0" i="0" dirty="0"/>
                        <a:t>3</a:t>
                      </a:r>
                    </a:p>
                  </a:txBody>
                  <a:tcPr anchor="ctr">
                    <a:solidFill>
                      <a:schemeClr val="bg1">
                        <a:lumMod val="85000"/>
                      </a:schemeClr>
                    </a:solidFill>
                  </a:tcPr>
                </a:tc>
                <a:tc>
                  <a:txBody>
                    <a:bodyPr/>
                    <a:lstStyle/>
                    <a:p>
                      <a:pPr algn="ctr"/>
                      <a:r>
                        <a:rPr lang="en-US" sz="1200" b="0" i="0" dirty="0"/>
                        <a:t>2</a:t>
                      </a:r>
                    </a:p>
                  </a:txBody>
                  <a:tcPr anchor="ctr">
                    <a:solidFill>
                      <a:schemeClr val="bg1">
                        <a:lumMod val="85000"/>
                      </a:schemeClr>
                    </a:solidFill>
                  </a:tcPr>
                </a:tc>
                <a:tc>
                  <a:txBody>
                    <a:bodyPr/>
                    <a:lstStyle/>
                    <a:p>
                      <a:pPr algn="ctr"/>
                      <a:r>
                        <a:rPr lang="en-US" sz="1200" b="0" i="0" dirty="0"/>
                        <a:t>2</a:t>
                      </a:r>
                    </a:p>
                  </a:txBody>
                  <a:tcPr anchor="ctr">
                    <a:solidFill>
                      <a:schemeClr val="bg1">
                        <a:lumMod val="85000"/>
                      </a:schemeClr>
                    </a:solidFill>
                  </a:tcPr>
                </a:tc>
                <a:tc>
                  <a:txBody>
                    <a:bodyPr/>
                    <a:lstStyle/>
                    <a:p>
                      <a:pPr algn="ctr"/>
                      <a:r>
                        <a:rPr lang="en-US" sz="1200" b="0" i="0" dirty="0"/>
                        <a:t>2</a:t>
                      </a:r>
                    </a:p>
                  </a:txBody>
                  <a:tcPr anchor="ctr">
                    <a:solidFill>
                      <a:schemeClr val="bg1">
                        <a:lumMod val="85000"/>
                      </a:schemeClr>
                    </a:solidFill>
                  </a:tcPr>
                </a:tc>
                <a:tc>
                  <a:txBody>
                    <a:bodyPr/>
                    <a:lstStyle/>
                    <a:p>
                      <a:pPr algn="ctr"/>
                      <a:r>
                        <a:rPr lang="en-US" sz="1200" b="1" i="0" dirty="0"/>
                        <a:t>12</a:t>
                      </a:r>
                    </a:p>
                  </a:txBody>
                  <a:tcPr anchor="ctr">
                    <a:solidFill>
                      <a:schemeClr val="bg1">
                        <a:lumMod val="85000"/>
                      </a:schemeClr>
                    </a:solidFill>
                  </a:tcPr>
                </a:tc>
                <a:tc>
                  <a:txBody>
                    <a:bodyPr/>
                    <a:lstStyle/>
                    <a:p>
                      <a:pPr algn="ctr"/>
                      <a:r>
                        <a:rPr lang="en-US" sz="1200" b="1" i="1" dirty="0"/>
                        <a:t>36</a:t>
                      </a:r>
                    </a:p>
                  </a:txBody>
                  <a:tcPr anchor="ctr">
                    <a:solidFill>
                      <a:schemeClr val="bg1">
                        <a:lumMod val="85000"/>
                      </a:schemeClr>
                    </a:solidFill>
                  </a:tcPr>
                </a:tc>
                <a:extLst>
                  <a:ext uri="{0D108BD9-81ED-4DB2-BD59-A6C34878D82A}">
                    <a16:rowId xmlns:a16="http://schemas.microsoft.com/office/drawing/2014/main" val="3430657162"/>
                  </a:ext>
                </a:extLst>
              </a:tr>
              <a:tr h="252132">
                <a:tc>
                  <a:txBody>
                    <a:bodyPr/>
                    <a:lstStyle/>
                    <a:p>
                      <a:pPr algn="ctr"/>
                      <a:r>
                        <a:rPr lang="en-US" sz="1200" b="0" i="1" dirty="0"/>
                        <a:t>Fact Sheets</a:t>
                      </a:r>
                    </a:p>
                  </a:txBody>
                  <a:tcPr anchor="ctr">
                    <a:solidFill>
                      <a:schemeClr val="bg1">
                        <a:lumMod val="95000"/>
                      </a:schemeClr>
                    </a:solidFill>
                  </a:tcPr>
                </a:tc>
                <a:tc>
                  <a:txBody>
                    <a:bodyPr/>
                    <a:lstStyle/>
                    <a:p>
                      <a:pPr algn="ctr"/>
                      <a:r>
                        <a:rPr lang="en-US" sz="1200" b="1" i="0" dirty="0"/>
                        <a:t>4</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3</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1" i="0" dirty="0"/>
                        <a:t>5</a:t>
                      </a:r>
                    </a:p>
                  </a:txBody>
                  <a:tcPr anchor="ctr">
                    <a:solidFill>
                      <a:schemeClr val="bg1">
                        <a:lumMod val="95000"/>
                      </a:schemeClr>
                    </a:solidFill>
                  </a:tcPr>
                </a:tc>
                <a:tc>
                  <a:txBody>
                    <a:bodyPr/>
                    <a:lstStyle/>
                    <a:p>
                      <a:pPr algn="ctr"/>
                      <a:r>
                        <a:rPr lang="en-US" sz="1200" b="1" i="1" dirty="0"/>
                        <a:t>9</a:t>
                      </a:r>
                    </a:p>
                  </a:txBody>
                  <a:tcPr anchor="ctr">
                    <a:solidFill>
                      <a:schemeClr val="bg1">
                        <a:lumMod val="95000"/>
                      </a:schemeClr>
                    </a:solidFill>
                  </a:tcPr>
                </a:tc>
                <a:extLst>
                  <a:ext uri="{0D108BD9-81ED-4DB2-BD59-A6C34878D82A}">
                    <a16:rowId xmlns:a16="http://schemas.microsoft.com/office/drawing/2014/main" val="2114539236"/>
                  </a:ext>
                </a:extLst>
              </a:tr>
              <a:tr h="297405">
                <a:tc>
                  <a:txBody>
                    <a:bodyPr/>
                    <a:lstStyle/>
                    <a:p>
                      <a:pPr algn="ctr"/>
                      <a:r>
                        <a:rPr lang="en-US" sz="1200" b="0" i="1" dirty="0"/>
                        <a:t>Example Programs</a:t>
                      </a:r>
                    </a:p>
                  </a:txBody>
                  <a:tcPr anchor="ctr">
                    <a:solidFill>
                      <a:schemeClr val="bg1">
                        <a:lumMod val="85000"/>
                      </a:schemeClr>
                    </a:solidFill>
                  </a:tcPr>
                </a:tc>
                <a:tc>
                  <a:txBody>
                    <a:bodyPr/>
                    <a:lstStyle/>
                    <a:p>
                      <a:pPr algn="ctr"/>
                      <a:r>
                        <a:rPr lang="en-US" sz="1200" b="1" i="0" dirty="0"/>
                        <a:t>1</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0</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extLst>
                  <a:ext uri="{0D108BD9-81ED-4DB2-BD59-A6C34878D82A}">
                    <a16:rowId xmlns:a16="http://schemas.microsoft.com/office/drawing/2014/main" val="3288526463"/>
                  </a:ext>
                </a:extLst>
              </a:tr>
              <a:tr h="297405">
                <a:tc>
                  <a:txBody>
                    <a:bodyPr/>
                    <a:lstStyle/>
                    <a:p>
                      <a:pPr algn="ctr"/>
                      <a:r>
                        <a:rPr lang="en-US" sz="1200" b="0" i="1" dirty="0"/>
                        <a:t>Compliance Memos</a:t>
                      </a:r>
                    </a:p>
                  </a:txBody>
                  <a:tcPr anchor="ctr">
                    <a:solidFill>
                      <a:schemeClr val="bg1">
                        <a:lumMod val="95000"/>
                      </a:schemeClr>
                    </a:solidFill>
                  </a:tcPr>
                </a:tc>
                <a:tc>
                  <a:txBody>
                    <a:bodyPr/>
                    <a:lstStyle/>
                    <a:p>
                      <a:pPr algn="ctr"/>
                      <a:r>
                        <a:rPr lang="en-US" sz="1200" b="1" i="0" dirty="0"/>
                        <a:t>10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1</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0" dirty="0"/>
                        <a:t>1</a:t>
                      </a:r>
                    </a:p>
                  </a:txBody>
                  <a:tcPr anchor="ctr">
                    <a:solidFill>
                      <a:schemeClr val="bg1">
                        <a:lumMod val="95000"/>
                      </a:schemeClr>
                    </a:solidFill>
                  </a:tcPr>
                </a:tc>
                <a:tc>
                  <a:txBody>
                    <a:bodyPr/>
                    <a:lstStyle/>
                    <a:p>
                      <a:pPr algn="ctr"/>
                      <a:r>
                        <a:rPr lang="en-US" sz="1200" b="1" i="1" dirty="0"/>
                        <a:t>11</a:t>
                      </a:r>
                    </a:p>
                  </a:txBody>
                  <a:tcPr anchor="ctr">
                    <a:solidFill>
                      <a:schemeClr val="bg1">
                        <a:lumMod val="95000"/>
                      </a:schemeClr>
                    </a:solidFill>
                  </a:tcPr>
                </a:tc>
                <a:extLst>
                  <a:ext uri="{0D108BD9-81ED-4DB2-BD59-A6C34878D82A}">
                    <a16:rowId xmlns:a16="http://schemas.microsoft.com/office/drawing/2014/main" val="3338831978"/>
                  </a:ext>
                </a:extLst>
              </a:tr>
              <a:tr h="297405">
                <a:tc>
                  <a:txBody>
                    <a:bodyPr/>
                    <a:lstStyle/>
                    <a:p>
                      <a:pPr algn="ctr"/>
                      <a:r>
                        <a:rPr lang="en-US" sz="1200" b="0" i="1" dirty="0"/>
                        <a:t>Billboards</a:t>
                      </a:r>
                    </a:p>
                  </a:txBody>
                  <a:tcPr anchor="ctr">
                    <a:solidFill>
                      <a:schemeClr val="bg1">
                        <a:lumMod val="85000"/>
                      </a:schemeClr>
                    </a:solidFill>
                  </a:tcPr>
                </a:tc>
                <a:tc>
                  <a:txBody>
                    <a:bodyPr/>
                    <a:lstStyle/>
                    <a:p>
                      <a:pPr algn="ctr"/>
                      <a:r>
                        <a:rPr lang="en-US" sz="1200" b="1" i="0" dirty="0"/>
                        <a:t>0</a:t>
                      </a:r>
                    </a:p>
                  </a:txBody>
                  <a:tcPr anchor="ctr">
                    <a:solidFill>
                      <a:schemeClr val="bg1">
                        <a:lumMod val="85000"/>
                      </a:schemeClr>
                    </a:solidFill>
                  </a:tcPr>
                </a:tc>
                <a:tc>
                  <a:txBody>
                    <a:bodyPr/>
                    <a:lstStyle/>
                    <a:p>
                      <a:pPr algn="ctr"/>
                      <a:r>
                        <a:rPr lang="en-US" sz="1200" b="0" i="0" dirty="0"/>
                        <a:t>2</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0" dirty="0"/>
                        <a:t>2</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7" name="Rectangle 6">
            <a:extLst>
              <a:ext uri="{FF2B5EF4-FFF2-40B4-BE49-F238E27FC236}">
                <a16:creationId xmlns:a16="http://schemas.microsoft.com/office/drawing/2014/main" id="{439932E1-206E-4721-8D72-089097FCC07D}"/>
              </a:ext>
            </a:extLst>
          </p:cNvPr>
          <p:cNvSpPr/>
          <p:nvPr/>
        </p:nvSpPr>
        <p:spPr>
          <a:xfrm>
            <a:off x="543626" y="4800600"/>
            <a:ext cx="7981404" cy="246221"/>
          </a:xfrm>
          <a:prstGeom prst="rect">
            <a:avLst/>
          </a:prstGeom>
        </p:spPr>
        <p:txBody>
          <a:bodyPr wrap="square">
            <a:spAutoFit/>
          </a:bodyPr>
          <a:lstStyle/>
          <a:p>
            <a:r>
              <a:rPr lang="en-US" sz="1000" i="1" dirty="0"/>
              <a:t>*FFY 2020 includes data from March 1 (estimated), 2020 through September 27, 2020. </a:t>
            </a:r>
            <a:endParaRPr lang="en-US" sz="1000" dirty="0"/>
          </a:p>
        </p:txBody>
      </p:sp>
      <p:sp>
        <p:nvSpPr>
          <p:cNvPr id="10" name="TextBox 9">
            <a:extLst>
              <a:ext uri="{FF2B5EF4-FFF2-40B4-BE49-F238E27FC236}">
                <a16:creationId xmlns:a16="http://schemas.microsoft.com/office/drawing/2014/main" id="{C2087B8C-D1B9-4612-8C90-404DD874BC4C}"/>
              </a:ext>
            </a:extLst>
          </p:cNvPr>
          <p:cNvSpPr txBox="1"/>
          <p:nvPr/>
        </p:nvSpPr>
        <p:spPr>
          <a:xfrm>
            <a:off x="524790" y="5181600"/>
            <a:ext cx="8000240" cy="584775"/>
          </a:xfrm>
          <a:prstGeom prst="rect">
            <a:avLst/>
          </a:prstGeom>
          <a:noFill/>
        </p:spPr>
        <p:txBody>
          <a:bodyPr wrap="square" rtlCol="0">
            <a:spAutoFit/>
          </a:bodyPr>
          <a:lstStyle/>
          <a:p>
            <a:r>
              <a:rPr lang="en-US" sz="1000" i="1" dirty="0"/>
              <a:t>**Monthly data as follows: October 2020 includes data from September 29 – November 1, November includes data from November 2 – 29, December 2020 includes data from November 30 – January 3, 2021, January 2021 includes data from January 4 – 31, 2021, and February 2021 includes data from February 1 – February 12</a:t>
            </a:r>
            <a:r>
              <a:rPr lang="en-US" sz="1200" i="1" dirty="0"/>
              <a:t>.</a:t>
            </a:r>
          </a:p>
        </p:txBody>
      </p:sp>
      <p:sp>
        <p:nvSpPr>
          <p:cNvPr id="11" name="TextBox 10">
            <a:extLst>
              <a:ext uri="{FF2B5EF4-FFF2-40B4-BE49-F238E27FC236}">
                <a16:creationId xmlns:a16="http://schemas.microsoft.com/office/drawing/2014/main" id="{B0457CE2-BF93-4D23-85F3-7BF37E2E73EB}"/>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Tree>
    <p:extLst>
      <p:ext uri="{BB962C8B-B14F-4D97-AF65-F5344CB8AC3E}">
        <p14:creationId xmlns:p14="http://schemas.microsoft.com/office/powerpoint/2010/main" val="3692330242"/>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sp>
        <p:nvSpPr>
          <p:cNvPr id="2" name="TextBox 1">
            <a:extLst>
              <a:ext uri="{FF2B5EF4-FFF2-40B4-BE49-F238E27FC236}">
                <a16:creationId xmlns:a16="http://schemas.microsoft.com/office/drawing/2014/main" id="{16DC6199-778F-49F7-B0F3-7F1964D0D4EA}"/>
              </a:ext>
            </a:extLst>
          </p:cNvPr>
          <p:cNvSpPr txBox="1"/>
          <p:nvPr/>
        </p:nvSpPr>
        <p:spPr>
          <a:xfrm>
            <a:off x="6781800" y="2301093"/>
            <a:ext cx="1193596" cy="369332"/>
          </a:xfrm>
          <a:prstGeom prst="rect">
            <a:avLst/>
          </a:prstGeom>
          <a:noFill/>
        </p:spPr>
        <p:txBody>
          <a:bodyPr wrap="none" rtlCol="0">
            <a:spAutoFit/>
          </a:bodyPr>
          <a:lstStyle/>
          <a:p>
            <a:r>
              <a:rPr lang="en-US"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781800" y="4572000"/>
            <a:ext cx="1193596" cy="369332"/>
          </a:xfrm>
          <a:prstGeom prst="rect">
            <a:avLst/>
          </a:prstGeom>
          <a:noFill/>
        </p:spPr>
        <p:txBody>
          <a:bodyPr wrap="none" rtlCol="0">
            <a:spAutoFit/>
          </a:bodyPr>
          <a:lstStyle/>
          <a:p>
            <a:r>
              <a:rPr lang="en-US" i="1" dirty="0"/>
              <a:t>FFY 2021</a:t>
            </a:r>
          </a:p>
        </p:txBody>
      </p:sp>
      <p:sp>
        <p:nvSpPr>
          <p:cNvPr id="12" name="TextBox 11">
            <a:extLst>
              <a:ext uri="{FF2B5EF4-FFF2-40B4-BE49-F238E27FC236}">
                <a16:creationId xmlns:a16="http://schemas.microsoft.com/office/drawing/2014/main" id="{0741A79C-EA0F-4BAD-AF35-E6D839143CBE}"/>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pic>
        <p:nvPicPr>
          <p:cNvPr id="13" name="Picture 12">
            <a:extLst>
              <a:ext uri="{FF2B5EF4-FFF2-40B4-BE49-F238E27FC236}">
                <a16:creationId xmlns:a16="http://schemas.microsoft.com/office/drawing/2014/main" id="{C61661A2-58FC-403A-BFD3-DDD8665F594A}"/>
              </a:ext>
            </a:extLst>
          </p:cNvPr>
          <p:cNvPicPr/>
          <p:nvPr/>
        </p:nvPicPr>
        <p:blipFill rotWithShape="1">
          <a:blip r:embed="rId2">
            <a:extLst>
              <a:ext uri="{28A0092B-C50C-407E-A947-70E740481C1C}">
                <a14:useLocalDpi xmlns:a14="http://schemas.microsoft.com/office/drawing/2010/main" val="0"/>
              </a:ext>
            </a:extLst>
          </a:blip>
          <a:srcRect t="27594" b="30143"/>
          <a:stretch/>
        </p:blipFill>
        <p:spPr bwMode="auto">
          <a:xfrm>
            <a:off x="643847" y="1752600"/>
            <a:ext cx="5781676" cy="215265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DFC897CE-76D3-4A9E-A46D-FD839969DA58}"/>
              </a:ext>
            </a:extLst>
          </p:cNvPr>
          <p:cNvPicPr/>
          <p:nvPr/>
        </p:nvPicPr>
        <p:blipFill rotWithShape="1">
          <a:blip r:embed="rId3">
            <a:extLst>
              <a:ext uri="{28A0092B-C50C-407E-A947-70E740481C1C}">
                <a14:useLocalDpi xmlns:a14="http://schemas.microsoft.com/office/drawing/2010/main" val="0"/>
              </a:ext>
            </a:extLst>
          </a:blip>
          <a:srcRect t="23402" b="34160"/>
          <a:stretch/>
        </p:blipFill>
        <p:spPr bwMode="auto">
          <a:xfrm>
            <a:off x="609600" y="3582988"/>
            <a:ext cx="5943600" cy="2314575"/>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93E386C-A9CB-4067-BC6A-1B599AB32855}"/>
              </a:ext>
            </a:extLst>
          </p:cNvPr>
          <p:cNvSpPr txBox="1"/>
          <p:nvPr/>
        </p:nvSpPr>
        <p:spPr>
          <a:xfrm>
            <a:off x="6753627" y="3259822"/>
            <a:ext cx="2009373" cy="646331"/>
          </a:xfrm>
          <a:prstGeom prst="rect">
            <a:avLst/>
          </a:prstGeom>
          <a:noFill/>
        </p:spPr>
        <p:txBody>
          <a:bodyPr wrap="square" rtlCol="0">
            <a:spAutoFit/>
          </a:bodyPr>
          <a:lstStyle/>
          <a:p>
            <a:r>
              <a:rPr lang="en-US" dirty="0"/>
              <a:t>FFY 2020 - 2021 = </a:t>
            </a:r>
            <a:r>
              <a:rPr lang="en-US" b="1" dirty="0"/>
              <a:t>28,819</a:t>
            </a:r>
          </a:p>
        </p:txBody>
      </p:sp>
    </p:spTree>
    <p:extLst>
      <p:ext uri="{BB962C8B-B14F-4D97-AF65-F5344CB8AC3E}">
        <p14:creationId xmlns:p14="http://schemas.microsoft.com/office/powerpoint/2010/main" val="357076045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6"/>
          <p:cNvGraphicFramePr>
            <a:graphicFrameLocks noGrp="1"/>
          </p:cNvGraphicFramePr>
          <p:nvPr>
            <p:ph idx="1"/>
          </p:nvPr>
        </p:nvGraphicFramePr>
        <p:xfrm>
          <a:off x="533400" y="1219200"/>
          <a:ext cx="8001000" cy="4369713"/>
        </p:xfrm>
        <a:graphic>
          <a:graphicData uri="http://schemas.openxmlformats.org/presentationml/2006/ole">
            <mc:AlternateContent xmlns:mc="http://schemas.openxmlformats.org/markup-compatibility/2006">
              <mc:Choice xmlns:v="urn:schemas-microsoft-com:vml" Requires="v">
                <p:oleObj spid="_x0000_s2052" name="Worksheet" r:id="rId4" imgW="5800801" imgH="3029104" progId="Excel.Sheet.8">
                  <p:embed/>
                </p:oleObj>
              </mc:Choice>
              <mc:Fallback>
                <p:oleObj name="Worksheet" r:id="rId4" imgW="5800801" imgH="3029104" progId="Excel.Sheet.8">
                  <p:embed/>
                  <p:pic>
                    <p:nvPicPr>
                      <p:cNvPr id="2050" name="Content Placeholder 6"/>
                      <p:cNvPicPr>
                        <a:picLocks noGrp="1" noChangeArrowheads="1"/>
                      </p:cNvPicPr>
                      <p:nvPr/>
                    </p:nvPicPr>
                    <p:blipFill>
                      <a:blip r:embed="rId5"/>
                      <a:srcRect/>
                      <a:stretch>
                        <a:fillRect/>
                      </a:stretch>
                    </p:blipFill>
                    <p:spPr bwMode="auto">
                      <a:xfrm>
                        <a:off x="533400" y="1219200"/>
                        <a:ext cx="8001000" cy="4369713"/>
                      </a:xfrm>
                      <a:prstGeom prst="rect">
                        <a:avLst/>
                      </a:prstGeom>
                      <a:noFill/>
                    </p:spPr>
                  </p:pic>
                </p:oleObj>
              </mc:Fallback>
            </mc:AlternateContent>
          </a:graphicData>
        </a:graphic>
      </p:graphicFrame>
      <p:sp>
        <p:nvSpPr>
          <p:cNvPr id="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Days Away, Restricted or Transferred (DART)</a:t>
            </a:r>
          </a:p>
        </p:txBody>
      </p:sp>
      <p:sp>
        <p:nvSpPr>
          <p:cNvPr id="7"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sp>
        <p:nvSpPr>
          <p:cNvPr id="16" name="TextBox 15">
            <a:extLst>
              <a:ext uri="{FF2B5EF4-FFF2-40B4-BE49-F238E27FC236}">
                <a16:creationId xmlns:a16="http://schemas.microsoft.com/office/drawing/2014/main" id="{986CF405-0BF2-492F-BFBD-AC8F9740E87B}"/>
              </a:ext>
            </a:extLst>
          </p:cNvPr>
          <p:cNvSpPr txBox="1"/>
          <p:nvPr/>
        </p:nvSpPr>
        <p:spPr>
          <a:xfrm>
            <a:off x="5334000" y="1548893"/>
            <a:ext cx="851515" cy="230832"/>
          </a:xfrm>
          <a:prstGeom prst="rect">
            <a:avLst/>
          </a:prstGeom>
          <a:noFill/>
        </p:spPr>
        <p:txBody>
          <a:bodyPr wrap="none" rtlCol="0">
            <a:spAutoFit/>
          </a:bodyPr>
          <a:lstStyle/>
          <a:p>
            <a:r>
              <a:rPr lang="en-US" sz="900" b="1" i="1" dirty="0"/>
              <a:t>7% Increase</a:t>
            </a:r>
          </a:p>
        </p:txBody>
      </p:sp>
      <p:sp>
        <p:nvSpPr>
          <p:cNvPr id="17" name="TextBox 16">
            <a:extLst>
              <a:ext uri="{FF2B5EF4-FFF2-40B4-BE49-F238E27FC236}">
                <a16:creationId xmlns:a16="http://schemas.microsoft.com/office/drawing/2014/main" id="{09C998B5-1FC4-4DAE-9D39-559B62EAF539}"/>
              </a:ext>
            </a:extLst>
          </p:cNvPr>
          <p:cNvSpPr txBox="1"/>
          <p:nvPr/>
        </p:nvSpPr>
        <p:spPr>
          <a:xfrm>
            <a:off x="3857100" y="3635962"/>
            <a:ext cx="896399" cy="230832"/>
          </a:xfrm>
          <a:prstGeom prst="rect">
            <a:avLst/>
          </a:prstGeom>
          <a:noFill/>
        </p:spPr>
        <p:txBody>
          <a:bodyPr wrap="none" rtlCol="0">
            <a:spAutoFit/>
          </a:bodyPr>
          <a:lstStyle/>
          <a:p>
            <a:r>
              <a:rPr lang="en-US" sz="900" b="1" i="1" dirty="0"/>
              <a:t>7% Decrease</a:t>
            </a:r>
          </a:p>
        </p:txBody>
      </p:sp>
      <p:sp>
        <p:nvSpPr>
          <p:cNvPr id="19" name="TextBox 18">
            <a:extLst>
              <a:ext uri="{FF2B5EF4-FFF2-40B4-BE49-F238E27FC236}">
                <a16:creationId xmlns:a16="http://schemas.microsoft.com/office/drawing/2014/main" id="{683CD1F8-11CB-4C32-97C0-D916B7DCEA6E}"/>
              </a:ext>
            </a:extLst>
          </p:cNvPr>
          <p:cNvSpPr txBox="1"/>
          <p:nvPr/>
        </p:nvSpPr>
        <p:spPr>
          <a:xfrm>
            <a:off x="961021" y="1548893"/>
            <a:ext cx="896399" cy="230832"/>
          </a:xfrm>
          <a:prstGeom prst="rect">
            <a:avLst/>
          </a:prstGeom>
          <a:noFill/>
        </p:spPr>
        <p:txBody>
          <a:bodyPr wrap="none" rtlCol="0">
            <a:spAutoFit/>
          </a:bodyPr>
          <a:lstStyle/>
          <a:p>
            <a:r>
              <a:rPr lang="en-US" sz="900" b="1" i="1" dirty="0"/>
              <a:t>7% Decrease</a:t>
            </a:r>
          </a:p>
        </p:txBody>
      </p:sp>
      <p:sp>
        <p:nvSpPr>
          <p:cNvPr id="20" name="TextBox 19">
            <a:extLst>
              <a:ext uri="{FF2B5EF4-FFF2-40B4-BE49-F238E27FC236}">
                <a16:creationId xmlns:a16="http://schemas.microsoft.com/office/drawing/2014/main" id="{CD6C47D6-CF19-4D94-AA22-38577D6CAFBC}"/>
              </a:ext>
            </a:extLst>
          </p:cNvPr>
          <p:cNvSpPr txBox="1"/>
          <p:nvPr/>
        </p:nvSpPr>
        <p:spPr>
          <a:xfrm>
            <a:off x="2467967" y="1548893"/>
            <a:ext cx="793807" cy="230832"/>
          </a:xfrm>
          <a:prstGeom prst="rect">
            <a:avLst/>
          </a:prstGeom>
          <a:noFill/>
        </p:spPr>
        <p:txBody>
          <a:bodyPr wrap="none" rtlCol="0">
            <a:spAutoFit/>
          </a:bodyPr>
          <a:lstStyle/>
          <a:p>
            <a:r>
              <a:rPr lang="en-US" sz="900" b="1" i="1" dirty="0"/>
              <a:t>No Change</a:t>
            </a:r>
          </a:p>
        </p:txBody>
      </p:sp>
      <p:sp>
        <p:nvSpPr>
          <p:cNvPr id="21" name="TextBox 20">
            <a:extLst>
              <a:ext uri="{FF2B5EF4-FFF2-40B4-BE49-F238E27FC236}">
                <a16:creationId xmlns:a16="http://schemas.microsoft.com/office/drawing/2014/main" id="{7AE39821-B455-4612-B7E1-608879D525F9}"/>
              </a:ext>
            </a:extLst>
          </p:cNvPr>
          <p:cNvSpPr txBox="1"/>
          <p:nvPr/>
        </p:nvSpPr>
        <p:spPr>
          <a:xfrm>
            <a:off x="6705600" y="3596987"/>
            <a:ext cx="990600" cy="230832"/>
          </a:xfrm>
          <a:prstGeom prst="rect">
            <a:avLst/>
          </a:prstGeom>
          <a:noFill/>
        </p:spPr>
        <p:txBody>
          <a:bodyPr wrap="square" rtlCol="0">
            <a:spAutoFit/>
          </a:bodyPr>
          <a:lstStyle/>
          <a:p>
            <a:r>
              <a:rPr lang="en-US" sz="900" b="1" i="1" dirty="0"/>
              <a:t>7% Decrease</a:t>
            </a:r>
          </a:p>
        </p:txBody>
      </p:sp>
      <p:sp>
        <p:nvSpPr>
          <p:cNvPr id="11" name="TextBox 10">
            <a:extLst>
              <a:ext uri="{FF2B5EF4-FFF2-40B4-BE49-F238E27FC236}">
                <a16:creationId xmlns:a16="http://schemas.microsoft.com/office/drawing/2014/main" id="{13F1CDCA-819B-454A-B5E9-7C8D326FAFDC}"/>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1620197502"/>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033664E2-52C0-4F90-9201-7D601021BA53}"/>
              </a:ext>
            </a:extLst>
          </p:cNvPr>
          <p:cNvSpPr txBox="1"/>
          <p:nvPr/>
        </p:nvSpPr>
        <p:spPr>
          <a:xfrm>
            <a:off x="6705600" y="685800"/>
            <a:ext cx="2286000" cy="369332"/>
          </a:xfrm>
          <a:prstGeom prst="rect">
            <a:avLst/>
          </a:prstGeom>
          <a:noFill/>
        </p:spPr>
        <p:txBody>
          <a:bodyPr wrap="square" rtlCol="0">
            <a:spAutoFit/>
          </a:bodyPr>
          <a:lstStyle/>
          <a:p>
            <a:r>
              <a:rPr lang="en-US" i="1" dirty="0"/>
              <a:t>FFY 2020—2021</a:t>
            </a:r>
          </a:p>
        </p:txBody>
      </p:sp>
    </p:spTree>
    <p:extLst>
      <p:ext uri="{BB962C8B-B14F-4D97-AF65-F5344CB8AC3E}">
        <p14:creationId xmlns:p14="http://schemas.microsoft.com/office/powerpoint/2010/main" val="8562853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19600"/>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sp>
        <p:nvSpPr>
          <p:cNvPr id="22" name="TextBox 21">
            <a:extLst>
              <a:ext uri="{FF2B5EF4-FFF2-40B4-BE49-F238E27FC236}">
                <a16:creationId xmlns:a16="http://schemas.microsoft.com/office/drawing/2014/main" id="{8C744D36-B1C7-475D-8BFA-3FF8F882C242}"/>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graphicFrame>
        <p:nvGraphicFramePr>
          <p:cNvPr id="16" name="Content Placeholder 4">
            <a:extLst>
              <a:ext uri="{FF2B5EF4-FFF2-40B4-BE49-F238E27FC236}">
                <a16:creationId xmlns:a16="http://schemas.microsoft.com/office/drawing/2014/main" id="{7B373338-B475-4913-9C5F-3958A3092A82}"/>
              </a:ext>
            </a:extLst>
          </p:cNvPr>
          <p:cNvGraphicFramePr>
            <a:graphicFrameLocks/>
          </p:cNvGraphicFramePr>
          <p:nvPr>
            <p:extLst>
              <p:ext uri="{D42A27DB-BD31-4B8C-83A1-F6EECF244321}">
                <p14:modId xmlns:p14="http://schemas.microsoft.com/office/powerpoint/2010/main" val="3880081758"/>
              </p:ext>
            </p:extLst>
          </p:nvPr>
        </p:nvGraphicFramePr>
        <p:xfrm>
          <a:off x="609600" y="1143000"/>
          <a:ext cx="7924802" cy="3276598"/>
        </p:xfrm>
        <a:graphic>
          <a:graphicData uri="http://schemas.openxmlformats.org/drawingml/2006/table">
            <a:tbl>
              <a:tblPr firstRow="1" bandRow="1">
                <a:tableStyleId>{00A15C55-8517-42AA-B614-E9B94910E393}</a:tableStyleId>
              </a:tblPr>
              <a:tblGrid>
                <a:gridCol w="2405030">
                  <a:extLst>
                    <a:ext uri="{9D8B030D-6E8A-4147-A177-3AD203B41FA5}">
                      <a16:colId xmlns:a16="http://schemas.microsoft.com/office/drawing/2014/main" val="20000"/>
                    </a:ext>
                  </a:extLst>
                </a:gridCol>
                <a:gridCol w="721509">
                  <a:extLst>
                    <a:ext uri="{9D8B030D-6E8A-4147-A177-3AD203B41FA5}">
                      <a16:colId xmlns:a16="http://schemas.microsoft.com/office/drawing/2014/main" val="20001"/>
                    </a:ext>
                  </a:extLst>
                </a:gridCol>
                <a:gridCol w="908158">
                  <a:extLst>
                    <a:ext uri="{9D8B030D-6E8A-4147-A177-3AD203B41FA5}">
                      <a16:colId xmlns:a16="http://schemas.microsoft.com/office/drawing/2014/main" val="20002"/>
                    </a:ext>
                  </a:extLst>
                </a:gridCol>
                <a:gridCol w="2338633">
                  <a:extLst>
                    <a:ext uri="{9D8B030D-6E8A-4147-A177-3AD203B41FA5}">
                      <a16:colId xmlns:a16="http://schemas.microsoft.com/office/drawing/2014/main" val="20003"/>
                    </a:ext>
                  </a:extLst>
                </a:gridCol>
                <a:gridCol w="709716">
                  <a:extLst>
                    <a:ext uri="{9D8B030D-6E8A-4147-A177-3AD203B41FA5}">
                      <a16:colId xmlns:a16="http://schemas.microsoft.com/office/drawing/2014/main" val="20004"/>
                    </a:ext>
                  </a:extLst>
                </a:gridCol>
                <a:gridCol w="841756">
                  <a:extLst>
                    <a:ext uri="{9D8B030D-6E8A-4147-A177-3AD203B41FA5}">
                      <a16:colId xmlns:a16="http://schemas.microsoft.com/office/drawing/2014/main" val="20005"/>
                    </a:ext>
                  </a:extLst>
                </a:gridCol>
              </a:tblGrid>
              <a:tr h="475432">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0791">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7</a:t>
                      </a:r>
                    </a:p>
                  </a:txBody>
                  <a:tcPr anchor="ctr">
                    <a:solidFill>
                      <a:schemeClr val="bg1">
                        <a:lumMod val="95000"/>
                      </a:schemeClr>
                    </a:solidFill>
                  </a:tcPr>
                </a:tc>
                <a:tc>
                  <a:txBody>
                    <a:bodyPr/>
                    <a:lstStyle/>
                    <a:p>
                      <a:pPr algn="ctr"/>
                      <a:r>
                        <a:rPr lang="en-US" sz="1200" b="1" i="1" dirty="0"/>
                        <a:t>7</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25366">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25366">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458349">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49265">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2</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311297">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1</a:t>
                      </a:r>
                    </a:p>
                  </a:txBody>
                  <a:tcPr anchor="ctr">
                    <a:solidFill>
                      <a:schemeClr val="bg1">
                        <a:lumMod val="85000"/>
                      </a:schemeClr>
                    </a:solidFill>
                  </a:tcPr>
                </a:tc>
                <a:tc>
                  <a:txBody>
                    <a:bodyPr/>
                    <a:lstStyle/>
                    <a:p>
                      <a:pPr algn="ctr"/>
                      <a:r>
                        <a:rPr lang="en-US" sz="1200" b="1" i="1" u="none" dirty="0"/>
                        <a:t>1</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325366">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1" i="1" u="none" dirty="0"/>
                        <a:t>2</a:t>
                      </a:r>
                    </a:p>
                  </a:txBody>
                  <a:tcPr anchor="ctr">
                    <a:solidFill>
                      <a:schemeClr val="bg1">
                        <a:lumMod val="95000"/>
                      </a:schemeClr>
                    </a:solidFill>
                  </a:tcPr>
                </a:tc>
                <a:extLst>
                  <a:ext uri="{0D108BD9-81ED-4DB2-BD59-A6C34878D82A}">
                    <a16:rowId xmlns:a16="http://schemas.microsoft.com/office/drawing/2014/main" val="10007"/>
                  </a:ext>
                </a:extLst>
              </a:tr>
              <a:tr h="325366">
                <a:tc gridSpan="4">
                  <a:txBody>
                    <a:bodyPr/>
                    <a:lstStyle/>
                    <a:p>
                      <a:pPr algn="r"/>
                      <a:r>
                        <a:rPr lang="en-US" sz="1200" b="0" i="1" dirty="0"/>
                        <a:t>COVID-19</a:t>
                      </a:r>
                    </a:p>
                  </a:txBody>
                  <a:tcPr anchor="ctr">
                    <a:solidFill>
                      <a:schemeClr val="bg1">
                        <a:lumMod val="85000"/>
                      </a:schemeClr>
                    </a:solidFill>
                  </a:tcPr>
                </a:tc>
                <a:tc hMerge="1">
                  <a:txBody>
                    <a:bodyPr/>
                    <a:lstStyle/>
                    <a:p>
                      <a:pPr algn="ctr"/>
                      <a:endParaRPr lang="en-US" sz="1200" b="0" i="0" u="none" dirty="0"/>
                    </a:p>
                  </a:txBody>
                  <a:tcPr anchor="ctr">
                    <a:solidFill>
                      <a:schemeClr val="bg1">
                        <a:lumMod val="95000"/>
                      </a:schemeClr>
                    </a:solidFill>
                  </a:tcPr>
                </a:tc>
                <a:tc hMerge="1">
                  <a:txBody>
                    <a:bodyPr/>
                    <a:lstStyle/>
                    <a:p>
                      <a:pPr algn="ctr"/>
                      <a:endParaRPr lang="en-US" sz="1200" b="0" i="1" u="none" dirty="0"/>
                    </a:p>
                  </a:txBody>
                  <a:tcPr anchor="ctr">
                    <a:solidFill>
                      <a:schemeClr val="bg1">
                        <a:lumMod val="95000"/>
                      </a:schemeClr>
                    </a:solidFill>
                  </a:tcPr>
                </a:tc>
                <a:tc hMerge="1">
                  <a:txBody>
                    <a:bodyPr/>
                    <a:lstStyle/>
                    <a:p>
                      <a:pPr algn="r"/>
                      <a:endParaRPr lang="en-US" sz="1200" b="0" i="1" u="none" dirty="0"/>
                    </a:p>
                  </a:txBody>
                  <a:tcPr anchor="ctr">
                    <a:solidFill>
                      <a:schemeClr val="bg1">
                        <a:lumMod val="95000"/>
                      </a:schemeClr>
                    </a:solidFill>
                  </a:tcPr>
                </a:tc>
                <a:tc>
                  <a:txBody>
                    <a:bodyPr/>
                    <a:lstStyle/>
                    <a:p>
                      <a:pPr algn="ctr"/>
                      <a:r>
                        <a:rPr lang="en-US" sz="1200" b="0" i="0" u="none" dirty="0"/>
                        <a:t>10</a:t>
                      </a:r>
                    </a:p>
                  </a:txBody>
                  <a:tcPr anchor="ctr">
                    <a:solidFill>
                      <a:schemeClr val="bg1">
                        <a:lumMod val="85000"/>
                      </a:schemeClr>
                    </a:solidFill>
                  </a:tcPr>
                </a:tc>
                <a:tc>
                  <a:txBody>
                    <a:bodyPr/>
                    <a:lstStyle/>
                    <a:p>
                      <a:pPr algn="ctr"/>
                      <a:r>
                        <a:rPr lang="en-US" sz="1200" b="1" i="1" u="none" dirty="0"/>
                        <a:t>10</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graphicFrame>
        <p:nvGraphicFramePr>
          <p:cNvPr id="17" name="Table 16">
            <a:extLst>
              <a:ext uri="{FF2B5EF4-FFF2-40B4-BE49-F238E27FC236}">
                <a16:creationId xmlns:a16="http://schemas.microsoft.com/office/drawing/2014/main" id="{4D308777-5648-49AD-84C5-2DCE4908BB38}"/>
              </a:ext>
            </a:extLst>
          </p:cNvPr>
          <p:cNvGraphicFramePr>
            <a:graphicFrameLocks noGrp="1"/>
          </p:cNvGraphicFramePr>
          <p:nvPr>
            <p:extLst>
              <p:ext uri="{D42A27DB-BD31-4B8C-83A1-F6EECF244321}">
                <p14:modId xmlns:p14="http://schemas.microsoft.com/office/powerpoint/2010/main" val="1782018656"/>
              </p:ext>
            </p:extLst>
          </p:nvPr>
        </p:nvGraphicFramePr>
        <p:xfrm>
          <a:off x="609603" y="5303520"/>
          <a:ext cx="7924797" cy="548640"/>
        </p:xfrm>
        <a:graphic>
          <a:graphicData uri="http://schemas.openxmlformats.org/drawingml/2006/table">
            <a:tbl>
              <a:tblPr firstRow="1" bandRow="1">
                <a:tableStyleId>{00A15C55-8517-42AA-B614-E9B94910E393}</a:tableStyleId>
              </a:tblPr>
              <a:tblGrid>
                <a:gridCol w="1809761">
                  <a:extLst>
                    <a:ext uri="{9D8B030D-6E8A-4147-A177-3AD203B41FA5}">
                      <a16:colId xmlns:a16="http://schemas.microsoft.com/office/drawing/2014/main" val="20000"/>
                    </a:ext>
                  </a:extLst>
                </a:gridCol>
                <a:gridCol w="754228">
                  <a:extLst>
                    <a:ext uri="{9D8B030D-6E8A-4147-A177-3AD203B41FA5}">
                      <a16:colId xmlns:a16="http://schemas.microsoft.com/office/drawing/2014/main" val="20001"/>
                    </a:ext>
                  </a:extLst>
                </a:gridCol>
                <a:gridCol w="3684408">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2020</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2021</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0" i="1" dirty="0">
                          <a:solidFill>
                            <a:schemeClr val="tx1"/>
                          </a:solidFill>
                        </a:rPr>
                        <a:t>78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23</a:t>
                      </a:r>
                    </a:p>
                  </a:txBody>
                  <a:tcPr>
                    <a:solidFill>
                      <a:schemeClr val="bg1">
                        <a:lumMod val="95000"/>
                      </a:schemeClr>
                    </a:solidFill>
                  </a:tcPr>
                </a:tc>
                <a:tc>
                  <a:txBody>
                    <a:bodyPr/>
                    <a:lstStyle/>
                    <a:p>
                      <a:pPr algn="ctr"/>
                      <a:r>
                        <a:rPr lang="en-US" sz="1200" b="1" i="1" u="none" dirty="0">
                          <a:solidFill>
                            <a:schemeClr val="tx1"/>
                          </a:solidFill>
                        </a:rPr>
                        <a:t>23</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20" name="Picture 19" descr="C:\Users\wllagoe.EADS\Pictures\Construction\IMG_1163.JPG">
            <a:extLst>
              <a:ext uri="{FF2B5EF4-FFF2-40B4-BE49-F238E27FC236}">
                <a16:creationId xmlns:a16="http://schemas.microsoft.com/office/drawing/2014/main" id="{C387B63A-0A40-4CED-9B21-0B8F87623F3B}"/>
              </a:ext>
            </a:extLst>
          </p:cNvPr>
          <p:cNvPicPr/>
          <p:nvPr/>
        </p:nvPicPr>
        <p:blipFill>
          <a:blip r:embed="rId8" cstate="print"/>
          <a:srcRect l="18429" t="24573" r="35898" b="22008"/>
          <a:stretch>
            <a:fillRect/>
          </a:stretch>
        </p:blipFill>
        <p:spPr bwMode="auto">
          <a:xfrm>
            <a:off x="1406481" y="4419598"/>
            <a:ext cx="1336719" cy="879638"/>
          </a:xfrm>
          <a:prstGeom prst="rect">
            <a:avLst/>
          </a:prstGeom>
          <a:noFill/>
          <a:ln w="9525">
            <a:noFill/>
            <a:miter lim="800000"/>
            <a:headEnd/>
            <a:tailEnd/>
          </a:ln>
        </p:spPr>
      </p:pic>
    </p:spTree>
    <p:extLst>
      <p:ext uri="{BB962C8B-B14F-4D97-AF65-F5344CB8AC3E}">
        <p14:creationId xmlns:p14="http://schemas.microsoft.com/office/powerpoint/2010/main" val="353210145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1726693636"/>
              </p:ext>
            </p:extLst>
          </p:nvPr>
        </p:nvGraphicFramePr>
        <p:xfrm>
          <a:off x="609597" y="1117935"/>
          <a:ext cx="7848602" cy="4749462"/>
        </p:xfrm>
        <a:graphic>
          <a:graphicData uri="http://schemas.openxmlformats.org/drawingml/2006/table">
            <a:tbl>
              <a:tblPr>
                <a:tableStyleId>{00A15C55-8517-42AA-B614-E9B94910E393}</a:tableStyleId>
              </a:tblPr>
              <a:tblGrid>
                <a:gridCol w="4267203">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199">
                  <a:extLst>
                    <a:ext uri="{9D8B030D-6E8A-4147-A177-3AD203B41FA5}">
                      <a16:colId xmlns:a16="http://schemas.microsoft.com/office/drawing/2014/main" val="20003"/>
                    </a:ext>
                  </a:extLst>
                </a:gridCol>
              </a:tblGrid>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260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260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1,197</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224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224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635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549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549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chemeClr val="tx1"/>
                          </a:solidFill>
                          <a:effectLst/>
                          <a:latin typeface="Arial" charset="0"/>
                          <a:cs typeface="Arial" charset="0"/>
                        </a:rPr>
                        <a:t>125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1,107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1,107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5,000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and 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333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333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925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rPr>
                        <a:t>1</a:t>
                      </a:r>
                      <a:r>
                        <a:rPr kumimoji="0" lang="en-US" sz="1400" b="1" i="0" u="none" strike="noStrike" cap="none" normalizeH="0" baseline="30000" dirty="0">
                          <a:ln>
                            <a:noFill/>
                          </a:ln>
                          <a:effectLst/>
                        </a:rPr>
                        <a:t>ST</a:t>
                      </a:r>
                      <a:r>
                        <a:rPr kumimoji="0" lang="en-US" sz="1400" b="1" i="0"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472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472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35548">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1,326</a:t>
                      </a:r>
                    </a:p>
                  </a:txBody>
                  <a:tcPr anchor="ctr">
                    <a:solidFill>
                      <a:schemeClr val="bg1">
                        <a:lumMod val="85000"/>
                      </a:schemeClr>
                    </a:solidFill>
                  </a:tcPr>
                </a:tc>
                <a:tc>
                  <a:txBody>
                    <a:bodyPr/>
                    <a:lstStyle/>
                    <a:p>
                      <a:pPr algn="ctr"/>
                      <a:r>
                        <a:rPr lang="en-US" sz="1300" b="1" i="1" dirty="0"/>
                        <a:t>1,326</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314858">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1,942</a:t>
                      </a:r>
                    </a:p>
                  </a:txBody>
                  <a:tcPr anchor="ctr">
                    <a:solidFill>
                      <a:schemeClr val="bg1">
                        <a:lumMod val="95000"/>
                      </a:schemeClr>
                    </a:solidFill>
                  </a:tcPr>
                </a:tc>
                <a:tc>
                  <a:txBody>
                    <a:bodyPr/>
                    <a:lstStyle/>
                    <a:p>
                      <a:pPr algn="ctr"/>
                      <a:r>
                        <a:rPr lang="en-US" sz="1300" b="1" i="1" dirty="0"/>
                        <a:t>1,942</a:t>
                      </a:r>
                    </a:p>
                  </a:txBody>
                  <a:tcPr anchor="ctr">
                    <a:solidFill>
                      <a:schemeClr val="bg1">
                        <a:lumMod val="95000"/>
                      </a:schemeClr>
                    </a:solidFill>
                  </a:tcPr>
                </a:tc>
                <a:tc>
                  <a:txBody>
                    <a:bodyPr/>
                    <a:lstStyle/>
                    <a:p>
                      <a:pPr algn="ctr"/>
                      <a:r>
                        <a:rPr lang="en-US" sz="1300" i="0" dirty="0"/>
                        <a:t>7,350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08D8CCD5-C81C-4607-9774-B76D82AFF0DB}"/>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3152478723"/>
              </p:ext>
            </p:extLst>
          </p:nvPr>
        </p:nvGraphicFramePr>
        <p:xfrm>
          <a:off x="609599" y="1121656"/>
          <a:ext cx="7924797" cy="1469144"/>
        </p:xfrm>
        <a:graphic>
          <a:graphicData uri="http://schemas.openxmlformats.org/drawingml/2006/table">
            <a:tbl>
              <a:tblPr firstRow="1" bandRow="1">
                <a:tableStyleId>{00A15C55-8517-42AA-B614-E9B94910E393}</a:tableStyleId>
              </a:tblPr>
              <a:tblGrid>
                <a:gridCol w="3709654">
                  <a:extLst>
                    <a:ext uri="{9D8B030D-6E8A-4147-A177-3AD203B41FA5}">
                      <a16:colId xmlns:a16="http://schemas.microsoft.com/office/drawing/2014/main" val="20000"/>
                    </a:ext>
                  </a:extLst>
                </a:gridCol>
                <a:gridCol w="1377871">
                  <a:extLst>
                    <a:ext uri="{9D8B030D-6E8A-4147-A177-3AD203B41FA5}">
                      <a16:colId xmlns:a16="http://schemas.microsoft.com/office/drawing/2014/main" val="20001"/>
                    </a:ext>
                  </a:extLst>
                </a:gridCol>
                <a:gridCol w="1300417">
                  <a:extLst>
                    <a:ext uri="{9D8B030D-6E8A-4147-A177-3AD203B41FA5}">
                      <a16:colId xmlns:a16="http://schemas.microsoft.com/office/drawing/2014/main" val="20002"/>
                    </a:ext>
                  </a:extLst>
                </a:gridCol>
                <a:gridCol w="1536855">
                  <a:extLst>
                    <a:ext uri="{9D8B030D-6E8A-4147-A177-3AD203B41FA5}">
                      <a16:colId xmlns:a16="http://schemas.microsoft.com/office/drawing/2014/main" val="20003"/>
                    </a:ext>
                  </a:extLst>
                </a:gridCol>
              </a:tblGrid>
              <a:tr h="697844">
                <a:tc>
                  <a:txBody>
                    <a:bodyPr/>
                    <a:lstStyle/>
                    <a:p>
                      <a:pPr algn="ctr"/>
                      <a:r>
                        <a:rPr lang="en-US" sz="1800" dirty="0">
                          <a:solidFill>
                            <a:schemeClr val="tx1"/>
                          </a:solidFill>
                        </a:rPr>
                        <a:t>Education, Training and Technical Assistance (ETTA)</a:t>
                      </a:r>
                      <a:endParaRPr lang="en-US" sz="18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85650">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3,618</a:t>
                      </a:r>
                    </a:p>
                  </a:txBody>
                  <a:tcPr anchor="ctr">
                    <a:solidFill>
                      <a:schemeClr val="bg1">
                        <a:lumMod val="95000"/>
                      </a:schemeClr>
                    </a:solidFill>
                  </a:tcPr>
                </a:tc>
                <a:tc>
                  <a:txBody>
                    <a:bodyPr/>
                    <a:lstStyle/>
                    <a:p>
                      <a:pPr algn="ctr"/>
                      <a:r>
                        <a:rPr lang="en-US" sz="1300" b="1" i="1" dirty="0"/>
                        <a:t>3,618</a:t>
                      </a:r>
                    </a:p>
                  </a:txBody>
                  <a:tcPr anchor="ctr">
                    <a:solidFill>
                      <a:schemeClr val="bg1">
                        <a:lumMod val="95000"/>
                      </a:schemeClr>
                    </a:solidFill>
                  </a:tcPr>
                </a:tc>
                <a:tc>
                  <a:txBody>
                    <a:bodyPr/>
                    <a:lstStyle/>
                    <a:p>
                      <a:pPr algn="ctr"/>
                      <a:r>
                        <a:rPr lang="en-US" sz="1300" i="0" dirty="0"/>
                        <a:t>23,000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85650">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589</a:t>
                      </a:r>
                    </a:p>
                  </a:txBody>
                  <a:tcPr anchor="ctr">
                    <a:solidFill>
                      <a:schemeClr val="bg1">
                        <a:lumMod val="85000"/>
                      </a:schemeClr>
                    </a:solidFill>
                  </a:tcPr>
                </a:tc>
                <a:tc>
                  <a:txBody>
                    <a:bodyPr/>
                    <a:lstStyle/>
                    <a:p>
                      <a:pPr algn="ctr"/>
                      <a:r>
                        <a:rPr lang="en-US" sz="1300" b="1" i="1" dirty="0"/>
                        <a:t>589</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B5A877C-F2E8-4A63-913C-0D0FAEB75132}"/>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964599425"/>
              </p:ext>
            </p:extLst>
          </p:nvPr>
        </p:nvGraphicFramePr>
        <p:xfrm>
          <a:off x="609599" y="2590800"/>
          <a:ext cx="7924797" cy="1912363"/>
        </p:xfrm>
        <a:graphic>
          <a:graphicData uri="http://schemas.openxmlformats.org/drawingml/2006/table">
            <a:tbl>
              <a:tblPr firstRow="1" bandRow="1">
                <a:tableStyleId>{00A15C55-8517-42AA-B614-E9B94910E393}</a:tableStyleId>
              </a:tblPr>
              <a:tblGrid>
                <a:gridCol w="3709656">
                  <a:extLst>
                    <a:ext uri="{9D8B030D-6E8A-4147-A177-3AD203B41FA5}">
                      <a16:colId xmlns:a16="http://schemas.microsoft.com/office/drawing/2014/main" val="20000"/>
                    </a:ext>
                  </a:extLst>
                </a:gridCol>
                <a:gridCol w="1377872">
                  <a:extLst>
                    <a:ext uri="{9D8B030D-6E8A-4147-A177-3AD203B41FA5}">
                      <a16:colId xmlns:a16="http://schemas.microsoft.com/office/drawing/2014/main" val="20001"/>
                    </a:ext>
                  </a:extLst>
                </a:gridCol>
                <a:gridCol w="1300418">
                  <a:extLst>
                    <a:ext uri="{9D8B030D-6E8A-4147-A177-3AD203B41FA5}">
                      <a16:colId xmlns:a16="http://schemas.microsoft.com/office/drawing/2014/main" val="20002"/>
                    </a:ext>
                  </a:extLst>
                </a:gridCol>
                <a:gridCol w="1536851">
                  <a:extLst>
                    <a:ext uri="{9D8B030D-6E8A-4147-A177-3AD203B41FA5}">
                      <a16:colId xmlns:a16="http://schemas.microsoft.com/office/drawing/2014/main" val="20003"/>
                    </a:ext>
                  </a:extLst>
                </a:gridCol>
              </a:tblGrid>
              <a:tr h="395929">
                <a:tc>
                  <a:txBody>
                    <a:bodyPr/>
                    <a:lstStyle/>
                    <a:p>
                      <a:pPr algn="ctr"/>
                      <a:r>
                        <a:rPr lang="en-US" sz="1800" b="1" dirty="0">
                          <a:solidFill>
                            <a:schemeClr val="tx1"/>
                          </a:solidFill>
                        </a:rPr>
                        <a:t>Agricultural</a:t>
                      </a:r>
                      <a:r>
                        <a:rPr lang="en-US" sz="1800" b="1" baseline="0" dirty="0">
                          <a:solidFill>
                            <a:schemeClr val="tx1"/>
                          </a:solidFill>
                        </a:rPr>
                        <a:t> Safety and Health (</a:t>
                      </a:r>
                      <a:r>
                        <a:rPr lang="en-US" sz="18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1954">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240</a:t>
                      </a:r>
                    </a:p>
                  </a:txBody>
                  <a:tcPr>
                    <a:solidFill>
                      <a:schemeClr val="bg1">
                        <a:lumMod val="95000"/>
                      </a:schemeClr>
                    </a:solidFill>
                  </a:tcPr>
                </a:tc>
                <a:tc>
                  <a:txBody>
                    <a:bodyPr/>
                    <a:lstStyle/>
                    <a:p>
                      <a:pPr algn="ctr"/>
                      <a:r>
                        <a:rPr lang="en-US" sz="1300" b="1" i="1" dirty="0"/>
                        <a:t>240</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13443">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11</a:t>
                      </a:r>
                    </a:p>
                  </a:txBody>
                  <a:tcPr>
                    <a:solidFill>
                      <a:schemeClr val="bg1">
                        <a:lumMod val="85000"/>
                      </a:schemeClr>
                    </a:solidFill>
                  </a:tcPr>
                </a:tc>
                <a:tc>
                  <a:txBody>
                    <a:bodyPr/>
                    <a:lstStyle/>
                    <a:p>
                      <a:pPr algn="ctr"/>
                      <a:r>
                        <a:rPr lang="en-US" sz="1300" b="1" i="1" dirty="0"/>
                        <a:t>11</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13443">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108</a:t>
                      </a:r>
                    </a:p>
                  </a:txBody>
                  <a:tcPr>
                    <a:solidFill>
                      <a:schemeClr val="bg1">
                        <a:lumMod val="95000"/>
                      </a:schemeClr>
                    </a:solidFill>
                  </a:tcPr>
                </a:tc>
                <a:tc>
                  <a:txBody>
                    <a:bodyPr/>
                    <a:lstStyle/>
                    <a:p>
                      <a:pPr algn="ctr"/>
                      <a:r>
                        <a:rPr lang="en-US" sz="1300" b="1" i="1" dirty="0"/>
                        <a:t>108</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13443">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168</a:t>
                      </a:r>
                    </a:p>
                  </a:txBody>
                  <a:tcPr>
                    <a:solidFill>
                      <a:schemeClr val="bg1">
                        <a:lumMod val="85000"/>
                      </a:schemeClr>
                    </a:solidFill>
                  </a:tcPr>
                </a:tc>
                <a:tc>
                  <a:txBody>
                    <a:bodyPr/>
                    <a:lstStyle/>
                    <a:p>
                      <a:pPr algn="ctr"/>
                      <a:r>
                        <a:rPr lang="en-US" sz="1300" b="1" i="1" dirty="0"/>
                        <a:t>168</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8950303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11" name="Picture 10" descr="C:\Users\wllagoe.EADS\Pictures\Construction\IMG_1163.JPG"/>
          <p:cNvPicPr/>
          <p:nvPr/>
        </p:nvPicPr>
        <p:blipFill>
          <a:blip r:embed="rId3" cstate="print"/>
          <a:srcRect l="18429" t="24573" r="57022" b="22008"/>
          <a:stretch>
            <a:fillRect/>
          </a:stretch>
        </p:blipFill>
        <p:spPr bwMode="auto">
          <a:xfrm>
            <a:off x="7086600" y="2819400"/>
            <a:ext cx="1362074" cy="2209800"/>
          </a:xfrm>
          <a:prstGeom prst="rect">
            <a:avLst/>
          </a:prstGeom>
          <a:noFill/>
          <a:ln w="9525">
            <a:noFill/>
            <a:miter lim="800000"/>
            <a:headEnd/>
            <a:tailEnd/>
          </a:ln>
        </p:spPr>
      </p:pic>
      <p:sp>
        <p:nvSpPr>
          <p:cNvPr id="12" name="TextBox 11">
            <a:extLst>
              <a:ext uri="{FF2B5EF4-FFF2-40B4-BE49-F238E27FC236}">
                <a16:creationId xmlns:a16="http://schemas.microsoft.com/office/drawing/2014/main" id="{CA4C6F5E-827B-488D-945A-B85B9F51885B}"/>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510844"/>
            <a:ext cx="1371600" cy="1828800"/>
          </a:xfrm>
          <a:prstGeom prst="rect">
            <a:avLst/>
          </a:prstGeom>
        </p:spPr>
      </p:pic>
    </p:spTree>
    <p:extLst>
      <p:ext uri="{BB962C8B-B14F-4D97-AF65-F5344CB8AC3E}">
        <p14:creationId xmlns:p14="http://schemas.microsoft.com/office/powerpoint/2010/main" val="379261439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698218140"/>
              </p:ext>
            </p:extLst>
          </p:nvPr>
        </p:nvGraphicFramePr>
        <p:xfrm>
          <a:off x="609600" y="1143000"/>
          <a:ext cx="7924798" cy="1219201"/>
        </p:xfrm>
        <a:graphic>
          <a:graphicData uri="http://schemas.openxmlformats.org/drawingml/2006/table">
            <a:tbl>
              <a:tblPr>
                <a:tableStyleId>{00A15C55-8517-42AA-B614-E9B94910E393}</a:tableStyleId>
              </a:tblPr>
              <a:tblGrid>
                <a:gridCol w="3810000">
                  <a:extLst>
                    <a:ext uri="{9D8B030D-6E8A-4147-A177-3AD203B41FA5}">
                      <a16:colId xmlns:a16="http://schemas.microsoft.com/office/drawing/2014/main" val="20000"/>
                    </a:ext>
                  </a:extLst>
                </a:gridCol>
                <a:gridCol w="1365824">
                  <a:extLst>
                    <a:ext uri="{9D8B030D-6E8A-4147-A177-3AD203B41FA5}">
                      <a16:colId xmlns:a16="http://schemas.microsoft.com/office/drawing/2014/main" val="20001"/>
                    </a:ext>
                  </a:extLst>
                </a:gridCol>
                <a:gridCol w="996376">
                  <a:extLst>
                    <a:ext uri="{9D8B030D-6E8A-4147-A177-3AD203B41FA5}">
                      <a16:colId xmlns:a16="http://schemas.microsoft.com/office/drawing/2014/main" val="20002"/>
                    </a:ext>
                  </a:extLst>
                </a:gridCol>
                <a:gridCol w="826324">
                  <a:extLst>
                    <a:ext uri="{9D8B030D-6E8A-4147-A177-3AD203B41FA5}">
                      <a16:colId xmlns:a16="http://schemas.microsoft.com/office/drawing/2014/main" val="20003"/>
                    </a:ext>
                  </a:extLst>
                </a:gridCol>
                <a:gridCol w="926274">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26</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3</a:t>
                      </a:r>
                      <a:r>
                        <a:rPr kumimoji="0" lang="en-US" sz="1200" b="0" i="1" u="none" strike="noStrike" cap="none" normalizeH="0" baseline="30000" dirty="0">
                          <a:ln>
                            <a:noFill/>
                          </a:ln>
                          <a:effectLst/>
                        </a:rPr>
                        <a:t>rd</a:t>
                      </a:r>
                      <a:r>
                        <a:rPr kumimoji="0" lang="en-US" sz="1200" b="0" i="1" u="none" strike="noStrike" cap="none" normalizeH="0" baseline="0" dirty="0">
                          <a:ln>
                            <a:noFill/>
                          </a:ln>
                          <a:effectLst/>
                        </a:rPr>
                        <a:t> Qtr.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0.0013</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N/A</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2859077375"/>
              </p:ext>
            </p:extLst>
          </p:nvPr>
        </p:nvGraphicFramePr>
        <p:xfrm>
          <a:off x="609599" y="2514601"/>
          <a:ext cx="7924798" cy="3362282"/>
        </p:xfrm>
        <a:graphic>
          <a:graphicData uri="http://schemas.openxmlformats.org/drawingml/2006/table">
            <a:tbl>
              <a:tblPr firstRow="1" bandRow="1">
                <a:tableStyleId>{00A15C55-8517-42AA-B614-E9B94910E393}</a:tableStyleId>
              </a:tblPr>
              <a:tblGrid>
                <a:gridCol w="2161158">
                  <a:extLst>
                    <a:ext uri="{9D8B030D-6E8A-4147-A177-3AD203B41FA5}">
                      <a16:colId xmlns:a16="http://schemas.microsoft.com/office/drawing/2014/main" val="20000"/>
                    </a:ext>
                  </a:extLst>
                </a:gridCol>
                <a:gridCol w="776302">
                  <a:extLst>
                    <a:ext uri="{9D8B030D-6E8A-4147-A177-3AD203B41FA5}">
                      <a16:colId xmlns:a16="http://schemas.microsoft.com/office/drawing/2014/main" val="20001"/>
                    </a:ext>
                  </a:extLst>
                </a:gridCol>
                <a:gridCol w="872541">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397">
                  <a:extLst>
                    <a:ext uri="{9D8B030D-6E8A-4147-A177-3AD203B41FA5}">
                      <a16:colId xmlns:a16="http://schemas.microsoft.com/office/drawing/2014/main" val="20005"/>
                    </a:ext>
                  </a:extLst>
                </a:gridCol>
              </a:tblGrid>
              <a:tr h="498517">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3095">
                <a:tc>
                  <a:txBody>
                    <a:bodyPr/>
                    <a:lstStyle/>
                    <a:p>
                      <a:pPr algn="r"/>
                      <a:r>
                        <a:rPr lang="en-US" sz="1300" b="0" i="1" dirty="0">
                          <a:solidFill>
                            <a:schemeClr val="tx1"/>
                          </a:solidFill>
                        </a:rPr>
                        <a:t>Struck By</a:t>
                      </a:r>
                    </a:p>
                  </a:txBody>
                  <a:tcPr anchor="ctr">
                    <a:solidFill>
                      <a:schemeClr val="bg1">
                        <a:lumMod val="95000"/>
                      </a:schemeClr>
                    </a:solidFill>
                  </a:tcPr>
                </a:tc>
                <a:tc>
                  <a:txBody>
                    <a:bodyPr/>
                    <a:lstStyle/>
                    <a:p>
                      <a:pPr algn="ctr"/>
                      <a:r>
                        <a:rPr lang="en-US" sz="1300" i="0" dirty="0"/>
                        <a:t>3</a:t>
                      </a:r>
                    </a:p>
                  </a:txBody>
                  <a:tcPr anchor="ctr">
                    <a:solidFill>
                      <a:schemeClr val="bg1">
                        <a:lumMod val="95000"/>
                      </a:schemeClr>
                    </a:solidFill>
                  </a:tcPr>
                </a:tc>
                <a:tc>
                  <a:txBody>
                    <a:bodyPr/>
                    <a:lstStyle/>
                    <a:p>
                      <a:pPr algn="ctr"/>
                      <a:r>
                        <a:rPr lang="en-US" sz="1300" b="1" i="1" dirty="0"/>
                        <a:t>3</a:t>
                      </a:r>
                    </a:p>
                  </a:txBody>
                  <a:tcPr anchor="ctr">
                    <a:solidFill>
                      <a:schemeClr val="bg1">
                        <a:lumMod val="95000"/>
                      </a:schemeClr>
                    </a:solidFill>
                  </a:tcPr>
                </a:tc>
                <a:tc>
                  <a:txBody>
                    <a:bodyPr/>
                    <a:lstStyle/>
                    <a:p>
                      <a:pPr algn="r"/>
                      <a:r>
                        <a:rPr lang="en-US" sz="13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433179">
                <a:tc>
                  <a:txBody>
                    <a:bodyPr/>
                    <a:lstStyle/>
                    <a:p>
                      <a:pPr algn="r"/>
                      <a:r>
                        <a:rPr lang="en-US" sz="13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7706">
                <a:tc>
                  <a:txBody>
                    <a:bodyPr/>
                    <a:lstStyle/>
                    <a:p>
                      <a:pPr algn="r"/>
                      <a:r>
                        <a:rPr lang="en-US" sz="13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8790">
                <a:tc>
                  <a:txBody>
                    <a:bodyPr/>
                    <a:lstStyle/>
                    <a:p>
                      <a:pPr algn="r"/>
                      <a:r>
                        <a:rPr lang="en-US" sz="1300" b="0" i="1" dirty="0"/>
                        <a:t>Fall (Same</a:t>
                      </a:r>
                      <a:r>
                        <a:rPr lang="en-US" sz="1300" b="0" i="1" baseline="0" dirty="0"/>
                        <a:t> Level)</a:t>
                      </a:r>
                      <a:endParaRPr lang="en-US" sz="13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3179">
                <a:tc>
                  <a:txBody>
                    <a:bodyPr/>
                    <a:lstStyle/>
                    <a:p>
                      <a:pPr algn="r"/>
                      <a:r>
                        <a:rPr lang="en-US" sz="13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algn="r"/>
                      <a:r>
                        <a:rPr lang="en-US" sz="13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6544">
                <a:tc>
                  <a:txBody>
                    <a:bodyPr/>
                    <a:lstStyle/>
                    <a:p>
                      <a:pPr algn="r"/>
                      <a:r>
                        <a:rPr lang="en-US" sz="13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11791">
                <a:tc>
                  <a:txBody>
                    <a:bodyPr/>
                    <a:lstStyle/>
                    <a:p>
                      <a:pPr algn="r"/>
                      <a:r>
                        <a:rPr lang="en-US" sz="13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95B598E0-1E92-4663-8FB8-3CB53AB2EBAB}"/>
              </a:ext>
            </a:extLst>
          </p:cNvPr>
          <p:cNvSpPr txBox="1"/>
          <p:nvPr/>
        </p:nvSpPr>
        <p:spPr>
          <a:xfrm>
            <a:off x="6477000" y="685800"/>
            <a:ext cx="2286000" cy="369332"/>
          </a:xfrm>
          <a:prstGeom prst="rect">
            <a:avLst/>
          </a:prstGeom>
          <a:noFill/>
        </p:spPr>
        <p:txBody>
          <a:bodyPr wrap="square" rtlCol="0">
            <a:spAutoFit/>
          </a:bodyPr>
          <a:lstStyle/>
          <a:p>
            <a:r>
              <a:rPr lang="en-US" i="1" dirty="0"/>
              <a:t>FFY 2021—1</a:t>
            </a:r>
            <a:r>
              <a:rPr lang="en-US" i="1" baseline="30000" dirty="0"/>
              <a:t>st</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47589</TotalTime>
  <Words>4292</Words>
  <Application>Microsoft Office PowerPoint</Application>
  <PresentationFormat>On-screen Show (4:3)</PresentationFormat>
  <Paragraphs>1645</Paragraphs>
  <Slides>40</Slides>
  <Notes>37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7" baseType="lpstr">
      <vt:lpstr>Arial</vt:lpstr>
      <vt:lpstr>Symbol</vt:lpstr>
      <vt:lpstr>Times New Roman</vt:lpstr>
      <vt:lpstr>Wingdings</vt:lpstr>
      <vt:lpstr>NCDOL  Standard</vt:lpstr>
      <vt:lpstr>1_NCDOL  Standard</vt:lpstr>
      <vt:lpstr>Worksheet</vt:lpstr>
      <vt:lpstr>North Carolina Department of Labor Occupational Safety &amp; Health Division  1st Quarter Report Federal Fiscal Year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Geddie, Ed</cp:lastModifiedBy>
  <cp:revision>3258</cp:revision>
  <cp:lastPrinted>2019-02-22T12:54:39Z</cp:lastPrinted>
  <dcterms:created xsi:type="dcterms:W3CDTF">2000-08-10T17:22:10Z</dcterms:created>
  <dcterms:modified xsi:type="dcterms:W3CDTF">2021-02-17T19:41:47Z</dcterms:modified>
</cp:coreProperties>
</file>