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58"/>
  </p:notesMasterIdLst>
  <p:handoutMasterIdLst>
    <p:handoutMasterId r:id="rId59"/>
  </p:handoutMasterIdLst>
  <p:sldIdLst>
    <p:sldId id="593" r:id="rId3"/>
    <p:sldId id="666" r:id="rId4"/>
    <p:sldId id="668" r:id="rId5"/>
    <p:sldId id="669" r:id="rId6"/>
    <p:sldId id="640" r:id="rId7"/>
    <p:sldId id="601" r:id="rId8"/>
    <p:sldId id="602" r:id="rId9"/>
    <p:sldId id="603" r:id="rId10"/>
    <p:sldId id="605" r:id="rId11"/>
    <p:sldId id="606" r:id="rId12"/>
    <p:sldId id="609" r:id="rId13"/>
    <p:sldId id="611" r:id="rId14"/>
    <p:sldId id="613" r:id="rId15"/>
    <p:sldId id="679" r:id="rId16"/>
    <p:sldId id="615" r:id="rId17"/>
    <p:sldId id="617" r:id="rId18"/>
    <p:sldId id="619" r:id="rId19"/>
    <p:sldId id="687" r:id="rId20"/>
    <p:sldId id="624" r:id="rId21"/>
    <p:sldId id="625" r:id="rId22"/>
    <p:sldId id="626" r:id="rId23"/>
    <p:sldId id="627" r:id="rId24"/>
    <p:sldId id="628" r:id="rId25"/>
    <p:sldId id="623" r:id="rId26"/>
    <p:sldId id="651" r:id="rId27"/>
    <p:sldId id="652" r:id="rId28"/>
    <p:sldId id="639" r:id="rId29"/>
    <p:sldId id="691" r:id="rId30"/>
    <p:sldId id="715" r:id="rId31"/>
    <p:sldId id="727" r:id="rId32"/>
    <p:sldId id="633" r:id="rId33"/>
    <p:sldId id="690" r:id="rId34"/>
    <p:sldId id="720" r:id="rId35"/>
    <p:sldId id="717" r:id="rId36"/>
    <p:sldId id="710" r:id="rId37"/>
    <p:sldId id="649" r:id="rId38"/>
    <p:sldId id="689" r:id="rId39"/>
    <p:sldId id="729" r:id="rId40"/>
    <p:sldId id="692" r:id="rId41"/>
    <p:sldId id="693" r:id="rId42"/>
    <p:sldId id="730" r:id="rId43"/>
    <p:sldId id="699" r:id="rId44"/>
    <p:sldId id="728" r:id="rId45"/>
    <p:sldId id="700" r:id="rId46"/>
    <p:sldId id="721" r:id="rId47"/>
    <p:sldId id="701" r:id="rId48"/>
    <p:sldId id="731" r:id="rId49"/>
    <p:sldId id="702" r:id="rId50"/>
    <p:sldId id="718" r:id="rId51"/>
    <p:sldId id="703" r:id="rId52"/>
    <p:sldId id="704" r:id="rId53"/>
    <p:sldId id="716" r:id="rId54"/>
    <p:sldId id="705" r:id="rId55"/>
    <p:sldId id="706" r:id="rId56"/>
    <p:sldId id="637" r:id="rId57"/>
  </p:sldIdLst>
  <p:sldSz cx="9144000" cy="6858000" type="screen4x3"/>
  <p:notesSz cx="7010400" cy="92964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80"/>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A822D-64B4-4F22-A565-70DC392DC59C}" v="1" dt="2022-11-28T15:34:50.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7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830"/>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10</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11</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12</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13</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14</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15</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16</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17</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18</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19</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24</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27</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28</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5803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29</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8317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9E50ACA-DCEA-4FD4-BDBC-31BB36F89356}" type="slidenum">
              <a:rPr lang="en-US" smtClean="0"/>
              <a:pPr>
                <a:defRPr/>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79820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30</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876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31</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Safe and Sound Week – Webinar on Recommended Practices for S&amp;H  </a:t>
            </a:r>
          </a:p>
          <a:p>
            <a:pPr lvl="0">
              <a:defRPr/>
            </a:pPr>
            <a:r>
              <a:rPr lang="en-US" dirty="0"/>
              <a:t>162 participants Programs; carousel on website; governor proclamation.</a:t>
            </a:r>
          </a:p>
          <a:p>
            <a:pPr lvl="0">
              <a:defRPr/>
            </a:pPr>
            <a:endParaRPr lang="en-US" dirty="0"/>
          </a:p>
          <a:p>
            <a:pPr lvl="0">
              <a:defRPr/>
            </a:pPr>
            <a:r>
              <a:rPr lang="en-US" dirty="0"/>
              <a:t>Fall Stand-Down Numbers-283 Trained </a:t>
            </a:r>
          </a:p>
          <a:p>
            <a:pPr lvl="0">
              <a:defRPr/>
            </a:pPr>
            <a:r>
              <a:rPr lang="en-US" dirty="0"/>
              <a:t>Trench – NUCA podcast, webinar</a:t>
            </a:r>
          </a:p>
          <a:p>
            <a:pPr lvl="0">
              <a:defRPr/>
            </a:pPr>
            <a:endParaRPr lang="en-US" dirty="0"/>
          </a:p>
          <a:p>
            <a:pPr lvl="0">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170520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33</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63717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dirty="0"/>
          </a:p>
        </p:txBody>
      </p:sp>
    </p:spTree>
    <p:extLst>
      <p:ext uri="{BB962C8B-B14F-4D97-AF65-F5344CB8AC3E}">
        <p14:creationId xmlns:p14="http://schemas.microsoft.com/office/powerpoint/2010/main" val="411735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3972020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44</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55</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55</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D39A47-32F8-4B3D-96B7-3D04E806AABF}" type="slidenum">
              <a:rPr lang="en-US" smtClean="0"/>
              <a:pPr>
                <a:defRPr/>
              </a:pPr>
              <a:t>4</a:t>
            </a:fld>
            <a:endParaRPr lang="en-US"/>
          </a:p>
        </p:txBody>
      </p:sp>
    </p:spTree>
    <p:extLst>
      <p:ext uri="{BB962C8B-B14F-4D97-AF65-F5344CB8AC3E}">
        <p14:creationId xmlns:p14="http://schemas.microsoft.com/office/powerpoint/2010/main" val="272775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5</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6</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7</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8</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9</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51.jpeg"/><Relationship Id="rId10" Type="http://schemas.openxmlformats.org/officeDocument/2006/relationships/image" Target="../media/image55.jpeg"/><Relationship Id="rId4" Type="http://schemas.openxmlformats.org/officeDocument/2006/relationships/image" Target="../media/image50.jpeg"/><Relationship Id="rId9"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hyperlink" Target="https://www.labor.nc.gov/coronavirus-disease-2019-covid-19" TargetMode="Externa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4</a:t>
            </a:r>
            <a:r>
              <a:rPr lang="en-US" sz="2800" baseline="30000" dirty="0">
                <a:solidFill>
                  <a:schemeClr val="bg2"/>
                </a:solidFill>
              </a:rPr>
              <a:t>th</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2020*</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1"/>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Wanda Lagoe</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Bureau Chief</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Education, Training and Technical Assistance </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2089351511"/>
              </p:ext>
            </p:extLst>
          </p:nvPr>
        </p:nvGraphicFramePr>
        <p:xfrm>
          <a:off x="609601" y="3166350"/>
          <a:ext cx="7924798" cy="2777250"/>
        </p:xfrm>
        <a:graphic>
          <a:graphicData uri="http://schemas.openxmlformats.org/drawingml/2006/table">
            <a:tbl>
              <a:tblPr>
                <a:tableStyleId>{00A15C55-8517-42AA-B614-E9B94910E393}</a:tableStyleId>
              </a:tblPr>
              <a:tblGrid>
                <a:gridCol w="3101008">
                  <a:extLst>
                    <a:ext uri="{9D8B030D-6E8A-4147-A177-3AD203B41FA5}">
                      <a16:colId xmlns:a16="http://schemas.microsoft.com/office/drawing/2014/main" val="20000"/>
                    </a:ext>
                  </a:extLst>
                </a:gridCol>
                <a:gridCol w="758024">
                  <a:extLst>
                    <a:ext uri="{9D8B030D-6E8A-4147-A177-3AD203B41FA5}">
                      <a16:colId xmlns:a16="http://schemas.microsoft.com/office/drawing/2014/main" val="20001"/>
                    </a:ext>
                  </a:extLst>
                </a:gridCol>
                <a:gridCol w="758024">
                  <a:extLst>
                    <a:ext uri="{9D8B030D-6E8A-4147-A177-3AD203B41FA5}">
                      <a16:colId xmlns:a16="http://schemas.microsoft.com/office/drawing/2014/main" val="1184546974"/>
                    </a:ext>
                  </a:extLst>
                </a:gridCol>
                <a:gridCol w="869343">
                  <a:extLst>
                    <a:ext uri="{9D8B030D-6E8A-4147-A177-3AD203B41FA5}">
                      <a16:colId xmlns:a16="http://schemas.microsoft.com/office/drawing/2014/main" val="1952419822"/>
                    </a:ext>
                  </a:extLst>
                </a:gridCol>
                <a:gridCol w="762000">
                  <a:extLst>
                    <a:ext uri="{9D8B030D-6E8A-4147-A177-3AD203B41FA5}">
                      <a16:colId xmlns:a16="http://schemas.microsoft.com/office/drawing/2014/main" val="2409084678"/>
                    </a:ext>
                  </a:extLst>
                </a:gridCol>
                <a:gridCol w="642729">
                  <a:extLst>
                    <a:ext uri="{9D8B030D-6E8A-4147-A177-3AD203B41FA5}">
                      <a16:colId xmlns:a16="http://schemas.microsoft.com/office/drawing/2014/main" val="20002"/>
                    </a:ext>
                  </a:extLst>
                </a:gridCol>
                <a:gridCol w="1033670">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a:ln>
                            <a:noFill/>
                          </a:ln>
                          <a:effectLst/>
                        </a:rPr>
                        <a:t>1</a:t>
                      </a:r>
                      <a:r>
                        <a:rPr kumimoji="0" lang="en-US" sz="1300" b="1" u="none" strike="noStrike" cap="none" normalizeH="0" baseline="30000" dirty="0">
                          <a:ln>
                            <a:noFill/>
                          </a:ln>
                          <a:effectLst/>
                        </a:rPr>
                        <a:t>ST</a:t>
                      </a:r>
                      <a:r>
                        <a:rPr kumimoji="0" lang="en-US" sz="1300" b="1" u="none" strike="noStrike" cap="none" normalizeH="0" baseline="0" dirty="0">
                          <a:ln>
                            <a:noFill/>
                          </a:ln>
                          <a:effectLst/>
                        </a:rPr>
                        <a:t> Qtr.</a:t>
                      </a:r>
                      <a:endParaRPr kumimoji="0" lang="en-US" sz="13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2</a:t>
                      </a:r>
                      <a:r>
                        <a:rPr kumimoji="0" lang="en-US" sz="1300" b="1" i="0" u="none" strike="noStrike" cap="none" normalizeH="0" baseline="30000" dirty="0">
                          <a:ln>
                            <a:noFill/>
                          </a:ln>
                          <a:solidFill>
                            <a:schemeClr val="tx1"/>
                          </a:solidFill>
                          <a:effectLst/>
                          <a:latin typeface="Arial" charset="0"/>
                          <a:cs typeface="Arial" charset="0"/>
                        </a:rPr>
                        <a:t>nd</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3</a:t>
                      </a:r>
                      <a:r>
                        <a:rPr kumimoji="0" lang="en-US" sz="1300" b="1" i="0" u="none" strike="noStrike" cap="none" normalizeH="0" baseline="30000" dirty="0">
                          <a:ln>
                            <a:noFill/>
                          </a:ln>
                          <a:solidFill>
                            <a:schemeClr val="tx1"/>
                          </a:solidFill>
                          <a:effectLst/>
                          <a:latin typeface="Arial" charset="0"/>
                          <a:cs typeface="Arial" charset="0"/>
                        </a:rPr>
                        <a:t>rd</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4</a:t>
                      </a:r>
                      <a:r>
                        <a:rPr kumimoji="0" lang="en-US" sz="1300" b="1" i="0" u="none" strike="noStrike" cap="none" normalizeH="0" baseline="30000" dirty="0">
                          <a:ln>
                            <a:noFill/>
                          </a:ln>
                          <a:solidFill>
                            <a:schemeClr val="tx1"/>
                          </a:solidFill>
                          <a:effectLst/>
                          <a:latin typeface="Arial" charset="0"/>
                          <a:cs typeface="Arial" charset="0"/>
                        </a:rPr>
                        <a:t>th</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a:ln>
                            <a:noFill/>
                          </a:ln>
                          <a:effectLst/>
                        </a:rPr>
                        <a:t>FFY Goal</a:t>
                      </a:r>
                      <a:endParaRPr kumimoji="0" lang="en-US" sz="13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430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344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1,272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409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434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99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1,346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1,750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3D90211E-8DEE-4533-854C-25B747B54BE3}"/>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8" name="Group 128">
            <a:extLst>
              <a:ext uri="{FF2B5EF4-FFF2-40B4-BE49-F238E27FC236}">
                <a16:creationId xmlns:a16="http://schemas.microsoft.com/office/drawing/2014/main" id="{5C10E6C4-3D97-4C00-8087-C7C1A110465D}"/>
              </a:ext>
            </a:extLst>
          </p:cNvPr>
          <p:cNvGraphicFramePr>
            <a:graphicFrameLocks noGrp="1"/>
          </p:cNvGraphicFramePr>
          <p:nvPr>
            <p:extLst>
              <p:ext uri="{D42A27DB-BD31-4B8C-83A1-F6EECF244321}">
                <p14:modId xmlns:p14="http://schemas.microsoft.com/office/powerpoint/2010/main" val="3353977410"/>
              </p:ext>
            </p:extLst>
          </p:nvPr>
        </p:nvGraphicFramePr>
        <p:xfrm>
          <a:off x="609600" y="1143000"/>
          <a:ext cx="7929234" cy="167640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horzOverflow="overflow">
                    <a:solidFill>
                      <a:schemeClr val="bg1">
                        <a:lumMod val="85000"/>
                      </a:schemeClr>
                    </a:solidFill>
                  </a:tcPr>
                </a:tc>
                <a:tc>
                  <a:txBody>
                    <a:bodyPr/>
                    <a:lstStyle/>
                    <a:p>
                      <a:pPr algn="ctr"/>
                      <a:r>
                        <a:rPr lang="en-US" sz="1200" b="1" i="1" dirty="0"/>
                        <a:t>43% Lower</a:t>
                      </a:r>
                    </a:p>
                  </a:txBody>
                  <a:tcP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algn="ctr"/>
                      <a:r>
                        <a:rPr lang="en-US" sz="1200" i="1" dirty="0"/>
                        <a:t>1.6</a:t>
                      </a:r>
                    </a:p>
                  </a:txBody>
                  <a:tcP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50% Decrease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0.8</a:t>
                      </a:r>
                    </a:p>
                  </a:txBody>
                  <a:tcPr horzOverflow="overflow">
                    <a:solidFill>
                      <a:schemeClr val="bg1">
                        <a:lumMod val="95000"/>
                      </a:schemeClr>
                    </a:solidFill>
                  </a:tcPr>
                </a:tc>
                <a:tc>
                  <a:txBody>
                    <a:bodyPr/>
                    <a:lstStyle/>
                    <a:p>
                      <a:pPr algn="ctr"/>
                      <a:r>
                        <a:rPr lang="en-US" sz="1200" i="1" dirty="0"/>
                        <a:t>1.7</a:t>
                      </a:r>
                    </a:p>
                  </a:txBody>
                  <a:tcPr horzOverflow="overflow">
                    <a:solidFill>
                      <a:schemeClr val="bg1">
                        <a:lumMod val="95000"/>
                      </a:schemeClr>
                    </a:solidFill>
                  </a:tcPr>
                </a:tc>
                <a:tc gridSpan="2">
                  <a:txBody>
                    <a:bodyPr/>
                    <a:lstStyle/>
                    <a:p>
                      <a:pPr algn="ctr"/>
                      <a:r>
                        <a:rPr lang="en-US" sz="1200" b="1" i="1" dirty="0"/>
                        <a:t>No Change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95000"/>
                      </a:schemeClr>
                    </a:solidFill>
                  </a:tcPr>
                </a:tc>
                <a:tc>
                  <a:txBody>
                    <a:bodyPr/>
                    <a:lstStyle/>
                    <a:p>
                      <a:pPr algn="ctr"/>
                      <a:r>
                        <a:rPr lang="en-US" sz="1200" b="1" i="1" dirty="0"/>
                        <a:t>53% Lower</a:t>
                      </a:r>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064540"/>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048000"/>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048000"/>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048000"/>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223" y="3085278"/>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250" y="3064853"/>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2606596582"/>
              </p:ext>
            </p:extLst>
          </p:nvPr>
        </p:nvGraphicFramePr>
        <p:xfrm>
          <a:off x="609597" y="1142999"/>
          <a:ext cx="7896732" cy="1920243"/>
        </p:xfrm>
        <a:graphic>
          <a:graphicData uri="http://schemas.openxmlformats.org/drawingml/2006/table">
            <a:tbl>
              <a:tblPr firstRow="1" bandRow="1">
                <a:tableStyleId>{00A15C55-8517-42AA-B614-E9B94910E393}</a:tableStyleId>
              </a:tblPr>
              <a:tblGrid>
                <a:gridCol w="3245232">
                  <a:extLst>
                    <a:ext uri="{9D8B030D-6E8A-4147-A177-3AD203B41FA5}">
                      <a16:colId xmlns:a16="http://schemas.microsoft.com/office/drawing/2014/main" val="20000"/>
                    </a:ext>
                  </a:extLst>
                </a:gridCol>
                <a:gridCol w="757221">
                  <a:extLst>
                    <a:ext uri="{9D8B030D-6E8A-4147-A177-3AD203B41FA5}">
                      <a16:colId xmlns:a16="http://schemas.microsoft.com/office/drawing/2014/main" val="20001"/>
                    </a:ext>
                  </a:extLst>
                </a:gridCol>
                <a:gridCol w="757221">
                  <a:extLst>
                    <a:ext uri="{9D8B030D-6E8A-4147-A177-3AD203B41FA5}">
                      <a16:colId xmlns:a16="http://schemas.microsoft.com/office/drawing/2014/main" val="1974649517"/>
                    </a:ext>
                  </a:extLst>
                </a:gridCol>
                <a:gridCol w="757221">
                  <a:extLst>
                    <a:ext uri="{9D8B030D-6E8A-4147-A177-3AD203B41FA5}">
                      <a16:colId xmlns:a16="http://schemas.microsoft.com/office/drawing/2014/main" val="2738994174"/>
                    </a:ext>
                  </a:extLst>
                </a:gridCol>
                <a:gridCol w="757221">
                  <a:extLst>
                    <a:ext uri="{9D8B030D-6E8A-4147-A177-3AD203B41FA5}">
                      <a16:colId xmlns:a16="http://schemas.microsoft.com/office/drawing/2014/main" val="1839360134"/>
                    </a:ext>
                  </a:extLst>
                </a:gridCol>
                <a:gridCol w="703134">
                  <a:extLst>
                    <a:ext uri="{9D8B030D-6E8A-4147-A177-3AD203B41FA5}">
                      <a16:colId xmlns:a16="http://schemas.microsoft.com/office/drawing/2014/main" val="20002"/>
                    </a:ext>
                  </a:extLst>
                </a:gridCol>
                <a:gridCol w="919482">
                  <a:extLst>
                    <a:ext uri="{9D8B030D-6E8A-4147-A177-3AD203B41FA5}">
                      <a16:colId xmlns:a16="http://schemas.microsoft.com/office/drawing/2014/main" val="20003"/>
                    </a:ext>
                  </a:extLst>
                </a:gridCol>
              </a:tblGrid>
              <a:tr h="50827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300" dirty="0">
                          <a:solidFill>
                            <a:schemeClr val="tx1"/>
                          </a:solidFill>
                        </a:rPr>
                        <a:t>1</a:t>
                      </a:r>
                      <a:r>
                        <a:rPr lang="en-US" sz="1300" baseline="30000" dirty="0">
                          <a:solidFill>
                            <a:schemeClr val="tx1"/>
                          </a:solidFill>
                        </a:rPr>
                        <a:t>st</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2</a:t>
                      </a:r>
                      <a:r>
                        <a:rPr lang="en-US" sz="1300" baseline="30000" dirty="0">
                          <a:solidFill>
                            <a:schemeClr val="tx1"/>
                          </a:solidFill>
                        </a:rPr>
                        <a:t>nd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3</a:t>
                      </a:r>
                      <a:r>
                        <a:rPr lang="en-US" sz="1300" baseline="30000" dirty="0">
                          <a:solidFill>
                            <a:schemeClr val="tx1"/>
                          </a:solidFill>
                        </a:rPr>
                        <a:t>rd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4</a:t>
                      </a:r>
                      <a:r>
                        <a:rPr lang="en-US" sz="1300" baseline="30000" dirty="0">
                          <a:solidFill>
                            <a:schemeClr val="tx1"/>
                          </a:solidFill>
                        </a:rPr>
                        <a:t>th</a:t>
                      </a:r>
                      <a:r>
                        <a:rPr lang="en-US" sz="1300"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tc>
                  <a:txBody>
                    <a:bodyPr/>
                    <a:lstStyle/>
                    <a:p>
                      <a:pPr algn="ctr"/>
                      <a:r>
                        <a:rPr lang="en-US" sz="13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52992">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b="1" i="1" dirty="0"/>
                        <a:t>28</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extLst>
                  <a:ext uri="{0D108BD9-81ED-4DB2-BD59-A6C34878D82A}">
                    <a16:rowId xmlns:a16="http://schemas.microsoft.com/office/drawing/2014/main" val="10001"/>
                  </a:ext>
                </a:extLst>
              </a:tr>
              <a:tr h="352992">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21</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52992">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52992">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tc>
                  <a:txBody>
                    <a:bodyPr/>
                    <a:lstStyle/>
                    <a:p>
                      <a:pPr algn="ctr"/>
                      <a:r>
                        <a:rPr lang="en-US" sz="1400" i="0" dirty="0"/>
                        <a:t>12</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23</a:t>
                      </a:r>
                    </a:p>
                  </a:txBody>
                  <a:tcPr anchor="ctr">
                    <a:solidFill>
                      <a:schemeClr val="bg1">
                        <a:lumMod val="95000"/>
                      </a:schemeClr>
                    </a:solidFill>
                  </a:tcPr>
                </a:tc>
                <a:tc>
                  <a:txBody>
                    <a:bodyPr/>
                    <a:lstStyle/>
                    <a:p>
                      <a:pPr algn="ctr"/>
                      <a:r>
                        <a:rPr lang="en-US" sz="1400" b="1" i="1" dirty="0"/>
                        <a:t>65</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2873593464"/>
              </p:ext>
            </p:extLst>
          </p:nvPr>
        </p:nvGraphicFramePr>
        <p:xfrm>
          <a:off x="609598" y="3886698"/>
          <a:ext cx="7896726" cy="1981201"/>
        </p:xfrm>
        <a:graphic>
          <a:graphicData uri="http://schemas.openxmlformats.org/drawingml/2006/table">
            <a:tbl>
              <a:tblPr>
                <a:tableStyleId>{00A15C55-8517-42AA-B614-E9B94910E393}</a:tableStyleId>
              </a:tblPr>
              <a:tblGrid>
                <a:gridCol w="2743201">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352614">
                  <a:extLst>
                    <a:ext uri="{9D8B030D-6E8A-4147-A177-3AD203B41FA5}">
                      <a16:colId xmlns:a16="http://schemas.microsoft.com/office/drawing/2014/main" val="20002"/>
                    </a:ext>
                  </a:extLst>
                </a:gridCol>
                <a:gridCol w="717884">
                  <a:extLst>
                    <a:ext uri="{9D8B030D-6E8A-4147-A177-3AD203B41FA5}">
                      <a16:colId xmlns:a16="http://schemas.microsoft.com/office/drawing/2014/main" val="20003"/>
                    </a:ext>
                  </a:extLst>
                </a:gridCol>
                <a:gridCol w="717884">
                  <a:extLst>
                    <a:ext uri="{9D8B030D-6E8A-4147-A177-3AD203B41FA5}">
                      <a16:colId xmlns:a16="http://schemas.microsoft.com/office/drawing/2014/main" val="3467431736"/>
                    </a:ext>
                  </a:extLst>
                </a:gridCol>
                <a:gridCol w="717884">
                  <a:extLst>
                    <a:ext uri="{9D8B030D-6E8A-4147-A177-3AD203B41FA5}">
                      <a16:colId xmlns:a16="http://schemas.microsoft.com/office/drawing/2014/main" val="1203154910"/>
                    </a:ext>
                  </a:extLst>
                </a:gridCol>
                <a:gridCol w="717884">
                  <a:extLst>
                    <a:ext uri="{9D8B030D-6E8A-4147-A177-3AD203B41FA5}">
                      <a16:colId xmlns:a16="http://schemas.microsoft.com/office/drawing/2014/main" val="109001206"/>
                    </a:ext>
                  </a:extLst>
                </a:gridCol>
                <a:gridCol w="938774">
                  <a:extLst>
                    <a:ext uri="{9D8B030D-6E8A-4147-A177-3AD203B41FA5}">
                      <a16:colId xmlns:a16="http://schemas.microsoft.com/office/drawing/2014/main" val="20004"/>
                    </a:ext>
                  </a:extLst>
                </a:gridCol>
              </a:tblGrid>
              <a:tr h="47171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rPr>
                        <a:t>NAICS 11331*</a:t>
                      </a:r>
                      <a:r>
                        <a:rPr lang="en-US" sz="1200" b="1" dirty="0"/>
                        <a:t>—</a:t>
                      </a:r>
                      <a:r>
                        <a:rPr kumimoji="0" lang="en-US" sz="1200" b="1" i="0" u="none" strike="noStrike" cap="none" normalizeH="0" baseline="0" dirty="0">
                          <a:ln>
                            <a:noFill/>
                          </a:ln>
                          <a:solidFill>
                            <a:schemeClr val="tx1"/>
                          </a:solidFill>
                          <a:effectLst/>
                          <a:latin typeface="Arial" charset="0"/>
                          <a:cs typeface="Arial" charset="0"/>
                        </a:rPr>
                        <a:t>LOGGING</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830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Total Fatalities</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b="1" i="1" dirty="0"/>
                        <a:t>1</a:t>
                      </a:r>
                    </a:p>
                  </a:txBody>
                  <a:tcPr anchor="ctr" horzOverflow="overflow">
                    <a:solidFill>
                      <a:schemeClr val="bg1">
                        <a:lumMod val="95000"/>
                      </a:schemeClr>
                    </a:solidFill>
                  </a:tcPr>
                </a:tc>
                <a:tc vMerge="1">
                  <a:txBody>
                    <a:bodyPr/>
                    <a:lstStyle/>
                    <a:p>
                      <a:endParaRPr lang="en-US"/>
                    </a:p>
                  </a:txBody>
                  <a:tcPr/>
                </a:tc>
                <a:tc>
                  <a:txBody>
                    <a:bodyPr/>
                    <a:lstStyle/>
                    <a:p>
                      <a:pPr algn="ctr"/>
                      <a:r>
                        <a:rPr lang="en-US" sz="1200" i="0"/>
                        <a:t>0</a:t>
                      </a:r>
                      <a:endParaRPr lang="en-US" sz="1200" i="0" dirty="0"/>
                    </a:p>
                  </a:txBody>
                  <a:tcPr anchor="ctr" horzOverflow="overflow">
                    <a:solidFill>
                      <a:schemeClr val="bg1">
                        <a:lumMod val="95000"/>
                      </a:schemeClr>
                    </a:solidFill>
                  </a:tcPr>
                </a:tc>
                <a:tc>
                  <a:txBody>
                    <a:bodyPr/>
                    <a:lstStyle/>
                    <a:p>
                      <a:pPr algn="ctr"/>
                      <a:r>
                        <a:rPr lang="en-US" sz="1200" i="0" dirty="0"/>
                        <a:t>0</a:t>
                      </a:r>
                    </a:p>
                  </a:txBody>
                  <a:tcPr anchor="ctr" horzOverflow="overflow">
                    <a:solidFill>
                      <a:schemeClr val="bg1">
                        <a:lumMod val="95000"/>
                      </a:schemeClr>
                    </a:solidFill>
                  </a:tcPr>
                </a:tc>
                <a:tc>
                  <a:txBody>
                    <a:bodyPr/>
                    <a:lstStyle/>
                    <a:p>
                      <a:pPr algn="ctr"/>
                      <a:r>
                        <a:rPr lang="en-US" sz="1200" i="0" dirty="0"/>
                        <a:t>1</a:t>
                      </a:r>
                    </a:p>
                  </a:txBody>
                  <a:tcPr anchor="ctr" horzOverflow="overflow">
                    <a:solidFill>
                      <a:schemeClr val="bg1">
                        <a:lumMod val="95000"/>
                      </a:schemeClr>
                    </a:solidFill>
                  </a:tcPr>
                </a:tc>
                <a:tc>
                  <a:txBody>
                    <a:bodyPr/>
                    <a:lstStyle/>
                    <a:p>
                      <a:pPr algn="ctr"/>
                      <a:r>
                        <a:rPr lang="en-US" sz="1200" i="0" dirty="0"/>
                        <a:t>0</a:t>
                      </a:r>
                    </a:p>
                  </a:txBody>
                  <a:tcPr anchor="ctr" horzOverflow="overflow">
                    <a:solidFill>
                      <a:schemeClr val="bg1">
                        <a:lumMod val="95000"/>
                      </a:schemeClr>
                    </a:solidFill>
                  </a:tcPr>
                </a:tc>
                <a:tc>
                  <a:txBody>
                    <a:bodyPr/>
                    <a:lstStyle/>
                    <a:p>
                      <a:pPr algn="ctr"/>
                      <a:r>
                        <a:rPr lang="en-US" sz="1200" b="1" i="1" dirty="0"/>
                        <a:t>1</a:t>
                      </a:r>
                    </a:p>
                  </a:txBody>
                  <a:tcPr anchor="ctr" horzOverflow="overflow">
                    <a:solidFill>
                      <a:schemeClr val="bg1">
                        <a:lumMod val="95000"/>
                      </a:schemeClr>
                    </a:solidFill>
                  </a:tcPr>
                </a:tc>
                <a:extLst>
                  <a:ext uri="{0D108BD9-81ED-4DB2-BD59-A6C34878D82A}">
                    <a16:rowId xmlns:a16="http://schemas.microsoft.com/office/drawing/2014/main" val="3247987884"/>
                  </a:ext>
                </a:extLst>
              </a:tr>
              <a:tr h="47171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rPr>
                        <a:t>NAICS 56173*</a:t>
                      </a:r>
                      <a:r>
                        <a:rPr lang="en-US" sz="1200" b="1" dirty="0"/>
                        <a:t>—</a:t>
                      </a:r>
                      <a:r>
                        <a:rPr kumimoji="0" lang="en-US" sz="1200" b="1" i="0" u="none" strike="noStrike" cap="none" normalizeH="0" baseline="0" dirty="0">
                          <a:ln>
                            <a:noFill/>
                          </a:ln>
                          <a:solidFill>
                            <a:schemeClr val="tx1"/>
                          </a:solidFill>
                          <a:effectLst/>
                          <a:latin typeface="Arial" charset="0"/>
                          <a:cs typeface="Arial" charset="0"/>
                        </a:rPr>
                        <a:t>ARBORICULTURE</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449444">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Total Fatalities</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5</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dirty="0"/>
                        <a:t>0</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extLst>
                  <a:ext uri="{0D108BD9-81ED-4DB2-BD59-A6C34878D82A}">
                    <a16:rowId xmlns:a16="http://schemas.microsoft.com/office/drawing/2014/main" val="3041188653"/>
                  </a:ext>
                </a:extLst>
              </a:tr>
              <a:tr h="30529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a:ln>
                            <a:noFill/>
                          </a:ln>
                          <a:solidFill>
                            <a:schemeClr val="tx1"/>
                          </a:solidFill>
                          <a:effectLst/>
                          <a:latin typeface="Arial" charset="0"/>
                          <a:cs typeface="Arial" charset="0"/>
                        </a:rPr>
                        <a:t>2</a:t>
                      </a:r>
                      <a:r>
                        <a:rPr kumimoji="0" lang="en-US" sz="1200" b="0" i="1" u="none" strike="noStrike" cap="none" normalizeH="0" baseline="30000">
                          <a:ln>
                            <a:noFill/>
                          </a:ln>
                          <a:solidFill>
                            <a:schemeClr val="tx1"/>
                          </a:solidFill>
                          <a:effectLst/>
                          <a:latin typeface="Arial" charset="0"/>
                          <a:cs typeface="Arial" charset="0"/>
                        </a:rPr>
                        <a:t>nd</a:t>
                      </a:r>
                      <a:r>
                        <a:rPr kumimoji="0" lang="en-US" sz="1200" b="0" i="1" u="none" strike="noStrike" cap="none" normalizeH="0" baseline="0">
                          <a:ln>
                            <a:noFill/>
                          </a:ln>
                          <a:solidFill>
                            <a:schemeClr val="tx1"/>
                          </a:solidFill>
                          <a:effectLst/>
                          <a:latin typeface="Arial" charset="0"/>
                          <a:cs typeface="Arial" charset="0"/>
                        </a:rPr>
                        <a:t> Qtr. Combined Total Fatality Rate</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1" dirty="0"/>
                        <a:t>0.0027</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N/A</a:t>
                      </a:r>
                      <a:endParaRPr kumimoji="0" lang="en-US" sz="1200" b="0"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dirty="0"/>
                        <a:t>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N/A</a:t>
                      </a:r>
                      <a:endParaRPr kumimoji="0" lang="en-US" sz="12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2026323345"/>
                  </a:ext>
                </a:extLst>
              </a:tr>
            </a:tbl>
          </a:graphicData>
        </a:graphic>
      </p:graphicFrame>
      <p:sp>
        <p:nvSpPr>
          <p:cNvPr id="12" name="TextBox 11">
            <a:extLst>
              <a:ext uri="{FF2B5EF4-FFF2-40B4-BE49-F238E27FC236}">
                <a16:creationId xmlns:a16="http://schemas.microsoft.com/office/drawing/2014/main" id="{63193E44-F49D-4DFB-8D05-1CF8C37B378B}"/>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802147868"/>
              </p:ext>
            </p:extLst>
          </p:nvPr>
        </p:nvGraphicFramePr>
        <p:xfrm>
          <a:off x="609600" y="3733799"/>
          <a:ext cx="7924801" cy="2208523"/>
        </p:xfrm>
        <a:graphic>
          <a:graphicData uri="http://schemas.openxmlformats.org/drawingml/2006/table">
            <a:tbl>
              <a:tblPr firstRow="1" bandRow="1">
                <a:tableStyleId>{073A0DAA-6AF3-43AB-8588-CEC1D06C72B9}</a:tableStyleId>
              </a:tblPr>
              <a:tblGrid>
                <a:gridCol w="3081867">
                  <a:extLst>
                    <a:ext uri="{9D8B030D-6E8A-4147-A177-3AD203B41FA5}">
                      <a16:colId xmlns:a16="http://schemas.microsoft.com/office/drawing/2014/main" val="20000"/>
                    </a:ext>
                  </a:extLst>
                </a:gridCol>
                <a:gridCol w="733778">
                  <a:extLst>
                    <a:ext uri="{9D8B030D-6E8A-4147-A177-3AD203B41FA5}">
                      <a16:colId xmlns:a16="http://schemas.microsoft.com/office/drawing/2014/main" val="20001"/>
                    </a:ext>
                  </a:extLst>
                </a:gridCol>
                <a:gridCol w="733778">
                  <a:extLst>
                    <a:ext uri="{9D8B030D-6E8A-4147-A177-3AD203B41FA5}">
                      <a16:colId xmlns:a16="http://schemas.microsoft.com/office/drawing/2014/main" val="1056374855"/>
                    </a:ext>
                  </a:extLst>
                </a:gridCol>
                <a:gridCol w="733778">
                  <a:extLst>
                    <a:ext uri="{9D8B030D-6E8A-4147-A177-3AD203B41FA5}">
                      <a16:colId xmlns:a16="http://schemas.microsoft.com/office/drawing/2014/main" val="1973629422"/>
                    </a:ext>
                  </a:extLst>
                </a:gridCol>
                <a:gridCol w="733778">
                  <a:extLst>
                    <a:ext uri="{9D8B030D-6E8A-4147-A177-3AD203B41FA5}">
                      <a16:colId xmlns:a16="http://schemas.microsoft.com/office/drawing/2014/main" val="3198677673"/>
                    </a:ext>
                  </a:extLst>
                </a:gridCol>
                <a:gridCol w="862189">
                  <a:extLst>
                    <a:ext uri="{9D8B030D-6E8A-4147-A177-3AD203B41FA5}">
                      <a16:colId xmlns:a16="http://schemas.microsoft.com/office/drawing/2014/main" val="20002"/>
                    </a:ext>
                  </a:extLst>
                </a:gridCol>
                <a:gridCol w="1045633">
                  <a:extLst>
                    <a:ext uri="{9D8B030D-6E8A-4147-A177-3AD203B41FA5}">
                      <a16:colId xmlns:a16="http://schemas.microsoft.com/office/drawing/2014/main" val="20003"/>
                    </a:ext>
                  </a:extLst>
                </a:gridCol>
              </a:tblGrid>
              <a:tr h="643661">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3</a:t>
                      </a:r>
                      <a:r>
                        <a:rPr lang="en-US" sz="1200" baseline="30000" dirty="0">
                          <a:solidFill>
                            <a:schemeClr val="tx1"/>
                          </a:solidFill>
                        </a:rPr>
                        <a:t>rd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4</a:t>
                      </a:r>
                      <a:r>
                        <a:rPr lang="en-US" sz="1200" baseline="30000" dirty="0">
                          <a:solidFill>
                            <a:schemeClr val="tx1"/>
                          </a:solidFill>
                        </a:rPr>
                        <a:t>th</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i="0" dirty="0"/>
                        <a:t>15</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27</a:t>
                      </a:r>
                    </a:p>
                  </a:txBody>
                  <a:tcPr anchor="ctr">
                    <a:solidFill>
                      <a:schemeClr val="bg1">
                        <a:lumMod val="85000"/>
                      </a:schemeClr>
                    </a:solidFill>
                  </a:tcPr>
                </a:tc>
                <a:tc>
                  <a:txBody>
                    <a:bodyPr/>
                    <a:lstStyle/>
                    <a:p>
                      <a:pPr algn="ctr"/>
                      <a:r>
                        <a:rPr lang="en-US" sz="1400" i="0" dirty="0"/>
                        <a:t>29</a:t>
                      </a:r>
                    </a:p>
                  </a:txBody>
                  <a:tcPr anchor="ct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b="1" i="1" dirty="0"/>
                        <a:t>30</a:t>
                      </a:r>
                    </a:p>
                  </a:txBody>
                  <a:tcPr anchor="ctr">
                    <a:solidFill>
                      <a:schemeClr val="bg1">
                        <a:lumMod val="95000"/>
                      </a:schemeClr>
                    </a:solidFill>
                  </a:tcPr>
                </a:tc>
                <a:tc>
                  <a:txBody>
                    <a:bodyPr/>
                    <a:lstStyle/>
                    <a:p>
                      <a:pPr algn="ctr"/>
                      <a:r>
                        <a:rPr lang="en-US" sz="1400" i="0" dirty="0"/>
                        <a:t>21</a:t>
                      </a:r>
                    </a:p>
                  </a:txBody>
                  <a:tcPr anchor="ct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400" i="1" dirty="0"/>
                        <a:t>OSH Outreach Events</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400" i="1" dirty="0"/>
                        <a:t>People Trained</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15</a:t>
                      </a:r>
                    </a:p>
                  </a:txBody>
                  <a:tcPr anchor="ctr">
                    <a:solidFill>
                      <a:schemeClr val="bg1">
                        <a:lumMod val="95000"/>
                      </a:schemeClr>
                    </a:solidFill>
                  </a:tcPr>
                </a:tc>
                <a:tc>
                  <a:txBody>
                    <a:bodyPr/>
                    <a:lstStyle/>
                    <a:p>
                      <a:pPr algn="ctr"/>
                      <a:r>
                        <a:rPr lang="en-US" sz="1400" i="0" dirty="0"/>
                        <a:t>25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64A4CFA7-39B1-4C4B-BF03-A03A5B7F1E33}"/>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9" name="Group 128">
            <a:extLst>
              <a:ext uri="{FF2B5EF4-FFF2-40B4-BE49-F238E27FC236}">
                <a16:creationId xmlns:a16="http://schemas.microsoft.com/office/drawing/2014/main" id="{4FE75206-B74D-4B45-A6E7-7526B2A83A86}"/>
              </a:ext>
            </a:extLst>
          </p:cNvPr>
          <p:cNvGraphicFramePr>
            <a:graphicFrameLocks noGrp="1"/>
          </p:cNvGraphicFramePr>
          <p:nvPr>
            <p:extLst>
              <p:ext uri="{D42A27DB-BD31-4B8C-83A1-F6EECF244321}">
                <p14:modId xmlns:p14="http://schemas.microsoft.com/office/powerpoint/2010/main" val="1085867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horzOverflow="overflow">
                    <a:solidFill>
                      <a:schemeClr val="bg1">
                        <a:lumMod val="95000"/>
                      </a:schemeClr>
                    </a:solidFill>
                  </a:tcPr>
                </a:tc>
                <a:tc>
                  <a:txBody>
                    <a:bodyPr/>
                    <a:lstStyle/>
                    <a:p>
                      <a:pPr algn="ctr"/>
                      <a:r>
                        <a:rPr lang="en-US" sz="1200" b="1" i="1" dirty="0"/>
                        <a:t>15%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3.5</a:t>
                      </a:r>
                    </a:p>
                  </a:txBody>
                  <a:tcPr horzOverflow="overflow">
                    <a:solidFill>
                      <a:schemeClr val="bg1">
                        <a:lumMod val="85000"/>
                      </a:schemeClr>
                    </a:solidFill>
                  </a:tcPr>
                </a:tc>
                <a:tc>
                  <a:txBody>
                    <a:bodyPr/>
                    <a:lstStyle/>
                    <a:p>
                      <a:pPr algn="ctr"/>
                      <a:r>
                        <a:rPr lang="en-US" sz="1200" b="1" i="1" dirty="0"/>
                        <a:t>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993" y="4800600"/>
            <a:ext cx="966450" cy="1143000"/>
          </a:xfrm>
          <a:prstGeom prst="rect">
            <a:avLst/>
          </a:prstGeom>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703260948"/>
              </p:ext>
            </p:extLst>
          </p:nvPr>
        </p:nvGraphicFramePr>
        <p:xfrm>
          <a:off x="609598" y="1143000"/>
          <a:ext cx="7924802" cy="3082122"/>
        </p:xfrm>
        <a:graphic>
          <a:graphicData uri="http://schemas.openxmlformats.org/drawingml/2006/table">
            <a:tbl>
              <a:tblPr firstRow="1" bandRow="1">
                <a:tableStyleId>{073A0DAA-6AF3-43AB-8588-CEC1D06C72B9}</a:tableStyleId>
              </a:tblPr>
              <a:tblGrid>
                <a:gridCol w="2342031">
                  <a:extLst>
                    <a:ext uri="{9D8B030D-6E8A-4147-A177-3AD203B41FA5}">
                      <a16:colId xmlns:a16="http://schemas.microsoft.com/office/drawing/2014/main" val="20000"/>
                    </a:ext>
                  </a:extLst>
                </a:gridCol>
                <a:gridCol w="790014">
                  <a:extLst>
                    <a:ext uri="{9D8B030D-6E8A-4147-A177-3AD203B41FA5}">
                      <a16:colId xmlns:a16="http://schemas.microsoft.com/office/drawing/2014/main" val="20001"/>
                    </a:ext>
                  </a:extLst>
                </a:gridCol>
                <a:gridCol w="917762">
                  <a:extLst>
                    <a:ext uri="{9D8B030D-6E8A-4147-A177-3AD203B41FA5}">
                      <a16:colId xmlns:a16="http://schemas.microsoft.com/office/drawing/2014/main" val="619643625"/>
                    </a:ext>
                  </a:extLst>
                </a:gridCol>
                <a:gridCol w="917762">
                  <a:extLst>
                    <a:ext uri="{9D8B030D-6E8A-4147-A177-3AD203B41FA5}">
                      <a16:colId xmlns:a16="http://schemas.microsoft.com/office/drawing/2014/main" val="2221454088"/>
                    </a:ext>
                  </a:extLst>
                </a:gridCol>
                <a:gridCol w="917762">
                  <a:extLst>
                    <a:ext uri="{9D8B030D-6E8A-4147-A177-3AD203B41FA5}">
                      <a16:colId xmlns:a16="http://schemas.microsoft.com/office/drawing/2014/main" val="1036455400"/>
                    </a:ext>
                  </a:extLst>
                </a:gridCol>
                <a:gridCol w="874058">
                  <a:extLst>
                    <a:ext uri="{9D8B030D-6E8A-4147-A177-3AD203B41FA5}">
                      <a16:colId xmlns:a16="http://schemas.microsoft.com/office/drawing/2014/main" val="20002"/>
                    </a:ext>
                  </a:extLst>
                </a:gridCol>
                <a:gridCol w="1165413">
                  <a:extLst>
                    <a:ext uri="{9D8B030D-6E8A-4147-A177-3AD203B41FA5}">
                      <a16:colId xmlns:a16="http://schemas.microsoft.com/office/drawing/2014/main" val="20003"/>
                    </a:ext>
                  </a:extLst>
                </a:gridCol>
              </a:tblGrid>
              <a:tr h="514515">
                <a:tc>
                  <a:txBody>
                    <a:bodyPr/>
                    <a:lstStyle/>
                    <a:p>
                      <a:pPr algn="r"/>
                      <a:r>
                        <a:rPr lang="en-US" sz="1500" dirty="0">
                          <a:solidFill>
                            <a:schemeClr val="tx1"/>
                          </a:solidFill>
                        </a:rPr>
                        <a:t>COMPLIANCE INSPECTIONS</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4</a:t>
                      </a:r>
                      <a:r>
                        <a:rPr lang="en-US" sz="1300" b="1" baseline="30000" dirty="0">
                          <a:solidFill>
                            <a:schemeClr val="tx1"/>
                          </a:solidFill>
                        </a:rPr>
                        <a:t>th</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tc>
                  <a:txBody>
                    <a:bodyPr/>
                    <a:lstStyle/>
                    <a:p>
                      <a:pPr algn="ctr"/>
                      <a:r>
                        <a:rPr lang="en-US" sz="13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61926">
                <a:tc>
                  <a:txBody>
                    <a:bodyPr/>
                    <a:lstStyle/>
                    <a:p>
                      <a:pPr algn="r"/>
                      <a:r>
                        <a:rPr lang="en-US" sz="1500" i="1" dirty="0"/>
                        <a:t>Silica</a:t>
                      </a:r>
                    </a:p>
                  </a:txBody>
                  <a:tcPr anchor="ctr">
                    <a:solidFill>
                      <a:schemeClr val="bg1">
                        <a:lumMod val="85000"/>
                      </a:schemeClr>
                    </a:solidFill>
                  </a:tcPr>
                </a:tc>
                <a:tc>
                  <a:txBody>
                    <a:bodyPr/>
                    <a:lstStyle/>
                    <a:p>
                      <a:pPr algn="ctr"/>
                      <a:r>
                        <a:rPr lang="en-US" sz="1500" i="0" dirty="0"/>
                        <a:t>8</a:t>
                      </a:r>
                    </a:p>
                  </a:txBody>
                  <a:tcPr anchor="ctr">
                    <a:solidFill>
                      <a:schemeClr val="bg1">
                        <a:lumMod val="85000"/>
                      </a:schemeClr>
                    </a:solidFill>
                  </a:tcPr>
                </a:tc>
                <a:tc>
                  <a:txBody>
                    <a:bodyPr/>
                    <a:lstStyle/>
                    <a:p>
                      <a:pPr algn="ctr"/>
                      <a:r>
                        <a:rPr lang="en-US" sz="1500" i="0" dirty="0"/>
                        <a:t>19</a:t>
                      </a:r>
                    </a:p>
                  </a:txBody>
                  <a:tcPr anchor="ctr">
                    <a:solidFill>
                      <a:schemeClr val="bg1">
                        <a:lumMod val="85000"/>
                      </a:schemeClr>
                    </a:solidFill>
                  </a:tcPr>
                </a:tc>
                <a:tc>
                  <a:txBody>
                    <a:bodyPr/>
                    <a:lstStyle/>
                    <a:p>
                      <a:pPr algn="ctr"/>
                      <a:r>
                        <a:rPr lang="en-US" sz="1500" i="0" dirty="0"/>
                        <a:t>5</a:t>
                      </a:r>
                    </a:p>
                  </a:txBody>
                  <a:tcPr anchor="ctr">
                    <a:solidFill>
                      <a:schemeClr val="bg1">
                        <a:lumMod val="85000"/>
                      </a:schemeClr>
                    </a:solidFill>
                  </a:tcPr>
                </a:tc>
                <a:tc>
                  <a:txBody>
                    <a:bodyPr/>
                    <a:lstStyle/>
                    <a:p>
                      <a:pPr algn="ctr"/>
                      <a:r>
                        <a:rPr lang="en-US" sz="1500" i="0" dirty="0"/>
                        <a:t>6</a:t>
                      </a:r>
                    </a:p>
                  </a:txBody>
                  <a:tcPr anchor="ctr">
                    <a:solidFill>
                      <a:schemeClr val="bg1">
                        <a:lumMod val="85000"/>
                      </a:schemeClr>
                    </a:solidFill>
                  </a:tcPr>
                </a:tc>
                <a:tc>
                  <a:txBody>
                    <a:bodyPr/>
                    <a:lstStyle/>
                    <a:p>
                      <a:pPr algn="ctr"/>
                      <a:r>
                        <a:rPr lang="en-US" sz="1500" b="1" i="1" dirty="0"/>
                        <a:t>38</a:t>
                      </a:r>
                    </a:p>
                  </a:txBody>
                  <a:tcPr anchor="ctr">
                    <a:solidFill>
                      <a:schemeClr val="bg1">
                        <a:lumMod val="85000"/>
                      </a:schemeClr>
                    </a:solidFill>
                  </a:tcPr>
                </a:tc>
                <a:tc rowSpan="6">
                  <a:txBody>
                    <a:bodyPr/>
                    <a:lstStyle/>
                    <a:p>
                      <a:pPr algn="ctr"/>
                      <a:r>
                        <a:rPr lang="en-US" sz="1500" b="0" i="0" dirty="0"/>
                        <a:t>90</a:t>
                      </a:r>
                    </a:p>
                  </a:txBody>
                  <a:tcPr anchor="ctr">
                    <a:solidFill>
                      <a:schemeClr val="bg1">
                        <a:lumMod val="85000"/>
                      </a:schemeClr>
                    </a:solidFill>
                  </a:tcPr>
                </a:tc>
                <a:extLst>
                  <a:ext uri="{0D108BD9-81ED-4DB2-BD59-A6C34878D82A}">
                    <a16:rowId xmlns:a16="http://schemas.microsoft.com/office/drawing/2014/main" val="10001"/>
                  </a:ext>
                </a:extLst>
              </a:tr>
              <a:tr h="361926">
                <a:tc>
                  <a:txBody>
                    <a:bodyPr/>
                    <a:lstStyle/>
                    <a:p>
                      <a:pPr algn="r"/>
                      <a:r>
                        <a:rPr lang="en-US" sz="1500" i="1" dirty="0"/>
                        <a:t>Asbestos</a:t>
                      </a:r>
                    </a:p>
                  </a:txBody>
                  <a:tcPr anchor="ctr">
                    <a:solidFill>
                      <a:schemeClr val="bg1">
                        <a:lumMod val="95000"/>
                      </a:schemeClr>
                    </a:solidFill>
                  </a:tcPr>
                </a:tc>
                <a:tc>
                  <a:txBody>
                    <a:bodyPr/>
                    <a:lstStyle/>
                    <a:p>
                      <a:pPr algn="ctr"/>
                      <a:r>
                        <a:rPr lang="en-US" sz="1500" i="0" dirty="0"/>
                        <a:t>6</a:t>
                      </a:r>
                    </a:p>
                  </a:txBody>
                  <a:tcPr anchor="ctr">
                    <a:solidFill>
                      <a:schemeClr val="bg1">
                        <a:lumMod val="95000"/>
                      </a:schemeClr>
                    </a:solidFill>
                  </a:tcPr>
                </a:tc>
                <a:tc>
                  <a:txBody>
                    <a:bodyPr/>
                    <a:lstStyle/>
                    <a:p>
                      <a:pPr algn="ctr"/>
                      <a:r>
                        <a:rPr lang="en-US" sz="1500" i="0" dirty="0"/>
                        <a:t>6</a:t>
                      </a:r>
                    </a:p>
                  </a:txBody>
                  <a:tcPr anchor="ctr">
                    <a:solidFill>
                      <a:schemeClr val="bg1">
                        <a:lumMod val="95000"/>
                      </a:schemeClr>
                    </a:solidFill>
                  </a:tcPr>
                </a:tc>
                <a:tc>
                  <a:txBody>
                    <a:bodyPr/>
                    <a:lstStyle/>
                    <a:p>
                      <a:pPr algn="ctr"/>
                      <a:r>
                        <a:rPr lang="en-US" sz="1500" i="0" dirty="0"/>
                        <a:t>2</a:t>
                      </a:r>
                    </a:p>
                  </a:txBody>
                  <a:tcPr anchor="ctr">
                    <a:solidFill>
                      <a:schemeClr val="bg1">
                        <a:lumMod val="95000"/>
                      </a:schemeClr>
                    </a:solidFill>
                  </a:tcPr>
                </a:tc>
                <a:tc>
                  <a:txBody>
                    <a:bodyPr/>
                    <a:lstStyle/>
                    <a:p>
                      <a:pPr algn="ctr"/>
                      <a:r>
                        <a:rPr lang="en-US" sz="1500" i="0" dirty="0"/>
                        <a:t>7</a:t>
                      </a:r>
                    </a:p>
                  </a:txBody>
                  <a:tcPr anchor="ctr">
                    <a:solidFill>
                      <a:schemeClr val="bg1">
                        <a:lumMod val="95000"/>
                      </a:schemeClr>
                    </a:solidFill>
                  </a:tcPr>
                </a:tc>
                <a:tc>
                  <a:txBody>
                    <a:bodyPr/>
                    <a:lstStyle/>
                    <a:p>
                      <a:pPr algn="ctr"/>
                      <a:r>
                        <a:rPr lang="en-US" sz="1500" b="1" i="1" dirty="0"/>
                        <a:t>21</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61926">
                <a:tc>
                  <a:txBody>
                    <a:bodyPr/>
                    <a:lstStyle/>
                    <a:p>
                      <a:pPr algn="r"/>
                      <a:r>
                        <a:rPr lang="en-US" sz="1500" i="1" dirty="0" err="1"/>
                        <a:t>Isocyanates</a:t>
                      </a:r>
                      <a:endParaRPr lang="en-US" sz="1500" i="1" dirty="0"/>
                    </a:p>
                  </a:txBody>
                  <a:tcPr anchor="ctr">
                    <a:solidFill>
                      <a:schemeClr val="bg1">
                        <a:lumMod val="85000"/>
                      </a:schemeClr>
                    </a:solidFill>
                  </a:tcPr>
                </a:tc>
                <a:tc>
                  <a:txBody>
                    <a:bodyPr/>
                    <a:lstStyle/>
                    <a:p>
                      <a:pPr algn="ctr"/>
                      <a:r>
                        <a:rPr lang="en-US" sz="1500" i="0" dirty="0"/>
                        <a:t>5</a:t>
                      </a:r>
                    </a:p>
                  </a:txBody>
                  <a:tcPr anchor="ctr">
                    <a:solidFill>
                      <a:schemeClr val="bg1">
                        <a:lumMod val="85000"/>
                      </a:schemeClr>
                    </a:solidFill>
                  </a:tcPr>
                </a:tc>
                <a:tc>
                  <a:txBody>
                    <a:bodyPr/>
                    <a:lstStyle/>
                    <a:p>
                      <a:pPr algn="ctr"/>
                      <a:r>
                        <a:rPr lang="en-US" sz="1500" i="0" dirty="0"/>
                        <a:t>9</a:t>
                      </a:r>
                    </a:p>
                  </a:txBody>
                  <a:tcPr anchor="ctr">
                    <a:solidFill>
                      <a:schemeClr val="bg1">
                        <a:lumMod val="85000"/>
                      </a:schemeClr>
                    </a:solidFill>
                  </a:tcPr>
                </a:tc>
                <a:tc>
                  <a:txBody>
                    <a:bodyPr/>
                    <a:lstStyle/>
                    <a:p>
                      <a:pPr algn="ctr"/>
                      <a:r>
                        <a:rPr lang="en-US" sz="1500" i="0" dirty="0"/>
                        <a:t>0</a:t>
                      </a:r>
                    </a:p>
                  </a:txBody>
                  <a:tcPr anchor="ctr">
                    <a:solidFill>
                      <a:schemeClr val="bg1">
                        <a:lumMod val="85000"/>
                      </a:schemeClr>
                    </a:solidFill>
                  </a:tcPr>
                </a:tc>
                <a:tc>
                  <a:txBody>
                    <a:bodyPr/>
                    <a:lstStyle/>
                    <a:p>
                      <a:pPr algn="ctr"/>
                      <a:r>
                        <a:rPr lang="en-US" sz="1500" i="0" dirty="0"/>
                        <a:t>3</a:t>
                      </a:r>
                    </a:p>
                  </a:txBody>
                  <a:tcPr anchor="ctr">
                    <a:solidFill>
                      <a:schemeClr val="bg1">
                        <a:lumMod val="85000"/>
                      </a:schemeClr>
                    </a:solidFill>
                  </a:tcPr>
                </a:tc>
                <a:tc>
                  <a:txBody>
                    <a:bodyPr/>
                    <a:lstStyle/>
                    <a:p>
                      <a:pPr algn="ctr"/>
                      <a:r>
                        <a:rPr lang="en-US" sz="1500" b="1" i="1" dirty="0"/>
                        <a:t>17</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61926">
                <a:tc>
                  <a:txBody>
                    <a:bodyPr/>
                    <a:lstStyle/>
                    <a:p>
                      <a:pPr algn="r"/>
                      <a:r>
                        <a:rPr lang="en-US" sz="1500" i="1" dirty="0"/>
                        <a:t>Lead</a:t>
                      </a:r>
                    </a:p>
                  </a:txBody>
                  <a:tcPr anchor="ctr">
                    <a:solidFill>
                      <a:schemeClr val="bg1">
                        <a:lumMod val="95000"/>
                      </a:schemeClr>
                    </a:solidFill>
                  </a:tcPr>
                </a:tc>
                <a:tc>
                  <a:txBody>
                    <a:bodyPr/>
                    <a:lstStyle/>
                    <a:p>
                      <a:pPr algn="ctr"/>
                      <a:r>
                        <a:rPr lang="en-US" sz="1500" i="0" dirty="0"/>
                        <a:t>3</a:t>
                      </a:r>
                    </a:p>
                  </a:txBody>
                  <a:tcPr anchor="ctr">
                    <a:solidFill>
                      <a:schemeClr val="bg1">
                        <a:lumMod val="95000"/>
                      </a:schemeClr>
                    </a:solidFill>
                  </a:tcPr>
                </a:tc>
                <a:tc>
                  <a:txBody>
                    <a:bodyPr/>
                    <a:lstStyle/>
                    <a:p>
                      <a:pPr algn="ctr"/>
                      <a:r>
                        <a:rPr lang="en-US" sz="1500" i="0" dirty="0"/>
                        <a:t>5</a:t>
                      </a:r>
                    </a:p>
                  </a:txBody>
                  <a:tcPr anchor="ctr">
                    <a:solidFill>
                      <a:schemeClr val="bg1">
                        <a:lumMod val="95000"/>
                      </a:schemeClr>
                    </a:solidFill>
                  </a:tcPr>
                </a:tc>
                <a:tc>
                  <a:txBody>
                    <a:bodyPr/>
                    <a:lstStyle/>
                    <a:p>
                      <a:pPr algn="ctr"/>
                      <a:r>
                        <a:rPr lang="en-US" sz="1500" i="0" dirty="0"/>
                        <a:t>2</a:t>
                      </a:r>
                    </a:p>
                  </a:txBody>
                  <a:tcPr anchor="ctr">
                    <a:solidFill>
                      <a:schemeClr val="bg1">
                        <a:lumMod val="95000"/>
                      </a:schemeClr>
                    </a:solidFill>
                  </a:tcPr>
                </a:tc>
                <a:tc>
                  <a:txBody>
                    <a:bodyPr/>
                    <a:lstStyle/>
                    <a:p>
                      <a:pPr algn="ctr"/>
                      <a:r>
                        <a:rPr lang="en-US" sz="1500" i="0" dirty="0"/>
                        <a:t>1</a:t>
                      </a:r>
                    </a:p>
                  </a:txBody>
                  <a:tcPr anchor="ctr">
                    <a:solidFill>
                      <a:schemeClr val="bg1">
                        <a:lumMod val="95000"/>
                      </a:schemeClr>
                    </a:solidFill>
                  </a:tcPr>
                </a:tc>
                <a:tc>
                  <a:txBody>
                    <a:bodyPr/>
                    <a:lstStyle/>
                    <a:p>
                      <a:pPr algn="ctr"/>
                      <a:r>
                        <a:rPr lang="en-US" sz="1500" b="1" i="1" dirty="0"/>
                        <a:t>11</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61926">
                <a:tc>
                  <a:txBody>
                    <a:bodyPr/>
                    <a:lstStyle/>
                    <a:p>
                      <a:pPr algn="r"/>
                      <a:r>
                        <a:rPr lang="en-US" sz="1500" i="1" dirty="0" err="1"/>
                        <a:t>Hexavalent</a:t>
                      </a:r>
                      <a:r>
                        <a:rPr lang="en-US" sz="1500" i="1" dirty="0"/>
                        <a:t> Chromium</a:t>
                      </a:r>
                    </a:p>
                  </a:txBody>
                  <a:tcPr anchor="ctr">
                    <a:solidFill>
                      <a:schemeClr val="bg1">
                        <a:lumMod val="85000"/>
                      </a:schemeClr>
                    </a:solidFill>
                  </a:tcPr>
                </a:tc>
                <a:tc>
                  <a:txBody>
                    <a:bodyPr/>
                    <a:lstStyle/>
                    <a:p>
                      <a:pPr algn="ctr"/>
                      <a:r>
                        <a:rPr lang="en-US" sz="1500" i="0" dirty="0"/>
                        <a:t>3</a:t>
                      </a:r>
                    </a:p>
                  </a:txBody>
                  <a:tcPr anchor="ctr">
                    <a:solidFill>
                      <a:schemeClr val="bg1">
                        <a:lumMod val="85000"/>
                      </a:schemeClr>
                    </a:solidFill>
                  </a:tcPr>
                </a:tc>
                <a:tc>
                  <a:txBody>
                    <a:bodyPr/>
                    <a:lstStyle/>
                    <a:p>
                      <a:pPr algn="ctr"/>
                      <a:r>
                        <a:rPr lang="en-US" sz="1500" i="0" dirty="0"/>
                        <a:t>3</a:t>
                      </a:r>
                    </a:p>
                  </a:txBody>
                  <a:tcPr anchor="ctr">
                    <a:solidFill>
                      <a:schemeClr val="bg1">
                        <a:lumMod val="85000"/>
                      </a:schemeClr>
                    </a:solidFill>
                  </a:tcPr>
                </a:tc>
                <a:tc>
                  <a:txBody>
                    <a:bodyPr/>
                    <a:lstStyle/>
                    <a:p>
                      <a:pPr algn="ctr"/>
                      <a:r>
                        <a:rPr lang="en-US" sz="1500" i="0" dirty="0"/>
                        <a:t>2</a:t>
                      </a:r>
                    </a:p>
                  </a:txBody>
                  <a:tcPr anchor="ctr">
                    <a:solidFill>
                      <a:schemeClr val="bg1">
                        <a:lumMod val="85000"/>
                      </a:schemeClr>
                    </a:solidFill>
                  </a:tcPr>
                </a:tc>
                <a:tc>
                  <a:txBody>
                    <a:bodyPr/>
                    <a:lstStyle/>
                    <a:p>
                      <a:pPr algn="ctr"/>
                      <a:r>
                        <a:rPr lang="en-US" sz="1500" i="0" dirty="0"/>
                        <a:t>2</a:t>
                      </a:r>
                    </a:p>
                  </a:txBody>
                  <a:tcPr anchor="ctr">
                    <a:solidFill>
                      <a:schemeClr val="bg1">
                        <a:lumMod val="85000"/>
                      </a:schemeClr>
                    </a:solidFill>
                  </a:tcPr>
                </a:tc>
                <a:tc>
                  <a:txBody>
                    <a:bodyPr/>
                    <a:lstStyle/>
                    <a:p>
                      <a:pPr algn="ctr"/>
                      <a:r>
                        <a:rPr lang="en-US" sz="1500" b="1" i="1" dirty="0"/>
                        <a:t>10</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61926">
                <a:tc>
                  <a:txBody>
                    <a:bodyPr/>
                    <a:lstStyle/>
                    <a:p>
                      <a:pPr algn="r"/>
                      <a:r>
                        <a:rPr lang="en-US" sz="1500" b="1" i="1" dirty="0"/>
                        <a:t>Total</a:t>
                      </a:r>
                    </a:p>
                  </a:txBody>
                  <a:tcPr anchor="ctr">
                    <a:solidFill>
                      <a:schemeClr val="bg1">
                        <a:lumMod val="95000"/>
                      </a:schemeClr>
                    </a:solidFill>
                  </a:tcPr>
                </a:tc>
                <a:tc>
                  <a:txBody>
                    <a:bodyPr/>
                    <a:lstStyle/>
                    <a:p>
                      <a:pPr algn="ctr"/>
                      <a:r>
                        <a:rPr lang="en-US" sz="1500" b="1" i="1" dirty="0"/>
                        <a:t>24</a:t>
                      </a:r>
                    </a:p>
                  </a:txBody>
                  <a:tcPr anchor="ctr">
                    <a:solidFill>
                      <a:schemeClr val="bg1">
                        <a:lumMod val="95000"/>
                      </a:schemeClr>
                    </a:solidFill>
                  </a:tcPr>
                </a:tc>
                <a:tc>
                  <a:txBody>
                    <a:bodyPr/>
                    <a:lstStyle/>
                    <a:p>
                      <a:pPr algn="ctr"/>
                      <a:r>
                        <a:rPr lang="en-US" sz="1500" b="1" i="1" dirty="0"/>
                        <a:t>35</a:t>
                      </a:r>
                    </a:p>
                  </a:txBody>
                  <a:tcPr anchor="ctr">
                    <a:solidFill>
                      <a:schemeClr val="bg1">
                        <a:lumMod val="95000"/>
                      </a:schemeClr>
                    </a:solidFill>
                  </a:tcPr>
                </a:tc>
                <a:tc>
                  <a:txBody>
                    <a:bodyPr/>
                    <a:lstStyle/>
                    <a:p>
                      <a:pPr algn="ctr"/>
                      <a:r>
                        <a:rPr lang="en-US" sz="1500" b="1" i="1" dirty="0"/>
                        <a:t>8</a:t>
                      </a:r>
                    </a:p>
                  </a:txBody>
                  <a:tcPr anchor="ctr">
                    <a:solidFill>
                      <a:schemeClr val="bg1">
                        <a:lumMod val="95000"/>
                      </a:schemeClr>
                    </a:solidFill>
                  </a:tcPr>
                </a:tc>
                <a:tc>
                  <a:txBody>
                    <a:bodyPr/>
                    <a:lstStyle/>
                    <a:p>
                      <a:pPr algn="ctr"/>
                      <a:r>
                        <a:rPr lang="en-US" sz="1500" b="1" i="1" dirty="0"/>
                        <a:t>19</a:t>
                      </a:r>
                    </a:p>
                  </a:txBody>
                  <a:tcPr anchor="ctr">
                    <a:solidFill>
                      <a:schemeClr val="bg1">
                        <a:lumMod val="95000"/>
                      </a:schemeClr>
                    </a:solidFill>
                  </a:tcPr>
                </a:tc>
                <a:tc>
                  <a:txBody>
                    <a:bodyPr/>
                    <a:lstStyle/>
                    <a:p>
                      <a:pPr algn="ctr"/>
                      <a:r>
                        <a:rPr lang="en-US" sz="1500" b="1" i="1" dirty="0"/>
                        <a:t>97</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61926">
                <a:tc>
                  <a:txBody>
                    <a:bodyPr/>
                    <a:lstStyle/>
                    <a:p>
                      <a:pPr algn="r"/>
                      <a:r>
                        <a:rPr lang="en-US" sz="1500" b="0" i="1" dirty="0"/>
                        <a:t>Program Improvements</a:t>
                      </a:r>
                    </a:p>
                  </a:txBody>
                  <a:tcPr anchor="ctr">
                    <a:solidFill>
                      <a:schemeClr val="bg1">
                        <a:lumMod val="85000"/>
                      </a:schemeClr>
                    </a:solidFill>
                  </a:tcPr>
                </a:tc>
                <a:tc>
                  <a:txBody>
                    <a:bodyPr/>
                    <a:lstStyle/>
                    <a:p>
                      <a:pPr algn="ctr"/>
                      <a:r>
                        <a:rPr lang="en-US" sz="1500" b="0" i="0" dirty="0"/>
                        <a:t>5</a:t>
                      </a:r>
                    </a:p>
                  </a:txBody>
                  <a:tcPr anchor="ctr">
                    <a:solidFill>
                      <a:schemeClr val="bg1">
                        <a:lumMod val="85000"/>
                      </a:schemeClr>
                    </a:solidFill>
                  </a:tcPr>
                </a:tc>
                <a:tc>
                  <a:txBody>
                    <a:bodyPr/>
                    <a:lstStyle/>
                    <a:p>
                      <a:pPr algn="ctr"/>
                      <a:r>
                        <a:rPr lang="en-US" sz="1500" b="0" i="0" dirty="0"/>
                        <a:t>11</a:t>
                      </a:r>
                    </a:p>
                  </a:txBody>
                  <a:tcPr anchor="ctr">
                    <a:solidFill>
                      <a:schemeClr val="bg1">
                        <a:lumMod val="85000"/>
                      </a:schemeClr>
                    </a:solidFill>
                  </a:tcPr>
                </a:tc>
                <a:tc>
                  <a:txBody>
                    <a:bodyPr/>
                    <a:lstStyle/>
                    <a:p>
                      <a:pPr algn="ctr"/>
                      <a:r>
                        <a:rPr lang="en-US" sz="1500" b="0" i="0" dirty="0"/>
                        <a:t>4</a:t>
                      </a:r>
                    </a:p>
                  </a:txBody>
                  <a:tcPr anchor="ctr">
                    <a:solidFill>
                      <a:schemeClr val="bg1">
                        <a:lumMod val="85000"/>
                      </a:schemeClr>
                    </a:solidFill>
                  </a:tcPr>
                </a:tc>
                <a:tc>
                  <a:txBody>
                    <a:bodyPr/>
                    <a:lstStyle/>
                    <a:p>
                      <a:pPr algn="ctr"/>
                      <a:r>
                        <a:rPr lang="en-US" sz="1500" b="0" i="0" dirty="0"/>
                        <a:t>4</a:t>
                      </a:r>
                    </a:p>
                  </a:txBody>
                  <a:tcPr anchor="ctr">
                    <a:solidFill>
                      <a:schemeClr val="bg1">
                        <a:lumMod val="85000"/>
                      </a:schemeClr>
                    </a:solidFill>
                  </a:tcPr>
                </a:tc>
                <a:tc>
                  <a:txBody>
                    <a:bodyPr/>
                    <a:lstStyle/>
                    <a:p>
                      <a:pPr algn="ctr"/>
                      <a:r>
                        <a:rPr lang="en-US" sz="1500" b="1" i="1" dirty="0"/>
                        <a:t>24</a:t>
                      </a:r>
                    </a:p>
                  </a:txBody>
                  <a:tcPr anchor="ctr">
                    <a:solidFill>
                      <a:schemeClr val="bg1">
                        <a:lumMod val="85000"/>
                      </a:schemeClr>
                    </a:solidFill>
                  </a:tcPr>
                </a:tc>
                <a:tc>
                  <a:txBody>
                    <a:bodyPr/>
                    <a:lstStyle/>
                    <a:p>
                      <a:pPr algn="ctr"/>
                      <a:r>
                        <a:rPr lang="en-US" sz="1500" b="0" i="0" dirty="0"/>
                        <a:t>20</a:t>
                      </a:r>
                    </a:p>
                  </a:txBody>
                  <a:tcPr anchor="ct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2" name="TextBox 11">
            <a:extLst>
              <a:ext uri="{FF2B5EF4-FFF2-40B4-BE49-F238E27FC236}">
                <a16:creationId xmlns:a16="http://schemas.microsoft.com/office/drawing/2014/main" id="{42B9071B-13C2-4F3A-9982-A6A9D2F0DB53}"/>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835358" y="4272060"/>
            <a:ext cx="797013" cy="215444"/>
          </a:xfrm>
          <a:prstGeom prst="rect">
            <a:avLst/>
          </a:prstGeom>
          <a:noFill/>
        </p:spPr>
        <p:txBody>
          <a:bodyPr wrap="none" rtlCol="0">
            <a:spAutoFit/>
          </a:bodyPr>
          <a:lstStyle/>
          <a:p>
            <a:r>
              <a:rPr lang="en-US" sz="800" i="1" dirty="0"/>
              <a:t>* All Samples</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533900"/>
            <a:ext cx="1500961" cy="1428827"/>
          </a:xfrm>
          <a:prstGeom prst="rect">
            <a:avLst/>
          </a:prstGeom>
        </p:spPr>
      </p:pic>
      <p:pic>
        <p:nvPicPr>
          <p:cNvPr id="31" name="Picture 30"/>
          <p:cNvPicPr/>
          <p:nvPr/>
        </p:nvPicPr>
        <p:blipFill rotWithShape="1">
          <a:blip r:embed="rId4" cstate="print">
            <a:extLst>
              <a:ext uri="{28A0092B-C50C-407E-A947-70E740481C1C}">
                <a14:useLocalDpi xmlns:a14="http://schemas.microsoft.com/office/drawing/2010/main" val="0"/>
              </a:ext>
            </a:extLst>
          </a:blip>
          <a:srcRect/>
          <a:stretch/>
        </p:blipFill>
        <p:spPr bwMode="auto">
          <a:xfrm>
            <a:off x="5587228" y="4545565"/>
            <a:ext cx="2489972"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4533898"/>
            <a:ext cx="1400920" cy="142882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4530829"/>
            <a:ext cx="2147842" cy="1431896"/>
          </a:xfrm>
          <a:prstGeom prst="rect">
            <a:avLst/>
          </a:prstGeom>
        </p:spPr>
      </p:pic>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3376161902"/>
              </p:ext>
            </p:extLst>
          </p:nvPr>
        </p:nvGraphicFramePr>
        <p:xfrm>
          <a:off x="611188" y="1143001"/>
          <a:ext cx="7941821" cy="3156822"/>
        </p:xfrm>
        <a:graphic>
          <a:graphicData uri="http://schemas.openxmlformats.org/drawingml/2006/table">
            <a:tbl>
              <a:tblPr>
                <a:tableStyleId>{00A15C55-8517-42AA-B614-E9B94910E393}</a:tableStyleId>
              </a:tblPr>
              <a:tblGrid>
                <a:gridCol w="1426636">
                  <a:extLst>
                    <a:ext uri="{9D8B030D-6E8A-4147-A177-3AD203B41FA5}">
                      <a16:colId xmlns:a16="http://schemas.microsoft.com/office/drawing/2014/main" val="20000"/>
                    </a:ext>
                  </a:extLst>
                </a:gridCol>
                <a:gridCol w="357031">
                  <a:extLst>
                    <a:ext uri="{9D8B030D-6E8A-4147-A177-3AD203B41FA5}">
                      <a16:colId xmlns:a16="http://schemas.microsoft.com/office/drawing/2014/main" val="20001"/>
                    </a:ext>
                  </a:extLst>
                </a:gridCol>
                <a:gridCol w="357031">
                  <a:extLst>
                    <a:ext uri="{9D8B030D-6E8A-4147-A177-3AD203B41FA5}">
                      <a16:colId xmlns:a16="http://schemas.microsoft.com/office/drawing/2014/main" val="616444447"/>
                    </a:ext>
                  </a:extLst>
                </a:gridCol>
                <a:gridCol w="357031">
                  <a:extLst>
                    <a:ext uri="{9D8B030D-6E8A-4147-A177-3AD203B41FA5}">
                      <a16:colId xmlns:a16="http://schemas.microsoft.com/office/drawing/2014/main" val="3530103616"/>
                    </a:ext>
                  </a:extLst>
                </a:gridCol>
                <a:gridCol w="357031">
                  <a:extLst>
                    <a:ext uri="{9D8B030D-6E8A-4147-A177-3AD203B41FA5}">
                      <a16:colId xmlns:a16="http://schemas.microsoft.com/office/drawing/2014/main" val="2784628481"/>
                    </a:ext>
                  </a:extLst>
                </a:gridCol>
                <a:gridCol w="428437">
                  <a:extLst>
                    <a:ext uri="{9D8B030D-6E8A-4147-A177-3AD203B41FA5}">
                      <a16:colId xmlns:a16="http://schemas.microsoft.com/office/drawing/2014/main" val="20002"/>
                    </a:ext>
                  </a:extLst>
                </a:gridCol>
                <a:gridCol w="449015">
                  <a:extLst>
                    <a:ext uri="{9D8B030D-6E8A-4147-A177-3AD203B41FA5}">
                      <a16:colId xmlns:a16="http://schemas.microsoft.com/office/drawing/2014/main" val="20003"/>
                    </a:ext>
                  </a:extLst>
                </a:gridCol>
                <a:gridCol w="381000">
                  <a:extLst>
                    <a:ext uri="{9D8B030D-6E8A-4147-A177-3AD203B41FA5}">
                      <a16:colId xmlns:a16="http://schemas.microsoft.com/office/drawing/2014/main" val="1784544430"/>
                    </a:ext>
                  </a:extLst>
                </a:gridCol>
                <a:gridCol w="457200">
                  <a:extLst>
                    <a:ext uri="{9D8B030D-6E8A-4147-A177-3AD203B41FA5}">
                      <a16:colId xmlns:a16="http://schemas.microsoft.com/office/drawing/2014/main" val="756355966"/>
                    </a:ext>
                  </a:extLst>
                </a:gridCol>
                <a:gridCol w="381000">
                  <a:extLst>
                    <a:ext uri="{9D8B030D-6E8A-4147-A177-3AD203B41FA5}">
                      <a16:colId xmlns:a16="http://schemas.microsoft.com/office/drawing/2014/main" val="2200915604"/>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3466905601"/>
                    </a:ext>
                  </a:extLst>
                </a:gridCol>
                <a:gridCol w="457200">
                  <a:extLst>
                    <a:ext uri="{9D8B030D-6E8A-4147-A177-3AD203B41FA5}">
                      <a16:colId xmlns:a16="http://schemas.microsoft.com/office/drawing/2014/main" val="2700269646"/>
                    </a:ext>
                  </a:extLst>
                </a:gridCol>
                <a:gridCol w="533400">
                  <a:extLst>
                    <a:ext uri="{9D8B030D-6E8A-4147-A177-3AD203B41FA5}">
                      <a16:colId xmlns:a16="http://schemas.microsoft.com/office/drawing/2014/main" val="910216427"/>
                    </a:ext>
                  </a:extLst>
                </a:gridCol>
                <a:gridCol w="628209">
                  <a:extLst>
                    <a:ext uri="{9D8B030D-6E8A-4147-A177-3AD203B41FA5}">
                      <a16:colId xmlns:a16="http://schemas.microsoft.com/office/drawing/2014/main" val="3161427108"/>
                    </a:ext>
                  </a:extLst>
                </a:gridCol>
              </a:tblGrid>
              <a:tr h="363516">
                <a:tc gridSpan="1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241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HEALTH HAZARDS</a:t>
                      </a:r>
                      <a:endParaRPr kumimoji="0" lang="en-US" sz="12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294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1</a:t>
                      </a:r>
                      <a:r>
                        <a:rPr kumimoji="0" lang="en-US" sz="700" b="1" i="0" u="none" strike="noStrike" cap="none" normalizeH="0" baseline="30000" dirty="0">
                          <a:ln>
                            <a:noFill/>
                          </a:ln>
                          <a:solidFill>
                            <a:schemeClr val="tx1"/>
                          </a:solidFill>
                          <a:effectLst/>
                          <a:latin typeface="Arial" charset="0"/>
                          <a:cs typeface="Arial" charset="0"/>
                        </a:rPr>
                        <a:t>st</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2</a:t>
                      </a:r>
                      <a:r>
                        <a:rPr kumimoji="0" lang="en-US" sz="700" b="1" i="0" u="none" strike="noStrike" cap="none" normalizeH="0" baseline="30000" dirty="0">
                          <a:ln>
                            <a:noFill/>
                          </a:ln>
                          <a:solidFill>
                            <a:schemeClr val="tx1"/>
                          </a:solidFill>
                          <a:effectLst/>
                          <a:latin typeface="Arial" charset="0"/>
                          <a:cs typeface="Arial" charset="0"/>
                        </a:rPr>
                        <a:t>nd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3</a:t>
                      </a:r>
                      <a:r>
                        <a:rPr kumimoji="0" lang="en-US" sz="700" b="1" i="0" u="none" strike="noStrike" cap="none" normalizeH="0" baseline="30000" dirty="0">
                          <a:ln>
                            <a:noFill/>
                          </a:ln>
                          <a:solidFill>
                            <a:schemeClr val="tx1"/>
                          </a:solidFill>
                          <a:effectLst/>
                          <a:latin typeface="Arial" charset="0"/>
                          <a:cs typeface="Arial" charset="0"/>
                        </a:rPr>
                        <a:t>rd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4</a:t>
                      </a:r>
                      <a:r>
                        <a:rPr kumimoji="0" lang="en-US" sz="700" b="1" i="0" u="none" strike="noStrike" cap="none" normalizeH="0" baseline="30000" dirty="0">
                          <a:ln>
                            <a:noFill/>
                          </a:ln>
                          <a:solidFill>
                            <a:schemeClr val="tx1"/>
                          </a:solidFill>
                          <a:effectLst/>
                          <a:latin typeface="Arial" charset="0"/>
                          <a:cs typeface="Arial" charset="0"/>
                        </a:rPr>
                        <a:t>th</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1</a:t>
                      </a:r>
                      <a:r>
                        <a:rPr kumimoji="0" lang="en-US" sz="700" b="1" i="0" u="none" strike="noStrike" cap="none" normalizeH="0" baseline="30000" dirty="0">
                          <a:ln>
                            <a:noFill/>
                          </a:ln>
                          <a:solidFill>
                            <a:schemeClr val="tx1"/>
                          </a:solidFill>
                          <a:effectLst/>
                          <a:latin typeface="Arial" charset="0"/>
                          <a:cs typeface="Arial" charset="0"/>
                        </a:rPr>
                        <a:t>st </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2</a:t>
                      </a:r>
                      <a:r>
                        <a:rPr kumimoji="0" lang="en-US" sz="700" b="1" i="0" u="none" strike="noStrike" cap="none" normalizeH="0" baseline="30000" dirty="0">
                          <a:ln>
                            <a:noFill/>
                          </a:ln>
                          <a:solidFill>
                            <a:schemeClr val="tx1"/>
                          </a:solidFill>
                          <a:effectLst/>
                          <a:latin typeface="Arial" charset="0"/>
                          <a:cs typeface="Arial" charset="0"/>
                        </a:rPr>
                        <a:t>nd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3</a:t>
                      </a:r>
                      <a:r>
                        <a:rPr kumimoji="0" lang="en-US" sz="700" b="1" i="0" u="none" strike="noStrike" cap="none" normalizeH="0" baseline="30000" dirty="0">
                          <a:ln>
                            <a:noFill/>
                          </a:ln>
                          <a:solidFill>
                            <a:schemeClr val="tx1"/>
                          </a:solidFill>
                          <a:effectLst/>
                          <a:latin typeface="Arial" charset="0"/>
                          <a:cs typeface="Arial" charset="0"/>
                        </a:rPr>
                        <a:t>rd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Arial" charset="0"/>
                        </a:rPr>
                        <a:t>4</a:t>
                      </a:r>
                      <a:r>
                        <a:rPr kumimoji="0" lang="en-US" sz="700" b="1" i="0" u="none" strike="noStrike" cap="none" normalizeH="0" baseline="30000" dirty="0">
                          <a:ln>
                            <a:noFill/>
                          </a:ln>
                          <a:solidFill>
                            <a:schemeClr val="tx1"/>
                          </a:solidFill>
                          <a:effectLst/>
                          <a:latin typeface="Arial" charset="0"/>
                          <a:cs typeface="Arial" charset="0"/>
                        </a:rPr>
                        <a:t>th</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cap="none" normalizeH="0" baseline="0" dirty="0">
                          <a:ln>
                            <a:noFill/>
                          </a:ln>
                          <a:solidFill>
                            <a:schemeClr val="tx1"/>
                          </a:solidFill>
                          <a:effectLst/>
                          <a:latin typeface="Arial" charset="0"/>
                          <a:cs typeface="Arial" charset="0"/>
                        </a:rPr>
                        <a:t> 1</a:t>
                      </a:r>
                      <a:r>
                        <a:rPr kumimoji="0" lang="en-US" sz="700" b="1" i="0" u="none" strike="noStrike" cap="none" normalizeH="0" baseline="30000" dirty="0">
                          <a:ln>
                            <a:noFill/>
                          </a:ln>
                          <a:solidFill>
                            <a:schemeClr val="tx1"/>
                          </a:solidFill>
                          <a:effectLst/>
                          <a:latin typeface="Arial" charset="0"/>
                          <a:cs typeface="Arial" charset="0"/>
                        </a:rPr>
                        <a:t>st</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cap="none" normalizeH="0" baseline="0" dirty="0">
                          <a:ln>
                            <a:noFill/>
                          </a:ln>
                          <a:solidFill>
                            <a:schemeClr val="tx1"/>
                          </a:solidFill>
                          <a:effectLst/>
                          <a:latin typeface="Arial" charset="0"/>
                          <a:cs typeface="Arial" charset="0"/>
                        </a:rPr>
                        <a:t>2</a:t>
                      </a:r>
                      <a:r>
                        <a:rPr kumimoji="0" lang="en-US" sz="700" b="1" i="0" u="none" strike="noStrike" cap="none" normalizeH="0" baseline="30000" dirty="0">
                          <a:ln>
                            <a:noFill/>
                          </a:ln>
                          <a:solidFill>
                            <a:schemeClr val="tx1"/>
                          </a:solidFill>
                          <a:effectLst/>
                          <a:latin typeface="Arial" charset="0"/>
                          <a:cs typeface="Arial" charset="0"/>
                        </a:rPr>
                        <a:t>nd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cap="none" normalizeH="0" baseline="0" dirty="0">
                          <a:ln>
                            <a:noFill/>
                          </a:ln>
                          <a:solidFill>
                            <a:schemeClr val="tx1"/>
                          </a:solidFill>
                          <a:effectLst/>
                          <a:latin typeface="Arial" charset="0"/>
                          <a:cs typeface="Arial" charset="0"/>
                        </a:rPr>
                        <a:t>3</a:t>
                      </a:r>
                      <a:r>
                        <a:rPr kumimoji="0" lang="en-US" sz="700" b="1" i="0" u="none" strike="noStrike" cap="none" normalizeH="0" baseline="30000" dirty="0">
                          <a:ln>
                            <a:noFill/>
                          </a:ln>
                          <a:solidFill>
                            <a:schemeClr val="tx1"/>
                          </a:solidFill>
                          <a:effectLst/>
                          <a:latin typeface="Arial" charset="0"/>
                          <a:cs typeface="Arial" charset="0"/>
                        </a:rPr>
                        <a:t>rd</a:t>
                      </a:r>
                      <a:r>
                        <a:rPr kumimoji="0" lang="en-US" sz="7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cap="none" normalizeH="0" baseline="0" dirty="0">
                          <a:ln>
                            <a:noFill/>
                          </a:ln>
                          <a:solidFill>
                            <a:schemeClr val="tx1"/>
                          </a:solidFill>
                          <a:effectLst/>
                          <a:latin typeface="Arial" charset="0"/>
                          <a:cs typeface="Arial" charset="0"/>
                        </a:rPr>
                        <a:t>4</a:t>
                      </a:r>
                      <a:r>
                        <a:rPr kumimoji="0" lang="en-US" sz="700" b="1" i="0" u="none" strike="noStrike" cap="none" normalizeH="0" baseline="30000" dirty="0">
                          <a:ln>
                            <a:noFill/>
                          </a:ln>
                          <a:solidFill>
                            <a:schemeClr val="tx1"/>
                          </a:solidFill>
                          <a:effectLst/>
                          <a:latin typeface="Arial" charset="0"/>
                          <a:cs typeface="Arial" charset="0"/>
                        </a:rPr>
                        <a:t>th</a:t>
                      </a:r>
                      <a:r>
                        <a:rPr kumimoji="0" lang="en-US" sz="700" b="1"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1" u="none" strike="noStrike" cap="none" normalizeH="0" baseline="0" dirty="0">
                          <a:ln>
                            <a:noFill/>
                          </a:ln>
                          <a:solidFill>
                            <a:schemeClr val="tx1"/>
                          </a:solidFill>
                          <a:effectLst/>
                          <a:latin typeface="Arial" charset="0"/>
                          <a:cs typeface="Arial" charset="0"/>
                        </a:rPr>
                        <a:t>Avg.</a:t>
                      </a:r>
                    </a:p>
                  </a:txBody>
                  <a:tcPr anchor="ctr" horzOverflow="overflow">
                    <a:solidFill>
                      <a:schemeClr val="bg1">
                        <a:lumMod val="75000"/>
                      </a:schemeClr>
                    </a:solidFill>
                  </a:tcPr>
                </a:tc>
                <a:extLst>
                  <a:ext uri="{0D108BD9-81ED-4DB2-BD59-A6C34878D82A}">
                    <a16:rowId xmlns:a16="http://schemas.microsoft.com/office/drawing/2014/main" val="10002"/>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Silica</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0.43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0.79</a:t>
                      </a:r>
                    </a:p>
                  </a:txBody>
                  <a:tcPr anchor="ctr" horzOverflow="overflow">
                    <a:solidFill>
                      <a:schemeClr val="bg1">
                        <a:lumMod val="95000"/>
                      </a:schemeClr>
                    </a:solidFill>
                  </a:tcPr>
                </a:tc>
                <a:extLst>
                  <a:ext uri="{0D108BD9-81ED-4DB2-BD59-A6C34878D82A}">
                    <a16:rowId xmlns:a16="http://schemas.microsoft.com/office/drawing/2014/main" val="10003"/>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Asbestos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a:ln>
                            <a:noFill/>
                          </a:ln>
                          <a:effectLst/>
                        </a:rPr>
                        <a:t>Isocyanates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0.30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95000"/>
                      </a:schemeClr>
                    </a:solidFill>
                  </a:tcPr>
                </a:tc>
                <a:extLst>
                  <a:ext uri="{0D108BD9-81ED-4DB2-BD59-A6C34878D82A}">
                    <a16:rowId xmlns:a16="http://schemas.microsoft.com/office/drawing/2014/main" val="10005"/>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Lead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0.53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0.66</a:t>
                      </a:r>
                    </a:p>
                  </a:txBody>
                  <a:tcPr anchor="ctr" horzOverflow="overflow">
                    <a:solidFill>
                      <a:schemeClr val="bg1">
                        <a:lumMod val="85000"/>
                      </a:schemeClr>
                    </a:solidFill>
                  </a:tcPr>
                </a:tc>
                <a:extLst>
                  <a:ext uri="{0D108BD9-81ED-4DB2-BD59-A6C34878D82A}">
                    <a16:rowId xmlns:a16="http://schemas.microsoft.com/office/drawing/2014/main" val="10006"/>
                  </a:ext>
                </a:extLst>
              </a:tr>
              <a:tr h="429437">
                <a:tc>
                  <a:txBody>
                    <a:bodyPr/>
                    <a:lstStyle/>
                    <a:p>
                      <a:pPr algn="r"/>
                      <a:r>
                        <a:rPr lang="en-US" sz="12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0.06</a:t>
                      </a:r>
                    </a:p>
                  </a:txBody>
                  <a:tcPr anchor="ctr" horzOverflow="overflow">
                    <a:solidFill>
                      <a:schemeClr val="bg1">
                        <a:lumMod val="95000"/>
                      </a:schemeClr>
                    </a:solidFill>
                  </a:tcPr>
                </a:tc>
                <a:extLst>
                  <a:ext uri="{0D108BD9-81ED-4DB2-BD59-A6C34878D82A}">
                    <a16:rowId xmlns:a16="http://schemas.microsoft.com/office/drawing/2014/main" val="10007"/>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53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13" name="Picture 12" descr="C:\Users\wllagoe.EADS\Pictures\Construction\IMG_1163.JPG">
            <a:extLst>
              <a:ext uri="{FF2B5EF4-FFF2-40B4-BE49-F238E27FC236}">
                <a16:creationId xmlns:a16="http://schemas.microsoft.com/office/drawing/2014/main" id="{E6ADD371-280B-4298-ADFF-043ACFD7CCB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4530828"/>
            <a:ext cx="989011" cy="1428827"/>
          </a:xfrm>
          <a:prstGeom prst="rect">
            <a:avLst/>
          </a:prstGeom>
          <a:noFill/>
          <a:ln w="9525">
            <a:noFill/>
            <a:miter lim="800000"/>
            <a:headEnd/>
            <a:tailEnd/>
          </a:ln>
        </p:spPr>
      </p:pic>
      <p:sp>
        <p:nvSpPr>
          <p:cNvPr id="14" name="TextBox 13">
            <a:extLst>
              <a:ext uri="{FF2B5EF4-FFF2-40B4-BE49-F238E27FC236}">
                <a16:creationId xmlns:a16="http://schemas.microsoft.com/office/drawing/2014/main" id="{1D2F0084-1FEA-4AC8-B393-581E8A886A0E}"/>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339753572"/>
              </p:ext>
            </p:extLst>
          </p:nvPr>
        </p:nvGraphicFramePr>
        <p:xfrm>
          <a:off x="609600" y="1123675"/>
          <a:ext cx="7924796" cy="3067328"/>
        </p:xfrm>
        <a:graphic>
          <a:graphicData uri="http://schemas.openxmlformats.org/drawingml/2006/table">
            <a:tbl>
              <a:tblPr/>
              <a:tblGrid>
                <a:gridCol w="3527808">
                  <a:extLst>
                    <a:ext uri="{9D8B030D-6E8A-4147-A177-3AD203B41FA5}">
                      <a16:colId xmlns:a16="http://schemas.microsoft.com/office/drawing/2014/main" val="20000"/>
                    </a:ext>
                  </a:extLst>
                </a:gridCol>
                <a:gridCol w="869173">
                  <a:extLst>
                    <a:ext uri="{9D8B030D-6E8A-4147-A177-3AD203B41FA5}">
                      <a16:colId xmlns:a16="http://schemas.microsoft.com/office/drawing/2014/main" val="20001"/>
                    </a:ext>
                  </a:extLst>
                </a:gridCol>
                <a:gridCol w="869173">
                  <a:extLst>
                    <a:ext uri="{9D8B030D-6E8A-4147-A177-3AD203B41FA5}">
                      <a16:colId xmlns:a16="http://schemas.microsoft.com/office/drawing/2014/main" val="1849182283"/>
                    </a:ext>
                  </a:extLst>
                </a:gridCol>
                <a:gridCol w="869173">
                  <a:extLst>
                    <a:ext uri="{9D8B030D-6E8A-4147-A177-3AD203B41FA5}">
                      <a16:colId xmlns:a16="http://schemas.microsoft.com/office/drawing/2014/main" val="2765863404"/>
                    </a:ext>
                  </a:extLst>
                </a:gridCol>
                <a:gridCol w="869173">
                  <a:extLst>
                    <a:ext uri="{9D8B030D-6E8A-4147-A177-3AD203B41FA5}">
                      <a16:colId xmlns:a16="http://schemas.microsoft.com/office/drawing/2014/main" val="4280947901"/>
                    </a:ext>
                  </a:extLst>
                </a:gridCol>
                <a:gridCol w="920296">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1</a:t>
                      </a:r>
                      <a:r>
                        <a:rPr kumimoji="0" lang="en-US" sz="1300" b="1" i="0" u="none" strike="noStrike" cap="none" normalizeH="0" baseline="30000" dirty="0">
                          <a:ln>
                            <a:noFill/>
                          </a:ln>
                          <a:solidFill>
                            <a:schemeClr val="tx1"/>
                          </a:solidFill>
                          <a:effectLst/>
                          <a:latin typeface="Arial" charset="0"/>
                          <a:cs typeface="Arial" charset="0"/>
                        </a:rPr>
                        <a:t>st</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2</a:t>
                      </a:r>
                      <a:r>
                        <a:rPr kumimoji="0" lang="en-US" sz="1300" b="1" i="0" u="none" strike="noStrike" cap="none" normalizeH="0" baseline="30000" dirty="0">
                          <a:ln>
                            <a:noFill/>
                          </a:ln>
                          <a:solidFill>
                            <a:schemeClr val="tx1"/>
                          </a:solidFill>
                          <a:effectLst/>
                          <a:latin typeface="Arial" charset="0"/>
                          <a:cs typeface="Arial" charset="0"/>
                        </a:rPr>
                        <a:t>nd</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3</a:t>
                      </a:r>
                      <a:r>
                        <a:rPr kumimoji="0" lang="en-US" sz="1300" b="1" i="0" u="none" strike="noStrike" cap="none" normalizeH="0" baseline="30000" dirty="0">
                          <a:ln>
                            <a:noFill/>
                          </a:ln>
                          <a:solidFill>
                            <a:schemeClr val="tx1"/>
                          </a:solidFill>
                          <a:effectLst/>
                          <a:latin typeface="Arial" charset="0"/>
                          <a:cs typeface="Arial" charset="0"/>
                        </a:rPr>
                        <a:t>rd</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cs typeface="Arial" charset="0"/>
                        </a:rPr>
                        <a:t>4</a:t>
                      </a:r>
                      <a:r>
                        <a:rPr kumimoji="0" lang="en-US" sz="1300" b="1" i="0" u="none" strike="noStrike" cap="none" normalizeH="0" baseline="30000" dirty="0">
                          <a:ln>
                            <a:noFill/>
                          </a:ln>
                          <a:solidFill>
                            <a:schemeClr val="tx1"/>
                          </a:solidFill>
                          <a:effectLst/>
                          <a:latin typeface="Arial" charset="0"/>
                          <a:cs typeface="Arial" charset="0"/>
                        </a:rPr>
                        <a:t>th</a:t>
                      </a:r>
                      <a:r>
                        <a:rPr kumimoji="0" lang="en-US" sz="13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135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4068718906"/>
              </p:ext>
            </p:extLst>
          </p:nvPr>
        </p:nvGraphicFramePr>
        <p:xfrm>
          <a:off x="609600" y="4811995"/>
          <a:ext cx="7924793" cy="1162360"/>
        </p:xfrm>
        <a:graphic>
          <a:graphicData uri="http://schemas.openxmlformats.org/drawingml/2006/table">
            <a:tbl>
              <a:tblPr firstRow="1" bandRow="1">
                <a:tableStyleId>{00A15C55-8517-42AA-B614-E9B94910E393}</a:tableStyleId>
              </a:tblPr>
              <a:tblGrid>
                <a:gridCol w="2978448">
                  <a:extLst>
                    <a:ext uri="{9D8B030D-6E8A-4147-A177-3AD203B41FA5}">
                      <a16:colId xmlns:a16="http://schemas.microsoft.com/office/drawing/2014/main" val="20000"/>
                    </a:ext>
                  </a:extLst>
                </a:gridCol>
                <a:gridCol w="797798">
                  <a:extLst>
                    <a:ext uri="{9D8B030D-6E8A-4147-A177-3AD203B41FA5}">
                      <a16:colId xmlns:a16="http://schemas.microsoft.com/office/drawing/2014/main" val="20001"/>
                    </a:ext>
                  </a:extLst>
                </a:gridCol>
                <a:gridCol w="797798">
                  <a:extLst>
                    <a:ext uri="{9D8B030D-6E8A-4147-A177-3AD203B41FA5}">
                      <a16:colId xmlns:a16="http://schemas.microsoft.com/office/drawing/2014/main" val="527357354"/>
                    </a:ext>
                  </a:extLst>
                </a:gridCol>
                <a:gridCol w="797798">
                  <a:extLst>
                    <a:ext uri="{9D8B030D-6E8A-4147-A177-3AD203B41FA5}">
                      <a16:colId xmlns:a16="http://schemas.microsoft.com/office/drawing/2014/main" val="2909700832"/>
                    </a:ext>
                  </a:extLst>
                </a:gridCol>
                <a:gridCol w="797798">
                  <a:extLst>
                    <a:ext uri="{9D8B030D-6E8A-4147-A177-3AD203B41FA5}">
                      <a16:colId xmlns:a16="http://schemas.microsoft.com/office/drawing/2014/main" val="1385780604"/>
                    </a:ext>
                  </a:extLst>
                </a:gridCol>
                <a:gridCol w="797798">
                  <a:extLst>
                    <a:ext uri="{9D8B030D-6E8A-4147-A177-3AD203B41FA5}">
                      <a16:colId xmlns:a16="http://schemas.microsoft.com/office/drawing/2014/main" val="20002"/>
                    </a:ext>
                  </a:extLst>
                </a:gridCol>
                <a:gridCol w="957355">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4</a:t>
                      </a:r>
                      <a:r>
                        <a:rPr lang="en-US" sz="1300" b="1" baseline="30000" dirty="0">
                          <a:solidFill>
                            <a:schemeClr val="tx1"/>
                          </a:solidFill>
                        </a:rPr>
                        <a:t>th</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algn="ctr"/>
                      <a:r>
                        <a:rPr lang="en-US" sz="13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2</a:t>
                      </a:r>
                    </a:p>
                  </a:txBody>
                  <a:tcPr>
                    <a:solidFill>
                      <a:schemeClr val="bg1">
                        <a:lumMod val="85000"/>
                      </a:schemeClr>
                    </a:solidFill>
                  </a:tcPr>
                </a:tc>
                <a:tc>
                  <a:txBody>
                    <a:bodyPr/>
                    <a:lstStyle/>
                    <a:p>
                      <a:pPr algn="ctr"/>
                      <a:r>
                        <a:rPr lang="en-US" sz="1500" i="0" dirty="0"/>
                        <a:t>6</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b="1" i="1" dirty="0"/>
                        <a:t>16</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36</a:t>
                      </a:r>
                    </a:p>
                  </a:txBody>
                  <a:tcPr>
                    <a:solidFill>
                      <a:schemeClr val="bg1">
                        <a:lumMod val="95000"/>
                      </a:schemeClr>
                    </a:solidFill>
                  </a:tcPr>
                </a:tc>
                <a:tc>
                  <a:txBody>
                    <a:bodyPr/>
                    <a:lstStyle/>
                    <a:p>
                      <a:pPr algn="ctr"/>
                      <a:r>
                        <a:rPr lang="en-US" sz="1500" i="0" dirty="0"/>
                        <a:t>102</a:t>
                      </a:r>
                    </a:p>
                  </a:txBody>
                  <a:tcPr>
                    <a:solidFill>
                      <a:schemeClr val="bg1">
                        <a:lumMod val="95000"/>
                      </a:schemeClr>
                    </a:solidFill>
                  </a:tcPr>
                </a:tc>
                <a:tc>
                  <a:txBody>
                    <a:bodyPr/>
                    <a:lstStyle/>
                    <a:p>
                      <a:pPr algn="ctr"/>
                      <a:r>
                        <a:rPr lang="en-US" sz="1500" i="0" dirty="0"/>
                        <a:t>60</a:t>
                      </a:r>
                    </a:p>
                  </a:txBody>
                  <a:tcPr>
                    <a:solidFill>
                      <a:schemeClr val="bg1">
                        <a:lumMod val="95000"/>
                      </a:schemeClr>
                    </a:solidFill>
                  </a:tcPr>
                </a:tc>
                <a:tc>
                  <a:txBody>
                    <a:bodyPr/>
                    <a:lstStyle/>
                    <a:p>
                      <a:pPr algn="ctr"/>
                      <a:r>
                        <a:rPr lang="en-US" sz="1500" i="0" dirty="0"/>
                        <a:t>40</a:t>
                      </a:r>
                    </a:p>
                  </a:txBody>
                  <a:tcPr>
                    <a:solidFill>
                      <a:schemeClr val="bg1">
                        <a:lumMod val="95000"/>
                      </a:schemeClr>
                    </a:solidFill>
                  </a:tcPr>
                </a:tc>
                <a:tc>
                  <a:txBody>
                    <a:bodyPr/>
                    <a:lstStyle/>
                    <a:p>
                      <a:pPr algn="ctr"/>
                      <a:r>
                        <a:rPr lang="en-US" sz="1500" b="1" i="1" dirty="0"/>
                        <a:t>238</a:t>
                      </a:r>
                    </a:p>
                  </a:txBody>
                  <a:tcPr>
                    <a:solidFill>
                      <a:schemeClr val="bg1">
                        <a:lumMod val="95000"/>
                      </a:schemeClr>
                    </a:solidFill>
                  </a:tcPr>
                </a:tc>
                <a:tc>
                  <a:txBody>
                    <a:bodyPr/>
                    <a:lstStyle/>
                    <a:p>
                      <a:pPr algn="ctr"/>
                      <a:r>
                        <a:rPr lang="en-US" sz="1500" i="0" dirty="0"/>
                        <a:t>280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4B9C4E3B-30F5-44E9-9176-C0F364CCC11E}"/>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33400" y="3472934"/>
            <a:ext cx="3098925" cy="246221"/>
          </a:xfrm>
          <a:prstGeom prst="rect">
            <a:avLst/>
          </a:prstGeom>
          <a:noFill/>
        </p:spPr>
        <p:txBody>
          <a:bodyPr wrap="none" rtlCol="0">
            <a:spAutoFit/>
          </a:bodyPr>
          <a:lstStyle/>
          <a:p>
            <a:r>
              <a:rPr lang="en-US" sz="1000" i="1" dirty="0"/>
              <a:t>*DART/TRC rate based on the 3- 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3249683484"/>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2506133">
                  <a:extLst>
                    <a:ext uri="{9D8B030D-6E8A-4147-A177-3AD203B41FA5}">
                      <a16:colId xmlns:a16="http://schemas.microsoft.com/office/drawing/2014/main" val="20000"/>
                    </a:ext>
                  </a:extLst>
                </a:gridCol>
                <a:gridCol w="948267">
                  <a:extLst>
                    <a:ext uri="{9D8B030D-6E8A-4147-A177-3AD203B41FA5}">
                      <a16:colId xmlns:a16="http://schemas.microsoft.com/office/drawing/2014/main" val="20001"/>
                    </a:ext>
                  </a:extLst>
                </a:gridCol>
                <a:gridCol w="812800">
                  <a:extLst>
                    <a:ext uri="{9D8B030D-6E8A-4147-A177-3AD203B41FA5}">
                      <a16:colId xmlns:a16="http://schemas.microsoft.com/office/drawing/2014/main" val="49878801"/>
                    </a:ext>
                  </a:extLst>
                </a:gridCol>
                <a:gridCol w="880533">
                  <a:extLst>
                    <a:ext uri="{9D8B030D-6E8A-4147-A177-3AD203B41FA5}">
                      <a16:colId xmlns:a16="http://schemas.microsoft.com/office/drawing/2014/main" val="2120999698"/>
                    </a:ext>
                  </a:extLst>
                </a:gridCol>
                <a:gridCol w="880533">
                  <a:extLst>
                    <a:ext uri="{9D8B030D-6E8A-4147-A177-3AD203B41FA5}">
                      <a16:colId xmlns:a16="http://schemas.microsoft.com/office/drawing/2014/main" val="994448219"/>
                    </a:ext>
                  </a:extLst>
                </a:gridCol>
                <a:gridCol w="948267">
                  <a:extLst>
                    <a:ext uri="{9D8B030D-6E8A-4147-A177-3AD203B41FA5}">
                      <a16:colId xmlns:a16="http://schemas.microsoft.com/office/drawing/2014/main" val="20002"/>
                    </a:ext>
                  </a:extLst>
                </a:gridCol>
                <a:gridCol w="948268">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300" dirty="0">
                          <a:solidFill>
                            <a:schemeClr val="tx1"/>
                          </a:solidFill>
                        </a:rPr>
                        <a:t>1</a:t>
                      </a:r>
                      <a:r>
                        <a:rPr lang="en-US" sz="1300" baseline="30000" dirty="0">
                          <a:solidFill>
                            <a:schemeClr val="tx1"/>
                          </a:solidFill>
                        </a:rPr>
                        <a:t>st</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2</a:t>
                      </a:r>
                      <a:r>
                        <a:rPr lang="en-US" sz="1300" baseline="30000" dirty="0">
                          <a:solidFill>
                            <a:schemeClr val="tx1"/>
                          </a:solidFill>
                        </a:rPr>
                        <a:t>nd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3</a:t>
                      </a:r>
                      <a:r>
                        <a:rPr lang="en-US" sz="1300" baseline="30000" dirty="0">
                          <a:solidFill>
                            <a:schemeClr val="tx1"/>
                          </a:solidFill>
                        </a:rPr>
                        <a:t>rd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4</a:t>
                      </a:r>
                      <a:r>
                        <a:rPr lang="en-US" sz="1300" baseline="30000" dirty="0">
                          <a:solidFill>
                            <a:schemeClr val="tx1"/>
                          </a:solidFill>
                        </a:rPr>
                        <a:t>th</a:t>
                      </a:r>
                      <a:r>
                        <a:rPr lang="en-US" sz="1300"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tc>
                  <a:txBody>
                    <a:bodyPr/>
                    <a:lstStyle/>
                    <a:p>
                      <a:pPr algn="ctr"/>
                      <a:r>
                        <a:rPr lang="en-US" sz="13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tc>
                  <a:txBody>
                    <a:bodyPr/>
                    <a:lstStyle/>
                    <a:p>
                      <a:pPr algn="ctr"/>
                      <a:r>
                        <a:rPr lang="en-US" sz="1400" i="0" dirty="0"/>
                        <a:t>8</a:t>
                      </a:r>
                    </a:p>
                  </a:txBody>
                  <a:tcPr>
                    <a:solidFill>
                      <a:schemeClr val="bg1">
                        <a:lumMod val="95000"/>
                      </a:schemeClr>
                    </a:solidFill>
                  </a:tcPr>
                </a:tc>
                <a:tc>
                  <a:txBody>
                    <a:bodyPr/>
                    <a:lstStyle/>
                    <a:p>
                      <a:pPr algn="ctr"/>
                      <a:r>
                        <a:rPr lang="en-US" sz="1400" i="0" dirty="0"/>
                        <a:t>8</a:t>
                      </a:r>
                    </a:p>
                  </a:txBody>
                  <a:tcPr>
                    <a:solidFill>
                      <a:schemeClr val="bg1">
                        <a:lumMod val="95000"/>
                      </a:schemeClr>
                    </a:solidFill>
                  </a:tcPr>
                </a:tc>
                <a:tc>
                  <a:txBody>
                    <a:bodyPr/>
                    <a:lstStyle/>
                    <a:p>
                      <a:pPr algn="ctr"/>
                      <a:r>
                        <a:rPr lang="en-US" sz="1400" b="1" i="1" dirty="0"/>
                        <a:t>42</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i="0" dirty="0"/>
                        <a:t>6</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1</a:t>
                      </a:r>
                    </a:p>
                  </a:txBody>
                  <a:tcPr>
                    <a:solidFill>
                      <a:schemeClr val="bg1">
                        <a:lumMod val="85000"/>
                      </a:schemeClr>
                    </a:solidFill>
                  </a:tcPr>
                </a:tc>
                <a:tc>
                  <a:txBody>
                    <a:bodyPr/>
                    <a:lstStyle/>
                    <a:p>
                      <a:pPr algn="ctr"/>
                      <a:r>
                        <a:rPr lang="en-US" sz="1400" b="1" i="1" dirty="0"/>
                        <a:t>16</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23</a:t>
                      </a:r>
                    </a:p>
                  </a:txBody>
                  <a:tcPr>
                    <a:solidFill>
                      <a:schemeClr val="bg1">
                        <a:lumMod val="85000"/>
                      </a:schemeClr>
                    </a:solidFill>
                  </a:tcPr>
                </a:tc>
                <a:tc>
                  <a:txBody>
                    <a:bodyPr/>
                    <a:lstStyle/>
                    <a:p>
                      <a:pPr algn="ctr"/>
                      <a:r>
                        <a:rPr lang="en-US" sz="1400" b="1" i="1" dirty="0"/>
                        <a:t>23</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C221709A-14AF-469F-A3BC-AA08BA1BD931}"/>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9" name="Group 128">
            <a:extLst>
              <a:ext uri="{FF2B5EF4-FFF2-40B4-BE49-F238E27FC236}">
                <a16:creationId xmlns:a16="http://schemas.microsoft.com/office/drawing/2014/main" id="{D3CB5A34-780A-427A-89B6-7AD69165B1C3}"/>
              </a:ext>
            </a:extLst>
          </p:cNvPr>
          <p:cNvGraphicFramePr>
            <a:graphicFrameLocks noGrp="1"/>
          </p:cNvGraphicFramePr>
          <p:nvPr>
            <p:extLst>
              <p:ext uri="{D42A27DB-BD31-4B8C-83A1-F6EECF244321}">
                <p14:modId xmlns:p14="http://schemas.microsoft.com/office/powerpoint/2010/main" val="1002215375"/>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5%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a:txBody>
                    <a:bodyPr/>
                    <a:lstStyle/>
                    <a:p>
                      <a:pPr algn="ctr"/>
                      <a:r>
                        <a:rPr lang="en-US" sz="1200" b="1" i="1" dirty="0"/>
                        <a:t>27%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2.2</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tc>
                  <a:txBody>
                    <a:bodyPr/>
                    <a:lstStyle/>
                    <a:p>
                      <a:pPr algn="ctr"/>
                      <a:r>
                        <a:rPr lang="en-US" sz="1200" i="1" dirty="0"/>
                        <a:t>2.9</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tc>
                  <a:txBody>
                    <a:bodyPr/>
                    <a:lstStyle/>
                    <a:p>
                      <a:pPr algn="ctr"/>
                      <a:r>
                        <a:rPr lang="en-US" sz="1200" b="1" i="1" dirty="0"/>
                        <a:t>25%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09956"/>
            <a:ext cx="3077497" cy="246221"/>
          </a:xfrm>
          <a:prstGeom prst="rect">
            <a:avLst/>
          </a:prstGeom>
          <a:noFill/>
        </p:spPr>
        <p:txBody>
          <a:bodyPr wrap="square" rtlCol="0">
            <a:spAutoFit/>
          </a:bodyPr>
          <a:lstStyle/>
          <a:p>
            <a:r>
              <a:rPr lang="en-US" sz="1000" i="1" dirty="0"/>
              <a:t>*DART/TRC rate based on the 4- 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3073689491"/>
              </p:ext>
            </p:extLst>
          </p:nvPr>
        </p:nvGraphicFramePr>
        <p:xfrm>
          <a:off x="609597" y="3657599"/>
          <a:ext cx="7924805" cy="2146885"/>
        </p:xfrm>
        <a:graphic>
          <a:graphicData uri="http://schemas.openxmlformats.org/drawingml/2006/table">
            <a:tbl>
              <a:tblPr firstRow="1" bandRow="1">
                <a:tableStyleId>{073A0DAA-6AF3-43AB-8588-CEC1D06C72B9}</a:tableStyleId>
              </a:tblPr>
              <a:tblGrid>
                <a:gridCol w="2971803">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3458429952"/>
                    </a:ext>
                  </a:extLst>
                </a:gridCol>
                <a:gridCol w="762000">
                  <a:extLst>
                    <a:ext uri="{9D8B030D-6E8A-4147-A177-3AD203B41FA5}">
                      <a16:colId xmlns:a16="http://schemas.microsoft.com/office/drawing/2014/main" val="4239555277"/>
                    </a:ext>
                  </a:extLst>
                </a:gridCol>
                <a:gridCol w="816430">
                  <a:extLst>
                    <a:ext uri="{9D8B030D-6E8A-4147-A177-3AD203B41FA5}">
                      <a16:colId xmlns:a16="http://schemas.microsoft.com/office/drawing/2014/main" val="2588245012"/>
                    </a:ext>
                  </a:extLst>
                </a:gridCol>
                <a:gridCol w="622663">
                  <a:extLst>
                    <a:ext uri="{9D8B030D-6E8A-4147-A177-3AD203B41FA5}">
                      <a16:colId xmlns:a16="http://schemas.microsoft.com/office/drawing/2014/main" val="20002"/>
                    </a:ext>
                  </a:extLst>
                </a:gridCol>
                <a:gridCol w="1075509">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300" dirty="0">
                          <a:solidFill>
                            <a:schemeClr val="tx1"/>
                          </a:solidFill>
                        </a:rPr>
                        <a:t>1</a:t>
                      </a:r>
                      <a:r>
                        <a:rPr lang="en-US" sz="1300" baseline="30000" dirty="0">
                          <a:solidFill>
                            <a:schemeClr val="tx1"/>
                          </a:solidFill>
                        </a:rPr>
                        <a:t>st</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2</a:t>
                      </a:r>
                      <a:r>
                        <a:rPr lang="en-US" sz="1300" baseline="30000" dirty="0">
                          <a:solidFill>
                            <a:schemeClr val="tx1"/>
                          </a:solidFill>
                        </a:rPr>
                        <a:t>nd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3</a:t>
                      </a:r>
                      <a:r>
                        <a:rPr lang="en-US" sz="1300" baseline="30000" dirty="0">
                          <a:solidFill>
                            <a:schemeClr val="tx1"/>
                          </a:solidFill>
                        </a:rPr>
                        <a:t>rd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4</a:t>
                      </a:r>
                      <a:r>
                        <a:rPr lang="en-US" sz="1300" baseline="30000" dirty="0">
                          <a:solidFill>
                            <a:schemeClr val="tx1"/>
                          </a:solidFill>
                        </a:rPr>
                        <a:t>th</a:t>
                      </a:r>
                      <a:r>
                        <a:rPr lang="en-US" sz="1300"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tc>
                  <a:txBody>
                    <a:bodyPr/>
                    <a:lstStyle/>
                    <a:p>
                      <a:pPr algn="ctr"/>
                      <a:r>
                        <a:rPr lang="en-US" sz="13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i="0" dirty="0"/>
                        <a:t>3</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i="0" dirty="0"/>
                        <a:t>5</a:t>
                      </a:r>
                    </a:p>
                  </a:txBody>
                  <a:tcPr>
                    <a:solidFill>
                      <a:schemeClr val="bg1">
                        <a:lumMod val="95000"/>
                      </a:schemeClr>
                    </a:solidFill>
                  </a:tcPr>
                </a:tc>
                <a:tc>
                  <a:txBody>
                    <a:bodyPr/>
                    <a:lstStyle/>
                    <a:p>
                      <a:pPr algn="ctr"/>
                      <a:r>
                        <a:rPr lang="en-US" sz="1400" b="1" i="1" dirty="0"/>
                        <a:t>15</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23</a:t>
                      </a:r>
                    </a:p>
                  </a:txBody>
                  <a:tcPr>
                    <a:solidFill>
                      <a:schemeClr val="bg1">
                        <a:lumMod val="85000"/>
                      </a:schemeClr>
                    </a:solidFill>
                  </a:tcPr>
                </a:tc>
                <a:tc>
                  <a:txBody>
                    <a:bodyPr/>
                    <a:lstStyle/>
                    <a:p>
                      <a:pPr algn="ctr"/>
                      <a:r>
                        <a:rPr lang="en-US" sz="1400" b="1" i="1" dirty="0"/>
                        <a:t>23</a:t>
                      </a:r>
                    </a:p>
                  </a:txBody>
                  <a:tcPr>
                    <a:solidFill>
                      <a:schemeClr val="bg1">
                        <a:lumMod val="85000"/>
                      </a:schemeClr>
                    </a:solidFill>
                  </a:tcPr>
                </a:tc>
                <a:tc>
                  <a:txBody>
                    <a:bodyPr/>
                    <a:lstStyle/>
                    <a:p>
                      <a:pPr algn="ctr"/>
                      <a:r>
                        <a:rPr lang="en-US" sz="1400" i="0" dirty="0"/>
                        <a:t>18</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9957759A-1228-4663-9FCA-8F3665D57736}"/>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9" name="Table 8">
            <a:extLst>
              <a:ext uri="{FF2B5EF4-FFF2-40B4-BE49-F238E27FC236}">
                <a16:creationId xmlns:a16="http://schemas.microsoft.com/office/drawing/2014/main" id="{BCA5739B-514F-493F-84C3-321E052183E8}"/>
              </a:ext>
            </a:extLst>
          </p:cNvPr>
          <p:cNvGraphicFramePr>
            <a:graphicFrameLocks noGrp="1"/>
          </p:cNvGraphicFramePr>
          <p:nvPr>
            <p:extLst>
              <p:ext uri="{D42A27DB-BD31-4B8C-83A1-F6EECF244321}">
                <p14:modId xmlns:p14="http://schemas.microsoft.com/office/powerpoint/2010/main" val="4267708471"/>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tc>
                  <a:txBody>
                    <a:bodyPr/>
                    <a:lstStyle/>
                    <a:p>
                      <a:pPr algn="ctr"/>
                      <a:r>
                        <a:rPr lang="en-US" sz="1200" b="1" i="1" dirty="0"/>
                        <a:t>4% Lower</a:t>
                      </a:r>
                    </a:p>
                  </a:txBody>
                  <a:tcP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3.4</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44670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39" y="4927935"/>
            <a:ext cx="2971800" cy="1015663"/>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639" y="4927932"/>
            <a:ext cx="1725561" cy="1015668"/>
          </a:xfrm>
          <a:prstGeom prst="rect">
            <a:avLst/>
          </a:prstGeom>
          <a:noFill/>
          <a:ln w="9525">
            <a:noFill/>
            <a:miter lim="800000"/>
            <a:headEnd/>
            <a:tailEnd/>
          </a:ln>
        </p:spPr>
      </p:pic>
      <p:pic>
        <p:nvPicPr>
          <p:cNvPr id="9" name="Picture 8" descr="C:\Documents and Settings\Wanda Lagoe\My Documents\My Pictures\PSM\IMG_1928.JPG">
            <a:extLst>
              <a:ext uri="{FF2B5EF4-FFF2-40B4-BE49-F238E27FC236}">
                <a16:creationId xmlns:a16="http://schemas.microsoft.com/office/drawing/2014/main" id="{935C009D-B06D-43F5-B148-7CF026FAA3C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4639"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70A7F2-AB04-41BD-BA2A-EEA2DA747AC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2774" y="4916264"/>
            <a:ext cx="1619865" cy="102733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2567720234"/>
              </p:ext>
            </p:extLst>
          </p:nvPr>
        </p:nvGraphicFramePr>
        <p:xfrm>
          <a:off x="609599" y="1282114"/>
          <a:ext cx="7848599" cy="3213684"/>
        </p:xfrm>
        <a:graphic>
          <a:graphicData uri="http://schemas.openxmlformats.org/drawingml/2006/table">
            <a:tbl>
              <a:tblPr firstRow="1" bandRow="1">
                <a:tableStyleId>{073A0DAA-6AF3-43AB-8588-CEC1D06C72B9}</a:tableStyleId>
              </a:tblPr>
              <a:tblGrid>
                <a:gridCol w="2938288">
                  <a:extLst>
                    <a:ext uri="{9D8B030D-6E8A-4147-A177-3AD203B41FA5}">
                      <a16:colId xmlns:a16="http://schemas.microsoft.com/office/drawing/2014/main" val="20000"/>
                    </a:ext>
                  </a:extLst>
                </a:gridCol>
                <a:gridCol w="819987">
                  <a:extLst>
                    <a:ext uri="{9D8B030D-6E8A-4147-A177-3AD203B41FA5}">
                      <a16:colId xmlns:a16="http://schemas.microsoft.com/office/drawing/2014/main" val="20001"/>
                    </a:ext>
                  </a:extLst>
                </a:gridCol>
                <a:gridCol w="819987">
                  <a:extLst>
                    <a:ext uri="{9D8B030D-6E8A-4147-A177-3AD203B41FA5}">
                      <a16:colId xmlns:a16="http://schemas.microsoft.com/office/drawing/2014/main" val="1916276139"/>
                    </a:ext>
                  </a:extLst>
                </a:gridCol>
                <a:gridCol w="810377">
                  <a:extLst>
                    <a:ext uri="{9D8B030D-6E8A-4147-A177-3AD203B41FA5}">
                      <a16:colId xmlns:a16="http://schemas.microsoft.com/office/drawing/2014/main" val="634330095"/>
                    </a:ext>
                  </a:extLst>
                </a:gridCol>
                <a:gridCol w="810377">
                  <a:extLst>
                    <a:ext uri="{9D8B030D-6E8A-4147-A177-3AD203B41FA5}">
                      <a16:colId xmlns:a16="http://schemas.microsoft.com/office/drawing/2014/main" val="2227683267"/>
                    </a:ext>
                  </a:extLst>
                </a:gridCol>
                <a:gridCol w="604846">
                  <a:extLst>
                    <a:ext uri="{9D8B030D-6E8A-4147-A177-3AD203B41FA5}">
                      <a16:colId xmlns:a16="http://schemas.microsoft.com/office/drawing/2014/main" val="20002"/>
                    </a:ext>
                  </a:extLst>
                </a:gridCol>
                <a:gridCol w="1044737">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4</a:t>
                      </a:r>
                      <a:r>
                        <a:rPr lang="en-US" sz="1400" baseline="30000" dirty="0">
                          <a:solidFill>
                            <a:schemeClr val="tx1"/>
                          </a:solidFill>
                        </a:rPr>
                        <a:t>th</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36</a:t>
                      </a:r>
                    </a:p>
                  </a:txBody>
                  <a:tcPr anchor="ctr">
                    <a:solidFill>
                      <a:schemeClr val="bg1">
                        <a:lumMod val="95000"/>
                      </a:schemeClr>
                    </a:solidFill>
                  </a:tcPr>
                </a:tc>
                <a:tc>
                  <a:txBody>
                    <a:bodyPr/>
                    <a:lstStyle/>
                    <a:p>
                      <a:pPr algn="ctr"/>
                      <a:r>
                        <a:rPr lang="en-US" sz="1400" i="0" dirty="0"/>
                        <a:t>44</a:t>
                      </a:r>
                    </a:p>
                  </a:txBody>
                  <a:tcPr anchor="ctr">
                    <a:solidFill>
                      <a:schemeClr val="bg1">
                        <a:lumMod val="95000"/>
                      </a:schemeClr>
                    </a:solidFill>
                  </a:tcPr>
                </a:tc>
                <a:tc>
                  <a:txBody>
                    <a:bodyPr/>
                    <a:lstStyle/>
                    <a:p>
                      <a:pPr algn="ctr"/>
                      <a:r>
                        <a:rPr lang="en-US" sz="1400" i="0" dirty="0"/>
                        <a:t>23</a:t>
                      </a:r>
                    </a:p>
                  </a:txBody>
                  <a:tcPr anchor="ctr">
                    <a:solidFill>
                      <a:schemeClr val="bg1">
                        <a:lumMod val="95000"/>
                      </a:schemeClr>
                    </a:solidFill>
                  </a:tcPr>
                </a:tc>
                <a:tc>
                  <a:txBody>
                    <a:bodyPr/>
                    <a:lstStyle/>
                    <a:p>
                      <a:pPr algn="ctr"/>
                      <a:r>
                        <a:rPr lang="en-US" sz="1400" i="0" dirty="0"/>
                        <a:t>33</a:t>
                      </a:r>
                    </a:p>
                  </a:txBody>
                  <a:tcPr anchor="ctr">
                    <a:solidFill>
                      <a:schemeClr val="bg1">
                        <a:lumMod val="95000"/>
                      </a:schemeClr>
                    </a:solidFill>
                  </a:tcPr>
                </a:tc>
                <a:tc>
                  <a:txBody>
                    <a:bodyPr/>
                    <a:lstStyle/>
                    <a:p>
                      <a:pPr algn="ctr"/>
                      <a:r>
                        <a:rPr lang="en-US" sz="1400" b="1" i="1" dirty="0"/>
                        <a:t>136</a:t>
                      </a:r>
                    </a:p>
                  </a:txBody>
                  <a:tcPr anchor="ctr">
                    <a:solidFill>
                      <a:schemeClr val="bg1">
                        <a:lumMod val="95000"/>
                      </a:schemeClr>
                    </a:solidFill>
                  </a:tcPr>
                </a:tc>
                <a:tc>
                  <a:txBody>
                    <a:bodyPr/>
                    <a:lstStyle/>
                    <a:p>
                      <a:pPr algn="ctr"/>
                      <a:r>
                        <a:rPr lang="en-US" sz="1400" i="0" dirty="0"/>
                        <a:t>105</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33</a:t>
                      </a:r>
                    </a:p>
                  </a:txBody>
                  <a:tcPr anchor="ctr">
                    <a:solidFill>
                      <a:schemeClr val="bg1">
                        <a:lumMod val="85000"/>
                      </a:schemeClr>
                    </a:solidFill>
                  </a:tcPr>
                </a:tc>
                <a:tc>
                  <a:txBody>
                    <a:bodyPr/>
                    <a:lstStyle/>
                    <a:p>
                      <a:pPr algn="ctr"/>
                      <a:r>
                        <a:rPr lang="en-US" sz="1400" i="0" dirty="0"/>
                        <a:t>46</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i="0" dirty="0"/>
                        <a:t>38</a:t>
                      </a:r>
                    </a:p>
                  </a:txBody>
                  <a:tcPr anchor="ctr">
                    <a:solidFill>
                      <a:schemeClr val="bg1">
                        <a:lumMod val="85000"/>
                      </a:schemeClr>
                    </a:solidFill>
                  </a:tcPr>
                </a:tc>
                <a:tc>
                  <a:txBody>
                    <a:bodyPr/>
                    <a:lstStyle/>
                    <a:p>
                      <a:pPr algn="ctr"/>
                      <a:r>
                        <a:rPr lang="en-US" sz="1400" b="1" i="1" dirty="0"/>
                        <a:t>124</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b="1" i="1" dirty="0"/>
                        <a:t>18</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67</a:t>
                      </a:r>
                    </a:p>
                  </a:txBody>
                  <a:tcPr anchor="ctr">
                    <a:solidFill>
                      <a:schemeClr val="bg1">
                        <a:lumMod val="85000"/>
                      </a:schemeClr>
                    </a:solidFill>
                  </a:tcPr>
                </a:tc>
                <a:tc>
                  <a:txBody>
                    <a:bodyPr/>
                    <a:lstStyle/>
                    <a:p>
                      <a:pPr algn="ctr"/>
                      <a:r>
                        <a:rPr lang="en-US" sz="1400" i="0" dirty="0"/>
                        <a:t>138</a:t>
                      </a:r>
                    </a:p>
                  </a:txBody>
                  <a:tcPr anchor="ctr">
                    <a:solidFill>
                      <a:schemeClr val="bg1">
                        <a:lumMod val="85000"/>
                      </a:schemeClr>
                    </a:solidFill>
                  </a:tcPr>
                </a:tc>
                <a:tc>
                  <a:txBody>
                    <a:bodyPr/>
                    <a:lstStyle/>
                    <a:p>
                      <a:pPr algn="ctr"/>
                      <a:r>
                        <a:rPr lang="en-US" sz="1400" i="0" dirty="0"/>
                        <a:t>142</a:t>
                      </a:r>
                    </a:p>
                  </a:txBody>
                  <a:tcPr anchor="ctr">
                    <a:solidFill>
                      <a:schemeClr val="bg1">
                        <a:lumMod val="85000"/>
                      </a:schemeClr>
                    </a:solidFill>
                  </a:tcPr>
                </a:tc>
                <a:tc>
                  <a:txBody>
                    <a:bodyPr/>
                    <a:lstStyle/>
                    <a:p>
                      <a:pPr algn="ctr"/>
                      <a:r>
                        <a:rPr lang="en-US" sz="1400" i="0" dirty="0"/>
                        <a:t>18</a:t>
                      </a:r>
                    </a:p>
                  </a:txBody>
                  <a:tcPr anchor="ctr">
                    <a:solidFill>
                      <a:schemeClr val="bg1">
                        <a:lumMod val="85000"/>
                      </a:schemeClr>
                    </a:solidFill>
                  </a:tcPr>
                </a:tc>
                <a:tc>
                  <a:txBody>
                    <a:bodyPr/>
                    <a:lstStyle/>
                    <a:p>
                      <a:pPr algn="ctr"/>
                      <a:r>
                        <a:rPr lang="en-US" sz="1400" b="1" i="1" dirty="0"/>
                        <a:t>365</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01916B70-EFC4-464E-A5D4-9726B4044465}"/>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0" y="1997983"/>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63448290"/>
              </p:ext>
            </p:extLst>
          </p:nvPr>
        </p:nvGraphicFramePr>
        <p:xfrm>
          <a:off x="609601" y="4191000"/>
          <a:ext cx="7929233" cy="1678689"/>
        </p:xfrm>
        <a:graphic>
          <a:graphicData uri="http://schemas.openxmlformats.org/drawingml/2006/table">
            <a:tbl>
              <a:tblPr firstRow="1" bandRow="1">
                <a:tableStyleId>{073A0DAA-6AF3-43AB-8588-CEC1D06C72B9}</a:tableStyleId>
              </a:tblPr>
              <a:tblGrid>
                <a:gridCol w="28955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3152630088"/>
                    </a:ext>
                  </a:extLst>
                </a:gridCol>
                <a:gridCol w="838200">
                  <a:extLst>
                    <a:ext uri="{9D8B030D-6E8A-4147-A177-3AD203B41FA5}">
                      <a16:colId xmlns:a16="http://schemas.microsoft.com/office/drawing/2014/main" val="2539932354"/>
                    </a:ext>
                  </a:extLst>
                </a:gridCol>
                <a:gridCol w="914400">
                  <a:extLst>
                    <a:ext uri="{9D8B030D-6E8A-4147-A177-3AD203B41FA5}">
                      <a16:colId xmlns:a16="http://schemas.microsoft.com/office/drawing/2014/main" val="214011640"/>
                    </a:ext>
                  </a:extLst>
                </a:gridCol>
                <a:gridCol w="715335">
                  <a:extLst>
                    <a:ext uri="{9D8B030D-6E8A-4147-A177-3AD203B41FA5}">
                      <a16:colId xmlns:a16="http://schemas.microsoft.com/office/drawing/2014/main" val="20002"/>
                    </a:ext>
                  </a:extLst>
                </a:gridCol>
                <a:gridCol w="1041699">
                  <a:extLst>
                    <a:ext uri="{9D8B030D-6E8A-4147-A177-3AD203B41FA5}">
                      <a16:colId xmlns:a16="http://schemas.microsoft.com/office/drawing/2014/main" val="20003"/>
                    </a:ext>
                  </a:extLst>
                </a:gridCol>
              </a:tblGrid>
              <a:tr h="459489">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300" dirty="0">
                          <a:solidFill>
                            <a:schemeClr val="tx1"/>
                          </a:solidFill>
                        </a:rPr>
                        <a:t>1</a:t>
                      </a:r>
                      <a:r>
                        <a:rPr lang="en-US" sz="1300" baseline="30000" dirty="0">
                          <a:solidFill>
                            <a:schemeClr val="tx1"/>
                          </a:solidFill>
                        </a:rPr>
                        <a:t>ST</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2</a:t>
                      </a:r>
                      <a:r>
                        <a:rPr lang="en-US" sz="1300" baseline="30000" dirty="0">
                          <a:solidFill>
                            <a:schemeClr val="tx1"/>
                          </a:solidFill>
                        </a:rPr>
                        <a:t>nd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3</a:t>
                      </a:r>
                      <a:r>
                        <a:rPr lang="en-US" sz="1300" baseline="30000" dirty="0">
                          <a:solidFill>
                            <a:schemeClr val="tx1"/>
                          </a:solidFill>
                        </a:rPr>
                        <a:t>rd</a:t>
                      </a:r>
                      <a:r>
                        <a:rPr lang="en-US" sz="1300" dirty="0">
                          <a:solidFill>
                            <a:schemeClr val="tx1"/>
                          </a:solidFill>
                        </a:rPr>
                        <a:t> Qtr.</a:t>
                      </a:r>
                    </a:p>
                  </a:txBody>
                  <a:tcPr anchor="ctr">
                    <a:solidFill>
                      <a:schemeClr val="bg1">
                        <a:lumMod val="75000"/>
                      </a:schemeClr>
                    </a:solidFill>
                  </a:tcPr>
                </a:tc>
                <a:tc>
                  <a:txBody>
                    <a:bodyPr/>
                    <a:lstStyle/>
                    <a:p>
                      <a:pPr algn="ctr"/>
                      <a:r>
                        <a:rPr lang="en-US" sz="1300" dirty="0">
                          <a:solidFill>
                            <a:schemeClr val="tx1"/>
                          </a:solidFill>
                        </a:rPr>
                        <a:t>4</a:t>
                      </a:r>
                      <a:r>
                        <a:rPr lang="en-US" sz="1300" baseline="30000" dirty="0">
                          <a:solidFill>
                            <a:schemeClr val="tx1"/>
                          </a:solidFill>
                        </a:rPr>
                        <a:t>th</a:t>
                      </a:r>
                      <a:r>
                        <a:rPr lang="en-US" sz="1300"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tc>
                  <a:txBody>
                    <a:bodyPr/>
                    <a:lstStyle/>
                    <a:p>
                      <a:pPr algn="ctr"/>
                      <a:r>
                        <a:rPr lang="en-US" sz="13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52903">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50</a:t>
                      </a:r>
                    </a:p>
                  </a:txBody>
                  <a:tcPr>
                    <a:solidFill>
                      <a:schemeClr val="bg1">
                        <a:lumMod val="85000"/>
                      </a:schemeClr>
                    </a:solidFill>
                  </a:tcPr>
                </a:tc>
                <a:tc>
                  <a:txBody>
                    <a:bodyPr/>
                    <a:lstStyle/>
                    <a:p>
                      <a:pPr algn="ctr"/>
                      <a:r>
                        <a:rPr lang="en-US" sz="1400" b="0" i="0" dirty="0"/>
                        <a:t>42</a:t>
                      </a:r>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1" i="1" dirty="0"/>
                        <a:t>102</a:t>
                      </a:r>
                    </a:p>
                  </a:txBody>
                  <a:tcPr>
                    <a:solidFill>
                      <a:schemeClr val="bg1">
                        <a:lumMod val="85000"/>
                      </a:schemeClr>
                    </a:solidFill>
                  </a:tcPr>
                </a:tc>
                <a:tc>
                  <a:txBody>
                    <a:bodyPr/>
                    <a:lstStyle/>
                    <a:p>
                      <a:pPr algn="ctr"/>
                      <a:r>
                        <a:rPr lang="en-US" sz="1400" b="0" i="0" dirty="0"/>
                        <a:t>93</a:t>
                      </a:r>
                    </a:p>
                  </a:txBody>
                  <a:tcPr>
                    <a:solidFill>
                      <a:schemeClr val="bg1">
                        <a:lumMod val="85000"/>
                      </a:schemeClr>
                    </a:solidFill>
                  </a:tcPr>
                </a:tc>
                <a:extLst>
                  <a:ext uri="{0D108BD9-81ED-4DB2-BD59-A6C34878D82A}">
                    <a16:rowId xmlns:a16="http://schemas.microsoft.com/office/drawing/2014/main" val="10001"/>
                  </a:ext>
                </a:extLst>
              </a:tr>
              <a:tr h="245136">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0" i="0" dirty="0"/>
                        <a:t>48</a:t>
                      </a:r>
                    </a:p>
                  </a:txBody>
                  <a:tcPr>
                    <a:solidFill>
                      <a:schemeClr val="bg1">
                        <a:lumMod val="95000"/>
                      </a:schemeClr>
                    </a:solidFill>
                  </a:tcPr>
                </a:tc>
                <a:tc>
                  <a:txBody>
                    <a:bodyPr/>
                    <a:lstStyle/>
                    <a:p>
                      <a:pPr algn="ctr"/>
                      <a:r>
                        <a:rPr lang="en-US" sz="1400" b="0" i="0" dirty="0"/>
                        <a:t>10</a:t>
                      </a:r>
                    </a:p>
                  </a:txBody>
                  <a:tcPr>
                    <a:solidFill>
                      <a:schemeClr val="bg1">
                        <a:lumMod val="95000"/>
                      </a:schemeClr>
                    </a:solidFill>
                  </a:tcPr>
                </a:tc>
                <a:tc>
                  <a:txBody>
                    <a:bodyPr/>
                    <a:lstStyle/>
                    <a:p>
                      <a:pPr algn="ctr"/>
                      <a:r>
                        <a:rPr lang="en-US" sz="1400" b="0" i="0" dirty="0"/>
                        <a:t>82</a:t>
                      </a:r>
                    </a:p>
                  </a:txBody>
                  <a:tcPr>
                    <a:solidFill>
                      <a:schemeClr val="bg1">
                        <a:lumMod val="95000"/>
                      </a:schemeClr>
                    </a:solidFill>
                  </a:tcPr>
                </a:tc>
                <a:tc>
                  <a:txBody>
                    <a:bodyPr/>
                    <a:lstStyle/>
                    <a:p>
                      <a:pPr algn="ctr"/>
                      <a:r>
                        <a:rPr lang="en-US" sz="1400" b="1" i="1" dirty="0"/>
                        <a:t>211</a:t>
                      </a:r>
                    </a:p>
                  </a:txBody>
                  <a:tcPr>
                    <a:solidFill>
                      <a:schemeClr val="bg1">
                        <a:lumMod val="95000"/>
                      </a:schemeClr>
                    </a:solidFill>
                  </a:tcPr>
                </a:tc>
                <a:tc>
                  <a:txBody>
                    <a:bodyPr/>
                    <a:lstStyle/>
                    <a:p>
                      <a:pPr algn="ctr"/>
                      <a:r>
                        <a:rPr lang="en-US" sz="1400" b="0" i="0" dirty="0"/>
                        <a:t>153</a:t>
                      </a:r>
                    </a:p>
                  </a:txBody>
                  <a:tcPr>
                    <a:solidFill>
                      <a:schemeClr val="bg1">
                        <a:lumMod val="95000"/>
                      </a:schemeClr>
                    </a:solidFill>
                  </a:tcPr>
                </a:tc>
                <a:extLst>
                  <a:ext uri="{0D108BD9-81ED-4DB2-BD59-A6C34878D82A}">
                    <a16:rowId xmlns:a16="http://schemas.microsoft.com/office/drawing/2014/main" val="10002"/>
                  </a:ext>
                </a:extLst>
              </a:tr>
              <a:tr h="245136">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12</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245136">
                <a:tc>
                  <a:txBody>
                    <a:bodyPr/>
                    <a:lstStyle/>
                    <a:p>
                      <a:pPr algn="r"/>
                      <a:r>
                        <a:rPr lang="en-US" sz="1400" b="0" i="1" dirty="0"/>
                        <a:t>Trained</a:t>
                      </a:r>
                    </a:p>
                  </a:txBody>
                  <a:tcPr>
                    <a:solidFill>
                      <a:schemeClr val="bg1">
                        <a:lumMod val="95000"/>
                      </a:schemeClr>
                    </a:solidFill>
                  </a:tcPr>
                </a:tc>
                <a:tc>
                  <a:txBody>
                    <a:bodyPr/>
                    <a:lstStyle/>
                    <a:p>
                      <a:pPr algn="ctr"/>
                      <a:r>
                        <a:rPr lang="en-US" sz="1400" b="0" i="0" dirty="0"/>
                        <a:t>198</a:t>
                      </a:r>
                    </a:p>
                  </a:txBody>
                  <a:tcPr>
                    <a:solidFill>
                      <a:schemeClr val="bg1">
                        <a:lumMod val="95000"/>
                      </a:schemeClr>
                    </a:solidFill>
                  </a:tcPr>
                </a:tc>
                <a:tc>
                  <a:txBody>
                    <a:bodyPr/>
                    <a:lstStyle/>
                    <a:p>
                      <a:pPr algn="ctr"/>
                      <a:r>
                        <a:rPr lang="en-US" sz="1400" b="0" i="0" dirty="0"/>
                        <a:t>502</a:t>
                      </a:r>
                    </a:p>
                  </a:txBody>
                  <a:tcPr>
                    <a:solidFill>
                      <a:schemeClr val="bg1">
                        <a:lumMod val="95000"/>
                      </a:schemeClr>
                    </a:solidFill>
                  </a:tcPr>
                </a:tc>
                <a:tc>
                  <a:txBody>
                    <a:bodyPr/>
                    <a:lstStyle/>
                    <a:p>
                      <a:pPr algn="ctr"/>
                      <a:r>
                        <a:rPr lang="en-US" sz="1400" b="0" i="0" dirty="0"/>
                        <a:t>1,210</a:t>
                      </a:r>
                    </a:p>
                  </a:txBody>
                  <a:tcPr>
                    <a:solidFill>
                      <a:schemeClr val="bg1">
                        <a:lumMod val="95000"/>
                      </a:schemeClr>
                    </a:solidFill>
                  </a:tcPr>
                </a:tc>
                <a:tc>
                  <a:txBody>
                    <a:bodyPr/>
                    <a:lstStyle/>
                    <a:p>
                      <a:pPr algn="ctr"/>
                      <a:r>
                        <a:rPr lang="en-US" sz="1400" b="0" i="0" dirty="0"/>
                        <a:t>484</a:t>
                      </a:r>
                    </a:p>
                  </a:txBody>
                  <a:tcPr>
                    <a:solidFill>
                      <a:schemeClr val="bg1">
                        <a:lumMod val="95000"/>
                      </a:schemeClr>
                    </a:solidFill>
                  </a:tcPr>
                </a:tc>
                <a:tc>
                  <a:txBody>
                    <a:bodyPr/>
                    <a:lstStyle/>
                    <a:p>
                      <a:pPr algn="ctr"/>
                      <a:r>
                        <a:rPr lang="en-US" sz="1400" b="1" i="1" dirty="0"/>
                        <a:t>2,394</a:t>
                      </a:r>
                    </a:p>
                  </a:txBody>
                  <a:tcPr>
                    <a:solidFill>
                      <a:schemeClr val="bg1">
                        <a:lumMod val="95000"/>
                      </a:schemeClr>
                    </a:solidFill>
                  </a:tcPr>
                </a:tc>
                <a:tc>
                  <a:txBody>
                    <a:bodyPr/>
                    <a:lstStyle/>
                    <a:p>
                      <a:pPr algn="ctr"/>
                      <a:r>
                        <a:rPr lang="en-US" sz="1400" b="0" i="0" dirty="0"/>
                        <a:t>2,000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EA8E69A8-21D8-4A63-A0DF-0A5077030D46}"/>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15" name="Table 14">
            <a:extLst>
              <a:ext uri="{FF2B5EF4-FFF2-40B4-BE49-F238E27FC236}">
                <a16:creationId xmlns:a16="http://schemas.microsoft.com/office/drawing/2014/main" id="{CA3C28C9-9C09-4181-AEE3-05E375F3C2BF}"/>
              </a:ext>
            </a:extLst>
          </p:cNvPr>
          <p:cNvGraphicFramePr>
            <a:graphicFrameLocks noGrp="1"/>
          </p:cNvGraphicFramePr>
          <p:nvPr>
            <p:extLst>
              <p:ext uri="{D42A27DB-BD31-4B8C-83A1-F6EECF244321}">
                <p14:modId xmlns:p14="http://schemas.microsoft.com/office/powerpoint/2010/main" val="2073803980"/>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50111" y="3429000"/>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nvGraphicFramePr>
        <p:xfrm>
          <a:off x="609600" y="1143000"/>
          <a:ext cx="7841510" cy="1981200"/>
        </p:xfrm>
        <a:graphic>
          <a:graphicData uri="http://schemas.openxmlformats.org/drawingml/2006/table">
            <a:tbl>
              <a:tblPr firstRow="1" bandRow="1">
                <a:tableStyleId>{00A15C55-8517-42AA-B614-E9B94910E393}</a:tableStyleId>
              </a:tblPr>
              <a:tblGrid>
                <a:gridCol w="1357184">
                  <a:extLst>
                    <a:ext uri="{9D8B030D-6E8A-4147-A177-3AD203B41FA5}">
                      <a16:colId xmlns:a16="http://schemas.microsoft.com/office/drawing/2014/main" val="20000"/>
                    </a:ext>
                  </a:extLst>
                </a:gridCol>
                <a:gridCol w="100501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2355110">
                  <a:extLst>
                    <a:ext uri="{9D8B030D-6E8A-4147-A177-3AD203B41FA5}">
                      <a16:colId xmlns:a16="http://schemas.microsoft.com/office/drawing/2014/main" val="20005"/>
                    </a:ext>
                  </a:extLst>
                </a:gridCol>
              </a:tblGrid>
              <a:tr h="640080">
                <a:tc>
                  <a:txBody>
                    <a:bodyPr/>
                    <a:lstStyle/>
                    <a:p>
                      <a:pPr algn="ctr"/>
                      <a:r>
                        <a:rPr lang="en-US" sz="1500" dirty="0">
                          <a:solidFill>
                            <a:schemeClr val="tx1"/>
                          </a:solidFill>
                        </a:rPr>
                        <a:t>CY 2019</a:t>
                      </a:r>
                    </a:p>
                  </a:txBody>
                  <a:tcPr anchor="ctr">
                    <a:solidFill>
                      <a:schemeClr val="bg1">
                        <a:lumMod val="75000"/>
                      </a:schemeClr>
                    </a:solidFill>
                  </a:tcPr>
                </a:tc>
                <a:tc gridSpan="2">
                  <a:txBody>
                    <a:bodyPr/>
                    <a:lstStyle/>
                    <a:p>
                      <a:pPr algn="ctr"/>
                      <a:r>
                        <a:rPr lang="en-US" sz="1500" b="1" dirty="0">
                          <a:solidFill>
                            <a:schemeClr val="tx1"/>
                          </a:solidFill>
                        </a:rPr>
                        <a:t>North Carolina</a:t>
                      </a:r>
                    </a:p>
                  </a:txBody>
                  <a:tcPr anchor="ctr">
                    <a:solidFill>
                      <a:schemeClr val="bg1">
                        <a:lumMod val="75000"/>
                      </a:schemeClr>
                    </a:solidFill>
                  </a:tcPr>
                </a:tc>
                <a:tc hMerge="1">
                  <a:txBody>
                    <a:bodyPr/>
                    <a:lstStyle/>
                    <a:p>
                      <a:endParaRPr lang="en-US"/>
                    </a:p>
                  </a:txBody>
                  <a:tcPr/>
                </a:tc>
                <a:tc gridSpan="2">
                  <a:txBody>
                    <a:bodyPr/>
                    <a:lstStyle/>
                    <a:p>
                      <a:pPr algn="ctr"/>
                      <a:r>
                        <a:rPr lang="en-US" sz="1500" b="1" dirty="0">
                          <a:solidFill>
                            <a:schemeClr val="tx1"/>
                          </a:solidFill>
                        </a:rPr>
                        <a:t>National Average</a:t>
                      </a:r>
                    </a:p>
                  </a:txBody>
                  <a:tcPr anchor="ctr">
                    <a:solidFill>
                      <a:schemeClr val="bg1">
                        <a:lumMod val="75000"/>
                      </a:schemeClr>
                    </a:solidFill>
                  </a:tcPr>
                </a:tc>
                <a:tc hMerge="1">
                  <a:txBody>
                    <a:bodyPr/>
                    <a:lstStyle/>
                    <a:p>
                      <a:endParaRPr lang="en-US"/>
                    </a:p>
                  </a:txBody>
                  <a:tcPr/>
                </a:tc>
                <a:tc>
                  <a:txBody>
                    <a:bodyPr/>
                    <a:lstStyle/>
                    <a:p>
                      <a:pPr algn="ctr"/>
                      <a:r>
                        <a:rPr lang="en-US" sz="1500" b="1" dirty="0">
                          <a:solidFill>
                            <a:schemeClr val="tx1"/>
                          </a:solidFill>
                        </a:rPr>
                        <a:t>Comparison</a:t>
                      </a:r>
                    </a:p>
                  </a:txBody>
                  <a:tcPr anchor="ctr">
                    <a:solidFill>
                      <a:schemeClr val="bg1">
                        <a:lumMod val="75000"/>
                      </a:schemeClr>
                    </a:solidFill>
                  </a:tcPr>
                </a:tc>
                <a:extLst>
                  <a:ext uri="{0D108BD9-81ED-4DB2-BD59-A6C34878D82A}">
                    <a16:rowId xmlns:a16="http://schemas.microsoft.com/office/drawing/2014/main" val="10000"/>
                  </a:ext>
                </a:extLst>
              </a:tr>
              <a:tr h="609600">
                <a:tc>
                  <a:txBody>
                    <a:bodyPr/>
                    <a:lstStyle/>
                    <a:p>
                      <a:pPr algn="r"/>
                      <a:r>
                        <a:rPr lang="en-US" sz="1400" i="1" dirty="0"/>
                        <a:t>TRC Rate</a:t>
                      </a:r>
                    </a:p>
                  </a:txBody>
                  <a:tcPr anchor="ctr">
                    <a:solidFill>
                      <a:schemeClr val="bg1">
                        <a:lumMod val="95000"/>
                      </a:schemeClr>
                    </a:solidFill>
                  </a:tcPr>
                </a:tc>
                <a:tc>
                  <a:txBody>
                    <a:bodyPr/>
                    <a:lstStyle/>
                    <a:p>
                      <a:pPr algn="ctr"/>
                      <a:r>
                        <a:rPr lang="en-US" sz="1400" i="1" dirty="0"/>
                        <a:t>2.3</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2.5*</a:t>
                      </a:r>
                    </a:p>
                  </a:txBody>
                  <a:tcPr anchor="ctr">
                    <a:solidFill>
                      <a:schemeClr val="bg1">
                        <a:lumMod val="95000"/>
                      </a:schemeClr>
                    </a:solidFill>
                  </a:tcPr>
                </a:tc>
                <a:tc>
                  <a:txBody>
                    <a:bodyPr/>
                    <a:lstStyle/>
                    <a:p>
                      <a:pPr algn="ctr"/>
                      <a:r>
                        <a:rPr lang="en-US" sz="1400" i="1" dirty="0"/>
                        <a:t>2.8</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3.0*</a:t>
                      </a:r>
                    </a:p>
                  </a:txBody>
                  <a:tcPr anchor="ctr">
                    <a:solidFill>
                      <a:schemeClr val="bg1">
                        <a:lumMod val="95000"/>
                      </a:schemeClr>
                    </a:solidFill>
                  </a:tcPr>
                </a:tc>
                <a:tc>
                  <a:txBody>
                    <a:bodyPr/>
                    <a:lstStyle/>
                    <a:p>
                      <a:pPr algn="ctr"/>
                      <a:r>
                        <a:rPr lang="en-US" sz="1400" b="0" i="1" dirty="0"/>
                        <a:t>18% Lower/17% Lower*</a:t>
                      </a:r>
                    </a:p>
                  </a:txBody>
                  <a:tcPr anchor="ctr">
                    <a:solidFill>
                      <a:schemeClr val="bg1">
                        <a:lumMod val="95000"/>
                      </a:schemeClr>
                    </a:solidFill>
                  </a:tcPr>
                </a:tc>
                <a:extLst>
                  <a:ext uri="{0D108BD9-81ED-4DB2-BD59-A6C34878D82A}">
                    <a16:rowId xmlns:a16="http://schemas.microsoft.com/office/drawing/2014/main" val="10001"/>
                  </a:ext>
                </a:extLst>
              </a:tr>
              <a:tr h="731520">
                <a:tc>
                  <a:txBody>
                    <a:bodyPr/>
                    <a:lstStyle/>
                    <a:p>
                      <a:pPr algn="r"/>
                      <a:r>
                        <a:rPr lang="en-US" sz="1400" i="1" dirty="0"/>
                        <a:t>DART Rate</a:t>
                      </a:r>
                    </a:p>
                  </a:txBody>
                  <a:tcPr anchor="ctr">
                    <a:solidFill>
                      <a:schemeClr val="bg1">
                        <a:lumMod val="85000"/>
                      </a:schemeClr>
                    </a:solidFill>
                  </a:tcPr>
                </a:tc>
                <a:tc>
                  <a:txBody>
                    <a:bodyPr/>
                    <a:lstStyle/>
                    <a:p>
                      <a:pPr algn="ctr"/>
                      <a:r>
                        <a:rPr lang="en-US" sz="1400" i="1" dirty="0"/>
                        <a:t>1.2</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1.5</a:t>
                      </a:r>
                    </a:p>
                  </a:txBody>
                  <a:tcPr anchor="ctr">
                    <a:solidFill>
                      <a:schemeClr val="bg1">
                        <a:lumMod val="85000"/>
                      </a:schemeClr>
                    </a:solidFill>
                  </a:tcPr>
                </a:tc>
                <a:tc>
                  <a:txBody>
                    <a:bodyPr/>
                    <a:lstStyle/>
                    <a:p>
                      <a:pPr algn="ctr"/>
                      <a:r>
                        <a:rPr lang="en-US" sz="1400" i="1" dirty="0"/>
                        <a:t>1.6*</a:t>
                      </a:r>
                    </a:p>
                  </a:txBody>
                  <a:tcPr anchor="ctr">
                    <a:solidFill>
                      <a:schemeClr val="bg1">
                        <a:lumMod val="85000"/>
                      </a:schemeClr>
                    </a:solidFill>
                  </a:tcPr>
                </a:tc>
                <a:tc>
                  <a:txBody>
                    <a:bodyPr/>
                    <a:lstStyle/>
                    <a:p>
                      <a:pPr algn="ctr"/>
                      <a:r>
                        <a:rPr lang="en-US" sz="1400" b="0" i="1" dirty="0"/>
                        <a:t>20% Lower/19% Lower*</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25" name="Picture 24" descr="DSC_1171">
            <a:extLst>
              <a:ext uri="{FF2B5EF4-FFF2-40B4-BE49-F238E27FC236}">
                <a16:creationId xmlns:a16="http://schemas.microsoft.com/office/drawing/2014/main" id="{F53638CC-2568-47B1-9D50-48CFC54D8A7D}"/>
              </a:ext>
            </a:extLst>
          </p:cNvPr>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a:stretch/>
        </p:blipFill>
        <p:spPr>
          <a:xfrm>
            <a:off x="3429000" y="3941860"/>
            <a:ext cx="3564949" cy="2005284"/>
          </a:xfrm>
          <a:prstGeom prst="rect">
            <a:avLst/>
          </a:prstGeom>
        </p:spPr>
      </p:pic>
      <p:pic>
        <p:nvPicPr>
          <p:cNvPr id="26" name="Picture 25">
            <a:extLst>
              <a:ext uri="{FF2B5EF4-FFF2-40B4-BE49-F238E27FC236}">
                <a16:creationId xmlns:a16="http://schemas.microsoft.com/office/drawing/2014/main" id="{34212C78-F831-4189-8E8E-A2067C067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3941859"/>
            <a:ext cx="1487919" cy="2005283"/>
          </a:xfrm>
          <a:prstGeom prst="rect">
            <a:avLst/>
          </a:prstGeom>
        </p:spPr>
      </p:pic>
      <p:pic>
        <p:nvPicPr>
          <p:cNvPr id="28" name="Picture 27">
            <a:extLst>
              <a:ext uri="{FF2B5EF4-FFF2-40B4-BE49-F238E27FC236}">
                <a16:creationId xmlns:a16="http://schemas.microsoft.com/office/drawing/2014/main" id="{9874C489-2A66-4A12-AF43-8336A1ABD362}"/>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600" y="3944679"/>
            <a:ext cx="2590800" cy="2002463"/>
          </a:xfrm>
          <a:prstGeom prst="rect">
            <a:avLst/>
          </a:prstGeom>
          <a:ln>
            <a:noFill/>
          </a:ln>
          <a:extLst>
            <a:ext uri="{53640926-AAD7-44D8-BBD7-CCE9431645EC}">
              <a14:shadowObscured xmlns:a14="http://schemas.microsoft.com/office/drawing/2010/main"/>
            </a:ext>
          </a:extLst>
        </p:spPr>
      </p:pic>
      <p:pic>
        <p:nvPicPr>
          <p:cNvPr id="34" name="Picture 33" descr="DSC_1192-2">
            <a:extLst>
              <a:ext uri="{FF2B5EF4-FFF2-40B4-BE49-F238E27FC236}">
                <a16:creationId xmlns:a16="http://schemas.microsoft.com/office/drawing/2014/main" id="{6CC6D9BD-1ABA-4F44-956B-A2FA88CB72F9}"/>
              </a:ext>
            </a:extLst>
          </p:cNvPr>
          <p:cNvPicPr>
            <a:picLocks noGrp="1" noChangeAspect="1"/>
          </p:cNvPicPr>
          <p:nvPr isPhoto="1"/>
        </p:nvPicPr>
        <p:blipFill>
          <a:blip r:embed="rId6" cstate="email">
            <a:extLst>
              <a:ext uri="{28A0092B-C50C-407E-A947-70E740481C1C}">
                <a14:useLocalDpi xmlns:a14="http://schemas.microsoft.com/office/drawing/2010/main" val="0"/>
              </a:ext>
            </a:extLst>
          </a:blip>
          <a:stretch>
            <a:fillRect/>
          </a:stretch>
        </p:blipFill>
        <p:spPr>
          <a:xfrm>
            <a:off x="6371971" y="3941860"/>
            <a:ext cx="1920059" cy="2005284"/>
          </a:xfrm>
          <a:prstGeom prst="rect">
            <a:avLst/>
          </a:prstGeom>
        </p:spPr>
      </p:pic>
      <p:sp>
        <p:nvSpPr>
          <p:cNvPr id="11" name="TextBox 10">
            <a:extLst>
              <a:ext uri="{FF2B5EF4-FFF2-40B4-BE49-F238E27FC236}">
                <a16:creationId xmlns:a16="http://schemas.microsoft.com/office/drawing/2014/main" id="{E5C1F055-2B26-4D71-9F40-F93188DEDFCA}"/>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661522" cy="6600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435788"/>
            <a:ext cx="656152" cy="6532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435787"/>
            <a:ext cx="880068" cy="6600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3428999"/>
            <a:ext cx="880068" cy="6600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3428999"/>
            <a:ext cx="787379" cy="6600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400" y="3435787"/>
            <a:ext cx="832183" cy="65326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435788"/>
            <a:ext cx="1041830" cy="660050"/>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3442575"/>
            <a:ext cx="874335" cy="655751"/>
          </a:xfrm>
          <a:prstGeom prst="rect">
            <a:avLst/>
          </a:prstGeom>
        </p:spPr>
      </p:pic>
      <p:graphicFrame>
        <p:nvGraphicFramePr>
          <p:cNvPr id="23" name="Table 22">
            <a:extLst>
              <a:ext uri="{FF2B5EF4-FFF2-40B4-BE49-F238E27FC236}">
                <a16:creationId xmlns:a16="http://schemas.microsoft.com/office/drawing/2014/main" id="{C672069C-9DAC-435F-A9A0-EC3016022AEA}"/>
              </a:ext>
            </a:extLst>
          </p:cNvPr>
          <p:cNvGraphicFramePr>
            <a:graphicFrameLocks noGrp="1"/>
          </p:cNvGraphicFramePr>
          <p:nvPr>
            <p:extLst>
              <p:ext uri="{D42A27DB-BD31-4B8C-83A1-F6EECF244321}">
                <p14:modId xmlns:p14="http://schemas.microsoft.com/office/powerpoint/2010/main" val="1379692468"/>
              </p:ext>
            </p:extLst>
          </p:nvPr>
        </p:nvGraphicFramePr>
        <p:xfrm>
          <a:off x="609600" y="1130183"/>
          <a:ext cx="7924802" cy="2298817"/>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127735015"/>
                    </a:ext>
                  </a:extLst>
                </a:gridCol>
                <a:gridCol w="762000">
                  <a:extLst>
                    <a:ext uri="{9D8B030D-6E8A-4147-A177-3AD203B41FA5}">
                      <a16:colId xmlns:a16="http://schemas.microsoft.com/office/drawing/2014/main" val="3990495445"/>
                    </a:ext>
                  </a:extLst>
                </a:gridCol>
                <a:gridCol w="685800">
                  <a:extLst>
                    <a:ext uri="{9D8B030D-6E8A-4147-A177-3AD203B41FA5}">
                      <a16:colId xmlns:a16="http://schemas.microsoft.com/office/drawing/2014/main" val="3855454834"/>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2">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r>
                        <a:rPr lang="en-US" sz="1200" baseline="30000" dirty="0">
                          <a:solidFill>
                            <a:schemeClr val="tx1"/>
                          </a:solidFill>
                        </a:rPr>
                        <a:t>st</a:t>
                      </a:r>
                      <a:r>
                        <a:rPr lang="en-US" sz="120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FFY Goal</a:t>
                      </a:r>
                    </a:p>
                  </a:txBody>
                  <a:tcPr anchor="ctr">
                    <a:solidFill>
                      <a:schemeClr val="bg1">
                        <a:lumMod val="75000"/>
                      </a:schemeClr>
                    </a:solidFill>
                  </a:tcPr>
                </a:tc>
                <a:tc>
                  <a:txBody>
                    <a:bodyPr/>
                    <a:lstStyle/>
                    <a:p>
                      <a:pPr algn="ctr"/>
                      <a:r>
                        <a:rPr lang="en-US" sz="12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0" dirty="0"/>
                        <a:t>3</a:t>
                      </a:r>
                    </a:p>
                  </a:txBody>
                  <a:tcPr>
                    <a:solidFill>
                      <a:schemeClr val="bg1">
                        <a:lumMod val="85000"/>
                      </a:schemeClr>
                    </a:solidFill>
                  </a:tcPr>
                </a:tc>
                <a:tc>
                  <a:txBody>
                    <a:bodyPr/>
                    <a:lstStyle/>
                    <a:p>
                      <a:pPr algn="ctr"/>
                      <a:r>
                        <a:rPr lang="en-US" sz="1300" b="0" i="0" dirty="0"/>
                        <a:t>6</a:t>
                      </a:r>
                    </a:p>
                  </a:txBody>
                  <a:tcPr>
                    <a:solidFill>
                      <a:schemeClr val="bg1">
                        <a:lumMod val="85000"/>
                      </a:schemeClr>
                    </a:solidFill>
                  </a:tcPr>
                </a:tc>
                <a:tc>
                  <a:txBody>
                    <a:bodyPr/>
                    <a:lstStyle/>
                    <a:p>
                      <a:pPr algn="ctr"/>
                      <a:r>
                        <a:rPr lang="en-US" sz="1300" b="1" i="1" dirty="0"/>
                        <a:t>23</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1"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3</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1"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2</a:t>
                      </a:r>
                    </a:p>
                  </a:txBody>
                  <a:tcPr>
                    <a:solidFill>
                      <a:schemeClr val="bg1">
                        <a:lumMod val="85000"/>
                      </a:schemeClr>
                    </a:solidFill>
                  </a:tcPr>
                </a:tc>
                <a:tc>
                  <a:txBody>
                    <a:bodyPr/>
                    <a:lstStyle/>
                    <a:p>
                      <a:pPr algn="ctr"/>
                      <a:r>
                        <a:rPr lang="en-US" sz="1300" b="0" i="0" dirty="0"/>
                        <a:t>1</a:t>
                      </a:r>
                    </a:p>
                  </a:txBody>
                  <a:tcPr>
                    <a:solidFill>
                      <a:schemeClr val="bg1">
                        <a:lumMod val="85000"/>
                      </a:schemeClr>
                    </a:solidFill>
                  </a:tcPr>
                </a:tc>
                <a:tc>
                  <a:txBody>
                    <a:bodyPr/>
                    <a:lstStyle/>
                    <a:p>
                      <a:pPr algn="ctr"/>
                      <a:r>
                        <a:rPr lang="en-US" sz="1300" b="1" i="1" dirty="0"/>
                        <a:t>3</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1"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1" dirty="0"/>
                        <a:t>21</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1" i="1" dirty="0"/>
                        <a:t>10</a:t>
                      </a:r>
                    </a:p>
                  </a:txBody>
                  <a:tcPr anchor="ctr">
                    <a:solidFill>
                      <a:schemeClr val="bg1">
                        <a:lumMod val="85000"/>
                      </a:schemeClr>
                    </a:solidFill>
                  </a:tcPr>
                </a:tc>
                <a:tc>
                  <a:txBody>
                    <a:bodyPr/>
                    <a:lstStyle/>
                    <a:p>
                      <a:pPr algn="ctr"/>
                      <a:r>
                        <a:rPr lang="en-US" sz="1300" b="1" i="1" dirty="0"/>
                        <a:t>8</a:t>
                      </a:r>
                    </a:p>
                  </a:txBody>
                  <a:tcPr anchor="ctr">
                    <a:solidFill>
                      <a:schemeClr val="bg1">
                        <a:lumMod val="85000"/>
                      </a:schemeClr>
                    </a:solidFill>
                  </a:tcPr>
                </a:tc>
                <a:tc>
                  <a:txBody>
                    <a:bodyPr/>
                    <a:lstStyle/>
                    <a:p>
                      <a:pPr algn="ctr"/>
                      <a:r>
                        <a:rPr lang="en-US" sz="1300" b="1" i="1" dirty="0"/>
                        <a:t>5</a:t>
                      </a:r>
                    </a:p>
                  </a:txBody>
                  <a:tcPr anchor="ctr">
                    <a:solidFill>
                      <a:schemeClr val="bg1">
                        <a:lumMod val="85000"/>
                      </a:schemeClr>
                    </a:solidFill>
                  </a:tcPr>
                </a:tc>
                <a:tc>
                  <a:txBody>
                    <a:bodyPr/>
                    <a:lstStyle/>
                    <a:p>
                      <a:pPr algn="ctr"/>
                      <a:r>
                        <a:rPr lang="en-US" sz="1300" b="1" i="1" dirty="0"/>
                        <a:t>7</a:t>
                      </a:r>
                    </a:p>
                  </a:txBody>
                  <a:tcPr anchor="ctr">
                    <a:solidFill>
                      <a:schemeClr val="bg1">
                        <a:lumMod val="85000"/>
                      </a:schemeClr>
                    </a:solidFill>
                  </a:tcPr>
                </a:tc>
                <a:tc>
                  <a:txBody>
                    <a:bodyPr/>
                    <a:lstStyle/>
                    <a:p>
                      <a:pPr algn="ctr"/>
                      <a:r>
                        <a:rPr lang="en-US" sz="1300" b="1" i="1" dirty="0"/>
                        <a:t>30</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20</a:t>
                      </a:r>
                    </a:p>
                  </a:txBody>
                  <a:tcPr anchor="ctr">
                    <a:solidFill>
                      <a:schemeClr val="bg1">
                        <a:lumMod val="85000"/>
                      </a:schemeClr>
                    </a:solidFill>
                  </a:tcPr>
                </a:tc>
                <a:tc>
                  <a:txBody>
                    <a:bodyPr/>
                    <a:lstStyle/>
                    <a:p>
                      <a:pPr algn="ctr"/>
                      <a:r>
                        <a:rPr lang="en-US" sz="1300" b="1" i="1" dirty="0"/>
                        <a:t>151</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4" name="Table 23">
            <a:extLst>
              <a:ext uri="{FF2B5EF4-FFF2-40B4-BE49-F238E27FC236}">
                <a16:creationId xmlns:a16="http://schemas.microsoft.com/office/drawing/2014/main" id="{23E2E0D4-3804-48C4-97A4-7108703A23BA}"/>
              </a:ext>
            </a:extLst>
          </p:cNvPr>
          <p:cNvGraphicFramePr>
            <a:graphicFrameLocks noGrp="1"/>
          </p:cNvGraphicFramePr>
          <p:nvPr>
            <p:extLst>
              <p:ext uri="{D42A27DB-BD31-4B8C-83A1-F6EECF244321}">
                <p14:modId xmlns:p14="http://schemas.microsoft.com/office/powerpoint/2010/main" val="3153127744"/>
              </p:ext>
            </p:extLst>
          </p:nvPr>
        </p:nvGraphicFramePr>
        <p:xfrm>
          <a:off x="609598" y="4102626"/>
          <a:ext cx="7924803" cy="1840974"/>
        </p:xfrm>
        <a:graphic>
          <a:graphicData uri="http://schemas.openxmlformats.org/drawingml/2006/table">
            <a:tbl>
              <a:tblPr firstRow="1" bandRow="1">
                <a:tableStyleId>{00A15C55-8517-42AA-B614-E9B94910E393}</a:tableStyleId>
              </a:tblPr>
              <a:tblGrid>
                <a:gridCol w="3197728">
                  <a:extLst>
                    <a:ext uri="{9D8B030D-6E8A-4147-A177-3AD203B41FA5}">
                      <a16:colId xmlns:a16="http://schemas.microsoft.com/office/drawing/2014/main" val="20000"/>
                    </a:ext>
                  </a:extLst>
                </a:gridCol>
                <a:gridCol w="764674">
                  <a:extLst>
                    <a:ext uri="{9D8B030D-6E8A-4147-A177-3AD203B41FA5}">
                      <a16:colId xmlns:a16="http://schemas.microsoft.com/office/drawing/2014/main" val="20001"/>
                    </a:ext>
                  </a:extLst>
                </a:gridCol>
                <a:gridCol w="764674">
                  <a:extLst>
                    <a:ext uri="{9D8B030D-6E8A-4147-A177-3AD203B41FA5}">
                      <a16:colId xmlns:a16="http://schemas.microsoft.com/office/drawing/2014/main" val="1358435653"/>
                    </a:ext>
                  </a:extLst>
                </a:gridCol>
                <a:gridCol w="695158">
                  <a:extLst>
                    <a:ext uri="{9D8B030D-6E8A-4147-A177-3AD203B41FA5}">
                      <a16:colId xmlns:a16="http://schemas.microsoft.com/office/drawing/2014/main" val="328237953"/>
                    </a:ext>
                  </a:extLst>
                </a:gridCol>
                <a:gridCol w="695158">
                  <a:extLst>
                    <a:ext uri="{9D8B030D-6E8A-4147-A177-3AD203B41FA5}">
                      <a16:colId xmlns:a16="http://schemas.microsoft.com/office/drawing/2014/main" val="3223101840"/>
                    </a:ext>
                  </a:extLst>
                </a:gridCol>
                <a:gridCol w="861996">
                  <a:extLst>
                    <a:ext uri="{9D8B030D-6E8A-4147-A177-3AD203B41FA5}">
                      <a16:colId xmlns:a16="http://schemas.microsoft.com/office/drawing/2014/main" val="20002"/>
                    </a:ext>
                  </a:extLst>
                </a:gridCol>
                <a:gridCol w="945415">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5</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9</a:t>
                      </a:r>
                    </a:p>
                  </a:txBody>
                  <a:tcP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37</a:t>
                      </a:r>
                    </a:p>
                  </a:txBody>
                  <a:tcPr>
                    <a:solidFill>
                      <a:schemeClr val="bg1">
                        <a:lumMod val="95000"/>
                      </a:schemeClr>
                    </a:solidFill>
                  </a:tcPr>
                </a:tc>
                <a:tc>
                  <a:txBody>
                    <a:bodyPr/>
                    <a:lstStyle/>
                    <a:p>
                      <a:pPr algn="ctr"/>
                      <a:r>
                        <a:rPr lang="en-US" sz="1400" b="0" i="0" dirty="0"/>
                        <a:t>28</a:t>
                      </a:r>
                    </a:p>
                  </a:txBody>
                  <a:tcPr>
                    <a:solidFill>
                      <a:schemeClr val="bg1">
                        <a:lumMod val="95000"/>
                      </a:schemeClr>
                    </a:solidFill>
                  </a:tcPr>
                </a:tc>
                <a:tc>
                  <a:txBody>
                    <a:bodyPr/>
                    <a:lstStyle/>
                    <a:p>
                      <a:pPr algn="ctr"/>
                      <a:r>
                        <a:rPr lang="en-US" sz="1400" b="0" i="0" dirty="0"/>
                        <a:t>22</a:t>
                      </a:r>
                    </a:p>
                  </a:txBody>
                  <a:tcPr>
                    <a:solidFill>
                      <a:schemeClr val="bg1">
                        <a:lumMod val="95000"/>
                      </a:schemeClr>
                    </a:solidFill>
                  </a:tcPr>
                </a:tc>
                <a:tc>
                  <a:txBody>
                    <a:bodyPr/>
                    <a:lstStyle/>
                    <a:p>
                      <a:pPr algn="ctr"/>
                      <a:r>
                        <a:rPr lang="en-US" sz="1400" b="0" i="0" dirty="0"/>
                        <a:t>47</a:t>
                      </a:r>
                    </a:p>
                  </a:txBody>
                  <a:tcPr>
                    <a:solidFill>
                      <a:schemeClr val="bg1">
                        <a:lumMod val="95000"/>
                      </a:schemeClr>
                    </a:solidFill>
                  </a:tcPr>
                </a:tc>
                <a:tc>
                  <a:txBody>
                    <a:bodyPr/>
                    <a:lstStyle/>
                    <a:p>
                      <a:pPr algn="ctr"/>
                      <a:r>
                        <a:rPr lang="en-US" sz="1400" b="1" i="1" dirty="0"/>
                        <a:t>134</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TextBox 18">
            <a:extLst>
              <a:ext uri="{FF2B5EF4-FFF2-40B4-BE49-F238E27FC236}">
                <a16:creationId xmlns:a16="http://schemas.microsoft.com/office/drawing/2014/main" id="{91311442-6A78-4A0C-B148-30C1054399ED}"/>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2695487982"/>
              </p:ext>
            </p:extLst>
          </p:nvPr>
        </p:nvGraphicFramePr>
        <p:xfrm>
          <a:off x="609600" y="1143001"/>
          <a:ext cx="7924793" cy="2529073"/>
        </p:xfrm>
        <a:graphic>
          <a:graphicData uri="http://schemas.openxmlformats.org/drawingml/2006/table">
            <a:tbl>
              <a:tblPr firstRow="1" bandRow="1">
                <a:tableStyleId>{00A15C55-8517-42AA-B614-E9B94910E393}</a:tableStyleId>
              </a:tblPr>
              <a:tblGrid>
                <a:gridCol w="2590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6575">
                  <a:extLst>
                    <a:ext uri="{9D8B030D-6E8A-4147-A177-3AD203B41FA5}">
                      <a16:colId xmlns:a16="http://schemas.microsoft.com/office/drawing/2014/main" val="3977513400"/>
                    </a:ext>
                  </a:extLst>
                </a:gridCol>
                <a:gridCol w="757425">
                  <a:extLst>
                    <a:ext uri="{9D8B030D-6E8A-4147-A177-3AD203B41FA5}">
                      <a16:colId xmlns:a16="http://schemas.microsoft.com/office/drawing/2014/main" val="2937383129"/>
                    </a:ext>
                  </a:extLst>
                </a:gridCol>
                <a:gridCol w="685800">
                  <a:extLst>
                    <a:ext uri="{9D8B030D-6E8A-4147-A177-3AD203B41FA5}">
                      <a16:colId xmlns:a16="http://schemas.microsoft.com/office/drawing/2014/main" val="3911937771"/>
                    </a:ext>
                  </a:extLst>
                </a:gridCol>
                <a:gridCol w="625942">
                  <a:extLst>
                    <a:ext uri="{9D8B030D-6E8A-4147-A177-3AD203B41FA5}">
                      <a16:colId xmlns:a16="http://schemas.microsoft.com/office/drawing/2014/main" val="20002"/>
                    </a:ext>
                  </a:extLst>
                </a:gridCol>
                <a:gridCol w="697099">
                  <a:extLst>
                    <a:ext uri="{9D8B030D-6E8A-4147-A177-3AD203B41FA5}">
                      <a16:colId xmlns:a16="http://schemas.microsoft.com/office/drawing/2014/main" val="20003"/>
                    </a:ext>
                  </a:extLst>
                </a:gridCol>
                <a:gridCol w="1115352">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600" b="1" i="0" dirty="0">
                          <a:solidFill>
                            <a:schemeClr val="tx1"/>
                          </a:solidFill>
                        </a:rPr>
                        <a:t>—</a:t>
                      </a:r>
                      <a:r>
                        <a:rPr lang="en-US" sz="1200" b="1" i="0" dirty="0">
                          <a:solidFill>
                            <a:schemeClr val="tx1"/>
                          </a:solidFill>
                        </a:rPr>
                        <a:t>NEW/RENEWALS</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rowSpan="5">
                  <a:txBody>
                    <a:bodyPr/>
                    <a:lstStyle/>
                    <a:p>
                      <a:pPr algn="ctr"/>
                      <a:endParaRPr lang="en-US" sz="1400" b="1" i="0" dirty="0"/>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121</a:t>
                      </a:r>
                    </a:p>
                  </a:txBody>
                  <a:tcPr anchor="ctr">
                    <a:solidFill>
                      <a:schemeClr val="bg1">
                        <a:lumMod val="95000"/>
                      </a:schemeClr>
                    </a:solidFill>
                  </a:tcPr>
                </a:tc>
                <a:extLst>
                  <a:ext uri="{0D108BD9-81ED-4DB2-BD59-A6C34878D82A}">
                    <a16:rowId xmlns:a16="http://schemas.microsoft.com/office/drawing/2014/main" val="10002"/>
                  </a:ext>
                </a:extLst>
              </a:tr>
              <a:tr h="313852">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1" i="1" dirty="0"/>
                        <a:t>18</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40</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algn="r"/>
                      <a:r>
                        <a:rPr lang="en-US" sz="1400" i="1" dirty="0"/>
                        <a:t>SHARP—Renewals</a:t>
                      </a:r>
                      <a:endParaRPr lang="en-US" sz="1400" b="0" i="1" dirty="0"/>
                    </a:p>
                  </a:txBody>
                  <a:tcPr anchor="ctr">
                    <a:solidFill>
                      <a:schemeClr val="bg1">
                        <a:lumMod val="85000"/>
                      </a:schemeClr>
                    </a:solidFill>
                  </a:tcPr>
                </a:tc>
                <a:tc>
                  <a:txBody>
                    <a:bodyPr/>
                    <a:lstStyle/>
                    <a:p>
                      <a:pPr algn="ctr"/>
                      <a:r>
                        <a:rPr lang="en-US" sz="1400" b="0" i="0" dirty="0"/>
                        <a:t>10</a:t>
                      </a:r>
                    </a:p>
                  </a:txBody>
                  <a:tcPr anchor="ctr">
                    <a:solidFill>
                      <a:schemeClr val="bg1">
                        <a:lumMod val="85000"/>
                      </a:schemeClr>
                    </a:solidFill>
                  </a:tcPr>
                </a:tc>
                <a:tc>
                  <a:txBody>
                    <a:bodyPr/>
                    <a:lstStyle/>
                    <a:p>
                      <a:pPr algn="ctr"/>
                      <a:r>
                        <a:rPr lang="en-US" sz="1400" b="0" i="0" dirty="0"/>
                        <a:t>14</a:t>
                      </a:r>
                    </a:p>
                  </a:txBody>
                  <a:tcPr anchor="ctr">
                    <a:solidFill>
                      <a:schemeClr val="bg1">
                        <a:lumMod val="85000"/>
                      </a:schemeClr>
                    </a:solidFill>
                  </a:tcPr>
                </a:tc>
                <a:tc>
                  <a:txBody>
                    <a:bodyPr/>
                    <a:lstStyle/>
                    <a:p>
                      <a:pPr algn="ctr"/>
                      <a:r>
                        <a:rPr lang="en-US" sz="1400" b="0" i="0" dirty="0"/>
                        <a:t>11</a:t>
                      </a:r>
                    </a:p>
                  </a:txBody>
                  <a:tcPr anchor="ctr">
                    <a:solidFill>
                      <a:schemeClr val="bg1">
                        <a:lumMod val="85000"/>
                      </a:schemeClr>
                    </a:solidFill>
                  </a:tcPr>
                </a:tc>
                <a:tc>
                  <a:txBody>
                    <a:bodyPr/>
                    <a:lstStyle/>
                    <a:p>
                      <a:pPr algn="ctr"/>
                      <a:r>
                        <a:rPr lang="en-US" sz="1400" b="0" i="0" dirty="0"/>
                        <a:t>14</a:t>
                      </a:r>
                    </a:p>
                  </a:txBody>
                  <a:tcPr anchor="ctr">
                    <a:solidFill>
                      <a:schemeClr val="bg1">
                        <a:lumMod val="85000"/>
                      </a:schemeClr>
                    </a:solidFill>
                  </a:tcPr>
                </a:tc>
                <a:tc>
                  <a:txBody>
                    <a:bodyPr/>
                    <a:lstStyle/>
                    <a:p>
                      <a:pPr algn="ctr"/>
                      <a:r>
                        <a:rPr lang="en-US" sz="1400" b="1" i="1" dirty="0"/>
                        <a:t>49</a:t>
                      </a:r>
                    </a:p>
                  </a:txBody>
                  <a:tcPr anchor="ctr">
                    <a:solidFill>
                      <a:schemeClr val="bg1">
                        <a:lumMod val="85000"/>
                      </a:schemeClr>
                    </a:solidFill>
                  </a:tcPr>
                </a:tc>
                <a:tc vMerge="1">
                  <a:txBody>
                    <a:bodyPr/>
                    <a:lstStyle/>
                    <a:p>
                      <a:pPr algn="ctr"/>
                      <a:endParaRPr lang="en-US" sz="1400" b="0" i="1" dirty="0"/>
                    </a:p>
                  </a:txBody>
                  <a:tcPr anchor="ctr">
                    <a:solidFill>
                      <a:schemeClr val="bg1">
                        <a:lumMod val="85000"/>
                      </a:schemeClr>
                    </a:solidFill>
                  </a:tcPr>
                </a:tc>
                <a:tc>
                  <a:txBody>
                    <a:bodyPr/>
                    <a:lstStyle/>
                    <a:p>
                      <a:pPr algn="ctr"/>
                      <a:r>
                        <a:rPr lang="en-US" sz="1400" b="1" i="1" dirty="0"/>
                        <a:t>167</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b="1" i="1" dirty="0"/>
                        <a:t>Totals</a:t>
                      </a:r>
                    </a:p>
                  </a:txBody>
                  <a:tcPr anchor="ctr">
                    <a:solidFill>
                      <a:schemeClr val="bg1">
                        <a:lumMod val="95000"/>
                      </a:schemeClr>
                    </a:solidFill>
                  </a:tcPr>
                </a:tc>
                <a:tc>
                  <a:txBody>
                    <a:bodyPr/>
                    <a:lstStyle/>
                    <a:p>
                      <a:pPr algn="ctr"/>
                      <a:r>
                        <a:rPr lang="en-US" sz="1400" b="1" i="0" dirty="0"/>
                        <a:t>11</a:t>
                      </a:r>
                    </a:p>
                  </a:txBody>
                  <a:tcPr anchor="ctr">
                    <a:solidFill>
                      <a:schemeClr val="bg1">
                        <a:lumMod val="95000"/>
                      </a:schemeClr>
                    </a:solidFill>
                  </a:tcPr>
                </a:tc>
                <a:tc>
                  <a:txBody>
                    <a:bodyPr/>
                    <a:lstStyle/>
                    <a:p>
                      <a:pPr algn="ctr"/>
                      <a:r>
                        <a:rPr lang="en-US" sz="1400" b="1" i="0" dirty="0"/>
                        <a:t>22</a:t>
                      </a:r>
                    </a:p>
                  </a:txBody>
                  <a:tcPr anchor="ctr">
                    <a:solidFill>
                      <a:schemeClr val="bg1">
                        <a:lumMod val="95000"/>
                      </a:schemeClr>
                    </a:solidFill>
                  </a:tcPr>
                </a:tc>
                <a:tc>
                  <a:txBody>
                    <a:bodyPr/>
                    <a:lstStyle/>
                    <a:p>
                      <a:pPr algn="ctr"/>
                      <a:r>
                        <a:rPr lang="en-US" sz="1400" b="1" i="0" dirty="0"/>
                        <a:t>19</a:t>
                      </a:r>
                    </a:p>
                  </a:txBody>
                  <a:tcPr anchor="ctr">
                    <a:solidFill>
                      <a:schemeClr val="bg1">
                        <a:lumMod val="95000"/>
                      </a:schemeClr>
                    </a:solidFill>
                  </a:tcPr>
                </a:tc>
                <a:tc>
                  <a:txBody>
                    <a:bodyPr/>
                    <a:lstStyle/>
                    <a:p>
                      <a:pPr algn="ctr"/>
                      <a:r>
                        <a:rPr lang="en-US" sz="1400" b="1" i="0" dirty="0"/>
                        <a:t>20</a:t>
                      </a:r>
                    </a:p>
                  </a:txBody>
                  <a:tcPr anchor="ctr">
                    <a:solidFill>
                      <a:schemeClr val="bg1">
                        <a:lumMod val="95000"/>
                      </a:schemeClr>
                    </a:solidFill>
                  </a:tcPr>
                </a:tc>
                <a:tc>
                  <a:txBody>
                    <a:bodyPr/>
                    <a:lstStyle/>
                    <a:p>
                      <a:pPr algn="ctr"/>
                      <a:r>
                        <a:rPr lang="en-US" sz="1400" b="1" i="1" dirty="0"/>
                        <a:t>72</a:t>
                      </a:r>
                    </a:p>
                  </a:txBody>
                  <a:tcPr anchor="ctr">
                    <a:solidFill>
                      <a:schemeClr val="bg1">
                        <a:lumMod val="95000"/>
                      </a:schemeClr>
                    </a:solidFill>
                  </a:tcPr>
                </a:tc>
                <a:tc>
                  <a:txBody>
                    <a:bodyPr/>
                    <a:lstStyle/>
                    <a:p>
                      <a:pPr algn="ctr"/>
                      <a:r>
                        <a:rPr lang="en-US" sz="1400" b="0" i="0" dirty="0"/>
                        <a:t>55</a:t>
                      </a:r>
                    </a:p>
                  </a:txBody>
                  <a:tcPr anchor="ctr">
                    <a:solidFill>
                      <a:schemeClr val="bg1">
                        <a:lumMod val="95000"/>
                      </a:schemeClr>
                    </a:solidFill>
                  </a:tcPr>
                </a:tc>
                <a:tc>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2604144220"/>
              </p:ext>
            </p:extLst>
          </p:nvPr>
        </p:nvGraphicFramePr>
        <p:xfrm>
          <a:off x="623454" y="3657600"/>
          <a:ext cx="7910947" cy="810798"/>
        </p:xfrm>
        <a:graphic>
          <a:graphicData uri="http://schemas.openxmlformats.org/drawingml/2006/table">
            <a:tbl>
              <a:tblPr firstRow="1" bandRow="1">
                <a:tableStyleId>{00A15C55-8517-42AA-B614-E9B94910E393}</a:tableStyleId>
              </a:tblPr>
              <a:tblGrid>
                <a:gridCol w="3872346">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74416">
                  <a:extLst>
                    <a:ext uri="{9D8B030D-6E8A-4147-A177-3AD203B41FA5}">
                      <a16:colId xmlns:a16="http://schemas.microsoft.com/office/drawing/2014/main" val="3087848089"/>
                    </a:ext>
                  </a:extLst>
                </a:gridCol>
                <a:gridCol w="695051">
                  <a:extLst>
                    <a:ext uri="{9D8B030D-6E8A-4147-A177-3AD203B41FA5}">
                      <a16:colId xmlns:a16="http://schemas.microsoft.com/office/drawing/2014/main" val="58617367"/>
                    </a:ext>
                  </a:extLst>
                </a:gridCol>
                <a:gridCol w="695051">
                  <a:extLst>
                    <a:ext uri="{9D8B030D-6E8A-4147-A177-3AD203B41FA5}">
                      <a16:colId xmlns:a16="http://schemas.microsoft.com/office/drawing/2014/main" val="2170940409"/>
                    </a:ext>
                  </a:extLst>
                </a:gridCol>
                <a:gridCol w="1112083">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200" b="0" i="0" dirty="0"/>
                        <a:t>30</a:t>
                      </a:r>
                    </a:p>
                  </a:txBody>
                  <a:tcPr anchor="ctr">
                    <a:solidFill>
                      <a:schemeClr val="bg1">
                        <a:lumMod val="85000"/>
                      </a:schemeClr>
                    </a:solidFill>
                  </a:tcPr>
                </a:tc>
                <a:tc>
                  <a:txBody>
                    <a:bodyPr/>
                    <a:lstStyle/>
                    <a:p>
                      <a:pPr algn="ctr"/>
                      <a:r>
                        <a:rPr lang="en-US" sz="1200" b="0" i="0" dirty="0"/>
                        <a:t>185</a:t>
                      </a:r>
                    </a:p>
                  </a:txBody>
                  <a:tcPr anchor="ctr">
                    <a:solidFill>
                      <a:schemeClr val="bg1">
                        <a:lumMod val="85000"/>
                      </a:schemeClr>
                    </a:solidFill>
                  </a:tcPr>
                </a:tc>
                <a:tc>
                  <a:txBody>
                    <a:bodyPr/>
                    <a:lstStyle/>
                    <a:p>
                      <a:pPr algn="ctr"/>
                      <a:r>
                        <a:rPr lang="en-US" sz="1200" b="0" i="0" dirty="0"/>
                        <a:t>51</a:t>
                      </a:r>
                    </a:p>
                  </a:txBody>
                  <a:tcPr anchor="ctr">
                    <a:solidFill>
                      <a:schemeClr val="bg1">
                        <a:lumMod val="85000"/>
                      </a:schemeClr>
                    </a:solidFill>
                  </a:tcPr>
                </a:tc>
                <a:tc>
                  <a:txBody>
                    <a:bodyPr/>
                    <a:lstStyle/>
                    <a:p>
                      <a:pPr algn="ctr"/>
                      <a:r>
                        <a:rPr lang="en-US" sz="1200" b="0" i="0" dirty="0"/>
                        <a:t>11</a:t>
                      </a:r>
                    </a:p>
                  </a:txBody>
                  <a:tcPr anchor="ctr">
                    <a:solidFill>
                      <a:schemeClr val="bg1">
                        <a:lumMod val="85000"/>
                      </a:schemeClr>
                    </a:solidFill>
                  </a:tcPr>
                </a:tc>
                <a:tc>
                  <a:txBody>
                    <a:bodyPr/>
                    <a:lstStyle/>
                    <a:p>
                      <a:pPr algn="ctr"/>
                      <a:r>
                        <a:rPr lang="en-US" sz="1200" b="1" i="1" dirty="0"/>
                        <a:t>277</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862298406"/>
              </p:ext>
            </p:extLst>
          </p:nvPr>
        </p:nvGraphicFramePr>
        <p:xfrm>
          <a:off x="609600" y="4572000"/>
          <a:ext cx="7924801" cy="1188720"/>
        </p:xfrm>
        <a:graphic>
          <a:graphicData uri="http://schemas.openxmlformats.org/drawingml/2006/table">
            <a:tbl>
              <a:tblPr firstRow="1" bandRow="1">
                <a:tableStyleId>{00A15C55-8517-42AA-B614-E9B94910E393}</a:tableStyleId>
              </a:tblPr>
              <a:tblGrid>
                <a:gridCol w="3886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50232">
                  <a:extLst>
                    <a:ext uri="{9D8B030D-6E8A-4147-A177-3AD203B41FA5}">
                      <a16:colId xmlns:a16="http://schemas.microsoft.com/office/drawing/2014/main" val="740680740"/>
                    </a:ext>
                  </a:extLst>
                </a:gridCol>
                <a:gridCol w="695158">
                  <a:extLst>
                    <a:ext uri="{9D8B030D-6E8A-4147-A177-3AD203B41FA5}">
                      <a16:colId xmlns:a16="http://schemas.microsoft.com/office/drawing/2014/main" val="6051250"/>
                    </a:ext>
                  </a:extLst>
                </a:gridCol>
                <a:gridCol w="695158">
                  <a:extLst>
                    <a:ext uri="{9D8B030D-6E8A-4147-A177-3AD203B41FA5}">
                      <a16:colId xmlns:a16="http://schemas.microsoft.com/office/drawing/2014/main" val="2745875952"/>
                    </a:ext>
                  </a:extLst>
                </a:gridCol>
                <a:gridCol w="1112253">
                  <a:extLst>
                    <a:ext uri="{9D8B030D-6E8A-4147-A177-3AD203B41FA5}">
                      <a16:colId xmlns:a16="http://schemas.microsoft.com/office/drawing/2014/main" val="20002"/>
                    </a:ext>
                  </a:extLst>
                </a:gridCol>
              </a:tblGrid>
              <a:tr h="272722">
                <a:tc gridSpan="5">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5">
                  <a:txBody>
                    <a:bodyPr/>
                    <a:lstStyle/>
                    <a:p>
                      <a:pPr algn="r"/>
                      <a:r>
                        <a:rPr lang="en-US" sz="1400" i="1" dirty="0"/>
                        <a:t>CY 2020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a:t>2,737</a:t>
                      </a:r>
                      <a:endParaRPr lang="en-US" sz="1400" b="1" i="1" dirty="0"/>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200" b="0" i="1" dirty="0"/>
                    </a:p>
                  </a:txBody>
                  <a:tcPr anchor="ctr">
                    <a:solidFill>
                      <a:schemeClr val="bg1">
                        <a:lumMod val="8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200" i="1" dirty="0"/>
                        <a:t>Million </a:t>
                      </a:r>
                      <a:r>
                        <a:rPr lang="en-US" sz="1200" i="1" baseline="0" dirty="0"/>
                        <a:t>Hour Awards</a:t>
                      </a:r>
                      <a:endParaRPr lang="en-US" sz="1200" b="0" i="1" dirty="0"/>
                    </a:p>
                  </a:txBody>
                  <a:tcPr anchor="ctr">
                    <a:solidFill>
                      <a:schemeClr val="bg1">
                        <a:lumMod val="95000"/>
                      </a:schemeClr>
                    </a:solidFill>
                  </a:tcPr>
                </a:tc>
                <a:tc>
                  <a:txBody>
                    <a:bodyPr/>
                    <a:lstStyle/>
                    <a:p>
                      <a:pPr algn="ctr"/>
                      <a:r>
                        <a:rPr lang="en-US" sz="1200" b="0" i="0" dirty="0"/>
                        <a:t>4</a:t>
                      </a:r>
                    </a:p>
                  </a:txBody>
                  <a:tcPr anchor="ctr">
                    <a:solidFill>
                      <a:schemeClr val="bg1">
                        <a:lumMod val="95000"/>
                      </a:schemeClr>
                    </a:solidFill>
                  </a:tcPr>
                </a:tc>
                <a:tc>
                  <a:txBody>
                    <a:bodyPr/>
                    <a:lstStyle/>
                    <a:p>
                      <a:pPr algn="ctr"/>
                      <a:r>
                        <a:rPr lang="en-US" sz="1200" b="0" i="0" dirty="0"/>
                        <a:t>83</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0" i="0" dirty="0"/>
                        <a:t>6</a:t>
                      </a:r>
                    </a:p>
                  </a:txBody>
                  <a:tcPr anchor="ctr">
                    <a:solidFill>
                      <a:schemeClr val="bg1">
                        <a:lumMod val="95000"/>
                      </a:schemeClr>
                    </a:solidFill>
                  </a:tcPr>
                </a:tc>
                <a:tc>
                  <a:txBody>
                    <a:bodyPr/>
                    <a:lstStyle/>
                    <a:p>
                      <a:pPr algn="ctr"/>
                      <a:r>
                        <a:rPr lang="en-US" sz="1200" b="1" i="1" dirty="0"/>
                        <a:t>96</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32E9F5DB-7C17-4040-B954-6D1D45BD7437}"/>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189037"/>
            <a:ext cx="7511014" cy="4525963"/>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9" name="TextBox 8">
            <a:extLst>
              <a:ext uri="{FF2B5EF4-FFF2-40B4-BE49-F238E27FC236}">
                <a16:creationId xmlns:a16="http://schemas.microsoft.com/office/drawing/2014/main" id="{0FFFCDC8-CFBF-4729-9B4C-112672D24F13}"/>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143000"/>
            <a:ext cx="7924800" cy="4525963"/>
          </a:xfrm>
        </p:spPr>
        <p:txBody>
          <a:bodyPr/>
          <a:lstStyle/>
          <a:p>
            <a:r>
              <a:rPr lang="en-US" b="1" dirty="0"/>
              <a:t>Partnerships</a:t>
            </a:r>
          </a:p>
          <a:p>
            <a:endParaRPr lang="en-US" sz="1000" b="1" dirty="0"/>
          </a:p>
          <a:p>
            <a:pPr lvl="1"/>
            <a:r>
              <a:rPr lang="en-US" i="1" dirty="0"/>
              <a:t>Sanders Utility Construction Company, Inc.</a:t>
            </a:r>
          </a:p>
          <a:p>
            <a:pPr lvl="1"/>
            <a:endParaRPr lang="en-US" sz="1000" i="1" dirty="0"/>
          </a:p>
          <a:p>
            <a:pPr lvl="2"/>
            <a:r>
              <a:rPr lang="en-US" dirty="0"/>
              <a:t>Design Build Project to improve/up-size/replace sanitary sewer lines along the Irwin Creek Tributary to the Irwin Creek Interceptor</a:t>
            </a:r>
          </a:p>
          <a:p>
            <a:pPr lvl="2"/>
            <a:endParaRPr lang="en-US" sz="1000" dirty="0"/>
          </a:p>
          <a:p>
            <a:pPr lvl="2"/>
            <a:r>
              <a:rPr lang="en-US" dirty="0"/>
              <a:t>March 2020 - 2022</a:t>
            </a:r>
          </a:p>
          <a:p>
            <a:endParaRPr lang="en-US" dirty="0"/>
          </a:p>
        </p:txBody>
      </p:sp>
      <p:pic>
        <p:nvPicPr>
          <p:cNvPr id="5" name="Picture 4">
            <a:extLst>
              <a:ext uri="{FF2B5EF4-FFF2-40B4-BE49-F238E27FC236}">
                <a16:creationId xmlns:a16="http://schemas.microsoft.com/office/drawing/2014/main" id="{9B9AAC41-D83E-4ABB-AA70-5D3119F26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368" y="3835696"/>
            <a:ext cx="2753832" cy="2065374"/>
          </a:xfrm>
          <a:prstGeom prst="rect">
            <a:avLst/>
          </a:prstGeom>
        </p:spPr>
      </p:pic>
      <p:pic>
        <p:nvPicPr>
          <p:cNvPr id="14" name="Picture 13">
            <a:extLst>
              <a:ext uri="{FF2B5EF4-FFF2-40B4-BE49-F238E27FC236}">
                <a16:creationId xmlns:a16="http://schemas.microsoft.com/office/drawing/2014/main" id="{EE186078-94C2-4B56-A038-C63A89F40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3835695"/>
            <a:ext cx="2753832" cy="2065374"/>
          </a:xfrm>
          <a:prstGeom prst="rect">
            <a:avLst/>
          </a:prstGeom>
        </p:spPr>
      </p:pic>
      <p:pic>
        <p:nvPicPr>
          <p:cNvPr id="15" name="Picture 14">
            <a:extLst>
              <a:ext uri="{FF2B5EF4-FFF2-40B4-BE49-F238E27FC236}">
                <a16:creationId xmlns:a16="http://schemas.microsoft.com/office/drawing/2014/main" id="{BCBE0B06-93C5-4815-8364-9714772DF7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367" y="3835695"/>
            <a:ext cx="2753833" cy="2065375"/>
          </a:xfrm>
          <a:prstGeom prst="rect">
            <a:avLst/>
          </a:prstGeom>
        </p:spPr>
      </p:pic>
      <p:sp>
        <p:nvSpPr>
          <p:cNvPr id="9" name="TextBox 8">
            <a:extLst>
              <a:ext uri="{FF2B5EF4-FFF2-40B4-BE49-F238E27FC236}">
                <a16:creationId xmlns:a16="http://schemas.microsoft.com/office/drawing/2014/main" id="{7D425A83-BEA6-4EBB-A85A-C984CC5DE5EB}"/>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266320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48202185"/>
              </p:ext>
            </p:extLst>
          </p:nvPr>
        </p:nvGraphicFramePr>
        <p:xfrm>
          <a:off x="1600200" y="1203960"/>
          <a:ext cx="5562600" cy="86868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3088180080"/>
              </p:ext>
            </p:extLst>
          </p:nvPr>
        </p:nvGraphicFramePr>
        <p:xfrm>
          <a:off x="533397" y="1904999"/>
          <a:ext cx="8077201" cy="2133601"/>
        </p:xfrm>
        <a:graphic>
          <a:graphicData uri="http://schemas.openxmlformats.org/drawingml/2006/table">
            <a:tbl>
              <a:tblPr firstRow="1" bandRow="1">
                <a:tableStyleId>{00A15C55-8517-42AA-B614-E9B94910E393}</a:tableStyleId>
              </a:tblPr>
              <a:tblGrid>
                <a:gridCol w="10668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3458425628"/>
                    </a:ext>
                  </a:extLst>
                </a:gridCol>
                <a:gridCol w="457200">
                  <a:extLst>
                    <a:ext uri="{9D8B030D-6E8A-4147-A177-3AD203B41FA5}">
                      <a16:colId xmlns:a16="http://schemas.microsoft.com/office/drawing/2014/main" val="3306113855"/>
                    </a:ext>
                  </a:extLst>
                </a:gridCol>
                <a:gridCol w="457200">
                  <a:extLst>
                    <a:ext uri="{9D8B030D-6E8A-4147-A177-3AD203B41FA5}">
                      <a16:colId xmlns:a16="http://schemas.microsoft.com/office/drawing/2014/main" val="2625125955"/>
                    </a:ext>
                  </a:extLst>
                </a:gridCol>
                <a:gridCol w="457200">
                  <a:extLst>
                    <a:ext uri="{9D8B030D-6E8A-4147-A177-3AD203B41FA5}">
                      <a16:colId xmlns:a16="http://schemas.microsoft.com/office/drawing/2014/main" val="20002"/>
                    </a:ext>
                  </a:extLst>
                </a:gridCol>
                <a:gridCol w="466650">
                  <a:extLst>
                    <a:ext uri="{9D8B030D-6E8A-4147-A177-3AD203B41FA5}">
                      <a16:colId xmlns:a16="http://schemas.microsoft.com/office/drawing/2014/main" val="324763908"/>
                    </a:ext>
                  </a:extLst>
                </a:gridCol>
                <a:gridCol w="500911">
                  <a:extLst>
                    <a:ext uri="{9D8B030D-6E8A-4147-A177-3AD203B41FA5}">
                      <a16:colId xmlns:a16="http://schemas.microsoft.com/office/drawing/2014/main" val="2333216043"/>
                    </a:ext>
                  </a:extLst>
                </a:gridCol>
                <a:gridCol w="480239">
                  <a:extLst>
                    <a:ext uri="{9D8B030D-6E8A-4147-A177-3AD203B41FA5}">
                      <a16:colId xmlns:a16="http://schemas.microsoft.com/office/drawing/2014/main" val="717776955"/>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3530613554"/>
                    </a:ext>
                  </a:extLst>
                </a:gridCol>
                <a:gridCol w="457200">
                  <a:extLst>
                    <a:ext uri="{9D8B030D-6E8A-4147-A177-3AD203B41FA5}">
                      <a16:colId xmlns:a16="http://schemas.microsoft.com/office/drawing/2014/main" val="976825632"/>
                    </a:ext>
                  </a:extLst>
                </a:gridCol>
                <a:gridCol w="457200">
                  <a:extLst>
                    <a:ext uri="{9D8B030D-6E8A-4147-A177-3AD203B41FA5}">
                      <a16:colId xmlns:a16="http://schemas.microsoft.com/office/drawing/2014/main" val="3361203972"/>
                    </a:ext>
                  </a:extLst>
                </a:gridCol>
                <a:gridCol w="909326">
                  <a:extLst>
                    <a:ext uri="{9D8B030D-6E8A-4147-A177-3AD203B41FA5}">
                      <a16:colId xmlns:a16="http://schemas.microsoft.com/office/drawing/2014/main" val="20004"/>
                    </a:ext>
                  </a:extLst>
                </a:gridCol>
                <a:gridCol w="538472">
                  <a:extLst>
                    <a:ext uri="{9D8B030D-6E8A-4147-A177-3AD203B41FA5}">
                      <a16:colId xmlns:a16="http://schemas.microsoft.com/office/drawing/2014/main" val="2129303459"/>
                    </a:ext>
                  </a:extLst>
                </a:gridCol>
              </a:tblGrid>
              <a:tr h="588773">
                <a:tc>
                  <a:txBody>
                    <a:bodyPr/>
                    <a:lstStyle/>
                    <a:p>
                      <a:pPr algn="r"/>
                      <a:r>
                        <a:rPr lang="en-US" sz="1000" b="1" dirty="0">
                          <a:solidFill>
                            <a:schemeClr val="tx1"/>
                          </a:solidFill>
                        </a:rPr>
                        <a:t>ACTIVITY</a:t>
                      </a:r>
                    </a:p>
                  </a:txBody>
                  <a:tcPr anchor="ctr">
                    <a:solidFill>
                      <a:schemeClr val="bg1">
                        <a:lumMod val="75000"/>
                      </a:schemeClr>
                    </a:solidFill>
                  </a:tcPr>
                </a:tc>
                <a:tc>
                  <a:txBody>
                    <a:bodyPr/>
                    <a:lstStyle/>
                    <a:p>
                      <a:pPr algn="ctr"/>
                      <a:r>
                        <a:rPr lang="en-US" sz="800" b="1" dirty="0">
                          <a:solidFill>
                            <a:schemeClr val="tx1"/>
                          </a:solidFill>
                        </a:rPr>
                        <a:t>1</a:t>
                      </a:r>
                      <a:r>
                        <a:rPr lang="en-US" sz="800" b="1" baseline="30000" dirty="0">
                          <a:solidFill>
                            <a:schemeClr val="tx1"/>
                          </a:solidFill>
                        </a:rPr>
                        <a:t>st</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2</a:t>
                      </a:r>
                      <a:r>
                        <a:rPr lang="en-US" sz="800" b="1" baseline="30000" dirty="0">
                          <a:solidFill>
                            <a:schemeClr val="tx1"/>
                          </a:solidFill>
                        </a:rPr>
                        <a:t>nd</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3</a:t>
                      </a:r>
                      <a:r>
                        <a:rPr lang="en-US" sz="800" b="1" baseline="30000" dirty="0">
                          <a:solidFill>
                            <a:schemeClr val="tx1"/>
                          </a:solidFill>
                        </a:rPr>
                        <a:t>rd</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4</a:t>
                      </a:r>
                      <a:r>
                        <a:rPr lang="en-US" sz="800" b="1" baseline="30000" dirty="0">
                          <a:solidFill>
                            <a:schemeClr val="tx1"/>
                          </a:solidFill>
                        </a:rPr>
                        <a:t>th</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1</a:t>
                      </a:r>
                      <a:r>
                        <a:rPr lang="en-US" sz="800" b="1" baseline="30000" dirty="0">
                          <a:solidFill>
                            <a:schemeClr val="tx1"/>
                          </a:solidFill>
                        </a:rPr>
                        <a:t>st</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2</a:t>
                      </a:r>
                      <a:r>
                        <a:rPr lang="en-US" sz="800" b="1" baseline="30000" dirty="0">
                          <a:solidFill>
                            <a:schemeClr val="tx1"/>
                          </a:solidFill>
                        </a:rPr>
                        <a:t>nd</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3</a:t>
                      </a:r>
                      <a:r>
                        <a:rPr lang="en-US" sz="800" b="1" baseline="30000" dirty="0">
                          <a:solidFill>
                            <a:schemeClr val="tx1"/>
                          </a:solidFill>
                        </a:rPr>
                        <a:t>rd</a:t>
                      </a:r>
                      <a:r>
                        <a:rPr lang="en-US" sz="800" b="1" dirty="0">
                          <a:solidFill>
                            <a:schemeClr val="tx1"/>
                          </a:solidFill>
                        </a:rPr>
                        <a:t> Qtr.</a:t>
                      </a:r>
                    </a:p>
                  </a:txBody>
                  <a:tcPr anchor="ctr">
                    <a:solidFill>
                      <a:schemeClr val="bg1">
                        <a:lumMod val="75000"/>
                      </a:schemeClr>
                    </a:solidFill>
                  </a:tcPr>
                </a:tc>
                <a:tc>
                  <a:txBody>
                    <a:bodyPr/>
                    <a:lstStyle/>
                    <a:p>
                      <a:pPr algn="ctr"/>
                      <a:r>
                        <a:rPr lang="en-US" sz="800" b="1" dirty="0">
                          <a:solidFill>
                            <a:schemeClr val="tx1"/>
                          </a:solidFill>
                        </a:rPr>
                        <a:t>4</a:t>
                      </a:r>
                      <a:r>
                        <a:rPr lang="en-US" sz="800" b="1" baseline="30000" dirty="0">
                          <a:solidFill>
                            <a:schemeClr val="tx1"/>
                          </a:solidFill>
                        </a:rPr>
                        <a:t>th</a:t>
                      </a:r>
                      <a:r>
                        <a:rPr lang="en-US" sz="8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1</a:t>
                      </a:r>
                      <a:r>
                        <a:rPr lang="en-US" sz="800" b="1" baseline="30000" dirty="0">
                          <a:solidFill>
                            <a:schemeClr val="tx1"/>
                          </a:solidFill>
                        </a:rPr>
                        <a:t>st</a:t>
                      </a:r>
                      <a:r>
                        <a:rPr lang="en-US" sz="8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2</a:t>
                      </a:r>
                      <a:r>
                        <a:rPr lang="en-US" sz="800" b="1" baseline="30000" dirty="0">
                          <a:solidFill>
                            <a:schemeClr val="tx1"/>
                          </a:solidFill>
                        </a:rPr>
                        <a:t>nd</a:t>
                      </a:r>
                      <a:r>
                        <a:rPr lang="en-US" sz="8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3</a:t>
                      </a:r>
                      <a:r>
                        <a:rPr lang="en-US" sz="800" b="1" baseline="30000" dirty="0">
                          <a:solidFill>
                            <a:schemeClr val="tx1"/>
                          </a:solidFill>
                        </a:rPr>
                        <a:t>rd</a:t>
                      </a:r>
                      <a:r>
                        <a:rPr lang="en-US" sz="8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4</a:t>
                      </a:r>
                      <a:r>
                        <a:rPr lang="en-US" sz="800" b="1" baseline="30000" dirty="0">
                          <a:solidFill>
                            <a:schemeClr val="tx1"/>
                          </a:solidFill>
                        </a:rPr>
                        <a:t>th</a:t>
                      </a:r>
                      <a:r>
                        <a:rPr lang="en-US" sz="800" b="1" dirty="0">
                          <a:solidFill>
                            <a:schemeClr val="tx1"/>
                          </a:solidFill>
                        </a:rPr>
                        <a:t> Qtr.</a:t>
                      </a:r>
                    </a:p>
                  </a:txBody>
                  <a:tcPr anchor="ctr">
                    <a:solidFill>
                      <a:schemeClr val="bg1">
                        <a:lumMod val="75000"/>
                      </a:schemeClr>
                    </a:solidFill>
                  </a:tcPr>
                </a:tc>
                <a:tc>
                  <a:txBody>
                    <a:bodyPr/>
                    <a:lstStyle/>
                    <a:p>
                      <a:pPr algn="ctr"/>
                      <a:r>
                        <a:rPr lang="en-US" sz="800" b="1" i="1" dirty="0">
                          <a:solidFill>
                            <a:schemeClr val="tx1"/>
                          </a:solidFill>
                        </a:rPr>
                        <a:t>Cumulative* Total</a:t>
                      </a:r>
                    </a:p>
                  </a:txBody>
                  <a:tcPr anchor="ctr">
                    <a:solidFill>
                      <a:schemeClr val="bg1">
                        <a:lumMod val="75000"/>
                      </a:schemeClr>
                    </a:solidFill>
                  </a:tcPr>
                </a:tc>
                <a:tc>
                  <a:txBody>
                    <a:bodyPr/>
                    <a:lstStyle/>
                    <a:p>
                      <a:pPr algn="ctr"/>
                      <a:r>
                        <a:rPr lang="en-US" sz="800" b="1" i="0" dirty="0">
                          <a:solidFill>
                            <a:schemeClr val="tx1"/>
                          </a:solidFill>
                        </a:rPr>
                        <a:t>FFY 2019</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100" b="0" i="1" dirty="0"/>
                        <a:t>Complaints</a:t>
                      </a:r>
                    </a:p>
                  </a:txBody>
                  <a:tcPr anchor="ctr">
                    <a:solidFill>
                      <a:schemeClr val="bg1">
                        <a:lumMod val="85000"/>
                      </a:schemeClr>
                    </a:solidFill>
                  </a:tcPr>
                </a:tc>
                <a:tc>
                  <a:txBody>
                    <a:bodyPr/>
                    <a:lstStyle/>
                    <a:p>
                      <a:pPr algn="ctr"/>
                      <a:r>
                        <a:rPr lang="en-US" sz="900" i="0" dirty="0"/>
                        <a:t>223</a:t>
                      </a:r>
                    </a:p>
                  </a:txBody>
                  <a:tcPr anchor="ctr">
                    <a:solidFill>
                      <a:schemeClr val="bg1">
                        <a:lumMod val="85000"/>
                      </a:schemeClr>
                    </a:solidFill>
                  </a:tcPr>
                </a:tc>
                <a:tc>
                  <a:txBody>
                    <a:bodyPr/>
                    <a:lstStyle/>
                    <a:p>
                      <a:pPr algn="ctr"/>
                      <a:r>
                        <a:rPr lang="en-US" sz="900" i="0" dirty="0"/>
                        <a:t>313</a:t>
                      </a:r>
                    </a:p>
                  </a:txBody>
                  <a:tcPr anchor="ctr">
                    <a:solidFill>
                      <a:schemeClr val="bg1">
                        <a:lumMod val="85000"/>
                      </a:schemeClr>
                    </a:solidFill>
                  </a:tcPr>
                </a:tc>
                <a:tc>
                  <a:txBody>
                    <a:bodyPr/>
                    <a:lstStyle/>
                    <a:p>
                      <a:pPr algn="ctr"/>
                      <a:r>
                        <a:rPr lang="en-US" sz="900" i="0" dirty="0"/>
                        <a:t>708</a:t>
                      </a:r>
                    </a:p>
                  </a:txBody>
                  <a:tcPr anchor="ctr">
                    <a:solidFill>
                      <a:schemeClr val="bg1">
                        <a:lumMod val="85000"/>
                      </a:schemeClr>
                    </a:solidFill>
                  </a:tcPr>
                </a:tc>
                <a:tc>
                  <a:txBody>
                    <a:bodyPr/>
                    <a:lstStyle/>
                    <a:p>
                      <a:pPr algn="ctr"/>
                      <a:r>
                        <a:rPr lang="en-US" sz="900" i="0" dirty="0"/>
                        <a:t>709</a:t>
                      </a:r>
                    </a:p>
                  </a:txBody>
                  <a:tcPr anchor="ctr">
                    <a:solidFill>
                      <a:schemeClr val="bg1">
                        <a:lumMod val="85000"/>
                      </a:schemeClr>
                    </a:solidFill>
                  </a:tcPr>
                </a:tc>
                <a:tc>
                  <a:txBody>
                    <a:bodyPr/>
                    <a:lstStyle/>
                    <a:p>
                      <a:pPr algn="ctr"/>
                      <a:r>
                        <a:rPr lang="en-US" sz="900" i="0" dirty="0"/>
                        <a:t>263</a:t>
                      </a:r>
                    </a:p>
                  </a:txBody>
                  <a:tcPr anchor="ctr">
                    <a:solidFill>
                      <a:schemeClr val="bg1">
                        <a:lumMod val="85000"/>
                      </a:schemeClr>
                    </a:solidFill>
                  </a:tcPr>
                </a:tc>
                <a:tc>
                  <a:txBody>
                    <a:bodyPr/>
                    <a:lstStyle/>
                    <a:p>
                      <a:pPr algn="ctr"/>
                      <a:r>
                        <a:rPr lang="en-US" sz="900" i="0" dirty="0"/>
                        <a:t>351</a:t>
                      </a:r>
                    </a:p>
                  </a:txBody>
                  <a:tcPr anchor="ctr">
                    <a:solidFill>
                      <a:schemeClr val="bg1">
                        <a:lumMod val="85000"/>
                      </a:schemeClr>
                    </a:solidFill>
                  </a:tcPr>
                </a:tc>
                <a:tc>
                  <a:txBody>
                    <a:bodyPr/>
                    <a:lstStyle/>
                    <a:p>
                      <a:pPr algn="ctr"/>
                      <a:r>
                        <a:rPr lang="en-US" sz="900" i="0" dirty="0"/>
                        <a:t>801</a:t>
                      </a:r>
                    </a:p>
                  </a:txBody>
                  <a:tcPr anchor="ctr">
                    <a:solidFill>
                      <a:schemeClr val="bg1">
                        <a:lumMod val="85000"/>
                      </a:schemeClr>
                    </a:solidFill>
                  </a:tcPr>
                </a:tc>
                <a:tc>
                  <a:txBody>
                    <a:bodyPr/>
                    <a:lstStyle/>
                    <a:p>
                      <a:pPr algn="ctr"/>
                      <a:r>
                        <a:rPr lang="en-US" sz="900" i="0" dirty="0"/>
                        <a:t>740</a:t>
                      </a:r>
                    </a:p>
                  </a:txBody>
                  <a:tcPr anchor="ctr">
                    <a:solidFill>
                      <a:schemeClr val="bg1">
                        <a:lumMod val="85000"/>
                      </a:schemeClr>
                    </a:solidFill>
                  </a:tcPr>
                </a:tc>
                <a:tc>
                  <a:txBody>
                    <a:bodyPr/>
                    <a:lstStyle/>
                    <a:p>
                      <a:pPr algn="ctr"/>
                      <a:r>
                        <a:rPr lang="en-US" sz="900" i="0" dirty="0"/>
                        <a:t>3</a:t>
                      </a:r>
                    </a:p>
                  </a:txBody>
                  <a:tcPr anchor="ctr">
                    <a:solidFill>
                      <a:schemeClr val="bg1">
                        <a:lumMod val="85000"/>
                      </a:schemeClr>
                    </a:solidFill>
                  </a:tcPr>
                </a:tc>
                <a:tc>
                  <a:txBody>
                    <a:bodyPr/>
                    <a:lstStyle/>
                    <a:p>
                      <a:pPr algn="ctr"/>
                      <a:r>
                        <a:rPr lang="en-US" sz="900" i="0" dirty="0"/>
                        <a:t>3</a:t>
                      </a:r>
                    </a:p>
                  </a:txBody>
                  <a:tcPr anchor="ctr">
                    <a:solidFill>
                      <a:schemeClr val="bg1">
                        <a:lumMod val="85000"/>
                      </a:schemeClr>
                    </a:solidFill>
                  </a:tcPr>
                </a:tc>
                <a:tc>
                  <a:txBody>
                    <a:bodyPr/>
                    <a:lstStyle/>
                    <a:p>
                      <a:pPr algn="ctr"/>
                      <a:r>
                        <a:rPr lang="en-US" sz="900" i="0" dirty="0"/>
                        <a:t>3</a:t>
                      </a:r>
                    </a:p>
                  </a:txBody>
                  <a:tcPr anchor="ctr">
                    <a:solidFill>
                      <a:schemeClr val="bg1">
                        <a:lumMod val="85000"/>
                      </a:schemeClr>
                    </a:solidFill>
                  </a:tcPr>
                </a:tc>
                <a:tc>
                  <a:txBody>
                    <a:bodyPr/>
                    <a:lstStyle/>
                    <a:p>
                      <a:pPr algn="ctr"/>
                      <a:r>
                        <a:rPr lang="en-US" sz="900" i="0" dirty="0"/>
                        <a:t>4</a:t>
                      </a:r>
                    </a:p>
                  </a:txBody>
                  <a:tcPr anchor="ctr">
                    <a:solidFill>
                      <a:schemeClr val="bg1">
                        <a:lumMod val="85000"/>
                      </a:schemeClr>
                    </a:solidFill>
                  </a:tcPr>
                </a:tc>
                <a:tc>
                  <a:txBody>
                    <a:bodyPr/>
                    <a:lstStyle/>
                    <a:p>
                      <a:pPr algn="ctr"/>
                      <a:r>
                        <a:rPr lang="en-US" sz="900" b="1" i="1" dirty="0"/>
                        <a:t>4,121</a:t>
                      </a:r>
                    </a:p>
                  </a:txBody>
                  <a:tcPr anchor="ctr">
                    <a:solidFill>
                      <a:schemeClr val="bg1">
                        <a:lumMod val="85000"/>
                      </a:schemeClr>
                    </a:solidFill>
                  </a:tcPr>
                </a:tc>
                <a:tc>
                  <a:txBody>
                    <a:bodyPr/>
                    <a:lstStyle/>
                    <a:p>
                      <a:pPr algn="ctr"/>
                      <a:r>
                        <a:rPr lang="en-US" sz="9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100" b="0" i="1" dirty="0"/>
                        <a:t>Referrals</a:t>
                      </a:r>
                    </a:p>
                  </a:txBody>
                  <a:tcPr anchor="ctr">
                    <a:solidFill>
                      <a:schemeClr val="bg1">
                        <a:lumMod val="95000"/>
                      </a:schemeClr>
                    </a:solidFill>
                  </a:tcPr>
                </a:tc>
                <a:tc>
                  <a:txBody>
                    <a:bodyPr/>
                    <a:lstStyle/>
                    <a:p>
                      <a:pPr algn="ctr"/>
                      <a:r>
                        <a:rPr lang="en-US" sz="900" i="0" dirty="0"/>
                        <a:t>61</a:t>
                      </a:r>
                    </a:p>
                  </a:txBody>
                  <a:tcPr anchor="ctr">
                    <a:solidFill>
                      <a:schemeClr val="bg1">
                        <a:lumMod val="95000"/>
                      </a:schemeClr>
                    </a:solidFill>
                  </a:tcPr>
                </a:tc>
                <a:tc>
                  <a:txBody>
                    <a:bodyPr/>
                    <a:lstStyle/>
                    <a:p>
                      <a:pPr algn="ctr"/>
                      <a:r>
                        <a:rPr lang="en-US" sz="900" i="0" dirty="0"/>
                        <a:t>85</a:t>
                      </a:r>
                    </a:p>
                  </a:txBody>
                  <a:tcPr anchor="ctr">
                    <a:solidFill>
                      <a:schemeClr val="bg1">
                        <a:lumMod val="95000"/>
                      </a:schemeClr>
                    </a:solidFill>
                  </a:tcPr>
                </a:tc>
                <a:tc>
                  <a:txBody>
                    <a:bodyPr/>
                    <a:lstStyle/>
                    <a:p>
                      <a:pPr algn="ctr"/>
                      <a:r>
                        <a:rPr lang="en-US" sz="900" i="0" dirty="0"/>
                        <a:t>68</a:t>
                      </a:r>
                    </a:p>
                  </a:txBody>
                  <a:tcPr anchor="ctr">
                    <a:solidFill>
                      <a:schemeClr val="bg1">
                        <a:lumMod val="95000"/>
                      </a:schemeClr>
                    </a:solidFill>
                  </a:tcPr>
                </a:tc>
                <a:tc>
                  <a:txBody>
                    <a:bodyPr/>
                    <a:lstStyle/>
                    <a:p>
                      <a:pPr algn="ctr"/>
                      <a:r>
                        <a:rPr lang="en-US" sz="900" i="0" dirty="0"/>
                        <a:t>76</a:t>
                      </a:r>
                    </a:p>
                  </a:txBody>
                  <a:tcPr anchor="ctr">
                    <a:solidFill>
                      <a:schemeClr val="bg1">
                        <a:lumMod val="95000"/>
                      </a:schemeClr>
                    </a:solidFill>
                  </a:tcPr>
                </a:tc>
                <a:tc>
                  <a:txBody>
                    <a:bodyPr/>
                    <a:lstStyle/>
                    <a:p>
                      <a:pPr algn="ctr"/>
                      <a:r>
                        <a:rPr lang="en-US" sz="900" i="0" dirty="0"/>
                        <a:t>88</a:t>
                      </a:r>
                    </a:p>
                  </a:txBody>
                  <a:tcPr anchor="ctr">
                    <a:solidFill>
                      <a:schemeClr val="bg1">
                        <a:lumMod val="95000"/>
                      </a:schemeClr>
                    </a:solidFill>
                  </a:tcPr>
                </a:tc>
                <a:tc>
                  <a:txBody>
                    <a:bodyPr/>
                    <a:lstStyle/>
                    <a:p>
                      <a:pPr algn="ctr"/>
                      <a:r>
                        <a:rPr lang="en-US" sz="900" i="0" dirty="0"/>
                        <a:t>98</a:t>
                      </a:r>
                    </a:p>
                  </a:txBody>
                  <a:tcPr anchor="ctr">
                    <a:solidFill>
                      <a:schemeClr val="bg1">
                        <a:lumMod val="95000"/>
                      </a:schemeClr>
                    </a:solidFill>
                  </a:tcPr>
                </a:tc>
                <a:tc>
                  <a:txBody>
                    <a:bodyPr/>
                    <a:lstStyle/>
                    <a:p>
                      <a:pPr algn="ctr"/>
                      <a:r>
                        <a:rPr lang="en-US" sz="900" i="0" dirty="0"/>
                        <a:t>80</a:t>
                      </a:r>
                    </a:p>
                  </a:txBody>
                  <a:tcPr anchor="ctr">
                    <a:solidFill>
                      <a:schemeClr val="bg1">
                        <a:lumMod val="95000"/>
                      </a:schemeClr>
                    </a:solidFill>
                  </a:tcPr>
                </a:tc>
                <a:tc>
                  <a:txBody>
                    <a:bodyPr/>
                    <a:lstStyle/>
                    <a:p>
                      <a:pPr algn="ctr"/>
                      <a:r>
                        <a:rPr lang="en-US" sz="900" i="0" dirty="0"/>
                        <a:t>111</a:t>
                      </a:r>
                    </a:p>
                  </a:txBody>
                  <a:tcPr anchor="ctr">
                    <a:solidFill>
                      <a:schemeClr val="bg1">
                        <a:lumMod val="95000"/>
                      </a:schemeClr>
                    </a:solidFill>
                  </a:tcPr>
                </a:tc>
                <a:tc>
                  <a:txBody>
                    <a:bodyPr/>
                    <a:lstStyle/>
                    <a:p>
                      <a:pPr algn="ctr"/>
                      <a:r>
                        <a:rPr lang="en-US" sz="900" i="0" dirty="0"/>
                        <a:t>4</a:t>
                      </a:r>
                    </a:p>
                  </a:txBody>
                  <a:tcPr anchor="ctr">
                    <a:solidFill>
                      <a:schemeClr val="bg1">
                        <a:lumMod val="95000"/>
                      </a:schemeClr>
                    </a:solidFill>
                  </a:tcPr>
                </a:tc>
                <a:tc>
                  <a:txBody>
                    <a:bodyPr/>
                    <a:lstStyle/>
                    <a:p>
                      <a:pPr algn="ctr"/>
                      <a:r>
                        <a:rPr lang="en-US" sz="900" i="0" dirty="0"/>
                        <a:t>8</a:t>
                      </a:r>
                    </a:p>
                  </a:txBody>
                  <a:tcPr anchor="ctr">
                    <a:solidFill>
                      <a:schemeClr val="bg1">
                        <a:lumMod val="95000"/>
                      </a:schemeClr>
                    </a:solidFill>
                  </a:tcPr>
                </a:tc>
                <a:tc>
                  <a:txBody>
                    <a:bodyPr/>
                    <a:lstStyle/>
                    <a:p>
                      <a:pPr algn="ctr"/>
                      <a:r>
                        <a:rPr lang="en-US" sz="900" i="0" dirty="0"/>
                        <a:t>10</a:t>
                      </a:r>
                    </a:p>
                  </a:txBody>
                  <a:tcPr anchor="ctr">
                    <a:solidFill>
                      <a:schemeClr val="bg1">
                        <a:lumMod val="95000"/>
                      </a:schemeClr>
                    </a:solidFill>
                  </a:tcPr>
                </a:tc>
                <a:tc>
                  <a:txBody>
                    <a:bodyPr/>
                    <a:lstStyle/>
                    <a:p>
                      <a:pPr algn="ctr"/>
                      <a:r>
                        <a:rPr lang="en-US" sz="900" i="0" dirty="0"/>
                        <a:t>18</a:t>
                      </a:r>
                    </a:p>
                  </a:txBody>
                  <a:tcPr anchor="ctr">
                    <a:solidFill>
                      <a:schemeClr val="bg1">
                        <a:lumMod val="95000"/>
                      </a:schemeClr>
                    </a:solidFill>
                  </a:tcPr>
                </a:tc>
                <a:tc>
                  <a:txBody>
                    <a:bodyPr/>
                    <a:lstStyle/>
                    <a:p>
                      <a:pPr algn="ctr"/>
                      <a:r>
                        <a:rPr lang="en-US" sz="900" b="1" i="1" dirty="0"/>
                        <a:t>703</a:t>
                      </a:r>
                    </a:p>
                  </a:txBody>
                  <a:tcPr anchor="ctr">
                    <a:solidFill>
                      <a:schemeClr val="bg1">
                        <a:lumMod val="95000"/>
                      </a:schemeClr>
                    </a:solidFill>
                  </a:tcPr>
                </a:tc>
                <a:tc>
                  <a:txBody>
                    <a:bodyPr/>
                    <a:lstStyle/>
                    <a:p>
                      <a:pPr algn="ctr"/>
                      <a:r>
                        <a:rPr lang="en-US" sz="9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100" b="0" i="1" dirty="0"/>
                        <a:t>Fat/Cat</a:t>
                      </a:r>
                    </a:p>
                  </a:txBody>
                  <a:tcPr anchor="ctr">
                    <a:solidFill>
                      <a:schemeClr val="bg1">
                        <a:lumMod val="85000"/>
                      </a:schemeClr>
                    </a:solidFill>
                  </a:tcPr>
                </a:tc>
                <a:tc>
                  <a:txBody>
                    <a:bodyPr/>
                    <a:lstStyle/>
                    <a:p>
                      <a:pPr algn="ctr"/>
                      <a:r>
                        <a:rPr lang="en-US" sz="900" i="0" dirty="0"/>
                        <a:t>28</a:t>
                      </a:r>
                    </a:p>
                  </a:txBody>
                  <a:tcPr anchor="ctr">
                    <a:solidFill>
                      <a:schemeClr val="bg1">
                        <a:lumMod val="85000"/>
                      </a:schemeClr>
                    </a:solidFill>
                  </a:tcPr>
                </a:tc>
                <a:tc>
                  <a:txBody>
                    <a:bodyPr/>
                    <a:lstStyle/>
                    <a:p>
                      <a:pPr algn="ctr"/>
                      <a:r>
                        <a:rPr lang="en-US" sz="900" i="0" dirty="0"/>
                        <a:t>19</a:t>
                      </a:r>
                    </a:p>
                  </a:txBody>
                  <a:tcPr anchor="ctr">
                    <a:solidFill>
                      <a:schemeClr val="bg1">
                        <a:lumMod val="85000"/>
                      </a:schemeClr>
                    </a:solidFill>
                  </a:tcPr>
                </a:tc>
                <a:tc>
                  <a:txBody>
                    <a:bodyPr/>
                    <a:lstStyle/>
                    <a:p>
                      <a:pPr algn="ctr"/>
                      <a:r>
                        <a:rPr lang="en-US" sz="900" i="0" dirty="0"/>
                        <a:t>21</a:t>
                      </a:r>
                    </a:p>
                  </a:txBody>
                  <a:tcPr anchor="ctr">
                    <a:solidFill>
                      <a:schemeClr val="bg1">
                        <a:lumMod val="85000"/>
                      </a:schemeClr>
                    </a:solidFill>
                  </a:tcPr>
                </a:tc>
                <a:tc>
                  <a:txBody>
                    <a:bodyPr/>
                    <a:lstStyle/>
                    <a:p>
                      <a:pPr algn="ctr"/>
                      <a:r>
                        <a:rPr lang="en-US" sz="900" i="0" dirty="0"/>
                        <a:t>31</a:t>
                      </a:r>
                    </a:p>
                  </a:txBody>
                  <a:tcPr anchor="ctr">
                    <a:solidFill>
                      <a:schemeClr val="bg1">
                        <a:lumMod val="85000"/>
                      </a:schemeClr>
                    </a:solidFill>
                  </a:tcPr>
                </a:tc>
                <a:tc>
                  <a:txBody>
                    <a:bodyPr/>
                    <a:lstStyle/>
                    <a:p>
                      <a:pPr algn="ctr"/>
                      <a:r>
                        <a:rPr lang="en-US" sz="900" i="0" dirty="0"/>
                        <a:t>28</a:t>
                      </a:r>
                    </a:p>
                  </a:txBody>
                  <a:tcPr anchor="ctr">
                    <a:solidFill>
                      <a:schemeClr val="bg1">
                        <a:lumMod val="85000"/>
                      </a:schemeClr>
                    </a:solidFill>
                  </a:tcPr>
                </a:tc>
                <a:tc>
                  <a:txBody>
                    <a:bodyPr/>
                    <a:lstStyle/>
                    <a:p>
                      <a:pPr algn="ctr"/>
                      <a:r>
                        <a:rPr lang="en-US" sz="900" i="0" dirty="0"/>
                        <a:t>32</a:t>
                      </a:r>
                    </a:p>
                  </a:txBody>
                  <a:tcPr anchor="ctr">
                    <a:solidFill>
                      <a:schemeClr val="bg1">
                        <a:lumMod val="85000"/>
                      </a:schemeClr>
                    </a:solidFill>
                  </a:tcPr>
                </a:tc>
                <a:tc>
                  <a:txBody>
                    <a:bodyPr/>
                    <a:lstStyle/>
                    <a:p>
                      <a:pPr algn="ctr"/>
                      <a:r>
                        <a:rPr lang="en-US" sz="900" i="0" dirty="0"/>
                        <a:t>39</a:t>
                      </a:r>
                    </a:p>
                  </a:txBody>
                  <a:tcPr anchor="ctr">
                    <a:solidFill>
                      <a:schemeClr val="bg1">
                        <a:lumMod val="85000"/>
                      </a:schemeClr>
                    </a:solidFill>
                  </a:tcPr>
                </a:tc>
                <a:tc>
                  <a:txBody>
                    <a:bodyPr/>
                    <a:lstStyle/>
                    <a:p>
                      <a:pPr algn="ctr"/>
                      <a:r>
                        <a:rPr lang="en-US" sz="900" i="0" dirty="0"/>
                        <a:t>35</a:t>
                      </a:r>
                    </a:p>
                  </a:txBody>
                  <a:tcPr anchor="ctr">
                    <a:solidFill>
                      <a:schemeClr val="bg1">
                        <a:lumMod val="85000"/>
                      </a:schemeClr>
                    </a:solidFill>
                  </a:tcPr>
                </a:tc>
                <a:tc>
                  <a:txBody>
                    <a:bodyPr/>
                    <a:lstStyle/>
                    <a:p>
                      <a:pPr algn="ctr"/>
                      <a:r>
                        <a:rPr lang="en-US" sz="900" i="0" dirty="0"/>
                        <a:t>1</a:t>
                      </a:r>
                    </a:p>
                  </a:txBody>
                  <a:tcPr anchor="ctr">
                    <a:solidFill>
                      <a:schemeClr val="bg1">
                        <a:lumMod val="85000"/>
                      </a:schemeClr>
                    </a:solidFill>
                  </a:tcPr>
                </a:tc>
                <a:tc>
                  <a:txBody>
                    <a:bodyPr/>
                    <a:lstStyle/>
                    <a:p>
                      <a:pPr algn="ctr"/>
                      <a:r>
                        <a:rPr lang="en-US" sz="900" i="0" dirty="0"/>
                        <a:t>1</a:t>
                      </a:r>
                    </a:p>
                  </a:txBody>
                  <a:tcPr anchor="ctr">
                    <a:solidFill>
                      <a:schemeClr val="bg1">
                        <a:lumMod val="85000"/>
                      </a:schemeClr>
                    </a:solidFill>
                  </a:tcPr>
                </a:tc>
                <a:tc>
                  <a:txBody>
                    <a:bodyPr/>
                    <a:lstStyle/>
                    <a:p>
                      <a:pPr algn="ctr"/>
                      <a:r>
                        <a:rPr lang="en-US" sz="900" i="0" dirty="0"/>
                        <a:t>4</a:t>
                      </a:r>
                    </a:p>
                  </a:txBody>
                  <a:tcPr anchor="ctr">
                    <a:solidFill>
                      <a:schemeClr val="bg1">
                        <a:lumMod val="85000"/>
                      </a:schemeClr>
                    </a:solidFill>
                  </a:tcPr>
                </a:tc>
                <a:tc>
                  <a:txBody>
                    <a:bodyPr/>
                    <a:lstStyle/>
                    <a:p>
                      <a:pPr algn="ctr"/>
                      <a:r>
                        <a:rPr lang="en-US" sz="900" i="0" dirty="0"/>
                        <a:t>7</a:t>
                      </a:r>
                    </a:p>
                  </a:txBody>
                  <a:tcPr anchor="ctr">
                    <a:solidFill>
                      <a:schemeClr val="bg1">
                        <a:lumMod val="85000"/>
                      </a:schemeClr>
                    </a:solidFill>
                  </a:tcPr>
                </a:tc>
                <a:tc>
                  <a:txBody>
                    <a:bodyPr/>
                    <a:lstStyle/>
                    <a:p>
                      <a:pPr algn="ctr"/>
                      <a:r>
                        <a:rPr lang="en-US" sz="900" b="1" i="1" dirty="0"/>
                        <a:t>246</a:t>
                      </a:r>
                    </a:p>
                  </a:txBody>
                  <a:tcPr anchor="ctr">
                    <a:solidFill>
                      <a:schemeClr val="bg1">
                        <a:lumMod val="85000"/>
                      </a:schemeClr>
                    </a:solidFill>
                  </a:tcPr>
                </a:tc>
                <a:tc>
                  <a:txBody>
                    <a:bodyPr/>
                    <a:lstStyle/>
                    <a:p>
                      <a:pPr algn="ctr"/>
                      <a:r>
                        <a:rPr lang="en-US" sz="9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100" b="1" i="1" dirty="0"/>
                        <a:t>Totals</a:t>
                      </a:r>
                    </a:p>
                  </a:txBody>
                  <a:tcPr anchor="ctr">
                    <a:solidFill>
                      <a:schemeClr val="bg1">
                        <a:lumMod val="95000"/>
                      </a:schemeClr>
                    </a:solidFill>
                  </a:tcPr>
                </a:tc>
                <a:tc>
                  <a:txBody>
                    <a:bodyPr/>
                    <a:lstStyle/>
                    <a:p>
                      <a:pPr algn="ctr"/>
                      <a:r>
                        <a:rPr lang="en-US" sz="900" b="1" i="1" dirty="0"/>
                        <a:t>312</a:t>
                      </a:r>
                    </a:p>
                  </a:txBody>
                  <a:tcPr anchor="ctr">
                    <a:solidFill>
                      <a:schemeClr val="bg1">
                        <a:lumMod val="95000"/>
                      </a:schemeClr>
                    </a:solidFill>
                  </a:tcPr>
                </a:tc>
                <a:tc>
                  <a:txBody>
                    <a:bodyPr/>
                    <a:lstStyle/>
                    <a:p>
                      <a:pPr algn="ctr"/>
                      <a:r>
                        <a:rPr lang="en-US" sz="900" b="1" i="1" dirty="0"/>
                        <a:t>417</a:t>
                      </a:r>
                    </a:p>
                  </a:txBody>
                  <a:tcPr anchor="ctr">
                    <a:solidFill>
                      <a:schemeClr val="bg1">
                        <a:lumMod val="95000"/>
                      </a:schemeClr>
                    </a:solidFill>
                  </a:tcPr>
                </a:tc>
                <a:tc>
                  <a:txBody>
                    <a:bodyPr/>
                    <a:lstStyle/>
                    <a:p>
                      <a:pPr algn="ctr"/>
                      <a:r>
                        <a:rPr lang="en-US" sz="900" b="1" i="1" dirty="0"/>
                        <a:t>797</a:t>
                      </a:r>
                    </a:p>
                  </a:txBody>
                  <a:tcPr anchor="ctr">
                    <a:solidFill>
                      <a:schemeClr val="bg1">
                        <a:lumMod val="95000"/>
                      </a:schemeClr>
                    </a:solidFill>
                  </a:tcPr>
                </a:tc>
                <a:tc>
                  <a:txBody>
                    <a:bodyPr/>
                    <a:lstStyle/>
                    <a:p>
                      <a:pPr algn="ctr"/>
                      <a:r>
                        <a:rPr lang="en-US" sz="900" b="1" i="1" dirty="0"/>
                        <a:t>816</a:t>
                      </a:r>
                    </a:p>
                  </a:txBody>
                  <a:tcPr anchor="ctr">
                    <a:solidFill>
                      <a:schemeClr val="bg1">
                        <a:lumMod val="95000"/>
                      </a:schemeClr>
                    </a:solidFill>
                  </a:tcPr>
                </a:tc>
                <a:tc>
                  <a:txBody>
                    <a:bodyPr/>
                    <a:lstStyle/>
                    <a:p>
                      <a:pPr algn="ctr"/>
                      <a:r>
                        <a:rPr lang="en-US" sz="900" b="1" i="1" dirty="0"/>
                        <a:t>379</a:t>
                      </a:r>
                    </a:p>
                  </a:txBody>
                  <a:tcPr anchor="ctr">
                    <a:solidFill>
                      <a:schemeClr val="bg1">
                        <a:lumMod val="95000"/>
                      </a:schemeClr>
                    </a:solidFill>
                  </a:tcPr>
                </a:tc>
                <a:tc>
                  <a:txBody>
                    <a:bodyPr/>
                    <a:lstStyle/>
                    <a:p>
                      <a:pPr algn="ctr"/>
                      <a:r>
                        <a:rPr lang="en-US" sz="900" b="1" i="1" dirty="0"/>
                        <a:t>481</a:t>
                      </a:r>
                    </a:p>
                  </a:txBody>
                  <a:tcPr anchor="ctr">
                    <a:solidFill>
                      <a:schemeClr val="bg1">
                        <a:lumMod val="95000"/>
                      </a:schemeClr>
                    </a:solidFill>
                  </a:tcPr>
                </a:tc>
                <a:tc>
                  <a:txBody>
                    <a:bodyPr/>
                    <a:lstStyle/>
                    <a:p>
                      <a:pPr algn="ctr"/>
                      <a:r>
                        <a:rPr lang="en-US" sz="900" b="1" i="1" dirty="0"/>
                        <a:t>920</a:t>
                      </a:r>
                    </a:p>
                  </a:txBody>
                  <a:tcPr anchor="ctr">
                    <a:solidFill>
                      <a:schemeClr val="bg1">
                        <a:lumMod val="95000"/>
                      </a:schemeClr>
                    </a:solidFill>
                  </a:tcPr>
                </a:tc>
                <a:tc>
                  <a:txBody>
                    <a:bodyPr/>
                    <a:lstStyle/>
                    <a:p>
                      <a:pPr algn="ctr"/>
                      <a:r>
                        <a:rPr lang="en-US" sz="900" b="1" i="1" dirty="0"/>
                        <a:t>886</a:t>
                      </a:r>
                    </a:p>
                  </a:txBody>
                  <a:tcPr anchor="ctr">
                    <a:solidFill>
                      <a:schemeClr val="bg1">
                        <a:lumMod val="95000"/>
                      </a:schemeClr>
                    </a:solidFill>
                  </a:tcPr>
                </a:tc>
                <a:tc>
                  <a:txBody>
                    <a:bodyPr/>
                    <a:lstStyle/>
                    <a:p>
                      <a:pPr algn="ctr"/>
                      <a:r>
                        <a:rPr lang="en-US" sz="900" b="1" i="1" dirty="0"/>
                        <a:t>8</a:t>
                      </a:r>
                    </a:p>
                  </a:txBody>
                  <a:tcPr anchor="ctr">
                    <a:solidFill>
                      <a:schemeClr val="bg1">
                        <a:lumMod val="95000"/>
                      </a:schemeClr>
                    </a:solidFill>
                  </a:tcPr>
                </a:tc>
                <a:tc>
                  <a:txBody>
                    <a:bodyPr/>
                    <a:lstStyle/>
                    <a:p>
                      <a:pPr algn="ctr"/>
                      <a:r>
                        <a:rPr lang="en-US" sz="900" b="1" i="1" dirty="0"/>
                        <a:t>8</a:t>
                      </a:r>
                    </a:p>
                  </a:txBody>
                  <a:tcPr anchor="ctr">
                    <a:solidFill>
                      <a:schemeClr val="bg1">
                        <a:lumMod val="95000"/>
                      </a:schemeClr>
                    </a:solidFill>
                  </a:tcPr>
                </a:tc>
                <a:tc>
                  <a:txBody>
                    <a:bodyPr/>
                    <a:lstStyle/>
                    <a:p>
                      <a:pPr algn="ctr"/>
                      <a:r>
                        <a:rPr lang="en-US" sz="900" b="1" i="1" dirty="0"/>
                        <a:t>17</a:t>
                      </a:r>
                    </a:p>
                  </a:txBody>
                  <a:tcPr anchor="ctr">
                    <a:solidFill>
                      <a:schemeClr val="bg1">
                        <a:lumMod val="95000"/>
                      </a:schemeClr>
                    </a:solidFill>
                  </a:tcPr>
                </a:tc>
                <a:tc>
                  <a:txBody>
                    <a:bodyPr/>
                    <a:lstStyle/>
                    <a:p>
                      <a:pPr algn="ctr"/>
                      <a:r>
                        <a:rPr lang="en-US" sz="900" b="1" i="1" dirty="0"/>
                        <a:t>29</a:t>
                      </a:r>
                    </a:p>
                  </a:txBody>
                  <a:tcPr anchor="ctr">
                    <a:solidFill>
                      <a:schemeClr val="bg1">
                        <a:lumMod val="95000"/>
                      </a:schemeClr>
                    </a:solidFill>
                  </a:tcPr>
                </a:tc>
                <a:tc>
                  <a:txBody>
                    <a:bodyPr/>
                    <a:lstStyle/>
                    <a:p>
                      <a:pPr algn="ctr"/>
                      <a:r>
                        <a:rPr lang="en-US" sz="900" b="1" i="1" dirty="0"/>
                        <a:t>5,070</a:t>
                      </a:r>
                    </a:p>
                  </a:txBody>
                  <a:tcPr anchor="ctr">
                    <a:solidFill>
                      <a:schemeClr val="bg1">
                        <a:lumMod val="95000"/>
                      </a:schemeClr>
                    </a:solidFill>
                  </a:tcPr>
                </a:tc>
                <a:tc>
                  <a:txBody>
                    <a:bodyPr/>
                    <a:lstStyle/>
                    <a:p>
                      <a:pPr algn="ctr"/>
                      <a:r>
                        <a:rPr lang="en-US" sz="900" b="1"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5" name="Content Placeholder 5">
            <a:extLst>
              <a:ext uri="{FF2B5EF4-FFF2-40B4-BE49-F238E27FC236}">
                <a16:creationId xmlns:a16="http://schemas.microsoft.com/office/drawing/2014/main" id="{1317A66C-4483-46F2-ABC2-9B10E62152DE}"/>
              </a:ext>
            </a:extLst>
          </p:cNvPr>
          <p:cNvGraphicFramePr>
            <a:graphicFrameLocks/>
          </p:cNvGraphicFramePr>
          <p:nvPr>
            <p:extLst>
              <p:ext uri="{D42A27DB-BD31-4B8C-83A1-F6EECF244321}">
                <p14:modId xmlns:p14="http://schemas.microsoft.com/office/powerpoint/2010/main" val="2091132202"/>
              </p:ext>
            </p:extLst>
          </p:nvPr>
        </p:nvGraphicFramePr>
        <p:xfrm>
          <a:off x="533396" y="4648200"/>
          <a:ext cx="8001001" cy="785030"/>
        </p:xfrm>
        <a:graphic>
          <a:graphicData uri="http://schemas.openxmlformats.org/drawingml/2006/table">
            <a:tbl>
              <a:tblPr firstRow="1" bandRow="1">
                <a:tableStyleId>{00A15C55-8517-42AA-B614-E9B94910E393}</a:tableStyleId>
              </a:tblPr>
              <a:tblGrid>
                <a:gridCol w="3207884">
                  <a:extLst>
                    <a:ext uri="{9D8B030D-6E8A-4147-A177-3AD203B41FA5}">
                      <a16:colId xmlns:a16="http://schemas.microsoft.com/office/drawing/2014/main" val="20000"/>
                    </a:ext>
                  </a:extLst>
                </a:gridCol>
                <a:gridCol w="925350">
                  <a:extLst>
                    <a:ext uri="{9D8B030D-6E8A-4147-A177-3AD203B41FA5}">
                      <a16:colId xmlns:a16="http://schemas.microsoft.com/office/drawing/2014/main" val="20003"/>
                    </a:ext>
                  </a:extLst>
                </a:gridCol>
                <a:gridCol w="792619">
                  <a:extLst>
                    <a:ext uri="{9D8B030D-6E8A-4147-A177-3AD203B41FA5}">
                      <a16:colId xmlns:a16="http://schemas.microsoft.com/office/drawing/2014/main" val="3530613554"/>
                    </a:ext>
                  </a:extLst>
                </a:gridCol>
                <a:gridCol w="792619">
                  <a:extLst>
                    <a:ext uri="{9D8B030D-6E8A-4147-A177-3AD203B41FA5}">
                      <a16:colId xmlns:a16="http://schemas.microsoft.com/office/drawing/2014/main" val="3237352363"/>
                    </a:ext>
                  </a:extLst>
                </a:gridCol>
                <a:gridCol w="792619">
                  <a:extLst>
                    <a:ext uri="{9D8B030D-6E8A-4147-A177-3AD203B41FA5}">
                      <a16:colId xmlns:a16="http://schemas.microsoft.com/office/drawing/2014/main" val="3223998550"/>
                    </a:ext>
                  </a:extLst>
                </a:gridCol>
                <a:gridCol w="1489910">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0" i="1" dirty="0"/>
                        <a:t>641</a:t>
                      </a:r>
                    </a:p>
                  </a:txBody>
                  <a:tcPr anchor="ctr">
                    <a:solidFill>
                      <a:schemeClr val="bg1">
                        <a:lumMod val="95000"/>
                      </a:schemeClr>
                    </a:solidFill>
                  </a:tcPr>
                </a:tc>
                <a:tc>
                  <a:txBody>
                    <a:bodyPr/>
                    <a:lstStyle/>
                    <a:p>
                      <a:pPr algn="ctr"/>
                      <a:r>
                        <a:rPr lang="en-US" sz="1400" b="0" i="1" dirty="0"/>
                        <a:t>916</a:t>
                      </a:r>
                    </a:p>
                  </a:txBody>
                  <a:tcPr anchor="ctr">
                    <a:solidFill>
                      <a:schemeClr val="bg1">
                        <a:lumMod val="95000"/>
                      </a:schemeClr>
                    </a:solidFill>
                  </a:tcPr>
                </a:tc>
                <a:tc>
                  <a:txBody>
                    <a:bodyPr/>
                    <a:lstStyle/>
                    <a:p>
                      <a:pPr algn="ctr"/>
                      <a:r>
                        <a:rPr lang="en-US" sz="1400" b="0" i="1" dirty="0"/>
                        <a:t>1,108</a:t>
                      </a:r>
                    </a:p>
                  </a:txBody>
                  <a:tcPr anchor="ctr">
                    <a:solidFill>
                      <a:schemeClr val="bg1">
                        <a:lumMod val="95000"/>
                      </a:schemeClr>
                    </a:solidFill>
                  </a:tcPr>
                </a:tc>
                <a:tc>
                  <a:txBody>
                    <a:bodyPr/>
                    <a:lstStyle/>
                    <a:p>
                      <a:pPr algn="ctr"/>
                      <a:r>
                        <a:rPr lang="en-US" sz="1400" b="0" i="1" dirty="0"/>
                        <a:t>1,105</a:t>
                      </a:r>
                    </a:p>
                  </a:txBody>
                  <a:tcPr anchor="ctr">
                    <a:solidFill>
                      <a:schemeClr val="bg1">
                        <a:lumMod val="95000"/>
                      </a:schemeClr>
                    </a:solidFill>
                  </a:tcPr>
                </a:tc>
                <a:tc>
                  <a:txBody>
                    <a:bodyPr/>
                    <a:lstStyle/>
                    <a:p>
                      <a:pPr algn="ctr"/>
                      <a:r>
                        <a:rPr lang="en-US" sz="1400" b="1" i="1" dirty="0"/>
                        <a:t>3,770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5ABA31CB-5832-4E32-8CCA-6FE0D8D2CA8C}"/>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
        <p:nvSpPr>
          <p:cNvPr id="10" name="TextBox 9">
            <a:extLst>
              <a:ext uri="{FF2B5EF4-FFF2-40B4-BE49-F238E27FC236}">
                <a16:creationId xmlns:a16="http://schemas.microsoft.com/office/drawing/2014/main" id="{93B21F6B-A1F6-45B8-8BA1-5804DE5AC3C7}"/>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019107159"/>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1616605571"/>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40%</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14%</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28%</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28%</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091115699"/>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68%</a:t>
                      </a:r>
                    </a:p>
                  </a:txBody>
                  <a:tcPr anchor="ctr">
                    <a:solidFill>
                      <a:schemeClr val="bg1">
                        <a:lumMod val="95000"/>
                      </a:schemeClr>
                    </a:solidFill>
                  </a:tcPr>
                </a:tc>
                <a:tc>
                  <a:txBody>
                    <a:bodyPr/>
                    <a:lstStyle/>
                    <a:p>
                      <a:pPr algn="ctr"/>
                      <a:r>
                        <a:rPr lang="en-US" sz="1400" b="0" i="1" dirty="0"/>
                        <a:t>20</a:t>
                      </a:r>
                    </a:p>
                  </a:txBody>
                  <a:tcPr anchor="ctr">
                    <a:solidFill>
                      <a:schemeClr val="bg1">
                        <a:lumMod val="95000"/>
                      </a:schemeClr>
                    </a:solidFill>
                  </a:tcPr>
                </a:tc>
                <a:tc>
                  <a:txBody>
                    <a:bodyPr/>
                    <a:lstStyle/>
                    <a:p>
                      <a:pPr algn="ctr"/>
                      <a:r>
                        <a:rPr lang="en-US" sz="1400" b="0" i="1" dirty="0"/>
                        <a:t>77%</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15%</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63790594"/>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55%</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64%</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14%</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20%</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31%</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16%</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8" name="TextBox 7">
            <a:extLst>
              <a:ext uri="{FF2B5EF4-FFF2-40B4-BE49-F238E27FC236}">
                <a16:creationId xmlns:a16="http://schemas.microsoft.com/office/drawing/2014/main" id="{F3A65320-94E9-4FCE-9D9F-AA3E98357E6B}"/>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6394765"/>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87%</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11%</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64130031"/>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45%</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6</a:t>
                      </a:r>
                    </a:p>
                  </a:txBody>
                  <a:tcPr>
                    <a:solidFill>
                      <a:schemeClr val="bg1">
                        <a:lumMod val="85000"/>
                      </a:schemeClr>
                    </a:solidFill>
                  </a:tcPr>
                </a:tc>
                <a:tc>
                  <a:txBody>
                    <a:bodyPr/>
                    <a:lstStyle/>
                    <a:p>
                      <a:pPr algn="ctr"/>
                      <a:r>
                        <a:rPr lang="en-US" sz="1400" b="0" i="1" dirty="0"/>
                        <a:t>55%</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81789165"/>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ED1608E-278A-4465-8B61-D3F10A8614BD}"/>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624588408"/>
              </p:ext>
            </p:extLst>
          </p:nvPr>
        </p:nvGraphicFramePr>
        <p:xfrm>
          <a:off x="609600" y="1143000"/>
          <a:ext cx="7924800" cy="4724997"/>
        </p:xfrm>
        <a:graphic>
          <a:graphicData uri="http://schemas.openxmlformats.org/drawingml/2006/table">
            <a:tbl>
              <a:tblPr firstRow="1" bandRow="1">
                <a:tableStyleId>{00A15C55-8517-42AA-B614-E9B94910E393}</a:tableStyleId>
              </a:tblPr>
              <a:tblGrid>
                <a:gridCol w="6172200">
                  <a:extLst>
                    <a:ext uri="{9D8B030D-6E8A-4147-A177-3AD203B41FA5}">
                      <a16:colId xmlns:a16="http://schemas.microsoft.com/office/drawing/2014/main" val="20000"/>
                    </a:ext>
                  </a:extLst>
                </a:gridCol>
                <a:gridCol w="762000">
                  <a:extLst>
                    <a:ext uri="{9D8B030D-6E8A-4147-A177-3AD203B41FA5}">
                      <a16:colId xmlns:a16="http://schemas.microsoft.com/office/drawing/2014/main" val="1883872754"/>
                    </a:ext>
                  </a:extLst>
                </a:gridCol>
                <a:gridCol w="990600">
                  <a:extLst>
                    <a:ext uri="{9D8B030D-6E8A-4147-A177-3AD203B41FA5}">
                      <a16:colId xmlns:a16="http://schemas.microsoft.com/office/drawing/2014/main" val="2202392796"/>
                    </a:ext>
                  </a:extLst>
                </a:gridCol>
              </a:tblGrid>
              <a:tr h="288633">
                <a:tc gridSpan="2">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hMerge="1">
                  <a:txBody>
                    <a:bodyPr/>
                    <a:lstStyle/>
                    <a:p>
                      <a:endParaRPr lang="en-US"/>
                    </a:p>
                  </a:txBody>
                  <a:tcPr/>
                </a:tc>
                <a:tc>
                  <a:txBody>
                    <a:bodyPr/>
                    <a:lstStyle/>
                    <a:p>
                      <a:pPr algn="ctr"/>
                      <a:r>
                        <a:rPr lang="en-US" sz="1400" i="1" dirty="0">
                          <a:solidFill>
                            <a:schemeClr val="tx1"/>
                          </a:solidFill>
                        </a:rPr>
                        <a:t>Trained</a:t>
                      </a:r>
                      <a:endParaRPr lang="en-US" sz="140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17497">
                <a:tc gridSpan="3">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Annual Training</a:t>
                      </a:r>
                      <a:r>
                        <a:rPr lang="en-US" sz="1600" b="1" i="0" dirty="0"/>
                        <a:t>—Raleigh</a:t>
                      </a:r>
                      <a:r>
                        <a:rPr lang="en-US" sz="1600" b="1" dirty="0">
                          <a:effectLst/>
                          <a:latin typeface="+mj-lt"/>
                          <a:ea typeface="Calibri" panose="020F0502020204030204" pitchFamily="34" charset="0"/>
                          <a:cs typeface="Times New Roman" panose="02020603050405020304" pitchFamily="18" charset="0"/>
                        </a:rPr>
                        <a:t>:    </a:t>
                      </a:r>
                      <a:r>
                        <a:rPr lang="en-US" sz="1600" dirty="0">
                          <a:effectLst/>
                          <a:latin typeface="+mj-lt"/>
                          <a:ea typeface="Calibri" panose="020F0502020204030204" pitchFamily="34" charset="0"/>
                          <a:cs typeface="Times New Roman" panose="02020603050405020304" pitchFamily="18" charset="0"/>
                        </a:rPr>
                        <a:t>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98936">
                <a:tc gridSpan="2">
                  <a:txBody>
                    <a:bodyPr/>
                    <a:lstStyle/>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OCSS Concrete and Masonry </a:t>
                      </a:r>
                    </a:p>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OCSS Cranes and Derricks </a:t>
                      </a:r>
                    </a:p>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Farm Guarding Safety,</a:t>
                      </a:r>
                    </a:p>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Home Inspections </a:t>
                      </a:r>
                    </a:p>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ASH Paperless File Management</a:t>
                      </a: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400" b="0" i="1" kern="1200">
                          <a:solidFill>
                            <a:schemeClr val="dk1"/>
                          </a:solidFill>
                          <a:effectLst/>
                          <a:latin typeface="+mn-lt"/>
                          <a:ea typeface="Calibri" panose="020F0502020204030204" pitchFamily="34" charset="0"/>
                          <a:cs typeface="Times New Roman" panose="02020603050405020304" pitchFamily="18" charset="0"/>
                        </a:rPr>
                        <a:t>72</a:t>
                      </a:r>
                    </a:p>
                    <a:p>
                      <a:pPr marL="0" marR="0" algn="ctr">
                        <a:spcBef>
                          <a:spcPts val="0"/>
                        </a:spcBef>
                        <a:spcAft>
                          <a:spcPts val="0"/>
                        </a:spcAft>
                      </a:pPr>
                      <a:r>
                        <a:rPr lang="en-US" sz="1400" b="0" i="1" kern="1200">
                          <a:solidFill>
                            <a:schemeClr val="dk1"/>
                          </a:solidFill>
                          <a:effectLst/>
                          <a:latin typeface="+mn-lt"/>
                          <a:ea typeface="Calibri" panose="020F0502020204030204" pitchFamily="34" charset="0"/>
                          <a:cs typeface="Times New Roman" panose="02020603050405020304" pitchFamily="18" charset="0"/>
                        </a:rPr>
                        <a:t>47</a:t>
                      </a:r>
                    </a:p>
                    <a:p>
                      <a:pPr marL="0" marR="0" algn="ctr">
                        <a:spcBef>
                          <a:spcPts val="0"/>
                        </a:spcBef>
                        <a:spcAft>
                          <a:spcPts val="0"/>
                        </a:spcAft>
                      </a:pPr>
                      <a:r>
                        <a:rPr lang="en-US" sz="1400" b="0" i="1" kern="1200">
                          <a:solidFill>
                            <a:schemeClr val="dk1"/>
                          </a:solidFill>
                          <a:effectLst/>
                          <a:latin typeface="+mn-lt"/>
                          <a:ea typeface="Calibri" panose="020F0502020204030204" pitchFamily="34" charset="0"/>
                          <a:cs typeface="Times New Roman" panose="02020603050405020304" pitchFamily="18" charset="0"/>
                        </a:rPr>
                        <a:t>10</a:t>
                      </a:r>
                    </a:p>
                    <a:p>
                      <a:pPr marL="0" marR="0" algn="ctr">
                        <a:spcBef>
                          <a:spcPts val="0"/>
                        </a:spcBef>
                        <a:spcAft>
                          <a:spcPts val="0"/>
                        </a:spcAft>
                      </a:pPr>
                      <a:r>
                        <a:rPr lang="en-US" sz="1400" b="0" i="1" kern="1200">
                          <a:solidFill>
                            <a:schemeClr val="dk1"/>
                          </a:solidFill>
                          <a:effectLst/>
                          <a:latin typeface="+mn-lt"/>
                          <a:ea typeface="Calibri" panose="020F0502020204030204" pitchFamily="34" charset="0"/>
                          <a:cs typeface="Times New Roman" panose="02020603050405020304" pitchFamily="18" charset="0"/>
                        </a:rPr>
                        <a:t>8</a:t>
                      </a:r>
                    </a:p>
                    <a:p>
                      <a:pPr marL="0" marR="0" algn="ctr">
                        <a:spcBef>
                          <a:spcPts val="0"/>
                        </a:spcBef>
                        <a:spcAft>
                          <a:spcPts val="0"/>
                        </a:spcAft>
                      </a:pPr>
                      <a:r>
                        <a:rPr lang="en-US" sz="1400" b="0" i="1" kern="1200">
                          <a:solidFill>
                            <a:schemeClr val="dk1"/>
                          </a:solidFill>
                          <a:effectLst/>
                          <a:latin typeface="+mn-lt"/>
                          <a:ea typeface="Calibri" panose="020F0502020204030204" pitchFamily="34" charset="0"/>
                          <a:cs typeface="Times New Roman" panose="02020603050405020304" pitchFamily="18" charset="0"/>
                        </a:rPr>
                        <a:t>8</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626083981"/>
                  </a:ext>
                </a:extLst>
              </a:tr>
              <a:tr h="306704">
                <a:tc gridSpan="2">
                  <a:txBody>
                    <a:bodyPr/>
                    <a:lstStyle/>
                    <a:p>
                      <a:pPr marL="0" marR="0">
                        <a:spcBef>
                          <a:spcPts val="0"/>
                        </a:spcBef>
                        <a:spcAft>
                          <a:spcPts val="0"/>
                        </a:spcAft>
                      </a:pPr>
                      <a:r>
                        <a:rPr lang="en-US" sz="1400" i="1" dirty="0">
                          <a:effectLst/>
                          <a:latin typeface="+mj-lt"/>
                          <a:ea typeface="Calibri" panose="020F0502020204030204" pitchFamily="34" charset="0"/>
                          <a:cs typeface="Times New Roman" panose="02020603050405020304" pitchFamily="18" charset="0"/>
                        </a:rPr>
                        <a:t>OSH 141</a:t>
                      </a:r>
                      <a:r>
                        <a:rPr lang="en-US" sz="1400" i="1" dirty="0"/>
                        <a:t>—</a:t>
                      </a:r>
                      <a:r>
                        <a:rPr lang="en-US" sz="1400" i="1" dirty="0">
                          <a:effectLst/>
                          <a:latin typeface="+mj-lt"/>
                          <a:ea typeface="Calibri" panose="020F0502020204030204" pitchFamily="34" charset="0"/>
                          <a:cs typeface="Times New Roman" panose="02020603050405020304" pitchFamily="18" charset="0"/>
                        </a:rPr>
                        <a:t>Legal Aspects</a:t>
                      </a:r>
                      <a:r>
                        <a:rPr lang="en-US" sz="1400" i="1" dirty="0"/>
                        <a:t>—Raleigh</a:t>
                      </a:r>
                      <a:endParaRPr lang="en-US" sz="14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400" b="0" i="1" dirty="0">
                          <a:effectLst/>
                          <a:latin typeface="+mj-lt"/>
                          <a:ea typeface="Calibri" panose="020F0502020204030204" pitchFamily="34" charset="0"/>
                          <a:cs typeface="Times New Roman" panose="02020603050405020304" pitchFamily="18" charset="0"/>
                        </a:rPr>
                        <a:t>28</a:t>
                      </a:r>
                      <a:endParaRPr lang="en-US" sz="14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3067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OTI 245—Safety and Health Management Systems</a:t>
                      </a:r>
                      <a:r>
                        <a:rPr lang="en-US" sz="1400" i="1" dirty="0"/>
                        <a:t>—Raleigh</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effectLst/>
                          <a:latin typeface="+mj-lt"/>
                          <a:ea typeface="Calibri" panose="020F0502020204030204" pitchFamily="34" charset="0"/>
                          <a:cs typeface="Times New Roman" panose="02020603050405020304" pitchFamily="18" charset="0"/>
                        </a:rPr>
                        <a:t>20</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3"/>
                  </a:ext>
                </a:extLst>
              </a:tr>
              <a:tr h="3067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400" i="1" dirty="0"/>
                        <a:t>—Raleigh</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effectLst/>
                          <a:latin typeface="+mj-lt"/>
                          <a:ea typeface="Calibri" panose="020F0502020204030204" pitchFamily="34" charset="0"/>
                          <a:cs typeface="Times New Roman" panose="02020603050405020304" pitchFamily="18" charset="0"/>
                        </a:rPr>
                        <a:t>21</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4"/>
                  </a:ext>
                </a:extLst>
              </a:tr>
              <a:tr h="3067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400" i="1" dirty="0"/>
                        <a:t>—Charlotte</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effectLst/>
                          <a:latin typeface="+mj-lt"/>
                          <a:ea typeface="Calibri" panose="020F0502020204030204" pitchFamily="34" charset="0"/>
                          <a:cs typeface="Times New Roman" panose="02020603050405020304" pitchFamily="18" charset="0"/>
                        </a:rPr>
                        <a:t>20</a:t>
                      </a:r>
                      <a:endParaRPr lang="en-US" sz="14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5"/>
                  </a:ext>
                </a:extLst>
              </a:tr>
              <a:tr h="306704">
                <a:tc gridSpan="2">
                  <a:txBody>
                    <a:bodyPr/>
                    <a:lstStyle/>
                    <a:p>
                      <a:pPr marL="0" marR="0">
                        <a:spcBef>
                          <a:spcPts val="0"/>
                        </a:spcBef>
                        <a:spcAft>
                          <a:spcPts val="0"/>
                        </a:spcAft>
                      </a:pPr>
                      <a:r>
                        <a:rPr lang="en-US" sz="1400" i="1" dirty="0">
                          <a:effectLst/>
                          <a:latin typeface="+mj-lt"/>
                          <a:ea typeface="Calibri" panose="020F0502020204030204" pitchFamily="34" charset="0"/>
                          <a:cs typeface="Times New Roman" panose="02020603050405020304" pitchFamily="18" charset="0"/>
                        </a:rPr>
                        <a:t>CPR/AED</a:t>
                      </a:r>
                      <a:r>
                        <a:rPr lang="en-US" sz="1400" i="1" dirty="0"/>
                        <a:t>—Raleigh (2)</a:t>
                      </a:r>
                      <a:endParaRPr lang="en-US" sz="14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400" b="0" i="1" dirty="0">
                          <a:effectLst/>
                          <a:latin typeface="+mj-lt"/>
                          <a:ea typeface="Calibri" panose="020F0502020204030204" pitchFamily="34" charset="0"/>
                          <a:cs typeface="Times New Roman" panose="02020603050405020304" pitchFamily="18" charset="0"/>
                        </a:rPr>
                        <a:t>12</a:t>
                      </a:r>
                      <a:endParaRPr lang="en-US" sz="14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6"/>
                  </a:ext>
                </a:extLst>
              </a:tr>
              <a:tr h="317497">
                <a:tc>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Webinars:</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8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813996433"/>
                  </a:ext>
                </a:extLst>
              </a:tr>
              <a:tr h="529763">
                <a:tc>
                  <a:txBody>
                    <a:bodyPr/>
                    <a:lstStyle/>
                    <a:p>
                      <a:pPr marL="0" marR="0" algn="l">
                        <a:spcBef>
                          <a:spcPts val="0"/>
                        </a:spcBef>
                        <a:spcAft>
                          <a:spcPts val="0"/>
                        </a:spcAft>
                      </a:pPr>
                      <a:r>
                        <a:rPr lang="en-US" sz="1400" i="1" kern="1200" dirty="0">
                          <a:solidFill>
                            <a:schemeClr val="dk1"/>
                          </a:solidFill>
                          <a:effectLst/>
                          <a:latin typeface="+mn-lt"/>
                          <a:ea typeface="Calibri" panose="020F0502020204030204" pitchFamily="34" charset="0"/>
                          <a:cs typeface="Times New Roman" panose="02020603050405020304" pitchFamily="18" charset="0"/>
                        </a:rPr>
                        <a:t>Welding and Cutting, Excavation and Trenching, Personal Protective Equipment (General Industry), Electrical Safety, Machine Guarding </a:t>
                      </a:r>
                      <a:endParaRPr lang="en-US" sz="14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gn="ctr"/>
                      <a:r>
                        <a:rPr lang="en-US" sz="1400" b="1" i="1" dirty="0"/>
                        <a:t>5</a:t>
                      </a:r>
                    </a:p>
                  </a:txBody>
                  <a:tcPr anchor="ctr">
                    <a:solidFill>
                      <a:schemeClr val="bg1">
                        <a:lumMod val="95000"/>
                      </a:schemeClr>
                    </a:solidFill>
                  </a:tcPr>
                </a:tc>
                <a:tc>
                  <a:txBody>
                    <a:bodyPr/>
                    <a:lstStyle/>
                    <a:p>
                      <a:pPr algn="ctr"/>
                      <a:r>
                        <a:rPr lang="en-US" sz="1400" b="0" i="1" kern="1200">
                          <a:solidFill>
                            <a:schemeClr val="dk1"/>
                          </a:solidFill>
                          <a:effectLst/>
                          <a:latin typeface="+mn-lt"/>
                          <a:ea typeface="Calibri" panose="020F0502020204030204" pitchFamily="34" charset="0"/>
                          <a:cs typeface="Times New Roman" panose="02020603050405020304" pitchFamily="18" charset="0"/>
                        </a:rPr>
                        <a:t>6</a:t>
                      </a:r>
                      <a:endParaRPr lang="en-US" sz="1400" b="1" i="1" dirty="0"/>
                    </a:p>
                  </a:txBody>
                  <a:tcPr anchor="ctr">
                    <a:solidFill>
                      <a:schemeClr val="bg1">
                        <a:lumMod val="95000"/>
                      </a:schemeClr>
                    </a:solidFill>
                  </a:tcPr>
                </a:tc>
                <a:extLst>
                  <a:ext uri="{0D108BD9-81ED-4DB2-BD59-A6C34878D82A}">
                    <a16:rowId xmlns:a16="http://schemas.microsoft.com/office/drawing/2014/main" val="3032259508"/>
                  </a:ext>
                </a:extLst>
              </a:tr>
              <a:tr h="487418">
                <a:tc gridSpan="2">
                  <a:txBody>
                    <a:bodyPr/>
                    <a:lstStyle/>
                    <a:p>
                      <a:pPr marL="0" marR="0" algn="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algn="ctr"/>
                      <a:endParaRPr lang="en-US" sz="1600" b="0" i="1" dirty="0"/>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398</a:t>
                      </a:r>
                    </a:p>
                  </a:txBody>
                  <a:tcPr anchor="ctr">
                    <a:solidFill>
                      <a:schemeClr val="bg1">
                        <a:lumMod val="85000"/>
                      </a:schemeClr>
                    </a:solidFill>
                  </a:tcPr>
                </a:tc>
                <a:extLst>
                  <a:ext uri="{0D108BD9-81ED-4DB2-BD59-A6C34878D82A}">
                    <a16:rowId xmlns:a16="http://schemas.microsoft.com/office/drawing/2014/main" val="2991165213"/>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54707465-2906-4A3A-BDA6-B5546F78960F}"/>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720239646"/>
              </p:ext>
            </p:extLst>
          </p:nvPr>
        </p:nvGraphicFramePr>
        <p:xfrm>
          <a:off x="609600" y="1117934"/>
          <a:ext cx="7924800" cy="4825663"/>
        </p:xfrm>
        <a:graphic>
          <a:graphicData uri="http://schemas.openxmlformats.org/drawingml/2006/table">
            <a:tbl>
              <a:tblPr firstRow="1" bandRow="1">
                <a:tableStyleId>{00A15C55-8517-42AA-B614-E9B94910E393}</a:tableStyleId>
              </a:tblPr>
              <a:tblGrid>
                <a:gridCol w="6188891">
                  <a:extLst>
                    <a:ext uri="{9D8B030D-6E8A-4147-A177-3AD203B41FA5}">
                      <a16:colId xmlns:a16="http://schemas.microsoft.com/office/drawing/2014/main" val="20000"/>
                    </a:ext>
                  </a:extLst>
                </a:gridCol>
                <a:gridCol w="754743">
                  <a:extLst>
                    <a:ext uri="{9D8B030D-6E8A-4147-A177-3AD203B41FA5}">
                      <a16:colId xmlns:a16="http://schemas.microsoft.com/office/drawing/2014/main" val="765341892"/>
                    </a:ext>
                  </a:extLst>
                </a:gridCol>
                <a:gridCol w="981166">
                  <a:extLst>
                    <a:ext uri="{9D8B030D-6E8A-4147-A177-3AD203B41FA5}">
                      <a16:colId xmlns:a16="http://schemas.microsoft.com/office/drawing/2014/main" val="4050111507"/>
                    </a:ext>
                  </a:extLst>
                </a:gridCol>
              </a:tblGrid>
              <a:tr h="335400">
                <a:tc gridSpan="2">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Qtr.—COURSE</a:t>
                      </a:r>
                    </a:p>
                  </a:txBody>
                  <a:tcPr anchor="ctr">
                    <a:solidFill>
                      <a:schemeClr val="bg1">
                        <a:lumMod val="75000"/>
                      </a:schemeClr>
                    </a:solidFill>
                  </a:tcPr>
                </a:tc>
                <a:tc hMerge="1">
                  <a:txBody>
                    <a:bodyPr/>
                    <a:lstStyle/>
                    <a:p>
                      <a:endParaRPr lang="en-US"/>
                    </a:p>
                  </a:txBody>
                  <a:tcPr/>
                </a:tc>
                <a:tc>
                  <a:txBody>
                    <a:bodyPr/>
                    <a:lstStyle/>
                    <a:p>
                      <a:pPr algn="ctr"/>
                      <a:r>
                        <a:rPr lang="en-US" sz="1400" i="1">
                          <a:solidFill>
                            <a:schemeClr val="tx1"/>
                          </a:solidFill>
                        </a:rPr>
                        <a:t>Trained</a:t>
                      </a: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68941">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 105</a:t>
                      </a:r>
                      <a:r>
                        <a:rPr lang="en-US" sz="1600" i="1" dirty="0"/>
                        <a:t>—Introduction to Safety Standards for Safety Officers—Raleigh</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10001"/>
                  </a:ext>
                </a:extLst>
              </a:tr>
              <a:tr h="3689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 100</a:t>
                      </a:r>
                      <a:r>
                        <a:rPr lang="en-US" sz="1600" i="1" dirty="0"/>
                        <a:t>—Initial Compliance—Charlotte</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extLst>
                  <a:ext uri="{0D108BD9-81ED-4DB2-BD59-A6C34878D82A}">
                    <a16:rowId xmlns:a16="http://schemas.microsoft.com/office/drawing/2014/main" val="626083981"/>
                  </a:ext>
                </a:extLst>
              </a:tr>
              <a:tr h="368941">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a:t>
                      </a:r>
                      <a:r>
                        <a:rPr lang="en-US" sz="1600" i="1" dirty="0"/>
                        <a:t>—Technical Writing and OSHA Express—Charlotte</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10</a:t>
                      </a:r>
                    </a:p>
                  </a:txBody>
                  <a:tcPr anchor="ctr">
                    <a:solidFill>
                      <a:schemeClr val="bg1">
                        <a:lumMod val="95000"/>
                      </a:schemeClr>
                    </a:solidFill>
                  </a:tcPr>
                </a:tc>
                <a:extLst>
                  <a:ext uri="{0D108BD9-81ED-4DB2-BD59-A6C34878D82A}">
                    <a16:rowId xmlns:a16="http://schemas.microsoft.com/office/drawing/2014/main" val="10002"/>
                  </a:ext>
                </a:extLst>
              </a:tr>
              <a:tr h="3689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Long Term Care Workshop</a:t>
                      </a:r>
                      <a:r>
                        <a:rPr lang="en-US" sz="1600" i="1" dirty="0"/>
                        <a:t>—Webinar</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15</a:t>
                      </a:r>
                    </a:p>
                  </a:txBody>
                  <a:tcPr anchor="ctr">
                    <a:solidFill>
                      <a:schemeClr val="bg1">
                        <a:lumMod val="85000"/>
                      </a:schemeClr>
                    </a:solidFill>
                  </a:tcPr>
                </a:tc>
                <a:extLst>
                  <a:ext uri="{0D108BD9-81ED-4DB2-BD59-A6C34878D82A}">
                    <a16:rowId xmlns:a16="http://schemas.microsoft.com/office/drawing/2014/main" val="10003"/>
                  </a:ext>
                </a:extLst>
              </a:tr>
              <a:tr h="3689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algn="ctr">
                        <a:spcBef>
                          <a:spcPts val="0"/>
                        </a:spcBef>
                        <a:spcAft>
                          <a:spcPts val="0"/>
                        </a:spcAft>
                      </a:pP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5"/>
                  </a:ext>
                </a:extLst>
              </a:tr>
              <a:tr h="1918763">
                <a:tc>
                  <a:txBody>
                    <a:bodyPr/>
                    <a:lstStyle/>
                    <a:p>
                      <a:pPr marL="0" marR="0">
                        <a:lnSpc>
                          <a:spcPct val="100000"/>
                        </a:lnSpc>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Scaffolds, Personal Protective Equipment for Construction, </a:t>
                      </a:r>
                      <a:r>
                        <a:rPr lang="en-US" sz="1600" i="1" kern="1200" dirty="0">
                          <a:solidFill>
                            <a:schemeClr val="dk1"/>
                          </a:solidFill>
                          <a:effectLst/>
                          <a:latin typeface="+mn-lt"/>
                          <a:ea typeface="Calibri" panose="020F0502020204030204" pitchFamily="34" charset="0"/>
                          <a:cs typeface="Times New Roman" panose="02020603050405020304" pitchFamily="18" charset="0"/>
                        </a:rPr>
                        <a:t>Personal Protective Equipment for General Industry, Inspection Process, Hazard Communication, Ergonomic Awareness, Respiratory Protection, Struck by/Caught in Between, Concrete and Masonry, and 1910 Subpart E - Exit Routes, Emergency Action Plans and Fire Prevention Plans</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49</a:t>
                      </a:r>
                    </a:p>
                  </a:txBody>
                  <a:tcPr anchor="ctr">
                    <a:solidFill>
                      <a:schemeClr val="bg1">
                        <a:lumMod val="85000"/>
                      </a:schemeClr>
                    </a:solidFill>
                  </a:tcPr>
                </a:tc>
                <a:extLst>
                  <a:ext uri="{0D108BD9-81ED-4DB2-BD59-A6C34878D82A}">
                    <a16:rowId xmlns:a16="http://schemas.microsoft.com/office/drawing/2014/main" val="10006"/>
                  </a:ext>
                </a:extLst>
              </a:tr>
              <a:tr h="726795">
                <a:tc gridSpan="2">
                  <a:txBody>
                    <a:bodyPr/>
                    <a:lstStyle/>
                    <a:p>
                      <a:pPr marL="0" marR="0" algn="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95</a:t>
                      </a:r>
                    </a:p>
                  </a:txBody>
                  <a:tcPr anchor="ctr">
                    <a:solidFill>
                      <a:schemeClr val="bg1">
                        <a:lumMod val="95000"/>
                      </a:schemeClr>
                    </a:solidFill>
                  </a:tcPr>
                </a:tc>
                <a:extLst>
                  <a:ext uri="{0D108BD9-81ED-4DB2-BD59-A6C34878D82A}">
                    <a16:rowId xmlns:a16="http://schemas.microsoft.com/office/drawing/2014/main" val="139476921"/>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6BA76BFA-C069-4C17-AA33-10C0CA642AA1}"/>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407284344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567164882"/>
              </p:ext>
            </p:extLst>
          </p:nvPr>
        </p:nvGraphicFramePr>
        <p:xfrm>
          <a:off x="609600" y="1117935"/>
          <a:ext cx="7924800" cy="4756227"/>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20000"/>
                    </a:ext>
                  </a:extLst>
                </a:gridCol>
                <a:gridCol w="838200">
                  <a:extLst>
                    <a:ext uri="{9D8B030D-6E8A-4147-A177-3AD203B41FA5}">
                      <a16:colId xmlns:a16="http://schemas.microsoft.com/office/drawing/2014/main" val="2110187249"/>
                    </a:ext>
                  </a:extLst>
                </a:gridCol>
                <a:gridCol w="990600">
                  <a:extLst>
                    <a:ext uri="{9D8B030D-6E8A-4147-A177-3AD203B41FA5}">
                      <a16:colId xmlns:a16="http://schemas.microsoft.com/office/drawing/2014/main" val="4050111507"/>
                    </a:ext>
                  </a:extLst>
                </a:gridCol>
              </a:tblGrid>
              <a:tr h="326957">
                <a:tc gridSpan="2">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a:txBody>
                    <a:bodyPr/>
                    <a:lstStyle/>
                    <a:p>
                      <a:pPr algn="ctr"/>
                      <a:r>
                        <a:rPr lang="en-US" sz="1400" i="1"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0000"/>
                  </a:ext>
                </a:extLst>
              </a:tr>
              <a:tr h="359652">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858962413"/>
                  </a:ext>
                </a:extLst>
              </a:tr>
              <a:tr h="3498438">
                <a:tc>
                  <a:txBody>
                    <a:bodyPr/>
                    <a:lstStyle/>
                    <a:p>
                      <a:pPr marL="0" marR="0">
                        <a:lnSpc>
                          <a:spcPct val="100000"/>
                        </a:lnSpc>
                        <a:spcBef>
                          <a:spcPts val="0"/>
                        </a:spcBef>
                        <a:spcAft>
                          <a:spcPts val="0"/>
                        </a:spcAft>
                      </a:pPr>
                      <a:r>
                        <a:rPr lang="en-US" sz="1600" i="1" kern="1200" dirty="0">
                          <a:solidFill>
                            <a:schemeClr val="dk1"/>
                          </a:solidFill>
                          <a:effectLst/>
                          <a:latin typeface="+mn-lt"/>
                          <a:ea typeface="+mn-ea"/>
                          <a:cs typeface="+mn-cs"/>
                        </a:rPr>
                        <a:t>Heat Stress, Excavation and Trenching, Inspection Process, Respiratory Protection, Introduction to OSH, Fall Protection, Bloodborne Pathogens, Hazard Communication, Toxic and Hazardous Substances, Personal Protective Equipment, Scaffolds, Powered Industrial Trucks, Recordkeeping, Health Hazards SEP, Hand and Portable Powered Tools, Lockout/Tagout, Confined Space Entry, Stairways and Ladders,  Exit Routes, EAP and FPP, Electrical Safety, Machine Guarding, Struck-by/Caught Between, Walking Working Surfaces, Occupational Noise Exposure, Collateral First Aid, Welding and Cutting, Silica, Concrete and Masonry, Safety and Health Committees, Top Ten in General Industry, Top Ten in Construction Industry, Work Zone Safety, Material Handling, Steel Erection, Ergonomics Awareness,  and Cranes and Derricks</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98</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931</a:t>
                      </a:r>
                    </a:p>
                  </a:txBody>
                  <a:tcPr anchor="ctr">
                    <a:solidFill>
                      <a:schemeClr val="bg1">
                        <a:lumMod val="85000"/>
                      </a:schemeClr>
                    </a:solidFill>
                  </a:tcPr>
                </a:tc>
                <a:extLst>
                  <a:ext uri="{0D108BD9-81ED-4DB2-BD59-A6C34878D82A}">
                    <a16:rowId xmlns:a16="http://schemas.microsoft.com/office/drawing/2014/main" val="10006"/>
                  </a:ext>
                </a:extLst>
              </a:tr>
              <a:tr h="564418">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931</a:t>
                      </a:r>
                    </a:p>
                  </a:txBody>
                  <a:tcPr anchor="ctr">
                    <a:solidFill>
                      <a:schemeClr val="bg1">
                        <a:lumMod val="95000"/>
                      </a:schemeClr>
                    </a:solidFill>
                  </a:tcPr>
                </a:tc>
                <a:extLst>
                  <a:ext uri="{0D108BD9-81ED-4DB2-BD59-A6C34878D82A}">
                    <a16:rowId xmlns:a16="http://schemas.microsoft.com/office/drawing/2014/main" val="1085953048"/>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2CE0EE20-F02B-4706-BBB6-1AB98FCE8529}"/>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73840261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Total Recordable Cases (TRC)</a:t>
            </a:r>
          </a:p>
        </p:txBody>
      </p:sp>
      <p:sp>
        <p:nvSpPr>
          <p:cNvPr id="1028"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graphicFrame>
        <p:nvGraphicFramePr>
          <p:cNvPr id="18" name="Content Placeholder 6">
            <a:extLst>
              <a:ext uri="{FF2B5EF4-FFF2-40B4-BE49-F238E27FC236}">
                <a16:creationId xmlns:a16="http://schemas.microsoft.com/office/drawing/2014/main" id="{0B8D96D0-FC12-4ADB-9BE0-4A9AC85358F8}"/>
              </a:ext>
            </a:extLst>
          </p:cNvPr>
          <p:cNvGraphicFramePr>
            <a:graphicFrameLocks noGrp="1"/>
          </p:cNvGraphicFramePr>
          <p:nvPr>
            <p:ph idx="1"/>
          </p:nvPr>
        </p:nvGraphicFramePr>
        <p:xfrm>
          <a:off x="577850" y="1570038"/>
          <a:ext cx="8153400" cy="3568700"/>
        </p:xfrm>
        <a:graphic>
          <a:graphicData uri="http://schemas.openxmlformats.org/presentationml/2006/ole">
            <mc:AlternateContent xmlns:mc="http://schemas.openxmlformats.org/markup-compatibility/2006">
              <mc:Choice xmlns:v="urn:schemas-microsoft-com:vml" Requires="v">
                <p:oleObj name="Worksheet" r:id="rId3" imgW="6115316" imgH="2676752" progId="Excel.Sheet.8">
                  <p:embed/>
                </p:oleObj>
              </mc:Choice>
              <mc:Fallback>
                <p:oleObj name="Worksheet" r:id="rId3" imgW="6115316" imgH="2676752" progId="Excel.Sheet.8">
                  <p:embed/>
                  <p:pic>
                    <p:nvPicPr>
                      <p:cNvPr id="18" name="Content Placeholder 6">
                        <a:extLst>
                          <a:ext uri="{FF2B5EF4-FFF2-40B4-BE49-F238E27FC236}">
                            <a16:creationId xmlns:a16="http://schemas.microsoft.com/office/drawing/2014/main" id="{0B8D96D0-FC12-4ADB-9BE0-4A9AC85358F8}"/>
                          </a:ext>
                        </a:extLst>
                      </p:cNvPr>
                      <p:cNvPicPr>
                        <a:picLocks noGrp="1" noChangeArrowheads="1"/>
                      </p:cNvPicPr>
                      <p:nvPr/>
                    </p:nvPicPr>
                    <p:blipFill>
                      <a:blip r:embed="rId4"/>
                      <a:srcRect/>
                      <a:stretch>
                        <a:fillRect/>
                      </a:stretch>
                    </p:blipFill>
                    <p:spPr bwMode="auto">
                      <a:xfrm>
                        <a:off x="577850" y="1570038"/>
                        <a:ext cx="8153400" cy="3568700"/>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40A4D1E7-FD3D-4CB5-82B1-9893C7581F7E}"/>
              </a:ext>
            </a:extLst>
          </p:cNvPr>
          <p:cNvSpPr txBox="1"/>
          <p:nvPr/>
        </p:nvSpPr>
        <p:spPr>
          <a:xfrm>
            <a:off x="3758151" y="2667000"/>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4B095B70-1220-43F2-8E7C-DCD420A251C8}"/>
              </a:ext>
            </a:extLst>
          </p:cNvPr>
          <p:cNvSpPr txBox="1"/>
          <p:nvPr/>
        </p:nvSpPr>
        <p:spPr>
          <a:xfrm>
            <a:off x="2286000" y="2057400"/>
            <a:ext cx="896399" cy="230832"/>
          </a:xfrm>
          <a:prstGeom prst="rect">
            <a:avLst/>
          </a:prstGeom>
          <a:noFill/>
        </p:spPr>
        <p:txBody>
          <a:bodyPr wrap="none" rtlCol="0">
            <a:spAutoFit/>
          </a:bodyPr>
          <a:lstStyle/>
          <a:p>
            <a:r>
              <a:rPr lang="en-US" sz="900" b="1" i="1" dirty="0"/>
              <a:t>4% Decrease</a:t>
            </a:r>
          </a:p>
        </p:txBody>
      </p:sp>
      <p:sp>
        <p:nvSpPr>
          <p:cNvPr id="21" name="TextBox 20">
            <a:extLst>
              <a:ext uri="{FF2B5EF4-FFF2-40B4-BE49-F238E27FC236}">
                <a16:creationId xmlns:a16="http://schemas.microsoft.com/office/drawing/2014/main" id="{35DE0CF0-057F-4FB8-BCDC-9C6351FAEC5C}"/>
              </a:ext>
            </a:extLst>
          </p:cNvPr>
          <p:cNvSpPr txBox="1"/>
          <p:nvPr/>
        </p:nvSpPr>
        <p:spPr>
          <a:xfrm>
            <a:off x="1143000" y="1570038"/>
            <a:ext cx="896399" cy="230832"/>
          </a:xfrm>
          <a:prstGeom prst="rect">
            <a:avLst/>
          </a:prstGeom>
          <a:noFill/>
        </p:spPr>
        <p:txBody>
          <a:bodyPr wrap="none" rtlCol="0">
            <a:spAutoFit/>
          </a:bodyPr>
          <a:lstStyle/>
          <a:p>
            <a:r>
              <a:rPr lang="en-US" sz="900" b="1" i="1" dirty="0"/>
              <a:t>3% Decrease</a:t>
            </a:r>
          </a:p>
        </p:txBody>
      </p:sp>
      <p:sp>
        <p:nvSpPr>
          <p:cNvPr id="22" name="TextBox 21">
            <a:extLst>
              <a:ext uri="{FF2B5EF4-FFF2-40B4-BE49-F238E27FC236}">
                <a16:creationId xmlns:a16="http://schemas.microsoft.com/office/drawing/2014/main" id="{C43F8FDE-916A-4645-8016-5969C1CBB55F}"/>
              </a:ext>
            </a:extLst>
          </p:cNvPr>
          <p:cNvSpPr txBox="1"/>
          <p:nvPr/>
        </p:nvSpPr>
        <p:spPr>
          <a:xfrm>
            <a:off x="5257800" y="3537306"/>
            <a:ext cx="851515" cy="230832"/>
          </a:xfrm>
          <a:prstGeom prst="rect">
            <a:avLst/>
          </a:prstGeom>
          <a:noFill/>
        </p:spPr>
        <p:txBody>
          <a:bodyPr wrap="none" rtlCol="0">
            <a:spAutoFit/>
          </a:bodyPr>
          <a:lstStyle/>
          <a:p>
            <a:r>
              <a:rPr lang="en-US" sz="900" b="1" i="1" dirty="0"/>
              <a:t>4% Increase</a:t>
            </a:r>
          </a:p>
        </p:txBody>
      </p:sp>
      <p:sp>
        <p:nvSpPr>
          <p:cNvPr id="12" name="TextBox 11">
            <a:extLst>
              <a:ext uri="{FF2B5EF4-FFF2-40B4-BE49-F238E27FC236}">
                <a16:creationId xmlns:a16="http://schemas.microsoft.com/office/drawing/2014/main" id="{4AEF12C2-5623-446F-A15B-758BEB79F0CA}"/>
              </a:ext>
            </a:extLst>
          </p:cNvPr>
          <p:cNvSpPr txBox="1"/>
          <p:nvPr/>
        </p:nvSpPr>
        <p:spPr>
          <a:xfrm>
            <a:off x="6674767" y="3222267"/>
            <a:ext cx="896399" cy="230832"/>
          </a:xfrm>
          <a:prstGeom prst="rect">
            <a:avLst/>
          </a:prstGeom>
          <a:noFill/>
        </p:spPr>
        <p:txBody>
          <a:bodyPr wrap="none" rtlCol="0">
            <a:spAutoFit/>
          </a:bodyPr>
          <a:lstStyle/>
          <a:p>
            <a:r>
              <a:rPr lang="en-US" sz="900" b="1" i="1" dirty="0"/>
              <a:t>4% Decrease</a:t>
            </a:r>
          </a:p>
        </p:txBody>
      </p:sp>
      <p:sp>
        <p:nvSpPr>
          <p:cNvPr id="13" name="TextBox 12">
            <a:extLst>
              <a:ext uri="{FF2B5EF4-FFF2-40B4-BE49-F238E27FC236}">
                <a16:creationId xmlns:a16="http://schemas.microsoft.com/office/drawing/2014/main" id="{1D2E8842-BB7B-4FB5-8CDC-6868590E0865}"/>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345151035"/>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797677331"/>
              </p:ext>
            </p:extLst>
          </p:nvPr>
        </p:nvGraphicFramePr>
        <p:xfrm>
          <a:off x="609600" y="1117935"/>
          <a:ext cx="7924800" cy="3530265"/>
        </p:xfrm>
        <a:graphic>
          <a:graphicData uri="http://schemas.openxmlformats.org/drawingml/2006/table">
            <a:tbl>
              <a:tblPr firstRow="1" bandRow="1">
                <a:tableStyleId>{00A15C55-8517-42AA-B614-E9B94910E393}</a:tableStyleId>
              </a:tblPr>
              <a:tblGrid>
                <a:gridCol w="6172200">
                  <a:extLst>
                    <a:ext uri="{9D8B030D-6E8A-4147-A177-3AD203B41FA5}">
                      <a16:colId xmlns:a16="http://schemas.microsoft.com/office/drawing/2014/main" val="20000"/>
                    </a:ext>
                  </a:extLst>
                </a:gridCol>
                <a:gridCol w="8382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39531">
                <a:tc gridSpan="3">
                  <a:txBody>
                    <a:bodyPr/>
                    <a:lstStyle/>
                    <a:p>
                      <a:pPr algn="ctr"/>
                      <a:r>
                        <a:rPr lang="en-US" sz="1400" dirty="0">
                          <a:solidFill>
                            <a:schemeClr val="tx1"/>
                          </a:solidFill>
                        </a:rPr>
                        <a:t>4</a:t>
                      </a:r>
                      <a:r>
                        <a:rPr lang="en-US" sz="1400" baseline="30000" dirty="0">
                          <a:solidFill>
                            <a:schemeClr val="tx1"/>
                          </a:solidFill>
                        </a:rPr>
                        <a:t>th</a:t>
                      </a:r>
                      <a:r>
                        <a:rPr lang="en-US" sz="14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07438">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1858962413"/>
                  </a:ext>
                </a:extLst>
              </a:tr>
              <a:tr h="1018594">
                <a:tc>
                  <a:txBody>
                    <a:bodyPr/>
                    <a:lstStyle/>
                    <a:p>
                      <a:r>
                        <a:rPr lang="en-US" sz="1800" i="1" kern="1200" dirty="0">
                          <a:solidFill>
                            <a:schemeClr val="dk1"/>
                          </a:solidFill>
                          <a:effectLst/>
                          <a:latin typeface="+mn-lt"/>
                          <a:ea typeface="+mn-ea"/>
                          <a:cs typeface="+mn-cs"/>
                        </a:rPr>
                        <a:t>Health Hazards SEP, Food Manufacturing SEP, Grocery SEP, Chainsaw Safety, Fall Protection (2), Steel Erection, Stairways and Ladders, COVID-Construction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35</a:t>
                      </a:r>
                    </a:p>
                  </a:txBody>
                  <a:tcPr anchor="ctr">
                    <a:solidFill>
                      <a:schemeClr val="bg1">
                        <a:lumMod val="85000"/>
                      </a:schemeClr>
                    </a:solidFill>
                  </a:tcPr>
                </a:tc>
                <a:extLst>
                  <a:ext uri="{0D108BD9-81ED-4DB2-BD59-A6C34878D82A}">
                    <a16:rowId xmlns:a16="http://schemas.microsoft.com/office/drawing/2014/main" val="10006"/>
                  </a:ext>
                </a:extLst>
              </a:tr>
              <a:tr h="40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2667116058"/>
                  </a:ext>
                </a:extLst>
              </a:tr>
              <a:tr h="71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Calibri" panose="020F0502020204030204" pitchFamily="34" charset="0"/>
                          <a:cs typeface="Times New Roman" panose="02020603050405020304" pitchFamily="18" charset="0"/>
                        </a:rPr>
                        <a:t>OSH 125</a:t>
                      </a:r>
                      <a:r>
                        <a:rPr lang="en-US" sz="1800" i="1" dirty="0"/>
                        <a:t>—Introduction to Health Standards for Industrial Hygienists</a:t>
                      </a:r>
                      <a:endParaRPr lang="en-US" sz="18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20</a:t>
                      </a:r>
                    </a:p>
                  </a:txBody>
                  <a:tcPr anchor="ctr">
                    <a:solidFill>
                      <a:schemeClr val="bg1">
                        <a:lumMod val="85000"/>
                      </a:schemeClr>
                    </a:solidFill>
                  </a:tcPr>
                </a:tc>
                <a:extLst>
                  <a:ext uri="{0D108BD9-81ED-4DB2-BD59-A6C34878D82A}">
                    <a16:rowId xmlns:a16="http://schemas.microsoft.com/office/drawing/2014/main" val="3747708810"/>
                  </a:ext>
                </a:extLst>
              </a:tr>
              <a:tr h="644248">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55</a:t>
                      </a:r>
                    </a:p>
                  </a:txBody>
                  <a:tcPr anchor="ctr">
                    <a:solidFill>
                      <a:schemeClr val="bg1">
                        <a:lumMod val="95000"/>
                      </a:schemeClr>
                    </a:solidFill>
                  </a:tcPr>
                </a:tc>
                <a:extLst>
                  <a:ext uri="{0D108BD9-81ED-4DB2-BD59-A6C34878D82A}">
                    <a16:rowId xmlns:a16="http://schemas.microsoft.com/office/drawing/2014/main" val="3453031632"/>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2CE0EE20-F02B-4706-BBB6-1AB98FCE8529}"/>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7" name="Picture 6" descr="C:\Users\wllagoe.EADS\Pictures\Construction\IMAG0613.jpg">
            <a:extLst>
              <a:ext uri="{FF2B5EF4-FFF2-40B4-BE49-F238E27FC236}">
                <a16:creationId xmlns:a16="http://schemas.microsoft.com/office/drawing/2014/main" id="{20104E5D-4DC6-43A8-A412-EA78177626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27935"/>
            <a:ext cx="3075039" cy="1015663"/>
          </a:xfrm>
          <a:prstGeom prst="rect">
            <a:avLst/>
          </a:prstGeom>
          <a:noFill/>
          <a:ln w="9525">
            <a:noFill/>
            <a:miter lim="800000"/>
            <a:headEnd/>
            <a:tailEnd/>
          </a:ln>
        </p:spPr>
      </p:pic>
      <p:pic>
        <p:nvPicPr>
          <p:cNvPr id="9" name="Picture 8" descr="C:\Documents and Settings\Wanda Lagoe\My Documents\My Pictures\Partnerships\Crane 178.jpg">
            <a:extLst>
              <a:ext uri="{FF2B5EF4-FFF2-40B4-BE49-F238E27FC236}">
                <a16:creationId xmlns:a16="http://schemas.microsoft.com/office/drawing/2014/main" id="{70CB1B9E-E4E2-4409-8AE5-D080C77ACDC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639" y="4927932"/>
            <a:ext cx="1801761" cy="1015668"/>
          </a:xfrm>
          <a:prstGeom prst="rect">
            <a:avLst/>
          </a:prstGeom>
          <a:noFill/>
          <a:ln w="9525">
            <a:noFill/>
            <a:miter lim="800000"/>
            <a:headEnd/>
            <a:tailEnd/>
          </a:ln>
        </p:spPr>
      </p:pic>
      <p:pic>
        <p:nvPicPr>
          <p:cNvPr id="10" name="Picture 9" descr="C:\Documents and Settings\Wanda Lagoe\My Documents\My Pictures\PSM\IMG_1928.JPG">
            <a:extLst>
              <a:ext uri="{FF2B5EF4-FFF2-40B4-BE49-F238E27FC236}">
                <a16:creationId xmlns:a16="http://schemas.microsoft.com/office/drawing/2014/main" id="{E586CA6A-A67D-4036-BE78-A6A1D6F3FDB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4639"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646B08AB-6A22-4EC9-9624-5A2D8A20751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2774" y="4916264"/>
            <a:ext cx="1619865" cy="1027330"/>
          </a:xfrm>
          <a:prstGeom prst="rect">
            <a:avLst/>
          </a:prstGeom>
          <a:noFill/>
          <a:ln w="9525">
            <a:noFill/>
            <a:miter lim="800000"/>
            <a:headEnd/>
            <a:tailEnd/>
          </a:ln>
        </p:spPr>
      </p:pic>
    </p:spTree>
    <p:extLst>
      <p:ext uri="{BB962C8B-B14F-4D97-AF65-F5344CB8AC3E}">
        <p14:creationId xmlns:p14="http://schemas.microsoft.com/office/powerpoint/2010/main" val="271428031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215173105"/>
              </p:ext>
            </p:extLst>
          </p:nvPr>
        </p:nvGraphicFramePr>
        <p:xfrm>
          <a:off x="609600" y="1143000"/>
          <a:ext cx="7924802" cy="4833268"/>
        </p:xfrm>
        <a:graphic>
          <a:graphicData uri="http://schemas.openxmlformats.org/drawingml/2006/table">
            <a:tbl>
              <a:tblPr firstRow="1" bandRow="1">
                <a:tableStyleId>{073A0DAA-6AF3-43AB-8588-CEC1D06C72B9}</a:tableStyleId>
              </a:tblPr>
              <a:tblGrid>
                <a:gridCol w="4260630">
                  <a:extLst>
                    <a:ext uri="{9D8B030D-6E8A-4147-A177-3AD203B41FA5}">
                      <a16:colId xmlns:a16="http://schemas.microsoft.com/office/drawing/2014/main" val="20000"/>
                    </a:ext>
                  </a:extLst>
                </a:gridCol>
                <a:gridCol w="604272">
                  <a:extLst>
                    <a:ext uri="{9D8B030D-6E8A-4147-A177-3AD203B41FA5}">
                      <a16:colId xmlns:a16="http://schemas.microsoft.com/office/drawing/2014/main" val="20001"/>
                    </a:ext>
                  </a:extLst>
                </a:gridCol>
                <a:gridCol w="648654">
                  <a:extLst>
                    <a:ext uri="{9D8B030D-6E8A-4147-A177-3AD203B41FA5}">
                      <a16:colId xmlns:a16="http://schemas.microsoft.com/office/drawing/2014/main" val="3464839717"/>
                    </a:ext>
                  </a:extLst>
                </a:gridCol>
                <a:gridCol w="658644">
                  <a:extLst>
                    <a:ext uri="{9D8B030D-6E8A-4147-A177-3AD203B41FA5}">
                      <a16:colId xmlns:a16="http://schemas.microsoft.com/office/drawing/2014/main" val="1434449760"/>
                    </a:ext>
                  </a:extLst>
                </a:gridCol>
                <a:gridCol w="609600">
                  <a:extLst>
                    <a:ext uri="{9D8B030D-6E8A-4147-A177-3AD203B41FA5}">
                      <a16:colId xmlns:a16="http://schemas.microsoft.com/office/drawing/2014/main" val="909921697"/>
                    </a:ext>
                  </a:extLst>
                </a:gridCol>
                <a:gridCol w="533400">
                  <a:extLst>
                    <a:ext uri="{9D8B030D-6E8A-4147-A177-3AD203B41FA5}">
                      <a16:colId xmlns:a16="http://schemas.microsoft.com/office/drawing/2014/main" val="20002"/>
                    </a:ext>
                  </a:extLst>
                </a:gridCol>
                <a:gridCol w="609602">
                  <a:extLst>
                    <a:ext uri="{9D8B030D-6E8A-4147-A177-3AD203B41FA5}">
                      <a16:colId xmlns:a16="http://schemas.microsoft.com/office/drawing/2014/main" val="20003"/>
                    </a:ext>
                  </a:extLst>
                </a:gridCol>
              </a:tblGrid>
              <a:tr h="384133">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000" dirty="0">
                          <a:solidFill>
                            <a:schemeClr val="tx1"/>
                          </a:solidFill>
                        </a:rPr>
                        <a:t>1</a:t>
                      </a:r>
                      <a:r>
                        <a:rPr lang="en-US" sz="1000" baseline="30000" dirty="0">
                          <a:solidFill>
                            <a:schemeClr val="tx1"/>
                          </a:solidFill>
                        </a:rPr>
                        <a:t>st</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2</a:t>
                      </a:r>
                      <a:r>
                        <a:rPr lang="en-US" sz="1000" baseline="30000" dirty="0">
                          <a:solidFill>
                            <a:schemeClr val="tx1"/>
                          </a:solidFill>
                        </a:rPr>
                        <a:t>nd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3</a:t>
                      </a:r>
                      <a:r>
                        <a:rPr lang="en-US" sz="1000" baseline="30000" dirty="0">
                          <a:solidFill>
                            <a:schemeClr val="tx1"/>
                          </a:solidFill>
                        </a:rPr>
                        <a:t>rd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4</a:t>
                      </a:r>
                      <a:r>
                        <a:rPr lang="en-US" sz="1000" baseline="30000" dirty="0">
                          <a:solidFill>
                            <a:schemeClr val="tx1"/>
                          </a:solidFill>
                        </a:rPr>
                        <a:t>th</a:t>
                      </a:r>
                      <a:r>
                        <a:rPr lang="en-US" sz="1000"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tc>
                  <a:txBody>
                    <a:bodyPr/>
                    <a:lstStyle/>
                    <a:p>
                      <a:pPr algn="ctr"/>
                      <a:r>
                        <a:rPr lang="en-US" sz="10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65938">
                <a:tc>
                  <a:txBody>
                    <a:bodyPr/>
                    <a:lstStyle/>
                    <a:p>
                      <a:pPr algn="r"/>
                      <a:r>
                        <a:rPr lang="en-US" sz="1200" b="0" i="1" dirty="0"/>
                        <a:t>General Industry</a:t>
                      </a:r>
                      <a:r>
                        <a:rPr lang="en-US" sz="1200" i="1" dirty="0"/>
                        <a:t>—</a:t>
                      </a:r>
                      <a:r>
                        <a:rPr lang="en-US" sz="1200" b="0" i="1" dirty="0"/>
                        <a:t>10 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65938">
                <a:tc>
                  <a:txBody>
                    <a:bodyPr/>
                    <a:lstStyle/>
                    <a:p>
                      <a:pPr algn="r"/>
                      <a:r>
                        <a:rPr lang="en-US" sz="1200" b="0" i="1" dirty="0"/>
                        <a:t>General Industry</a:t>
                      </a:r>
                      <a:r>
                        <a:rPr lang="en-US" sz="1200" i="1" dirty="0"/>
                        <a:t>—</a:t>
                      </a:r>
                      <a:r>
                        <a:rPr lang="en-US" sz="12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43230">
                <a:tc>
                  <a:txBody>
                    <a:bodyPr/>
                    <a:lstStyle/>
                    <a:p>
                      <a:pPr algn="r"/>
                      <a:r>
                        <a:rPr lang="en-US" sz="1200" b="0" i="1" dirty="0"/>
                        <a:t>NC #500/502</a:t>
                      </a:r>
                      <a:r>
                        <a:rPr lang="en-US" sz="1200" i="1" dirty="0"/>
                        <a:t>—</a:t>
                      </a:r>
                      <a:r>
                        <a:rPr lang="en-US" sz="12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 the Trainer Course</a:t>
                      </a:r>
                      <a:endParaRPr lang="en-US" sz="12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 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 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187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65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32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General 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32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General 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r h="3222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61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130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334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2984214719"/>
                  </a:ext>
                </a:extLst>
              </a:tr>
            </a:tbl>
          </a:graphicData>
        </a:graphic>
      </p:graphicFrame>
      <p:sp>
        <p:nvSpPr>
          <p:cNvPr id="5" name="TextBox 4">
            <a:extLst>
              <a:ext uri="{FF2B5EF4-FFF2-40B4-BE49-F238E27FC236}">
                <a16:creationId xmlns:a16="http://schemas.microsoft.com/office/drawing/2014/main" id="{3EDAC47D-0453-4068-A62A-F2CE8E44FED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77077504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a:t>
            </a:r>
            <a:r>
              <a:rPr lang="en-US" sz="2400" i="1" dirty="0">
                <a:solidFill>
                  <a:srgbClr val="000080"/>
                </a:solidFill>
              </a:rPr>
              <a:t>—Stand Downs</a:t>
            </a:r>
            <a:endParaRPr lang="en-US" sz="2400" b="1" i="1" dirty="0">
              <a:solidFill>
                <a:schemeClr val="bg2"/>
              </a:solidFill>
            </a:endParaRPr>
          </a:p>
        </p:txBody>
      </p:sp>
      <p:sp>
        <p:nvSpPr>
          <p:cNvPr id="12" name="Content Placeholder 2">
            <a:extLst>
              <a:ext uri="{FF2B5EF4-FFF2-40B4-BE49-F238E27FC236}">
                <a16:creationId xmlns:a16="http://schemas.microsoft.com/office/drawing/2014/main" id="{4849EF4D-16E6-417E-A780-61FCC5F4EC05}"/>
              </a:ext>
            </a:extLst>
          </p:cNvPr>
          <p:cNvSpPr>
            <a:spLocks noGrp="1"/>
          </p:cNvSpPr>
          <p:nvPr>
            <p:ph idx="1"/>
          </p:nvPr>
        </p:nvSpPr>
        <p:spPr>
          <a:xfrm>
            <a:off x="571500" y="1295400"/>
            <a:ext cx="8001000" cy="4525963"/>
          </a:xfrm>
        </p:spPr>
        <p:txBody>
          <a:bodyPr/>
          <a:lstStyle/>
          <a:p>
            <a:r>
              <a:rPr lang="en-US" sz="2400" dirty="0"/>
              <a:t>Heat Stress</a:t>
            </a:r>
          </a:p>
          <a:p>
            <a:endParaRPr lang="en-US" sz="800" dirty="0"/>
          </a:p>
          <a:p>
            <a:pPr lvl="1"/>
            <a:r>
              <a:rPr lang="en-US" sz="2000" i="1" dirty="0"/>
              <a:t>Seven Webinars, 154 Trained</a:t>
            </a:r>
          </a:p>
          <a:p>
            <a:pPr lvl="1"/>
            <a:endParaRPr lang="en-US" sz="800" i="1" dirty="0"/>
          </a:p>
          <a:p>
            <a:pPr lvl="1"/>
            <a:r>
              <a:rPr lang="en-US" sz="2000" i="1" dirty="0"/>
              <a:t>Billboard</a:t>
            </a:r>
          </a:p>
          <a:p>
            <a:endParaRPr lang="en-US" dirty="0"/>
          </a:p>
          <a:p>
            <a:r>
              <a:rPr lang="en-US" sz="2400" dirty="0"/>
              <a:t>Falls Prevention</a:t>
            </a:r>
          </a:p>
          <a:p>
            <a:endParaRPr lang="en-US" sz="800" dirty="0"/>
          </a:p>
          <a:p>
            <a:pPr lvl="1"/>
            <a:r>
              <a:rPr lang="en-US" sz="2000" i="1" dirty="0"/>
              <a:t>Four Webinars (Fall Protection (2), Stairways and Ladders, Construction – COVID-19), 56 Trained</a:t>
            </a:r>
          </a:p>
          <a:p>
            <a:pPr lvl="1"/>
            <a:endParaRPr lang="en-US" sz="800" i="1" dirty="0"/>
          </a:p>
          <a:p>
            <a:pPr lvl="1"/>
            <a:r>
              <a:rPr lang="en-US" sz="2000" i="1" dirty="0"/>
              <a:t>Billboard</a:t>
            </a:r>
            <a:endParaRPr lang="en-US" dirty="0"/>
          </a:p>
          <a:p>
            <a:endParaRPr lang="en-US" dirty="0"/>
          </a:p>
          <a:p>
            <a:r>
              <a:rPr lang="en-US" sz="2400" dirty="0"/>
              <a:t>Safe + Sound Week</a:t>
            </a:r>
          </a:p>
          <a:p>
            <a:endParaRPr lang="en-US" sz="800" dirty="0"/>
          </a:p>
          <a:p>
            <a:pPr lvl="1"/>
            <a:r>
              <a:rPr lang="en-US" sz="2000" i="1" dirty="0"/>
              <a:t>Webinar on Safety and Health Committees, 55 Trained</a:t>
            </a:r>
          </a:p>
          <a:p>
            <a:endParaRPr lang="en-US" dirty="0"/>
          </a:p>
        </p:txBody>
      </p:sp>
      <p:pic>
        <p:nvPicPr>
          <p:cNvPr id="16" name="Picture 15">
            <a:extLst>
              <a:ext uri="{FF2B5EF4-FFF2-40B4-BE49-F238E27FC236}">
                <a16:creationId xmlns:a16="http://schemas.microsoft.com/office/drawing/2014/main" id="{A27556AD-9400-4F2D-B596-8EE07AC78C35}"/>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486400" y="1447800"/>
            <a:ext cx="3052572" cy="1248016"/>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FFE08D0C-87B5-4C34-88CB-487FE418A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62400"/>
            <a:ext cx="2176459" cy="1165629"/>
          </a:xfrm>
          <a:prstGeom prst="rect">
            <a:avLst/>
          </a:prstGeom>
          <a:ln>
            <a:solidFill>
              <a:schemeClr val="bg1">
                <a:lumMod val="85000"/>
              </a:schemeClr>
            </a:solidFill>
          </a:ln>
        </p:spPr>
      </p:pic>
      <p:sp>
        <p:nvSpPr>
          <p:cNvPr id="7" name="TextBox 6">
            <a:extLst>
              <a:ext uri="{FF2B5EF4-FFF2-40B4-BE49-F238E27FC236}">
                <a16:creationId xmlns:a16="http://schemas.microsoft.com/office/drawing/2014/main" id="{AC4BEF24-1F33-4C9C-8730-8B12C50128FD}"/>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68609860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a:t>
            </a:r>
            <a:r>
              <a:rPr lang="en-US" sz="2400" i="1" dirty="0">
                <a:solidFill>
                  <a:srgbClr val="000080"/>
                </a:solidFill>
              </a:rPr>
              <a:t>—Stand Downs</a:t>
            </a:r>
            <a:endParaRPr lang="en-US" sz="2400" b="1" i="1" dirty="0">
              <a:solidFill>
                <a:schemeClr val="bg2"/>
              </a:solidFill>
            </a:endParaRPr>
          </a:p>
        </p:txBody>
      </p:sp>
      <p:pic>
        <p:nvPicPr>
          <p:cNvPr id="7" name="Picture 6">
            <a:extLst>
              <a:ext uri="{FF2B5EF4-FFF2-40B4-BE49-F238E27FC236}">
                <a16:creationId xmlns:a16="http://schemas.microsoft.com/office/drawing/2014/main" id="{07F123E6-AA79-49CD-A1A0-38B5407FC6FC}"/>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33400" y="1219200"/>
            <a:ext cx="8153400" cy="46482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6F70E58-F04F-4015-85BD-B50D4EE3E026}"/>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963419095"/>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128V</a:t>
            </a:r>
            <a:r>
              <a:rPr lang="en-US" sz="2000" i="1" dirty="0"/>
              <a:t>—Public Sector Surveys and Inspections</a:t>
            </a:r>
          </a:p>
          <a:p>
            <a:pPr lvl="1" eaLnBrk="1" hangingPunct="1"/>
            <a:endParaRPr lang="en-US" sz="400" i="1" dirty="0"/>
          </a:p>
          <a:p>
            <a:pPr lvl="2"/>
            <a:r>
              <a:rPr lang="en-US" sz="1600" i="1" dirty="0"/>
              <a:t>Changes to reference years for OSHA 300 logs and DART rates</a:t>
            </a:r>
          </a:p>
          <a:p>
            <a:pPr lvl="2"/>
            <a:endParaRPr lang="en-US" sz="1800" dirty="0"/>
          </a:p>
          <a:p>
            <a:pPr lvl="1"/>
            <a:r>
              <a:rPr lang="en-US" sz="2000" i="1" dirty="0"/>
              <a:t>OPN 135I—Health Hazards Special Emphasis Program</a:t>
            </a:r>
          </a:p>
          <a:p>
            <a:pPr lvl="1"/>
            <a:endParaRPr lang="en-US" sz="400" i="1" dirty="0"/>
          </a:p>
          <a:p>
            <a:pPr lvl="2"/>
            <a:r>
              <a:rPr lang="en-US" sz="1600" i="1" dirty="0"/>
              <a:t>In lieu of adopting the respirable silica NEP (CPL 03-00-023), applicable portions of the NEP were incorporated into OPN 135 to include updating the list of NAICS codes and coding for OSHA Express.</a:t>
            </a:r>
          </a:p>
          <a:p>
            <a:pPr lvl="1" eaLnBrk="1" hangingPunct="1"/>
            <a:endParaRPr lang="en-US" sz="800" i="1" kern="0" dirty="0"/>
          </a:p>
          <a:p>
            <a:pPr eaLnBrk="1" hangingPunct="1"/>
            <a:endParaRPr lang="en-US" sz="1400" b="1" kern="0" dirty="0"/>
          </a:p>
          <a:p>
            <a:pPr eaLnBrk="1" hangingPunct="1"/>
            <a:endParaRPr lang="en-US" sz="800" b="1" kern="0" dirty="0"/>
          </a:p>
          <a:p>
            <a:pPr eaLnBrk="1" hangingPunct="1"/>
            <a:r>
              <a:rPr lang="en-US" sz="2400" b="1" kern="0" dirty="0"/>
              <a:t>Standards Notice (SN)</a:t>
            </a:r>
          </a:p>
          <a:p>
            <a:pPr eaLnBrk="1" hangingPunct="1"/>
            <a:endParaRPr lang="en-US" sz="800" b="1" kern="0" dirty="0"/>
          </a:p>
          <a:p>
            <a:pPr lvl="1" eaLnBrk="1" hangingPunct="1"/>
            <a:r>
              <a:rPr lang="en-US" sz="2000" i="1" kern="0" dirty="0"/>
              <a:t>SN 77</a:t>
            </a:r>
            <a:r>
              <a:rPr lang="en-US" sz="2000" i="1" dirty="0"/>
              <a:t>—Cyanides Antidotes</a:t>
            </a:r>
          </a:p>
          <a:p>
            <a:pPr lvl="1" eaLnBrk="1" hangingPunct="1"/>
            <a:endParaRPr lang="en-US" sz="400" i="1" dirty="0"/>
          </a:p>
          <a:p>
            <a:pPr lvl="2" eaLnBrk="1" hangingPunct="1"/>
            <a:r>
              <a:rPr lang="en-US" sz="1600" i="1" kern="0" dirty="0"/>
              <a:t>The SN presents updated guidance on appropriate type and administration of antidotes for cyanide poisoning.</a:t>
            </a:r>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D5EFDC57-1A3E-4A1C-9A72-BA8ED8369BB4}"/>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52468200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Code of Federal Register (CFR)</a:t>
            </a:r>
          </a:p>
          <a:p>
            <a:pPr eaLnBrk="1" hangingPunct="1"/>
            <a:endParaRPr lang="en-US" sz="800" b="1" dirty="0"/>
          </a:p>
          <a:p>
            <a:pPr lvl="1" eaLnBrk="1" hangingPunct="1"/>
            <a:r>
              <a:rPr lang="en-US" sz="2000" i="1" dirty="0"/>
              <a:t>CFR 188—OSHA Standards and Regulations; Corrections</a:t>
            </a:r>
          </a:p>
          <a:p>
            <a:pPr lvl="1" eaLnBrk="1" hangingPunct="1"/>
            <a:endParaRPr lang="en-US" sz="400" i="1" dirty="0"/>
          </a:p>
          <a:p>
            <a:pPr lvl="2" eaLnBrk="1" hangingPunct="1"/>
            <a:r>
              <a:rPr lang="en-US" sz="1800" dirty="0"/>
              <a:t>Final rule corrects typographical errors, including extraneous or omitted materials and inaccurate graphics, in 27 OSHA standards and regulations.</a:t>
            </a:r>
          </a:p>
          <a:p>
            <a:pPr lvl="2" eaLnBrk="1" hangingPunct="1"/>
            <a:endParaRPr lang="en-US" sz="1800" dirty="0"/>
          </a:p>
          <a:p>
            <a:pPr lvl="2" eaLnBrk="1" hangingPunct="1"/>
            <a:endParaRPr lang="en-US" sz="1800" dirty="0"/>
          </a:p>
          <a:p>
            <a:pPr eaLnBrk="1" hangingPunct="1"/>
            <a:r>
              <a:rPr lang="en-US" sz="2400" b="1" dirty="0"/>
              <a:t>Memorandums</a:t>
            </a:r>
          </a:p>
          <a:p>
            <a:pPr eaLnBrk="1" hangingPunct="1"/>
            <a:endParaRPr lang="en-US" sz="800" b="1" dirty="0"/>
          </a:p>
          <a:p>
            <a:pPr lvl="1" eaLnBrk="1" hangingPunct="1"/>
            <a:r>
              <a:rPr lang="en-US" sz="2000" i="1" dirty="0"/>
              <a:t>MRA 5—Medical Records Administrators</a:t>
            </a:r>
          </a:p>
          <a:p>
            <a:pPr lvl="1" eaLnBrk="1" hangingPunct="1"/>
            <a:endParaRPr lang="en-US" sz="800" i="1" dirty="0"/>
          </a:p>
          <a:p>
            <a:pPr lvl="2" eaLnBrk="1" hangingPunct="1"/>
            <a:r>
              <a:rPr lang="en-US" sz="1800" dirty="0"/>
              <a:t>Memo updating OSH Division Medical Records Administrators list.</a:t>
            </a:r>
          </a:p>
          <a:p>
            <a:pPr lvl="2" eaLnBrk="1" hangingPunct="1"/>
            <a:endParaRPr lang="en-US" sz="1800" i="1" dirty="0"/>
          </a:p>
          <a:p>
            <a:pPr marL="914400" lvl="2" indent="0" eaLnBrk="1" hangingPunct="1">
              <a:buNone/>
            </a:pPr>
            <a:endParaRPr lang="en-US" sz="1800" i="1" dirty="0"/>
          </a:p>
          <a:p>
            <a:pPr lvl="2" eaLnBrk="1" hangingPunct="1"/>
            <a:endParaRPr lang="en-US" sz="1600" i="1" dirty="0"/>
          </a:p>
          <a:p>
            <a:pPr lvl="2" eaLnBrk="1" hangingPunct="1"/>
            <a:endParaRPr lang="en-US" sz="1600" i="1" dirty="0"/>
          </a:p>
        </p:txBody>
      </p:sp>
      <p:sp>
        <p:nvSpPr>
          <p:cNvPr id="5" name="TextBox 4">
            <a:extLst>
              <a:ext uri="{FF2B5EF4-FFF2-40B4-BE49-F238E27FC236}">
                <a16:creationId xmlns:a16="http://schemas.microsoft.com/office/drawing/2014/main" id="{A5C650B1-CDE9-4E6B-BF6D-51B75BFBF885}"/>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31032662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385954512"/>
              </p:ext>
            </p:extLst>
          </p:nvPr>
        </p:nvGraphicFramePr>
        <p:xfrm>
          <a:off x="609600" y="1142996"/>
          <a:ext cx="7924798" cy="4724403"/>
        </p:xfrm>
        <a:graphic>
          <a:graphicData uri="http://schemas.openxmlformats.org/drawingml/2006/table">
            <a:tbl>
              <a:tblPr firstRow="1" bandRow="1">
                <a:tableStyleId>{073A0DAA-6AF3-43AB-8588-CEC1D06C72B9}</a:tableStyleId>
              </a:tblPr>
              <a:tblGrid>
                <a:gridCol w="4322618">
                  <a:extLst>
                    <a:ext uri="{9D8B030D-6E8A-4147-A177-3AD203B41FA5}">
                      <a16:colId xmlns:a16="http://schemas.microsoft.com/office/drawing/2014/main" val="20000"/>
                    </a:ext>
                  </a:extLst>
                </a:gridCol>
                <a:gridCol w="720436">
                  <a:extLst>
                    <a:ext uri="{9D8B030D-6E8A-4147-A177-3AD203B41FA5}">
                      <a16:colId xmlns:a16="http://schemas.microsoft.com/office/drawing/2014/main" val="20001"/>
                    </a:ext>
                  </a:extLst>
                </a:gridCol>
                <a:gridCol w="720436">
                  <a:extLst>
                    <a:ext uri="{9D8B030D-6E8A-4147-A177-3AD203B41FA5}">
                      <a16:colId xmlns:a16="http://schemas.microsoft.com/office/drawing/2014/main" val="1258594275"/>
                    </a:ext>
                  </a:extLst>
                </a:gridCol>
                <a:gridCol w="720436">
                  <a:extLst>
                    <a:ext uri="{9D8B030D-6E8A-4147-A177-3AD203B41FA5}">
                      <a16:colId xmlns:a16="http://schemas.microsoft.com/office/drawing/2014/main" val="999442998"/>
                    </a:ext>
                  </a:extLst>
                </a:gridCol>
                <a:gridCol w="720436">
                  <a:extLst>
                    <a:ext uri="{9D8B030D-6E8A-4147-A177-3AD203B41FA5}">
                      <a16:colId xmlns:a16="http://schemas.microsoft.com/office/drawing/2014/main" val="788870669"/>
                    </a:ext>
                  </a:extLst>
                </a:gridCol>
                <a:gridCol w="720436">
                  <a:extLst>
                    <a:ext uri="{9D8B030D-6E8A-4147-A177-3AD203B41FA5}">
                      <a16:colId xmlns:a16="http://schemas.microsoft.com/office/drawing/2014/main" val="20002"/>
                    </a:ext>
                  </a:extLst>
                </a:gridCol>
              </a:tblGrid>
              <a:tr h="516276">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3</a:t>
                      </a:r>
                      <a:r>
                        <a:rPr lang="en-US" sz="1200" baseline="30000" dirty="0">
                          <a:solidFill>
                            <a:schemeClr val="tx1"/>
                          </a:solidFill>
                        </a:rPr>
                        <a:t>rd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4</a:t>
                      </a:r>
                      <a:r>
                        <a:rPr lang="en-US" sz="1200" baseline="30000" dirty="0">
                          <a:solidFill>
                            <a:schemeClr val="tx1"/>
                          </a:solidFill>
                        </a:rPr>
                        <a:t>th</a:t>
                      </a:r>
                      <a:r>
                        <a:rPr lang="en-US" sz="12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1" i="1" u="none" strike="noStrike" cap="none" normalizeH="0" baseline="0" dirty="0">
                          <a:ln>
                            <a:noFill/>
                          </a:ln>
                          <a:solidFill>
                            <a:schemeClr val="tx1"/>
                          </a:solidFill>
                          <a:effectLst/>
                        </a:rPr>
                        <a:t>Total</a:t>
                      </a:r>
                      <a:endParaRPr kumimoji="0" lang="en-US" sz="12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162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1</a:t>
                      </a:r>
                    </a:p>
                  </a:txBody>
                  <a:tcPr anchor="ctr">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b="1" i="1" dirty="0">
                          <a:solidFill>
                            <a:schemeClr val="tx1"/>
                          </a:solidFill>
                        </a:rPr>
                        <a:t>1</a:t>
                      </a:r>
                    </a:p>
                  </a:txBody>
                  <a:tcPr anchor="ctr">
                    <a:solidFill>
                      <a:schemeClr val="bg1">
                        <a:lumMod val="95000"/>
                      </a:schemeClr>
                    </a:solidFill>
                  </a:tcPr>
                </a:tc>
                <a:extLst>
                  <a:ext uri="{0D108BD9-81ED-4DB2-BD59-A6C34878D82A}">
                    <a16:rowId xmlns:a16="http://schemas.microsoft.com/office/drawing/2014/main" val="10001"/>
                  </a:ext>
                </a:extLst>
              </a:tr>
              <a:tr h="5162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400" i="0" dirty="0">
                          <a:solidFill>
                            <a:schemeClr val="tx1"/>
                          </a:solidFill>
                        </a:rPr>
                        <a:t>6</a:t>
                      </a:r>
                    </a:p>
                  </a:txBody>
                  <a:tcPr anchor="ctr">
                    <a:solidFill>
                      <a:schemeClr val="bg1">
                        <a:lumMod val="85000"/>
                      </a:schemeClr>
                    </a:solidFill>
                  </a:tcPr>
                </a:tc>
                <a:tc>
                  <a:txBody>
                    <a:bodyPr/>
                    <a:lstStyle/>
                    <a:p>
                      <a:pPr algn="ctr"/>
                      <a:r>
                        <a:rPr lang="en-US" sz="1400" i="0" dirty="0">
                          <a:solidFill>
                            <a:schemeClr val="tx1"/>
                          </a:solidFill>
                        </a:rPr>
                        <a:t>1</a:t>
                      </a:r>
                    </a:p>
                  </a:txBody>
                  <a:tcPr anchor="ctr">
                    <a:solidFill>
                      <a:schemeClr val="bg1">
                        <a:lumMod val="85000"/>
                      </a:schemeClr>
                    </a:solidFill>
                  </a:tcPr>
                </a:tc>
                <a:tc>
                  <a:txBody>
                    <a:bodyPr/>
                    <a:lstStyle/>
                    <a:p>
                      <a:pPr algn="ctr"/>
                      <a:r>
                        <a:rPr lang="en-US" sz="1400" i="0" dirty="0">
                          <a:solidFill>
                            <a:schemeClr val="tx1"/>
                          </a:solidFill>
                        </a:rPr>
                        <a:t>7</a:t>
                      </a:r>
                    </a:p>
                  </a:txBody>
                  <a:tcPr anchor="ctr">
                    <a:solidFill>
                      <a:schemeClr val="bg1">
                        <a:lumMod val="85000"/>
                      </a:schemeClr>
                    </a:solidFill>
                  </a:tcPr>
                </a:tc>
                <a:tc>
                  <a:txBody>
                    <a:bodyPr/>
                    <a:lstStyle/>
                    <a:p>
                      <a:pPr algn="ctr"/>
                      <a:r>
                        <a:rPr lang="en-US" sz="1400" i="0" dirty="0">
                          <a:solidFill>
                            <a:schemeClr val="tx1"/>
                          </a:solidFill>
                        </a:rPr>
                        <a:t>3</a:t>
                      </a:r>
                    </a:p>
                  </a:txBody>
                  <a:tcPr anchor="ctr">
                    <a:solidFill>
                      <a:schemeClr val="bg1">
                        <a:lumMod val="85000"/>
                      </a:schemeClr>
                    </a:solidFill>
                  </a:tcPr>
                </a:tc>
                <a:tc>
                  <a:txBody>
                    <a:bodyPr/>
                    <a:lstStyle/>
                    <a:p>
                      <a:pPr algn="ctr"/>
                      <a:r>
                        <a:rPr lang="en-US" sz="1400" b="1" i="1" dirty="0">
                          <a:solidFill>
                            <a:schemeClr val="tx1"/>
                          </a:solidFill>
                        </a:rPr>
                        <a:t>17</a:t>
                      </a:r>
                    </a:p>
                  </a:txBody>
                  <a:tcPr anchor="ctr">
                    <a:solidFill>
                      <a:schemeClr val="bg1">
                        <a:lumMod val="85000"/>
                      </a:schemeClr>
                    </a:solidFill>
                  </a:tcPr>
                </a:tc>
                <a:extLst>
                  <a:ext uri="{0D108BD9-81ED-4DB2-BD59-A6C34878D82A}">
                    <a16:rowId xmlns:a16="http://schemas.microsoft.com/office/drawing/2014/main" val="10002"/>
                  </a:ext>
                </a:extLst>
              </a:tr>
              <a:tr h="5162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2</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i="0" dirty="0">
                          <a:solidFill>
                            <a:schemeClr val="tx1"/>
                          </a:solidFill>
                        </a:rPr>
                        <a:t>1</a:t>
                      </a:r>
                    </a:p>
                  </a:txBody>
                  <a:tcPr anchor="ctr">
                    <a:solidFill>
                      <a:schemeClr val="bg1">
                        <a:lumMod val="95000"/>
                      </a:schemeClr>
                    </a:solidFill>
                  </a:tcPr>
                </a:tc>
                <a:tc>
                  <a:txBody>
                    <a:bodyPr/>
                    <a:lstStyle/>
                    <a:p>
                      <a:pPr algn="ctr"/>
                      <a:r>
                        <a:rPr lang="en-US" sz="1400" b="1" i="1" dirty="0">
                          <a:solidFill>
                            <a:schemeClr val="tx1"/>
                          </a:solidFill>
                        </a:rPr>
                        <a:t>6</a:t>
                      </a:r>
                    </a:p>
                  </a:txBody>
                  <a:tcPr anchor="ctr">
                    <a:solidFill>
                      <a:schemeClr val="bg1">
                        <a:lumMod val="95000"/>
                      </a:schemeClr>
                    </a:solidFill>
                  </a:tcPr>
                </a:tc>
                <a:extLst>
                  <a:ext uri="{0D108BD9-81ED-4DB2-BD59-A6C34878D82A}">
                    <a16:rowId xmlns:a16="http://schemas.microsoft.com/office/drawing/2014/main" val="10003"/>
                  </a:ext>
                </a:extLst>
              </a:tr>
              <a:tr h="5162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 SAMM Merit</a:t>
                      </a:r>
                    </a:p>
                  </a:txBody>
                  <a:tcPr anchor="ctr" horzOverflow="overflow">
                    <a:solidFill>
                      <a:schemeClr val="bg1">
                        <a:lumMod val="85000"/>
                      </a:schemeClr>
                    </a:solidFill>
                  </a:tcPr>
                </a:tc>
                <a:tc>
                  <a:txBody>
                    <a:bodyPr/>
                    <a:lstStyle/>
                    <a:p>
                      <a:pPr algn="ctr"/>
                      <a:r>
                        <a:rPr lang="en-US" sz="1400" i="0" dirty="0">
                          <a:solidFill>
                            <a:schemeClr val="tx1"/>
                          </a:solidFill>
                        </a:rPr>
                        <a:t>0%</a:t>
                      </a:r>
                    </a:p>
                  </a:txBody>
                  <a:tcPr anchor="ctr">
                    <a:solidFill>
                      <a:schemeClr val="bg1">
                        <a:lumMod val="85000"/>
                      </a:schemeClr>
                    </a:solidFill>
                  </a:tcPr>
                </a:tc>
                <a:tc>
                  <a:txBody>
                    <a:bodyPr/>
                    <a:lstStyle/>
                    <a:p>
                      <a:pPr algn="ctr"/>
                      <a:r>
                        <a:rPr lang="en-US" sz="1400" i="0" dirty="0">
                          <a:solidFill>
                            <a:schemeClr val="tx1"/>
                          </a:solidFill>
                        </a:rPr>
                        <a:t>33%</a:t>
                      </a:r>
                    </a:p>
                  </a:txBody>
                  <a:tcPr anchor="ctr">
                    <a:solidFill>
                      <a:schemeClr val="bg1">
                        <a:lumMod val="85000"/>
                      </a:schemeClr>
                    </a:solidFill>
                  </a:tcPr>
                </a:tc>
                <a:tc>
                  <a:txBody>
                    <a:bodyPr/>
                    <a:lstStyle/>
                    <a:p>
                      <a:pPr algn="ctr"/>
                      <a:r>
                        <a:rPr lang="en-US" sz="1400" i="0" dirty="0">
                          <a:solidFill>
                            <a:schemeClr val="tx1"/>
                          </a:solidFill>
                        </a:rPr>
                        <a:t>11%</a:t>
                      </a:r>
                    </a:p>
                  </a:txBody>
                  <a:tcPr anchor="ctr">
                    <a:solidFill>
                      <a:schemeClr val="bg1">
                        <a:lumMod val="85000"/>
                      </a:schemeClr>
                    </a:solidFill>
                  </a:tcPr>
                </a:tc>
                <a:tc>
                  <a:txBody>
                    <a:bodyPr/>
                    <a:lstStyle/>
                    <a:p>
                      <a:pPr algn="ctr"/>
                      <a:r>
                        <a:rPr lang="en-US" sz="1400" i="0" dirty="0">
                          <a:solidFill>
                            <a:schemeClr val="tx1"/>
                          </a:solidFill>
                        </a:rPr>
                        <a:t>12%</a:t>
                      </a:r>
                    </a:p>
                  </a:txBody>
                  <a:tcPr anchor="ctr">
                    <a:solidFill>
                      <a:schemeClr val="bg1">
                        <a:lumMod val="85000"/>
                      </a:schemeClr>
                    </a:solidFill>
                  </a:tcPr>
                </a:tc>
                <a:tc>
                  <a:txBody>
                    <a:bodyPr/>
                    <a:lstStyle/>
                    <a:p>
                      <a:pPr algn="ctr"/>
                      <a:r>
                        <a:rPr lang="en-US" sz="1400" b="1" i="1" dirty="0">
                          <a:solidFill>
                            <a:schemeClr val="tx1"/>
                          </a:solidFill>
                        </a:rPr>
                        <a:t>16%</a:t>
                      </a:r>
                    </a:p>
                  </a:txBody>
                  <a:tcPr anchor="ctr">
                    <a:solidFill>
                      <a:schemeClr val="bg1">
                        <a:lumMod val="85000"/>
                      </a:schemeClr>
                    </a:solidFill>
                  </a:tcPr>
                </a:tc>
                <a:extLst>
                  <a:ext uri="{0D108BD9-81ED-4DB2-BD59-A6C34878D82A}">
                    <a16:rowId xmlns:a16="http://schemas.microsoft.com/office/drawing/2014/main" val="10004"/>
                  </a:ext>
                </a:extLst>
              </a:tr>
              <a:tr h="54334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Dismissal Right-to-Sue (Includes No Merit and Unresponsive)</a:t>
                      </a:r>
                    </a:p>
                  </a:txBody>
                  <a:tcPr anchor="ctr" horzOverflow="overflow">
                    <a:solidFill>
                      <a:schemeClr val="bg1">
                        <a:lumMod val="95000"/>
                      </a:schemeClr>
                    </a:solidFill>
                  </a:tcPr>
                </a:tc>
                <a:tc>
                  <a:txBody>
                    <a:bodyPr/>
                    <a:lstStyle/>
                    <a:p>
                      <a:pPr algn="ctr"/>
                      <a:r>
                        <a:rPr lang="en-US" sz="1400" i="0" dirty="0">
                          <a:solidFill>
                            <a:schemeClr val="tx1"/>
                          </a:solidFill>
                        </a:rPr>
                        <a:t>10</a:t>
                      </a:r>
                    </a:p>
                  </a:txBody>
                  <a:tcPr anchor="ctr">
                    <a:solidFill>
                      <a:schemeClr val="bg1">
                        <a:lumMod val="95000"/>
                      </a:schemeClr>
                    </a:solidFill>
                  </a:tcPr>
                </a:tc>
                <a:tc>
                  <a:txBody>
                    <a:bodyPr/>
                    <a:lstStyle/>
                    <a:p>
                      <a:pPr algn="ctr"/>
                      <a:r>
                        <a:rPr lang="en-US" sz="1400" i="0" dirty="0">
                          <a:solidFill>
                            <a:schemeClr val="tx1"/>
                          </a:solidFill>
                        </a:rPr>
                        <a:t>14</a:t>
                      </a:r>
                    </a:p>
                  </a:txBody>
                  <a:tcPr anchor="ctr">
                    <a:solidFill>
                      <a:schemeClr val="bg1">
                        <a:lumMod val="95000"/>
                      </a:schemeClr>
                    </a:solidFill>
                  </a:tcPr>
                </a:tc>
                <a:tc>
                  <a:txBody>
                    <a:bodyPr/>
                    <a:lstStyle/>
                    <a:p>
                      <a:pPr algn="ctr"/>
                      <a:r>
                        <a:rPr lang="en-US" sz="1400" i="0" dirty="0">
                          <a:solidFill>
                            <a:schemeClr val="tx1"/>
                          </a:solidFill>
                        </a:rPr>
                        <a:t>21</a:t>
                      </a:r>
                    </a:p>
                  </a:txBody>
                  <a:tcPr anchor="ctr">
                    <a:solidFill>
                      <a:schemeClr val="bg1">
                        <a:lumMod val="95000"/>
                      </a:schemeClr>
                    </a:solidFill>
                  </a:tcPr>
                </a:tc>
                <a:tc>
                  <a:txBody>
                    <a:bodyPr/>
                    <a:lstStyle/>
                    <a:p>
                      <a:pPr algn="ctr"/>
                      <a:r>
                        <a:rPr lang="en-US" sz="1400" i="0" dirty="0">
                          <a:solidFill>
                            <a:schemeClr val="tx1"/>
                          </a:solidFill>
                        </a:rPr>
                        <a:t>30</a:t>
                      </a:r>
                    </a:p>
                  </a:txBody>
                  <a:tcPr anchor="ctr">
                    <a:solidFill>
                      <a:schemeClr val="bg1">
                        <a:lumMod val="95000"/>
                      </a:schemeClr>
                    </a:solidFill>
                  </a:tcPr>
                </a:tc>
                <a:tc>
                  <a:txBody>
                    <a:bodyPr/>
                    <a:lstStyle/>
                    <a:p>
                      <a:pPr algn="ctr"/>
                      <a:r>
                        <a:rPr lang="en-US" sz="1400" b="1" i="1" dirty="0">
                          <a:solidFill>
                            <a:schemeClr val="tx1"/>
                          </a:solidFill>
                        </a:rPr>
                        <a:t>75</a:t>
                      </a:r>
                    </a:p>
                  </a:txBody>
                  <a:tcPr anchor="ctr">
                    <a:solidFill>
                      <a:schemeClr val="bg1">
                        <a:lumMod val="95000"/>
                      </a:schemeClr>
                    </a:solidFill>
                  </a:tcPr>
                </a:tc>
                <a:extLst>
                  <a:ext uri="{0D108BD9-81ED-4DB2-BD59-A6C34878D82A}">
                    <a16:rowId xmlns:a16="http://schemas.microsoft.com/office/drawing/2014/main" val="10005"/>
                  </a:ext>
                </a:extLst>
              </a:tr>
              <a:tr h="5332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400" i="0" dirty="0">
                          <a:solidFill>
                            <a:schemeClr val="tx1"/>
                          </a:solidFill>
                        </a:rPr>
                        <a:t>3</a:t>
                      </a:r>
                    </a:p>
                  </a:txBody>
                  <a:tcPr anchor="ctr">
                    <a:solidFill>
                      <a:schemeClr val="bg1">
                        <a:lumMod val="85000"/>
                      </a:schemeClr>
                    </a:solidFill>
                  </a:tcPr>
                </a:tc>
                <a:tc>
                  <a:txBody>
                    <a:bodyPr/>
                    <a:lstStyle/>
                    <a:p>
                      <a:pPr algn="ctr"/>
                      <a:r>
                        <a:rPr lang="en-US" sz="1400" i="0" dirty="0">
                          <a:solidFill>
                            <a:schemeClr val="tx1"/>
                          </a:solidFill>
                        </a:rPr>
                        <a:t>7</a:t>
                      </a:r>
                    </a:p>
                  </a:txBody>
                  <a:tcPr anchor="ctr">
                    <a:solidFill>
                      <a:schemeClr val="bg1">
                        <a:lumMod val="85000"/>
                      </a:schemeClr>
                    </a:solidFill>
                  </a:tcPr>
                </a:tc>
                <a:tc>
                  <a:txBody>
                    <a:bodyPr/>
                    <a:lstStyle/>
                    <a:p>
                      <a:pPr algn="ctr"/>
                      <a:r>
                        <a:rPr lang="en-US" sz="1400" i="0" dirty="0">
                          <a:solidFill>
                            <a:schemeClr val="tx1"/>
                          </a:solidFill>
                        </a:rPr>
                        <a:t>1</a:t>
                      </a:r>
                    </a:p>
                  </a:txBody>
                  <a:tcPr anchor="ctr">
                    <a:solidFill>
                      <a:schemeClr val="bg1">
                        <a:lumMod val="85000"/>
                      </a:schemeClr>
                    </a:solidFill>
                  </a:tcPr>
                </a:tc>
                <a:tc>
                  <a:txBody>
                    <a:bodyPr/>
                    <a:lstStyle/>
                    <a:p>
                      <a:pPr algn="ctr"/>
                      <a:r>
                        <a:rPr lang="en-US" sz="1400" i="0" dirty="0">
                          <a:solidFill>
                            <a:schemeClr val="tx1"/>
                          </a:solidFill>
                        </a:rPr>
                        <a:t>4</a:t>
                      </a:r>
                    </a:p>
                  </a:txBody>
                  <a:tcPr anchor="ctr">
                    <a:solidFill>
                      <a:schemeClr val="bg1">
                        <a:lumMod val="85000"/>
                      </a:schemeClr>
                    </a:solidFill>
                  </a:tcPr>
                </a:tc>
                <a:tc>
                  <a:txBody>
                    <a:bodyPr/>
                    <a:lstStyle/>
                    <a:p>
                      <a:pPr algn="ctr"/>
                      <a:r>
                        <a:rPr lang="en-US" sz="1400" b="1" i="1" dirty="0">
                          <a:solidFill>
                            <a:schemeClr val="tx1"/>
                          </a:solidFill>
                        </a:rPr>
                        <a:t>14</a:t>
                      </a:r>
                    </a:p>
                  </a:txBody>
                  <a:tcPr anchor="ctr">
                    <a:solidFill>
                      <a:schemeClr val="bg1">
                        <a:lumMod val="85000"/>
                      </a:schemeClr>
                    </a:solidFill>
                  </a:tcPr>
                </a:tc>
                <a:extLst>
                  <a:ext uri="{0D108BD9-81ED-4DB2-BD59-A6C34878D82A}">
                    <a16:rowId xmlns:a16="http://schemas.microsoft.com/office/drawing/2014/main" val="10006"/>
                  </a:ext>
                </a:extLst>
              </a:tr>
              <a:tr h="5332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95000"/>
                      </a:schemeClr>
                    </a:solidFill>
                  </a:tcPr>
                </a:tc>
                <a:tc>
                  <a:txBody>
                    <a:bodyPr/>
                    <a:lstStyle/>
                    <a:p>
                      <a:pPr algn="ctr"/>
                      <a:r>
                        <a:rPr lang="en-US" sz="1400" i="0" dirty="0">
                          <a:solidFill>
                            <a:schemeClr val="tx1"/>
                          </a:solidFill>
                        </a:rPr>
                        <a:t>2</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i="0" dirty="0">
                          <a:solidFill>
                            <a:schemeClr val="tx1"/>
                          </a:solidFill>
                        </a:rPr>
                        <a:t>4</a:t>
                      </a:r>
                    </a:p>
                  </a:txBody>
                  <a:tcPr anchor="ctr">
                    <a:solidFill>
                      <a:schemeClr val="bg1">
                        <a:lumMod val="95000"/>
                      </a:schemeClr>
                    </a:solidFill>
                  </a:tcPr>
                </a:tc>
                <a:tc>
                  <a:txBody>
                    <a:bodyPr/>
                    <a:lstStyle/>
                    <a:p>
                      <a:pPr algn="ctr"/>
                      <a:r>
                        <a:rPr lang="en-US" sz="1400" b="1" i="1" dirty="0">
                          <a:solidFill>
                            <a:schemeClr val="tx1"/>
                          </a:solidFill>
                        </a:rPr>
                        <a:t>12</a:t>
                      </a:r>
                    </a:p>
                  </a:txBody>
                  <a:tcPr anchor="ctr">
                    <a:solidFill>
                      <a:schemeClr val="bg1">
                        <a:lumMod val="95000"/>
                      </a:schemeClr>
                    </a:solidFill>
                  </a:tcPr>
                </a:tc>
                <a:extLst>
                  <a:ext uri="{0D108BD9-81ED-4DB2-BD59-A6C34878D82A}">
                    <a16:rowId xmlns:a16="http://schemas.microsoft.com/office/drawing/2014/main" val="10008"/>
                  </a:ext>
                </a:extLst>
              </a:tr>
              <a:tr h="5332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85000"/>
                      </a:schemeClr>
                    </a:solidFill>
                  </a:tcPr>
                </a:tc>
                <a:tc>
                  <a:txBody>
                    <a:bodyPr/>
                    <a:lstStyle/>
                    <a:p>
                      <a:pPr algn="ctr"/>
                      <a:r>
                        <a:rPr lang="en-US" sz="1400" b="1" i="1" dirty="0">
                          <a:solidFill>
                            <a:schemeClr val="tx1"/>
                          </a:solidFill>
                        </a:rPr>
                        <a:t>21</a:t>
                      </a:r>
                    </a:p>
                  </a:txBody>
                  <a:tcPr anchor="ctr">
                    <a:solidFill>
                      <a:schemeClr val="bg1">
                        <a:lumMod val="85000"/>
                      </a:schemeClr>
                    </a:solidFill>
                  </a:tcPr>
                </a:tc>
                <a:tc>
                  <a:txBody>
                    <a:bodyPr/>
                    <a:lstStyle/>
                    <a:p>
                      <a:pPr algn="ctr"/>
                      <a:r>
                        <a:rPr lang="en-US" sz="1400" b="1" i="1" dirty="0">
                          <a:solidFill>
                            <a:schemeClr val="tx1"/>
                          </a:solidFill>
                        </a:rPr>
                        <a:t>27</a:t>
                      </a:r>
                    </a:p>
                  </a:txBody>
                  <a:tcPr anchor="ctr">
                    <a:solidFill>
                      <a:schemeClr val="bg1">
                        <a:lumMod val="85000"/>
                      </a:schemeClr>
                    </a:solidFill>
                  </a:tcPr>
                </a:tc>
                <a:tc>
                  <a:txBody>
                    <a:bodyPr/>
                    <a:lstStyle/>
                    <a:p>
                      <a:pPr algn="ctr"/>
                      <a:r>
                        <a:rPr lang="en-US" sz="1400" b="1" i="1" dirty="0">
                          <a:solidFill>
                            <a:schemeClr val="tx1"/>
                          </a:solidFill>
                        </a:rPr>
                        <a:t>36</a:t>
                      </a:r>
                    </a:p>
                  </a:txBody>
                  <a:tcPr anchor="ctr">
                    <a:solidFill>
                      <a:schemeClr val="bg1">
                        <a:lumMod val="85000"/>
                      </a:schemeClr>
                    </a:solidFill>
                  </a:tcPr>
                </a:tc>
                <a:tc>
                  <a:txBody>
                    <a:bodyPr/>
                    <a:lstStyle/>
                    <a:p>
                      <a:pPr algn="ctr"/>
                      <a:r>
                        <a:rPr lang="en-US" sz="1400" b="1" i="1" dirty="0">
                          <a:solidFill>
                            <a:schemeClr val="tx1"/>
                          </a:solidFill>
                        </a:rPr>
                        <a:t>42</a:t>
                      </a:r>
                    </a:p>
                  </a:txBody>
                  <a:tcPr anchor="ctr">
                    <a:solidFill>
                      <a:schemeClr val="bg1">
                        <a:lumMod val="85000"/>
                      </a:schemeClr>
                    </a:solidFill>
                  </a:tcPr>
                </a:tc>
                <a:tc>
                  <a:txBody>
                    <a:bodyPr/>
                    <a:lstStyle/>
                    <a:p>
                      <a:pPr algn="ctr"/>
                      <a:r>
                        <a:rPr lang="en-US" sz="1400" b="1" i="1" dirty="0">
                          <a:solidFill>
                            <a:schemeClr val="tx1"/>
                          </a:solidFill>
                        </a:rPr>
                        <a:t>125</a:t>
                      </a:r>
                    </a:p>
                  </a:txBody>
                  <a:tcPr anchor="ctr">
                    <a:solidFill>
                      <a:schemeClr val="bg1">
                        <a:lumMod val="8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8" name="TextBox 7">
            <a:extLst>
              <a:ext uri="{FF2B5EF4-FFF2-40B4-BE49-F238E27FC236}">
                <a16:creationId xmlns:a16="http://schemas.microsoft.com/office/drawing/2014/main" id="{E687ADE8-816D-45F4-92E7-9D623EA6C8E1}"/>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98333245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093704204"/>
              </p:ext>
            </p:extLst>
          </p:nvPr>
        </p:nvGraphicFramePr>
        <p:xfrm>
          <a:off x="609600" y="1142996"/>
          <a:ext cx="7924799" cy="4724405"/>
        </p:xfrm>
        <a:graphic>
          <a:graphicData uri="http://schemas.openxmlformats.org/drawingml/2006/table">
            <a:tbl>
              <a:tblPr firstRow="1" bandRow="1">
                <a:tableStyleId>{073A0DAA-6AF3-43AB-8588-CEC1D06C72B9}</a:tableStyleId>
              </a:tblPr>
              <a:tblGrid>
                <a:gridCol w="4657558">
                  <a:extLst>
                    <a:ext uri="{9D8B030D-6E8A-4147-A177-3AD203B41FA5}">
                      <a16:colId xmlns:a16="http://schemas.microsoft.com/office/drawing/2014/main" val="20000"/>
                    </a:ext>
                  </a:extLst>
                </a:gridCol>
                <a:gridCol w="625642">
                  <a:extLst>
                    <a:ext uri="{9D8B030D-6E8A-4147-A177-3AD203B41FA5}">
                      <a16:colId xmlns:a16="http://schemas.microsoft.com/office/drawing/2014/main" val="20001"/>
                    </a:ext>
                  </a:extLst>
                </a:gridCol>
                <a:gridCol w="695158">
                  <a:extLst>
                    <a:ext uri="{9D8B030D-6E8A-4147-A177-3AD203B41FA5}">
                      <a16:colId xmlns:a16="http://schemas.microsoft.com/office/drawing/2014/main" val="22934878"/>
                    </a:ext>
                  </a:extLst>
                </a:gridCol>
                <a:gridCol w="695158">
                  <a:extLst>
                    <a:ext uri="{9D8B030D-6E8A-4147-A177-3AD203B41FA5}">
                      <a16:colId xmlns:a16="http://schemas.microsoft.com/office/drawing/2014/main" val="1266766583"/>
                    </a:ext>
                  </a:extLst>
                </a:gridCol>
                <a:gridCol w="695158">
                  <a:extLst>
                    <a:ext uri="{9D8B030D-6E8A-4147-A177-3AD203B41FA5}">
                      <a16:colId xmlns:a16="http://schemas.microsoft.com/office/drawing/2014/main" val="12156148"/>
                    </a:ext>
                  </a:extLst>
                </a:gridCol>
                <a:gridCol w="556125">
                  <a:extLst>
                    <a:ext uri="{9D8B030D-6E8A-4147-A177-3AD203B41FA5}">
                      <a16:colId xmlns:a16="http://schemas.microsoft.com/office/drawing/2014/main" val="20002"/>
                    </a:ext>
                  </a:extLst>
                </a:gridCol>
              </a:tblGrid>
              <a:tr h="561745">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000" dirty="0">
                          <a:solidFill>
                            <a:schemeClr val="tx1"/>
                          </a:solidFill>
                        </a:rPr>
                        <a:t>1</a:t>
                      </a:r>
                      <a:r>
                        <a:rPr lang="en-US" sz="1000" baseline="30000" dirty="0">
                          <a:solidFill>
                            <a:schemeClr val="tx1"/>
                          </a:solidFill>
                        </a:rPr>
                        <a:t>st</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2</a:t>
                      </a:r>
                      <a:r>
                        <a:rPr lang="en-US" sz="1000" baseline="30000" dirty="0">
                          <a:solidFill>
                            <a:schemeClr val="tx1"/>
                          </a:solidFill>
                        </a:rPr>
                        <a:t>nd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3</a:t>
                      </a:r>
                      <a:r>
                        <a:rPr lang="en-US" sz="1000" baseline="30000" dirty="0">
                          <a:solidFill>
                            <a:schemeClr val="tx1"/>
                          </a:solidFill>
                        </a:rPr>
                        <a:t>rd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4</a:t>
                      </a:r>
                      <a:r>
                        <a:rPr lang="en-US" sz="1000" baseline="30000" dirty="0">
                          <a:solidFill>
                            <a:schemeClr val="tx1"/>
                          </a:solidFill>
                        </a:rPr>
                        <a:t>th</a:t>
                      </a:r>
                      <a:r>
                        <a:rPr lang="en-US" sz="10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1" u="none" strike="noStrike" cap="none" normalizeH="0" baseline="0" dirty="0">
                          <a:ln>
                            <a:noFill/>
                          </a:ln>
                          <a:solidFill>
                            <a:schemeClr val="tx1"/>
                          </a:solidFill>
                          <a:effectLst/>
                        </a:rPr>
                        <a:t>Total</a:t>
                      </a:r>
                      <a:endParaRPr kumimoji="0" lang="en-US" sz="10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85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Filed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31</a:t>
                      </a:r>
                    </a:p>
                  </a:txBody>
                  <a:tcPr anchor="ctr">
                    <a:solidFill>
                      <a:schemeClr val="bg1">
                        <a:lumMod val="95000"/>
                      </a:schemeClr>
                    </a:solidFill>
                  </a:tcPr>
                </a:tc>
                <a:tc>
                  <a:txBody>
                    <a:bodyPr/>
                    <a:lstStyle/>
                    <a:p>
                      <a:pPr algn="ctr"/>
                      <a:r>
                        <a:rPr lang="en-US" sz="1200" i="0" dirty="0">
                          <a:solidFill>
                            <a:schemeClr val="tx1"/>
                          </a:solidFill>
                        </a:rPr>
                        <a:t>26</a:t>
                      </a:r>
                    </a:p>
                  </a:txBody>
                  <a:tcPr anchor="ctr">
                    <a:solidFill>
                      <a:schemeClr val="bg1">
                        <a:lumMod val="95000"/>
                      </a:schemeClr>
                    </a:solidFill>
                  </a:tcPr>
                </a:tc>
                <a:tc>
                  <a:txBody>
                    <a:bodyPr/>
                    <a:lstStyle/>
                    <a:p>
                      <a:pPr algn="ctr"/>
                      <a:r>
                        <a:rPr lang="en-US" sz="1200" i="0" dirty="0">
                          <a:solidFill>
                            <a:schemeClr val="tx1"/>
                          </a:solidFill>
                        </a:rPr>
                        <a:t>37</a:t>
                      </a:r>
                    </a:p>
                  </a:txBody>
                  <a:tcPr anchor="ctr">
                    <a:solidFill>
                      <a:schemeClr val="bg1">
                        <a:lumMod val="95000"/>
                      </a:schemeClr>
                    </a:solidFill>
                  </a:tcPr>
                </a:tc>
                <a:tc>
                  <a:txBody>
                    <a:bodyPr/>
                    <a:lstStyle/>
                    <a:p>
                      <a:pPr algn="ctr"/>
                      <a:r>
                        <a:rPr lang="en-US" sz="1200" i="0" dirty="0">
                          <a:solidFill>
                            <a:schemeClr val="tx1"/>
                          </a:solidFill>
                        </a:rPr>
                        <a:t>59</a:t>
                      </a:r>
                    </a:p>
                  </a:txBody>
                  <a:tcPr anchor="ctr">
                    <a:solidFill>
                      <a:schemeClr val="bg1">
                        <a:lumMod val="95000"/>
                      </a:schemeClr>
                    </a:solidFill>
                  </a:tcPr>
                </a:tc>
                <a:tc>
                  <a:txBody>
                    <a:bodyPr/>
                    <a:lstStyle/>
                    <a:p>
                      <a:pPr algn="ctr"/>
                      <a:r>
                        <a:rPr lang="en-US" sz="1200" b="1" i="1" dirty="0">
                          <a:solidFill>
                            <a:schemeClr val="tx1"/>
                          </a:solidFill>
                        </a:rPr>
                        <a:t>153</a:t>
                      </a:r>
                    </a:p>
                  </a:txBody>
                  <a:tcPr anchor="ctr">
                    <a:solidFill>
                      <a:schemeClr val="bg1">
                        <a:lumMod val="95000"/>
                      </a:schemeClr>
                    </a:solidFill>
                  </a:tcPr>
                </a:tc>
                <a:extLst>
                  <a:ext uri="{0D108BD9-81ED-4DB2-BD59-A6C34878D82A}">
                    <a16:rowId xmlns:a16="http://schemas.microsoft.com/office/drawing/2014/main" val="10001"/>
                  </a:ext>
                </a:extLst>
              </a:tr>
              <a:tr h="38012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Closed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21</a:t>
                      </a:r>
                    </a:p>
                  </a:txBody>
                  <a:tcPr anchor="ctr">
                    <a:solidFill>
                      <a:schemeClr val="bg1">
                        <a:lumMod val="85000"/>
                      </a:schemeClr>
                    </a:solidFill>
                  </a:tcPr>
                </a:tc>
                <a:tc>
                  <a:txBody>
                    <a:bodyPr/>
                    <a:lstStyle/>
                    <a:p>
                      <a:pPr algn="ctr"/>
                      <a:r>
                        <a:rPr lang="en-US" sz="1200" i="0" dirty="0">
                          <a:solidFill>
                            <a:schemeClr val="tx1"/>
                          </a:solidFill>
                        </a:rPr>
                        <a:t>27</a:t>
                      </a:r>
                    </a:p>
                  </a:txBody>
                  <a:tcPr anchor="ctr">
                    <a:solidFill>
                      <a:schemeClr val="bg1">
                        <a:lumMod val="85000"/>
                      </a:schemeClr>
                    </a:solidFill>
                  </a:tcPr>
                </a:tc>
                <a:tc>
                  <a:txBody>
                    <a:bodyPr/>
                    <a:lstStyle/>
                    <a:p>
                      <a:pPr algn="ctr"/>
                      <a:r>
                        <a:rPr lang="en-US" sz="1200" i="0" dirty="0">
                          <a:solidFill>
                            <a:schemeClr val="tx1"/>
                          </a:solidFill>
                        </a:rPr>
                        <a:t>36</a:t>
                      </a:r>
                    </a:p>
                  </a:txBody>
                  <a:tcPr anchor="ctr">
                    <a:solidFill>
                      <a:schemeClr val="bg1">
                        <a:lumMod val="85000"/>
                      </a:schemeClr>
                    </a:solidFill>
                  </a:tcPr>
                </a:tc>
                <a:tc>
                  <a:txBody>
                    <a:bodyPr/>
                    <a:lstStyle/>
                    <a:p>
                      <a:pPr algn="ctr"/>
                      <a:r>
                        <a:rPr lang="en-US" sz="1200" i="0" dirty="0">
                          <a:solidFill>
                            <a:schemeClr val="tx1"/>
                          </a:solidFill>
                        </a:rPr>
                        <a:t>42</a:t>
                      </a:r>
                    </a:p>
                  </a:txBody>
                  <a:tcPr anchor="ctr">
                    <a:solidFill>
                      <a:schemeClr val="bg1">
                        <a:lumMod val="85000"/>
                      </a:schemeClr>
                    </a:solidFill>
                  </a:tcPr>
                </a:tc>
                <a:tc>
                  <a:txBody>
                    <a:bodyPr/>
                    <a:lstStyle/>
                    <a:p>
                      <a:pPr algn="ctr"/>
                      <a:r>
                        <a:rPr lang="en-US" sz="1200" b="1" i="1" dirty="0">
                          <a:solidFill>
                            <a:schemeClr val="tx1"/>
                          </a:solidFill>
                        </a:rPr>
                        <a:t>126</a:t>
                      </a:r>
                    </a:p>
                  </a:txBody>
                  <a:tcPr anchor="ctr">
                    <a:solidFill>
                      <a:schemeClr val="bg1">
                        <a:lumMod val="85000"/>
                      </a:schemeClr>
                    </a:solidFill>
                  </a:tcPr>
                </a:tc>
                <a:extLst>
                  <a:ext uri="{0D108BD9-81ED-4DB2-BD59-A6C34878D82A}">
                    <a16:rowId xmlns:a16="http://schemas.microsoft.com/office/drawing/2014/main" val="10002"/>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Number of OSH Cases Closed Within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1</a:t>
                      </a:r>
                    </a:p>
                  </a:txBody>
                  <a:tcPr anchor="ctr">
                    <a:solidFill>
                      <a:schemeClr val="bg1">
                        <a:lumMod val="95000"/>
                      </a:schemeClr>
                    </a:solidFill>
                  </a:tcPr>
                </a:tc>
                <a:tc>
                  <a:txBody>
                    <a:bodyPr/>
                    <a:lstStyle/>
                    <a:p>
                      <a:pPr algn="ctr"/>
                      <a:r>
                        <a:rPr lang="en-US" sz="1200" i="0" dirty="0">
                          <a:solidFill>
                            <a:schemeClr val="tx1"/>
                          </a:solidFill>
                        </a:rPr>
                        <a:t>1</a:t>
                      </a:r>
                    </a:p>
                  </a:txBody>
                  <a:tcPr anchor="ctr">
                    <a:solidFill>
                      <a:schemeClr val="bg1">
                        <a:lumMod val="95000"/>
                      </a:schemeClr>
                    </a:solidFill>
                  </a:tcPr>
                </a:tc>
                <a:tc>
                  <a:txBody>
                    <a:bodyPr/>
                    <a:lstStyle/>
                    <a:p>
                      <a:pPr algn="ctr"/>
                      <a:r>
                        <a:rPr lang="en-US" sz="1200" i="0" dirty="0">
                          <a:solidFill>
                            <a:schemeClr val="tx1"/>
                          </a:solidFill>
                        </a:rPr>
                        <a:t>0</a:t>
                      </a:r>
                    </a:p>
                  </a:txBody>
                  <a:tcPr anchor="ctr">
                    <a:solidFill>
                      <a:schemeClr val="bg1">
                        <a:lumMod val="95000"/>
                      </a:schemeClr>
                    </a:solidFill>
                  </a:tcPr>
                </a:tc>
                <a:tc>
                  <a:txBody>
                    <a:bodyPr/>
                    <a:lstStyle/>
                    <a:p>
                      <a:pPr algn="ctr"/>
                      <a:r>
                        <a:rPr lang="en-US" sz="1200" i="0" dirty="0">
                          <a:solidFill>
                            <a:schemeClr val="tx1"/>
                          </a:solidFill>
                        </a:rPr>
                        <a:t>1</a:t>
                      </a:r>
                    </a:p>
                  </a:txBody>
                  <a:tcPr anchor="ctr">
                    <a:solidFill>
                      <a:schemeClr val="bg1">
                        <a:lumMod val="95000"/>
                      </a:schemeClr>
                    </a:solidFill>
                  </a:tcPr>
                </a:tc>
                <a:tc>
                  <a:txBody>
                    <a:bodyPr/>
                    <a:lstStyle/>
                    <a:p>
                      <a:pPr algn="ctr"/>
                      <a:r>
                        <a:rPr lang="en-US" sz="1200" b="1" i="1" dirty="0">
                          <a:solidFill>
                            <a:schemeClr val="tx1"/>
                          </a:solidFill>
                        </a:rPr>
                        <a:t>3</a:t>
                      </a:r>
                    </a:p>
                  </a:txBody>
                  <a:tcPr anchor="ctr">
                    <a:solidFill>
                      <a:schemeClr val="bg1">
                        <a:lumMod val="95000"/>
                      </a:schemeClr>
                    </a:solidFill>
                  </a:tcPr>
                </a:tc>
                <a:extLst>
                  <a:ext uri="{0D108BD9-81ED-4DB2-BD59-A6C34878D82A}">
                    <a16:rowId xmlns:a16="http://schemas.microsoft.com/office/drawing/2014/main" val="10003"/>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Percentage of Cases Closed With 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11%</a:t>
                      </a:r>
                    </a:p>
                  </a:txBody>
                  <a:tcPr anchor="ctr">
                    <a:solidFill>
                      <a:schemeClr val="bg1">
                        <a:lumMod val="85000"/>
                      </a:schemeClr>
                    </a:solidFill>
                  </a:tcPr>
                </a:tc>
                <a:tc>
                  <a:txBody>
                    <a:bodyPr/>
                    <a:lstStyle/>
                    <a:p>
                      <a:pPr algn="ctr"/>
                      <a:r>
                        <a:rPr lang="en-US" sz="1200" i="0" dirty="0">
                          <a:solidFill>
                            <a:schemeClr val="tx1"/>
                          </a:solidFill>
                        </a:rPr>
                        <a:t>4%</a:t>
                      </a:r>
                    </a:p>
                  </a:txBody>
                  <a:tcPr anchor="ctr">
                    <a:solidFill>
                      <a:schemeClr val="bg1">
                        <a:lumMod val="85000"/>
                      </a:schemeClr>
                    </a:solidFill>
                  </a:tcPr>
                </a:tc>
                <a:tc>
                  <a:txBody>
                    <a:bodyPr/>
                    <a:lstStyle/>
                    <a:p>
                      <a:pPr algn="ctr"/>
                      <a:r>
                        <a:rPr lang="en-US" sz="1200" i="0" dirty="0">
                          <a:solidFill>
                            <a:schemeClr val="tx1"/>
                          </a:solidFill>
                        </a:rPr>
                        <a:t>0%</a:t>
                      </a:r>
                    </a:p>
                  </a:txBody>
                  <a:tcPr anchor="ctr">
                    <a:solidFill>
                      <a:schemeClr val="bg1">
                        <a:lumMod val="85000"/>
                      </a:schemeClr>
                    </a:solidFill>
                  </a:tcPr>
                </a:tc>
                <a:tc>
                  <a:txBody>
                    <a:bodyPr/>
                    <a:lstStyle/>
                    <a:p>
                      <a:pPr algn="ctr"/>
                      <a:r>
                        <a:rPr lang="en-US" sz="1200" i="0" dirty="0">
                          <a:solidFill>
                            <a:schemeClr val="tx1"/>
                          </a:solidFill>
                        </a:rPr>
                        <a:t>2%</a:t>
                      </a:r>
                    </a:p>
                  </a:txBody>
                  <a:tcPr anchor="ctr">
                    <a:solidFill>
                      <a:schemeClr val="bg1">
                        <a:lumMod val="85000"/>
                      </a:schemeClr>
                    </a:solidFill>
                  </a:tcPr>
                </a:tc>
                <a:tc>
                  <a:txBody>
                    <a:bodyPr/>
                    <a:lstStyle/>
                    <a:p>
                      <a:pPr algn="ctr"/>
                      <a:r>
                        <a:rPr lang="en-US" sz="12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i="1" kern="1200" dirty="0">
                          <a:solidFill>
                            <a:schemeClr val="dk1"/>
                          </a:solidFill>
                          <a:effectLst/>
                          <a:latin typeface="+mn-lt"/>
                          <a:ea typeface="+mn-ea"/>
                          <a:cs typeface="+mn-cs"/>
                        </a:rPr>
                        <a:t>Of Cases Closed, Average Number of Elapsed Days Between File Date and Closed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190</a:t>
                      </a:r>
                    </a:p>
                  </a:txBody>
                  <a:tcPr anchor="ctr">
                    <a:solidFill>
                      <a:schemeClr val="bg1">
                        <a:lumMod val="95000"/>
                      </a:schemeClr>
                    </a:solidFill>
                  </a:tcPr>
                </a:tc>
                <a:tc>
                  <a:txBody>
                    <a:bodyPr/>
                    <a:lstStyle/>
                    <a:p>
                      <a:pPr algn="ctr"/>
                      <a:r>
                        <a:rPr lang="en-US" sz="1200" i="0" dirty="0">
                          <a:solidFill>
                            <a:schemeClr val="tx1"/>
                          </a:solidFill>
                        </a:rPr>
                        <a:t>287</a:t>
                      </a:r>
                    </a:p>
                  </a:txBody>
                  <a:tcPr anchor="ctr">
                    <a:solidFill>
                      <a:schemeClr val="bg1">
                        <a:lumMod val="95000"/>
                      </a:schemeClr>
                    </a:solidFill>
                  </a:tcPr>
                </a:tc>
                <a:tc>
                  <a:txBody>
                    <a:bodyPr/>
                    <a:lstStyle/>
                    <a:p>
                      <a:pPr algn="ctr"/>
                      <a:r>
                        <a:rPr lang="en-US" sz="1200" i="0" dirty="0">
                          <a:solidFill>
                            <a:schemeClr val="tx1"/>
                          </a:solidFill>
                        </a:rPr>
                        <a:t>288</a:t>
                      </a:r>
                    </a:p>
                  </a:txBody>
                  <a:tcPr anchor="ctr">
                    <a:solidFill>
                      <a:schemeClr val="bg1">
                        <a:lumMod val="95000"/>
                      </a:schemeClr>
                    </a:solidFill>
                  </a:tcPr>
                </a:tc>
                <a:tc>
                  <a:txBody>
                    <a:bodyPr/>
                    <a:lstStyle/>
                    <a:p>
                      <a:pPr algn="ctr"/>
                      <a:r>
                        <a:rPr lang="en-US" sz="1200" i="0" dirty="0">
                          <a:solidFill>
                            <a:schemeClr val="tx1"/>
                          </a:solidFill>
                        </a:rPr>
                        <a:t>292</a:t>
                      </a:r>
                    </a:p>
                  </a:txBody>
                  <a:tcPr anchor="ctr">
                    <a:solidFill>
                      <a:schemeClr val="bg1">
                        <a:lumMod val="95000"/>
                      </a:schemeClr>
                    </a:solidFill>
                  </a:tcPr>
                </a:tc>
                <a:tc>
                  <a:txBody>
                    <a:bodyPr/>
                    <a:lstStyle/>
                    <a:p>
                      <a:pPr algn="ctr"/>
                      <a:r>
                        <a:rPr lang="en-US" sz="1200" b="1" i="1" dirty="0">
                          <a:solidFill>
                            <a:schemeClr val="tx1"/>
                          </a:solidFill>
                        </a:rPr>
                        <a:t>N/A</a:t>
                      </a:r>
                    </a:p>
                  </a:txBody>
                  <a:tcPr anchor="ctr">
                    <a:solidFill>
                      <a:schemeClr val="bg1">
                        <a:lumMod val="95000"/>
                      </a:schemeClr>
                    </a:solidFill>
                  </a:tcPr>
                </a:tc>
                <a:extLst>
                  <a:ext uri="{0D108BD9-81ED-4DB2-BD59-A6C34878D82A}">
                    <a16:rowId xmlns:a16="http://schemas.microsoft.com/office/drawing/2014/main" val="10005"/>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i="1" u="none" strike="noStrike" cap="none" normalizeH="0" baseline="0" dirty="0">
                          <a:ln>
                            <a:noFill/>
                          </a:ln>
                          <a:effectLst/>
                        </a:rPr>
                        <a:t>Total Number of OSH Complaints Pending at End of Reporting Period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105</a:t>
                      </a:r>
                    </a:p>
                  </a:txBody>
                  <a:tcPr anchor="ctr">
                    <a:solidFill>
                      <a:schemeClr val="bg1">
                        <a:lumMod val="85000"/>
                      </a:schemeClr>
                    </a:solidFill>
                  </a:tcPr>
                </a:tc>
                <a:tc>
                  <a:txBody>
                    <a:bodyPr/>
                    <a:lstStyle/>
                    <a:p>
                      <a:pPr algn="ctr"/>
                      <a:r>
                        <a:rPr lang="en-US" sz="1200" i="0" dirty="0">
                          <a:solidFill>
                            <a:schemeClr val="tx1"/>
                          </a:solidFill>
                        </a:rPr>
                        <a:t>102</a:t>
                      </a:r>
                    </a:p>
                  </a:txBody>
                  <a:tcPr anchor="ctr">
                    <a:solidFill>
                      <a:schemeClr val="bg1">
                        <a:lumMod val="85000"/>
                      </a:schemeClr>
                    </a:solidFill>
                  </a:tcPr>
                </a:tc>
                <a:tc>
                  <a:txBody>
                    <a:bodyPr/>
                    <a:lstStyle/>
                    <a:p>
                      <a:pPr algn="ctr"/>
                      <a:r>
                        <a:rPr lang="en-US" sz="1200" i="0" dirty="0">
                          <a:solidFill>
                            <a:schemeClr val="tx1"/>
                          </a:solidFill>
                        </a:rPr>
                        <a:t>105</a:t>
                      </a:r>
                    </a:p>
                  </a:txBody>
                  <a:tcPr anchor="ctr">
                    <a:solidFill>
                      <a:schemeClr val="bg1">
                        <a:lumMod val="85000"/>
                      </a:schemeClr>
                    </a:solidFill>
                  </a:tcPr>
                </a:tc>
                <a:tc>
                  <a:txBody>
                    <a:bodyPr/>
                    <a:lstStyle/>
                    <a:p>
                      <a:pPr algn="ctr"/>
                      <a:r>
                        <a:rPr lang="en-US" sz="1200" i="0" dirty="0">
                          <a:solidFill>
                            <a:schemeClr val="tx1"/>
                          </a:solidFill>
                        </a:rPr>
                        <a:t>112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6"/>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algn="ctr"/>
                      <a:r>
                        <a:rPr lang="en-US" sz="1200" i="0" dirty="0">
                          <a:solidFill>
                            <a:schemeClr val="tx1"/>
                          </a:solidFill>
                        </a:rPr>
                        <a:t>69%</a:t>
                      </a:r>
                    </a:p>
                  </a:txBody>
                  <a:tcPr anchor="ctr">
                    <a:solidFill>
                      <a:schemeClr val="bg1">
                        <a:lumMod val="95000"/>
                      </a:schemeClr>
                    </a:solidFill>
                  </a:tcPr>
                </a:tc>
                <a:tc>
                  <a:txBody>
                    <a:bodyPr/>
                    <a:lstStyle/>
                    <a:p>
                      <a:pPr algn="ctr"/>
                      <a:r>
                        <a:rPr lang="en-US" sz="1200" i="0" dirty="0">
                          <a:solidFill>
                            <a:schemeClr val="tx1"/>
                          </a:solidFill>
                        </a:rPr>
                        <a:t>76%</a:t>
                      </a:r>
                    </a:p>
                  </a:txBody>
                  <a:tcPr anchor="ctr">
                    <a:solidFill>
                      <a:schemeClr val="bg1">
                        <a:lumMod val="95000"/>
                      </a:schemeClr>
                    </a:solidFill>
                  </a:tcPr>
                </a:tc>
                <a:tc>
                  <a:txBody>
                    <a:bodyPr/>
                    <a:lstStyle/>
                    <a:p>
                      <a:pPr algn="ctr"/>
                      <a:r>
                        <a:rPr lang="en-US" sz="1200" i="0" dirty="0">
                          <a:solidFill>
                            <a:schemeClr val="tx1"/>
                          </a:solidFill>
                        </a:rPr>
                        <a:t>65%</a:t>
                      </a:r>
                    </a:p>
                  </a:txBody>
                  <a:tcPr anchor="ctr">
                    <a:solidFill>
                      <a:schemeClr val="bg1">
                        <a:lumMod val="95000"/>
                      </a:schemeClr>
                    </a:solidFill>
                  </a:tcPr>
                </a:tc>
                <a:tc>
                  <a:txBody>
                    <a:bodyPr/>
                    <a:lstStyle/>
                    <a:p>
                      <a:pPr algn="ctr"/>
                      <a:r>
                        <a:rPr lang="en-US" sz="1200" i="0" dirty="0">
                          <a:solidFill>
                            <a:schemeClr val="tx1"/>
                          </a:solidFill>
                        </a:rPr>
                        <a:t>51%</a:t>
                      </a:r>
                    </a:p>
                  </a:txBody>
                  <a:tcPr anchor="ctr">
                    <a:solidFill>
                      <a:schemeClr val="bg1">
                        <a:lumMod val="95000"/>
                      </a:schemeClr>
                    </a:solidFill>
                  </a:tcPr>
                </a:tc>
                <a:tc>
                  <a:txBody>
                    <a:bodyPr/>
                    <a:lstStyle/>
                    <a:p>
                      <a:pPr algn="ctr"/>
                      <a:r>
                        <a:rPr lang="en-US" sz="1200" b="1" i="1" dirty="0">
                          <a:solidFill>
                            <a:schemeClr val="tx1"/>
                          </a:solidFill>
                        </a:rPr>
                        <a:t>N/A</a:t>
                      </a:r>
                    </a:p>
                  </a:txBody>
                  <a:tcPr anchor="ctr">
                    <a:solidFill>
                      <a:schemeClr val="bg1">
                        <a:lumMod val="95000"/>
                      </a:schemeClr>
                    </a:solidFill>
                  </a:tcPr>
                </a:tc>
                <a:extLst>
                  <a:ext uri="{0D108BD9-81ED-4DB2-BD59-A6C34878D82A}">
                    <a16:rowId xmlns:a16="http://schemas.microsoft.com/office/drawing/2014/main" val="10007"/>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200" i="0" dirty="0">
                          <a:solidFill>
                            <a:schemeClr val="tx1"/>
                          </a:solidFill>
                        </a:rPr>
                        <a:t>135</a:t>
                      </a:r>
                    </a:p>
                  </a:txBody>
                  <a:tcPr anchor="ctr">
                    <a:solidFill>
                      <a:schemeClr val="bg1">
                        <a:lumMod val="85000"/>
                      </a:schemeClr>
                    </a:solidFill>
                  </a:tcPr>
                </a:tc>
                <a:tc>
                  <a:txBody>
                    <a:bodyPr/>
                    <a:lstStyle/>
                    <a:p>
                      <a:pPr algn="ctr"/>
                      <a:r>
                        <a:rPr lang="en-US" sz="1200" i="0" dirty="0">
                          <a:solidFill>
                            <a:schemeClr val="tx1"/>
                          </a:solidFill>
                        </a:rPr>
                        <a:t>148</a:t>
                      </a:r>
                    </a:p>
                  </a:txBody>
                  <a:tcPr anchor="ctr">
                    <a:solidFill>
                      <a:schemeClr val="bg1">
                        <a:lumMod val="85000"/>
                      </a:schemeClr>
                    </a:solidFill>
                  </a:tcPr>
                </a:tc>
                <a:tc>
                  <a:txBody>
                    <a:bodyPr/>
                    <a:lstStyle/>
                    <a:p>
                      <a:pPr algn="ctr"/>
                      <a:r>
                        <a:rPr lang="en-US" sz="1200" i="0" dirty="0">
                          <a:solidFill>
                            <a:schemeClr val="tx1"/>
                          </a:solidFill>
                        </a:rPr>
                        <a:t>150</a:t>
                      </a:r>
                    </a:p>
                  </a:txBody>
                  <a:tcPr anchor="ctr">
                    <a:solidFill>
                      <a:schemeClr val="bg1">
                        <a:lumMod val="85000"/>
                      </a:schemeClr>
                    </a:solidFill>
                  </a:tcPr>
                </a:tc>
                <a:tc>
                  <a:txBody>
                    <a:bodyPr/>
                    <a:lstStyle/>
                    <a:p>
                      <a:pPr algn="ctr"/>
                      <a:r>
                        <a:rPr lang="en-US" sz="1200" i="0" dirty="0">
                          <a:solidFill>
                            <a:schemeClr val="tx1"/>
                          </a:solidFill>
                        </a:rPr>
                        <a:t>128</a:t>
                      </a:r>
                    </a:p>
                  </a:txBody>
                  <a:tcPr anchor="ctr">
                    <a:solidFill>
                      <a:schemeClr val="bg1">
                        <a:lumMod val="85000"/>
                      </a:schemeClr>
                    </a:solidFill>
                  </a:tcPr>
                </a:tc>
                <a:tc>
                  <a:txBody>
                    <a:bodyPr/>
                    <a:lstStyle/>
                    <a:p>
                      <a:pPr algn="ctr"/>
                      <a:r>
                        <a:rPr lang="en-US" sz="12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16EC23D6-D177-4D19-9CA1-CDB835A0B3E5}"/>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3187712262"/>
              </p:ext>
            </p:extLst>
          </p:nvPr>
        </p:nvGraphicFramePr>
        <p:xfrm>
          <a:off x="609600" y="1143001"/>
          <a:ext cx="7924800" cy="4724397"/>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4257082247"/>
                    </a:ext>
                  </a:extLst>
                </a:gridCol>
                <a:gridCol w="2438400">
                  <a:extLst>
                    <a:ext uri="{9D8B030D-6E8A-4147-A177-3AD203B41FA5}">
                      <a16:colId xmlns:a16="http://schemas.microsoft.com/office/drawing/2014/main" val="4285241588"/>
                    </a:ext>
                  </a:extLst>
                </a:gridCol>
              </a:tblGrid>
              <a:tr h="510194">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000" u="none" strike="noStrike" cap="none" normalizeH="0" baseline="0" dirty="0">
                          <a:ln>
                            <a:noFill/>
                          </a:ln>
                          <a:solidFill>
                            <a:schemeClr val="tx1"/>
                          </a:solidFill>
                          <a:effectLst/>
                        </a:rPr>
                        <a:t>OSH Complaint Statistics</a:t>
                      </a:r>
                    </a:p>
                  </a:txBody>
                  <a:tcPr anchor="ctr">
                    <a:solidFill>
                      <a:schemeClr val="bg1">
                        <a:lumMod val="65000"/>
                      </a:schemeClr>
                    </a:solidFill>
                  </a:tcPr>
                </a:tc>
                <a:tc>
                  <a:txBody>
                    <a:bodyPr/>
                    <a:lstStyle/>
                    <a:p>
                      <a:pPr algn="ctr"/>
                      <a:r>
                        <a:rPr lang="en-US" sz="2000" b="1" i="0" dirty="0">
                          <a:solidFill>
                            <a:schemeClr val="tx1"/>
                          </a:solidFill>
                        </a:rPr>
                        <a:t>4</a:t>
                      </a:r>
                      <a:r>
                        <a:rPr lang="en-US" sz="2000" b="1" i="0" baseline="30000" dirty="0">
                          <a:solidFill>
                            <a:schemeClr val="tx1"/>
                          </a:solidFill>
                        </a:rPr>
                        <a:t>th</a:t>
                      </a:r>
                      <a:r>
                        <a:rPr lang="en-US" sz="2000" b="1" i="0" dirty="0">
                          <a:solidFill>
                            <a:schemeClr val="tx1"/>
                          </a:solidFill>
                        </a:rPr>
                        <a:t> Quarter</a:t>
                      </a:r>
                    </a:p>
                  </a:txBody>
                  <a:tcPr anchor="ctr">
                    <a:solidFill>
                      <a:schemeClr val="bg1">
                        <a:lumMod val="65000"/>
                      </a:schemeClr>
                    </a:solidFill>
                  </a:tcPr>
                </a:tc>
                <a:extLst>
                  <a:ext uri="{0D108BD9-81ED-4DB2-BD59-A6C34878D82A}">
                    <a16:rowId xmlns:a16="http://schemas.microsoft.com/office/drawing/2014/main" val="3680436942"/>
                  </a:ext>
                </a:extLst>
              </a:tr>
              <a:tr h="510194">
                <a:tc>
                  <a:txBody>
                    <a:bodyPr/>
                    <a:lstStyle/>
                    <a:p>
                      <a:pPr algn="r"/>
                      <a:r>
                        <a:rPr lang="en-US" sz="1600" b="0" i="1" dirty="0"/>
                        <a:t>OSH Cases Filed this Quarter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mn-ea"/>
                          <a:cs typeface="+mn-cs"/>
                        </a:rPr>
                        <a:t>59</a:t>
                      </a:r>
                    </a:p>
                  </a:txBody>
                  <a:tcPr anchor="ctr"/>
                </a:tc>
                <a:extLst>
                  <a:ext uri="{0D108BD9-81ED-4DB2-BD59-A6C34878D82A}">
                    <a16:rowId xmlns:a16="http://schemas.microsoft.com/office/drawing/2014/main" val="3921484080"/>
                  </a:ext>
                </a:extLst>
              </a:tr>
              <a:tr h="510194">
                <a:tc>
                  <a:txBody>
                    <a:bodyPr/>
                    <a:lstStyle/>
                    <a:p>
                      <a:pPr algn="r"/>
                      <a:r>
                        <a:rPr lang="en-US" sz="1600" b="0" i="1" dirty="0"/>
                        <a:t>COVID-19 Related Complaints Filed</a:t>
                      </a:r>
                    </a:p>
                  </a:txBody>
                  <a:tcPr anchor="ctr"/>
                </a:tc>
                <a:tc>
                  <a:txBody>
                    <a:bodyPr/>
                    <a:lstStyle/>
                    <a:p>
                      <a:pPr algn="ctr"/>
                      <a:r>
                        <a:rPr lang="en-US" sz="1600" b="0" i="1" dirty="0"/>
                        <a:t>42</a:t>
                      </a:r>
                    </a:p>
                  </a:txBody>
                  <a:tcPr anchor="ctr"/>
                </a:tc>
                <a:extLst>
                  <a:ext uri="{0D108BD9-81ED-4DB2-BD59-A6C34878D82A}">
                    <a16:rowId xmlns:a16="http://schemas.microsoft.com/office/drawing/2014/main" val="584281044"/>
                  </a:ext>
                </a:extLst>
              </a:tr>
              <a:tr h="510194">
                <a:tc>
                  <a:txBody>
                    <a:bodyPr/>
                    <a:lstStyle/>
                    <a:p>
                      <a:pPr algn="r"/>
                      <a:r>
                        <a:rPr lang="en-US" sz="1600" b="0" i="1" dirty="0"/>
                        <a:t>% of Filed OSH Cases that are COVID-19 Related</a:t>
                      </a:r>
                    </a:p>
                  </a:txBody>
                  <a:tcPr anchor="ctr"/>
                </a:tc>
                <a:tc>
                  <a:txBody>
                    <a:bodyPr/>
                    <a:lstStyle/>
                    <a:p>
                      <a:pPr algn="ctr"/>
                      <a:r>
                        <a:rPr lang="en-US" sz="1600" b="0" i="1" dirty="0"/>
                        <a:t>71%</a:t>
                      </a:r>
                    </a:p>
                  </a:txBody>
                  <a:tcPr anchor="ctr"/>
                </a:tc>
                <a:extLst>
                  <a:ext uri="{0D108BD9-81ED-4DB2-BD59-A6C34878D82A}">
                    <a16:rowId xmlns:a16="http://schemas.microsoft.com/office/drawing/2014/main" val="1293101927"/>
                  </a:ext>
                </a:extLst>
              </a:tr>
              <a:tr h="510194">
                <a:tc>
                  <a:txBody>
                    <a:bodyPr/>
                    <a:lstStyle/>
                    <a:p>
                      <a:pPr algn="r"/>
                      <a:r>
                        <a:rPr lang="en-US" sz="1600" b="0" i="1" dirty="0"/>
                        <a:t>% of Filed OSH Cases that are 11(c) Referrals</a:t>
                      </a:r>
                    </a:p>
                  </a:txBody>
                  <a:tcPr anchor="ctr"/>
                </a:tc>
                <a:tc>
                  <a:txBody>
                    <a:bodyPr/>
                    <a:lstStyle/>
                    <a:p>
                      <a:pPr algn="ctr"/>
                      <a:r>
                        <a:rPr lang="en-US" sz="1600" b="0" i="1" dirty="0"/>
                        <a:t>7%</a:t>
                      </a:r>
                    </a:p>
                  </a:txBody>
                  <a:tcPr anchor="ctr"/>
                </a:tc>
                <a:extLst>
                  <a:ext uri="{0D108BD9-81ED-4DB2-BD59-A6C34878D82A}">
                    <a16:rowId xmlns:a16="http://schemas.microsoft.com/office/drawing/2014/main" val="2610311915"/>
                  </a:ext>
                </a:extLst>
              </a:tr>
              <a:tr h="510194">
                <a:tc>
                  <a:txBody>
                    <a:bodyPr/>
                    <a:lstStyle/>
                    <a:p>
                      <a:pPr algn="r"/>
                      <a:r>
                        <a:rPr lang="en-US" sz="1600" b="0" i="1" dirty="0"/>
                        <a:t>COVID-19 Related Complaints Closed</a:t>
                      </a:r>
                    </a:p>
                  </a:txBody>
                  <a:tcPr anchor="ctr"/>
                </a:tc>
                <a:tc>
                  <a:txBody>
                    <a:bodyPr/>
                    <a:lstStyle/>
                    <a:p>
                      <a:pPr algn="ctr"/>
                      <a:r>
                        <a:rPr lang="en-US" sz="1600" b="0" i="1" dirty="0"/>
                        <a:t>3</a:t>
                      </a:r>
                    </a:p>
                  </a:txBody>
                  <a:tcPr anchor="ctr"/>
                </a:tc>
                <a:extLst>
                  <a:ext uri="{0D108BD9-81ED-4DB2-BD59-A6C34878D82A}">
                    <a16:rowId xmlns:a16="http://schemas.microsoft.com/office/drawing/2014/main" val="3689851666"/>
                  </a:ext>
                </a:extLst>
              </a:tr>
              <a:tr h="642845">
                <a:tc>
                  <a:txBody>
                    <a:bodyPr/>
                    <a:lstStyle/>
                    <a:p>
                      <a:pPr algn="r"/>
                      <a:r>
                        <a:rPr lang="en-US" sz="1600" b="0" i="1" dirty="0"/>
                        <a:t>Disposition</a:t>
                      </a:r>
                    </a:p>
                  </a:txBody>
                  <a:tcPr anchor="ctr"/>
                </a:tc>
                <a:tc>
                  <a:txBody>
                    <a:bodyPr/>
                    <a:lstStyle/>
                    <a:p>
                      <a:pPr algn="ctr"/>
                      <a:r>
                        <a:rPr lang="en-US" sz="1600" b="0" i="1" dirty="0"/>
                        <a:t>2 No Merit Disposal/</a:t>
                      </a:r>
                    </a:p>
                    <a:p>
                      <a:pPr algn="ctr"/>
                      <a:r>
                        <a:rPr lang="en-US" sz="1600" b="0" i="1" dirty="0"/>
                        <a:t>1 Withdrawal</a:t>
                      </a:r>
                    </a:p>
                  </a:txBody>
                  <a:tcPr anchor="ctr"/>
                </a:tc>
                <a:extLst>
                  <a:ext uri="{0D108BD9-81ED-4DB2-BD59-A6C34878D82A}">
                    <a16:rowId xmlns:a16="http://schemas.microsoft.com/office/drawing/2014/main" val="51858028"/>
                  </a:ext>
                </a:extLst>
              </a:tr>
              <a:tr h="510194">
                <a:tc>
                  <a:txBody>
                    <a:bodyPr/>
                    <a:lstStyle/>
                    <a:p>
                      <a:pPr algn="r"/>
                      <a:r>
                        <a:rPr lang="en-US" sz="1600" b="0" i="1" dirty="0"/>
                        <a:t>% Increase in OSH Cases Over Same Quarter Last Year</a:t>
                      </a:r>
                    </a:p>
                  </a:txBody>
                  <a:tcPr anchor="ctr"/>
                </a:tc>
                <a:tc>
                  <a:txBody>
                    <a:bodyPr/>
                    <a:lstStyle/>
                    <a:p>
                      <a:pPr algn="ctr"/>
                      <a:r>
                        <a:rPr lang="en-US" sz="1600" b="0" i="1" dirty="0"/>
                        <a:t>34%</a:t>
                      </a:r>
                    </a:p>
                  </a:txBody>
                  <a:tcPr anchor="ctr"/>
                </a:tc>
                <a:extLst>
                  <a:ext uri="{0D108BD9-81ED-4DB2-BD59-A6C34878D82A}">
                    <a16:rowId xmlns:a16="http://schemas.microsoft.com/office/drawing/2014/main" val="2310495853"/>
                  </a:ext>
                </a:extLst>
              </a:tr>
              <a:tr h="510194">
                <a:tc>
                  <a:txBody>
                    <a:bodyPr/>
                    <a:lstStyle/>
                    <a:p>
                      <a:pPr algn="r"/>
                      <a:r>
                        <a:rPr lang="en-US" sz="1600" b="0" i="1" dirty="0"/>
                        <a:t>% of Calls to Helpline that have been COVID-19 Related</a:t>
                      </a:r>
                    </a:p>
                  </a:txBody>
                  <a:tcPr anchor="ctr"/>
                </a:tc>
                <a:tc>
                  <a:txBody>
                    <a:bodyPr/>
                    <a:lstStyle/>
                    <a:p>
                      <a:pPr algn="ctr"/>
                      <a:r>
                        <a:rPr lang="en-US" sz="1600" b="0" i="1" dirty="0"/>
                        <a:t>22%</a:t>
                      </a:r>
                    </a:p>
                  </a:txBody>
                  <a:tcPr anchor="ctr"/>
                </a:tc>
                <a:extLst>
                  <a:ext uri="{0D108BD9-81ED-4DB2-BD59-A6C34878D82A}">
                    <a16:rowId xmlns:a16="http://schemas.microsoft.com/office/drawing/2014/main" val="802781354"/>
                  </a:ext>
                </a:extLst>
              </a:tr>
            </a:tbl>
          </a:graphicData>
        </a:graphic>
      </p:graphicFrame>
      <p:sp>
        <p:nvSpPr>
          <p:cNvPr id="5" name="TextBox 4">
            <a:extLst>
              <a:ext uri="{FF2B5EF4-FFF2-40B4-BE49-F238E27FC236}">
                <a16:creationId xmlns:a16="http://schemas.microsoft.com/office/drawing/2014/main" id="{E9C0FD46-B5C0-476D-B3CD-CB27CEC34F2D}"/>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
        <p:nvSpPr>
          <p:cNvPr id="7" name="Text Box 3">
            <a:extLst>
              <a:ext uri="{FF2B5EF4-FFF2-40B4-BE49-F238E27FC236}">
                <a16:creationId xmlns:a16="http://schemas.microsoft.com/office/drawing/2014/main" id="{BA2CFBA8-CAD7-4626-B5C9-4E1376417DE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Statistics</a:t>
            </a:r>
            <a:endParaRPr lang="en-US" sz="2400" b="1" i="1" dirty="0">
              <a:solidFill>
                <a:schemeClr val="bg2"/>
              </a:solidFill>
            </a:endParaRPr>
          </a:p>
        </p:txBody>
      </p:sp>
    </p:spTree>
    <p:extLst>
      <p:ext uri="{BB962C8B-B14F-4D97-AF65-F5344CB8AC3E}">
        <p14:creationId xmlns:p14="http://schemas.microsoft.com/office/powerpoint/2010/main" val="2914246798"/>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4150633428"/>
              </p:ext>
            </p:extLst>
          </p:nvPr>
        </p:nvGraphicFramePr>
        <p:xfrm>
          <a:off x="609600" y="1295400"/>
          <a:ext cx="7924800" cy="45720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57200">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57200">
                <a:tc>
                  <a:txBody>
                    <a:bodyPr/>
                    <a:lstStyle/>
                    <a:p>
                      <a:pPr algn="r"/>
                      <a:r>
                        <a:rPr lang="en-US" b="0" dirty="0"/>
                        <a:t>Jay Cronley</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57200">
                <a:tc>
                  <a:txBody>
                    <a:bodyPr/>
                    <a:lstStyle/>
                    <a:p>
                      <a:pPr algn="r"/>
                      <a:r>
                        <a:rPr lang="en-US" sz="1800" b="0" kern="1200" dirty="0">
                          <a:solidFill>
                            <a:schemeClr val="dk1"/>
                          </a:solidFill>
                          <a:effectLst/>
                          <a:latin typeface="+mn-lt"/>
                          <a:ea typeface="+mn-ea"/>
                          <a:cs typeface="+mn-cs"/>
                        </a:rPr>
                        <a:t>Celestine </a:t>
                      </a:r>
                      <a:r>
                        <a:rPr lang="en-US" sz="1800" b="0" kern="1200" dirty="0" err="1">
                          <a:solidFill>
                            <a:schemeClr val="dk1"/>
                          </a:solidFill>
                          <a:effectLst/>
                          <a:latin typeface="+mn-lt"/>
                          <a:ea typeface="+mn-ea"/>
                          <a:cs typeface="+mn-cs"/>
                        </a:rPr>
                        <a:t>Chestnutt</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57200">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57200">
                <a:tc>
                  <a:txBody>
                    <a:bodyPr/>
                    <a:lstStyle/>
                    <a:p>
                      <a:pPr algn="r"/>
                      <a:r>
                        <a:rPr lang="en-US" sz="1800" b="0" kern="1200" dirty="0">
                          <a:solidFill>
                            <a:schemeClr val="dk1"/>
                          </a:solidFill>
                          <a:effectLst/>
                          <a:latin typeface="+mn-lt"/>
                          <a:ea typeface="+mn-ea"/>
                          <a:cs typeface="+mn-cs"/>
                        </a:rPr>
                        <a:t>David Bailey</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57200">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57200">
                <a:tc>
                  <a:txBody>
                    <a:bodyPr/>
                    <a:lstStyle/>
                    <a:p>
                      <a:pPr algn="r"/>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57200">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57200">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57200">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E9C0FD46-B5C0-476D-B3CD-CB27CEC34F2D}"/>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12145664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6"/>
          <p:cNvGraphicFramePr>
            <a:graphicFrameLocks noGrp="1"/>
          </p:cNvGraphicFramePr>
          <p:nvPr>
            <p:ph idx="1"/>
          </p:nvPr>
        </p:nvGraphicFramePr>
        <p:xfrm>
          <a:off x="661988" y="1328738"/>
          <a:ext cx="7772400" cy="4059237"/>
        </p:xfrm>
        <a:graphic>
          <a:graphicData uri="http://schemas.openxmlformats.org/presentationml/2006/ole">
            <mc:AlternateContent xmlns:mc="http://schemas.openxmlformats.org/markup-compatibility/2006">
              <mc:Choice xmlns:v="urn:schemas-microsoft-com:vml" Requires="v">
                <p:oleObj name="Worksheet" r:id="rId3" imgW="5800801" imgH="3029104" progId="Excel.Sheet.8">
                  <p:embed/>
                </p:oleObj>
              </mc:Choice>
              <mc:Fallback>
                <p:oleObj name="Worksheet" r:id="rId3" imgW="5800801" imgH="3029104" progId="Excel.Sheet.8">
                  <p:embed/>
                  <p:pic>
                    <p:nvPicPr>
                      <p:cNvPr id="2050" name="Content Placeholder 6"/>
                      <p:cNvPicPr>
                        <a:picLocks noGrp="1" noChangeArrowheads="1"/>
                      </p:cNvPicPr>
                      <p:nvPr/>
                    </p:nvPicPr>
                    <p:blipFill>
                      <a:blip r:embed="rId4"/>
                      <a:srcRect/>
                      <a:stretch>
                        <a:fillRect/>
                      </a:stretch>
                    </p:blipFill>
                    <p:spPr bwMode="auto">
                      <a:xfrm>
                        <a:off x="661988" y="1328738"/>
                        <a:ext cx="7772400" cy="4059237"/>
                      </a:xfrm>
                      <a:prstGeom prst="rect">
                        <a:avLst/>
                      </a:prstGeom>
                      <a:noFill/>
                    </p:spPr>
                  </p:pic>
                </p:oleObj>
              </mc:Fallback>
            </mc:AlternateContent>
          </a:graphicData>
        </a:graphic>
      </p:graphicFrame>
      <p:sp>
        <p:nvSpPr>
          <p:cNvPr id="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Days Away, Restricted or Transferred (DART)</a:t>
            </a:r>
          </a:p>
        </p:txBody>
      </p:sp>
      <p:sp>
        <p:nvSpPr>
          <p:cNvPr id="7"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sp>
        <p:nvSpPr>
          <p:cNvPr id="16" name="TextBox 15">
            <a:extLst>
              <a:ext uri="{FF2B5EF4-FFF2-40B4-BE49-F238E27FC236}">
                <a16:creationId xmlns:a16="http://schemas.microsoft.com/office/drawing/2014/main" id="{986CF405-0BF2-492F-BFBD-AC8F9740E87B}"/>
              </a:ext>
            </a:extLst>
          </p:cNvPr>
          <p:cNvSpPr txBox="1"/>
          <p:nvPr/>
        </p:nvSpPr>
        <p:spPr>
          <a:xfrm>
            <a:off x="5105400" y="3429000"/>
            <a:ext cx="851515" cy="230832"/>
          </a:xfrm>
          <a:prstGeom prst="rect">
            <a:avLst/>
          </a:prstGeom>
          <a:noFill/>
        </p:spPr>
        <p:txBody>
          <a:bodyPr wrap="none" rtlCol="0">
            <a:spAutoFit/>
          </a:bodyPr>
          <a:lstStyle/>
          <a:p>
            <a:r>
              <a:rPr lang="en-US" sz="900" b="1" i="1" dirty="0"/>
              <a:t>7% Increase</a:t>
            </a:r>
          </a:p>
        </p:txBody>
      </p:sp>
      <p:sp>
        <p:nvSpPr>
          <p:cNvPr id="17" name="TextBox 16">
            <a:extLst>
              <a:ext uri="{FF2B5EF4-FFF2-40B4-BE49-F238E27FC236}">
                <a16:creationId xmlns:a16="http://schemas.microsoft.com/office/drawing/2014/main" id="{09C998B5-1FC4-4DAE-9D39-559B62EAF539}"/>
              </a:ext>
            </a:extLst>
          </p:cNvPr>
          <p:cNvSpPr txBox="1"/>
          <p:nvPr/>
        </p:nvSpPr>
        <p:spPr>
          <a:xfrm>
            <a:off x="3733800" y="1980460"/>
            <a:ext cx="896399" cy="230832"/>
          </a:xfrm>
          <a:prstGeom prst="rect">
            <a:avLst/>
          </a:prstGeom>
          <a:noFill/>
        </p:spPr>
        <p:txBody>
          <a:bodyPr wrap="none" rtlCol="0">
            <a:spAutoFit/>
          </a:bodyPr>
          <a:lstStyle/>
          <a:p>
            <a:r>
              <a:rPr lang="en-US" sz="900" b="1" i="1" dirty="0"/>
              <a:t>7% Decrease</a:t>
            </a:r>
          </a:p>
        </p:txBody>
      </p:sp>
      <p:sp>
        <p:nvSpPr>
          <p:cNvPr id="19" name="TextBox 18">
            <a:extLst>
              <a:ext uri="{FF2B5EF4-FFF2-40B4-BE49-F238E27FC236}">
                <a16:creationId xmlns:a16="http://schemas.microsoft.com/office/drawing/2014/main" id="{683CD1F8-11CB-4C32-97C0-D916B7DCEA6E}"/>
              </a:ext>
            </a:extLst>
          </p:cNvPr>
          <p:cNvSpPr txBox="1"/>
          <p:nvPr/>
        </p:nvSpPr>
        <p:spPr>
          <a:xfrm>
            <a:off x="838200" y="1584189"/>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CD6C47D6-CF19-4D94-AA22-38577D6CAFBC}"/>
              </a:ext>
            </a:extLst>
          </p:cNvPr>
          <p:cNvSpPr txBox="1"/>
          <p:nvPr/>
        </p:nvSpPr>
        <p:spPr>
          <a:xfrm>
            <a:off x="2408324" y="1636703"/>
            <a:ext cx="793807" cy="230832"/>
          </a:xfrm>
          <a:prstGeom prst="rect">
            <a:avLst/>
          </a:prstGeom>
          <a:noFill/>
        </p:spPr>
        <p:txBody>
          <a:bodyPr wrap="none" rtlCol="0">
            <a:spAutoFit/>
          </a:bodyPr>
          <a:lstStyle/>
          <a:p>
            <a:r>
              <a:rPr lang="en-US" sz="900" b="1" i="1" dirty="0"/>
              <a:t>No Change</a:t>
            </a:r>
          </a:p>
        </p:txBody>
      </p:sp>
      <p:sp>
        <p:nvSpPr>
          <p:cNvPr id="21" name="TextBox 20">
            <a:extLst>
              <a:ext uri="{FF2B5EF4-FFF2-40B4-BE49-F238E27FC236}">
                <a16:creationId xmlns:a16="http://schemas.microsoft.com/office/drawing/2014/main" id="{7AE39821-B455-4612-B7E1-608879D525F9}"/>
              </a:ext>
            </a:extLst>
          </p:cNvPr>
          <p:cNvSpPr txBox="1"/>
          <p:nvPr/>
        </p:nvSpPr>
        <p:spPr>
          <a:xfrm>
            <a:off x="6553200" y="1981200"/>
            <a:ext cx="990600" cy="230832"/>
          </a:xfrm>
          <a:prstGeom prst="rect">
            <a:avLst/>
          </a:prstGeom>
          <a:noFill/>
        </p:spPr>
        <p:txBody>
          <a:bodyPr wrap="square" rtlCol="0">
            <a:spAutoFit/>
          </a:bodyPr>
          <a:lstStyle/>
          <a:p>
            <a:r>
              <a:rPr lang="en-US" sz="900" b="1" i="1" dirty="0"/>
              <a:t>7% Decrease</a:t>
            </a:r>
          </a:p>
        </p:txBody>
      </p:sp>
      <p:sp>
        <p:nvSpPr>
          <p:cNvPr id="12" name="TextBox 11">
            <a:extLst>
              <a:ext uri="{FF2B5EF4-FFF2-40B4-BE49-F238E27FC236}">
                <a16:creationId xmlns:a16="http://schemas.microsoft.com/office/drawing/2014/main" id="{731ABDF1-A56B-477A-BF61-529247B92346}"/>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620197502"/>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92876" y="4777769"/>
            <a:ext cx="7865323" cy="707886"/>
          </a:xfrm>
          <a:prstGeom prst="rect">
            <a:avLst/>
          </a:prstGeom>
          <a:noFill/>
        </p:spPr>
        <p:txBody>
          <a:bodyPr wrap="square" rtlCol="0">
            <a:spAutoFit/>
          </a:bodyPr>
          <a:lstStyle/>
          <a:p>
            <a:r>
              <a:rPr lang="en-US" sz="1000" i="1" dirty="0"/>
              <a:t>*Monthly data as follows: April 2020 includes data through May 1, May 2020 includes data from May2- June 5, June 2020 includes data from June 6-July 3, July 2020 includes data from July 4-July 31. August 2020 includes data from August 1 – August 28, September 2020 includes data from August 29-October 2, October 2020 includes data from October 3-October 30, November 2020 includes data from October 31-November 13.</a:t>
            </a:r>
          </a:p>
        </p:txBody>
      </p:sp>
      <p:sp>
        <p:nvSpPr>
          <p:cNvPr id="7" name="TextBox 6">
            <a:extLst>
              <a:ext uri="{FF2B5EF4-FFF2-40B4-BE49-F238E27FC236}">
                <a16:creationId xmlns:a16="http://schemas.microsoft.com/office/drawing/2014/main" id="{6828006A-25C6-4249-8570-2A11ED54DC38}"/>
              </a:ext>
            </a:extLst>
          </p:cNvPr>
          <p:cNvSpPr txBox="1"/>
          <p:nvPr/>
        </p:nvSpPr>
        <p:spPr>
          <a:xfrm>
            <a:off x="610360" y="5590401"/>
            <a:ext cx="3324949" cy="246221"/>
          </a:xfrm>
          <a:prstGeom prst="rect">
            <a:avLst/>
          </a:prstGeom>
          <a:noFill/>
        </p:spPr>
        <p:txBody>
          <a:bodyPr wrap="none" rtlCol="0">
            <a:spAutoFit/>
          </a:bodyPr>
          <a:lstStyle/>
          <a:p>
            <a:r>
              <a:rPr lang="en-US" sz="1000" i="1" dirty="0"/>
              <a:t>**Includes weekly conference calls with other Agencies.</a:t>
            </a:r>
          </a:p>
        </p:txBody>
      </p:sp>
      <p:sp>
        <p:nvSpPr>
          <p:cNvPr id="8" name="TextBox 7">
            <a:extLst>
              <a:ext uri="{FF2B5EF4-FFF2-40B4-BE49-F238E27FC236}">
                <a16:creationId xmlns:a16="http://schemas.microsoft.com/office/drawing/2014/main" id="{3678F987-5369-4F64-ADA0-F96BC7A2127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35670870"/>
              </p:ext>
            </p:extLst>
          </p:nvPr>
        </p:nvGraphicFramePr>
        <p:xfrm>
          <a:off x="610360" y="1219200"/>
          <a:ext cx="7924036" cy="3384507"/>
        </p:xfrm>
        <a:graphic>
          <a:graphicData uri="http://schemas.openxmlformats.org/drawingml/2006/table">
            <a:tbl>
              <a:tblPr>
                <a:tableStyleId>{5C22544A-7EE6-4342-B048-85BDC9FD1C3A}</a:tableStyleId>
              </a:tblPr>
              <a:tblGrid>
                <a:gridCol w="1599440">
                  <a:extLst>
                    <a:ext uri="{9D8B030D-6E8A-4147-A177-3AD203B41FA5}">
                      <a16:colId xmlns:a16="http://schemas.microsoft.com/office/drawing/2014/main" val="4225244791"/>
                    </a:ext>
                  </a:extLst>
                </a:gridCol>
                <a:gridCol w="645232">
                  <a:extLst>
                    <a:ext uri="{9D8B030D-6E8A-4147-A177-3AD203B41FA5}">
                      <a16:colId xmlns:a16="http://schemas.microsoft.com/office/drawing/2014/main" val="4257475842"/>
                    </a:ext>
                  </a:extLst>
                </a:gridCol>
                <a:gridCol w="650168">
                  <a:extLst>
                    <a:ext uri="{9D8B030D-6E8A-4147-A177-3AD203B41FA5}">
                      <a16:colId xmlns:a16="http://schemas.microsoft.com/office/drawing/2014/main" val="1396554905"/>
                    </a:ext>
                  </a:extLst>
                </a:gridCol>
                <a:gridCol w="609600">
                  <a:extLst>
                    <a:ext uri="{9D8B030D-6E8A-4147-A177-3AD203B41FA5}">
                      <a16:colId xmlns:a16="http://schemas.microsoft.com/office/drawing/2014/main" val="3560091187"/>
                    </a:ext>
                  </a:extLst>
                </a:gridCol>
                <a:gridCol w="609600">
                  <a:extLst>
                    <a:ext uri="{9D8B030D-6E8A-4147-A177-3AD203B41FA5}">
                      <a16:colId xmlns:a16="http://schemas.microsoft.com/office/drawing/2014/main" val="3017331411"/>
                    </a:ext>
                  </a:extLst>
                </a:gridCol>
                <a:gridCol w="685800">
                  <a:extLst>
                    <a:ext uri="{9D8B030D-6E8A-4147-A177-3AD203B41FA5}">
                      <a16:colId xmlns:a16="http://schemas.microsoft.com/office/drawing/2014/main" val="1822470533"/>
                    </a:ext>
                  </a:extLst>
                </a:gridCol>
                <a:gridCol w="685800">
                  <a:extLst>
                    <a:ext uri="{9D8B030D-6E8A-4147-A177-3AD203B41FA5}">
                      <a16:colId xmlns:a16="http://schemas.microsoft.com/office/drawing/2014/main" val="2839019096"/>
                    </a:ext>
                  </a:extLst>
                </a:gridCol>
                <a:gridCol w="609600">
                  <a:extLst>
                    <a:ext uri="{9D8B030D-6E8A-4147-A177-3AD203B41FA5}">
                      <a16:colId xmlns:a16="http://schemas.microsoft.com/office/drawing/2014/main" val="2688501768"/>
                    </a:ext>
                  </a:extLst>
                </a:gridCol>
                <a:gridCol w="762000">
                  <a:extLst>
                    <a:ext uri="{9D8B030D-6E8A-4147-A177-3AD203B41FA5}">
                      <a16:colId xmlns:a16="http://schemas.microsoft.com/office/drawing/2014/main" val="653512907"/>
                    </a:ext>
                  </a:extLst>
                </a:gridCol>
                <a:gridCol w="1066796">
                  <a:extLst>
                    <a:ext uri="{9D8B030D-6E8A-4147-A177-3AD203B41FA5}">
                      <a16:colId xmlns:a16="http://schemas.microsoft.com/office/drawing/2014/main" val="660787183"/>
                    </a:ext>
                  </a:extLst>
                </a:gridCol>
              </a:tblGrid>
              <a:tr h="492942">
                <a:tc>
                  <a:txBody>
                    <a:bodyPr/>
                    <a:lstStyle/>
                    <a:p>
                      <a:pPr algn="ctr" fontAlgn="b"/>
                      <a:r>
                        <a:rPr lang="en-US" sz="1600" b="1" u="none" strike="noStrike" dirty="0">
                          <a:solidFill>
                            <a:schemeClr val="tx1"/>
                          </a:solidFill>
                          <a:effectLst/>
                        </a:rPr>
                        <a:t>Calls/Emails</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Apr*</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May*</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Jun*</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Jul*</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Aug*</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Sep*</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Total</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400" b="0" i="1" u="none" strike="noStrike" dirty="0">
                          <a:solidFill>
                            <a:schemeClr val="tx1"/>
                          </a:solidFill>
                          <a:effectLst/>
                          <a:latin typeface="+mj-lt"/>
                        </a:rPr>
                        <a:t>Director's Office</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217</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436</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397</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390</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397</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306</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181</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92</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2,416</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400" b="0" i="1" u="none" strike="noStrike" dirty="0">
                          <a:solidFill>
                            <a:schemeClr val="tx1"/>
                          </a:solidFill>
                          <a:effectLst/>
                          <a:latin typeface="+mj-lt"/>
                        </a:rPr>
                        <a:t>ETTA</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262</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155</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108</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86</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49</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53</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22</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1,422</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400" b="0" i="1" u="none" strike="noStrike" dirty="0">
                          <a:solidFill>
                            <a:schemeClr val="tx1"/>
                          </a:solidFill>
                          <a:effectLst/>
                          <a:latin typeface="+mj-lt"/>
                        </a:rPr>
                        <a:t>ASH**</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32</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74</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89</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60</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22</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423</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400" b="0" i="1" u="none" strike="noStrike" dirty="0">
                          <a:solidFill>
                            <a:schemeClr val="tx1"/>
                          </a:solidFill>
                          <a:effectLst/>
                          <a:latin typeface="+mj-lt"/>
                        </a:rPr>
                        <a:t>PSIM</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4</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3</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400" b="0" i="1"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400" b="0" i="1" u="none" strike="noStrike" dirty="0">
                          <a:solidFill>
                            <a:schemeClr val="tx1"/>
                          </a:solidFill>
                          <a:effectLst/>
                          <a:latin typeface="+mj-lt"/>
                        </a:rPr>
                        <a:t>CSB</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401</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376</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101</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127</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109</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51</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20</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1,155</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400" b="1" i="1" u="none" strike="noStrike" dirty="0">
                          <a:solidFill>
                            <a:schemeClr val="tx1"/>
                          </a:solidFill>
                          <a:effectLst/>
                          <a:latin typeface="+mj-lt"/>
                        </a:rPr>
                        <a:t>Totals</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1,350</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1,021</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685</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669</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514</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345</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156</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5,427</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Tree>
    <p:extLst>
      <p:ext uri="{BB962C8B-B14F-4D97-AF65-F5344CB8AC3E}">
        <p14:creationId xmlns:p14="http://schemas.microsoft.com/office/powerpoint/2010/main" val="425743675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609606" y="5253335"/>
            <a:ext cx="7865323" cy="461665"/>
          </a:xfrm>
          <a:prstGeom prst="rect">
            <a:avLst/>
          </a:prstGeom>
          <a:noFill/>
        </p:spPr>
        <p:txBody>
          <a:bodyPr wrap="square" rtlCol="0">
            <a:spAutoFit/>
          </a:bodyPr>
          <a:lstStyle/>
          <a:p>
            <a:r>
              <a:rPr lang="en-US" sz="800" i="1" dirty="0"/>
              <a:t>*Monthly data as follows: March/April 2020 includes data through May 1, May 2020 includes data from May2- June 5, June 2020 includes data from June 6-July 3, July 2020 includes data from July 4-July 31. August 2020 includes data from August 1 – August 28, September 2020 includes data from August 29-October 2, October 2020 includes data from October 3-November 1, November 2020 includes data from November 2-November 13.</a:t>
            </a:r>
          </a:p>
        </p:txBody>
      </p:sp>
      <p:sp>
        <p:nvSpPr>
          <p:cNvPr id="8" name="TextBox 7">
            <a:extLst>
              <a:ext uri="{FF2B5EF4-FFF2-40B4-BE49-F238E27FC236}">
                <a16:creationId xmlns:a16="http://schemas.microsoft.com/office/drawing/2014/main" id="{3678F987-5369-4F64-ADA0-F96BC7A2127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358841249"/>
              </p:ext>
            </p:extLst>
          </p:nvPr>
        </p:nvGraphicFramePr>
        <p:xfrm>
          <a:off x="610360" y="1219200"/>
          <a:ext cx="7924036" cy="3941143"/>
        </p:xfrm>
        <a:graphic>
          <a:graphicData uri="http://schemas.openxmlformats.org/drawingml/2006/table">
            <a:tbl>
              <a:tblPr>
                <a:tableStyleId>{5C22544A-7EE6-4342-B048-85BDC9FD1C3A}</a:tableStyleId>
              </a:tblPr>
              <a:tblGrid>
                <a:gridCol w="1751840">
                  <a:extLst>
                    <a:ext uri="{9D8B030D-6E8A-4147-A177-3AD203B41FA5}">
                      <a16:colId xmlns:a16="http://schemas.microsoft.com/office/drawing/2014/main" val="4225244791"/>
                    </a:ext>
                  </a:extLst>
                </a:gridCol>
                <a:gridCol w="990600">
                  <a:extLst>
                    <a:ext uri="{9D8B030D-6E8A-4147-A177-3AD203B41FA5}">
                      <a16:colId xmlns:a16="http://schemas.microsoft.com/office/drawing/2014/main" val="4257475842"/>
                    </a:ext>
                  </a:extLst>
                </a:gridCol>
                <a:gridCol w="685800">
                  <a:extLst>
                    <a:ext uri="{9D8B030D-6E8A-4147-A177-3AD203B41FA5}">
                      <a16:colId xmlns:a16="http://schemas.microsoft.com/office/drawing/2014/main" val="1396554905"/>
                    </a:ext>
                  </a:extLst>
                </a:gridCol>
                <a:gridCol w="685800">
                  <a:extLst>
                    <a:ext uri="{9D8B030D-6E8A-4147-A177-3AD203B41FA5}">
                      <a16:colId xmlns:a16="http://schemas.microsoft.com/office/drawing/2014/main" val="3560091187"/>
                    </a:ext>
                  </a:extLst>
                </a:gridCol>
                <a:gridCol w="533400">
                  <a:extLst>
                    <a:ext uri="{9D8B030D-6E8A-4147-A177-3AD203B41FA5}">
                      <a16:colId xmlns:a16="http://schemas.microsoft.com/office/drawing/2014/main" val="3017331411"/>
                    </a:ext>
                  </a:extLst>
                </a:gridCol>
                <a:gridCol w="685800">
                  <a:extLst>
                    <a:ext uri="{9D8B030D-6E8A-4147-A177-3AD203B41FA5}">
                      <a16:colId xmlns:a16="http://schemas.microsoft.com/office/drawing/2014/main" val="1822470533"/>
                    </a:ext>
                  </a:extLst>
                </a:gridCol>
                <a:gridCol w="533400">
                  <a:extLst>
                    <a:ext uri="{9D8B030D-6E8A-4147-A177-3AD203B41FA5}">
                      <a16:colId xmlns:a16="http://schemas.microsoft.com/office/drawing/2014/main" val="2839019096"/>
                    </a:ext>
                  </a:extLst>
                </a:gridCol>
                <a:gridCol w="609600">
                  <a:extLst>
                    <a:ext uri="{9D8B030D-6E8A-4147-A177-3AD203B41FA5}">
                      <a16:colId xmlns:a16="http://schemas.microsoft.com/office/drawing/2014/main" val="2688501768"/>
                    </a:ext>
                  </a:extLst>
                </a:gridCol>
                <a:gridCol w="685800">
                  <a:extLst>
                    <a:ext uri="{9D8B030D-6E8A-4147-A177-3AD203B41FA5}">
                      <a16:colId xmlns:a16="http://schemas.microsoft.com/office/drawing/2014/main" val="653512907"/>
                    </a:ext>
                  </a:extLst>
                </a:gridCol>
                <a:gridCol w="761996">
                  <a:extLst>
                    <a:ext uri="{9D8B030D-6E8A-4147-A177-3AD203B41FA5}">
                      <a16:colId xmlns:a16="http://schemas.microsoft.com/office/drawing/2014/main" val="660787183"/>
                    </a:ext>
                  </a:extLst>
                </a:gridCol>
              </a:tblGrid>
              <a:tr h="492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Director’s Office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Mar/Apr*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Jun*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Jul*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j-lt"/>
                        </a:rPr>
                        <a:t>Aug*</a:t>
                      </a:r>
                    </a:p>
                  </a:txBody>
                  <a:tcPr anchor="ctr">
                    <a:solidFill>
                      <a:schemeClr val="bg1">
                        <a:lumMod val="75000"/>
                      </a:schemeClr>
                    </a:solidFill>
                  </a:tcPr>
                </a:tc>
                <a:tc>
                  <a:txBody>
                    <a:bodyPr/>
                    <a:lstStyle/>
                    <a:p>
                      <a:pPr algn="ctr" fontAlgn="b"/>
                      <a:r>
                        <a:rPr lang="en-US" sz="1500" b="1" i="0" u="none" strike="noStrike" dirty="0">
                          <a:solidFill>
                            <a:schemeClr val="tx1"/>
                          </a:solidFill>
                          <a:effectLst/>
                          <a:latin typeface="+mj-lt"/>
                        </a:rPr>
                        <a:t>Sep*</a:t>
                      </a:r>
                    </a:p>
                  </a:txBody>
                  <a:tcPr marL="9525" marR="9525" marT="9525" marB="0" anchor="ctr">
                    <a:solidFill>
                      <a:schemeClr val="bg1">
                        <a:lumMod val="75000"/>
                      </a:schemeClr>
                    </a:solidFill>
                  </a:tcPr>
                </a:tc>
                <a:tc>
                  <a:txBody>
                    <a:bodyPr/>
                    <a:lstStyle/>
                    <a:p>
                      <a:pPr algn="ctr" fontAlgn="b"/>
                      <a:r>
                        <a:rPr lang="en-US" sz="1500" b="1" i="0" u="none" strike="noStrike" dirty="0">
                          <a:solidFill>
                            <a:schemeClr val="tx1"/>
                          </a:solidFill>
                          <a:effectLst/>
                          <a:latin typeface="+mj-lt"/>
                        </a:rPr>
                        <a:t>Oct*</a:t>
                      </a:r>
                    </a:p>
                  </a:txBody>
                  <a:tcPr marL="9525" marR="9525" marT="9525" marB="0" anchor="ctr">
                    <a:solidFill>
                      <a:schemeClr val="bg1">
                        <a:lumMod val="75000"/>
                      </a:schemeClr>
                    </a:solidFill>
                  </a:tcPr>
                </a:tc>
                <a:tc>
                  <a:txBody>
                    <a:bodyPr/>
                    <a:lstStyle/>
                    <a:p>
                      <a:pPr algn="ctr" fontAlgn="b"/>
                      <a:r>
                        <a:rPr lang="en-US" sz="1500" b="1" i="0" u="none" strike="noStrike" dirty="0">
                          <a:solidFill>
                            <a:schemeClr val="tx1"/>
                          </a:solidFill>
                          <a:effectLst/>
                          <a:latin typeface="+mj-lt"/>
                        </a:rPr>
                        <a:t>Nov*</a:t>
                      </a:r>
                    </a:p>
                  </a:txBody>
                  <a:tcPr marL="9525" marR="9525" marT="9525" marB="0" anchor="ctr">
                    <a:solidFill>
                      <a:schemeClr val="bg1">
                        <a:lumMod val="75000"/>
                      </a:schemeClr>
                    </a:solidFill>
                  </a:tcPr>
                </a:tc>
                <a:tc>
                  <a:txBody>
                    <a:bodyPr/>
                    <a:lstStyle/>
                    <a:p>
                      <a:pPr algn="ctr" fontAlgn="b"/>
                      <a:r>
                        <a:rPr lang="en-US" sz="1500" b="1" i="1" u="none" strike="noStrike" dirty="0">
                          <a:solidFill>
                            <a:schemeClr val="tx1"/>
                          </a:solidFill>
                          <a:effectLst/>
                          <a:latin typeface="+mj-lt"/>
                        </a:rPr>
                        <a:t>Total</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a:r>
                        <a:rPr lang="en-US" sz="1400" b="0" i="1" dirty="0"/>
                        <a:t>Meetings</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26</a:t>
                      </a:r>
                    </a:p>
                  </a:txBody>
                  <a:tcPr anchor="ctr">
                    <a:solidFill>
                      <a:schemeClr val="bg1">
                        <a:lumMod val="95000"/>
                      </a:schemeClr>
                    </a:solidFill>
                  </a:tcPr>
                </a:tc>
                <a:tc>
                  <a:txBody>
                    <a:bodyPr/>
                    <a:lstStyle/>
                    <a:p>
                      <a:pPr algn="ctr"/>
                      <a:r>
                        <a:rPr lang="en-US" sz="1400" b="0" i="0" dirty="0"/>
                        <a:t>25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21</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15</a:t>
                      </a:r>
                    </a:p>
                  </a:txBody>
                  <a:tcPr marL="9525" marR="9525" marT="9525" marB="0" anchor="ctr">
                    <a:solidFill>
                      <a:schemeClr val="bg1">
                        <a:lumMod val="95000"/>
                      </a:schemeClr>
                    </a:solidFill>
                  </a:tcPr>
                </a:tc>
                <a:tc>
                  <a:txBody>
                    <a:bodyPr/>
                    <a:lstStyle/>
                    <a:p>
                      <a:pPr algn="ctr" fontAlgn="b"/>
                      <a:r>
                        <a:rPr lang="en-US" sz="1400" b="0" i="1" u="none" strike="noStrike" dirty="0">
                          <a:solidFill>
                            <a:schemeClr val="tx1"/>
                          </a:solidFill>
                          <a:effectLst/>
                          <a:latin typeface="+mj-lt"/>
                        </a:rPr>
                        <a:t>7</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124</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rPr>
                        <a:t>Compliance</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Mar/Apr*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May*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Jun*</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Jul*</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Aug*</a:t>
                      </a:r>
                    </a:p>
                  </a:txBody>
                  <a:tcPr anchor="ctr">
                    <a:solidFill>
                      <a:schemeClr val="bg1">
                        <a:lumMod val="85000"/>
                      </a:schemeClr>
                    </a:solidFill>
                  </a:tcPr>
                </a:tc>
                <a:tc>
                  <a:txBody>
                    <a:bodyPr/>
                    <a:lstStyle/>
                    <a:p>
                      <a:pPr algn="ctr" fontAlgn="b"/>
                      <a:r>
                        <a:rPr lang="en-US" sz="1500" b="1" i="0" u="none" strike="noStrike" dirty="0">
                          <a:solidFill>
                            <a:schemeClr val="tx1"/>
                          </a:solidFill>
                          <a:effectLst/>
                          <a:latin typeface="+mn-lt"/>
                        </a:rPr>
                        <a:t>Sep*</a:t>
                      </a:r>
                    </a:p>
                  </a:txBody>
                  <a:tcPr marL="9525" marR="9525" marT="9525" marB="0" anchor="ctr">
                    <a:solidFill>
                      <a:schemeClr val="bg1">
                        <a:lumMod val="85000"/>
                      </a:schemeClr>
                    </a:solidFill>
                  </a:tcPr>
                </a:tc>
                <a:tc>
                  <a:txBody>
                    <a:bodyPr/>
                    <a:lstStyle/>
                    <a:p>
                      <a:pPr algn="ctr" fontAlgn="b"/>
                      <a:r>
                        <a:rPr lang="en-US" sz="1500" b="1" i="0" u="none" strike="noStrike" dirty="0">
                          <a:solidFill>
                            <a:schemeClr val="tx1"/>
                          </a:solidFill>
                          <a:effectLst/>
                          <a:latin typeface="+mn-lt"/>
                        </a:rPr>
                        <a:t>Oct*</a:t>
                      </a:r>
                    </a:p>
                  </a:txBody>
                  <a:tcPr marL="9525" marR="9525" marT="9525" marB="0" anchor="ctr">
                    <a:solidFill>
                      <a:schemeClr val="bg1">
                        <a:lumMod val="85000"/>
                      </a:schemeClr>
                    </a:solidFill>
                  </a:tcPr>
                </a:tc>
                <a:tc>
                  <a:txBody>
                    <a:bodyPr/>
                    <a:lstStyle/>
                    <a:p>
                      <a:pPr algn="ctr" fontAlgn="b"/>
                      <a:r>
                        <a:rPr lang="en-US" sz="1500" b="1" i="0" u="none" strike="noStrike" dirty="0">
                          <a:solidFill>
                            <a:schemeClr val="tx1"/>
                          </a:solidFill>
                          <a:effectLst/>
                          <a:latin typeface="+mn-lt"/>
                        </a:rPr>
                        <a:t>Nov*</a:t>
                      </a:r>
                    </a:p>
                  </a:txBody>
                  <a:tcPr marL="9525" marR="9525" marT="9525" marB="0" anchor="ctr">
                    <a:solidFill>
                      <a:schemeClr val="bg1">
                        <a:lumMod val="85000"/>
                      </a:schemeClr>
                    </a:solidFill>
                  </a:tcPr>
                </a:tc>
                <a:tc>
                  <a:txBody>
                    <a:bodyPr/>
                    <a:lstStyle/>
                    <a:p>
                      <a:pPr algn="ctr" fontAlgn="b"/>
                      <a:r>
                        <a:rPr lang="en-US" sz="1500" b="1" i="1" u="none" strike="noStrike" dirty="0">
                          <a:solidFill>
                            <a:schemeClr val="tx1"/>
                          </a:solidFill>
                          <a:effectLst/>
                          <a:latin typeface="+mn-lt"/>
                        </a:rPr>
                        <a:t>Total</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a:r>
                        <a:rPr lang="en-US" sz="1400" b="0" i="1" dirty="0"/>
                        <a:t>Valid Complaints</a:t>
                      </a:r>
                    </a:p>
                  </a:txBody>
                  <a:tcPr anchor="ctr">
                    <a:solidFill>
                      <a:schemeClr val="bg1">
                        <a:lumMod val="95000"/>
                      </a:schemeClr>
                    </a:solidFill>
                  </a:tcPr>
                </a:tc>
                <a:tc>
                  <a:txBody>
                    <a:bodyPr/>
                    <a:lstStyle/>
                    <a:p>
                      <a:pPr algn="ctr"/>
                      <a:r>
                        <a:rPr lang="en-US" sz="1400" b="0" i="0" dirty="0"/>
                        <a:t>180</a:t>
                      </a:r>
                    </a:p>
                  </a:txBody>
                  <a:tcPr anchor="ctr">
                    <a:solidFill>
                      <a:schemeClr val="bg1">
                        <a:lumMod val="95000"/>
                      </a:schemeClr>
                    </a:solidFill>
                  </a:tcPr>
                </a:tc>
                <a:tc>
                  <a:txBody>
                    <a:bodyPr/>
                    <a:lstStyle/>
                    <a:p>
                      <a:pPr algn="ctr"/>
                      <a:r>
                        <a:rPr lang="en-US" sz="1400" b="0" i="0" dirty="0"/>
                        <a:t>176</a:t>
                      </a:r>
                    </a:p>
                  </a:txBody>
                  <a:tcPr anchor="ctr">
                    <a:solidFill>
                      <a:schemeClr val="bg1">
                        <a:lumMod val="95000"/>
                      </a:schemeClr>
                    </a:solidFill>
                  </a:tcPr>
                </a:tc>
                <a:tc>
                  <a:txBody>
                    <a:bodyPr/>
                    <a:lstStyle/>
                    <a:p>
                      <a:pPr algn="ctr"/>
                      <a:r>
                        <a:rPr lang="en-US" sz="1400" b="0" i="0" dirty="0"/>
                        <a:t>166</a:t>
                      </a:r>
                    </a:p>
                  </a:txBody>
                  <a:tcPr anchor="ctr">
                    <a:solidFill>
                      <a:schemeClr val="bg1">
                        <a:lumMod val="95000"/>
                      </a:schemeClr>
                    </a:solidFill>
                  </a:tcPr>
                </a:tc>
                <a:tc>
                  <a:txBody>
                    <a:bodyPr/>
                    <a:lstStyle/>
                    <a:p>
                      <a:pPr algn="ctr"/>
                      <a:r>
                        <a:rPr lang="en-US" sz="1400" b="0" i="0" dirty="0"/>
                        <a:t>217</a:t>
                      </a:r>
                    </a:p>
                  </a:txBody>
                  <a:tcPr anchor="ctr">
                    <a:solidFill>
                      <a:schemeClr val="bg1">
                        <a:lumMod val="95000"/>
                      </a:schemeClr>
                    </a:solidFill>
                  </a:tcPr>
                </a:tc>
                <a:tc>
                  <a:txBody>
                    <a:bodyPr/>
                    <a:lstStyle/>
                    <a:p>
                      <a:pPr algn="ctr"/>
                      <a:r>
                        <a:rPr lang="en-US" sz="1400" b="0" i="0" dirty="0"/>
                        <a:t>200</a:t>
                      </a:r>
                    </a:p>
                  </a:txBody>
                  <a:tcPr anchor="ctr">
                    <a:solidFill>
                      <a:schemeClr val="bg1">
                        <a:lumMod val="95000"/>
                      </a:schemeClr>
                    </a:solidFill>
                  </a:tcPr>
                </a:tc>
                <a:tc>
                  <a:txBody>
                    <a:bodyPr/>
                    <a:lstStyle/>
                    <a:p>
                      <a:pPr algn="ctr"/>
                      <a:r>
                        <a:rPr lang="en-US" sz="1400" b="0" i="0" dirty="0"/>
                        <a:t>71</a:t>
                      </a:r>
                    </a:p>
                  </a:txBody>
                  <a:tcPr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156</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59</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1,225</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Non-Valid Complaints</a:t>
                      </a:r>
                    </a:p>
                  </a:txBody>
                  <a:tcPr anchor="ctr">
                    <a:solidFill>
                      <a:schemeClr val="bg1">
                        <a:lumMod val="85000"/>
                      </a:schemeClr>
                    </a:solidFill>
                  </a:tcPr>
                </a:tc>
                <a:tc>
                  <a:txBody>
                    <a:bodyPr/>
                    <a:lstStyle/>
                    <a:p>
                      <a:pPr algn="ctr"/>
                      <a:r>
                        <a:rPr lang="en-US" sz="1400" b="0" i="0" dirty="0"/>
                        <a:t>435</a:t>
                      </a:r>
                    </a:p>
                  </a:txBody>
                  <a:tcPr anchor="ctr">
                    <a:solidFill>
                      <a:schemeClr val="bg1">
                        <a:lumMod val="85000"/>
                      </a:schemeClr>
                    </a:solidFill>
                  </a:tcPr>
                </a:tc>
                <a:tc>
                  <a:txBody>
                    <a:bodyPr/>
                    <a:lstStyle/>
                    <a:p>
                      <a:pPr algn="ctr"/>
                      <a:r>
                        <a:rPr lang="en-US" sz="1400" b="0" i="0" dirty="0"/>
                        <a:t>278</a:t>
                      </a:r>
                    </a:p>
                  </a:txBody>
                  <a:tcPr anchor="ctr">
                    <a:solidFill>
                      <a:schemeClr val="bg1">
                        <a:lumMod val="85000"/>
                      </a:schemeClr>
                    </a:solidFill>
                  </a:tcPr>
                </a:tc>
                <a:tc>
                  <a:txBody>
                    <a:bodyPr/>
                    <a:lstStyle/>
                    <a:p>
                      <a:pPr algn="ctr"/>
                      <a:r>
                        <a:rPr lang="en-US" sz="1400" b="0" i="0" dirty="0"/>
                        <a:t>170</a:t>
                      </a:r>
                    </a:p>
                  </a:txBody>
                  <a:tcPr anchor="ctr">
                    <a:solidFill>
                      <a:schemeClr val="bg1">
                        <a:lumMod val="85000"/>
                      </a:schemeClr>
                    </a:solidFill>
                  </a:tcPr>
                </a:tc>
                <a:tc>
                  <a:txBody>
                    <a:bodyPr/>
                    <a:lstStyle/>
                    <a:p>
                      <a:pPr algn="ctr"/>
                      <a:r>
                        <a:rPr lang="en-US" sz="1400" b="0" i="0" dirty="0"/>
                        <a:t>249</a:t>
                      </a:r>
                    </a:p>
                  </a:txBody>
                  <a:tcPr anchor="ctr">
                    <a:solidFill>
                      <a:schemeClr val="bg1">
                        <a:lumMod val="85000"/>
                      </a:schemeClr>
                    </a:solidFill>
                  </a:tcPr>
                </a:tc>
                <a:tc>
                  <a:txBody>
                    <a:bodyPr/>
                    <a:lstStyle/>
                    <a:p>
                      <a:pPr algn="ctr"/>
                      <a:r>
                        <a:rPr lang="en-US" sz="1400" b="0" i="0" dirty="0"/>
                        <a:t>149</a:t>
                      </a:r>
                    </a:p>
                  </a:txBody>
                  <a:tcPr anchor="ctr">
                    <a:solidFill>
                      <a:schemeClr val="bg1">
                        <a:lumMod val="85000"/>
                      </a:schemeClr>
                    </a:solidFill>
                  </a:tcPr>
                </a:tc>
                <a:tc>
                  <a:txBody>
                    <a:bodyPr/>
                    <a:lstStyle/>
                    <a:p>
                      <a:pPr algn="ctr"/>
                      <a:r>
                        <a:rPr lang="en-US" sz="1400" b="0" i="0" dirty="0"/>
                        <a:t>60</a:t>
                      </a:r>
                    </a:p>
                  </a:txBody>
                  <a:tcPr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133</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42</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1,564</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a:r>
                        <a:rPr lang="en-US" sz="1400" b="0" i="1" dirty="0"/>
                        <a:t>Inspections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0</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20</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a:r>
                        <a:rPr lang="en-US" sz="1400" b="0" i="1" dirty="0"/>
                        <a:t>Referrals</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10</a:t>
                      </a:r>
                    </a:p>
                  </a:txBody>
                  <a:tcPr anchor="ctr">
                    <a:solidFill>
                      <a:schemeClr val="bg1">
                        <a:lumMod val="85000"/>
                      </a:schemeClr>
                    </a:solidFill>
                  </a:tcPr>
                </a:tc>
                <a:tc>
                  <a:txBody>
                    <a:bodyPr/>
                    <a:lstStyle/>
                    <a:p>
                      <a:pPr algn="ctr"/>
                      <a:r>
                        <a:rPr lang="en-US" sz="1400" b="0" i="0" dirty="0"/>
                        <a:t>12</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j-lt"/>
                        </a:rPr>
                        <a:t>53</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479684">
                <a:tc>
                  <a:txBody>
                    <a:bodyPr/>
                    <a:lstStyle/>
                    <a:p>
                      <a:pPr algn="ctr"/>
                      <a:r>
                        <a:rPr lang="en-US" sz="1400" b="0" i="1" dirty="0"/>
                        <a:t>Unprocessed Complaints**</a:t>
                      </a:r>
                    </a:p>
                  </a:txBody>
                  <a:tcPr anchor="ctr">
                    <a:solidFill>
                      <a:schemeClr val="bg1">
                        <a:lumMod val="95000"/>
                      </a:schemeClr>
                    </a:solidFill>
                  </a:tcPr>
                </a:tc>
                <a:tc>
                  <a:txBody>
                    <a:bodyPr/>
                    <a:lstStyle/>
                    <a:p>
                      <a:pPr algn="ctr"/>
                      <a:r>
                        <a:rPr lang="en-US" sz="1400" b="0" i="0" dirty="0"/>
                        <a:t>505</a:t>
                      </a:r>
                    </a:p>
                  </a:txBody>
                  <a:tcPr anchor="ctr">
                    <a:solidFill>
                      <a:schemeClr val="bg1">
                        <a:lumMod val="95000"/>
                      </a:schemeClr>
                    </a:solidFill>
                  </a:tcPr>
                </a:tc>
                <a:tc>
                  <a:txBody>
                    <a:bodyPr/>
                    <a:lstStyle/>
                    <a:p>
                      <a:pPr algn="ctr"/>
                      <a:r>
                        <a:rPr lang="en-US" sz="1400" b="0" i="0" dirty="0"/>
                        <a:t>116</a:t>
                      </a:r>
                    </a:p>
                  </a:txBody>
                  <a:tcPr anchor="ctr">
                    <a:solidFill>
                      <a:schemeClr val="bg1">
                        <a:lumMod val="95000"/>
                      </a:schemeClr>
                    </a:solidFill>
                  </a:tcPr>
                </a:tc>
                <a:tc>
                  <a:txBody>
                    <a:bodyPr/>
                    <a:lstStyle/>
                    <a:p>
                      <a:pPr algn="ctr"/>
                      <a:r>
                        <a:rPr lang="en-US" sz="1400" b="0" i="0" dirty="0"/>
                        <a:t>144</a:t>
                      </a:r>
                    </a:p>
                  </a:txBody>
                  <a:tcPr anchor="ctr">
                    <a:solidFill>
                      <a:schemeClr val="bg1">
                        <a:lumMod val="95000"/>
                      </a:schemeClr>
                    </a:solidFill>
                  </a:tcPr>
                </a:tc>
                <a:tc>
                  <a:txBody>
                    <a:bodyPr/>
                    <a:lstStyle/>
                    <a:p>
                      <a:pPr algn="ctr"/>
                      <a:r>
                        <a:rPr lang="en-US" sz="1400" b="0" i="0" dirty="0"/>
                        <a:t>180</a:t>
                      </a:r>
                    </a:p>
                  </a:txBody>
                  <a:tcPr anchor="ctr">
                    <a:solidFill>
                      <a:schemeClr val="bg1">
                        <a:lumMod val="95000"/>
                      </a:schemeClr>
                    </a:solidFill>
                  </a:tcPr>
                </a:tc>
                <a:tc>
                  <a:txBody>
                    <a:bodyPr/>
                    <a:lstStyle/>
                    <a:p>
                      <a:pPr algn="ctr"/>
                      <a:r>
                        <a:rPr lang="en-US" sz="1400" b="0" i="0" dirty="0"/>
                        <a:t>102</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60</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j-lt"/>
                        </a:rPr>
                        <a:t>33</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j-lt"/>
                        </a:rPr>
                        <a:t>1,200</a:t>
                      </a:r>
                    </a:p>
                  </a:txBody>
                  <a:tcPr marL="9525" marR="9525" marT="9525" marB="0" anchor="ctr">
                    <a:solidFill>
                      <a:schemeClr val="bg1">
                        <a:lumMod val="95000"/>
                      </a:schemeClr>
                    </a:solidFill>
                  </a:tcPr>
                </a:tc>
                <a:extLst>
                  <a:ext uri="{0D108BD9-81ED-4DB2-BD59-A6C34878D82A}">
                    <a16:rowId xmlns:a16="http://schemas.microsoft.com/office/drawing/2014/main" val="96811428"/>
                  </a:ext>
                </a:extLst>
              </a:tr>
            </a:tbl>
          </a:graphicData>
        </a:graphic>
      </p:graphicFrame>
      <p:sp>
        <p:nvSpPr>
          <p:cNvPr id="3" name="Rectangle 2">
            <a:extLst>
              <a:ext uri="{FF2B5EF4-FFF2-40B4-BE49-F238E27FC236}">
                <a16:creationId xmlns:a16="http://schemas.microsoft.com/office/drawing/2014/main" id="{1A00967F-00A9-4DD6-9189-B8E9CF5F9B37}"/>
              </a:ext>
            </a:extLst>
          </p:cNvPr>
          <p:cNvSpPr/>
          <p:nvPr/>
        </p:nvSpPr>
        <p:spPr>
          <a:xfrm>
            <a:off x="614887" y="5681246"/>
            <a:ext cx="7860042" cy="338554"/>
          </a:xfrm>
          <a:prstGeom prst="rect">
            <a:avLst/>
          </a:prstGeom>
        </p:spPr>
        <p:txBody>
          <a:bodyPr wrap="square">
            <a:spAutoFit/>
          </a:bodyPr>
          <a:lstStyle/>
          <a:p>
            <a:r>
              <a:rPr lang="en-US" sz="800" i="1" dirty="0"/>
              <a:t>* *This data is preliminary and subject to change as unprocessed complaints are moved to other categories. Many of the unprocessed complaints contain insufficient information to process and/or they cover complaint items that do not fall under OSH jurisdiction.  Referrals to other Agencies are made, as appropriate.</a:t>
            </a:r>
          </a:p>
        </p:txBody>
      </p:sp>
    </p:spTree>
    <p:extLst>
      <p:ext uri="{BB962C8B-B14F-4D97-AF65-F5344CB8AC3E}">
        <p14:creationId xmlns:p14="http://schemas.microsoft.com/office/powerpoint/2010/main" val="1871993382"/>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3690987533"/>
              </p:ext>
            </p:extLst>
          </p:nvPr>
        </p:nvGraphicFramePr>
        <p:xfrm>
          <a:off x="609600" y="1143000"/>
          <a:ext cx="7982054" cy="4583790"/>
        </p:xfrm>
        <a:graphic>
          <a:graphicData uri="http://schemas.openxmlformats.org/drawingml/2006/table">
            <a:tbl>
              <a:tblPr firstRow="1" bandRow="1">
                <a:tableStyleId>{00A15C55-8517-42AA-B614-E9B94910E393}</a:tableStyleId>
              </a:tblPr>
              <a:tblGrid>
                <a:gridCol w="1514606">
                  <a:extLst>
                    <a:ext uri="{9D8B030D-6E8A-4147-A177-3AD203B41FA5}">
                      <a16:colId xmlns:a16="http://schemas.microsoft.com/office/drawing/2014/main" val="1351541343"/>
                    </a:ext>
                  </a:extLst>
                </a:gridCol>
                <a:gridCol w="999994">
                  <a:extLst>
                    <a:ext uri="{9D8B030D-6E8A-4147-A177-3AD203B41FA5}">
                      <a16:colId xmlns:a16="http://schemas.microsoft.com/office/drawing/2014/main" val="3158904017"/>
                    </a:ext>
                  </a:extLst>
                </a:gridCol>
                <a:gridCol w="762000">
                  <a:extLst>
                    <a:ext uri="{9D8B030D-6E8A-4147-A177-3AD203B41FA5}">
                      <a16:colId xmlns:a16="http://schemas.microsoft.com/office/drawing/2014/main" val="3159913933"/>
                    </a:ext>
                  </a:extLst>
                </a:gridCol>
                <a:gridCol w="685800">
                  <a:extLst>
                    <a:ext uri="{9D8B030D-6E8A-4147-A177-3AD203B41FA5}">
                      <a16:colId xmlns:a16="http://schemas.microsoft.com/office/drawing/2014/main" val="4137899629"/>
                    </a:ext>
                  </a:extLst>
                </a:gridCol>
                <a:gridCol w="609600">
                  <a:extLst>
                    <a:ext uri="{9D8B030D-6E8A-4147-A177-3AD203B41FA5}">
                      <a16:colId xmlns:a16="http://schemas.microsoft.com/office/drawing/2014/main" val="3682297276"/>
                    </a:ext>
                  </a:extLst>
                </a:gridCol>
                <a:gridCol w="685800">
                  <a:extLst>
                    <a:ext uri="{9D8B030D-6E8A-4147-A177-3AD203B41FA5}">
                      <a16:colId xmlns:a16="http://schemas.microsoft.com/office/drawing/2014/main" val="1354704291"/>
                    </a:ext>
                  </a:extLst>
                </a:gridCol>
                <a:gridCol w="685800">
                  <a:extLst>
                    <a:ext uri="{9D8B030D-6E8A-4147-A177-3AD203B41FA5}">
                      <a16:colId xmlns:a16="http://schemas.microsoft.com/office/drawing/2014/main" val="2442156510"/>
                    </a:ext>
                  </a:extLst>
                </a:gridCol>
                <a:gridCol w="609600">
                  <a:extLst>
                    <a:ext uri="{9D8B030D-6E8A-4147-A177-3AD203B41FA5}">
                      <a16:colId xmlns:a16="http://schemas.microsoft.com/office/drawing/2014/main" val="2623500562"/>
                    </a:ext>
                  </a:extLst>
                </a:gridCol>
                <a:gridCol w="685800">
                  <a:extLst>
                    <a:ext uri="{9D8B030D-6E8A-4147-A177-3AD203B41FA5}">
                      <a16:colId xmlns:a16="http://schemas.microsoft.com/office/drawing/2014/main" val="1971086341"/>
                    </a:ext>
                  </a:extLst>
                </a:gridCol>
                <a:gridCol w="743054">
                  <a:extLst>
                    <a:ext uri="{9D8B030D-6E8A-4147-A177-3AD203B41FA5}">
                      <a16:colId xmlns:a16="http://schemas.microsoft.com/office/drawing/2014/main" val="336053993"/>
                    </a:ext>
                  </a:extLst>
                </a:gridCol>
              </a:tblGrid>
              <a:tr h="359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n-lt"/>
                        </a:rPr>
                        <a:t>ETTA</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Mar/Apr*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Jun*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Jul*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Aug*</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Sept*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Oct*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Nov*</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Totals</a:t>
                      </a:r>
                    </a:p>
                  </a:txBody>
                  <a:tcPr anchor="ctr">
                    <a:solidFill>
                      <a:schemeClr val="bg1">
                        <a:lumMod val="75000"/>
                      </a:schemeClr>
                    </a:solidFill>
                  </a:tcPr>
                </a:tc>
                <a:extLst>
                  <a:ext uri="{0D108BD9-81ED-4DB2-BD59-A6C34878D82A}">
                    <a16:rowId xmlns:a16="http://schemas.microsoft.com/office/drawing/2014/main" val="3598832439"/>
                  </a:ext>
                </a:extLst>
              </a:tr>
              <a:tr h="279335">
                <a:tc>
                  <a:txBody>
                    <a:bodyPr/>
                    <a:lstStyle/>
                    <a:p>
                      <a:pPr algn="ctr"/>
                      <a:r>
                        <a:rPr lang="en-US" sz="1400" b="0" i="1" dirty="0"/>
                        <a:t>Live Webinars </a:t>
                      </a:r>
                    </a:p>
                  </a:txBody>
                  <a:tcPr anchor="ctr">
                    <a:solidFill>
                      <a:schemeClr val="bg1">
                        <a:lumMod val="95000"/>
                      </a:schemeClr>
                    </a:solidFill>
                  </a:tcPr>
                </a:tc>
                <a:tc>
                  <a:txBody>
                    <a:bodyPr/>
                    <a:lstStyle/>
                    <a:p>
                      <a:pPr algn="ctr"/>
                      <a:r>
                        <a:rPr lang="en-US" sz="1400" b="0" i="0" dirty="0"/>
                        <a:t>13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32</a:t>
                      </a:r>
                    </a:p>
                  </a:txBody>
                  <a:tcPr anchor="ctr">
                    <a:solidFill>
                      <a:schemeClr val="bg1">
                        <a:lumMod val="95000"/>
                      </a:schemeClr>
                    </a:solidFill>
                  </a:tcPr>
                </a:tc>
                <a:extLst>
                  <a:ext uri="{0D108BD9-81ED-4DB2-BD59-A6C34878D82A}">
                    <a16:rowId xmlns:a16="http://schemas.microsoft.com/office/drawing/2014/main" val="73781699"/>
                  </a:ext>
                </a:extLst>
              </a:tr>
              <a:tr h="47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Pre-recorded Webinars</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6</a:t>
                      </a:r>
                    </a:p>
                  </a:txBody>
                  <a:tcPr anchor="ctr">
                    <a:solidFill>
                      <a:schemeClr val="bg1">
                        <a:lumMod val="85000"/>
                      </a:schemeClr>
                    </a:solidFill>
                  </a:tcPr>
                </a:tc>
                <a:extLst>
                  <a:ext uri="{0D108BD9-81ED-4DB2-BD59-A6C34878D82A}">
                    <a16:rowId xmlns:a16="http://schemas.microsoft.com/office/drawing/2014/main" val="2459126564"/>
                  </a:ext>
                </a:extLst>
              </a:tr>
              <a:tr h="359530">
                <a:tc>
                  <a:txBody>
                    <a:bodyPr/>
                    <a:lstStyle/>
                    <a:p>
                      <a:pPr algn="ctr"/>
                      <a:r>
                        <a:rPr lang="en-US" sz="14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extLst>
                  <a:ext uri="{0D108BD9-81ED-4DB2-BD59-A6C34878D82A}">
                    <a16:rowId xmlns:a16="http://schemas.microsoft.com/office/drawing/2014/main" val="4064520827"/>
                  </a:ext>
                </a:extLst>
              </a:tr>
              <a:tr h="279335">
                <a:tc>
                  <a:txBody>
                    <a:bodyPr/>
                    <a:lstStyle/>
                    <a:p>
                      <a:pPr algn="ctr"/>
                      <a:r>
                        <a:rPr lang="en-US" sz="1400" b="0" i="1" dirty="0"/>
                        <a:t>Hazard Alerts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extLst>
                  <a:ext uri="{0D108BD9-81ED-4DB2-BD59-A6C34878D82A}">
                    <a16:rowId xmlns:a16="http://schemas.microsoft.com/office/drawing/2014/main" val="1312744093"/>
                  </a:ext>
                </a:extLst>
              </a:tr>
              <a:tr h="279335">
                <a:tc>
                  <a:txBody>
                    <a:bodyPr/>
                    <a:lstStyle/>
                    <a:p>
                      <a:pPr algn="ctr"/>
                      <a:r>
                        <a:rPr lang="en-US" sz="1400" b="0" i="1" dirty="0"/>
                        <a:t>Streaming Videos</a:t>
                      </a:r>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1" i="1" dirty="0"/>
                        <a:t>86</a:t>
                      </a:r>
                    </a:p>
                  </a:txBody>
                  <a:tcPr anchor="ctr">
                    <a:solidFill>
                      <a:schemeClr val="bg1">
                        <a:lumMod val="95000"/>
                      </a:schemeClr>
                    </a:solidFill>
                  </a:tcPr>
                </a:tc>
                <a:extLst>
                  <a:ext uri="{0D108BD9-81ED-4DB2-BD59-A6C34878D82A}">
                    <a16:rowId xmlns:a16="http://schemas.microsoft.com/office/drawing/2014/main" val="1222417909"/>
                  </a:ext>
                </a:extLst>
              </a:tr>
              <a:tr h="474870">
                <a:tc>
                  <a:txBody>
                    <a:bodyPr/>
                    <a:lstStyle/>
                    <a:p>
                      <a:pPr algn="ctr"/>
                      <a:r>
                        <a:rPr lang="en-US" sz="1400" b="0" i="1" dirty="0"/>
                        <a:t>A-Z Topics Added/Updated</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28</a:t>
                      </a:r>
                    </a:p>
                  </a:txBody>
                  <a:tcPr anchor="ctr">
                    <a:solidFill>
                      <a:schemeClr val="bg1">
                        <a:lumMod val="85000"/>
                      </a:schemeClr>
                    </a:solidFill>
                  </a:tcPr>
                </a:tc>
                <a:extLst>
                  <a:ext uri="{0D108BD9-81ED-4DB2-BD59-A6C34878D82A}">
                    <a16:rowId xmlns:a16="http://schemas.microsoft.com/office/drawing/2014/main" val="3430657162"/>
                  </a:ext>
                </a:extLst>
              </a:tr>
              <a:tr h="279335">
                <a:tc>
                  <a:txBody>
                    <a:bodyPr/>
                    <a:lstStyle/>
                    <a:p>
                      <a:pPr algn="ctr"/>
                      <a:r>
                        <a:rPr lang="en-US" sz="1400" b="0" i="1" dirty="0"/>
                        <a:t>Fact Sheets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5</a:t>
                      </a:r>
                    </a:p>
                  </a:txBody>
                  <a:tcPr anchor="ctr">
                    <a:solidFill>
                      <a:schemeClr val="bg1">
                        <a:lumMod val="95000"/>
                      </a:schemeClr>
                    </a:solidFill>
                  </a:tcPr>
                </a:tc>
                <a:extLst>
                  <a:ext uri="{0D108BD9-81ED-4DB2-BD59-A6C34878D82A}">
                    <a16:rowId xmlns:a16="http://schemas.microsoft.com/office/drawing/2014/main" val="2114539236"/>
                  </a:ext>
                </a:extLst>
              </a:tr>
              <a:tr h="359530">
                <a:tc>
                  <a:txBody>
                    <a:bodyPr/>
                    <a:lstStyle/>
                    <a:p>
                      <a:pPr algn="ctr"/>
                      <a:r>
                        <a:rPr lang="en-US" sz="1400" b="0" i="1" dirty="0"/>
                        <a:t>Example Programs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extLst>
                  <a:ext uri="{0D108BD9-81ED-4DB2-BD59-A6C34878D82A}">
                    <a16:rowId xmlns:a16="http://schemas.microsoft.com/office/drawing/2014/main" val="3288526463"/>
                  </a:ext>
                </a:extLst>
              </a:tr>
              <a:tr h="359530">
                <a:tc>
                  <a:txBody>
                    <a:bodyPr/>
                    <a:lstStyle/>
                    <a:p>
                      <a:pPr algn="ctr"/>
                      <a:r>
                        <a:rPr lang="en-US" sz="1400" b="0" i="1" dirty="0"/>
                        <a:t>Compliance Memos</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11</a:t>
                      </a:r>
                    </a:p>
                  </a:txBody>
                  <a:tcPr anchor="ctr">
                    <a:solidFill>
                      <a:schemeClr val="bg1">
                        <a:lumMod val="95000"/>
                      </a:schemeClr>
                    </a:solidFill>
                  </a:tcPr>
                </a:tc>
                <a:extLst>
                  <a:ext uri="{0D108BD9-81ED-4DB2-BD59-A6C34878D82A}">
                    <a16:rowId xmlns:a16="http://schemas.microsoft.com/office/drawing/2014/main" val="3338831978"/>
                  </a:ext>
                </a:extLst>
              </a:tr>
              <a:tr h="359530">
                <a:tc>
                  <a:txBody>
                    <a:bodyPr/>
                    <a:lstStyle/>
                    <a:p>
                      <a:pPr algn="ctr"/>
                      <a:r>
                        <a:rPr lang="en-US" sz="1400" b="0" i="1" dirty="0"/>
                        <a:t>Billboards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8" name="TextBox 7">
            <a:extLst>
              <a:ext uri="{FF2B5EF4-FFF2-40B4-BE49-F238E27FC236}">
                <a16:creationId xmlns:a16="http://schemas.microsoft.com/office/drawing/2014/main" id="{1F85046C-D2F9-4BAF-B0D6-FE6F70D52ACE}"/>
              </a:ext>
            </a:extLst>
          </p:cNvPr>
          <p:cNvSpPr txBox="1"/>
          <p:nvPr/>
        </p:nvSpPr>
        <p:spPr>
          <a:xfrm>
            <a:off x="527305" y="5742801"/>
            <a:ext cx="8064349" cy="292388"/>
          </a:xfrm>
          <a:prstGeom prst="rect">
            <a:avLst/>
          </a:prstGeom>
          <a:noFill/>
        </p:spPr>
        <p:txBody>
          <a:bodyPr wrap="square" rtlCol="0">
            <a:spAutoFit/>
          </a:bodyPr>
          <a:lstStyle/>
          <a:p>
            <a:r>
              <a:rPr lang="en-US" sz="600" i="1" dirty="0"/>
              <a:t>*Monthly data as follows: March/April 2020 includes data through May 1, May 2020 includes data from May2- June 5, June 2020 includes data from June 6-July 3, July 2020 includes data from July 4-July 31. August 2020 includes data from August 1 – August 28, September 2020 includes data from August 29-October 2, </a:t>
            </a:r>
            <a:r>
              <a:rPr lang="en-US" sz="700" i="1" dirty="0"/>
              <a:t>October 2020 includes data from October 3-November 1, November 2020 includes data from November 2-November 13.</a:t>
            </a:r>
            <a:endParaRPr lang="en-US" sz="600" i="1" dirty="0"/>
          </a:p>
        </p:txBody>
      </p:sp>
      <p:sp>
        <p:nvSpPr>
          <p:cNvPr id="10" name="TextBox 9">
            <a:extLst>
              <a:ext uri="{FF2B5EF4-FFF2-40B4-BE49-F238E27FC236}">
                <a16:creationId xmlns:a16="http://schemas.microsoft.com/office/drawing/2014/main" id="{AF4A5D07-146D-44AD-BBC7-660454F8F39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692330242"/>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38C01817-5B75-42C4-9832-A179B12927D8}"/>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pic>
        <p:nvPicPr>
          <p:cNvPr id="7" name="Picture 6">
            <a:extLst>
              <a:ext uri="{FF2B5EF4-FFF2-40B4-BE49-F238E27FC236}">
                <a16:creationId xmlns:a16="http://schemas.microsoft.com/office/drawing/2014/main" id="{AF5EC100-3C4A-4D22-BA8B-5F6CEFB69867}"/>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800" y="1981200"/>
            <a:ext cx="5715000" cy="1895185"/>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73D69C9-1A85-4EAD-888C-DFA4AFFC6608}"/>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799" y="4038600"/>
            <a:ext cx="5714999" cy="1895185"/>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6DC6199-778F-49F7-B0F3-7F1964D0D4EA}"/>
              </a:ext>
            </a:extLst>
          </p:cNvPr>
          <p:cNvSpPr txBox="1"/>
          <p:nvPr/>
        </p:nvSpPr>
        <p:spPr>
          <a:xfrm>
            <a:off x="6553200" y="2667000"/>
            <a:ext cx="1193596" cy="369332"/>
          </a:xfrm>
          <a:prstGeom prst="rect">
            <a:avLst/>
          </a:prstGeom>
          <a:noFill/>
        </p:spPr>
        <p:txBody>
          <a:bodyPr wrap="none" rtlCol="0">
            <a:spAutoFit/>
          </a:bodyPr>
          <a:lstStyle/>
          <a:p>
            <a:r>
              <a:rPr lang="en-US"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553200" y="4556907"/>
            <a:ext cx="2339102" cy="369332"/>
          </a:xfrm>
          <a:prstGeom prst="rect">
            <a:avLst/>
          </a:prstGeom>
          <a:noFill/>
        </p:spPr>
        <p:txBody>
          <a:bodyPr wrap="none" rtlCol="0">
            <a:spAutoFit/>
          </a:bodyPr>
          <a:lstStyle/>
          <a:p>
            <a:r>
              <a:rPr lang="en-US" i="1" dirty="0"/>
              <a:t>Current to November</a:t>
            </a:r>
          </a:p>
        </p:txBody>
      </p:sp>
    </p:spTree>
    <p:extLst>
      <p:ext uri="{BB962C8B-B14F-4D97-AF65-F5344CB8AC3E}">
        <p14:creationId xmlns:p14="http://schemas.microsoft.com/office/powerpoint/2010/main" val="3570760454"/>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1851474979"/>
              </p:ext>
            </p:extLst>
          </p:nvPr>
        </p:nvGraphicFramePr>
        <p:xfrm>
          <a:off x="608091" y="1219200"/>
          <a:ext cx="7973337" cy="815653"/>
        </p:xfrm>
        <a:graphic>
          <a:graphicData uri="http://schemas.openxmlformats.org/drawingml/2006/table">
            <a:tbl>
              <a:tblPr firstRow="1" bandRow="1">
                <a:tableStyleId>{00A15C55-8517-42AA-B614-E9B94910E393}</a:tableStyleId>
              </a:tblPr>
              <a:tblGrid>
                <a:gridCol w="137310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676714">
                  <a:extLst>
                    <a:ext uri="{9D8B030D-6E8A-4147-A177-3AD203B41FA5}">
                      <a16:colId xmlns:a16="http://schemas.microsoft.com/office/drawing/2014/main" val="20002"/>
                    </a:ext>
                  </a:extLst>
                </a:gridCol>
                <a:gridCol w="690642">
                  <a:extLst>
                    <a:ext uri="{9D8B030D-6E8A-4147-A177-3AD203B41FA5}">
                      <a16:colId xmlns:a16="http://schemas.microsoft.com/office/drawing/2014/main" val="20003"/>
                    </a:ext>
                  </a:extLst>
                </a:gridCol>
                <a:gridCol w="690044">
                  <a:extLst>
                    <a:ext uri="{9D8B030D-6E8A-4147-A177-3AD203B41FA5}">
                      <a16:colId xmlns:a16="http://schemas.microsoft.com/office/drawing/2014/main" val="20004"/>
                    </a:ext>
                  </a:extLst>
                </a:gridCol>
                <a:gridCol w="689400">
                  <a:extLst>
                    <a:ext uri="{9D8B030D-6E8A-4147-A177-3AD203B41FA5}">
                      <a16:colId xmlns:a16="http://schemas.microsoft.com/office/drawing/2014/main" val="14099204"/>
                    </a:ext>
                  </a:extLst>
                </a:gridCol>
                <a:gridCol w="682200">
                  <a:extLst>
                    <a:ext uri="{9D8B030D-6E8A-4147-A177-3AD203B41FA5}">
                      <a16:colId xmlns:a16="http://schemas.microsoft.com/office/drawing/2014/main" val="3222557412"/>
                    </a:ext>
                  </a:extLst>
                </a:gridCol>
                <a:gridCol w="685800">
                  <a:extLst>
                    <a:ext uri="{9D8B030D-6E8A-4147-A177-3AD203B41FA5}">
                      <a16:colId xmlns:a16="http://schemas.microsoft.com/office/drawing/2014/main" val="3368976041"/>
                    </a:ext>
                  </a:extLst>
                </a:gridCol>
                <a:gridCol w="685800">
                  <a:extLst>
                    <a:ext uri="{9D8B030D-6E8A-4147-A177-3AD203B41FA5}">
                      <a16:colId xmlns:a16="http://schemas.microsoft.com/office/drawing/2014/main" val="2897732972"/>
                    </a:ext>
                  </a:extLst>
                </a:gridCol>
                <a:gridCol w="732828">
                  <a:extLst>
                    <a:ext uri="{9D8B030D-6E8A-4147-A177-3AD203B41FA5}">
                      <a16:colId xmlns:a16="http://schemas.microsoft.com/office/drawing/2014/main" val="2516114909"/>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PSIM</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Mar/Apr*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Sept*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Oct*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Nov*</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Disclosure Requests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194</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153</a:t>
                      </a:r>
                    </a:p>
                  </a:txBody>
                  <a:tcPr anchor="ctr">
                    <a:solidFill>
                      <a:schemeClr val="bg1">
                        <a:lumMod val="95000"/>
                      </a:schemeClr>
                    </a:solidFill>
                  </a:tcPr>
                </a:tc>
                <a:tc>
                  <a:txBody>
                    <a:bodyPr/>
                    <a:lstStyle/>
                    <a:p>
                      <a:pPr algn="ctr"/>
                      <a:r>
                        <a:rPr lang="en-US" sz="1400" b="0" i="0" dirty="0"/>
                        <a:t>1,228</a:t>
                      </a:r>
                    </a:p>
                  </a:txBody>
                  <a:tcPr anchor="ctr">
                    <a:solidFill>
                      <a:schemeClr val="bg1">
                        <a:lumMod val="95000"/>
                      </a:schemeClr>
                    </a:solidFill>
                  </a:tcPr>
                </a:tc>
                <a:tc>
                  <a:txBody>
                    <a:bodyPr/>
                    <a:lstStyle/>
                    <a:p>
                      <a:pPr algn="ctr"/>
                      <a:r>
                        <a:rPr lang="en-US" sz="1400" b="0" i="0" dirty="0"/>
                        <a:t>44</a:t>
                      </a:r>
                    </a:p>
                  </a:txBody>
                  <a:tcPr anchor="ctr">
                    <a:solidFill>
                      <a:schemeClr val="bg1">
                        <a:lumMod val="95000"/>
                      </a:schemeClr>
                    </a:solidFill>
                  </a:tcPr>
                </a:tc>
                <a:tc>
                  <a:txBody>
                    <a:bodyPr/>
                    <a:lstStyle/>
                    <a:p>
                      <a:pPr algn="ctr"/>
                      <a:r>
                        <a:rPr lang="en-US" sz="1400" b="0" i="0" dirty="0"/>
                        <a:t>1,092</a:t>
                      </a:r>
                    </a:p>
                  </a:txBody>
                  <a:tcPr anchor="ctr">
                    <a:solidFill>
                      <a:schemeClr val="bg1">
                        <a:lumMod val="95000"/>
                      </a:schemeClr>
                    </a:solidFill>
                  </a:tcPr>
                </a:tc>
                <a:tc>
                  <a:txBody>
                    <a:bodyPr/>
                    <a:lstStyle/>
                    <a:p>
                      <a:pPr algn="ctr"/>
                      <a:r>
                        <a:rPr lang="en-US" sz="1400" b="0" i="0" dirty="0"/>
                        <a:t>63</a:t>
                      </a:r>
                    </a:p>
                  </a:txBody>
                  <a:tcPr anchor="ctr">
                    <a:solidFill>
                      <a:schemeClr val="bg1">
                        <a:lumMod val="95000"/>
                      </a:schemeClr>
                    </a:solidFill>
                  </a:tcPr>
                </a:tc>
                <a:tc>
                  <a:txBody>
                    <a:bodyPr/>
                    <a:lstStyle/>
                    <a:p>
                      <a:pPr algn="ctr"/>
                      <a:r>
                        <a:rPr lang="en-US" sz="1400" b="1" i="1" dirty="0"/>
                        <a:t>2,782</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6" name="Table 5">
            <a:extLst>
              <a:ext uri="{FF2B5EF4-FFF2-40B4-BE49-F238E27FC236}">
                <a16:creationId xmlns:a16="http://schemas.microsoft.com/office/drawing/2014/main" id="{760E2D73-B3B6-424C-8F5B-212109CB069D}"/>
              </a:ext>
            </a:extLst>
          </p:cNvPr>
          <p:cNvGraphicFramePr>
            <a:graphicFrameLocks noGrp="1"/>
          </p:cNvGraphicFramePr>
          <p:nvPr>
            <p:extLst>
              <p:ext uri="{D42A27DB-BD31-4B8C-83A1-F6EECF244321}">
                <p14:modId xmlns:p14="http://schemas.microsoft.com/office/powerpoint/2010/main" val="1927153813"/>
              </p:ext>
            </p:extLst>
          </p:nvPr>
        </p:nvGraphicFramePr>
        <p:xfrm>
          <a:off x="608090" y="2057400"/>
          <a:ext cx="7973333" cy="944880"/>
        </p:xfrm>
        <a:graphic>
          <a:graphicData uri="http://schemas.openxmlformats.org/drawingml/2006/table">
            <a:tbl>
              <a:tblPr firstRow="1" bandRow="1">
                <a:tableStyleId>{00A15C55-8517-42AA-B614-E9B94910E393}</a:tableStyleId>
              </a:tblPr>
              <a:tblGrid>
                <a:gridCol w="137311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683186">
                  <a:extLst>
                    <a:ext uri="{9D8B030D-6E8A-4147-A177-3AD203B41FA5}">
                      <a16:colId xmlns:a16="http://schemas.microsoft.com/office/drawing/2014/main" val="20002"/>
                    </a:ext>
                  </a:extLst>
                </a:gridCol>
                <a:gridCol w="668998">
                  <a:extLst>
                    <a:ext uri="{9D8B030D-6E8A-4147-A177-3AD203B41FA5}">
                      <a16:colId xmlns:a16="http://schemas.microsoft.com/office/drawing/2014/main" val="20003"/>
                    </a:ext>
                  </a:extLst>
                </a:gridCol>
                <a:gridCol w="705216">
                  <a:extLst>
                    <a:ext uri="{9D8B030D-6E8A-4147-A177-3AD203B41FA5}">
                      <a16:colId xmlns:a16="http://schemas.microsoft.com/office/drawing/2014/main" val="20004"/>
                    </a:ext>
                  </a:extLst>
                </a:gridCol>
                <a:gridCol w="685800">
                  <a:extLst>
                    <a:ext uri="{9D8B030D-6E8A-4147-A177-3AD203B41FA5}">
                      <a16:colId xmlns:a16="http://schemas.microsoft.com/office/drawing/2014/main" val="14099204"/>
                    </a:ext>
                  </a:extLst>
                </a:gridCol>
                <a:gridCol w="685800">
                  <a:extLst>
                    <a:ext uri="{9D8B030D-6E8A-4147-A177-3AD203B41FA5}">
                      <a16:colId xmlns:a16="http://schemas.microsoft.com/office/drawing/2014/main" val="2305566611"/>
                    </a:ext>
                  </a:extLst>
                </a:gridCol>
                <a:gridCol w="685800">
                  <a:extLst>
                    <a:ext uri="{9D8B030D-6E8A-4147-A177-3AD203B41FA5}">
                      <a16:colId xmlns:a16="http://schemas.microsoft.com/office/drawing/2014/main" val="2392035541"/>
                    </a:ext>
                  </a:extLst>
                </a:gridCol>
                <a:gridCol w="685800">
                  <a:extLst>
                    <a:ext uri="{9D8B030D-6E8A-4147-A177-3AD203B41FA5}">
                      <a16:colId xmlns:a16="http://schemas.microsoft.com/office/drawing/2014/main" val="3535493524"/>
                    </a:ext>
                  </a:extLst>
                </a:gridCol>
                <a:gridCol w="732823">
                  <a:extLst>
                    <a:ext uri="{9D8B030D-6E8A-4147-A177-3AD203B41FA5}">
                      <a16:colId xmlns:a16="http://schemas.microsoft.com/office/drawing/2014/main" val="2516114909"/>
                    </a:ext>
                  </a:extLst>
                </a:gridCol>
              </a:tblGrid>
              <a:tr h="292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CSB</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Mar/Apr*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Sept*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Oct*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Nov*</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271860">
                <a:tc>
                  <a:txBody>
                    <a:bodyPr/>
                    <a:lstStyle/>
                    <a:p>
                      <a:pPr algn="ctr"/>
                      <a:r>
                        <a:rPr lang="en-US" sz="1200" b="0" i="1" dirty="0"/>
                        <a:t>Interventions</a:t>
                      </a:r>
                    </a:p>
                  </a:txBody>
                  <a:tcPr anchor="ctr">
                    <a:solidFill>
                      <a:schemeClr val="bg1">
                        <a:lumMod val="95000"/>
                      </a:schemeClr>
                    </a:solidFill>
                  </a:tcPr>
                </a:tc>
                <a:tc>
                  <a:txBody>
                    <a:bodyPr/>
                    <a:lstStyle/>
                    <a:p>
                      <a:pPr algn="ctr"/>
                      <a:r>
                        <a:rPr lang="en-US" sz="1400" b="0" i="0" dirty="0"/>
                        <a:t>28</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39</a:t>
                      </a:r>
                    </a:p>
                  </a:txBody>
                  <a:tcPr anchor="ctr">
                    <a:solidFill>
                      <a:schemeClr val="bg1">
                        <a:lumMod val="95000"/>
                      </a:schemeClr>
                    </a:solidFill>
                  </a:tcPr>
                </a:tc>
                <a:extLst>
                  <a:ext uri="{0D108BD9-81ED-4DB2-BD59-A6C34878D82A}">
                    <a16:rowId xmlns:a16="http://schemas.microsoft.com/office/drawing/2014/main" val="1144414123"/>
                  </a:ext>
                </a:extLst>
              </a:tr>
              <a:tr h="271860">
                <a:tc>
                  <a:txBody>
                    <a:bodyPr/>
                    <a:lstStyle/>
                    <a:p>
                      <a:pPr algn="ctr"/>
                      <a:r>
                        <a:rPr lang="en-US" sz="1200" b="0" i="1" dirty="0"/>
                        <a:t>Visits</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20</a:t>
                      </a:r>
                    </a:p>
                  </a:txBody>
                  <a:tcPr anchor="ctr">
                    <a:solidFill>
                      <a:schemeClr val="bg1">
                        <a:lumMod val="85000"/>
                      </a:schemeClr>
                    </a:solidFill>
                  </a:tcPr>
                </a:tc>
                <a:tc>
                  <a:txBody>
                    <a:bodyPr/>
                    <a:lstStyle/>
                    <a:p>
                      <a:pPr algn="ctr"/>
                      <a:r>
                        <a:rPr lang="en-US" sz="1400" b="0" i="0" dirty="0"/>
                        <a:t>49</a:t>
                      </a:r>
                    </a:p>
                  </a:txBody>
                  <a:tcPr anchor="ctr">
                    <a:solidFill>
                      <a:schemeClr val="bg1">
                        <a:lumMod val="85000"/>
                      </a:schemeClr>
                    </a:solidFill>
                  </a:tcPr>
                </a:tc>
                <a:tc>
                  <a:txBody>
                    <a:bodyPr/>
                    <a:lstStyle/>
                    <a:p>
                      <a:pPr algn="ctr"/>
                      <a:r>
                        <a:rPr lang="en-US" sz="1400" b="0" i="0" dirty="0"/>
                        <a:t>41</a:t>
                      </a:r>
                    </a:p>
                  </a:txBody>
                  <a:tcPr anchor="ctr">
                    <a:solidFill>
                      <a:schemeClr val="bg1">
                        <a:lumMod val="85000"/>
                      </a:schemeClr>
                    </a:solidFill>
                  </a:tcPr>
                </a:tc>
                <a:tc>
                  <a:txBody>
                    <a:bodyPr/>
                    <a:lstStyle/>
                    <a:p>
                      <a:pPr algn="ctr"/>
                      <a:r>
                        <a:rPr lang="en-US" sz="1400" b="0" i="0" dirty="0"/>
                        <a:t>26</a:t>
                      </a:r>
                    </a:p>
                  </a:txBody>
                  <a:tcPr anchor="ctr">
                    <a:solidFill>
                      <a:schemeClr val="bg1">
                        <a:lumMod val="85000"/>
                      </a:schemeClr>
                    </a:solidFill>
                  </a:tcPr>
                </a:tc>
                <a:tc>
                  <a:txBody>
                    <a:bodyPr/>
                    <a:lstStyle/>
                    <a:p>
                      <a:pPr algn="ctr"/>
                      <a:r>
                        <a:rPr lang="en-US" sz="1400" b="0" i="0" dirty="0"/>
                        <a:t>19</a:t>
                      </a:r>
                    </a:p>
                  </a:txBody>
                  <a:tcPr anchor="ctr">
                    <a:solidFill>
                      <a:schemeClr val="bg1">
                        <a:lumMod val="85000"/>
                      </a:schemeClr>
                    </a:solidFill>
                  </a:tcPr>
                </a:tc>
                <a:tc>
                  <a:txBody>
                    <a:bodyPr/>
                    <a:lstStyle/>
                    <a:p>
                      <a:pPr algn="ctr"/>
                      <a:r>
                        <a:rPr lang="en-US" sz="1400" b="0" i="0" dirty="0"/>
                        <a:t>38</a:t>
                      </a:r>
                    </a:p>
                  </a:txBody>
                  <a:tcPr anchor="ctr">
                    <a:solidFill>
                      <a:schemeClr val="bg1">
                        <a:lumMod val="85000"/>
                      </a:schemeClr>
                    </a:solidFill>
                  </a:tcPr>
                </a:tc>
                <a:tc>
                  <a:txBody>
                    <a:bodyPr/>
                    <a:lstStyle/>
                    <a:p>
                      <a:pPr algn="ctr"/>
                      <a:r>
                        <a:rPr lang="en-US" sz="1400" b="0" i="0" dirty="0"/>
                        <a:t>13</a:t>
                      </a:r>
                    </a:p>
                  </a:txBody>
                  <a:tcPr anchor="ctr">
                    <a:solidFill>
                      <a:schemeClr val="bg1">
                        <a:lumMod val="85000"/>
                      </a:schemeClr>
                    </a:solidFill>
                  </a:tcPr>
                </a:tc>
                <a:tc>
                  <a:txBody>
                    <a:bodyPr/>
                    <a:lstStyle/>
                    <a:p>
                      <a:pPr algn="ctr"/>
                      <a:r>
                        <a:rPr lang="en-US" sz="1400" b="1" i="1" dirty="0"/>
                        <a:t>208</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Content Placeholder 2">
            <a:extLst>
              <a:ext uri="{FF2B5EF4-FFF2-40B4-BE49-F238E27FC236}">
                <a16:creationId xmlns:a16="http://schemas.microsoft.com/office/drawing/2014/main" id="{963707A9-7CCD-4A24-822B-FA1CADF3CF79}"/>
              </a:ext>
            </a:extLst>
          </p:cNvPr>
          <p:cNvSpPr>
            <a:spLocks noGrp="1"/>
          </p:cNvSpPr>
          <p:nvPr>
            <p:ph idx="1"/>
          </p:nvPr>
        </p:nvSpPr>
        <p:spPr>
          <a:xfrm>
            <a:off x="533400" y="4080526"/>
            <a:ext cx="8113998" cy="2167874"/>
          </a:xfrm>
        </p:spPr>
        <p:txBody>
          <a:bodyPr/>
          <a:lstStyle/>
          <a:p>
            <a:r>
              <a:rPr lang="en-US" sz="1800" b="1" dirty="0"/>
              <a:t>OSH Division </a:t>
            </a:r>
          </a:p>
          <a:p>
            <a:endParaRPr lang="en-US" sz="200" dirty="0"/>
          </a:p>
          <a:p>
            <a:pPr lvl="1"/>
            <a:r>
              <a:rPr lang="en-US" sz="1600" i="1" dirty="0"/>
              <a:t>Maintaining available PPE supplies for staff including respirators, washable facemasks/coverings, hand sanitizer, Clorox wipes, Lysol spray, face shields, sanitation barriers, cubicle privacy screens, gloves, and goggles. </a:t>
            </a:r>
          </a:p>
          <a:p>
            <a:pPr lvl="1"/>
            <a:endParaRPr lang="en-US" sz="400" i="1" dirty="0"/>
          </a:p>
          <a:p>
            <a:pPr lvl="1"/>
            <a:r>
              <a:rPr lang="en-US" sz="1600" i="1" dirty="0"/>
              <a:t>Updated OSH COVID-19 Policy for office and field work that includes use of PPE, employee training, posters, marked floors, staggered shifts, teleworking, virtual meetings/training, temporary phones and self health checks.</a:t>
            </a:r>
          </a:p>
          <a:p>
            <a:endParaRPr lang="en-US" sz="1800" dirty="0"/>
          </a:p>
        </p:txBody>
      </p:sp>
      <p:sp>
        <p:nvSpPr>
          <p:cNvPr id="9" name="TextBox 8">
            <a:extLst>
              <a:ext uri="{FF2B5EF4-FFF2-40B4-BE49-F238E27FC236}">
                <a16:creationId xmlns:a16="http://schemas.microsoft.com/office/drawing/2014/main" id="{27D431B7-0A44-418A-AB45-A2DAEA9A8861}"/>
              </a:ext>
            </a:extLst>
          </p:cNvPr>
          <p:cNvSpPr txBox="1"/>
          <p:nvPr/>
        </p:nvSpPr>
        <p:spPr>
          <a:xfrm>
            <a:off x="457200" y="3837801"/>
            <a:ext cx="8190198" cy="292388"/>
          </a:xfrm>
          <a:prstGeom prst="rect">
            <a:avLst/>
          </a:prstGeom>
          <a:noFill/>
        </p:spPr>
        <p:txBody>
          <a:bodyPr wrap="square" rtlCol="0">
            <a:spAutoFit/>
          </a:bodyPr>
          <a:lstStyle/>
          <a:p>
            <a:r>
              <a:rPr lang="en-US" sz="600" i="1" dirty="0"/>
              <a:t>*Monthly data as follows: March/April 2020 includes data through May 1, May 2020 includes data from May2- June 5, June 2020 includes data from June 6-July 3, July 2020 includes data from July 4-July 31. August 2020 includes data from August 1 – August 28, September 2020 includes data from August 29-October 2, </a:t>
            </a:r>
            <a:r>
              <a:rPr lang="en-US" sz="700" i="1" dirty="0"/>
              <a:t>October 2020 includes data from October 3-November 1, November 2020 includes data from November 2-November 13.</a:t>
            </a:r>
            <a:endParaRPr lang="en-US" sz="600" i="1" dirty="0"/>
          </a:p>
        </p:txBody>
      </p:sp>
      <p:sp>
        <p:nvSpPr>
          <p:cNvPr id="10" name="TextBox 9">
            <a:extLst>
              <a:ext uri="{FF2B5EF4-FFF2-40B4-BE49-F238E27FC236}">
                <a16:creationId xmlns:a16="http://schemas.microsoft.com/office/drawing/2014/main" id="{0A322022-DEE9-442D-A646-AB3CC7270AC9}"/>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graphicFrame>
        <p:nvGraphicFramePr>
          <p:cNvPr id="11" name="Table 10">
            <a:extLst>
              <a:ext uri="{FF2B5EF4-FFF2-40B4-BE49-F238E27FC236}">
                <a16:creationId xmlns:a16="http://schemas.microsoft.com/office/drawing/2014/main" id="{2B8FED5C-6928-433E-8BD7-1F08D3163DEA}"/>
              </a:ext>
            </a:extLst>
          </p:cNvPr>
          <p:cNvGraphicFramePr>
            <a:graphicFrameLocks noGrp="1"/>
          </p:cNvGraphicFramePr>
          <p:nvPr>
            <p:extLst>
              <p:ext uri="{D42A27DB-BD31-4B8C-83A1-F6EECF244321}">
                <p14:modId xmlns:p14="http://schemas.microsoft.com/office/powerpoint/2010/main" val="2158801719"/>
              </p:ext>
            </p:extLst>
          </p:nvPr>
        </p:nvGraphicFramePr>
        <p:xfrm>
          <a:off x="608089" y="3032760"/>
          <a:ext cx="7973332" cy="777240"/>
        </p:xfrm>
        <a:graphic>
          <a:graphicData uri="http://schemas.openxmlformats.org/drawingml/2006/table">
            <a:tbl>
              <a:tblPr firstRow="1" bandRow="1">
                <a:tableStyleId>{00A15C55-8517-42AA-B614-E9B94910E393}</a:tableStyleId>
              </a:tblPr>
              <a:tblGrid>
                <a:gridCol w="1378272">
                  <a:extLst>
                    <a:ext uri="{9D8B030D-6E8A-4147-A177-3AD203B41FA5}">
                      <a16:colId xmlns:a16="http://schemas.microsoft.com/office/drawing/2014/main" val="1351541343"/>
                    </a:ext>
                  </a:extLst>
                </a:gridCol>
                <a:gridCol w="1048149">
                  <a:extLst>
                    <a:ext uri="{9D8B030D-6E8A-4147-A177-3AD203B41FA5}">
                      <a16:colId xmlns:a16="http://schemas.microsoft.com/office/drawing/2014/main" val="3158904017"/>
                    </a:ext>
                  </a:extLst>
                </a:gridCol>
                <a:gridCol w="682008">
                  <a:extLst>
                    <a:ext uri="{9D8B030D-6E8A-4147-A177-3AD203B41FA5}">
                      <a16:colId xmlns:a16="http://schemas.microsoft.com/office/drawing/2014/main" val="3159913933"/>
                    </a:ext>
                  </a:extLst>
                </a:gridCol>
                <a:gridCol w="682008">
                  <a:extLst>
                    <a:ext uri="{9D8B030D-6E8A-4147-A177-3AD203B41FA5}">
                      <a16:colId xmlns:a16="http://schemas.microsoft.com/office/drawing/2014/main" val="4137899629"/>
                    </a:ext>
                  </a:extLst>
                </a:gridCol>
                <a:gridCol w="706874">
                  <a:extLst>
                    <a:ext uri="{9D8B030D-6E8A-4147-A177-3AD203B41FA5}">
                      <a16:colId xmlns:a16="http://schemas.microsoft.com/office/drawing/2014/main" val="3682297276"/>
                    </a:ext>
                  </a:extLst>
                </a:gridCol>
                <a:gridCol w="685800">
                  <a:extLst>
                    <a:ext uri="{9D8B030D-6E8A-4147-A177-3AD203B41FA5}">
                      <a16:colId xmlns:a16="http://schemas.microsoft.com/office/drawing/2014/main" val="1354704291"/>
                    </a:ext>
                  </a:extLst>
                </a:gridCol>
                <a:gridCol w="685800">
                  <a:extLst>
                    <a:ext uri="{9D8B030D-6E8A-4147-A177-3AD203B41FA5}">
                      <a16:colId xmlns:a16="http://schemas.microsoft.com/office/drawing/2014/main" val="2785973665"/>
                    </a:ext>
                  </a:extLst>
                </a:gridCol>
                <a:gridCol w="685800">
                  <a:extLst>
                    <a:ext uri="{9D8B030D-6E8A-4147-A177-3AD203B41FA5}">
                      <a16:colId xmlns:a16="http://schemas.microsoft.com/office/drawing/2014/main" val="3224922833"/>
                    </a:ext>
                  </a:extLst>
                </a:gridCol>
                <a:gridCol w="685800">
                  <a:extLst>
                    <a:ext uri="{9D8B030D-6E8A-4147-A177-3AD203B41FA5}">
                      <a16:colId xmlns:a16="http://schemas.microsoft.com/office/drawing/2014/main" val="627375627"/>
                    </a:ext>
                  </a:extLst>
                </a:gridCol>
                <a:gridCol w="732821">
                  <a:extLst>
                    <a:ext uri="{9D8B030D-6E8A-4147-A177-3AD203B41FA5}">
                      <a16:colId xmlns:a16="http://schemas.microsoft.com/office/drawing/2014/main" val="336053993"/>
                    </a:ext>
                  </a:extLst>
                </a:gridCol>
              </a:tblGrid>
              <a:tr h="167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rPr>
                        <a:t>ASH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Mar/Apr*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Jun*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Jul*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Aug*</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Sept*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Oct*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Nov*</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213120">
                <a:tc>
                  <a:txBody>
                    <a:bodyPr/>
                    <a:lstStyle/>
                    <a:p>
                      <a:pPr algn="ctr"/>
                      <a:r>
                        <a:rPr lang="en-US" sz="12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73781699"/>
                  </a:ext>
                </a:extLst>
              </a:tr>
            </a:tbl>
          </a:graphicData>
        </a:graphic>
      </p:graphicFrame>
    </p:spTree>
    <p:extLst>
      <p:ext uri="{BB962C8B-B14F-4D97-AF65-F5344CB8AC3E}">
        <p14:creationId xmlns:p14="http://schemas.microsoft.com/office/powerpoint/2010/main" val="129803067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COVID-19 Guidance PowerPoints </a:t>
            </a:r>
            <a:r>
              <a:rPr lang="en-US" sz="1800" b="1" dirty="0"/>
              <a:t>(New/Under Review/Development)</a:t>
            </a:r>
          </a:p>
          <a:p>
            <a:endParaRPr lang="en-US" sz="800" dirty="0"/>
          </a:p>
          <a:p>
            <a:pPr lvl="1"/>
            <a:r>
              <a:rPr lang="en-US" sz="2000" i="1" dirty="0"/>
              <a:t>Basic COVID-19 Employee Training </a:t>
            </a:r>
          </a:p>
          <a:p>
            <a:pPr lvl="1"/>
            <a:r>
              <a:rPr lang="en-US" sz="2000" i="1" dirty="0"/>
              <a:t>Construction </a:t>
            </a:r>
          </a:p>
          <a:p>
            <a:pPr lvl="1"/>
            <a:r>
              <a:rPr lang="en-US" sz="2000" i="1" dirty="0"/>
              <a:t>Retail (New)</a:t>
            </a:r>
          </a:p>
          <a:p>
            <a:pPr lvl="1"/>
            <a:r>
              <a:rPr lang="en-US" sz="2000" i="1" dirty="0"/>
              <a:t>Manufacturing (New)</a:t>
            </a:r>
          </a:p>
          <a:p>
            <a:pPr lvl="1"/>
            <a:r>
              <a:rPr lang="en-US" sz="2000" i="1" dirty="0"/>
              <a:t>Universities (New)</a:t>
            </a:r>
          </a:p>
          <a:p>
            <a:pPr lvl="1"/>
            <a:r>
              <a:rPr lang="en-US" sz="2000" i="1" dirty="0"/>
              <a:t>Poultry/Meat Processing (New)</a:t>
            </a:r>
          </a:p>
          <a:p>
            <a:pPr lvl="1"/>
            <a:r>
              <a:rPr lang="en-US" sz="2000" i="1" dirty="0"/>
              <a:t>Schools (Under Development)</a:t>
            </a:r>
          </a:p>
          <a:p>
            <a:pPr lvl="1"/>
            <a:r>
              <a:rPr lang="en-US" sz="2000" i="1" dirty="0"/>
              <a:t>Agriculture (Under Review)</a:t>
            </a:r>
          </a:p>
          <a:p>
            <a:pPr lvl="1"/>
            <a:endParaRPr lang="en-US" i="1" dirty="0"/>
          </a:p>
          <a:p>
            <a:r>
              <a:rPr lang="en-US" sz="2400" b="1" dirty="0"/>
              <a:t>Example COVID-19 Preparedness/Response Plan</a:t>
            </a:r>
          </a:p>
          <a:p>
            <a:endParaRPr lang="en-US" sz="800" b="1" dirty="0"/>
          </a:p>
          <a:p>
            <a:pPr lvl="1"/>
            <a:r>
              <a:rPr lang="en-US" sz="2000" i="1" dirty="0"/>
              <a:t>COVID-19 Preparedness and Response Plan for Low and Medium risk employers (Revised)</a:t>
            </a:r>
          </a:p>
          <a:p>
            <a:endParaRPr lang="en-US" sz="800"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366D1502-C484-4C8C-9789-45AA1D9B859F}"/>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7" name="Picture 6">
            <a:extLst>
              <a:ext uri="{FF2B5EF4-FFF2-40B4-BE49-F238E27FC236}">
                <a16:creationId xmlns:a16="http://schemas.microsoft.com/office/drawing/2014/main" id="{0CF01543-F4B6-4BB7-825D-F9A0AE46FDA4}"/>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6324600" y="2339181"/>
            <a:ext cx="1905000" cy="2285999"/>
          </a:xfrm>
          <a:prstGeom prst="rect">
            <a:avLst/>
          </a:prstGeom>
          <a:ln>
            <a:solidFill>
              <a:schemeClr val="bg1">
                <a:lumMod val="9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49092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600" b="1" dirty="0"/>
              <a:t>Live Webinars Related to COVID-19</a:t>
            </a:r>
          </a:p>
          <a:p>
            <a:pPr lvl="1">
              <a:spcBef>
                <a:spcPts val="500"/>
              </a:spcBef>
            </a:pPr>
            <a:r>
              <a:rPr lang="en-US" sz="2200" i="1" dirty="0"/>
              <a:t>Respiratory Protection</a:t>
            </a:r>
          </a:p>
          <a:p>
            <a:pPr lvl="1">
              <a:spcBef>
                <a:spcPts val="500"/>
              </a:spcBef>
            </a:pPr>
            <a:r>
              <a:rPr lang="en-US" sz="2200" i="1" dirty="0"/>
              <a:t>Bloodborne Pathogens</a:t>
            </a:r>
          </a:p>
          <a:p>
            <a:pPr lvl="1">
              <a:spcBef>
                <a:spcPts val="500"/>
              </a:spcBef>
            </a:pPr>
            <a:r>
              <a:rPr lang="en-US" sz="2200" i="1" dirty="0"/>
              <a:t>Personal Protective Equipment – Construction</a:t>
            </a:r>
          </a:p>
          <a:p>
            <a:pPr lvl="1">
              <a:spcBef>
                <a:spcPts val="500"/>
              </a:spcBef>
            </a:pPr>
            <a:r>
              <a:rPr lang="en-US" sz="2200" i="1" dirty="0"/>
              <a:t>Personal Protective Equipment – General Industry</a:t>
            </a:r>
          </a:p>
          <a:p>
            <a:pPr lvl="1">
              <a:spcBef>
                <a:spcPts val="500"/>
              </a:spcBef>
            </a:pPr>
            <a:r>
              <a:rPr lang="en-US" sz="2200" i="1" dirty="0"/>
              <a:t>Basic COVID -19 Employee Training </a:t>
            </a:r>
          </a:p>
          <a:p>
            <a:pPr lvl="1">
              <a:spcBef>
                <a:spcPts val="500"/>
              </a:spcBef>
            </a:pPr>
            <a:r>
              <a:rPr lang="en-US" sz="2200" i="1" dirty="0"/>
              <a:t>COVID -19 Employee Training – Construction </a:t>
            </a:r>
          </a:p>
          <a:p>
            <a:pPr lvl="1">
              <a:spcBef>
                <a:spcPts val="500"/>
              </a:spcBef>
            </a:pPr>
            <a:r>
              <a:rPr lang="en-US" sz="2200" i="1" dirty="0"/>
              <a:t>COVID -19 Employee Training – Retail</a:t>
            </a:r>
          </a:p>
          <a:p>
            <a:pPr lvl="1">
              <a:spcBef>
                <a:spcPts val="500"/>
              </a:spcBef>
            </a:pPr>
            <a:r>
              <a:rPr lang="en-US" sz="2200" i="1" dirty="0"/>
              <a:t>COVID -19 Employee Training – Manufacturing</a:t>
            </a:r>
          </a:p>
          <a:p>
            <a:pPr lvl="1">
              <a:spcBef>
                <a:spcPts val="500"/>
              </a:spcBef>
            </a:pPr>
            <a:r>
              <a:rPr lang="en-US" sz="2200" i="1" dirty="0"/>
              <a:t>COVID -19 Employee Training – Higher Education</a:t>
            </a:r>
          </a:p>
          <a:p>
            <a:pPr lvl="1">
              <a:spcBef>
                <a:spcPts val="500"/>
              </a:spcBef>
            </a:pPr>
            <a:r>
              <a:rPr lang="en-US" sz="2200" i="1" dirty="0"/>
              <a:t>COVID -19 Employee Training – Poultry/Meat Processing</a:t>
            </a:r>
            <a:endParaRPr lang="en-US" sz="2200" b="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D495AB61-D6BA-45B0-8390-BFE2022E95F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80324864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65237"/>
            <a:ext cx="8153400" cy="4525963"/>
          </a:xfrm>
        </p:spPr>
        <p:txBody>
          <a:bodyPr/>
          <a:lstStyle/>
          <a:p>
            <a:r>
              <a:rPr lang="en-US" sz="2600" b="1" dirty="0"/>
              <a:t>Pre-recorded Webinars With COVID-19 Focus</a:t>
            </a:r>
          </a:p>
          <a:p>
            <a:pPr lvl="1"/>
            <a:endParaRPr lang="en-US" sz="800" i="1" dirty="0"/>
          </a:p>
          <a:p>
            <a:pPr lvl="1"/>
            <a:r>
              <a:rPr lang="en-US" sz="2200" i="1" dirty="0"/>
              <a:t>N95 Filtering Facepiece Respirator</a:t>
            </a:r>
          </a:p>
          <a:p>
            <a:pPr lvl="1"/>
            <a:endParaRPr lang="en-US" sz="2200" i="1" dirty="0"/>
          </a:p>
          <a:p>
            <a:pPr lvl="1"/>
            <a:r>
              <a:rPr lang="en-US" sz="2200" i="1" dirty="0"/>
              <a:t>Personal Protective Equipment in Construction Industry</a:t>
            </a:r>
          </a:p>
          <a:p>
            <a:pPr lvl="1"/>
            <a:endParaRPr lang="en-US" sz="2200" i="1" dirty="0"/>
          </a:p>
          <a:p>
            <a:pPr lvl="1"/>
            <a:r>
              <a:rPr lang="en-US" sz="2200" i="1" dirty="0"/>
              <a:t>Personal Protective Equipment in General Industry</a:t>
            </a:r>
          </a:p>
          <a:p>
            <a:pPr lvl="1"/>
            <a:endParaRPr lang="en-US" sz="2200" i="1" dirty="0"/>
          </a:p>
          <a:p>
            <a:pPr lvl="1"/>
            <a:r>
              <a:rPr lang="en-US" sz="2200" i="1" dirty="0"/>
              <a:t>Basic COVID-19 Employee Training  </a:t>
            </a:r>
          </a:p>
          <a:p>
            <a:pPr lvl="1"/>
            <a:endParaRPr lang="en-US" sz="2200" i="1" dirty="0"/>
          </a:p>
          <a:p>
            <a:pPr lvl="1"/>
            <a:r>
              <a:rPr lang="en-US" sz="2200" i="1" dirty="0"/>
              <a:t>Respiratory Protection</a:t>
            </a:r>
          </a:p>
          <a:p>
            <a:pPr lvl="1"/>
            <a:endParaRPr lang="en-US" sz="2200"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D495AB61-D6BA-45B0-8390-BFE2022E95F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6" name="Picture 5">
            <a:extLst>
              <a:ext uri="{FF2B5EF4-FFF2-40B4-BE49-F238E27FC236}">
                <a16:creationId xmlns:a16="http://schemas.microsoft.com/office/drawing/2014/main" id="{A1F55E4C-204E-4440-A066-96BFD37FF2B9}"/>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5191125" y="4419600"/>
            <a:ext cx="2886075" cy="125730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841033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A - Z Safety and Health Topics </a:t>
            </a:r>
            <a:r>
              <a:rPr lang="en-US" sz="1800" b="1" dirty="0"/>
              <a:t>(New/Revised)</a:t>
            </a:r>
          </a:p>
          <a:p>
            <a:pPr lvl="1">
              <a:spcBef>
                <a:spcPts val="600"/>
              </a:spcBef>
            </a:pPr>
            <a:r>
              <a:rPr lang="en-US" sz="2000" i="1" dirty="0"/>
              <a:t>COVID-19 </a:t>
            </a:r>
            <a:r>
              <a:rPr lang="en-US" sz="1600" i="1" dirty="0"/>
              <a:t>(Continuously Updated)</a:t>
            </a:r>
          </a:p>
          <a:p>
            <a:pPr lvl="1">
              <a:spcBef>
                <a:spcPts val="600"/>
              </a:spcBef>
            </a:pPr>
            <a:r>
              <a:rPr lang="en-US" sz="2000" i="1" dirty="0"/>
              <a:t>Respiratory Protection</a:t>
            </a:r>
          </a:p>
          <a:p>
            <a:pPr lvl="1">
              <a:spcBef>
                <a:spcPts val="600"/>
              </a:spcBef>
            </a:pPr>
            <a:r>
              <a:rPr lang="en-US" sz="2000" i="1" dirty="0"/>
              <a:t>Bloodborne Pathogens</a:t>
            </a:r>
          </a:p>
          <a:p>
            <a:pPr lvl="1">
              <a:spcBef>
                <a:spcPts val="600"/>
              </a:spcBef>
            </a:pPr>
            <a:r>
              <a:rPr lang="en-US" sz="2000" i="1" dirty="0"/>
              <a:t>Personal Protective Equipment </a:t>
            </a:r>
          </a:p>
          <a:p>
            <a:pPr lvl="1">
              <a:spcBef>
                <a:spcPts val="600"/>
              </a:spcBef>
            </a:pPr>
            <a:r>
              <a:rPr lang="en-US" sz="2000" i="1" dirty="0"/>
              <a:t>Reporting and Recording</a:t>
            </a:r>
          </a:p>
          <a:p>
            <a:endParaRPr lang="en-US" sz="800" dirty="0"/>
          </a:p>
          <a:p>
            <a:pPr lvl="1"/>
            <a:endParaRPr lang="en-US" sz="2000" i="1" dirty="0"/>
          </a:p>
          <a:p>
            <a:r>
              <a:rPr lang="en-US" sz="2400" b="1" dirty="0"/>
              <a:t>COVID-19 FAQs </a:t>
            </a:r>
          </a:p>
          <a:p>
            <a:pPr lvl="1">
              <a:spcBef>
                <a:spcPts val="600"/>
              </a:spcBef>
            </a:pPr>
            <a:r>
              <a:rPr lang="en-US" sz="2000" i="1" dirty="0"/>
              <a:t>NCDOL FAQs </a:t>
            </a:r>
            <a:r>
              <a:rPr lang="en-US" sz="1800" i="1" dirty="0"/>
              <a:t>(English/Spanish)</a:t>
            </a:r>
          </a:p>
          <a:p>
            <a:pPr lvl="1">
              <a:spcBef>
                <a:spcPts val="600"/>
              </a:spcBef>
            </a:pPr>
            <a:r>
              <a:rPr lang="en-US" sz="2000" i="1" dirty="0"/>
              <a:t>OSHA FAQs</a:t>
            </a:r>
          </a:p>
          <a:p>
            <a:pPr lvl="1">
              <a:spcBef>
                <a:spcPts val="600"/>
              </a:spcBef>
            </a:pPr>
            <a:r>
              <a:rPr lang="en-US" sz="2000" i="1" dirty="0"/>
              <a:t>CDC’s FAQs</a:t>
            </a:r>
          </a:p>
          <a:p>
            <a:pPr lvl="1">
              <a:spcBef>
                <a:spcPts val="600"/>
              </a:spcBef>
            </a:pPr>
            <a:r>
              <a:rPr lang="en-US" sz="2000" i="1" dirty="0"/>
              <a:t>NC Government – Phase 3 FAQs</a:t>
            </a:r>
          </a:p>
          <a:p>
            <a:pPr lvl="1"/>
            <a:endParaRPr lang="en-US" sz="2000" dirty="0"/>
          </a:p>
          <a:p>
            <a:endParaRPr lang="en-US" b="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12D6C3F9-4660-4EC6-B062-CCC79F0EC9C8}"/>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7" name="Picture 6">
            <a:extLst>
              <a:ext uri="{FF2B5EF4-FFF2-40B4-BE49-F238E27FC236}">
                <a16:creationId xmlns:a16="http://schemas.microsoft.com/office/drawing/2014/main" id="{2CC0ABF5-5595-4251-8734-F87265E7F759}"/>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5181600" y="1905000"/>
            <a:ext cx="3505200" cy="121920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FE86DF3-DFEC-4EAA-AAFE-4740D785E664}"/>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638800" y="3048000"/>
            <a:ext cx="3205162" cy="121920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4128782"/>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b="1" dirty="0"/>
              <a:t>Fact Sheets</a:t>
            </a:r>
          </a:p>
          <a:p>
            <a:endParaRPr lang="en-US" sz="800" dirty="0"/>
          </a:p>
          <a:p>
            <a:pPr lvl="1">
              <a:lnSpc>
                <a:spcPct val="150000"/>
              </a:lnSpc>
            </a:pPr>
            <a:r>
              <a:rPr lang="en-US" i="1" dirty="0"/>
              <a:t>Facemasks vs. Respirators</a:t>
            </a:r>
          </a:p>
          <a:p>
            <a:pPr lvl="1">
              <a:lnSpc>
                <a:spcPct val="150000"/>
              </a:lnSpc>
            </a:pPr>
            <a:endParaRPr lang="en-US" sz="800" i="1" dirty="0"/>
          </a:p>
          <a:p>
            <a:pPr lvl="1"/>
            <a:r>
              <a:rPr lang="en-US" i="1" dirty="0"/>
              <a:t>Hazard Considerations for Face Coverings, Masks and Respirator Choices</a:t>
            </a:r>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b="1" dirty="0"/>
              <a:t>Hotspot </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9" name="Picture 8" descr="COVID-19">
            <a:hlinkClick r:id="rId2"/>
            <a:extLst>
              <a:ext uri="{FF2B5EF4-FFF2-40B4-BE49-F238E27FC236}">
                <a16:creationId xmlns:a16="http://schemas.microsoft.com/office/drawing/2014/main" id="{EFA8B8E7-1C16-4BE8-B5F7-3D31FBBFE0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94541"/>
            <a:ext cx="1476375" cy="466725"/>
          </a:xfrm>
          <a:prstGeom prst="rect">
            <a:avLst/>
          </a:prstGeom>
          <a:noFill/>
          <a:ln>
            <a:noFill/>
          </a:ln>
        </p:spPr>
      </p:pic>
      <p:pic>
        <p:nvPicPr>
          <p:cNvPr id="11" name="Picture 10">
            <a:extLst>
              <a:ext uri="{FF2B5EF4-FFF2-40B4-BE49-F238E27FC236}">
                <a16:creationId xmlns:a16="http://schemas.microsoft.com/office/drawing/2014/main" id="{F4AEF06D-8ED1-44ED-B21C-27DF101E11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733800"/>
            <a:ext cx="3505200" cy="2082751"/>
          </a:xfrm>
          <a:prstGeom prst="rect">
            <a:avLst/>
          </a:prstGeom>
          <a:noFill/>
          <a:ln>
            <a:solidFill>
              <a:schemeClr val="bg1">
                <a:lumMod val="85000"/>
              </a:schemeClr>
            </a:solidFill>
          </a:ln>
        </p:spPr>
      </p:pic>
      <p:sp>
        <p:nvSpPr>
          <p:cNvPr id="12" name="TextBox 11">
            <a:extLst>
              <a:ext uri="{FF2B5EF4-FFF2-40B4-BE49-F238E27FC236}">
                <a16:creationId xmlns:a16="http://schemas.microsoft.com/office/drawing/2014/main" id="{D34A4951-AED9-4CF5-91E3-257BB2BB3D36}"/>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10" name="Picture 9">
            <a:extLst>
              <a:ext uri="{FF2B5EF4-FFF2-40B4-BE49-F238E27FC236}">
                <a16:creationId xmlns:a16="http://schemas.microsoft.com/office/drawing/2014/main" id="{83E5C0AB-C68B-47D2-9F8C-B4FAD24373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743" y="3141202"/>
            <a:ext cx="1616629" cy="2082750"/>
          </a:xfrm>
          <a:prstGeom prst="rect">
            <a:avLst/>
          </a:prstGeom>
          <a:ln>
            <a:solidFill>
              <a:schemeClr val="bg1">
                <a:lumMod val="75000"/>
              </a:schemeClr>
            </a:solidFill>
          </a:ln>
        </p:spPr>
      </p:pic>
    </p:spTree>
    <p:extLst>
      <p:ext uri="{BB962C8B-B14F-4D97-AF65-F5344CB8AC3E}">
        <p14:creationId xmlns:p14="http://schemas.microsoft.com/office/powerpoint/2010/main" val="33781593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12" name="Picture 11" descr="C:\Users\wllagoe.EADS\AppData\Local\Microsoft\Windows\Temporary Internet Files\Content.Outlook\PMWK0L31\IMG_07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419598"/>
            <a:ext cx="2133600" cy="914401"/>
          </a:xfrm>
          <a:prstGeom prst="rect">
            <a:avLst/>
          </a:prstGeom>
          <a:noFill/>
          <a:ln w="9525">
            <a:noFill/>
            <a:miter lim="800000"/>
            <a:headEnd/>
            <a:tailEnd/>
          </a:ln>
        </p:spPr>
      </p:pic>
      <p:pic>
        <p:nvPicPr>
          <p:cNvPr id="13" name="Picture 12" descr="C:\Users\wllagoe.EADS\Pictures\Training\30 Hour Bob evel 4 Suit Very Ho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419600"/>
            <a:ext cx="914400" cy="914400"/>
          </a:xfrm>
          <a:prstGeom prst="rect">
            <a:avLst/>
          </a:prstGeom>
          <a:noFill/>
          <a:ln w="9525">
            <a:noFill/>
            <a:miter lim="800000"/>
            <a:headEnd/>
            <a:tailEnd/>
          </a:ln>
        </p:spPr>
      </p:pic>
      <p:pic>
        <p:nvPicPr>
          <p:cNvPr id="20" name="Picture 19" descr="https://fbcdn-sphotos-a-a.akamaihd.net/hphotos-ak-ash4/179112_10151363928830936_1203035425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419600"/>
            <a:ext cx="1447800" cy="1219200"/>
          </a:xfrm>
          <a:prstGeom prst="rect">
            <a:avLst/>
          </a:prstGeom>
          <a:noFill/>
          <a:ln w="9525">
            <a:noFill/>
            <a:miter lim="800000"/>
            <a:headEnd/>
            <a:tailEnd/>
          </a:ln>
        </p:spPr>
      </p:pic>
      <p:pic>
        <p:nvPicPr>
          <p:cNvPr id="21" name="Picture 20" descr="C:\Users\wllagoe.EADS\AppData\Local\Microsoft\Windows\Temporary Internet Files\Content.Outlook\PMWK0L31\SCBA trainig raleig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899352"/>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2653958238"/>
              </p:ext>
            </p:extLst>
          </p:nvPr>
        </p:nvGraphicFramePr>
        <p:xfrm>
          <a:off x="609600" y="1143000"/>
          <a:ext cx="7924804" cy="3369430"/>
        </p:xfrm>
        <a:graphic>
          <a:graphicData uri="http://schemas.openxmlformats.org/drawingml/2006/table">
            <a:tbl>
              <a:tblPr firstRow="1" bandRow="1">
                <a:tableStyleId>{00A15C55-8517-42AA-B614-E9B94910E393}</a:tableStyleId>
              </a:tblPr>
              <a:tblGrid>
                <a:gridCol w="1559883">
                  <a:extLst>
                    <a:ext uri="{9D8B030D-6E8A-4147-A177-3AD203B41FA5}">
                      <a16:colId xmlns:a16="http://schemas.microsoft.com/office/drawing/2014/main" val="20000"/>
                    </a:ext>
                  </a:extLst>
                </a:gridCol>
                <a:gridCol w="467965">
                  <a:extLst>
                    <a:ext uri="{9D8B030D-6E8A-4147-A177-3AD203B41FA5}">
                      <a16:colId xmlns:a16="http://schemas.microsoft.com/office/drawing/2014/main" val="20001"/>
                    </a:ext>
                  </a:extLst>
                </a:gridCol>
                <a:gridCol w="467965">
                  <a:extLst>
                    <a:ext uri="{9D8B030D-6E8A-4147-A177-3AD203B41FA5}">
                      <a16:colId xmlns:a16="http://schemas.microsoft.com/office/drawing/2014/main" val="1808092817"/>
                    </a:ext>
                  </a:extLst>
                </a:gridCol>
                <a:gridCol w="467965">
                  <a:extLst>
                    <a:ext uri="{9D8B030D-6E8A-4147-A177-3AD203B41FA5}">
                      <a16:colId xmlns:a16="http://schemas.microsoft.com/office/drawing/2014/main" val="3814219134"/>
                    </a:ext>
                  </a:extLst>
                </a:gridCol>
                <a:gridCol w="467965">
                  <a:extLst>
                    <a:ext uri="{9D8B030D-6E8A-4147-A177-3AD203B41FA5}">
                      <a16:colId xmlns:a16="http://schemas.microsoft.com/office/drawing/2014/main" val="2606572178"/>
                    </a:ext>
                  </a:extLst>
                </a:gridCol>
                <a:gridCol w="589023">
                  <a:extLst>
                    <a:ext uri="{9D8B030D-6E8A-4147-A177-3AD203B41FA5}">
                      <a16:colId xmlns:a16="http://schemas.microsoft.com/office/drawing/2014/main" val="20002"/>
                    </a:ext>
                  </a:extLst>
                </a:gridCol>
                <a:gridCol w="1516818">
                  <a:extLst>
                    <a:ext uri="{9D8B030D-6E8A-4147-A177-3AD203B41FA5}">
                      <a16:colId xmlns:a16="http://schemas.microsoft.com/office/drawing/2014/main" val="20003"/>
                    </a:ext>
                  </a:extLst>
                </a:gridCol>
                <a:gridCol w="460316">
                  <a:extLst>
                    <a:ext uri="{9D8B030D-6E8A-4147-A177-3AD203B41FA5}">
                      <a16:colId xmlns:a16="http://schemas.microsoft.com/office/drawing/2014/main" val="20004"/>
                    </a:ext>
                  </a:extLst>
                </a:gridCol>
                <a:gridCol w="460316">
                  <a:extLst>
                    <a:ext uri="{9D8B030D-6E8A-4147-A177-3AD203B41FA5}">
                      <a16:colId xmlns:a16="http://schemas.microsoft.com/office/drawing/2014/main" val="828449540"/>
                    </a:ext>
                  </a:extLst>
                </a:gridCol>
                <a:gridCol w="460316">
                  <a:extLst>
                    <a:ext uri="{9D8B030D-6E8A-4147-A177-3AD203B41FA5}">
                      <a16:colId xmlns:a16="http://schemas.microsoft.com/office/drawing/2014/main" val="3178884414"/>
                    </a:ext>
                  </a:extLst>
                </a:gridCol>
                <a:gridCol w="460316">
                  <a:extLst>
                    <a:ext uri="{9D8B030D-6E8A-4147-A177-3AD203B41FA5}">
                      <a16:colId xmlns:a16="http://schemas.microsoft.com/office/drawing/2014/main" val="3457249131"/>
                    </a:ext>
                  </a:extLst>
                </a:gridCol>
                <a:gridCol w="545956">
                  <a:extLst>
                    <a:ext uri="{9D8B030D-6E8A-4147-A177-3AD203B41FA5}">
                      <a16:colId xmlns:a16="http://schemas.microsoft.com/office/drawing/2014/main" val="20005"/>
                    </a:ext>
                  </a:extLst>
                </a:gridCol>
              </a:tblGrid>
              <a:tr h="48890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1</a:t>
                      </a:r>
                      <a:r>
                        <a:rPr lang="en-US" sz="900" b="1" baseline="30000" dirty="0">
                          <a:solidFill>
                            <a:schemeClr val="tx1"/>
                          </a:solidFill>
                        </a:rPr>
                        <a:t>ST</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2</a:t>
                      </a:r>
                      <a:r>
                        <a:rPr lang="en-US" sz="900" b="1" baseline="30000" dirty="0">
                          <a:solidFill>
                            <a:schemeClr val="tx1"/>
                          </a:solidFill>
                        </a:rPr>
                        <a:t>nd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3</a:t>
                      </a:r>
                      <a:r>
                        <a:rPr lang="en-US" sz="900" b="1" baseline="30000" dirty="0">
                          <a:solidFill>
                            <a:schemeClr val="tx1"/>
                          </a:solidFill>
                        </a:rPr>
                        <a:t>rd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4</a:t>
                      </a:r>
                      <a:r>
                        <a:rPr lang="en-US" sz="900" b="1" baseline="30000" dirty="0">
                          <a:solidFill>
                            <a:schemeClr val="tx1"/>
                          </a:solidFill>
                        </a:rPr>
                        <a:t>th</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 1</a:t>
                      </a:r>
                      <a:r>
                        <a:rPr lang="en-US" sz="900" b="1" baseline="30000" dirty="0">
                          <a:solidFill>
                            <a:schemeClr val="tx1"/>
                          </a:solidFill>
                        </a:rPr>
                        <a:t>ST</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2</a:t>
                      </a:r>
                      <a:r>
                        <a:rPr lang="en-US" sz="900" b="1" baseline="30000" dirty="0">
                          <a:solidFill>
                            <a:schemeClr val="tx1"/>
                          </a:solidFill>
                        </a:rPr>
                        <a:t>nd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3</a:t>
                      </a:r>
                      <a:r>
                        <a:rPr lang="en-US" sz="900" b="1" baseline="30000" dirty="0">
                          <a:solidFill>
                            <a:schemeClr val="tx1"/>
                          </a:solidFill>
                        </a:rPr>
                        <a:t>rd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4</a:t>
                      </a:r>
                      <a:r>
                        <a:rPr lang="en-US" sz="900" b="1" baseline="30000" dirty="0">
                          <a:solidFill>
                            <a:schemeClr val="tx1"/>
                          </a:solidFill>
                        </a:rPr>
                        <a:t>th</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8746">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8</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tc>
                  <a:txBody>
                    <a:bodyPr/>
                    <a:lstStyle/>
                    <a:p>
                      <a:pPr algn="ctr"/>
                      <a:r>
                        <a:rPr lang="en-US" sz="1200" i="0" dirty="0"/>
                        <a:t>7</a:t>
                      </a:r>
                    </a:p>
                  </a:txBody>
                  <a:tcPr anchor="ctr">
                    <a:solidFill>
                      <a:schemeClr val="bg1">
                        <a:lumMod val="95000"/>
                      </a:schemeClr>
                    </a:solidFill>
                  </a:tcPr>
                </a:tc>
                <a:tc>
                  <a:txBody>
                    <a:bodyPr/>
                    <a:lstStyle/>
                    <a:p>
                      <a:pPr algn="ctr"/>
                      <a:r>
                        <a:rPr lang="en-US" sz="1200" b="1" i="1" dirty="0"/>
                        <a:t>21</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0001"/>
                  </a:ext>
                </a:extLst>
              </a:tr>
              <a:tr h="334584">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4</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b="1" i="1" dirty="0"/>
                        <a:t>10</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2"/>
                  </a:ext>
                </a:extLst>
              </a:tr>
              <a:tr h="334584">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3"/>
                  </a:ext>
                </a:extLst>
              </a:tr>
              <a:tr h="4713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4"/>
                  </a:ext>
                </a:extLst>
              </a:tr>
              <a:tr h="46199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6</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6</a:t>
                      </a:r>
                    </a:p>
                  </a:txBody>
                  <a:tcPr anchor="ctr">
                    <a:solidFill>
                      <a:schemeClr val="bg1">
                        <a:lumMod val="95000"/>
                      </a:schemeClr>
                    </a:solidFill>
                  </a:tcPr>
                </a:tc>
                <a:tc>
                  <a:txBody>
                    <a:bodyPr/>
                    <a:lstStyle/>
                    <a:p>
                      <a:pPr algn="ctr"/>
                      <a:r>
                        <a:rPr lang="en-US" sz="1200" b="1" i="1" dirty="0"/>
                        <a:t>18</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5"/>
                  </a:ext>
                </a:extLst>
              </a:tr>
              <a:tr h="32011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extLst>
                  <a:ext uri="{0D108BD9-81ED-4DB2-BD59-A6C34878D82A}">
                    <a16:rowId xmlns:a16="http://schemas.microsoft.com/office/drawing/2014/main" val="10006"/>
                  </a:ext>
                </a:extLst>
              </a:tr>
              <a:tr h="334584">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0" i="0" u="none" dirty="0"/>
                        <a:t>7</a:t>
                      </a:r>
                    </a:p>
                  </a:txBody>
                  <a:tcPr anchor="ctr">
                    <a:solidFill>
                      <a:schemeClr val="bg1">
                        <a:lumMod val="95000"/>
                      </a:schemeClr>
                    </a:solidFill>
                  </a:tcPr>
                </a:tc>
                <a:tc>
                  <a:txBody>
                    <a:bodyPr/>
                    <a:lstStyle/>
                    <a:p>
                      <a:pPr algn="ctr"/>
                      <a:r>
                        <a:rPr lang="en-US" sz="1200" b="1" i="1" u="none" dirty="0"/>
                        <a:t>9</a:t>
                      </a:r>
                    </a:p>
                  </a:txBody>
                  <a:tcPr anchor="ctr">
                    <a:solidFill>
                      <a:schemeClr val="bg1">
                        <a:lumMod val="95000"/>
                      </a:schemeClr>
                    </a:solidFill>
                  </a:tcPr>
                </a:tc>
                <a:extLst>
                  <a:ext uri="{0D108BD9-81ED-4DB2-BD59-A6C34878D82A}">
                    <a16:rowId xmlns:a16="http://schemas.microsoft.com/office/drawing/2014/main" val="10007"/>
                  </a:ext>
                </a:extLst>
              </a:tr>
              <a:tr h="334584">
                <a:tc gridSpan="7">
                  <a:txBody>
                    <a:bodyPr/>
                    <a:lstStyle/>
                    <a:p>
                      <a:pPr algn="r"/>
                      <a:r>
                        <a:rPr lang="en-US" sz="1200" b="1" i="1" dirty="0"/>
                        <a:t>COVID-19</a:t>
                      </a:r>
                    </a:p>
                  </a:txBody>
                  <a:tcPr anchor="ctr">
                    <a:solidFill>
                      <a:schemeClr val="bg1">
                        <a:lumMod val="85000"/>
                      </a:schemeClr>
                    </a:solidFill>
                  </a:tcPr>
                </a:tc>
                <a:tc hMerge="1">
                  <a:txBody>
                    <a:bodyPr/>
                    <a:lstStyle/>
                    <a:p>
                      <a:pPr algn="ctr"/>
                      <a:endParaRPr lang="en-US" sz="1200" b="0" i="0" u="none" dirty="0"/>
                    </a:p>
                  </a:txBody>
                  <a:tcPr anchor="ctr">
                    <a:solidFill>
                      <a:schemeClr val="bg1">
                        <a:lumMod val="85000"/>
                      </a:schemeClr>
                    </a:solidFill>
                  </a:tcPr>
                </a:tc>
                <a:tc hMerge="1">
                  <a:txBody>
                    <a:bodyPr/>
                    <a:lstStyle/>
                    <a:p>
                      <a:pPr algn="ctr"/>
                      <a:endParaRPr lang="en-US" sz="1200" i="0" dirty="0"/>
                    </a:p>
                  </a:txBody>
                  <a:tcPr anchor="ctr">
                    <a:solidFill>
                      <a:schemeClr val="bg1">
                        <a:lumMod val="85000"/>
                      </a:schemeClr>
                    </a:solidFill>
                  </a:tcPr>
                </a:tc>
                <a:tc hMerge="1">
                  <a:txBody>
                    <a:bodyPr/>
                    <a:lstStyle/>
                    <a:p>
                      <a:pPr algn="ctr"/>
                      <a:endParaRPr lang="en-US" sz="1200" i="0" dirty="0"/>
                    </a:p>
                  </a:txBody>
                  <a:tcPr anchor="ctr">
                    <a:solidFill>
                      <a:schemeClr val="bg1">
                        <a:lumMod val="85000"/>
                      </a:schemeClr>
                    </a:solidFill>
                  </a:tcPr>
                </a:tc>
                <a:tc hMerge="1">
                  <a:txBody>
                    <a:bodyPr/>
                    <a:lstStyle/>
                    <a:p>
                      <a:pPr algn="ctr"/>
                      <a:endParaRPr lang="en-US" sz="1200" i="0" dirty="0"/>
                    </a:p>
                  </a:txBody>
                  <a:tcPr anchor="ctr">
                    <a:solidFill>
                      <a:schemeClr val="bg1">
                        <a:lumMod val="85000"/>
                      </a:schemeClr>
                    </a:solidFill>
                  </a:tcPr>
                </a:tc>
                <a:tc hMerge="1">
                  <a:txBody>
                    <a:bodyPr/>
                    <a:lstStyle/>
                    <a:p>
                      <a:pPr algn="ctr"/>
                      <a:endParaRPr lang="en-US" sz="1200" b="1" i="1" dirty="0"/>
                    </a:p>
                  </a:txBody>
                  <a:tcPr anchor="ctr">
                    <a:solidFill>
                      <a:schemeClr val="bg1">
                        <a:lumMod val="85000"/>
                      </a:schemeClr>
                    </a:solidFill>
                  </a:tcPr>
                </a:tc>
                <a:tc hMerge="1">
                  <a:txBody>
                    <a:bodyPr/>
                    <a:lstStyle/>
                    <a:p>
                      <a:pPr algn="r"/>
                      <a:endParaRPr lang="en-US" sz="1200" b="0" i="1" u="none" dirty="0"/>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ctr"/>
                      <a:r>
                        <a:rPr lang="en-US" sz="1200" b="1" i="1" u="none" dirty="0"/>
                        <a:t>6</a:t>
                      </a:r>
                    </a:p>
                  </a:txBody>
                  <a:tcPr anchor="ctr">
                    <a:solidFill>
                      <a:schemeClr val="bg1">
                        <a:lumMod val="85000"/>
                      </a:schemeClr>
                    </a:solidFill>
                  </a:tcPr>
                </a:tc>
                <a:tc>
                  <a:txBody>
                    <a:bodyPr/>
                    <a:lstStyle/>
                    <a:p>
                      <a:pPr algn="ctr"/>
                      <a:r>
                        <a:rPr lang="en-US" sz="1200" b="1" i="1" u="none" dirty="0"/>
                        <a:t>10</a:t>
                      </a:r>
                    </a:p>
                  </a:txBody>
                  <a:tcPr anchor="ctr">
                    <a:solidFill>
                      <a:schemeClr val="bg1">
                        <a:lumMod val="85000"/>
                      </a:schemeClr>
                    </a:solidFill>
                  </a:tcPr>
                </a:tc>
                <a:tc>
                  <a:txBody>
                    <a:bodyPr/>
                    <a:lstStyle/>
                    <a:p>
                      <a:pPr algn="ctr"/>
                      <a:r>
                        <a:rPr lang="en-US" sz="1200" b="1" i="1" u="none" dirty="0"/>
                        <a:t>16</a:t>
                      </a:r>
                    </a:p>
                  </a:txBody>
                  <a:tcPr anchor="ctr">
                    <a:solidFill>
                      <a:schemeClr val="bg1">
                        <a:lumMod val="85000"/>
                      </a:schemeClr>
                    </a:solidFill>
                  </a:tcPr>
                </a:tc>
                <a:extLst>
                  <a:ext uri="{0D108BD9-81ED-4DB2-BD59-A6C34878D82A}">
                    <a16:rowId xmlns:a16="http://schemas.microsoft.com/office/drawing/2014/main" val="4248881652"/>
                  </a:ext>
                </a:extLst>
              </a:tr>
            </a:tbl>
          </a:graphicData>
        </a:graphic>
      </p:graphicFrame>
      <p:graphicFrame>
        <p:nvGraphicFramePr>
          <p:cNvPr id="27" name="Table 26">
            <a:extLst>
              <a:ext uri="{FF2B5EF4-FFF2-40B4-BE49-F238E27FC236}">
                <a16:creationId xmlns:a16="http://schemas.microsoft.com/office/drawing/2014/main" id="{696D25C6-8339-4715-8880-2A7D17C12E63}"/>
              </a:ext>
            </a:extLst>
          </p:cNvPr>
          <p:cNvGraphicFramePr>
            <a:graphicFrameLocks noGrp="1"/>
          </p:cNvGraphicFramePr>
          <p:nvPr>
            <p:extLst>
              <p:ext uri="{D42A27DB-BD31-4B8C-83A1-F6EECF244321}">
                <p14:modId xmlns:p14="http://schemas.microsoft.com/office/powerpoint/2010/main" val="3805031290"/>
              </p:ext>
            </p:extLst>
          </p:nvPr>
        </p:nvGraphicFramePr>
        <p:xfrm>
          <a:off x="609603" y="5303520"/>
          <a:ext cx="7924798" cy="548640"/>
        </p:xfrm>
        <a:graphic>
          <a:graphicData uri="http://schemas.openxmlformats.org/drawingml/2006/table">
            <a:tbl>
              <a:tblPr firstRow="1" bandRow="1">
                <a:tableStyleId>{00A15C55-8517-42AA-B614-E9B94910E393}</a:tableStyleId>
              </a:tblPr>
              <a:tblGrid>
                <a:gridCol w="1361601">
                  <a:extLst>
                    <a:ext uri="{9D8B030D-6E8A-4147-A177-3AD203B41FA5}">
                      <a16:colId xmlns:a16="http://schemas.microsoft.com/office/drawing/2014/main" val="20000"/>
                    </a:ext>
                  </a:extLst>
                </a:gridCol>
                <a:gridCol w="567455">
                  <a:extLst>
                    <a:ext uri="{9D8B030D-6E8A-4147-A177-3AD203B41FA5}">
                      <a16:colId xmlns:a16="http://schemas.microsoft.com/office/drawing/2014/main" val="20001"/>
                    </a:ext>
                  </a:extLst>
                </a:gridCol>
                <a:gridCol w="2338141">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18483">
                  <a:extLst>
                    <a:ext uri="{9D8B030D-6E8A-4147-A177-3AD203B41FA5}">
                      <a16:colId xmlns:a16="http://schemas.microsoft.com/office/drawing/2014/main" val="3164926344"/>
                    </a:ext>
                  </a:extLst>
                </a:gridCol>
                <a:gridCol w="694578">
                  <a:extLst>
                    <a:ext uri="{9D8B030D-6E8A-4147-A177-3AD203B41FA5}">
                      <a16:colId xmlns:a16="http://schemas.microsoft.com/office/drawing/2014/main" val="2645687001"/>
                    </a:ext>
                  </a:extLst>
                </a:gridCol>
                <a:gridCol w="694578">
                  <a:extLst>
                    <a:ext uri="{9D8B030D-6E8A-4147-A177-3AD203B41FA5}">
                      <a16:colId xmlns:a16="http://schemas.microsoft.com/office/drawing/2014/main" val="4050963943"/>
                    </a:ext>
                  </a:extLst>
                </a:gridCol>
                <a:gridCol w="687962">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2019</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2020</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4</a:t>
                      </a:r>
                      <a:r>
                        <a:rPr lang="en-US" sz="1200" b="1" i="0" u="none" baseline="30000" dirty="0">
                          <a:solidFill>
                            <a:schemeClr val="tx1"/>
                          </a:solidFill>
                        </a:rPr>
                        <a:t>th</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1" i="1" dirty="0">
                          <a:solidFill>
                            <a:schemeClr val="tx1"/>
                          </a:solidFill>
                        </a:rPr>
                        <a:t>54</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10</a:t>
                      </a:r>
                    </a:p>
                  </a:txBody>
                  <a:tcPr>
                    <a:solidFill>
                      <a:schemeClr val="bg1">
                        <a:lumMod val="95000"/>
                      </a:schemeClr>
                    </a:solidFill>
                  </a:tcPr>
                </a:tc>
                <a:tc>
                  <a:txBody>
                    <a:bodyPr/>
                    <a:lstStyle/>
                    <a:p>
                      <a:pPr algn="ctr"/>
                      <a:r>
                        <a:rPr lang="en-US" sz="1200" b="0" i="0" u="none" dirty="0">
                          <a:solidFill>
                            <a:schemeClr val="tx1"/>
                          </a:solidFill>
                        </a:rPr>
                        <a:t>15</a:t>
                      </a:r>
                    </a:p>
                  </a:txBody>
                  <a:tcPr>
                    <a:solidFill>
                      <a:schemeClr val="bg1">
                        <a:lumMod val="95000"/>
                      </a:schemeClr>
                    </a:solidFill>
                  </a:tcPr>
                </a:tc>
                <a:tc>
                  <a:txBody>
                    <a:bodyPr/>
                    <a:lstStyle/>
                    <a:p>
                      <a:pPr algn="ctr"/>
                      <a:r>
                        <a:rPr lang="en-US" sz="1200" b="0" i="0" u="none" dirty="0">
                          <a:solidFill>
                            <a:schemeClr val="tx1"/>
                          </a:solidFill>
                        </a:rPr>
                        <a:t>21</a:t>
                      </a:r>
                    </a:p>
                  </a:txBody>
                  <a:tcPr>
                    <a:solidFill>
                      <a:schemeClr val="bg1">
                        <a:lumMod val="95000"/>
                      </a:schemeClr>
                    </a:solidFill>
                  </a:tcPr>
                </a:tc>
                <a:tc>
                  <a:txBody>
                    <a:bodyPr/>
                    <a:lstStyle/>
                    <a:p>
                      <a:pPr algn="ctr"/>
                      <a:r>
                        <a:rPr lang="en-US" sz="1200" b="0" i="0" u="none" dirty="0">
                          <a:solidFill>
                            <a:schemeClr val="tx1"/>
                          </a:solidFill>
                        </a:rPr>
                        <a:t>32</a:t>
                      </a:r>
                    </a:p>
                  </a:txBody>
                  <a:tcPr>
                    <a:solidFill>
                      <a:schemeClr val="bg1">
                        <a:lumMod val="95000"/>
                      </a:schemeClr>
                    </a:solidFill>
                  </a:tcPr>
                </a:tc>
                <a:tc>
                  <a:txBody>
                    <a:bodyPr/>
                    <a:lstStyle/>
                    <a:p>
                      <a:pPr algn="ctr"/>
                      <a:r>
                        <a:rPr lang="en-US" sz="1200" b="1" i="1" u="none" dirty="0">
                          <a:solidFill>
                            <a:schemeClr val="tx1"/>
                          </a:solidFill>
                        </a:rPr>
                        <a:t>78</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66018"/>
            <a:ext cx="8153400" cy="4525963"/>
          </a:xfrm>
        </p:spPr>
        <p:txBody>
          <a:bodyPr/>
          <a:lstStyle/>
          <a:p>
            <a:r>
              <a:rPr lang="en-US" sz="2400" b="1" dirty="0"/>
              <a:t>Temporary Guidance Memorandums</a:t>
            </a:r>
          </a:p>
          <a:p>
            <a:endParaRPr lang="en-US" sz="800" dirty="0"/>
          </a:p>
          <a:p>
            <a:pPr lvl="1"/>
            <a:r>
              <a:rPr lang="en-US" sz="2000" i="1" dirty="0"/>
              <a:t>Discretion in Enforcement when Considering an Employer's Good Faith Efforts During the Coronavirus Disease 2019 (COVID-19) Pandemic</a:t>
            </a:r>
          </a:p>
          <a:p>
            <a:pPr lvl="1"/>
            <a:endParaRPr lang="en-US" sz="1200" i="1" dirty="0"/>
          </a:p>
          <a:p>
            <a:pPr lvl="1"/>
            <a:r>
              <a:rPr lang="en-US" sz="2000" i="1" dirty="0"/>
              <a:t>Enforcement Guidance on Decontamination of Filtering Facepiece Respirators in Healthcare During the Coronavirus Disease 2019 (COVID-19) Pandemic</a:t>
            </a:r>
          </a:p>
          <a:p>
            <a:pPr lvl="1"/>
            <a:endParaRPr lang="en-US" sz="1200" i="1" dirty="0"/>
          </a:p>
          <a:p>
            <a:pPr lvl="1"/>
            <a:r>
              <a:rPr lang="en-US" sz="2000" i="1" dirty="0"/>
              <a:t>Temporary Enforcement Guidance - Healthcare Respiratory Protection Annual Fit-Testing for N95 Filtering Facepieces During the COVID-19 Outbreak</a:t>
            </a:r>
          </a:p>
          <a:p>
            <a:pPr lvl="1"/>
            <a:endParaRPr lang="en-US" sz="1200" i="1" dirty="0"/>
          </a:p>
          <a:p>
            <a:pPr lvl="1"/>
            <a:r>
              <a:rPr lang="en-US" sz="2000" i="1" dirty="0"/>
              <a:t>Enforcement Guidance for Respiratory Protection and the N95 Shortage Due to COVID-19 Pandemic</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7CF9C8C7-C845-450D-BC19-0B4600175B48}"/>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384672458"/>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Enforcement Guidance For Use of Respiratory Protection Equipment Certified Under Standards of Other Countries or Jurisdictions During the Coronavirus Disease 2019 Pandemic</a:t>
            </a:r>
          </a:p>
          <a:p>
            <a:pPr lvl="1"/>
            <a:endParaRPr lang="en-US" sz="900" i="1" dirty="0"/>
          </a:p>
          <a:p>
            <a:pPr lvl="1"/>
            <a:endParaRPr lang="en-US" sz="900" i="1" dirty="0"/>
          </a:p>
          <a:p>
            <a:pPr lvl="1"/>
            <a:r>
              <a:rPr lang="en-US" sz="2000" i="1" dirty="0"/>
              <a:t>Interim Guidance on COVID-19 Use of Filtering Facepiece Respirators After Their Expiration Date</a:t>
            </a:r>
          </a:p>
          <a:p>
            <a:pPr lvl="1"/>
            <a:endParaRPr lang="en-US" sz="900" i="1" dirty="0"/>
          </a:p>
          <a:p>
            <a:pPr lvl="1"/>
            <a:endParaRPr lang="en-US" sz="900" i="1" dirty="0"/>
          </a:p>
          <a:p>
            <a:pPr lvl="1"/>
            <a:r>
              <a:rPr lang="en-US" sz="2000" i="1" dirty="0"/>
              <a:t>Expanded Temporary Enforcement Guidance on Respiratory Protection Fit-Testing for N95 Filtering Facepieces in All Industries During the Coronavirus 2019 Pandemic</a:t>
            </a:r>
          </a:p>
          <a:p>
            <a:pPr lvl="1"/>
            <a:endParaRPr lang="en-US" sz="900" i="1" dirty="0"/>
          </a:p>
          <a:p>
            <a:pPr lvl="1"/>
            <a:endParaRPr lang="en-US" sz="900" i="1" dirty="0"/>
          </a:p>
          <a:p>
            <a:pPr lvl="1"/>
            <a:r>
              <a:rPr lang="en-US" sz="2000" i="1" dirty="0"/>
              <a:t>Temporary Guidance on Migrant Housing for COVID-19 Impacted Workers (Revised)</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6454D2BA-C61F-4AA9-8FC8-2C2484812570}"/>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404459797"/>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Updated Interim Enforcement Plan for Coronavirus Disease 2019 (COVID-19) (Complaint, Referral Letters)</a:t>
            </a:r>
            <a:endParaRPr lang="en-US" sz="900" i="1" dirty="0"/>
          </a:p>
          <a:p>
            <a:pPr lvl="1"/>
            <a:endParaRPr lang="en-US" sz="900" i="1" dirty="0"/>
          </a:p>
          <a:p>
            <a:pPr lvl="1"/>
            <a:endParaRPr lang="en-US" sz="900" i="1" dirty="0"/>
          </a:p>
          <a:p>
            <a:pPr lvl="1"/>
            <a:r>
              <a:rPr lang="en-US" sz="2000" i="1" dirty="0"/>
              <a:t>Revised Enforcement Guidance for Recording Cases of Coronavirus 2019 (COVID-19)</a:t>
            </a:r>
          </a:p>
          <a:p>
            <a:pPr lvl="1"/>
            <a:endParaRPr lang="en-US" sz="900" i="1" dirty="0"/>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2" name="Picture 1">
            <a:extLst>
              <a:ext uri="{FF2B5EF4-FFF2-40B4-BE49-F238E27FC236}">
                <a16:creationId xmlns:a16="http://schemas.microsoft.com/office/drawing/2014/main" id="{203F2DDC-3B1E-492C-9487-A6DBDC47E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136392"/>
            <a:ext cx="2184765" cy="2590800"/>
          </a:xfrm>
          <a:prstGeom prst="rect">
            <a:avLst/>
          </a:prstGeom>
          <a:ln>
            <a:solidFill>
              <a:schemeClr val="bg1">
                <a:lumMod val="85000"/>
              </a:schemeClr>
            </a:solidFill>
          </a:ln>
        </p:spPr>
      </p:pic>
      <p:sp>
        <p:nvSpPr>
          <p:cNvPr id="7" name="TextBox 6">
            <a:extLst>
              <a:ext uri="{FF2B5EF4-FFF2-40B4-BE49-F238E27FC236}">
                <a16:creationId xmlns:a16="http://schemas.microsoft.com/office/drawing/2014/main" id="{DDC0D100-8E30-45A1-8B51-90D06ED0E897}"/>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702696323"/>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Hazard/Guidance Alerts </a:t>
            </a:r>
            <a:r>
              <a:rPr lang="en-US" sz="1800" b="1" dirty="0"/>
              <a:t>(Updated/Under Review) </a:t>
            </a:r>
          </a:p>
          <a:p>
            <a:endParaRPr lang="en-US" sz="800" dirty="0"/>
          </a:p>
          <a:p>
            <a:pPr lvl="1"/>
            <a:r>
              <a:rPr lang="en-US" sz="2000" i="1" dirty="0"/>
              <a:t>Farmworkers and COVID-19 </a:t>
            </a:r>
            <a:r>
              <a:rPr lang="en-US" sz="1600" i="1" dirty="0"/>
              <a:t>(Updated)</a:t>
            </a:r>
          </a:p>
          <a:p>
            <a:pPr lvl="1"/>
            <a:endParaRPr lang="en-US" sz="1200" i="1" dirty="0"/>
          </a:p>
          <a:p>
            <a:pPr lvl="1"/>
            <a:r>
              <a:rPr lang="en-US" sz="2000" i="1" dirty="0"/>
              <a:t>COVID-19 - Health and Safety Guidelines for Retail Workers</a:t>
            </a:r>
          </a:p>
          <a:p>
            <a:pPr lvl="1"/>
            <a:endParaRPr lang="en-US" sz="1200" i="1" dirty="0"/>
          </a:p>
          <a:p>
            <a:pPr lvl="1"/>
            <a:r>
              <a:rPr lang="en-US" sz="2000" i="1" dirty="0"/>
              <a:t>COVID-19 - Health and Safety Guidelines for Food Processing </a:t>
            </a:r>
            <a:r>
              <a:rPr lang="en-US" sz="1600" i="1" dirty="0"/>
              <a:t>(Updated)</a:t>
            </a:r>
          </a:p>
          <a:p>
            <a:pPr lvl="1"/>
            <a:endParaRPr lang="en-US" sz="1200" i="1" dirty="0"/>
          </a:p>
          <a:p>
            <a:pPr lvl="1"/>
            <a:r>
              <a:rPr lang="en-US" sz="2000" i="1" dirty="0"/>
              <a:t>COVID-19 - Review of the Respiratory Protection for Healthcare Workers</a:t>
            </a:r>
          </a:p>
          <a:p>
            <a:pPr lvl="1"/>
            <a:endParaRPr lang="en-US" sz="1200" i="1" dirty="0"/>
          </a:p>
          <a:p>
            <a:pPr lvl="1"/>
            <a:r>
              <a:rPr lang="en-US" sz="2000" i="1" dirty="0"/>
              <a:t>Controlling Exposures to the 2019 Novel Coronavirus</a:t>
            </a:r>
          </a:p>
          <a:p>
            <a:pPr lvl="1"/>
            <a:endParaRPr lang="en-US" sz="1200" i="1" dirty="0"/>
          </a:p>
          <a:p>
            <a:pPr lvl="1"/>
            <a:r>
              <a:rPr lang="en-US" sz="2000" i="1" dirty="0"/>
              <a:t>Dealing with COVID-19 in Construction </a:t>
            </a:r>
            <a:r>
              <a:rPr lang="en-US" sz="1600" i="1" dirty="0"/>
              <a:t>(Updated) </a:t>
            </a:r>
          </a:p>
          <a:p>
            <a:pPr lvl="1"/>
            <a:endParaRPr lang="en-US" sz="1200" i="1" dirty="0"/>
          </a:p>
          <a:p>
            <a:pPr lvl="1"/>
            <a:r>
              <a:rPr lang="en-US" sz="2000" i="1" dirty="0"/>
              <a:t>Respiratory Protection for Long-Term Care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67037552-AF2F-4B2E-8EF0-17B8D891F11F}"/>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2793409789"/>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Social Media</a:t>
            </a:r>
          </a:p>
          <a:p>
            <a:endParaRPr lang="en-US" sz="800" dirty="0"/>
          </a:p>
          <a:p>
            <a:pPr lvl="1"/>
            <a:r>
              <a:rPr lang="en-US" sz="2000" i="1" dirty="0"/>
              <a:t>Podcasts</a:t>
            </a:r>
          </a:p>
          <a:p>
            <a:pPr lvl="1"/>
            <a:endParaRPr lang="en-US" sz="2000" i="1" dirty="0"/>
          </a:p>
          <a:p>
            <a:pPr lvl="1"/>
            <a:r>
              <a:rPr lang="en-US" sz="2000" i="1" dirty="0"/>
              <a:t>Facebook Posts</a:t>
            </a:r>
          </a:p>
          <a:p>
            <a:pPr lvl="1"/>
            <a:endParaRPr lang="en-US" sz="2000" i="1" dirty="0"/>
          </a:p>
          <a:p>
            <a:pPr lvl="1"/>
            <a:r>
              <a:rPr lang="en-US" sz="2000" i="1" dirty="0"/>
              <a:t>Twitter</a:t>
            </a:r>
          </a:p>
          <a:p>
            <a:pPr lvl="1"/>
            <a:endParaRPr lang="en-US" sz="2000" i="1" dirty="0"/>
          </a:p>
          <a:p>
            <a:pPr lvl="1"/>
            <a:r>
              <a:rPr lang="en-US" sz="2000" i="1" dirty="0"/>
              <a:t>YouTube</a:t>
            </a:r>
          </a:p>
          <a:p>
            <a:pPr lvl="1"/>
            <a:endParaRPr lang="en-US" sz="2000" i="1" dirty="0"/>
          </a:p>
          <a:p>
            <a:pPr lvl="1"/>
            <a:r>
              <a:rPr lang="en-US" sz="2000" i="1" dirty="0"/>
              <a:t>Instagram</a:t>
            </a:r>
          </a:p>
          <a:p>
            <a:pPr lvl="1"/>
            <a:endParaRPr lang="en-US" i="1" dirty="0"/>
          </a:p>
          <a:p>
            <a:r>
              <a:rPr lang="en-US" sz="2400" b="1" dirty="0"/>
              <a:t>Digital Billboards (2)</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6" name="Picture 5">
            <a:extLst>
              <a:ext uri="{FF2B5EF4-FFF2-40B4-BE49-F238E27FC236}">
                <a16:creationId xmlns:a16="http://schemas.microsoft.com/office/drawing/2014/main" id="{42339B8E-C932-4EDA-9EE8-68519BDEB2F1}"/>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6477000" y="1291001"/>
            <a:ext cx="2009553" cy="1114425"/>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748F7D2-BA9C-4F77-909F-7C100782168E}"/>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925870" y="2036528"/>
            <a:ext cx="2277694" cy="128487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1D8F221-9E99-4B9D-B41C-1BBF9FFC6EE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029208" y="2863793"/>
            <a:ext cx="2403623" cy="1394178"/>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99E4E23-8885-43C7-9680-E0C8C4ED1A6A}"/>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4214379" y="1470641"/>
            <a:ext cx="2456509" cy="1585912"/>
          </a:xfrm>
          <a:prstGeom prst="rect">
            <a:avLst/>
          </a:prstGeom>
          <a:ln>
            <a:solidFill>
              <a:schemeClr val="bg1">
                <a:lumMod val="75000"/>
              </a:schemeClr>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5EDD39A-3DA2-4225-A932-DE1278C6EE57}"/>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pic>
        <p:nvPicPr>
          <p:cNvPr id="14" name="Picture 13">
            <a:extLst>
              <a:ext uri="{FF2B5EF4-FFF2-40B4-BE49-F238E27FC236}">
                <a16:creationId xmlns:a16="http://schemas.microsoft.com/office/drawing/2014/main" id="{BCDDEF4F-6ECB-4011-A19A-BD05CB66AFF1}"/>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3692521" y="2806977"/>
            <a:ext cx="2590800" cy="1795462"/>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5" name="Picture 4" descr="A picture containing text&#10;&#10;Description automatically generated">
            <a:extLst>
              <a:ext uri="{FF2B5EF4-FFF2-40B4-BE49-F238E27FC236}">
                <a16:creationId xmlns:a16="http://schemas.microsoft.com/office/drawing/2014/main" id="{9BFC9F5B-35EA-43F8-863C-77E7AD0FF2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0951" y="4187160"/>
            <a:ext cx="3657600" cy="1700074"/>
          </a:xfrm>
          <a:prstGeom prst="rect">
            <a:avLst/>
          </a:prstGeom>
        </p:spPr>
      </p:pic>
    </p:spTree>
    <p:extLst>
      <p:ext uri="{BB962C8B-B14F-4D97-AF65-F5344CB8AC3E}">
        <p14:creationId xmlns:p14="http://schemas.microsoft.com/office/powerpoint/2010/main" val="1590968963"/>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243269CE-7D88-49BF-ACCF-3C742E4F4B6E}"/>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1477570192"/>
              </p:ext>
            </p:extLst>
          </p:nvPr>
        </p:nvGraphicFramePr>
        <p:xfrm>
          <a:off x="609596" y="1117934"/>
          <a:ext cx="7924803" cy="4749462"/>
        </p:xfrm>
        <a:graphic>
          <a:graphicData uri="http://schemas.openxmlformats.org/drawingml/2006/table">
            <a:tbl>
              <a:tblPr>
                <a:tableStyleId>{00A15C55-8517-42AA-B614-E9B94910E393}</a:tableStyleId>
              </a:tblPr>
              <a:tblGrid>
                <a:gridCol w="2724516">
                  <a:extLst>
                    <a:ext uri="{9D8B030D-6E8A-4147-A177-3AD203B41FA5}">
                      <a16:colId xmlns:a16="http://schemas.microsoft.com/office/drawing/2014/main" val="20000"/>
                    </a:ext>
                  </a:extLst>
                </a:gridCol>
                <a:gridCol w="885467">
                  <a:extLst>
                    <a:ext uri="{9D8B030D-6E8A-4147-A177-3AD203B41FA5}">
                      <a16:colId xmlns:a16="http://schemas.microsoft.com/office/drawing/2014/main" val="20001"/>
                    </a:ext>
                  </a:extLst>
                </a:gridCol>
                <a:gridCol w="885467">
                  <a:extLst>
                    <a:ext uri="{9D8B030D-6E8A-4147-A177-3AD203B41FA5}">
                      <a16:colId xmlns:a16="http://schemas.microsoft.com/office/drawing/2014/main" val="943767147"/>
                    </a:ext>
                  </a:extLst>
                </a:gridCol>
                <a:gridCol w="909180">
                  <a:extLst>
                    <a:ext uri="{9D8B030D-6E8A-4147-A177-3AD203B41FA5}">
                      <a16:colId xmlns:a16="http://schemas.microsoft.com/office/drawing/2014/main" val="4194626489"/>
                    </a:ext>
                  </a:extLst>
                </a:gridCol>
                <a:gridCol w="909180">
                  <a:extLst>
                    <a:ext uri="{9D8B030D-6E8A-4147-A177-3AD203B41FA5}">
                      <a16:colId xmlns:a16="http://schemas.microsoft.com/office/drawing/2014/main" val="1259291724"/>
                    </a:ext>
                  </a:extLst>
                </a:gridCol>
                <a:gridCol w="779512">
                  <a:extLst>
                    <a:ext uri="{9D8B030D-6E8A-4147-A177-3AD203B41FA5}">
                      <a16:colId xmlns:a16="http://schemas.microsoft.com/office/drawing/2014/main" val="20002"/>
                    </a:ext>
                  </a:extLst>
                </a:gridCol>
                <a:gridCol w="831481">
                  <a:extLst>
                    <a:ext uri="{9D8B030D-6E8A-4147-A177-3AD203B41FA5}">
                      <a16:colId xmlns:a16="http://schemas.microsoft.com/office/drawing/2014/main" val="20003"/>
                    </a:ext>
                  </a:extLst>
                </a:gridCol>
              </a:tblGrid>
              <a:tr h="5246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15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455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309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1,424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1,273</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15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260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cs typeface="Arial" charset="0"/>
                        </a:rPr>
                        <a:t>233</a:t>
                      </a:r>
                      <a:endParaRPr kumimoji="0" lang="en-US" sz="1300" b="0"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771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755</a:t>
                      </a:r>
                    </a:p>
                  </a:txBody>
                  <a:tcPr anchor="ctr" horzOverflow="overflow">
                    <a:solidFill>
                      <a:schemeClr val="bg1">
                        <a:lumMod val="85000"/>
                      </a:schemeClr>
                    </a:solidFill>
                  </a:tcPr>
                </a:tc>
                <a:extLst>
                  <a:ext uri="{0D108BD9-81ED-4DB2-BD59-A6C34878D82A}">
                    <a16:rowId xmlns:a16="http://schemas.microsoft.com/office/drawing/2014/main" val="10002"/>
                  </a:ext>
                </a:extLst>
              </a:tr>
              <a:tr h="315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634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1,814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686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1" u="none" strike="noStrike" cap="none" normalizeH="0" baseline="0" dirty="0">
                          <a:ln>
                            <a:noFill/>
                          </a:ln>
                          <a:solidFill>
                            <a:srgbClr val="000000"/>
                          </a:solidFill>
                          <a:effectLst/>
                          <a:latin typeface="Arial" charset="0"/>
                          <a:cs typeface="Arial" charset="0"/>
                        </a:rPr>
                        <a:t>3,383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5246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15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1,710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1,475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355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1,279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4,819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4,800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5320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394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324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160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1,271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1,012</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246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effectLst/>
                        </a:rPr>
                        <a:t>1</a:t>
                      </a:r>
                      <a:r>
                        <a:rPr kumimoji="0" lang="en-US" sz="1200" b="1" i="0" u="none" strike="noStrike" cap="none" normalizeH="0" baseline="30000" dirty="0">
                          <a:ln>
                            <a:noFill/>
                          </a:ln>
                          <a:effectLst/>
                        </a:rPr>
                        <a:t>ST</a:t>
                      </a:r>
                      <a:r>
                        <a:rPr kumimoji="0" lang="en-US" sz="1200" b="1" i="0"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15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578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385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634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2,181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32022">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1,224</a:t>
                      </a:r>
                    </a:p>
                  </a:txBody>
                  <a:tcPr anchor="ctr">
                    <a:solidFill>
                      <a:schemeClr val="bg1">
                        <a:lumMod val="85000"/>
                      </a:schemeClr>
                    </a:solidFill>
                  </a:tcPr>
                </a:tc>
                <a:tc>
                  <a:txBody>
                    <a:bodyPr/>
                    <a:lstStyle/>
                    <a:p>
                      <a:pPr algn="ctr"/>
                      <a:r>
                        <a:rPr lang="en-US" sz="1300" b="0" i="0" dirty="0">
                          <a:solidFill>
                            <a:schemeClr val="tx1"/>
                          </a:solidFill>
                        </a:rPr>
                        <a:t>1,398</a:t>
                      </a:r>
                    </a:p>
                  </a:txBody>
                  <a:tcPr anchor="ctr">
                    <a:solidFill>
                      <a:schemeClr val="bg1">
                        <a:lumMod val="85000"/>
                      </a:schemeClr>
                    </a:solidFill>
                  </a:tcPr>
                </a:tc>
                <a:tc>
                  <a:txBody>
                    <a:bodyPr/>
                    <a:lstStyle/>
                    <a:p>
                      <a:pPr algn="ctr"/>
                      <a:r>
                        <a:rPr lang="en-US" sz="1300" b="0" i="0" dirty="0">
                          <a:solidFill>
                            <a:schemeClr val="tx1"/>
                          </a:solidFill>
                        </a:rPr>
                        <a:t>1,984</a:t>
                      </a:r>
                    </a:p>
                  </a:txBody>
                  <a:tcPr anchor="ctr">
                    <a:solidFill>
                      <a:schemeClr val="bg1">
                        <a:lumMod val="85000"/>
                      </a:schemeClr>
                    </a:solidFill>
                  </a:tcPr>
                </a:tc>
                <a:tc>
                  <a:txBody>
                    <a:bodyPr/>
                    <a:lstStyle/>
                    <a:p>
                      <a:pPr algn="ctr"/>
                      <a:r>
                        <a:rPr lang="en-US" sz="1300" b="0" i="0" dirty="0">
                          <a:solidFill>
                            <a:schemeClr val="tx1"/>
                          </a:solidFill>
                        </a:rPr>
                        <a:t>1,505</a:t>
                      </a:r>
                    </a:p>
                  </a:txBody>
                  <a:tcPr anchor="ctr">
                    <a:solidFill>
                      <a:schemeClr val="bg1">
                        <a:lumMod val="85000"/>
                      </a:schemeClr>
                    </a:solidFill>
                  </a:tcPr>
                </a:tc>
                <a:tc>
                  <a:txBody>
                    <a:bodyPr/>
                    <a:lstStyle/>
                    <a:p>
                      <a:pPr algn="ctr"/>
                      <a:r>
                        <a:rPr lang="en-US" sz="1300" b="1" i="1" dirty="0"/>
                        <a:t>6,111</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532022">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1,729</a:t>
                      </a:r>
                    </a:p>
                  </a:txBody>
                  <a:tcPr anchor="ctr">
                    <a:solidFill>
                      <a:schemeClr val="bg1">
                        <a:lumMod val="95000"/>
                      </a:schemeClr>
                    </a:solidFill>
                  </a:tcPr>
                </a:tc>
                <a:tc>
                  <a:txBody>
                    <a:bodyPr/>
                    <a:lstStyle/>
                    <a:p>
                      <a:pPr algn="ctr"/>
                      <a:r>
                        <a:rPr lang="en-US" sz="1300" b="0" i="0" dirty="0">
                          <a:solidFill>
                            <a:schemeClr val="tx1"/>
                          </a:solidFill>
                        </a:rPr>
                        <a:t>2,406</a:t>
                      </a:r>
                    </a:p>
                  </a:txBody>
                  <a:tcPr anchor="ctr">
                    <a:solidFill>
                      <a:schemeClr val="bg1">
                        <a:lumMod val="95000"/>
                      </a:schemeClr>
                    </a:solidFill>
                  </a:tcPr>
                </a:tc>
                <a:tc>
                  <a:txBody>
                    <a:bodyPr/>
                    <a:lstStyle/>
                    <a:p>
                      <a:pPr algn="ctr"/>
                      <a:r>
                        <a:rPr lang="en-US" sz="1300" b="0" i="0" dirty="0">
                          <a:solidFill>
                            <a:schemeClr val="tx1"/>
                          </a:solidFill>
                        </a:rPr>
                        <a:t>2,653</a:t>
                      </a:r>
                    </a:p>
                  </a:txBody>
                  <a:tcPr anchor="ctr">
                    <a:solidFill>
                      <a:schemeClr val="bg1">
                        <a:lumMod val="95000"/>
                      </a:schemeClr>
                    </a:solidFill>
                  </a:tcPr>
                </a:tc>
                <a:tc>
                  <a:txBody>
                    <a:bodyPr/>
                    <a:lstStyle/>
                    <a:p>
                      <a:pPr algn="ctr"/>
                      <a:r>
                        <a:rPr lang="en-US" sz="1300" b="0" i="0" dirty="0">
                          <a:solidFill>
                            <a:schemeClr val="tx1"/>
                          </a:solidFill>
                        </a:rPr>
                        <a:t>1,784</a:t>
                      </a:r>
                    </a:p>
                  </a:txBody>
                  <a:tcPr anchor="ctr">
                    <a:solidFill>
                      <a:schemeClr val="bg1">
                        <a:lumMod val="95000"/>
                      </a:schemeClr>
                    </a:solidFill>
                  </a:tcPr>
                </a:tc>
                <a:tc>
                  <a:txBody>
                    <a:bodyPr/>
                    <a:lstStyle/>
                    <a:p>
                      <a:pPr algn="ctr"/>
                      <a:r>
                        <a:rPr lang="en-US" sz="1300" b="1" i="1" dirty="0"/>
                        <a:t>8,572</a:t>
                      </a:r>
                    </a:p>
                  </a:txBody>
                  <a:tcPr anchor="ctr">
                    <a:solidFill>
                      <a:schemeClr val="bg1">
                        <a:lumMod val="95000"/>
                      </a:schemeClr>
                    </a:solidFill>
                  </a:tcPr>
                </a:tc>
                <a:tc>
                  <a:txBody>
                    <a:bodyPr/>
                    <a:lstStyle/>
                    <a:p>
                      <a:pPr algn="ctr"/>
                      <a:r>
                        <a:rPr lang="en-US" sz="1300" i="0" dirty="0"/>
                        <a:t>7,350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4142C9A8-3CD8-4586-BC8A-A4E22FBAF269}"/>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330245"/>
            <a:ext cx="3048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pic>
        <p:nvPicPr>
          <p:cNvPr id="13" name="Picture 12"/>
          <p:cNvPicPr/>
          <p:nvPr/>
        </p:nvPicPr>
        <p:blipFill rotWithShape="1">
          <a:blip r:embed="rId6" cstate="print">
            <a:extLst>
              <a:ext uri="{28A0092B-C50C-407E-A947-70E740481C1C}">
                <a14:useLocalDpi xmlns:a14="http://schemas.microsoft.com/office/drawing/2010/main" val="0"/>
              </a:ext>
            </a:extLst>
          </a:blip>
          <a:srcRect t="-1727"/>
          <a:stretch/>
        </p:blipFill>
        <p:spPr bwMode="auto">
          <a:xfrm>
            <a:off x="3200400" y="4191000"/>
            <a:ext cx="1676400" cy="1752599"/>
          </a:xfrm>
          <a:prstGeom prst="rect">
            <a:avLst/>
          </a:prstGeom>
          <a:noFill/>
          <a:ln>
            <a:noFill/>
          </a:ln>
          <a:extLst>
            <a:ext uri="{53640926-AAD7-44D8-BBD7-CCE9431645EC}">
              <a14:shadowObscured xmlns:a14="http://schemas.microsoft.com/office/drawing/2010/main"/>
            </a:ext>
          </a:extLst>
        </p:spPr>
      </p:pic>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654352180"/>
              </p:ext>
            </p:extLst>
          </p:nvPr>
        </p:nvGraphicFramePr>
        <p:xfrm>
          <a:off x="609599" y="1121656"/>
          <a:ext cx="7924801" cy="1594260"/>
        </p:xfrm>
        <a:graphic>
          <a:graphicData uri="http://schemas.openxmlformats.org/drawingml/2006/table">
            <a:tbl>
              <a:tblPr firstRow="1" bandRow="1">
                <a:tableStyleId>{00A15C55-8517-42AA-B614-E9B94910E393}</a:tableStyleId>
              </a:tblPr>
              <a:tblGrid>
                <a:gridCol w="2437988">
                  <a:extLst>
                    <a:ext uri="{9D8B030D-6E8A-4147-A177-3AD203B41FA5}">
                      <a16:colId xmlns:a16="http://schemas.microsoft.com/office/drawing/2014/main" val="20000"/>
                    </a:ext>
                  </a:extLst>
                </a:gridCol>
                <a:gridCol w="905539">
                  <a:extLst>
                    <a:ext uri="{9D8B030D-6E8A-4147-A177-3AD203B41FA5}">
                      <a16:colId xmlns:a16="http://schemas.microsoft.com/office/drawing/2014/main" val="20001"/>
                    </a:ext>
                  </a:extLst>
                </a:gridCol>
                <a:gridCol w="905539">
                  <a:extLst>
                    <a:ext uri="{9D8B030D-6E8A-4147-A177-3AD203B41FA5}">
                      <a16:colId xmlns:a16="http://schemas.microsoft.com/office/drawing/2014/main" val="1915068816"/>
                    </a:ext>
                  </a:extLst>
                </a:gridCol>
                <a:gridCol w="905539">
                  <a:extLst>
                    <a:ext uri="{9D8B030D-6E8A-4147-A177-3AD203B41FA5}">
                      <a16:colId xmlns:a16="http://schemas.microsoft.com/office/drawing/2014/main" val="46327116"/>
                    </a:ext>
                  </a:extLst>
                </a:gridCol>
                <a:gridCol w="905539">
                  <a:extLst>
                    <a:ext uri="{9D8B030D-6E8A-4147-A177-3AD203B41FA5}">
                      <a16:colId xmlns:a16="http://schemas.microsoft.com/office/drawing/2014/main" val="3235098552"/>
                    </a:ext>
                  </a:extLst>
                </a:gridCol>
                <a:gridCol w="854635">
                  <a:extLst>
                    <a:ext uri="{9D8B030D-6E8A-4147-A177-3AD203B41FA5}">
                      <a16:colId xmlns:a16="http://schemas.microsoft.com/office/drawing/2014/main" val="20002"/>
                    </a:ext>
                  </a:extLst>
                </a:gridCol>
                <a:gridCol w="1010022">
                  <a:extLst>
                    <a:ext uri="{9D8B030D-6E8A-4147-A177-3AD203B41FA5}">
                      <a16:colId xmlns:a16="http://schemas.microsoft.com/office/drawing/2014/main" val="20003"/>
                    </a:ext>
                  </a:extLst>
                </a:gridCol>
              </a:tblGrid>
              <a:tr h="697844">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4</a:t>
                      </a:r>
                      <a:r>
                        <a:rPr lang="en-US" sz="1400" b="1" baseline="30000" dirty="0">
                          <a:solidFill>
                            <a:schemeClr val="tx1"/>
                          </a:solidFill>
                        </a:rPr>
                        <a:t>th</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6,823</a:t>
                      </a:r>
                    </a:p>
                  </a:txBody>
                  <a:tcPr>
                    <a:solidFill>
                      <a:schemeClr val="bg1">
                        <a:lumMod val="95000"/>
                      </a:schemeClr>
                    </a:solidFill>
                  </a:tcPr>
                </a:tc>
                <a:tc>
                  <a:txBody>
                    <a:bodyPr/>
                    <a:lstStyle/>
                    <a:p>
                      <a:pPr algn="ctr"/>
                      <a:r>
                        <a:rPr lang="en-US" sz="1300" b="0" i="0" dirty="0"/>
                        <a:t>9,815</a:t>
                      </a:r>
                    </a:p>
                  </a:txBody>
                  <a:tcPr>
                    <a:solidFill>
                      <a:schemeClr val="bg1">
                        <a:lumMod val="95000"/>
                      </a:schemeClr>
                    </a:solidFill>
                  </a:tcPr>
                </a:tc>
                <a:tc>
                  <a:txBody>
                    <a:bodyPr/>
                    <a:lstStyle/>
                    <a:p>
                      <a:pPr algn="ctr"/>
                      <a:r>
                        <a:rPr lang="en-US" sz="1300" b="0" i="0" dirty="0"/>
                        <a:t>688</a:t>
                      </a:r>
                    </a:p>
                  </a:txBody>
                  <a:tcPr>
                    <a:solidFill>
                      <a:schemeClr val="bg1">
                        <a:lumMod val="95000"/>
                      </a:schemeClr>
                    </a:solidFill>
                  </a:tcPr>
                </a:tc>
                <a:tc>
                  <a:txBody>
                    <a:bodyPr/>
                    <a:lstStyle/>
                    <a:p>
                      <a:pPr algn="ctr"/>
                      <a:r>
                        <a:rPr lang="en-US" sz="1300" b="0" i="0" dirty="0"/>
                        <a:t>3,352</a:t>
                      </a:r>
                    </a:p>
                  </a:txBody>
                  <a:tcPr>
                    <a:solidFill>
                      <a:schemeClr val="bg1">
                        <a:lumMod val="95000"/>
                      </a:schemeClr>
                    </a:solidFill>
                  </a:tcPr>
                </a:tc>
                <a:tc>
                  <a:txBody>
                    <a:bodyPr/>
                    <a:lstStyle/>
                    <a:p>
                      <a:pPr algn="ctr"/>
                      <a:r>
                        <a:rPr lang="en-US" sz="1300" b="1" i="1" dirty="0"/>
                        <a:t>20,678</a:t>
                      </a:r>
                    </a:p>
                  </a:txBody>
                  <a:tcPr>
                    <a:solidFill>
                      <a:schemeClr val="bg1">
                        <a:lumMod val="95000"/>
                      </a:schemeClr>
                    </a:solidFill>
                  </a:tcPr>
                </a:tc>
                <a:tc>
                  <a:txBody>
                    <a:bodyPr/>
                    <a:lstStyle/>
                    <a:p>
                      <a:pPr algn="ctr"/>
                      <a:r>
                        <a:rPr lang="en-US" sz="1300" i="0" dirty="0"/>
                        <a:t>20,000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723</a:t>
                      </a:r>
                    </a:p>
                  </a:txBody>
                  <a:tcPr>
                    <a:solidFill>
                      <a:schemeClr val="bg1">
                        <a:lumMod val="85000"/>
                      </a:schemeClr>
                    </a:solidFill>
                  </a:tcPr>
                </a:tc>
                <a:tc>
                  <a:txBody>
                    <a:bodyPr/>
                    <a:lstStyle/>
                    <a:p>
                      <a:pPr algn="ctr"/>
                      <a:r>
                        <a:rPr lang="en-US" sz="1300" b="0" i="0" dirty="0"/>
                        <a:t>1,009</a:t>
                      </a:r>
                    </a:p>
                  </a:txBody>
                  <a:tcPr>
                    <a:solidFill>
                      <a:schemeClr val="bg1">
                        <a:lumMod val="85000"/>
                      </a:schemeClr>
                    </a:solidFill>
                  </a:tcPr>
                </a:tc>
                <a:tc>
                  <a:txBody>
                    <a:bodyPr/>
                    <a:lstStyle/>
                    <a:p>
                      <a:pPr algn="ctr"/>
                      <a:r>
                        <a:rPr lang="en-US" sz="1300" b="0" i="0" dirty="0"/>
                        <a:t>882</a:t>
                      </a:r>
                    </a:p>
                  </a:txBody>
                  <a:tcPr>
                    <a:solidFill>
                      <a:schemeClr val="bg1">
                        <a:lumMod val="85000"/>
                      </a:schemeClr>
                    </a:solidFill>
                  </a:tcPr>
                </a:tc>
                <a:tc>
                  <a:txBody>
                    <a:bodyPr/>
                    <a:lstStyle/>
                    <a:p>
                      <a:pPr algn="ctr"/>
                      <a:r>
                        <a:rPr lang="en-US" sz="1300" b="0" i="0" dirty="0"/>
                        <a:t>765</a:t>
                      </a:r>
                    </a:p>
                  </a:txBody>
                  <a:tcPr>
                    <a:solidFill>
                      <a:schemeClr val="bg1">
                        <a:lumMod val="85000"/>
                      </a:schemeClr>
                    </a:solidFill>
                  </a:tcPr>
                </a:tc>
                <a:tc>
                  <a:txBody>
                    <a:bodyPr/>
                    <a:lstStyle/>
                    <a:p>
                      <a:pPr algn="ctr"/>
                      <a:r>
                        <a:rPr lang="en-US" sz="1300" b="1" i="1" dirty="0"/>
                        <a:t>3,379</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3118718006"/>
              </p:ext>
            </p:extLst>
          </p:nvPr>
        </p:nvGraphicFramePr>
        <p:xfrm>
          <a:off x="609599" y="2789230"/>
          <a:ext cx="7924796" cy="1758235"/>
        </p:xfrm>
        <a:graphic>
          <a:graphicData uri="http://schemas.openxmlformats.org/drawingml/2006/table">
            <a:tbl>
              <a:tblPr firstRow="1" bandRow="1">
                <a:tableStyleId>{00A15C55-8517-42AA-B614-E9B94910E393}</a:tableStyleId>
              </a:tblPr>
              <a:tblGrid>
                <a:gridCol w="2437988">
                  <a:extLst>
                    <a:ext uri="{9D8B030D-6E8A-4147-A177-3AD203B41FA5}">
                      <a16:colId xmlns:a16="http://schemas.microsoft.com/office/drawing/2014/main" val="20000"/>
                    </a:ext>
                  </a:extLst>
                </a:gridCol>
                <a:gridCol w="905538">
                  <a:extLst>
                    <a:ext uri="{9D8B030D-6E8A-4147-A177-3AD203B41FA5}">
                      <a16:colId xmlns:a16="http://schemas.microsoft.com/office/drawing/2014/main" val="20001"/>
                    </a:ext>
                  </a:extLst>
                </a:gridCol>
                <a:gridCol w="905538">
                  <a:extLst>
                    <a:ext uri="{9D8B030D-6E8A-4147-A177-3AD203B41FA5}">
                      <a16:colId xmlns:a16="http://schemas.microsoft.com/office/drawing/2014/main" val="1903564168"/>
                    </a:ext>
                  </a:extLst>
                </a:gridCol>
                <a:gridCol w="905538">
                  <a:extLst>
                    <a:ext uri="{9D8B030D-6E8A-4147-A177-3AD203B41FA5}">
                      <a16:colId xmlns:a16="http://schemas.microsoft.com/office/drawing/2014/main" val="1548791726"/>
                    </a:ext>
                  </a:extLst>
                </a:gridCol>
                <a:gridCol w="905538">
                  <a:extLst>
                    <a:ext uri="{9D8B030D-6E8A-4147-A177-3AD203B41FA5}">
                      <a16:colId xmlns:a16="http://schemas.microsoft.com/office/drawing/2014/main" val="3262367743"/>
                    </a:ext>
                  </a:extLst>
                </a:gridCol>
                <a:gridCol w="854636">
                  <a:extLst>
                    <a:ext uri="{9D8B030D-6E8A-4147-A177-3AD203B41FA5}">
                      <a16:colId xmlns:a16="http://schemas.microsoft.com/office/drawing/2014/main" val="20002"/>
                    </a:ext>
                  </a:extLst>
                </a:gridCol>
                <a:gridCol w="1010020">
                  <a:extLst>
                    <a:ext uri="{9D8B030D-6E8A-4147-A177-3AD203B41FA5}">
                      <a16:colId xmlns:a16="http://schemas.microsoft.com/office/drawing/2014/main" val="20003"/>
                    </a:ext>
                  </a:extLst>
                </a:gridCol>
              </a:tblGrid>
              <a:tr h="599995">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4</a:t>
                      </a:r>
                      <a:r>
                        <a:rPr lang="en-US" sz="1400" b="1" baseline="30000" dirty="0">
                          <a:solidFill>
                            <a:schemeClr val="tx1"/>
                          </a:solidFill>
                        </a:rPr>
                        <a:t>th</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7142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263</a:t>
                      </a:r>
                    </a:p>
                  </a:txBody>
                  <a:tcPr>
                    <a:solidFill>
                      <a:schemeClr val="bg1">
                        <a:lumMod val="95000"/>
                      </a:schemeClr>
                    </a:solidFill>
                  </a:tcPr>
                </a:tc>
                <a:tc>
                  <a:txBody>
                    <a:bodyPr/>
                    <a:lstStyle/>
                    <a:p>
                      <a:pPr algn="ctr"/>
                      <a:r>
                        <a:rPr lang="en-US" sz="1300" b="0" i="0" dirty="0"/>
                        <a:t>1,971</a:t>
                      </a:r>
                    </a:p>
                  </a:txBody>
                  <a:tcPr>
                    <a:solidFill>
                      <a:schemeClr val="bg1">
                        <a:lumMod val="95000"/>
                      </a:schemeClr>
                    </a:solidFill>
                  </a:tcPr>
                </a:tc>
                <a:tc>
                  <a:txBody>
                    <a:bodyPr/>
                    <a:lstStyle/>
                    <a:p>
                      <a:pPr algn="ctr"/>
                      <a:r>
                        <a:rPr lang="en-US" sz="1300" b="0" i="0" dirty="0"/>
                        <a:t>196</a:t>
                      </a:r>
                    </a:p>
                  </a:txBody>
                  <a:tcPr>
                    <a:solidFill>
                      <a:schemeClr val="bg1">
                        <a:lumMod val="95000"/>
                      </a:schemeClr>
                    </a:solidFill>
                  </a:tcPr>
                </a:tc>
                <a:tc>
                  <a:txBody>
                    <a:bodyPr/>
                    <a:lstStyle/>
                    <a:p>
                      <a:pPr algn="ctr"/>
                      <a:r>
                        <a:rPr lang="en-US" sz="1300" b="0" i="0" dirty="0"/>
                        <a:t>42</a:t>
                      </a:r>
                    </a:p>
                  </a:txBody>
                  <a:tcPr>
                    <a:solidFill>
                      <a:schemeClr val="bg1">
                        <a:lumMod val="95000"/>
                      </a:schemeClr>
                    </a:solidFill>
                  </a:tcPr>
                </a:tc>
                <a:tc>
                  <a:txBody>
                    <a:bodyPr/>
                    <a:lstStyle/>
                    <a:p>
                      <a:pPr algn="ctr"/>
                      <a:r>
                        <a:rPr lang="en-US" sz="1300" b="1" i="1" dirty="0"/>
                        <a:t>2,472</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7142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13</a:t>
                      </a:r>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tc>
                  <a:txBody>
                    <a:bodyPr/>
                    <a:lstStyle/>
                    <a:p>
                      <a:pPr algn="ctr"/>
                      <a:r>
                        <a:rPr lang="en-US" sz="1300" b="0" i="0" dirty="0"/>
                        <a:t>19</a:t>
                      </a:r>
                    </a:p>
                  </a:txBody>
                  <a:tcPr>
                    <a:solidFill>
                      <a:schemeClr val="bg1">
                        <a:lumMod val="85000"/>
                      </a:schemeClr>
                    </a:solidFill>
                  </a:tcPr>
                </a:tc>
                <a:tc>
                  <a:txBody>
                    <a:bodyPr/>
                    <a:lstStyle/>
                    <a:p>
                      <a:pPr algn="ctr"/>
                      <a:r>
                        <a:rPr lang="en-US" sz="1300" b="1" i="1" dirty="0"/>
                        <a:t>40</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7142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114</a:t>
                      </a:r>
                    </a:p>
                  </a:txBody>
                  <a:tcPr>
                    <a:solidFill>
                      <a:schemeClr val="bg1">
                        <a:lumMod val="95000"/>
                      </a:schemeClr>
                    </a:solidFill>
                  </a:tcPr>
                </a:tc>
                <a:tc>
                  <a:txBody>
                    <a:bodyPr/>
                    <a:lstStyle/>
                    <a:p>
                      <a:pPr algn="ctr"/>
                      <a:r>
                        <a:rPr lang="en-US" sz="1300" b="0" i="0" dirty="0"/>
                        <a:t>1,085</a:t>
                      </a:r>
                    </a:p>
                  </a:txBody>
                  <a:tcPr>
                    <a:solidFill>
                      <a:schemeClr val="bg1">
                        <a:lumMod val="95000"/>
                      </a:schemeClr>
                    </a:solidFill>
                  </a:tcPr>
                </a:tc>
                <a:tc>
                  <a:txBody>
                    <a:bodyPr/>
                    <a:lstStyle/>
                    <a:p>
                      <a:pPr algn="ctr"/>
                      <a:r>
                        <a:rPr lang="en-US" sz="1300" b="0" i="0" dirty="0"/>
                        <a:t>267</a:t>
                      </a:r>
                    </a:p>
                  </a:txBody>
                  <a:tcPr>
                    <a:solidFill>
                      <a:schemeClr val="bg1">
                        <a:lumMod val="95000"/>
                      </a:schemeClr>
                    </a:solidFill>
                  </a:tcPr>
                </a:tc>
                <a:tc>
                  <a:txBody>
                    <a:bodyPr/>
                    <a:lstStyle/>
                    <a:p>
                      <a:pPr algn="ctr"/>
                      <a:r>
                        <a:rPr lang="en-US" sz="1300" b="0" i="0" dirty="0"/>
                        <a:t>81</a:t>
                      </a:r>
                    </a:p>
                  </a:txBody>
                  <a:tcPr>
                    <a:solidFill>
                      <a:schemeClr val="bg1">
                        <a:lumMod val="95000"/>
                      </a:schemeClr>
                    </a:solidFill>
                  </a:tcPr>
                </a:tc>
                <a:tc>
                  <a:txBody>
                    <a:bodyPr/>
                    <a:lstStyle/>
                    <a:p>
                      <a:pPr algn="ctr"/>
                      <a:r>
                        <a:rPr lang="en-US" sz="1300" b="1" i="1" dirty="0"/>
                        <a:t>1,547</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7142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212</a:t>
                      </a:r>
                    </a:p>
                  </a:txBody>
                  <a:tcPr>
                    <a:solidFill>
                      <a:schemeClr val="bg1">
                        <a:lumMod val="85000"/>
                      </a:schemeClr>
                    </a:solidFill>
                  </a:tcPr>
                </a:tc>
                <a:tc>
                  <a:txBody>
                    <a:bodyPr/>
                    <a:lstStyle/>
                    <a:p>
                      <a:pPr algn="ctr"/>
                      <a:r>
                        <a:rPr lang="en-US" sz="1300" b="0" i="0" dirty="0"/>
                        <a:t>1,134</a:t>
                      </a:r>
                    </a:p>
                  </a:txBody>
                  <a:tcPr>
                    <a:solidFill>
                      <a:schemeClr val="bg1">
                        <a:lumMod val="85000"/>
                      </a:schemeClr>
                    </a:solidFill>
                  </a:tcPr>
                </a:tc>
                <a:tc>
                  <a:txBody>
                    <a:bodyPr/>
                    <a:lstStyle/>
                    <a:p>
                      <a:pPr algn="ctr"/>
                      <a:r>
                        <a:rPr lang="en-US" sz="1300" b="0" i="0" dirty="0"/>
                        <a:t>220</a:t>
                      </a:r>
                    </a:p>
                  </a:txBody>
                  <a:tcPr>
                    <a:solidFill>
                      <a:schemeClr val="bg1">
                        <a:lumMod val="85000"/>
                      </a:schemeClr>
                    </a:solidFill>
                  </a:tcPr>
                </a:tc>
                <a:tc>
                  <a:txBody>
                    <a:bodyPr/>
                    <a:lstStyle/>
                    <a:p>
                      <a:pPr algn="ctr"/>
                      <a:r>
                        <a:rPr lang="en-US" sz="1300" b="0" i="0" dirty="0"/>
                        <a:t>65</a:t>
                      </a:r>
                    </a:p>
                  </a:txBody>
                  <a:tcPr>
                    <a:solidFill>
                      <a:schemeClr val="bg1">
                        <a:lumMod val="85000"/>
                      </a:schemeClr>
                    </a:solidFill>
                  </a:tcPr>
                </a:tc>
                <a:tc>
                  <a:txBody>
                    <a:bodyPr/>
                    <a:lstStyle/>
                    <a:p>
                      <a:pPr algn="ctr"/>
                      <a:r>
                        <a:rPr lang="en-US" sz="1300" b="1" i="1" dirty="0"/>
                        <a:t>1,631</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8B52E025-8875-4A24-BF53-5BE2ECC52FFE}"/>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524000"/>
            <a:ext cx="2333624" cy="1766887"/>
          </a:xfrm>
          <a:prstGeom prst="rect">
            <a:avLst/>
          </a:prstGeom>
          <a:noFill/>
          <a:ln w="9525">
            <a:noFill/>
            <a:miter lim="800000"/>
            <a:headEnd/>
            <a:tailEnd/>
          </a:ln>
        </p:spPr>
      </p:pic>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11" name="Picture 10" descr="C:\Users\wllagoe.EADS\Pictures\Construction\IMG_116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819400"/>
            <a:ext cx="1362074" cy="2209800"/>
          </a:xfrm>
          <a:prstGeom prst="rect">
            <a:avLst/>
          </a:prstGeom>
          <a:noFill/>
          <a:ln w="9525">
            <a:noFill/>
            <a:miter lim="800000"/>
            <a:headEnd/>
            <a:tailEnd/>
          </a:ln>
        </p:spPr>
      </p:pic>
      <p:sp>
        <p:nvSpPr>
          <p:cNvPr id="8" name="TextBox 7">
            <a:extLst>
              <a:ext uri="{FF2B5EF4-FFF2-40B4-BE49-F238E27FC236}">
                <a16:creationId xmlns:a16="http://schemas.microsoft.com/office/drawing/2014/main" id="{2E2F8158-E205-4252-AD73-1FE9AA01E352}"/>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40649870"/>
              </p:ext>
            </p:extLst>
          </p:nvPr>
        </p:nvGraphicFramePr>
        <p:xfrm>
          <a:off x="609600" y="1143000"/>
          <a:ext cx="7924796" cy="1219201"/>
        </p:xfrm>
        <a:graphic>
          <a:graphicData uri="http://schemas.openxmlformats.org/drawingml/2006/table">
            <a:tbl>
              <a:tblPr>
                <a:tableStyleId>{00A15C55-8517-42AA-B614-E9B94910E393}</a:tableStyleId>
              </a:tblPr>
              <a:tblGrid>
                <a:gridCol w="2946207">
                  <a:extLst>
                    <a:ext uri="{9D8B030D-6E8A-4147-A177-3AD203B41FA5}">
                      <a16:colId xmlns:a16="http://schemas.microsoft.com/office/drawing/2014/main" val="20000"/>
                    </a:ext>
                  </a:extLst>
                </a:gridCol>
                <a:gridCol w="863793">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1010122525"/>
                    </a:ext>
                  </a:extLst>
                </a:gridCol>
                <a:gridCol w="685800">
                  <a:extLst>
                    <a:ext uri="{9D8B030D-6E8A-4147-A177-3AD203B41FA5}">
                      <a16:colId xmlns:a16="http://schemas.microsoft.com/office/drawing/2014/main" val="2911511207"/>
                    </a:ext>
                  </a:extLst>
                </a:gridCol>
                <a:gridCol w="609600">
                  <a:extLst>
                    <a:ext uri="{9D8B030D-6E8A-4147-A177-3AD203B41FA5}">
                      <a16:colId xmlns:a16="http://schemas.microsoft.com/office/drawing/2014/main" val="3462958817"/>
                    </a:ext>
                  </a:extLst>
                </a:gridCol>
                <a:gridCol w="609596">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3</a:t>
                      </a:r>
                      <a:r>
                        <a:rPr kumimoji="0" lang="en-US" sz="1000" b="1" i="0" u="none" strike="noStrike" cap="none" normalizeH="0" baseline="30000" dirty="0">
                          <a:ln>
                            <a:noFill/>
                          </a:ln>
                          <a:solidFill>
                            <a:schemeClr val="tx1"/>
                          </a:solidFill>
                          <a:effectLst/>
                          <a:latin typeface="Arial" charset="0"/>
                          <a:cs typeface="Arial" charset="0"/>
                        </a:rPr>
                        <a:t>rd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4</a:t>
                      </a:r>
                      <a:r>
                        <a:rPr kumimoji="0" lang="en-US" sz="1000" b="1" i="0" u="none" strike="noStrike" cap="none" normalizeH="0" baseline="30000" dirty="0">
                          <a:ln>
                            <a:noFill/>
                          </a:ln>
                          <a:solidFill>
                            <a:schemeClr val="tx1"/>
                          </a:solidFill>
                          <a:effectLst/>
                          <a:latin typeface="Arial" charset="0"/>
                          <a:cs typeface="Arial" charset="0"/>
                        </a:rPr>
                        <a:t>th</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effectLst/>
                        </a:rPr>
                        <a:t>18</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26</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2</a:t>
                      </a:r>
                      <a:r>
                        <a:rPr kumimoji="0" lang="en-US" sz="1200" b="0" i="1" u="none" strike="noStrike" cap="none" normalizeH="0" baseline="30000" dirty="0">
                          <a:ln>
                            <a:noFill/>
                          </a:ln>
                          <a:effectLst/>
                        </a:rPr>
                        <a:t>nd</a:t>
                      </a:r>
                      <a:r>
                        <a:rPr kumimoji="0" lang="en-US" sz="1200" b="0" i="1" u="none" strike="noStrike" cap="none" normalizeH="0" baseline="0" dirty="0">
                          <a:ln>
                            <a:noFill/>
                          </a:ln>
                          <a:effectLst/>
                        </a:rPr>
                        <a:t> Qtr. Total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mn-ea"/>
                          <a:cs typeface="Arial" charset="0"/>
                        </a:rPr>
                        <a:t>0.0043</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2243022416"/>
              </p:ext>
            </p:extLst>
          </p:nvPr>
        </p:nvGraphicFramePr>
        <p:xfrm>
          <a:off x="609599" y="2514601"/>
          <a:ext cx="7924794" cy="3400843"/>
        </p:xfrm>
        <a:graphic>
          <a:graphicData uri="http://schemas.openxmlformats.org/drawingml/2006/table">
            <a:tbl>
              <a:tblPr firstRow="1" bandRow="1">
                <a:tableStyleId>{00A15C55-8517-42AA-B614-E9B94910E393}</a:tableStyleId>
              </a:tblPr>
              <a:tblGrid>
                <a:gridCol w="1447801">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26229">
                  <a:extLst>
                    <a:ext uri="{9D8B030D-6E8A-4147-A177-3AD203B41FA5}">
                      <a16:colId xmlns:a16="http://schemas.microsoft.com/office/drawing/2014/main" val="3838810103"/>
                    </a:ext>
                  </a:extLst>
                </a:gridCol>
                <a:gridCol w="496319">
                  <a:extLst>
                    <a:ext uri="{9D8B030D-6E8A-4147-A177-3AD203B41FA5}">
                      <a16:colId xmlns:a16="http://schemas.microsoft.com/office/drawing/2014/main" val="2671231329"/>
                    </a:ext>
                  </a:extLst>
                </a:gridCol>
                <a:gridCol w="449052">
                  <a:extLst>
                    <a:ext uri="{9D8B030D-6E8A-4147-A177-3AD203B41FA5}">
                      <a16:colId xmlns:a16="http://schemas.microsoft.com/office/drawing/2014/main" val="3490418878"/>
                    </a:ext>
                  </a:extLst>
                </a:gridCol>
                <a:gridCol w="533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4110">
                  <a:extLst>
                    <a:ext uri="{9D8B030D-6E8A-4147-A177-3AD203B41FA5}">
                      <a16:colId xmlns:a16="http://schemas.microsoft.com/office/drawing/2014/main" val="3251005767"/>
                    </a:ext>
                  </a:extLst>
                </a:gridCol>
                <a:gridCol w="460290">
                  <a:extLst>
                    <a:ext uri="{9D8B030D-6E8A-4147-A177-3AD203B41FA5}">
                      <a16:colId xmlns:a16="http://schemas.microsoft.com/office/drawing/2014/main" val="1079715761"/>
                    </a:ext>
                  </a:extLst>
                </a:gridCol>
                <a:gridCol w="457200">
                  <a:extLst>
                    <a:ext uri="{9D8B030D-6E8A-4147-A177-3AD203B41FA5}">
                      <a16:colId xmlns:a16="http://schemas.microsoft.com/office/drawing/2014/main" val="1394261404"/>
                    </a:ext>
                  </a:extLst>
                </a:gridCol>
                <a:gridCol w="609593">
                  <a:extLst>
                    <a:ext uri="{9D8B030D-6E8A-4147-A177-3AD203B41FA5}">
                      <a16:colId xmlns:a16="http://schemas.microsoft.com/office/drawing/2014/main" val="20005"/>
                    </a:ext>
                  </a:extLst>
                </a:gridCol>
              </a:tblGrid>
              <a:tr h="498517">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baseline="0" dirty="0">
                          <a:solidFill>
                            <a:schemeClr val="tx1"/>
                          </a:solidFill>
                        </a:rPr>
                        <a:t> Qtr.</a:t>
                      </a:r>
                      <a:endParaRPr lang="en-US" sz="1000" b="1" dirty="0">
                        <a:solidFill>
                          <a:schemeClr val="tx1"/>
                        </a:solidFill>
                      </a:endParaRP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4</a:t>
                      </a:r>
                      <a:r>
                        <a:rPr lang="en-US" sz="1000" b="1" baseline="30000" dirty="0">
                          <a:solidFill>
                            <a:schemeClr val="tx1"/>
                          </a:solidFill>
                        </a:rPr>
                        <a:t>th</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4</a:t>
                      </a:r>
                      <a:r>
                        <a:rPr lang="en-US" sz="1000" b="1" baseline="30000" dirty="0">
                          <a:solidFill>
                            <a:schemeClr val="tx1"/>
                          </a:solidFill>
                        </a:rPr>
                        <a:t>th</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14</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FA360B44-02DA-42B5-8213-4816F15ABBA7}"/>
              </a:ext>
            </a:extLst>
          </p:cNvPr>
          <p:cNvSpPr txBox="1"/>
          <p:nvPr/>
        </p:nvSpPr>
        <p:spPr>
          <a:xfrm>
            <a:off x="6477000" y="685800"/>
            <a:ext cx="2286000" cy="369332"/>
          </a:xfrm>
          <a:prstGeom prst="rect">
            <a:avLst/>
          </a:prstGeom>
          <a:noFill/>
        </p:spPr>
        <p:txBody>
          <a:bodyPr wrap="square" rtlCol="0">
            <a:spAutoFit/>
          </a:bodyPr>
          <a:lstStyle/>
          <a:p>
            <a:r>
              <a:rPr lang="en-US" i="1" dirty="0"/>
              <a:t>FFY 2020—4</a:t>
            </a:r>
            <a:r>
              <a:rPr lang="en-US" i="1" baseline="30000" dirty="0"/>
              <a:t>th</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50481</TotalTime>
  <Words>6116</Words>
  <Application>Microsoft Office PowerPoint</Application>
  <PresentationFormat>On-screen Show (4:3)</PresentationFormat>
  <Paragraphs>2531</Paragraphs>
  <Slides>55</Slides>
  <Notes>39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Symbol</vt:lpstr>
      <vt:lpstr>Times New Roman</vt:lpstr>
      <vt:lpstr>Wingdings</vt:lpstr>
      <vt:lpstr>NCDOL  Standard</vt:lpstr>
      <vt:lpstr>1_NCDOL  Standard</vt:lpstr>
      <vt:lpstr>Worksheet</vt:lpstr>
      <vt:lpstr>North Carolina Department of Labor Occupational Safety &amp; Health Division  4th Quarter Report Federal Fiscal Year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3519</cp:revision>
  <cp:lastPrinted>2019-02-22T12:54:39Z</cp:lastPrinted>
  <dcterms:created xsi:type="dcterms:W3CDTF">2000-08-10T17:22:10Z</dcterms:created>
  <dcterms:modified xsi:type="dcterms:W3CDTF">2022-11-28T15:34:53Z</dcterms:modified>
</cp:coreProperties>
</file>