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56"/>
  </p:notesMasterIdLst>
  <p:handoutMasterIdLst>
    <p:handoutMasterId r:id="rId57"/>
  </p:handoutMasterIdLst>
  <p:sldIdLst>
    <p:sldId id="593" r:id="rId3"/>
    <p:sldId id="640" r:id="rId4"/>
    <p:sldId id="601" r:id="rId5"/>
    <p:sldId id="602" r:id="rId6"/>
    <p:sldId id="603" r:id="rId7"/>
    <p:sldId id="605" r:id="rId8"/>
    <p:sldId id="606" r:id="rId9"/>
    <p:sldId id="609" r:id="rId10"/>
    <p:sldId id="611" r:id="rId11"/>
    <p:sldId id="613" r:id="rId12"/>
    <p:sldId id="679" r:id="rId13"/>
    <p:sldId id="615" r:id="rId14"/>
    <p:sldId id="617" r:id="rId15"/>
    <p:sldId id="619" r:id="rId16"/>
    <p:sldId id="687" r:id="rId17"/>
    <p:sldId id="624" r:id="rId18"/>
    <p:sldId id="625" r:id="rId19"/>
    <p:sldId id="626" r:id="rId20"/>
    <p:sldId id="627" r:id="rId21"/>
    <p:sldId id="628" r:id="rId22"/>
    <p:sldId id="623" r:id="rId23"/>
    <p:sldId id="651" r:id="rId24"/>
    <p:sldId id="652" r:id="rId25"/>
    <p:sldId id="639" r:id="rId26"/>
    <p:sldId id="691" r:id="rId27"/>
    <p:sldId id="715" r:id="rId28"/>
    <p:sldId id="633" r:id="rId29"/>
    <p:sldId id="719" r:id="rId30"/>
    <p:sldId id="720" r:id="rId31"/>
    <p:sldId id="714" r:id="rId32"/>
    <p:sldId id="717" r:id="rId33"/>
    <p:sldId id="710" r:id="rId34"/>
    <p:sldId id="649" r:id="rId35"/>
    <p:sldId id="689" r:id="rId36"/>
    <p:sldId id="692" r:id="rId37"/>
    <p:sldId id="724" r:id="rId38"/>
    <p:sldId id="723" r:id="rId39"/>
    <p:sldId id="725" r:id="rId40"/>
    <p:sldId id="726" r:id="rId41"/>
    <p:sldId id="693" r:id="rId42"/>
    <p:sldId id="694" r:id="rId43"/>
    <p:sldId id="699" r:id="rId44"/>
    <p:sldId id="700" r:id="rId45"/>
    <p:sldId id="701" r:id="rId46"/>
    <p:sldId id="721" r:id="rId47"/>
    <p:sldId id="702" r:id="rId48"/>
    <p:sldId id="718" r:id="rId49"/>
    <p:sldId id="703" r:id="rId50"/>
    <p:sldId id="704" r:id="rId51"/>
    <p:sldId id="716" r:id="rId52"/>
    <p:sldId id="705" r:id="rId53"/>
    <p:sldId id="706" r:id="rId54"/>
    <p:sldId id="637" r:id="rId55"/>
  </p:sldIdLst>
  <p:sldSz cx="9144000" cy="6858000" type="screen4x3"/>
  <p:notesSz cx="7010400" cy="9296400"/>
  <p:custDataLst>
    <p:tags r:id="rId5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80"/>
    <a:srgbClr val="E7E7E7"/>
    <a:srgbClr val="012D9A"/>
    <a:srgbClr val="010101"/>
    <a:srgbClr val="C0C0C0"/>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94115-C508-4E5D-B09E-23AE15ADEFCF}" v="1" dt="2022-11-28T15:36:07.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11" d="100"/>
          <a:sy n="111" d="100"/>
        </p:scale>
        <p:origin x="171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830"/>
    </p:cViewPr>
  </p:sorterViewPr>
  <p:notesViewPr>
    <p:cSldViewPr>
      <p:cViewPr>
        <p:scale>
          <a:sx n="80" d="100"/>
          <a:sy n="80" d="100"/>
        </p:scale>
        <p:origin x="1747" y="-17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17</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18</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endParaRPr lang="en-US" sz="1000" dirty="0"/>
          </a:p>
        </p:txBody>
      </p:sp>
    </p:spTree>
    <p:extLst>
      <p:ext uri="{BB962C8B-B14F-4D97-AF65-F5344CB8AC3E}">
        <p14:creationId xmlns:p14="http://schemas.microsoft.com/office/powerpoint/2010/main" val="992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21</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22</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23</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25</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58034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26</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8317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27</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28</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54890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29</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6371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dirty="0"/>
          </a:p>
        </p:txBody>
      </p:sp>
    </p:spTree>
    <p:extLst>
      <p:ext uri="{BB962C8B-B14F-4D97-AF65-F5344CB8AC3E}">
        <p14:creationId xmlns:p14="http://schemas.microsoft.com/office/powerpoint/2010/main" val="2713871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dirty="0"/>
          </a:p>
        </p:txBody>
      </p:sp>
    </p:spTree>
    <p:extLst>
      <p:ext uri="{BB962C8B-B14F-4D97-AF65-F5344CB8AC3E}">
        <p14:creationId xmlns:p14="http://schemas.microsoft.com/office/powerpoint/2010/main" val="4117356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3972020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33</a:t>
            </a:fld>
            <a:endParaRPr lang="en-US"/>
          </a:p>
        </p:txBody>
      </p:sp>
    </p:spTree>
    <p:extLst>
      <p:ext uri="{BB962C8B-B14F-4D97-AF65-F5344CB8AC3E}">
        <p14:creationId xmlns:p14="http://schemas.microsoft.com/office/powerpoint/2010/main" val="2404885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386506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43</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53</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53</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228600" y="6053763"/>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1.jpeg"/><Relationship Id="rId5" Type="http://schemas.openxmlformats.org/officeDocument/2006/relationships/image" Target="../media/image45.jpe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labor.nc.gov/coronavirus-disease-2019-covid-19" TargetMode="External"/><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3</a:t>
            </a:r>
            <a:r>
              <a:rPr lang="en-US" sz="2800" baseline="30000" dirty="0">
                <a:solidFill>
                  <a:schemeClr val="bg2"/>
                </a:solidFill>
              </a:rPr>
              <a:t>rd</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2020*</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812125"/>
            <a:ext cx="7162800" cy="60401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29718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extLst>
              <a:ext uri="{28A0092B-C50C-407E-A947-70E740481C1C}">
                <a14:useLocalDpi xmlns:a14="http://schemas.microsoft.com/office/drawing/2010/main"/>
              </a:ext>
            </a:extLst>
          </a:blip>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5181600" y="4800600"/>
            <a:ext cx="1676400" cy="11430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06993" y="4800600"/>
            <a:ext cx="966450" cy="1143000"/>
          </a:xfrm>
          <a:prstGeom prst="rect">
            <a:avLst/>
          </a:prstGeom>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3785117624"/>
              </p:ext>
            </p:extLst>
          </p:nvPr>
        </p:nvGraphicFramePr>
        <p:xfrm>
          <a:off x="609598" y="1143000"/>
          <a:ext cx="7924802" cy="3082122"/>
        </p:xfrm>
        <a:graphic>
          <a:graphicData uri="http://schemas.openxmlformats.org/drawingml/2006/table">
            <a:tbl>
              <a:tblPr firstRow="1" bandRow="1">
                <a:tableStyleId>{073A0DAA-6AF3-43AB-8588-CEC1D06C72B9}</a:tableStyleId>
              </a:tblPr>
              <a:tblGrid>
                <a:gridCol w="2648783">
                  <a:extLst>
                    <a:ext uri="{9D8B030D-6E8A-4147-A177-3AD203B41FA5}">
                      <a16:colId xmlns:a16="http://schemas.microsoft.com/office/drawing/2014/main" val="20000"/>
                    </a:ext>
                  </a:extLst>
                </a:gridCol>
                <a:gridCol w="893488">
                  <a:extLst>
                    <a:ext uri="{9D8B030D-6E8A-4147-A177-3AD203B41FA5}">
                      <a16:colId xmlns:a16="http://schemas.microsoft.com/office/drawing/2014/main" val="20001"/>
                    </a:ext>
                  </a:extLst>
                </a:gridCol>
                <a:gridCol w="1037968">
                  <a:extLst>
                    <a:ext uri="{9D8B030D-6E8A-4147-A177-3AD203B41FA5}">
                      <a16:colId xmlns:a16="http://schemas.microsoft.com/office/drawing/2014/main" val="619643625"/>
                    </a:ext>
                  </a:extLst>
                </a:gridCol>
                <a:gridCol w="1037968">
                  <a:extLst>
                    <a:ext uri="{9D8B030D-6E8A-4147-A177-3AD203B41FA5}">
                      <a16:colId xmlns:a16="http://schemas.microsoft.com/office/drawing/2014/main" val="2221454088"/>
                    </a:ext>
                  </a:extLst>
                </a:gridCol>
                <a:gridCol w="988540">
                  <a:extLst>
                    <a:ext uri="{9D8B030D-6E8A-4147-A177-3AD203B41FA5}">
                      <a16:colId xmlns:a16="http://schemas.microsoft.com/office/drawing/2014/main" val="20002"/>
                    </a:ext>
                  </a:extLst>
                </a:gridCol>
                <a:gridCol w="1318055">
                  <a:extLst>
                    <a:ext uri="{9D8B030D-6E8A-4147-A177-3AD203B41FA5}">
                      <a16:colId xmlns:a16="http://schemas.microsoft.com/office/drawing/2014/main" val="20003"/>
                    </a:ext>
                  </a:extLst>
                </a:gridCol>
              </a:tblGrid>
              <a:tr h="514515">
                <a:tc>
                  <a:txBody>
                    <a:bodyPr/>
                    <a:lstStyle/>
                    <a:p>
                      <a:pPr algn="r"/>
                      <a:r>
                        <a:rPr lang="en-US" sz="1500" dirty="0">
                          <a:solidFill>
                            <a:schemeClr val="tx1"/>
                          </a:solidFill>
                        </a:rPr>
                        <a:t>COMPLIANCE INSPECTIONS</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algn="ctr"/>
                      <a:r>
                        <a:rPr lang="en-US" sz="1500" b="1" dirty="0">
                          <a:solidFill>
                            <a:schemeClr val="tx1"/>
                          </a:solidFill>
                        </a:rPr>
                        <a:t>2</a:t>
                      </a:r>
                      <a:r>
                        <a:rPr lang="en-US" sz="1500" b="1" baseline="30000" dirty="0">
                          <a:solidFill>
                            <a:schemeClr val="tx1"/>
                          </a:solidFill>
                        </a:rPr>
                        <a:t>nd</a:t>
                      </a:r>
                      <a:r>
                        <a:rPr lang="en-US" sz="1500" b="1" dirty="0">
                          <a:solidFill>
                            <a:schemeClr val="tx1"/>
                          </a:solidFill>
                        </a:rPr>
                        <a:t> Qtr.</a:t>
                      </a:r>
                    </a:p>
                  </a:txBody>
                  <a:tcPr anchor="ctr">
                    <a:solidFill>
                      <a:schemeClr val="bg1">
                        <a:lumMod val="75000"/>
                      </a:schemeClr>
                    </a:solidFill>
                  </a:tcPr>
                </a:tc>
                <a:tc>
                  <a:txBody>
                    <a:bodyPr/>
                    <a:lstStyle/>
                    <a:p>
                      <a:pPr algn="ctr"/>
                      <a:r>
                        <a:rPr lang="en-US" sz="1500" b="1" dirty="0">
                          <a:solidFill>
                            <a:schemeClr val="tx1"/>
                          </a:solidFill>
                        </a:rPr>
                        <a:t>3</a:t>
                      </a:r>
                      <a:r>
                        <a:rPr lang="en-US" sz="1500" b="1" baseline="30000" dirty="0">
                          <a:solidFill>
                            <a:schemeClr val="tx1"/>
                          </a:solidFill>
                        </a:rPr>
                        <a:t>rd</a:t>
                      </a:r>
                      <a:r>
                        <a:rPr lang="en-US" sz="1500" b="1"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61926">
                <a:tc>
                  <a:txBody>
                    <a:bodyPr/>
                    <a:lstStyle/>
                    <a:p>
                      <a:pPr algn="r"/>
                      <a:r>
                        <a:rPr lang="en-US" sz="1500" i="1" dirty="0"/>
                        <a:t>Silica</a:t>
                      </a:r>
                    </a:p>
                  </a:txBody>
                  <a:tcPr>
                    <a:solidFill>
                      <a:schemeClr val="bg1">
                        <a:lumMod val="85000"/>
                      </a:schemeClr>
                    </a:solidFill>
                  </a:tcPr>
                </a:tc>
                <a:tc>
                  <a:txBody>
                    <a:bodyPr/>
                    <a:lstStyle/>
                    <a:p>
                      <a:pPr algn="ctr"/>
                      <a:r>
                        <a:rPr lang="en-US" sz="1500" i="0" dirty="0"/>
                        <a:t>8</a:t>
                      </a:r>
                    </a:p>
                  </a:txBody>
                  <a:tcPr>
                    <a:solidFill>
                      <a:schemeClr val="bg1">
                        <a:lumMod val="85000"/>
                      </a:schemeClr>
                    </a:solidFill>
                  </a:tcPr>
                </a:tc>
                <a:tc>
                  <a:txBody>
                    <a:bodyPr/>
                    <a:lstStyle/>
                    <a:p>
                      <a:pPr algn="ctr"/>
                      <a:r>
                        <a:rPr lang="en-US" sz="1500" i="0" dirty="0"/>
                        <a:t>19</a:t>
                      </a:r>
                    </a:p>
                  </a:txBody>
                  <a:tcPr>
                    <a:solidFill>
                      <a:schemeClr val="bg1">
                        <a:lumMod val="85000"/>
                      </a:schemeClr>
                    </a:solidFill>
                  </a:tcPr>
                </a:tc>
                <a:tc>
                  <a:txBody>
                    <a:bodyPr/>
                    <a:lstStyle/>
                    <a:p>
                      <a:pPr algn="ctr"/>
                      <a:r>
                        <a:rPr lang="en-US" sz="1500" i="0" dirty="0"/>
                        <a:t>5</a:t>
                      </a:r>
                    </a:p>
                  </a:txBody>
                  <a:tcPr>
                    <a:solidFill>
                      <a:schemeClr val="bg1">
                        <a:lumMod val="85000"/>
                      </a:schemeClr>
                    </a:solidFill>
                  </a:tcPr>
                </a:tc>
                <a:tc>
                  <a:txBody>
                    <a:bodyPr/>
                    <a:lstStyle/>
                    <a:p>
                      <a:pPr algn="ctr"/>
                      <a:r>
                        <a:rPr lang="en-US" sz="1500" b="1" i="1" dirty="0"/>
                        <a:t>32</a:t>
                      </a:r>
                    </a:p>
                  </a:txBody>
                  <a:tcPr>
                    <a:solidFill>
                      <a:schemeClr val="bg1">
                        <a:lumMod val="85000"/>
                      </a:schemeClr>
                    </a:solidFill>
                  </a:tcPr>
                </a:tc>
                <a:tc rowSpan="6">
                  <a:txBody>
                    <a:bodyPr/>
                    <a:lstStyle/>
                    <a:p>
                      <a:pPr algn="ctr"/>
                      <a:r>
                        <a:rPr lang="en-US" sz="1500" b="1" i="0" dirty="0"/>
                        <a:t>90</a:t>
                      </a:r>
                    </a:p>
                  </a:txBody>
                  <a:tcPr anchor="b">
                    <a:solidFill>
                      <a:schemeClr val="bg1">
                        <a:lumMod val="85000"/>
                      </a:schemeClr>
                    </a:solidFill>
                  </a:tcPr>
                </a:tc>
                <a:extLst>
                  <a:ext uri="{0D108BD9-81ED-4DB2-BD59-A6C34878D82A}">
                    <a16:rowId xmlns:a16="http://schemas.microsoft.com/office/drawing/2014/main" val="10001"/>
                  </a:ext>
                </a:extLst>
              </a:tr>
              <a:tr h="361926">
                <a:tc>
                  <a:txBody>
                    <a:bodyPr/>
                    <a:lstStyle/>
                    <a:p>
                      <a:pPr algn="r"/>
                      <a:r>
                        <a:rPr lang="en-US" sz="1500" i="1" dirty="0"/>
                        <a:t>Asbestos</a:t>
                      </a:r>
                    </a:p>
                  </a:txBody>
                  <a:tcPr>
                    <a:solidFill>
                      <a:schemeClr val="bg1">
                        <a:lumMod val="95000"/>
                      </a:schemeClr>
                    </a:solidFill>
                  </a:tcPr>
                </a:tc>
                <a:tc>
                  <a:txBody>
                    <a:bodyPr/>
                    <a:lstStyle/>
                    <a:p>
                      <a:pPr algn="ctr"/>
                      <a:r>
                        <a:rPr lang="en-US" sz="1500" i="0" dirty="0"/>
                        <a:t>6</a:t>
                      </a:r>
                    </a:p>
                  </a:txBody>
                  <a:tcPr>
                    <a:solidFill>
                      <a:schemeClr val="bg1">
                        <a:lumMod val="95000"/>
                      </a:schemeClr>
                    </a:solidFill>
                  </a:tcPr>
                </a:tc>
                <a:tc>
                  <a:txBody>
                    <a:bodyPr/>
                    <a:lstStyle/>
                    <a:p>
                      <a:pPr algn="ctr"/>
                      <a:r>
                        <a:rPr lang="en-US" sz="1500" i="0" dirty="0"/>
                        <a:t>6</a:t>
                      </a:r>
                    </a:p>
                  </a:txBody>
                  <a:tcPr>
                    <a:solidFill>
                      <a:schemeClr val="bg1">
                        <a:lumMod val="95000"/>
                      </a:schemeClr>
                    </a:solidFill>
                  </a:tcPr>
                </a:tc>
                <a:tc>
                  <a:txBody>
                    <a:bodyPr/>
                    <a:lstStyle/>
                    <a:p>
                      <a:pPr algn="ctr"/>
                      <a:r>
                        <a:rPr lang="en-US" sz="1500" i="0" dirty="0"/>
                        <a:t>1</a:t>
                      </a:r>
                    </a:p>
                  </a:txBody>
                  <a:tcPr>
                    <a:solidFill>
                      <a:schemeClr val="bg1">
                        <a:lumMod val="95000"/>
                      </a:schemeClr>
                    </a:solidFill>
                  </a:tcPr>
                </a:tc>
                <a:tc>
                  <a:txBody>
                    <a:bodyPr/>
                    <a:lstStyle/>
                    <a:p>
                      <a:pPr algn="ctr"/>
                      <a:r>
                        <a:rPr lang="en-US" sz="1500" b="1" i="1" dirty="0"/>
                        <a:t>13</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61926">
                <a:tc>
                  <a:txBody>
                    <a:bodyPr/>
                    <a:lstStyle/>
                    <a:p>
                      <a:pPr algn="r"/>
                      <a:r>
                        <a:rPr lang="en-US" sz="1500" i="1" dirty="0" err="1"/>
                        <a:t>Isocyanates</a:t>
                      </a:r>
                      <a:endParaRPr lang="en-US" sz="1500" i="1" dirty="0"/>
                    </a:p>
                  </a:txBody>
                  <a:tcPr>
                    <a:solidFill>
                      <a:schemeClr val="bg1">
                        <a:lumMod val="85000"/>
                      </a:schemeClr>
                    </a:solidFill>
                  </a:tcPr>
                </a:tc>
                <a:tc>
                  <a:txBody>
                    <a:bodyPr/>
                    <a:lstStyle/>
                    <a:p>
                      <a:pPr algn="ctr"/>
                      <a:r>
                        <a:rPr lang="en-US" sz="1500" i="0" dirty="0"/>
                        <a:t>5</a:t>
                      </a:r>
                    </a:p>
                  </a:txBody>
                  <a:tcPr>
                    <a:solidFill>
                      <a:schemeClr val="bg1">
                        <a:lumMod val="85000"/>
                      </a:schemeClr>
                    </a:solidFill>
                  </a:tcPr>
                </a:tc>
                <a:tc>
                  <a:txBody>
                    <a:bodyPr/>
                    <a:lstStyle/>
                    <a:p>
                      <a:pPr algn="ctr"/>
                      <a:r>
                        <a:rPr lang="en-US" sz="1500" i="0" dirty="0"/>
                        <a:t>9</a:t>
                      </a:r>
                    </a:p>
                  </a:txBody>
                  <a:tcPr>
                    <a:solidFill>
                      <a:schemeClr val="bg1">
                        <a:lumMod val="85000"/>
                      </a:schemeClr>
                    </a:solidFill>
                  </a:tcPr>
                </a:tc>
                <a:tc>
                  <a:txBody>
                    <a:bodyPr/>
                    <a:lstStyle/>
                    <a:p>
                      <a:pPr algn="ctr"/>
                      <a:r>
                        <a:rPr lang="en-US" sz="1500" i="0" dirty="0"/>
                        <a:t>0</a:t>
                      </a:r>
                    </a:p>
                  </a:txBody>
                  <a:tcPr>
                    <a:solidFill>
                      <a:schemeClr val="bg1">
                        <a:lumMod val="85000"/>
                      </a:schemeClr>
                    </a:solidFill>
                  </a:tcPr>
                </a:tc>
                <a:tc>
                  <a:txBody>
                    <a:bodyPr/>
                    <a:lstStyle/>
                    <a:p>
                      <a:pPr algn="ctr"/>
                      <a:r>
                        <a:rPr lang="en-US" sz="1500" b="1" i="1" dirty="0"/>
                        <a:t>14</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61926">
                <a:tc>
                  <a:txBody>
                    <a:bodyPr/>
                    <a:lstStyle/>
                    <a:p>
                      <a:pPr algn="r"/>
                      <a:r>
                        <a:rPr lang="en-US" sz="1500" i="1" dirty="0"/>
                        <a:t>Lead</a:t>
                      </a:r>
                    </a:p>
                  </a:txBody>
                  <a:tcPr>
                    <a:solidFill>
                      <a:schemeClr val="bg1">
                        <a:lumMod val="95000"/>
                      </a:schemeClr>
                    </a:solidFill>
                  </a:tcPr>
                </a:tc>
                <a:tc>
                  <a:txBody>
                    <a:bodyPr/>
                    <a:lstStyle/>
                    <a:p>
                      <a:pPr algn="ctr"/>
                      <a:r>
                        <a:rPr lang="en-US" sz="1500" i="0" dirty="0"/>
                        <a:t>3</a:t>
                      </a:r>
                    </a:p>
                  </a:txBody>
                  <a:tcPr>
                    <a:solidFill>
                      <a:schemeClr val="bg1">
                        <a:lumMod val="95000"/>
                      </a:schemeClr>
                    </a:solidFill>
                  </a:tcPr>
                </a:tc>
                <a:tc>
                  <a:txBody>
                    <a:bodyPr/>
                    <a:lstStyle/>
                    <a:p>
                      <a:pPr algn="ctr"/>
                      <a:r>
                        <a:rPr lang="en-US" sz="1500" i="0" dirty="0"/>
                        <a:t>5</a:t>
                      </a:r>
                    </a:p>
                  </a:txBody>
                  <a:tcPr>
                    <a:solidFill>
                      <a:schemeClr val="bg1">
                        <a:lumMod val="95000"/>
                      </a:schemeClr>
                    </a:solidFill>
                  </a:tcPr>
                </a:tc>
                <a:tc>
                  <a:txBody>
                    <a:bodyPr/>
                    <a:lstStyle/>
                    <a:p>
                      <a:pPr algn="ctr"/>
                      <a:r>
                        <a:rPr lang="en-US" sz="1500" i="0" dirty="0"/>
                        <a:t>2</a:t>
                      </a:r>
                    </a:p>
                  </a:txBody>
                  <a:tcPr>
                    <a:solidFill>
                      <a:schemeClr val="bg1">
                        <a:lumMod val="95000"/>
                      </a:schemeClr>
                    </a:solidFill>
                  </a:tcPr>
                </a:tc>
                <a:tc>
                  <a:txBody>
                    <a:bodyPr/>
                    <a:lstStyle/>
                    <a:p>
                      <a:pPr algn="ctr"/>
                      <a:r>
                        <a:rPr lang="en-US" sz="1500" b="1" i="1" dirty="0"/>
                        <a:t>10</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61926">
                <a:tc>
                  <a:txBody>
                    <a:bodyPr/>
                    <a:lstStyle/>
                    <a:p>
                      <a:pPr algn="r"/>
                      <a:r>
                        <a:rPr lang="en-US" sz="1500" i="1" dirty="0" err="1"/>
                        <a:t>Hexavalent</a:t>
                      </a:r>
                      <a:r>
                        <a:rPr lang="en-US" sz="1500" i="1" dirty="0"/>
                        <a:t> Chromium</a:t>
                      </a:r>
                    </a:p>
                  </a:txBody>
                  <a:tcPr>
                    <a:solidFill>
                      <a:schemeClr val="bg1">
                        <a:lumMod val="85000"/>
                      </a:schemeClr>
                    </a:solidFill>
                  </a:tcPr>
                </a:tc>
                <a:tc>
                  <a:txBody>
                    <a:bodyPr/>
                    <a:lstStyle/>
                    <a:p>
                      <a:pPr algn="ctr"/>
                      <a:r>
                        <a:rPr lang="en-US" sz="1500" i="0" dirty="0"/>
                        <a:t>3</a:t>
                      </a:r>
                    </a:p>
                  </a:txBody>
                  <a:tcPr>
                    <a:solidFill>
                      <a:schemeClr val="bg1">
                        <a:lumMod val="85000"/>
                      </a:schemeClr>
                    </a:solidFill>
                  </a:tcPr>
                </a:tc>
                <a:tc>
                  <a:txBody>
                    <a:bodyPr/>
                    <a:lstStyle/>
                    <a:p>
                      <a:pPr algn="ctr"/>
                      <a:r>
                        <a:rPr lang="en-US" sz="1500" i="0" dirty="0"/>
                        <a:t>3</a:t>
                      </a:r>
                    </a:p>
                  </a:txBody>
                  <a:tcPr>
                    <a:solidFill>
                      <a:schemeClr val="bg1">
                        <a:lumMod val="85000"/>
                      </a:schemeClr>
                    </a:solidFill>
                  </a:tcPr>
                </a:tc>
                <a:tc>
                  <a:txBody>
                    <a:bodyPr/>
                    <a:lstStyle/>
                    <a:p>
                      <a:pPr algn="ctr"/>
                      <a:r>
                        <a:rPr lang="en-US" sz="1500" i="0" dirty="0"/>
                        <a:t>0</a:t>
                      </a:r>
                    </a:p>
                  </a:txBody>
                  <a:tcPr>
                    <a:solidFill>
                      <a:schemeClr val="bg1">
                        <a:lumMod val="85000"/>
                      </a:schemeClr>
                    </a:solidFill>
                  </a:tcPr>
                </a:tc>
                <a:tc>
                  <a:txBody>
                    <a:bodyPr/>
                    <a:lstStyle/>
                    <a:p>
                      <a:pPr algn="ctr"/>
                      <a:r>
                        <a:rPr lang="en-US" sz="1500" b="1" i="1" dirty="0"/>
                        <a:t>6</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61926">
                <a:tc>
                  <a:txBody>
                    <a:bodyPr/>
                    <a:lstStyle/>
                    <a:p>
                      <a:pPr algn="r"/>
                      <a:r>
                        <a:rPr lang="en-US" sz="1500" b="1" i="1" dirty="0"/>
                        <a:t>Total</a:t>
                      </a:r>
                    </a:p>
                  </a:txBody>
                  <a:tcPr>
                    <a:solidFill>
                      <a:schemeClr val="bg1">
                        <a:lumMod val="95000"/>
                      </a:schemeClr>
                    </a:solidFill>
                  </a:tcPr>
                </a:tc>
                <a:tc>
                  <a:txBody>
                    <a:bodyPr/>
                    <a:lstStyle/>
                    <a:p>
                      <a:pPr algn="ctr"/>
                      <a:r>
                        <a:rPr lang="en-US" sz="1500" b="1" i="1" dirty="0"/>
                        <a:t>24</a:t>
                      </a:r>
                    </a:p>
                  </a:txBody>
                  <a:tcPr>
                    <a:solidFill>
                      <a:schemeClr val="bg1">
                        <a:lumMod val="95000"/>
                      </a:schemeClr>
                    </a:solidFill>
                  </a:tcPr>
                </a:tc>
                <a:tc>
                  <a:txBody>
                    <a:bodyPr/>
                    <a:lstStyle/>
                    <a:p>
                      <a:pPr algn="ctr"/>
                      <a:r>
                        <a:rPr lang="en-US" sz="1500" b="1" i="1" dirty="0"/>
                        <a:t>35</a:t>
                      </a:r>
                    </a:p>
                  </a:txBody>
                  <a:tcPr>
                    <a:solidFill>
                      <a:schemeClr val="bg1">
                        <a:lumMod val="95000"/>
                      </a:schemeClr>
                    </a:solidFill>
                  </a:tcPr>
                </a:tc>
                <a:tc>
                  <a:txBody>
                    <a:bodyPr/>
                    <a:lstStyle/>
                    <a:p>
                      <a:pPr algn="ctr"/>
                      <a:r>
                        <a:rPr lang="en-US" sz="1500" b="1" i="1" dirty="0"/>
                        <a:t>8</a:t>
                      </a:r>
                    </a:p>
                  </a:txBody>
                  <a:tcPr>
                    <a:solidFill>
                      <a:schemeClr val="bg1">
                        <a:lumMod val="95000"/>
                      </a:schemeClr>
                    </a:solidFill>
                  </a:tcPr>
                </a:tc>
                <a:tc>
                  <a:txBody>
                    <a:bodyPr/>
                    <a:lstStyle/>
                    <a:p>
                      <a:pPr algn="ctr"/>
                      <a:r>
                        <a:rPr lang="en-US" sz="1500" b="1" i="1" dirty="0"/>
                        <a:t>67</a:t>
                      </a:r>
                    </a:p>
                  </a:txBody>
                  <a:tcP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61926">
                <a:tc>
                  <a:txBody>
                    <a:bodyPr/>
                    <a:lstStyle/>
                    <a:p>
                      <a:pPr algn="r"/>
                      <a:r>
                        <a:rPr lang="en-US" sz="1500" b="0" i="1" dirty="0"/>
                        <a:t>Program Improvements</a:t>
                      </a:r>
                    </a:p>
                  </a:txBody>
                  <a:tcPr>
                    <a:solidFill>
                      <a:schemeClr val="bg1">
                        <a:lumMod val="85000"/>
                      </a:schemeClr>
                    </a:solidFill>
                  </a:tcPr>
                </a:tc>
                <a:tc>
                  <a:txBody>
                    <a:bodyPr/>
                    <a:lstStyle/>
                    <a:p>
                      <a:pPr algn="ctr"/>
                      <a:r>
                        <a:rPr lang="en-US" sz="1500" b="0" i="0" dirty="0"/>
                        <a:t>5</a:t>
                      </a:r>
                    </a:p>
                  </a:txBody>
                  <a:tcPr>
                    <a:solidFill>
                      <a:schemeClr val="bg1">
                        <a:lumMod val="85000"/>
                      </a:schemeClr>
                    </a:solidFill>
                  </a:tcPr>
                </a:tc>
                <a:tc>
                  <a:txBody>
                    <a:bodyPr/>
                    <a:lstStyle/>
                    <a:p>
                      <a:pPr algn="ctr"/>
                      <a:r>
                        <a:rPr lang="en-US" sz="1500" b="0" i="0" dirty="0"/>
                        <a:t>11</a:t>
                      </a:r>
                    </a:p>
                  </a:txBody>
                  <a:tcPr>
                    <a:solidFill>
                      <a:schemeClr val="bg1">
                        <a:lumMod val="85000"/>
                      </a:schemeClr>
                    </a:solidFill>
                  </a:tcPr>
                </a:tc>
                <a:tc>
                  <a:txBody>
                    <a:bodyPr/>
                    <a:lstStyle/>
                    <a:p>
                      <a:pPr algn="ctr"/>
                      <a:r>
                        <a:rPr lang="en-US" sz="1500" b="0" i="0" dirty="0"/>
                        <a:t>4</a:t>
                      </a:r>
                    </a:p>
                  </a:txBody>
                  <a:tcPr>
                    <a:solidFill>
                      <a:schemeClr val="bg1">
                        <a:lumMod val="85000"/>
                      </a:schemeClr>
                    </a:solidFill>
                  </a:tcPr>
                </a:tc>
                <a:tc>
                  <a:txBody>
                    <a:bodyPr/>
                    <a:lstStyle/>
                    <a:p>
                      <a:pPr algn="ctr"/>
                      <a:r>
                        <a:rPr lang="en-US" sz="1500" b="1" i="1" dirty="0"/>
                        <a:t>20</a:t>
                      </a:r>
                    </a:p>
                  </a:txBody>
                  <a:tcPr>
                    <a:solidFill>
                      <a:schemeClr val="bg1">
                        <a:lumMod val="85000"/>
                      </a:schemeClr>
                    </a:solidFill>
                  </a:tcPr>
                </a:tc>
                <a:tc>
                  <a:txBody>
                    <a:bodyPr/>
                    <a:lstStyle/>
                    <a:p>
                      <a:pPr algn="ctr"/>
                      <a:r>
                        <a:rPr lang="en-US" sz="15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sp>
        <p:nvSpPr>
          <p:cNvPr id="14" name="TextBox 13">
            <a:extLst>
              <a:ext uri="{FF2B5EF4-FFF2-40B4-BE49-F238E27FC236}">
                <a16:creationId xmlns:a16="http://schemas.microsoft.com/office/drawing/2014/main" id="{A3E3F6F2-70C8-44BF-9B71-06A68A4D80D9}"/>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835358" y="4272060"/>
            <a:ext cx="797013" cy="215444"/>
          </a:xfrm>
          <a:prstGeom prst="rect">
            <a:avLst/>
          </a:prstGeom>
          <a:noFill/>
        </p:spPr>
        <p:txBody>
          <a:bodyPr wrap="none" rtlCol="0">
            <a:spAutoFit/>
          </a:bodyPr>
          <a:lstStyle/>
          <a:p>
            <a:r>
              <a:rPr lang="en-US" sz="800" i="1" dirty="0"/>
              <a:t>* All Samples</a:t>
            </a:r>
          </a:p>
        </p:txBody>
      </p:sp>
      <p:pic>
        <p:nvPicPr>
          <p:cNvPr id="30" name="Picture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533900"/>
            <a:ext cx="1500961" cy="1428827"/>
          </a:xfrm>
          <a:prstGeom prst="rect">
            <a:avLst/>
          </a:prstGeom>
        </p:spPr>
      </p:pic>
      <p:pic>
        <p:nvPicPr>
          <p:cNvPr id="31" name="Picture 30"/>
          <p:cNvPicPr/>
          <p:nvPr/>
        </p:nvPicPr>
        <p:blipFill rotWithShape="1">
          <a:blip r:embed="rId4" cstate="print">
            <a:extLst>
              <a:ext uri="{28A0092B-C50C-407E-A947-70E740481C1C}">
                <a14:useLocalDpi xmlns:a14="http://schemas.microsoft.com/office/drawing/2010/main"/>
              </a:ext>
            </a:extLst>
          </a:blip>
          <a:srcRect/>
          <a:stretch/>
        </p:blipFill>
        <p:spPr bwMode="auto">
          <a:xfrm>
            <a:off x="5587228" y="4545565"/>
            <a:ext cx="2489972"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73646"/>
            <a:ext cx="1186543" cy="215444"/>
          </a:xfrm>
          <a:prstGeom prst="rect">
            <a:avLst/>
          </a:prstGeom>
          <a:noFill/>
        </p:spPr>
        <p:txBody>
          <a:bodyPr wrap="none" rtlCol="0">
            <a:spAutoFit/>
          </a:bodyPr>
          <a:lstStyle/>
          <a:p>
            <a:r>
              <a:rPr lang="en-US" sz="800" dirty="0"/>
              <a:t>NCDOL Photo Library</a:t>
            </a:r>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91000" y="4533898"/>
            <a:ext cx="1400920" cy="142882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57400" y="4530829"/>
            <a:ext cx="2147842" cy="1431896"/>
          </a:xfrm>
          <a:prstGeom prst="rect">
            <a:avLst/>
          </a:prstGeom>
        </p:spPr>
      </p:pic>
      <p:graphicFrame>
        <p:nvGraphicFramePr>
          <p:cNvPr id="21" name="Group 154">
            <a:extLst>
              <a:ext uri="{FF2B5EF4-FFF2-40B4-BE49-F238E27FC236}">
                <a16:creationId xmlns:a16="http://schemas.microsoft.com/office/drawing/2014/main" id="{1D48420E-A8C0-473D-A6AE-AFB2322D3CED}"/>
              </a:ext>
            </a:extLst>
          </p:cNvPr>
          <p:cNvGraphicFramePr>
            <a:graphicFrameLocks noGrp="1"/>
          </p:cNvGraphicFramePr>
          <p:nvPr>
            <p:extLst>
              <p:ext uri="{D42A27DB-BD31-4B8C-83A1-F6EECF244321}">
                <p14:modId xmlns:p14="http://schemas.microsoft.com/office/powerpoint/2010/main" val="2215334497"/>
              </p:ext>
            </p:extLst>
          </p:nvPr>
        </p:nvGraphicFramePr>
        <p:xfrm>
          <a:off x="611188" y="1143001"/>
          <a:ext cx="7921619" cy="3129059"/>
        </p:xfrm>
        <a:graphic>
          <a:graphicData uri="http://schemas.openxmlformats.org/drawingml/2006/table">
            <a:tbl>
              <a:tblPr>
                <a:tableStyleId>{00A15C55-8517-42AA-B614-E9B94910E393}</a:tableStyleId>
              </a:tblPr>
              <a:tblGrid>
                <a:gridCol w="1065212">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616444447"/>
                    </a:ext>
                  </a:extLst>
                </a:gridCol>
                <a:gridCol w="685800">
                  <a:extLst>
                    <a:ext uri="{9D8B030D-6E8A-4147-A177-3AD203B41FA5}">
                      <a16:colId xmlns:a16="http://schemas.microsoft.com/office/drawing/2014/main" val="3530103616"/>
                    </a:ext>
                  </a:extLst>
                </a:gridCol>
                <a:gridCol w="531857">
                  <a:extLst>
                    <a:ext uri="{9D8B030D-6E8A-4147-A177-3AD203B41FA5}">
                      <a16:colId xmlns:a16="http://schemas.microsoft.com/office/drawing/2014/main" val="20002"/>
                    </a:ext>
                  </a:extLst>
                </a:gridCol>
                <a:gridCol w="687343">
                  <a:extLst>
                    <a:ext uri="{9D8B030D-6E8A-4147-A177-3AD203B41FA5}">
                      <a16:colId xmlns:a16="http://schemas.microsoft.com/office/drawing/2014/main" val="20003"/>
                    </a:ext>
                  </a:extLst>
                </a:gridCol>
                <a:gridCol w="533400">
                  <a:extLst>
                    <a:ext uri="{9D8B030D-6E8A-4147-A177-3AD203B41FA5}">
                      <a16:colId xmlns:a16="http://schemas.microsoft.com/office/drawing/2014/main" val="1784544430"/>
                    </a:ext>
                  </a:extLst>
                </a:gridCol>
                <a:gridCol w="634236">
                  <a:extLst>
                    <a:ext uri="{9D8B030D-6E8A-4147-A177-3AD203B41FA5}">
                      <a16:colId xmlns:a16="http://schemas.microsoft.com/office/drawing/2014/main" val="756355966"/>
                    </a:ext>
                  </a:extLst>
                </a:gridCol>
                <a:gridCol w="508764">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3466905601"/>
                    </a:ext>
                  </a:extLst>
                </a:gridCol>
                <a:gridCol w="684207">
                  <a:extLst>
                    <a:ext uri="{9D8B030D-6E8A-4147-A177-3AD203B41FA5}">
                      <a16:colId xmlns:a16="http://schemas.microsoft.com/office/drawing/2014/main" val="2700269646"/>
                    </a:ext>
                  </a:extLst>
                </a:gridCol>
              </a:tblGrid>
              <a:tr h="363516">
                <a:tc grid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2410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294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1</a:t>
                      </a:r>
                      <a:r>
                        <a:rPr kumimoji="0" lang="en-US" sz="800" b="1" i="0" u="none" strike="noStrike" cap="none" normalizeH="0" baseline="30000" dirty="0">
                          <a:ln>
                            <a:noFill/>
                          </a:ln>
                          <a:solidFill>
                            <a:schemeClr val="tx1"/>
                          </a:solidFill>
                          <a:effectLst/>
                          <a:latin typeface="Arial" charset="0"/>
                          <a:cs typeface="Arial" charset="0"/>
                        </a:rPr>
                        <a:t>st</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2</a:t>
                      </a:r>
                      <a:r>
                        <a:rPr kumimoji="0" lang="en-US" sz="800" b="1" i="0" u="none" strike="noStrike" cap="none" normalizeH="0" baseline="30000" dirty="0">
                          <a:ln>
                            <a:noFill/>
                          </a:ln>
                          <a:solidFill>
                            <a:schemeClr val="tx1"/>
                          </a:solidFill>
                          <a:effectLst/>
                          <a:latin typeface="Arial" charset="0"/>
                          <a:cs typeface="Arial" charset="0"/>
                        </a:rPr>
                        <a:t>nd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3</a:t>
                      </a:r>
                      <a:r>
                        <a:rPr kumimoji="0" lang="en-US" sz="800" b="1" i="0" u="none" strike="noStrike" cap="none" normalizeH="0" baseline="30000" dirty="0">
                          <a:ln>
                            <a:noFill/>
                          </a:ln>
                          <a:solidFill>
                            <a:schemeClr val="tx1"/>
                          </a:solidFill>
                          <a:effectLst/>
                          <a:latin typeface="Arial" charset="0"/>
                          <a:cs typeface="Arial" charset="0"/>
                        </a:rPr>
                        <a:t>rd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1</a:t>
                      </a:r>
                      <a:r>
                        <a:rPr kumimoji="0" lang="en-US" sz="800" b="1" i="0" u="none" strike="noStrike" cap="none" normalizeH="0" baseline="30000" dirty="0">
                          <a:ln>
                            <a:noFill/>
                          </a:ln>
                          <a:solidFill>
                            <a:schemeClr val="tx1"/>
                          </a:solidFill>
                          <a:effectLst/>
                          <a:latin typeface="Arial" charset="0"/>
                          <a:cs typeface="Arial" charset="0"/>
                        </a:rPr>
                        <a:t>st </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2</a:t>
                      </a:r>
                      <a:r>
                        <a:rPr kumimoji="0" lang="en-US" sz="800" b="1" i="0" u="none" strike="noStrike" cap="none" normalizeH="0" baseline="30000" dirty="0">
                          <a:ln>
                            <a:noFill/>
                          </a:ln>
                          <a:solidFill>
                            <a:schemeClr val="tx1"/>
                          </a:solidFill>
                          <a:effectLst/>
                          <a:latin typeface="Arial" charset="0"/>
                          <a:cs typeface="Arial" charset="0"/>
                        </a:rPr>
                        <a:t>nd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3</a:t>
                      </a:r>
                      <a:r>
                        <a:rPr kumimoji="0" lang="en-US" sz="800" b="1" i="0" u="none" strike="noStrike" cap="none" normalizeH="0" baseline="30000" dirty="0">
                          <a:ln>
                            <a:noFill/>
                          </a:ln>
                          <a:solidFill>
                            <a:schemeClr val="tx1"/>
                          </a:solidFill>
                          <a:effectLst/>
                          <a:latin typeface="Arial" charset="0"/>
                          <a:cs typeface="Arial" charset="0"/>
                        </a:rPr>
                        <a:t>rd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a:ln>
                            <a:noFill/>
                          </a:ln>
                          <a:solidFill>
                            <a:schemeClr val="tx1"/>
                          </a:solidFill>
                          <a:effectLst/>
                          <a:latin typeface="Arial" charset="0"/>
                          <a:cs typeface="Arial" charset="0"/>
                        </a:rPr>
                        <a:t> 1</a:t>
                      </a:r>
                      <a:r>
                        <a:rPr kumimoji="0" lang="en-US" sz="800" b="1" i="0" u="none" strike="noStrike" cap="none" normalizeH="0" baseline="30000" dirty="0">
                          <a:ln>
                            <a:noFill/>
                          </a:ln>
                          <a:solidFill>
                            <a:schemeClr val="tx1"/>
                          </a:solidFill>
                          <a:effectLst/>
                          <a:latin typeface="Arial" charset="0"/>
                          <a:cs typeface="Arial" charset="0"/>
                        </a:rPr>
                        <a:t>st</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a:ln>
                            <a:noFill/>
                          </a:ln>
                          <a:solidFill>
                            <a:schemeClr val="tx1"/>
                          </a:solidFill>
                          <a:effectLst/>
                          <a:latin typeface="Arial" charset="0"/>
                          <a:cs typeface="Arial" charset="0"/>
                        </a:rPr>
                        <a:t>2</a:t>
                      </a:r>
                      <a:r>
                        <a:rPr kumimoji="0" lang="en-US" sz="800" b="1" i="0" u="none" strike="noStrike" cap="none" normalizeH="0" baseline="30000" dirty="0">
                          <a:ln>
                            <a:noFill/>
                          </a:ln>
                          <a:solidFill>
                            <a:schemeClr val="tx1"/>
                          </a:solidFill>
                          <a:effectLst/>
                          <a:latin typeface="Arial" charset="0"/>
                          <a:cs typeface="Arial" charset="0"/>
                        </a:rPr>
                        <a:t>nd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a:ln>
                            <a:noFill/>
                          </a:ln>
                          <a:solidFill>
                            <a:schemeClr val="tx1"/>
                          </a:solidFill>
                          <a:effectLst/>
                          <a:latin typeface="Arial" charset="0"/>
                          <a:cs typeface="Arial" charset="0"/>
                        </a:rPr>
                        <a:t>3</a:t>
                      </a:r>
                      <a:r>
                        <a:rPr kumimoji="0" lang="en-US" sz="800" b="1" i="0" u="none" strike="noStrike" cap="none" normalizeH="0" baseline="30000" dirty="0">
                          <a:ln>
                            <a:noFill/>
                          </a:ln>
                          <a:solidFill>
                            <a:schemeClr val="tx1"/>
                          </a:solidFill>
                          <a:effectLst/>
                          <a:latin typeface="Arial" charset="0"/>
                          <a:cs typeface="Arial" charset="0"/>
                        </a:rPr>
                        <a:t>rd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effectLst/>
                        </a:rPr>
                        <a:t>Silica</a:t>
                      </a:r>
                      <a:endParaRPr kumimoji="0" lang="en-US" sz="10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1.49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0.43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0.84</a:t>
                      </a:r>
                    </a:p>
                  </a:txBody>
                  <a:tcPr anchor="ctr" horzOverflow="overflow">
                    <a:solidFill>
                      <a:schemeClr val="bg1">
                        <a:lumMod val="95000"/>
                      </a:schemeClr>
                    </a:solidFill>
                  </a:tcPr>
                </a:tc>
                <a:extLst>
                  <a:ext uri="{0D108BD9-81ED-4DB2-BD59-A6C34878D82A}">
                    <a16:rowId xmlns:a16="http://schemas.microsoft.com/office/drawing/2014/main" val="10003"/>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effectLst/>
                        </a:rPr>
                        <a:t>Asbestos</a:t>
                      </a:r>
                      <a:endParaRPr kumimoji="0" lang="en-US" sz="10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err="1">
                          <a:ln>
                            <a:noFill/>
                          </a:ln>
                          <a:effectLst/>
                        </a:rPr>
                        <a:t>Isocyanates</a:t>
                      </a:r>
                      <a:endParaRPr kumimoji="0" lang="en-US" sz="10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0.30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5"/>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effectLst/>
                        </a:rPr>
                        <a:t>Lead</a:t>
                      </a:r>
                      <a:endParaRPr kumimoji="0" lang="en-US" sz="10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1.32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6"/>
                  </a:ext>
                </a:extLst>
              </a:tr>
              <a:tr h="429437">
                <a:tc>
                  <a:txBody>
                    <a:bodyPr/>
                    <a:lstStyle/>
                    <a:p>
                      <a:pPr algn="r"/>
                      <a:r>
                        <a:rPr lang="en-US" sz="10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7"/>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26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pic>
        <p:nvPicPr>
          <p:cNvPr id="13" name="Picture 12" descr="C:\Users\wllagoe.EADS\Pictures\Construction\IMG_1163.JPG">
            <a:extLst>
              <a:ext uri="{FF2B5EF4-FFF2-40B4-BE49-F238E27FC236}">
                <a16:creationId xmlns:a16="http://schemas.microsoft.com/office/drawing/2014/main" id="{E6ADD371-280B-4298-ADFF-043ACFD7CCBD}"/>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7543800" y="4530828"/>
            <a:ext cx="989011" cy="1428827"/>
          </a:xfrm>
          <a:prstGeom prst="rect">
            <a:avLst/>
          </a:prstGeom>
          <a:noFill/>
          <a:ln w="9525">
            <a:noFill/>
            <a:miter lim="800000"/>
            <a:headEnd/>
            <a:tailEnd/>
          </a:ln>
        </p:spPr>
      </p:pic>
      <p:sp>
        <p:nvSpPr>
          <p:cNvPr id="12" name="TextBox 11">
            <a:extLst>
              <a:ext uri="{FF2B5EF4-FFF2-40B4-BE49-F238E27FC236}">
                <a16:creationId xmlns:a16="http://schemas.microsoft.com/office/drawing/2014/main" id="{2066D406-B55F-430E-95AC-B95B457640CB}"/>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a:ext>
            </a:extLst>
          </a:blip>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63246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245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451485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extLst>
              <a:ext uri="{28A0092B-C50C-407E-A947-70E740481C1C}">
                <a14:useLocalDpi xmlns:a14="http://schemas.microsoft.com/office/drawing/2010/main"/>
              </a:ext>
            </a:extLst>
          </a:blip>
          <a:srcRect/>
          <a:stretch>
            <a:fillRect/>
          </a:stretch>
        </p:blipFill>
        <p:spPr bwMode="auto">
          <a:xfrm>
            <a:off x="38862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14478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extLst>
              <a:ext uri="{28A0092B-C50C-407E-A947-70E740481C1C}">
                <a14:useLocalDpi xmlns:a14="http://schemas.microsoft.com/office/drawing/2010/main"/>
              </a:ext>
            </a:extLst>
          </a:blip>
          <a:srcRect/>
          <a:stretch>
            <a:fillRect/>
          </a:stretch>
        </p:blipFill>
        <p:spPr bwMode="auto">
          <a:xfrm>
            <a:off x="2286000" y="4267200"/>
            <a:ext cx="1600200" cy="457200"/>
          </a:xfrm>
          <a:prstGeom prst="rect">
            <a:avLst/>
          </a:prstGeom>
          <a:noFill/>
          <a:ln w="9525">
            <a:noFill/>
            <a:miter lim="800000"/>
            <a:headEnd/>
            <a:tailEnd/>
          </a:ln>
        </p:spPr>
      </p:pic>
      <p:pic>
        <p:nvPicPr>
          <p:cNvPr id="153602" name="Picture 2" descr="C:\Users\wllagoe.EADS\Pictures\STAR\IMG_2498_1.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38200" y="4267200"/>
            <a:ext cx="609600" cy="460945"/>
          </a:xfrm>
          <a:prstGeom prst="rect">
            <a:avLst/>
          </a:prstGeom>
          <a:noFill/>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pic>
        <p:nvPicPr>
          <p:cNvPr id="26" name="Picture 25" descr="C:\Users\wllagoe.EADS\Documents\ETTA\Pics\Training Event\OSHA training 022.jpg"/>
          <p:cNvPicPr/>
          <p:nvPr/>
        </p:nvPicPr>
        <p:blipFill>
          <a:blip r:embed="rId11" cstate="print">
            <a:extLst>
              <a:ext uri="{28A0092B-C50C-407E-A947-70E740481C1C}">
                <a14:useLocalDpi xmlns:a14="http://schemas.microsoft.com/office/drawing/2010/main"/>
              </a:ext>
            </a:extLst>
          </a:blip>
          <a:srcRect/>
          <a:stretch>
            <a:fillRect/>
          </a:stretch>
        </p:blipFill>
        <p:spPr bwMode="auto">
          <a:xfrm>
            <a:off x="609600" y="4267200"/>
            <a:ext cx="328612" cy="476250"/>
          </a:xfrm>
          <a:prstGeom prst="rect">
            <a:avLst/>
          </a:prstGeom>
          <a:noFill/>
          <a:ln w="9525">
            <a:noFill/>
            <a:miter lim="800000"/>
            <a:headEnd/>
            <a:tailEnd/>
          </a:ln>
        </p:spPr>
      </p:pic>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704414873"/>
              </p:ext>
            </p:extLst>
          </p:nvPr>
        </p:nvGraphicFramePr>
        <p:xfrm>
          <a:off x="609600" y="1123675"/>
          <a:ext cx="7924795" cy="3067328"/>
        </p:xfrm>
        <a:graphic>
          <a:graphicData uri="http://schemas.openxmlformats.org/drawingml/2006/table">
            <a:tbl>
              <a:tblPr/>
              <a:tblGrid>
                <a:gridCol w="3962394">
                  <a:extLst>
                    <a:ext uri="{9D8B030D-6E8A-4147-A177-3AD203B41FA5}">
                      <a16:colId xmlns:a16="http://schemas.microsoft.com/office/drawing/2014/main" val="20000"/>
                    </a:ext>
                  </a:extLst>
                </a:gridCol>
                <a:gridCol w="976245">
                  <a:extLst>
                    <a:ext uri="{9D8B030D-6E8A-4147-A177-3AD203B41FA5}">
                      <a16:colId xmlns:a16="http://schemas.microsoft.com/office/drawing/2014/main" val="20001"/>
                    </a:ext>
                  </a:extLst>
                </a:gridCol>
                <a:gridCol w="976245">
                  <a:extLst>
                    <a:ext uri="{9D8B030D-6E8A-4147-A177-3AD203B41FA5}">
                      <a16:colId xmlns:a16="http://schemas.microsoft.com/office/drawing/2014/main" val="1849182283"/>
                    </a:ext>
                  </a:extLst>
                </a:gridCol>
                <a:gridCol w="976245">
                  <a:extLst>
                    <a:ext uri="{9D8B030D-6E8A-4147-A177-3AD203B41FA5}">
                      <a16:colId xmlns:a16="http://schemas.microsoft.com/office/drawing/2014/main" val="2765863404"/>
                    </a:ext>
                  </a:extLst>
                </a:gridCol>
                <a:gridCol w="1033666">
                  <a:extLst>
                    <a:ext uri="{9D8B030D-6E8A-4147-A177-3AD203B41FA5}">
                      <a16:colId xmlns:a16="http://schemas.microsoft.com/office/drawing/2014/main" val="20002"/>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3</a:t>
                      </a:r>
                      <a:r>
                        <a:rPr kumimoji="0" lang="en-US" sz="1400" b="1" i="0" u="none" strike="noStrike" cap="none" normalizeH="0" baseline="30000" dirty="0">
                          <a:ln>
                            <a:noFill/>
                          </a:ln>
                          <a:solidFill>
                            <a:schemeClr val="tx1"/>
                          </a:solidFill>
                          <a:effectLst/>
                          <a:latin typeface="Arial" charset="0"/>
                          <a:cs typeface="Arial" charset="0"/>
                        </a:rPr>
                        <a:t>rd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135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4016649328"/>
              </p:ext>
            </p:extLst>
          </p:nvPr>
        </p:nvGraphicFramePr>
        <p:xfrm>
          <a:off x="609600" y="4811995"/>
          <a:ext cx="7924794" cy="1162360"/>
        </p:xfrm>
        <a:graphic>
          <a:graphicData uri="http://schemas.openxmlformats.org/drawingml/2006/table">
            <a:tbl>
              <a:tblPr firstRow="1" bandRow="1">
                <a:tableStyleId>{00A15C55-8517-42AA-B614-E9B94910E393}</a:tableStyleId>
              </a:tblPr>
              <a:tblGrid>
                <a:gridCol w="3311856">
                  <a:extLst>
                    <a:ext uri="{9D8B030D-6E8A-4147-A177-3AD203B41FA5}">
                      <a16:colId xmlns:a16="http://schemas.microsoft.com/office/drawing/2014/main" val="20000"/>
                    </a:ext>
                  </a:extLst>
                </a:gridCol>
                <a:gridCol w="887104">
                  <a:extLst>
                    <a:ext uri="{9D8B030D-6E8A-4147-A177-3AD203B41FA5}">
                      <a16:colId xmlns:a16="http://schemas.microsoft.com/office/drawing/2014/main" val="20001"/>
                    </a:ext>
                  </a:extLst>
                </a:gridCol>
                <a:gridCol w="887104">
                  <a:extLst>
                    <a:ext uri="{9D8B030D-6E8A-4147-A177-3AD203B41FA5}">
                      <a16:colId xmlns:a16="http://schemas.microsoft.com/office/drawing/2014/main" val="527357354"/>
                    </a:ext>
                  </a:extLst>
                </a:gridCol>
                <a:gridCol w="887104">
                  <a:extLst>
                    <a:ext uri="{9D8B030D-6E8A-4147-A177-3AD203B41FA5}">
                      <a16:colId xmlns:a16="http://schemas.microsoft.com/office/drawing/2014/main" val="2909700832"/>
                    </a:ext>
                  </a:extLst>
                </a:gridCol>
                <a:gridCol w="887104">
                  <a:extLst>
                    <a:ext uri="{9D8B030D-6E8A-4147-A177-3AD203B41FA5}">
                      <a16:colId xmlns:a16="http://schemas.microsoft.com/office/drawing/2014/main" val="20002"/>
                    </a:ext>
                  </a:extLst>
                </a:gridCol>
                <a:gridCol w="1064522">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algn="ctr"/>
                      <a:r>
                        <a:rPr lang="en-US" sz="1500" b="1" dirty="0">
                          <a:solidFill>
                            <a:schemeClr val="tx1"/>
                          </a:solidFill>
                        </a:rPr>
                        <a:t>2</a:t>
                      </a:r>
                      <a:r>
                        <a:rPr lang="en-US" sz="1500" b="1" baseline="30000" dirty="0">
                          <a:solidFill>
                            <a:schemeClr val="tx1"/>
                          </a:solidFill>
                        </a:rPr>
                        <a:t>nd</a:t>
                      </a:r>
                      <a:r>
                        <a:rPr lang="en-US" sz="1500" b="1" dirty="0">
                          <a:solidFill>
                            <a:schemeClr val="tx1"/>
                          </a:solidFill>
                        </a:rPr>
                        <a:t> Qtr.</a:t>
                      </a:r>
                    </a:p>
                  </a:txBody>
                  <a:tcPr anchor="ctr">
                    <a:solidFill>
                      <a:schemeClr val="bg1">
                        <a:lumMod val="75000"/>
                      </a:schemeClr>
                    </a:solidFill>
                  </a:tcPr>
                </a:tc>
                <a:tc>
                  <a:txBody>
                    <a:bodyPr/>
                    <a:lstStyle/>
                    <a:p>
                      <a:pPr algn="ctr"/>
                      <a:r>
                        <a:rPr lang="en-US" sz="1500" b="1" dirty="0">
                          <a:solidFill>
                            <a:schemeClr val="tx1"/>
                          </a:solidFill>
                        </a:rPr>
                        <a:t>3</a:t>
                      </a:r>
                      <a:r>
                        <a:rPr lang="en-US" sz="1500" b="1" baseline="30000" dirty="0">
                          <a:solidFill>
                            <a:schemeClr val="tx1"/>
                          </a:solidFill>
                        </a:rPr>
                        <a:t>rd</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2</a:t>
                      </a:r>
                    </a:p>
                  </a:txBody>
                  <a:tcPr>
                    <a:solidFill>
                      <a:schemeClr val="bg1">
                        <a:lumMod val="85000"/>
                      </a:schemeClr>
                    </a:solidFill>
                  </a:tcPr>
                </a:tc>
                <a:tc>
                  <a:txBody>
                    <a:bodyPr/>
                    <a:lstStyle/>
                    <a:p>
                      <a:pPr algn="ctr"/>
                      <a:r>
                        <a:rPr lang="en-US" sz="1500" i="0" dirty="0"/>
                        <a:t>6</a:t>
                      </a:r>
                    </a:p>
                  </a:txBody>
                  <a:tcPr>
                    <a:solidFill>
                      <a:schemeClr val="bg1">
                        <a:lumMod val="85000"/>
                      </a:schemeClr>
                    </a:solidFill>
                  </a:tcPr>
                </a:tc>
                <a:tc>
                  <a:txBody>
                    <a:bodyPr/>
                    <a:lstStyle/>
                    <a:p>
                      <a:pPr algn="ctr"/>
                      <a:r>
                        <a:rPr lang="en-US" sz="1500" i="0" dirty="0"/>
                        <a:t>5</a:t>
                      </a:r>
                    </a:p>
                  </a:txBody>
                  <a:tcPr>
                    <a:solidFill>
                      <a:schemeClr val="bg1">
                        <a:lumMod val="85000"/>
                      </a:schemeClr>
                    </a:solidFill>
                  </a:tcPr>
                </a:tc>
                <a:tc>
                  <a:txBody>
                    <a:bodyPr/>
                    <a:lstStyle/>
                    <a:p>
                      <a:pPr algn="ctr"/>
                      <a:r>
                        <a:rPr lang="en-US" sz="1500" b="1" i="1" dirty="0"/>
                        <a:t>13</a:t>
                      </a:r>
                    </a:p>
                  </a:txBody>
                  <a:tcPr>
                    <a:solidFill>
                      <a:schemeClr val="bg1">
                        <a:lumMod val="85000"/>
                      </a:schemeClr>
                    </a:solidFill>
                  </a:tcPr>
                </a:tc>
                <a:tc>
                  <a:txBody>
                    <a:bodyPr/>
                    <a:lstStyle/>
                    <a:p>
                      <a:pPr algn="ctr"/>
                      <a:r>
                        <a:rPr lang="en-US" sz="1500" i="0" dirty="0"/>
                        <a:t>18</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36</a:t>
                      </a:r>
                    </a:p>
                  </a:txBody>
                  <a:tcPr>
                    <a:solidFill>
                      <a:schemeClr val="bg1">
                        <a:lumMod val="95000"/>
                      </a:schemeClr>
                    </a:solidFill>
                  </a:tcPr>
                </a:tc>
                <a:tc>
                  <a:txBody>
                    <a:bodyPr/>
                    <a:lstStyle/>
                    <a:p>
                      <a:pPr algn="ctr"/>
                      <a:r>
                        <a:rPr lang="en-US" sz="1500" i="0" dirty="0"/>
                        <a:t>102</a:t>
                      </a:r>
                    </a:p>
                  </a:txBody>
                  <a:tcPr>
                    <a:solidFill>
                      <a:schemeClr val="bg1">
                        <a:lumMod val="95000"/>
                      </a:schemeClr>
                    </a:solidFill>
                  </a:tcPr>
                </a:tc>
                <a:tc>
                  <a:txBody>
                    <a:bodyPr/>
                    <a:lstStyle/>
                    <a:p>
                      <a:pPr algn="ctr"/>
                      <a:r>
                        <a:rPr lang="en-US" sz="1500" i="0" dirty="0"/>
                        <a:t>60</a:t>
                      </a:r>
                    </a:p>
                  </a:txBody>
                  <a:tcPr>
                    <a:solidFill>
                      <a:schemeClr val="bg1">
                        <a:lumMod val="95000"/>
                      </a:schemeClr>
                    </a:solidFill>
                  </a:tcPr>
                </a:tc>
                <a:tc>
                  <a:txBody>
                    <a:bodyPr/>
                    <a:lstStyle/>
                    <a:p>
                      <a:pPr algn="ctr"/>
                      <a:r>
                        <a:rPr lang="en-US" sz="1500" b="1" i="1" dirty="0"/>
                        <a:t>198</a:t>
                      </a:r>
                    </a:p>
                  </a:txBody>
                  <a:tcPr>
                    <a:solidFill>
                      <a:schemeClr val="bg1">
                        <a:lumMod val="95000"/>
                      </a:schemeClr>
                    </a:solidFill>
                  </a:tcPr>
                </a:tc>
                <a:tc>
                  <a:txBody>
                    <a:bodyPr/>
                    <a:lstStyle/>
                    <a:p>
                      <a:pPr algn="ctr"/>
                      <a:r>
                        <a:rPr lang="en-US" sz="1500" i="0" dirty="0"/>
                        <a:t>280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0" name="TextBox 19">
            <a:extLst>
              <a:ext uri="{FF2B5EF4-FFF2-40B4-BE49-F238E27FC236}">
                <a16:creationId xmlns:a16="http://schemas.microsoft.com/office/drawing/2014/main" id="{F20D5827-2341-4174-9DA9-C7EECB790DC7}"/>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8925" cy="246221"/>
          </a:xfrm>
          <a:prstGeom prst="rect">
            <a:avLst/>
          </a:prstGeom>
          <a:noFill/>
        </p:spPr>
        <p:txBody>
          <a:bodyPr wrap="none" rtlCol="0">
            <a:spAutoFit/>
          </a:bodyPr>
          <a:lstStyle/>
          <a:p>
            <a:r>
              <a:rPr lang="en-US" sz="1000" i="1" dirty="0"/>
              <a:t>*DART/TRC rate based on the 3- 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2992373885"/>
              </p:ext>
            </p:extLst>
          </p:nvPr>
        </p:nvGraphicFramePr>
        <p:xfrm>
          <a:off x="609600" y="3886199"/>
          <a:ext cx="7924801" cy="1981201"/>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49878801"/>
                    </a:ext>
                  </a:extLst>
                </a:gridCol>
                <a:gridCol w="990600">
                  <a:extLst>
                    <a:ext uri="{9D8B030D-6E8A-4147-A177-3AD203B41FA5}">
                      <a16:colId xmlns:a16="http://schemas.microsoft.com/office/drawing/2014/main" val="2120999698"/>
                    </a:ext>
                  </a:extLst>
                </a:gridCol>
                <a:gridCol w="1066800">
                  <a:extLst>
                    <a:ext uri="{9D8B030D-6E8A-4147-A177-3AD203B41FA5}">
                      <a16:colId xmlns:a16="http://schemas.microsoft.com/office/drawing/2014/main" val="20002"/>
                    </a:ext>
                  </a:extLst>
                </a:gridCol>
                <a:gridCol w="1066801">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500" i="1" dirty="0"/>
                        <a:t>Compliance Inspections</a:t>
                      </a:r>
                    </a:p>
                  </a:txBody>
                  <a:tcPr>
                    <a:solidFill>
                      <a:schemeClr val="bg1">
                        <a:lumMod val="95000"/>
                      </a:schemeClr>
                    </a:solidFill>
                  </a:tcPr>
                </a:tc>
                <a:tc>
                  <a:txBody>
                    <a:bodyPr/>
                    <a:lstStyle/>
                    <a:p>
                      <a:pPr algn="ctr"/>
                      <a:r>
                        <a:rPr lang="en-US" sz="1400" i="0" dirty="0"/>
                        <a:t>15</a:t>
                      </a:r>
                    </a:p>
                  </a:txBody>
                  <a:tcPr>
                    <a:solidFill>
                      <a:schemeClr val="bg1">
                        <a:lumMod val="95000"/>
                      </a:schemeClr>
                    </a:solidFill>
                  </a:tcPr>
                </a:tc>
                <a:tc>
                  <a:txBody>
                    <a:bodyPr/>
                    <a:lstStyle/>
                    <a:p>
                      <a:pPr algn="ctr"/>
                      <a:r>
                        <a:rPr lang="en-US" sz="1400" i="0" dirty="0"/>
                        <a:t>14</a:t>
                      </a:r>
                    </a:p>
                  </a:txBody>
                  <a:tcPr>
                    <a:solidFill>
                      <a:schemeClr val="bg1">
                        <a:lumMod val="95000"/>
                      </a:schemeClr>
                    </a:solidFill>
                  </a:tcPr>
                </a:tc>
                <a:tc>
                  <a:txBody>
                    <a:bodyPr/>
                    <a:lstStyle/>
                    <a:p>
                      <a:pPr algn="ctr"/>
                      <a:r>
                        <a:rPr lang="en-US" sz="1400" i="0" dirty="0"/>
                        <a:t>2</a:t>
                      </a:r>
                    </a:p>
                  </a:txBody>
                  <a:tcPr>
                    <a:solidFill>
                      <a:schemeClr val="bg1">
                        <a:lumMod val="95000"/>
                      </a:schemeClr>
                    </a:solidFill>
                  </a:tcPr>
                </a:tc>
                <a:tc>
                  <a:txBody>
                    <a:bodyPr/>
                    <a:lstStyle/>
                    <a:p>
                      <a:pPr algn="ctr"/>
                      <a:r>
                        <a:rPr lang="en-US" sz="1400" b="1" i="1" dirty="0"/>
                        <a:t>31</a:t>
                      </a:r>
                    </a:p>
                  </a:txBody>
                  <a:tcPr>
                    <a:solidFill>
                      <a:schemeClr val="bg1">
                        <a:lumMod val="95000"/>
                      </a:schemeClr>
                    </a:solidFill>
                  </a:tcPr>
                </a:tc>
                <a:tc>
                  <a:txBody>
                    <a:bodyPr/>
                    <a:lstStyle/>
                    <a:p>
                      <a:pPr algn="ctr"/>
                      <a:r>
                        <a:rPr lang="en-US" sz="1400" i="0" dirty="0"/>
                        <a:t>40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500" i="1" dirty="0"/>
                        <a:t>Consultative Visits</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i="0" dirty="0"/>
                        <a:t>6</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15</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5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5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Group 128">
            <a:extLst>
              <a:ext uri="{FF2B5EF4-FFF2-40B4-BE49-F238E27FC236}">
                <a16:creationId xmlns:a16="http://schemas.microsoft.com/office/drawing/2014/main" id="{D9ECE425-9AFF-433E-B2D0-3AEDD2192077}"/>
              </a:ext>
            </a:extLst>
          </p:cNvPr>
          <p:cNvGraphicFramePr>
            <a:graphicFrameLocks noGrp="1"/>
          </p:cNvGraphicFramePr>
          <p:nvPr>
            <p:extLst>
              <p:ext uri="{D42A27DB-BD31-4B8C-83A1-F6EECF244321}">
                <p14:modId xmlns:p14="http://schemas.microsoft.com/office/powerpoint/2010/main" val="2978475287"/>
              </p:ext>
            </p:extLst>
          </p:nvPr>
        </p:nvGraphicFramePr>
        <p:xfrm>
          <a:off x="609599" y="1143000"/>
          <a:ext cx="7929234" cy="219123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366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5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20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19%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7%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a:txBody>
                    <a:bodyPr/>
                    <a:lstStyle/>
                    <a:p>
                      <a:pPr algn="ctr"/>
                      <a:r>
                        <a:rPr lang="en-US" sz="1200" b="1" i="1" dirty="0"/>
                        <a:t>31% Lower</a:t>
                      </a:r>
                    </a:p>
                  </a:txBody>
                  <a:tcPr horzOverflow="overflow">
                    <a:solidFill>
                      <a:schemeClr val="bg1">
                        <a:lumMod val="95000"/>
                      </a:schemeClr>
                    </a:solidFill>
                  </a:tcPr>
                </a:tc>
                <a:extLst>
                  <a:ext uri="{0D108BD9-81ED-4DB2-BD59-A6C34878D82A}">
                    <a16:rowId xmlns:a16="http://schemas.microsoft.com/office/drawing/2014/main" val="10003"/>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12%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2.2</a:t>
                      </a:r>
                    </a:p>
                  </a:txBody>
                  <a:tcPr horzOverflow="overflow">
                    <a:solidFill>
                      <a:schemeClr val="bg1">
                        <a:lumMod val="85000"/>
                      </a:schemeClr>
                    </a:solidFill>
                  </a:tcPr>
                </a:tc>
                <a:tc>
                  <a:txBody>
                    <a:bodyPr/>
                    <a:lstStyle/>
                    <a:p>
                      <a:pPr algn="ctr"/>
                      <a:r>
                        <a:rPr lang="en-US" sz="1200" i="1" dirty="0"/>
                        <a:t>3.1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2.9</a:t>
                      </a:r>
                    </a:p>
                  </a:txBody>
                  <a:tcPr horzOverflow="overflow">
                    <a:solidFill>
                      <a:schemeClr val="bg1">
                        <a:lumMod val="85000"/>
                      </a:schemeClr>
                    </a:solidFill>
                  </a:tcPr>
                </a:tc>
                <a:tc>
                  <a:txBody>
                    <a:bodyPr/>
                    <a:lstStyle/>
                    <a:p>
                      <a:pPr algn="ctr"/>
                      <a:r>
                        <a:rPr lang="en-US" sz="1200" b="1" i="1" dirty="0"/>
                        <a:t>24%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7A1441B5-CAA8-41FB-B655-261D6058695B}"/>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03903" y="3429000"/>
            <a:ext cx="3077497" cy="246221"/>
          </a:xfrm>
          <a:prstGeom prst="rect">
            <a:avLst/>
          </a:prstGeom>
          <a:noFill/>
        </p:spPr>
        <p:txBody>
          <a:bodyPr wrap="square" rtlCol="0">
            <a:spAutoFit/>
          </a:bodyPr>
          <a:lstStyle/>
          <a:p>
            <a:r>
              <a:rPr lang="en-US" sz="1000" i="1" dirty="0"/>
              <a:t>*DART/TRC rate based on the 4- 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2942124024"/>
              </p:ext>
            </p:extLst>
          </p:nvPr>
        </p:nvGraphicFramePr>
        <p:xfrm>
          <a:off x="609597" y="3657599"/>
          <a:ext cx="7924804" cy="2146885"/>
        </p:xfrm>
        <a:graphic>
          <a:graphicData uri="http://schemas.openxmlformats.org/drawingml/2006/table">
            <a:tbl>
              <a:tblPr firstRow="1" bandRow="1">
                <a:tableStyleId>{073A0DAA-6AF3-43AB-8588-CEC1D06C72B9}</a:tableStyleId>
              </a:tblPr>
              <a:tblGrid>
                <a:gridCol w="3838578">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742950">
                  <a:extLst>
                    <a:ext uri="{9D8B030D-6E8A-4147-A177-3AD203B41FA5}">
                      <a16:colId xmlns:a16="http://schemas.microsoft.com/office/drawing/2014/main" val="3458429952"/>
                    </a:ext>
                  </a:extLst>
                </a:gridCol>
                <a:gridCol w="742950">
                  <a:extLst>
                    <a:ext uri="{9D8B030D-6E8A-4147-A177-3AD203B41FA5}">
                      <a16:colId xmlns:a16="http://schemas.microsoft.com/office/drawing/2014/main" val="4239555277"/>
                    </a:ext>
                  </a:extLst>
                </a:gridCol>
                <a:gridCol w="681038">
                  <a:extLst>
                    <a:ext uri="{9D8B030D-6E8A-4147-A177-3AD203B41FA5}">
                      <a16:colId xmlns:a16="http://schemas.microsoft.com/office/drawing/2014/main" val="20002"/>
                    </a:ext>
                  </a:extLst>
                </a:gridCol>
                <a:gridCol w="1176338">
                  <a:extLst>
                    <a:ext uri="{9D8B030D-6E8A-4147-A177-3AD203B41FA5}">
                      <a16:colId xmlns:a16="http://schemas.microsoft.com/office/drawing/2014/main" val="20003"/>
                    </a:ext>
                  </a:extLst>
                </a:gridCol>
              </a:tblGrid>
              <a:tr h="627553">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9833">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6</a:t>
                      </a:r>
                    </a:p>
                  </a:txBody>
                  <a:tcPr>
                    <a:solidFill>
                      <a:schemeClr val="bg1">
                        <a:lumMod val="95000"/>
                      </a:schemeClr>
                    </a:solidFill>
                  </a:tcPr>
                </a:tc>
                <a:tc>
                  <a:txBody>
                    <a:bodyPr/>
                    <a:lstStyle/>
                    <a:p>
                      <a:pPr algn="ctr"/>
                      <a:r>
                        <a:rPr lang="en-US" sz="1400" i="0" dirty="0"/>
                        <a:t>3</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tc>
                  <a:txBody>
                    <a:bodyPr/>
                    <a:lstStyle/>
                    <a:p>
                      <a:pPr algn="ctr"/>
                      <a:r>
                        <a:rPr lang="en-US" sz="1400" b="1" i="1" dirty="0"/>
                        <a:t>10</a:t>
                      </a:r>
                    </a:p>
                  </a:txBody>
                  <a:tcPr>
                    <a:solidFill>
                      <a:schemeClr val="bg1">
                        <a:lumMod val="95000"/>
                      </a:schemeClr>
                    </a:solidFill>
                  </a:tcPr>
                </a:tc>
                <a:tc>
                  <a:txBody>
                    <a:bodyPr/>
                    <a:lstStyle/>
                    <a:p>
                      <a:pPr algn="ctr"/>
                      <a:r>
                        <a:rPr lang="en-US" sz="1400" i="0" dirty="0"/>
                        <a:t>14</a:t>
                      </a:r>
                    </a:p>
                  </a:txBody>
                  <a:tcPr>
                    <a:solidFill>
                      <a:schemeClr val="bg1">
                        <a:lumMod val="95000"/>
                      </a:schemeClr>
                    </a:solidFill>
                  </a:tcPr>
                </a:tc>
                <a:extLst>
                  <a:ext uri="{0D108BD9-81ED-4DB2-BD59-A6C34878D82A}">
                    <a16:rowId xmlns:a16="http://schemas.microsoft.com/office/drawing/2014/main" val="10001"/>
                  </a:ext>
                </a:extLst>
              </a:tr>
              <a:tr h="379833">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extLst>
                  <a:ext uri="{0D108BD9-81ED-4DB2-BD59-A6C34878D82A}">
                    <a16:rowId xmlns:a16="http://schemas.microsoft.com/office/drawing/2014/main" val="10002"/>
                  </a:ext>
                </a:extLst>
              </a:tr>
              <a:tr h="379833">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9833">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18</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4DDB7B26-427B-49FA-A194-0412701514C7}"/>
              </a:ext>
            </a:extLst>
          </p:cNvPr>
          <p:cNvGraphicFramePr>
            <a:graphicFrameLocks noGrp="1"/>
          </p:cNvGraphicFramePr>
          <p:nvPr>
            <p:extLst>
              <p:ext uri="{D42A27DB-BD31-4B8C-83A1-F6EECF244321}">
                <p14:modId xmlns:p14="http://schemas.microsoft.com/office/powerpoint/2010/main" val="3397794765"/>
              </p:ext>
            </p:extLst>
          </p:nvPr>
        </p:nvGraphicFramePr>
        <p:xfrm>
          <a:off x="609600" y="1143001"/>
          <a:ext cx="7929234" cy="2187290"/>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6919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69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402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3021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9%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horzOverflow="overflow">
                    <a:solidFill>
                      <a:schemeClr val="bg1">
                        <a:lumMod val="95000"/>
                      </a:schemeClr>
                    </a:solidFill>
                  </a:tcPr>
                </a:tc>
                <a:tc>
                  <a:txBody>
                    <a:bodyPr/>
                    <a:lstStyle/>
                    <a:p>
                      <a:pPr algn="ctr"/>
                      <a:r>
                        <a:rPr lang="en-US" sz="1200" b="1" i="1" dirty="0"/>
                        <a:t>13% Lower</a:t>
                      </a:r>
                    </a:p>
                  </a:txBody>
                  <a:tcPr horzOverflow="overflow">
                    <a:solidFill>
                      <a:schemeClr val="bg1">
                        <a:lumMod val="95000"/>
                      </a:schemeClr>
                    </a:solidFill>
                  </a:tcPr>
                </a:tc>
                <a:extLst>
                  <a:ext uri="{0D108BD9-81ED-4DB2-BD59-A6C34878D82A}">
                    <a16:rowId xmlns:a16="http://schemas.microsoft.com/office/drawing/2014/main" val="10003"/>
                  </a:ext>
                </a:extLst>
              </a:tr>
              <a:tr h="33021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3.0</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3.4</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4.2</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4.0</a:t>
                      </a:r>
                    </a:p>
                  </a:txBody>
                  <a:tcPr horzOverflow="overflow">
                    <a:solidFill>
                      <a:schemeClr val="bg1">
                        <a:lumMod val="85000"/>
                      </a:schemeClr>
                    </a:solidFill>
                  </a:tcPr>
                </a:tc>
                <a:tc>
                  <a:txBody>
                    <a:bodyPr/>
                    <a:lstStyle/>
                    <a:p>
                      <a:pPr algn="ctr"/>
                      <a:r>
                        <a:rPr lang="en-US" sz="1200" b="1" i="1" dirty="0"/>
                        <a:t>15%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BCCD38A6-7258-4417-856E-35E7DBF9169D}"/>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4927935"/>
            <a:ext cx="2971800" cy="1015663"/>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6732639" y="4927932"/>
            <a:ext cx="1725561" cy="1015668"/>
          </a:xfrm>
          <a:prstGeom prst="rect">
            <a:avLst/>
          </a:prstGeom>
          <a:noFill/>
          <a:ln w="9525">
            <a:noFill/>
            <a:miter lim="800000"/>
            <a:headEnd/>
            <a:tailEnd/>
          </a:ln>
        </p:spPr>
      </p:pic>
      <p:pic>
        <p:nvPicPr>
          <p:cNvPr id="9" name="Picture 8" descr="C:\Documents and Settings\Wanda Lagoe\My Documents\My Pictures\PSM\IMG_1928.JPG">
            <a:extLst>
              <a:ext uri="{FF2B5EF4-FFF2-40B4-BE49-F238E27FC236}">
                <a16:creationId xmlns:a16="http://schemas.microsoft.com/office/drawing/2014/main" id="{935C009D-B06D-43F5-B148-7CF026FAA3C3}"/>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3733800" y="4927931"/>
            <a:ext cx="1447800" cy="1015663"/>
          </a:xfrm>
          <a:prstGeom prst="rect">
            <a:avLst/>
          </a:prstGeom>
          <a:noFill/>
          <a:ln w="9525">
            <a:noFill/>
            <a:miter lim="800000"/>
            <a:headEnd/>
            <a:tailEnd/>
          </a:ln>
        </p:spPr>
      </p:pic>
      <p:pic>
        <p:nvPicPr>
          <p:cNvPr id="11" name="Picture 10">
            <a:extLst>
              <a:ext uri="{FF2B5EF4-FFF2-40B4-BE49-F238E27FC236}">
                <a16:creationId xmlns:a16="http://schemas.microsoft.com/office/drawing/2014/main" id="{3270A7F2-AB04-41BD-BA2A-EEA2DA747ACF}"/>
              </a:ext>
            </a:extLst>
          </p:cNvPr>
          <p:cNvPicPr/>
          <p:nvPr/>
        </p:nvPicPr>
        <p:blipFill>
          <a:blip r:embed="rId6" cstate="print">
            <a:extLst>
              <a:ext uri="{28A0092B-C50C-407E-A947-70E740481C1C}">
                <a14:useLocalDpi xmlns:a14="http://schemas.microsoft.com/office/drawing/2010/main"/>
              </a:ext>
            </a:extLst>
          </a:blip>
          <a:srcRect/>
          <a:stretch>
            <a:fillRect/>
          </a:stretch>
        </p:blipFill>
        <p:spPr bwMode="auto">
          <a:xfrm>
            <a:off x="5161935" y="4916264"/>
            <a:ext cx="1619865" cy="102733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1509693963"/>
              </p:ext>
            </p:extLst>
          </p:nvPr>
        </p:nvGraphicFramePr>
        <p:xfrm>
          <a:off x="609599" y="1282114"/>
          <a:ext cx="7848599" cy="3213684"/>
        </p:xfrm>
        <a:graphic>
          <a:graphicData uri="http://schemas.openxmlformats.org/drawingml/2006/table">
            <a:tbl>
              <a:tblPr firstRow="1" bandRow="1">
                <a:tableStyleId>{073A0DAA-6AF3-43AB-8588-CEC1D06C72B9}</a:tableStyleId>
              </a:tblPr>
              <a:tblGrid>
                <a:gridCol w="32766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1916276139"/>
                    </a:ext>
                  </a:extLst>
                </a:gridCol>
                <a:gridCol w="903683">
                  <a:extLst>
                    <a:ext uri="{9D8B030D-6E8A-4147-A177-3AD203B41FA5}">
                      <a16:colId xmlns:a16="http://schemas.microsoft.com/office/drawing/2014/main" val="634330095"/>
                    </a:ext>
                  </a:extLst>
                </a:gridCol>
                <a:gridCol w="674488">
                  <a:extLst>
                    <a:ext uri="{9D8B030D-6E8A-4147-A177-3AD203B41FA5}">
                      <a16:colId xmlns:a16="http://schemas.microsoft.com/office/drawing/2014/main" val="20002"/>
                    </a:ext>
                  </a:extLst>
                </a:gridCol>
                <a:gridCol w="1165027">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35</a:t>
                      </a:r>
                    </a:p>
                  </a:txBody>
                  <a:tcPr anchor="ctr">
                    <a:solidFill>
                      <a:schemeClr val="bg1">
                        <a:lumMod val="95000"/>
                      </a:schemeClr>
                    </a:solidFill>
                  </a:tcPr>
                </a:tc>
                <a:tc>
                  <a:txBody>
                    <a:bodyPr/>
                    <a:lstStyle/>
                    <a:p>
                      <a:pPr algn="ctr"/>
                      <a:r>
                        <a:rPr lang="en-US" sz="1400" i="0" dirty="0"/>
                        <a:t>43</a:t>
                      </a:r>
                    </a:p>
                  </a:txBody>
                  <a:tcPr anchor="ctr">
                    <a:solidFill>
                      <a:schemeClr val="bg1">
                        <a:lumMod val="95000"/>
                      </a:schemeClr>
                    </a:solidFill>
                  </a:tcPr>
                </a:tc>
                <a:tc>
                  <a:txBody>
                    <a:bodyPr/>
                    <a:lstStyle/>
                    <a:p>
                      <a:pPr algn="ctr"/>
                      <a:r>
                        <a:rPr lang="en-US" sz="1400" i="0" dirty="0"/>
                        <a:t>22</a:t>
                      </a:r>
                    </a:p>
                  </a:txBody>
                  <a:tcPr anchor="ctr">
                    <a:solidFill>
                      <a:schemeClr val="bg1">
                        <a:lumMod val="95000"/>
                      </a:schemeClr>
                    </a:solidFill>
                  </a:tcPr>
                </a:tc>
                <a:tc>
                  <a:txBody>
                    <a:bodyPr/>
                    <a:lstStyle/>
                    <a:p>
                      <a:pPr algn="ctr"/>
                      <a:r>
                        <a:rPr lang="en-US" sz="1400" b="1" i="1" dirty="0"/>
                        <a:t>100</a:t>
                      </a:r>
                    </a:p>
                  </a:txBody>
                  <a:tcPr anchor="ctr">
                    <a:solidFill>
                      <a:schemeClr val="bg1">
                        <a:lumMod val="95000"/>
                      </a:schemeClr>
                    </a:solidFill>
                  </a:tcPr>
                </a:tc>
                <a:tc>
                  <a:txBody>
                    <a:bodyPr/>
                    <a:lstStyle/>
                    <a:p>
                      <a:pPr algn="ctr"/>
                      <a:r>
                        <a:rPr lang="en-US" sz="1400" i="0" dirty="0"/>
                        <a:t>105</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32</a:t>
                      </a:r>
                    </a:p>
                  </a:txBody>
                  <a:tcPr anchor="ctr">
                    <a:solidFill>
                      <a:schemeClr val="bg1">
                        <a:lumMod val="85000"/>
                      </a:schemeClr>
                    </a:solidFill>
                  </a:tcPr>
                </a:tc>
                <a:tc>
                  <a:txBody>
                    <a:bodyPr/>
                    <a:lstStyle/>
                    <a:p>
                      <a:pPr algn="ctr"/>
                      <a:r>
                        <a:rPr lang="en-US" sz="1400" i="0" dirty="0"/>
                        <a:t>43</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algn="ctr"/>
                      <a:r>
                        <a:rPr lang="en-US" sz="1400" b="1" i="1" dirty="0"/>
                        <a:t>82</a:t>
                      </a:r>
                    </a:p>
                  </a:txBody>
                  <a:tcPr anchor="ctr">
                    <a:solidFill>
                      <a:schemeClr val="bg1">
                        <a:lumMod val="85000"/>
                      </a:schemeClr>
                    </a:solidFill>
                  </a:tcPr>
                </a:tc>
                <a:tc>
                  <a:txBody>
                    <a:bodyPr/>
                    <a:lstStyle/>
                    <a:p>
                      <a:pPr algn="ctr"/>
                      <a:r>
                        <a:rPr lang="en-US" sz="14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b="1" i="1" dirty="0"/>
                        <a:t>16</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67</a:t>
                      </a:r>
                    </a:p>
                  </a:txBody>
                  <a:tcPr anchor="ctr">
                    <a:solidFill>
                      <a:schemeClr val="bg1">
                        <a:lumMod val="85000"/>
                      </a:schemeClr>
                    </a:solidFill>
                  </a:tcPr>
                </a:tc>
                <a:tc>
                  <a:txBody>
                    <a:bodyPr/>
                    <a:lstStyle/>
                    <a:p>
                      <a:pPr algn="ctr"/>
                      <a:r>
                        <a:rPr lang="en-US" sz="1400" i="0" dirty="0"/>
                        <a:t>138</a:t>
                      </a:r>
                    </a:p>
                  </a:txBody>
                  <a:tcPr anchor="ctr">
                    <a:solidFill>
                      <a:schemeClr val="bg1">
                        <a:lumMod val="85000"/>
                      </a:schemeClr>
                    </a:solidFill>
                  </a:tcPr>
                </a:tc>
                <a:tc>
                  <a:txBody>
                    <a:bodyPr/>
                    <a:lstStyle/>
                    <a:p>
                      <a:pPr algn="ctr"/>
                      <a:r>
                        <a:rPr lang="en-US" sz="1400" i="0" dirty="0"/>
                        <a:t>142</a:t>
                      </a:r>
                    </a:p>
                  </a:txBody>
                  <a:tcPr anchor="ctr">
                    <a:solidFill>
                      <a:schemeClr val="bg1">
                        <a:lumMod val="85000"/>
                      </a:schemeClr>
                    </a:solidFill>
                  </a:tcPr>
                </a:tc>
                <a:tc>
                  <a:txBody>
                    <a:bodyPr/>
                    <a:lstStyle/>
                    <a:p>
                      <a:pPr algn="ctr"/>
                      <a:r>
                        <a:rPr lang="en-US" sz="1400" b="1" i="1" dirty="0"/>
                        <a:t>247</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D3EF580E-73C1-468E-BC89-088EF44974CD}"/>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7" name="Picture 6">
            <a:extLst>
              <a:ext uri="{FF2B5EF4-FFF2-40B4-BE49-F238E27FC236}">
                <a16:creationId xmlns:a16="http://schemas.microsoft.com/office/drawing/2014/main" id="{6C32D668-5FC8-48BA-8CE4-94E814B00B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3740" y="1997983"/>
            <a:ext cx="2821466" cy="2116099"/>
          </a:xfrm>
          <a:prstGeom prst="rect">
            <a:avLst/>
          </a:prstGeom>
        </p:spPr>
      </p:pic>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0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50467" y="1997983"/>
            <a:ext cx="2283934" cy="2116817"/>
          </a:xfrm>
          <a:prstGeom prst="rect">
            <a:avLst/>
          </a:prstGeom>
        </p:spPr>
      </p:pic>
      <p:graphicFrame>
        <p:nvGraphicFramePr>
          <p:cNvPr id="13" name="Table 12">
            <a:extLst>
              <a:ext uri="{FF2B5EF4-FFF2-40B4-BE49-F238E27FC236}">
                <a16:creationId xmlns:a16="http://schemas.microsoft.com/office/drawing/2014/main" id="{50255EA7-6BA5-4EFF-84A2-F958734D791B}"/>
              </a:ext>
            </a:extLst>
          </p:cNvPr>
          <p:cNvGraphicFramePr>
            <a:graphicFrameLocks noGrp="1"/>
          </p:cNvGraphicFramePr>
          <p:nvPr>
            <p:extLst>
              <p:ext uri="{D42A27DB-BD31-4B8C-83A1-F6EECF244321}">
                <p14:modId xmlns:p14="http://schemas.microsoft.com/office/powerpoint/2010/main" val="1783632241"/>
              </p:ext>
            </p:extLst>
          </p:nvPr>
        </p:nvGraphicFramePr>
        <p:xfrm>
          <a:off x="609601" y="4191000"/>
          <a:ext cx="7929235" cy="1678689"/>
        </p:xfrm>
        <a:graphic>
          <a:graphicData uri="http://schemas.openxmlformats.org/drawingml/2006/table">
            <a:tbl>
              <a:tblPr firstRow="1" bandRow="1">
                <a:tableStyleId>{073A0DAA-6AF3-43AB-8588-CEC1D06C72B9}</a:tableStyleId>
              </a:tblPr>
              <a:tblGrid>
                <a:gridCol w="3428999">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3152630088"/>
                    </a:ext>
                  </a:extLst>
                </a:gridCol>
                <a:gridCol w="915083">
                  <a:extLst>
                    <a:ext uri="{9D8B030D-6E8A-4147-A177-3AD203B41FA5}">
                      <a16:colId xmlns:a16="http://schemas.microsoft.com/office/drawing/2014/main" val="2539932354"/>
                    </a:ext>
                  </a:extLst>
                </a:gridCol>
                <a:gridCol w="670635">
                  <a:extLst>
                    <a:ext uri="{9D8B030D-6E8A-4147-A177-3AD203B41FA5}">
                      <a16:colId xmlns:a16="http://schemas.microsoft.com/office/drawing/2014/main" val="20002"/>
                    </a:ext>
                  </a:extLst>
                </a:gridCol>
                <a:gridCol w="1161918">
                  <a:extLst>
                    <a:ext uri="{9D8B030D-6E8A-4147-A177-3AD203B41FA5}">
                      <a16:colId xmlns:a16="http://schemas.microsoft.com/office/drawing/2014/main" val="20003"/>
                    </a:ext>
                  </a:extLst>
                </a:gridCol>
              </a:tblGrid>
              <a:tr h="459489">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2</a:t>
                      </a:r>
                      <a:r>
                        <a:rPr lang="en-US" sz="1500" baseline="30000" dirty="0">
                          <a:solidFill>
                            <a:schemeClr val="tx1"/>
                          </a:solidFill>
                        </a:rPr>
                        <a:t>nd</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3</a:t>
                      </a:r>
                      <a:r>
                        <a:rPr lang="en-US" sz="1500" baseline="30000" dirty="0">
                          <a:solidFill>
                            <a:schemeClr val="tx1"/>
                          </a:solidFill>
                        </a:rPr>
                        <a:t>rd</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52903">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50</a:t>
                      </a:r>
                    </a:p>
                  </a:txBody>
                  <a:tcPr>
                    <a:solidFill>
                      <a:schemeClr val="bg1">
                        <a:lumMod val="85000"/>
                      </a:schemeClr>
                    </a:solidFill>
                  </a:tcPr>
                </a:tc>
                <a:tc>
                  <a:txBody>
                    <a:bodyPr/>
                    <a:lstStyle/>
                    <a:p>
                      <a:pPr algn="ctr"/>
                      <a:r>
                        <a:rPr lang="en-US" sz="1400" b="0" i="0" dirty="0"/>
                        <a:t>42</a:t>
                      </a:r>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1" i="1" dirty="0"/>
                        <a:t>95</a:t>
                      </a:r>
                    </a:p>
                  </a:txBody>
                  <a:tcPr>
                    <a:solidFill>
                      <a:schemeClr val="bg1">
                        <a:lumMod val="85000"/>
                      </a:schemeClr>
                    </a:solidFill>
                  </a:tcPr>
                </a:tc>
                <a:tc>
                  <a:txBody>
                    <a:bodyPr/>
                    <a:lstStyle/>
                    <a:p>
                      <a:pPr algn="ctr"/>
                      <a:r>
                        <a:rPr lang="en-US" sz="1400" b="0" i="0" dirty="0"/>
                        <a:t>93</a:t>
                      </a:r>
                    </a:p>
                  </a:txBody>
                  <a:tcPr>
                    <a:solidFill>
                      <a:schemeClr val="bg1">
                        <a:lumMod val="85000"/>
                      </a:schemeClr>
                    </a:solidFill>
                  </a:tcPr>
                </a:tc>
                <a:extLst>
                  <a:ext uri="{0D108BD9-81ED-4DB2-BD59-A6C34878D82A}">
                    <a16:rowId xmlns:a16="http://schemas.microsoft.com/office/drawing/2014/main" val="10001"/>
                  </a:ext>
                </a:extLst>
              </a:tr>
              <a:tr h="245136">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71</a:t>
                      </a:r>
                    </a:p>
                  </a:txBody>
                  <a:tcPr>
                    <a:solidFill>
                      <a:schemeClr val="bg1">
                        <a:lumMod val="95000"/>
                      </a:schemeClr>
                    </a:solidFill>
                  </a:tcPr>
                </a:tc>
                <a:tc>
                  <a:txBody>
                    <a:bodyPr/>
                    <a:lstStyle/>
                    <a:p>
                      <a:pPr algn="ctr"/>
                      <a:r>
                        <a:rPr lang="en-US" sz="1400" b="0" i="0" dirty="0"/>
                        <a:t>48</a:t>
                      </a:r>
                    </a:p>
                  </a:txBody>
                  <a:tcPr>
                    <a:solidFill>
                      <a:schemeClr val="bg1">
                        <a:lumMod val="95000"/>
                      </a:schemeClr>
                    </a:solidFill>
                  </a:tcPr>
                </a:tc>
                <a:tc>
                  <a:txBody>
                    <a:bodyPr/>
                    <a:lstStyle/>
                    <a:p>
                      <a:pPr algn="ctr"/>
                      <a:r>
                        <a:rPr lang="en-US" sz="1400" b="0" i="0" dirty="0"/>
                        <a:t>7</a:t>
                      </a:r>
                    </a:p>
                  </a:txBody>
                  <a:tcPr>
                    <a:solidFill>
                      <a:schemeClr val="bg1">
                        <a:lumMod val="95000"/>
                      </a:schemeClr>
                    </a:solidFill>
                  </a:tcPr>
                </a:tc>
                <a:tc>
                  <a:txBody>
                    <a:bodyPr/>
                    <a:lstStyle/>
                    <a:p>
                      <a:pPr algn="ctr"/>
                      <a:r>
                        <a:rPr lang="en-US" sz="1400" b="1" i="1" dirty="0"/>
                        <a:t>129</a:t>
                      </a:r>
                    </a:p>
                  </a:txBody>
                  <a:tcPr>
                    <a:solidFill>
                      <a:schemeClr val="bg1">
                        <a:lumMod val="95000"/>
                      </a:schemeClr>
                    </a:solidFill>
                  </a:tcPr>
                </a:tc>
                <a:tc>
                  <a:txBody>
                    <a:bodyPr/>
                    <a:lstStyle/>
                    <a:p>
                      <a:pPr algn="ctr"/>
                      <a:r>
                        <a:rPr lang="en-US" sz="1400" b="0" i="0" dirty="0"/>
                        <a:t>153</a:t>
                      </a:r>
                    </a:p>
                  </a:txBody>
                  <a:tcPr>
                    <a:solidFill>
                      <a:schemeClr val="bg1">
                        <a:lumMod val="95000"/>
                      </a:schemeClr>
                    </a:solidFill>
                  </a:tcPr>
                </a:tc>
                <a:extLst>
                  <a:ext uri="{0D108BD9-81ED-4DB2-BD59-A6C34878D82A}">
                    <a16:rowId xmlns:a16="http://schemas.microsoft.com/office/drawing/2014/main" val="10002"/>
                  </a:ext>
                </a:extLst>
              </a:tr>
              <a:tr h="245136">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1" i="1" dirty="0"/>
                        <a:t>11</a:t>
                      </a:r>
                    </a:p>
                  </a:txBody>
                  <a:tcPr>
                    <a:solidFill>
                      <a:schemeClr val="bg1">
                        <a:lumMod val="85000"/>
                      </a:schemeClr>
                    </a:solidFill>
                  </a:tcPr>
                </a:tc>
                <a:tc>
                  <a:txBody>
                    <a:bodyPr/>
                    <a:lstStyle/>
                    <a:p>
                      <a:pPr algn="ctr"/>
                      <a:r>
                        <a:rPr lang="en-US" sz="1400" b="0" i="0" dirty="0"/>
                        <a:t>22</a:t>
                      </a:r>
                    </a:p>
                  </a:txBody>
                  <a:tcPr>
                    <a:solidFill>
                      <a:schemeClr val="bg1">
                        <a:lumMod val="85000"/>
                      </a:schemeClr>
                    </a:solidFill>
                  </a:tcPr>
                </a:tc>
                <a:extLst>
                  <a:ext uri="{0D108BD9-81ED-4DB2-BD59-A6C34878D82A}">
                    <a16:rowId xmlns:a16="http://schemas.microsoft.com/office/drawing/2014/main" val="10003"/>
                  </a:ext>
                </a:extLst>
              </a:tr>
              <a:tr h="245136">
                <a:tc>
                  <a:txBody>
                    <a:bodyPr/>
                    <a:lstStyle/>
                    <a:p>
                      <a:pPr algn="r"/>
                      <a:r>
                        <a:rPr lang="en-US" sz="1400" b="0" i="1" dirty="0"/>
                        <a:t>Trained</a:t>
                      </a:r>
                    </a:p>
                  </a:txBody>
                  <a:tcPr>
                    <a:solidFill>
                      <a:schemeClr val="bg1">
                        <a:lumMod val="95000"/>
                      </a:schemeClr>
                    </a:solidFill>
                  </a:tcPr>
                </a:tc>
                <a:tc>
                  <a:txBody>
                    <a:bodyPr/>
                    <a:lstStyle/>
                    <a:p>
                      <a:pPr algn="ctr"/>
                      <a:r>
                        <a:rPr lang="en-US" sz="1400" b="0" i="0" dirty="0"/>
                        <a:t>198</a:t>
                      </a:r>
                    </a:p>
                  </a:txBody>
                  <a:tcPr>
                    <a:solidFill>
                      <a:schemeClr val="bg1">
                        <a:lumMod val="95000"/>
                      </a:schemeClr>
                    </a:solidFill>
                  </a:tcPr>
                </a:tc>
                <a:tc>
                  <a:txBody>
                    <a:bodyPr/>
                    <a:lstStyle/>
                    <a:p>
                      <a:pPr algn="ctr"/>
                      <a:r>
                        <a:rPr lang="en-US" sz="1400" b="0" i="0" dirty="0"/>
                        <a:t>502</a:t>
                      </a:r>
                    </a:p>
                  </a:txBody>
                  <a:tcPr>
                    <a:solidFill>
                      <a:schemeClr val="bg1">
                        <a:lumMod val="95000"/>
                      </a:schemeClr>
                    </a:solidFill>
                  </a:tcPr>
                </a:tc>
                <a:tc>
                  <a:txBody>
                    <a:bodyPr/>
                    <a:lstStyle/>
                    <a:p>
                      <a:pPr algn="ctr"/>
                      <a:r>
                        <a:rPr lang="en-US" sz="1400" b="0" i="0" dirty="0"/>
                        <a:t>1,210</a:t>
                      </a:r>
                    </a:p>
                  </a:txBody>
                  <a:tcPr>
                    <a:solidFill>
                      <a:schemeClr val="bg1">
                        <a:lumMod val="95000"/>
                      </a:schemeClr>
                    </a:solidFill>
                  </a:tcPr>
                </a:tc>
                <a:tc>
                  <a:txBody>
                    <a:bodyPr/>
                    <a:lstStyle/>
                    <a:p>
                      <a:pPr algn="ctr"/>
                      <a:r>
                        <a:rPr lang="en-US" sz="1400" b="1" i="1" dirty="0"/>
                        <a:t>1,910</a:t>
                      </a:r>
                    </a:p>
                  </a:txBody>
                  <a:tcPr>
                    <a:solidFill>
                      <a:schemeClr val="bg1">
                        <a:lumMod val="95000"/>
                      </a:schemeClr>
                    </a:solidFill>
                  </a:tcPr>
                </a:tc>
                <a:tc>
                  <a:txBody>
                    <a:bodyPr/>
                    <a:lstStyle/>
                    <a:p>
                      <a:pPr algn="ctr"/>
                      <a:r>
                        <a:rPr lang="en-US" sz="1400" b="0" i="0" dirty="0"/>
                        <a:t>2,000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1" name="Table 10">
            <a:extLst>
              <a:ext uri="{FF2B5EF4-FFF2-40B4-BE49-F238E27FC236}">
                <a16:creationId xmlns:a16="http://schemas.microsoft.com/office/drawing/2014/main" id="{8BC7A22F-0B7E-48DB-9BBA-A63CECE84A38}"/>
              </a:ext>
            </a:extLst>
          </p:cNvPr>
          <p:cNvGraphicFramePr>
            <a:graphicFrameLocks noGrp="1"/>
          </p:cNvGraphicFramePr>
          <p:nvPr>
            <p:extLst>
              <p:ext uri="{D42A27DB-BD31-4B8C-83A1-F6EECF244321}">
                <p14:modId xmlns:p14="http://schemas.microsoft.com/office/powerpoint/2010/main" val="3827579458"/>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
        <p:nvSpPr>
          <p:cNvPr id="15" name="TextBox 14">
            <a:extLst>
              <a:ext uri="{FF2B5EF4-FFF2-40B4-BE49-F238E27FC236}">
                <a16:creationId xmlns:a16="http://schemas.microsoft.com/office/drawing/2014/main" id="{C9F38BFD-7394-4ECE-990A-8340A721ABF8}"/>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20" name="TextBox 19"/>
          <p:cNvSpPr txBox="1"/>
          <p:nvPr/>
        </p:nvSpPr>
        <p:spPr>
          <a:xfrm>
            <a:off x="7568883" y="346991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3429000"/>
            <a:ext cx="661522" cy="6600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19200" y="3435788"/>
            <a:ext cx="656152" cy="6532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67000" y="3435787"/>
            <a:ext cx="880068" cy="6600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05200" y="3428999"/>
            <a:ext cx="880068" cy="66005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43400" y="3428999"/>
            <a:ext cx="787379" cy="66005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05400" y="3435787"/>
            <a:ext cx="832183" cy="65326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943600" y="3435788"/>
            <a:ext cx="1041830" cy="660050"/>
          </a:xfrm>
          <a:prstGeom prst="rect">
            <a:avLst/>
          </a:prstGeom>
        </p:spPr>
      </p:pic>
      <p:sp>
        <p:nvSpPr>
          <p:cNvPr id="15" name="TextBox 14"/>
          <p:cNvSpPr txBox="1"/>
          <p:nvPr/>
        </p:nvSpPr>
        <p:spPr>
          <a:xfrm>
            <a:off x="7437888" y="3732061"/>
            <a:ext cx="1186543" cy="215444"/>
          </a:xfrm>
          <a:prstGeom prst="rect">
            <a:avLst/>
          </a:prstGeom>
          <a:noFill/>
        </p:spPr>
        <p:txBody>
          <a:bodyPr wrap="none" rtlCol="0">
            <a:spAutoFit/>
          </a:bodyPr>
          <a:lstStyle/>
          <a:p>
            <a:r>
              <a:rPr lang="en-US" sz="800" dirty="0"/>
              <a:t>NCDOL Photo Library</a:t>
            </a:r>
          </a:p>
        </p:txBody>
      </p:sp>
      <p:pic>
        <p:nvPicPr>
          <p:cNvPr id="17" name="Picture 1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28800" y="3442575"/>
            <a:ext cx="874335" cy="655751"/>
          </a:xfrm>
          <a:prstGeom prst="rect">
            <a:avLst/>
          </a:prstGeom>
        </p:spPr>
      </p:pic>
      <p:graphicFrame>
        <p:nvGraphicFramePr>
          <p:cNvPr id="23" name="Table 22">
            <a:extLst>
              <a:ext uri="{FF2B5EF4-FFF2-40B4-BE49-F238E27FC236}">
                <a16:creationId xmlns:a16="http://schemas.microsoft.com/office/drawing/2014/main" id="{C672069C-9DAC-435F-A9A0-EC3016022AEA}"/>
              </a:ext>
            </a:extLst>
          </p:cNvPr>
          <p:cNvGraphicFramePr>
            <a:graphicFrameLocks noGrp="1"/>
          </p:cNvGraphicFramePr>
          <p:nvPr>
            <p:extLst>
              <p:ext uri="{D42A27DB-BD31-4B8C-83A1-F6EECF244321}">
                <p14:modId xmlns:p14="http://schemas.microsoft.com/office/powerpoint/2010/main" val="3149512350"/>
              </p:ext>
            </p:extLst>
          </p:nvPr>
        </p:nvGraphicFramePr>
        <p:xfrm>
          <a:off x="609600" y="1130183"/>
          <a:ext cx="7924801" cy="2298817"/>
        </p:xfrm>
        <a:graphic>
          <a:graphicData uri="http://schemas.openxmlformats.org/drawingml/2006/table">
            <a:tbl>
              <a:tblPr firstRow="1" bandRow="1">
                <a:tableStyleId>{00A15C55-8517-42AA-B614-E9B94910E393}</a:tableStyleId>
              </a:tblPr>
              <a:tblGrid>
                <a:gridCol w="2428568">
                  <a:extLst>
                    <a:ext uri="{9D8B030D-6E8A-4147-A177-3AD203B41FA5}">
                      <a16:colId xmlns:a16="http://schemas.microsoft.com/office/drawing/2014/main" val="20000"/>
                    </a:ext>
                  </a:extLst>
                </a:gridCol>
                <a:gridCol w="695632">
                  <a:extLst>
                    <a:ext uri="{9D8B030D-6E8A-4147-A177-3AD203B41FA5}">
                      <a16:colId xmlns:a16="http://schemas.microsoft.com/office/drawing/2014/main" val="20001"/>
                    </a:ext>
                  </a:extLst>
                </a:gridCol>
                <a:gridCol w="762000">
                  <a:extLst>
                    <a:ext uri="{9D8B030D-6E8A-4147-A177-3AD203B41FA5}">
                      <a16:colId xmlns:a16="http://schemas.microsoft.com/office/drawing/2014/main" val="127735015"/>
                    </a:ext>
                  </a:extLst>
                </a:gridCol>
                <a:gridCol w="685800">
                  <a:extLst>
                    <a:ext uri="{9D8B030D-6E8A-4147-A177-3AD203B41FA5}">
                      <a16:colId xmlns:a16="http://schemas.microsoft.com/office/drawing/2014/main" val="3990495445"/>
                    </a:ext>
                  </a:extLst>
                </a:gridCol>
                <a:gridCol w="609600">
                  <a:extLst>
                    <a:ext uri="{9D8B030D-6E8A-4147-A177-3AD203B41FA5}">
                      <a16:colId xmlns:a16="http://schemas.microsoft.com/office/drawing/2014/main" val="20002"/>
                    </a:ext>
                  </a:extLst>
                </a:gridCol>
                <a:gridCol w="762001">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774817">
                <a:tc>
                  <a:txBody>
                    <a:bodyPr/>
                    <a:lstStyle/>
                    <a:p>
                      <a:pPr algn="r"/>
                      <a:r>
                        <a:rPr lang="en-US" sz="1500" b="1" dirty="0">
                          <a:solidFill>
                            <a:schemeClr val="tx1"/>
                          </a:solidFill>
                        </a:rPr>
                        <a:t>STAR SITES</a:t>
                      </a:r>
                      <a:r>
                        <a:rPr lang="en-US" sz="1500" b="1" i="1" dirty="0">
                          <a:solidFill>
                            <a:schemeClr val="tx1"/>
                          </a:solidFill>
                        </a:rPr>
                        <a:t>—</a:t>
                      </a:r>
                      <a:r>
                        <a:rPr lang="en-US" sz="1200" b="1" dirty="0">
                          <a:solidFill>
                            <a:schemeClr val="tx1"/>
                          </a:solidFill>
                        </a:rPr>
                        <a:t>New, </a:t>
                      </a:r>
                    </a:p>
                    <a:p>
                      <a:pPr algn="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a:t>
                      </a:r>
                      <a:r>
                        <a:rPr lang="en-US" sz="1200" baseline="30000" dirty="0">
                          <a:solidFill>
                            <a:schemeClr val="tx1"/>
                          </a:solidFill>
                        </a:rPr>
                        <a:t>st</a:t>
                      </a:r>
                      <a:r>
                        <a:rPr lang="en-US" sz="120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300" b="0" i="0" dirty="0"/>
                        <a:t>7</a:t>
                      </a:r>
                    </a:p>
                  </a:txBody>
                  <a:tcPr>
                    <a:solidFill>
                      <a:schemeClr val="bg1">
                        <a:lumMod val="85000"/>
                      </a:schemeClr>
                    </a:solidFill>
                  </a:tcPr>
                </a:tc>
                <a:tc>
                  <a:txBody>
                    <a:bodyPr/>
                    <a:lstStyle/>
                    <a:p>
                      <a:pPr algn="ctr"/>
                      <a:r>
                        <a:rPr lang="en-US" sz="1300" b="0" i="0" dirty="0"/>
                        <a:t>7</a:t>
                      </a:r>
                    </a:p>
                  </a:txBody>
                  <a:tcPr>
                    <a:solidFill>
                      <a:schemeClr val="bg1">
                        <a:lumMod val="85000"/>
                      </a:schemeClr>
                    </a:solidFill>
                  </a:tcPr>
                </a:tc>
                <a:tc>
                  <a:txBody>
                    <a:bodyPr/>
                    <a:lstStyle/>
                    <a:p>
                      <a:pPr algn="ctr"/>
                      <a:r>
                        <a:rPr lang="en-US" sz="1300" b="0" i="0" dirty="0"/>
                        <a:t>3</a:t>
                      </a:r>
                    </a:p>
                  </a:txBody>
                  <a:tcPr>
                    <a:solidFill>
                      <a:schemeClr val="bg1">
                        <a:lumMod val="85000"/>
                      </a:schemeClr>
                    </a:solidFill>
                  </a:tcPr>
                </a:tc>
                <a:tc>
                  <a:txBody>
                    <a:bodyPr/>
                    <a:lstStyle/>
                    <a:p>
                      <a:pPr algn="ctr"/>
                      <a:r>
                        <a:rPr lang="en-US" sz="1300" b="1" i="1" dirty="0"/>
                        <a:t>17</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300" b="0" i="1" dirty="0"/>
                        <a:t>101</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300" b="0" i="0" dirty="0"/>
                        <a:t>2</a:t>
                      </a:r>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1" i="1" dirty="0"/>
                        <a:t>3</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1"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2</a:t>
                      </a:r>
                    </a:p>
                  </a:txBody>
                  <a:tcPr>
                    <a:solidFill>
                      <a:schemeClr val="bg1">
                        <a:lumMod val="85000"/>
                      </a:schemeClr>
                    </a:solidFill>
                  </a:tcPr>
                </a:tc>
                <a:tc>
                  <a:txBody>
                    <a:bodyPr/>
                    <a:lstStyle/>
                    <a:p>
                      <a:pPr algn="ctr"/>
                      <a:r>
                        <a:rPr lang="en-US" sz="1300" b="1" i="1" dirty="0"/>
                        <a:t>2</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300" b="0" i="1" dirty="0"/>
                        <a:t>5</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300" b="0" i="1" dirty="0"/>
                        <a:t>21</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300" b="1" i="1" dirty="0"/>
                        <a:t>10</a:t>
                      </a:r>
                    </a:p>
                  </a:txBody>
                  <a:tcPr anchor="ctr">
                    <a:solidFill>
                      <a:schemeClr val="bg1">
                        <a:lumMod val="85000"/>
                      </a:schemeClr>
                    </a:solidFill>
                  </a:tcPr>
                </a:tc>
                <a:tc>
                  <a:txBody>
                    <a:bodyPr/>
                    <a:lstStyle/>
                    <a:p>
                      <a:pPr algn="ctr"/>
                      <a:r>
                        <a:rPr lang="en-US" sz="1300" b="1" i="1" dirty="0"/>
                        <a:t>8</a:t>
                      </a:r>
                    </a:p>
                  </a:txBody>
                  <a:tcPr anchor="ctr">
                    <a:solidFill>
                      <a:schemeClr val="bg1">
                        <a:lumMod val="85000"/>
                      </a:schemeClr>
                    </a:solidFill>
                  </a:tcPr>
                </a:tc>
                <a:tc>
                  <a:txBody>
                    <a:bodyPr/>
                    <a:lstStyle/>
                    <a:p>
                      <a:pPr algn="ctr"/>
                      <a:r>
                        <a:rPr lang="en-US" sz="1300" b="1" i="1" dirty="0"/>
                        <a:t>5</a:t>
                      </a:r>
                    </a:p>
                  </a:txBody>
                  <a:tcPr anchor="ctr">
                    <a:solidFill>
                      <a:schemeClr val="bg1">
                        <a:lumMod val="85000"/>
                      </a:schemeClr>
                    </a:solidFill>
                  </a:tcPr>
                </a:tc>
                <a:tc>
                  <a:txBody>
                    <a:bodyPr/>
                    <a:lstStyle/>
                    <a:p>
                      <a:pPr algn="ctr"/>
                      <a:r>
                        <a:rPr lang="en-US" sz="1300" b="1" i="1" dirty="0"/>
                        <a:t>23</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t>20</a:t>
                      </a:r>
                    </a:p>
                  </a:txBody>
                  <a:tcPr anchor="ctr">
                    <a:solidFill>
                      <a:schemeClr val="bg1">
                        <a:lumMod val="85000"/>
                      </a:schemeClr>
                    </a:solidFill>
                  </a:tcPr>
                </a:tc>
                <a:tc>
                  <a:txBody>
                    <a:bodyPr/>
                    <a:lstStyle/>
                    <a:p>
                      <a:pPr algn="ctr"/>
                      <a:r>
                        <a:rPr lang="en-US" sz="1300" b="1" i="1" dirty="0"/>
                        <a:t>152</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4" name="Table 23">
            <a:extLst>
              <a:ext uri="{FF2B5EF4-FFF2-40B4-BE49-F238E27FC236}">
                <a16:creationId xmlns:a16="http://schemas.microsoft.com/office/drawing/2014/main" id="{23E2E0D4-3804-48C4-97A4-7108703A23BA}"/>
              </a:ext>
            </a:extLst>
          </p:cNvPr>
          <p:cNvGraphicFramePr>
            <a:graphicFrameLocks noGrp="1"/>
          </p:cNvGraphicFramePr>
          <p:nvPr>
            <p:extLst>
              <p:ext uri="{D42A27DB-BD31-4B8C-83A1-F6EECF244321}">
                <p14:modId xmlns:p14="http://schemas.microsoft.com/office/powerpoint/2010/main" val="2454558179"/>
              </p:ext>
            </p:extLst>
          </p:nvPr>
        </p:nvGraphicFramePr>
        <p:xfrm>
          <a:off x="609598" y="4102626"/>
          <a:ext cx="7924802" cy="1840974"/>
        </p:xfrm>
        <a:graphic>
          <a:graphicData uri="http://schemas.openxmlformats.org/drawingml/2006/table">
            <a:tbl>
              <a:tblPr firstRow="1" bandRow="1">
                <a:tableStyleId>{00A15C55-8517-42AA-B614-E9B94910E393}</a:tableStyleId>
              </a:tblPr>
              <a:tblGrid>
                <a:gridCol w="35052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1358435653"/>
                    </a:ext>
                  </a:extLst>
                </a:gridCol>
                <a:gridCol w="762000">
                  <a:extLst>
                    <a:ext uri="{9D8B030D-6E8A-4147-A177-3AD203B41FA5}">
                      <a16:colId xmlns:a16="http://schemas.microsoft.com/office/drawing/2014/main" val="328237953"/>
                    </a:ext>
                  </a:extLst>
                </a:gridCol>
                <a:gridCol w="944880">
                  <a:extLst>
                    <a:ext uri="{9D8B030D-6E8A-4147-A177-3AD203B41FA5}">
                      <a16:colId xmlns:a16="http://schemas.microsoft.com/office/drawing/2014/main" val="20002"/>
                    </a:ext>
                  </a:extLst>
                </a:gridCol>
                <a:gridCol w="1036320">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3</a:t>
                      </a:r>
                      <a:r>
                        <a:rPr lang="en-US" sz="1300" b="1" baseline="30000" dirty="0">
                          <a:solidFill>
                            <a:schemeClr val="tx1"/>
                          </a:solidFill>
                        </a:rPr>
                        <a:t>rd</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1" i="1" dirty="0"/>
                        <a:t>5</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solidFill>
                      <a:schemeClr val="bg1">
                        <a:lumMod val="95000"/>
                      </a:schemeClr>
                    </a:solidFill>
                  </a:tcPr>
                </a:tc>
                <a:tc>
                  <a:txBody>
                    <a:bodyPr/>
                    <a:lstStyle/>
                    <a:p>
                      <a:pPr algn="ctr"/>
                      <a:r>
                        <a:rPr lang="en-US" sz="1400" b="0" i="0" dirty="0"/>
                        <a:t>2</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1" i="1" dirty="0"/>
                        <a:t>7</a:t>
                      </a:r>
                    </a:p>
                  </a:txBody>
                  <a:tcPr>
                    <a:solidFill>
                      <a:schemeClr val="bg1">
                        <a:lumMod val="85000"/>
                      </a:schemeClr>
                    </a:solidFill>
                  </a:tcPr>
                </a:tc>
                <a:tc>
                  <a:txBody>
                    <a:bodyPr/>
                    <a:lstStyle/>
                    <a:p>
                      <a:pPr algn="ctr"/>
                      <a:r>
                        <a:rPr lang="en-US" sz="1400" b="0" i="0" dirty="0"/>
                        <a:t>20</a:t>
                      </a:r>
                    </a:p>
                  </a:txBody>
                  <a:tcP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0" i="0" dirty="0"/>
                        <a:t>37</a:t>
                      </a:r>
                    </a:p>
                  </a:txBody>
                  <a:tcPr>
                    <a:solidFill>
                      <a:schemeClr val="bg1">
                        <a:lumMod val="95000"/>
                      </a:schemeClr>
                    </a:solidFill>
                  </a:tcPr>
                </a:tc>
                <a:tc>
                  <a:txBody>
                    <a:bodyPr/>
                    <a:lstStyle/>
                    <a:p>
                      <a:pPr algn="ctr"/>
                      <a:r>
                        <a:rPr lang="en-US" sz="1400" b="0" i="0" dirty="0"/>
                        <a:t>28</a:t>
                      </a:r>
                    </a:p>
                  </a:txBody>
                  <a:tcPr>
                    <a:solidFill>
                      <a:schemeClr val="bg1">
                        <a:lumMod val="95000"/>
                      </a:schemeClr>
                    </a:solidFill>
                  </a:tcPr>
                </a:tc>
                <a:tc>
                  <a:txBody>
                    <a:bodyPr/>
                    <a:lstStyle/>
                    <a:p>
                      <a:pPr algn="ctr"/>
                      <a:r>
                        <a:rPr lang="en-US" sz="1400" b="0" i="0" dirty="0"/>
                        <a:t>22</a:t>
                      </a:r>
                    </a:p>
                  </a:txBody>
                  <a:tcPr>
                    <a:solidFill>
                      <a:schemeClr val="bg1">
                        <a:lumMod val="95000"/>
                      </a:schemeClr>
                    </a:solidFill>
                  </a:tcPr>
                </a:tc>
                <a:tc>
                  <a:txBody>
                    <a:bodyPr/>
                    <a:lstStyle/>
                    <a:p>
                      <a:pPr algn="ctr"/>
                      <a:r>
                        <a:rPr lang="en-US" sz="1400" b="1" i="1" dirty="0"/>
                        <a:t>77</a:t>
                      </a:r>
                    </a:p>
                  </a:txBody>
                  <a:tcPr>
                    <a:solidFill>
                      <a:schemeClr val="bg1">
                        <a:lumMod val="95000"/>
                      </a:schemeClr>
                    </a:solidFill>
                  </a:tcPr>
                </a:tc>
                <a:tc>
                  <a:txBody>
                    <a:bodyPr/>
                    <a:lstStyle/>
                    <a:p>
                      <a:pPr algn="ctr"/>
                      <a:r>
                        <a:rPr lang="en-US" sz="1400" b="0" i="0" dirty="0"/>
                        <a:t>100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142C2341-EF79-4C87-AABF-1AFA3CA16321}"/>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71797329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2760076906"/>
              </p:ext>
            </p:extLst>
          </p:nvPr>
        </p:nvGraphicFramePr>
        <p:xfrm>
          <a:off x="609600" y="1143001"/>
          <a:ext cx="7924793" cy="2407153"/>
        </p:xfrm>
        <a:graphic>
          <a:graphicData uri="http://schemas.openxmlformats.org/drawingml/2006/table">
            <a:tbl>
              <a:tblPr firstRow="1" bandRow="1">
                <a:tableStyleId>{00A15C55-8517-42AA-B614-E9B94910E393}</a:tableStyleId>
              </a:tblPr>
              <a:tblGrid>
                <a:gridCol w="2971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3977513400"/>
                    </a:ext>
                  </a:extLst>
                </a:gridCol>
                <a:gridCol w="737808">
                  <a:extLst>
                    <a:ext uri="{9D8B030D-6E8A-4147-A177-3AD203B41FA5}">
                      <a16:colId xmlns:a16="http://schemas.microsoft.com/office/drawing/2014/main" val="2937383129"/>
                    </a:ext>
                  </a:extLst>
                </a:gridCol>
                <a:gridCol w="786192">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219193">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600" b="1" i="0" dirty="0">
                          <a:solidFill>
                            <a:schemeClr val="tx1"/>
                          </a:solidFill>
                        </a:rPr>
                        <a:t>—</a:t>
                      </a:r>
                      <a:r>
                        <a:rPr lang="en-US" sz="1200" b="1" i="0" dirty="0">
                          <a:solidFill>
                            <a:schemeClr val="tx1"/>
                          </a:solidFill>
                        </a:rPr>
                        <a:t>NEW/RENEWALS</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rowSpan="5">
                  <a:txBody>
                    <a:bodyPr/>
                    <a:lstStyle/>
                    <a:p>
                      <a:pPr algn="ctr"/>
                      <a:endParaRPr lang="en-US" sz="1400" b="1" i="0" dirty="0"/>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extLst>
                  <a:ext uri="{0D108BD9-81ED-4DB2-BD59-A6C34878D82A}">
                    <a16:rowId xmlns:a16="http://schemas.microsoft.com/office/drawing/2014/main" val="10001"/>
                  </a:ext>
                </a:extLst>
              </a:tr>
              <a:tr h="3468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2</a:t>
                      </a:r>
                    </a:p>
                  </a:txBody>
                  <a:tcPr anchor="ctr">
                    <a:solidFill>
                      <a:schemeClr val="bg1">
                        <a:lumMod val="95000"/>
                      </a:schemeClr>
                    </a:solidFill>
                  </a:tcPr>
                </a:tc>
                <a:tc vMerge="1">
                  <a:txBody>
                    <a:bodyPr/>
                    <a:lstStyle/>
                    <a:p>
                      <a:endParaRPr lang="en-US"/>
                    </a:p>
                  </a:txBody>
                  <a:tcPr/>
                </a:tc>
                <a:tc>
                  <a:txBody>
                    <a:bodyPr/>
                    <a:lstStyle/>
                    <a:p>
                      <a:pPr algn="ctr"/>
                      <a:r>
                        <a:rPr lang="en-US" sz="1400" b="0" i="1" dirty="0"/>
                        <a:t>128</a:t>
                      </a:r>
                    </a:p>
                  </a:txBody>
                  <a:tcPr anchor="ctr">
                    <a:solidFill>
                      <a:schemeClr val="bg1">
                        <a:lumMod val="95000"/>
                      </a:schemeClr>
                    </a:solidFill>
                  </a:tcPr>
                </a:tc>
                <a:extLst>
                  <a:ext uri="{0D108BD9-81ED-4DB2-BD59-A6C34878D82A}">
                    <a16:rowId xmlns:a16="http://schemas.microsoft.com/office/drawing/2014/main" val="10002"/>
                  </a:ext>
                </a:extLst>
              </a:tr>
              <a:tr h="313852">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8</a:t>
                      </a:r>
                    </a:p>
                  </a:txBody>
                  <a:tcPr anchor="ctr">
                    <a:solidFill>
                      <a:schemeClr val="bg1">
                        <a:lumMod val="85000"/>
                      </a:schemeClr>
                    </a:solidFill>
                  </a:tcPr>
                </a:tc>
                <a:tc>
                  <a:txBody>
                    <a:bodyPr/>
                    <a:lstStyle/>
                    <a:p>
                      <a:pPr algn="ctr"/>
                      <a:r>
                        <a:rPr lang="en-US" sz="1400" b="1" i="1" dirty="0"/>
                        <a:t>13</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1" dirty="0"/>
                        <a:t>46</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endParaRPr lang="en-US"/>
                    </a:p>
                  </a:txBody>
                  <a:tcPr/>
                </a:tc>
                <a:tc>
                  <a:txBody>
                    <a:bodyPr/>
                    <a:lstStyle/>
                    <a:p>
                      <a:pPr algn="ctr"/>
                      <a:r>
                        <a:rPr lang="en-US" sz="1400" b="0" i="1" dirty="0"/>
                        <a:t>0</a:t>
                      </a:r>
                    </a:p>
                  </a:txBody>
                  <a:tcPr anchor="ctr">
                    <a:solidFill>
                      <a:schemeClr val="bg1">
                        <a:lumMod val="95000"/>
                      </a:schemeClr>
                    </a:solidFill>
                  </a:tcPr>
                </a:tc>
                <a:extLst>
                  <a:ext uri="{0D108BD9-81ED-4DB2-BD59-A6C34878D82A}">
                    <a16:rowId xmlns:a16="http://schemas.microsoft.com/office/drawing/2014/main" val="10004"/>
                  </a:ext>
                </a:extLst>
              </a:tr>
              <a:tr h="313852">
                <a:tc>
                  <a:txBody>
                    <a:bodyPr/>
                    <a:lstStyle/>
                    <a:p>
                      <a:pPr algn="r"/>
                      <a:r>
                        <a:rPr lang="en-US" sz="1400" i="1" dirty="0"/>
                        <a:t>SHARP—Renewals</a:t>
                      </a:r>
                      <a:endParaRPr lang="en-US" sz="1400" b="0" i="1" dirty="0"/>
                    </a:p>
                  </a:txBody>
                  <a:tcPr anchor="ctr">
                    <a:solidFill>
                      <a:schemeClr val="bg1">
                        <a:lumMod val="85000"/>
                      </a:schemeClr>
                    </a:solidFill>
                  </a:tcPr>
                </a:tc>
                <a:tc>
                  <a:txBody>
                    <a:bodyPr/>
                    <a:lstStyle/>
                    <a:p>
                      <a:pPr algn="ctr"/>
                      <a:r>
                        <a:rPr lang="en-US" sz="1400" b="0" i="0" dirty="0"/>
                        <a:t>10</a:t>
                      </a:r>
                    </a:p>
                  </a:txBody>
                  <a:tcPr anchor="ctr">
                    <a:solidFill>
                      <a:schemeClr val="bg1">
                        <a:lumMod val="85000"/>
                      </a:schemeClr>
                    </a:solidFill>
                  </a:tcPr>
                </a:tc>
                <a:tc>
                  <a:txBody>
                    <a:bodyPr/>
                    <a:lstStyle/>
                    <a:p>
                      <a:pPr algn="ctr"/>
                      <a:r>
                        <a:rPr lang="en-US" sz="1400" b="0" i="0" dirty="0"/>
                        <a:t>14</a:t>
                      </a:r>
                    </a:p>
                  </a:txBody>
                  <a:tcPr anchor="ctr">
                    <a:solidFill>
                      <a:schemeClr val="bg1">
                        <a:lumMod val="85000"/>
                      </a:schemeClr>
                    </a:solidFill>
                  </a:tcPr>
                </a:tc>
                <a:tc>
                  <a:txBody>
                    <a:bodyPr/>
                    <a:lstStyle/>
                    <a:p>
                      <a:pPr algn="ctr"/>
                      <a:r>
                        <a:rPr lang="en-US" sz="1400" b="0" i="0" dirty="0"/>
                        <a:t>11</a:t>
                      </a:r>
                    </a:p>
                  </a:txBody>
                  <a:tcPr anchor="ctr">
                    <a:solidFill>
                      <a:schemeClr val="bg1">
                        <a:lumMod val="85000"/>
                      </a:schemeClr>
                    </a:solidFill>
                  </a:tcPr>
                </a:tc>
                <a:tc>
                  <a:txBody>
                    <a:bodyPr/>
                    <a:lstStyle/>
                    <a:p>
                      <a:pPr algn="ctr"/>
                      <a:r>
                        <a:rPr lang="en-US" sz="1400" b="1" i="1" dirty="0"/>
                        <a:t>35</a:t>
                      </a:r>
                    </a:p>
                  </a:txBody>
                  <a:tcPr anchor="ctr">
                    <a:solidFill>
                      <a:schemeClr val="bg1">
                        <a:lumMod val="85000"/>
                      </a:schemeClr>
                    </a:solidFill>
                  </a:tcPr>
                </a:tc>
                <a:tc vMerge="1">
                  <a:txBody>
                    <a:bodyPr/>
                    <a:lstStyle/>
                    <a:p>
                      <a:pPr algn="ctr"/>
                      <a:endParaRPr lang="en-US" sz="1400" b="0" i="1" dirty="0"/>
                    </a:p>
                  </a:txBody>
                  <a:tcPr anchor="ctr">
                    <a:solidFill>
                      <a:schemeClr val="bg1">
                        <a:lumMod val="85000"/>
                      </a:schemeClr>
                    </a:solidFill>
                  </a:tcPr>
                </a:tc>
                <a:tc>
                  <a:txBody>
                    <a:bodyPr/>
                    <a:lstStyle/>
                    <a:p>
                      <a:pPr algn="ctr"/>
                      <a:r>
                        <a:rPr lang="en-US" sz="1400" b="1" i="1" dirty="0"/>
                        <a:t>180</a:t>
                      </a:r>
                    </a:p>
                  </a:txBody>
                  <a:tcPr anchor="ctr">
                    <a:solidFill>
                      <a:schemeClr val="bg1">
                        <a:lumMod val="85000"/>
                      </a:schemeClr>
                    </a:solidFill>
                  </a:tcPr>
                </a:tc>
                <a:extLst>
                  <a:ext uri="{0D108BD9-81ED-4DB2-BD59-A6C34878D82A}">
                    <a16:rowId xmlns:a16="http://schemas.microsoft.com/office/drawing/2014/main" val="10005"/>
                  </a:ext>
                </a:extLst>
              </a:tr>
              <a:tr h="275409">
                <a:tc>
                  <a:txBody>
                    <a:bodyPr/>
                    <a:lstStyle/>
                    <a:p>
                      <a:pPr algn="r"/>
                      <a:r>
                        <a:rPr lang="en-US" sz="1400" b="1" i="1" dirty="0"/>
                        <a:t>Totals</a:t>
                      </a:r>
                    </a:p>
                  </a:txBody>
                  <a:tcPr anchor="ctr">
                    <a:solidFill>
                      <a:schemeClr val="bg1">
                        <a:lumMod val="95000"/>
                      </a:schemeClr>
                    </a:solidFill>
                  </a:tcPr>
                </a:tc>
                <a:tc>
                  <a:txBody>
                    <a:bodyPr/>
                    <a:lstStyle/>
                    <a:p>
                      <a:pPr algn="ctr"/>
                      <a:r>
                        <a:rPr lang="en-US" sz="1400" b="1" i="0" dirty="0"/>
                        <a:t>11</a:t>
                      </a:r>
                    </a:p>
                  </a:txBody>
                  <a:tcPr anchor="ctr">
                    <a:solidFill>
                      <a:schemeClr val="bg1">
                        <a:lumMod val="95000"/>
                      </a:schemeClr>
                    </a:solidFill>
                  </a:tcPr>
                </a:tc>
                <a:tc>
                  <a:txBody>
                    <a:bodyPr/>
                    <a:lstStyle/>
                    <a:p>
                      <a:pPr algn="ctr"/>
                      <a:r>
                        <a:rPr lang="en-US" sz="1400" b="1" i="0" dirty="0"/>
                        <a:t>22</a:t>
                      </a:r>
                    </a:p>
                  </a:txBody>
                  <a:tcPr anchor="ctr">
                    <a:solidFill>
                      <a:schemeClr val="bg1">
                        <a:lumMod val="95000"/>
                      </a:schemeClr>
                    </a:solidFill>
                  </a:tcPr>
                </a:tc>
                <a:tc>
                  <a:txBody>
                    <a:bodyPr/>
                    <a:lstStyle/>
                    <a:p>
                      <a:pPr algn="ctr"/>
                      <a:r>
                        <a:rPr lang="en-US" sz="1400" b="1" i="0" dirty="0"/>
                        <a:t>19</a:t>
                      </a:r>
                    </a:p>
                  </a:txBody>
                  <a:tcPr anchor="ctr">
                    <a:solidFill>
                      <a:schemeClr val="bg1">
                        <a:lumMod val="95000"/>
                      </a:schemeClr>
                    </a:solidFill>
                  </a:tcPr>
                </a:tc>
                <a:tc>
                  <a:txBody>
                    <a:bodyPr/>
                    <a:lstStyle/>
                    <a:p>
                      <a:pPr algn="ctr"/>
                      <a:r>
                        <a:rPr lang="en-US" sz="1400" b="1" i="1" dirty="0"/>
                        <a:t>52</a:t>
                      </a:r>
                    </a:p>
                  </a:txBody>
                  <a:tcPr anchor="ctr">
                    <a:solidFill>
                      <a:schemeClr val="bg1">
                        <a:lumMod val="95000"/>
                      </a:schemeClr>
                    </a:solidFill>
                  </a:tcPr>
                </a:tc>
                <a:tc>
                  <a:txBody>
                    <a:bodyPr/>
                    <a:lstStyle/>
                    <a:p>
                      <a:pPr algn="ctr"/>
                      <a:r>
                        <a:rPr lang="en-US" sz="1400" b="0" i="1" dirty="0"/>
                        <a:t>55</a:t>
                      </a:r>
                    </a:p>
                  </a:txBody>
                  <a:tcPr anchor="ctr">
                    <a:solidFill>
                      <a:schemeClr val="bg1">
                        <a:lumMod val="95000"/>
                      </a:schemeClr>
                    </a:solidFill>
                  </a:tcPr>
                </a:tc>
                <a:tc>
                  <a:txBody>
                    <a:bodyPr/>
                    <a:lstStyle/>
                    <a:p>
                      <a:pPr algn="ctr"/>
                      <a:endParaRPr lang="en-US" sz="1300" b="0"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955928886"/>
              </p:ext>
            </p:extLst>
          </p:nvPr>
        </p:nvGraphicFramePr>
        <p:xfrm>
          <a:off x="623454" y="3657600"/>
          <a:ext cx="7910947" cy="810798"/>
        </p:xfrm>
        <a:graphic>
          <a:graphicData uri="http://schemas.openxmlformats.org/drawingml/2006/table">
            <a:tbl>
              <a:tblPr firstRow="1" bandRow="1">
                <a:tableStyleId>{00A15C55-8517-42AA-B614-E9B94910E393}</a:tableStyleId>
              </a:tblPr>
              <a:tblGrid>
                <a:gridCol w="4405746">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3087848089"/>
                    </a:ext>
                  </a:extLst>
                </a:gridCol>
                <a:gridCol w="762000">
                  <a:extLst>
                    <a:ext uri="{9D8B030D-6E8A-4147-A177-3AD203B41FA5}">
                      <a16:colId xmlns:a16="http://schemas.microsoft.com/office/drawing/2014/main" val="58617367"/>
                    </a:ext>
                  </a:extLst>
                </a:gridCol>
                <a:gridCol w="1219201">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85000"/>
                      </a:schemeClr>
                    </a:solidFill>
                  </a:tcPr>
                </a:tc>
                <a:tc>
                  <a:txBody>
                    <a:bodyPr/>
                    <a:lstStyle/>
                    <a:p>
                      <a:pPr algn="ctr"/>
                      <a:r>
                        <a:rPr lang="en-US" sz="1200" b="0" i="0" dirty="0"/>
                        <a:t>30</a:t>
                      </a:r>
                    </a:p>
                  </a:txBody>
                  <a:tcPr anchor="ctr">
                    <a:solidFill>
                      <a:schemeClr val="bg1">
                        <a:lumMod val="85000"/>
                      </a:schemeClr>
                    </a:solidFill>
                  </a:tcPr>
                </a:tc>
                <a:tc>
                  <a:txBody>
                    <a:bodyPr/>
                    <a:lstStyle/>
                    <a:p>
                      <a:pPr algn="ctr"/>
                      <a:r>
                        <a:rPr lang="en-US" sz="1200" b="0" i="0" dirty="0"/>
                        <a:t>185</a:t>
                      </a:r>
                    </a:p>
                  </a:txBody>
                  <a:tcPr anchor="ctr">
                    <a:solidFill>
                      <a:schemeClr val="bg1">
                        <a:lumMod val="85000"/>
                      </a:schemeClr>
                    </a:solidFill>
                  </a:tcPr>
                </a:tc>
                <a:tc>
                  <a:txBody>
                    <a:bodyPr/>
                    <a:lstStyle/>
                    <a:p>
                      <a:pPr algn="ctr"/>
                      <a:r>
                        <a:rPr lang="en-US" sz="1200" b="0" i="0" dirty="0"/>
                        <a:t>51</a:t>
                      </a:r>
                    </a:p>
                  </a:txBody>
                  <a:tcPr anchor="ctr">
                    <a:solidFill>
                      <a:schemeClr val="bg1">
                        <a:lumMod val="85000"/>
                      </a:schemeClr>
                    </a:solidFill>
                  </a:tcPr>
                </a:tc>
                <a:tc>
                  <a:txBody>
                    <a:bodyPr/>
                    <a:lstStyle/>
                    <a:p>
                      <a:pPr algn="ctr"/>
                      <a:r>
                        <a:rPr lang="en-US" sz="1200" b="1" i="1" dirty="0"/>
                        <a:t>266</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1195911362"/>
              </p:ext>
            </p:extLst>
          </p:nvPr>
        </p:nvGraphicFramePr>
        <p:xfrm>
          <a:off x="609600" y="4572000"/>
          <a:ext cx="7924800" cy="1188720"/>
        </p:xfrm>
        <a:graphic>
          <a:graphicData uri="http://schemas.openxmlformats.org/drawingml/2006/table">
            <a:tbl>
              <a:tblPr firstRow="1" bandRow="1">
                <a:tableStyleId>{00A15C55-8517-42AA-B614-E9B94910E393}</a:tableStyleId>
              </a:tblPr>
              <a:tblGrid>
                <a:gridCol w="441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740680740"/>
                    </a:ext>
                  </a:extLst>
                </a:gridCol>
                <a:gridCol w="762000">
                  <a:extLst>
                    <a:ext uri="{9D8B030D-6E8A-4147-A177-3AD203B41FA5}">
                      <a16:colId xmlns:a16="http://schemas.microsoft.com/office/drawing/2014/main" val="6051250"/>
                    </a:ext>
                  </a:extLst>
                </a:gridCol>
                <a:gridCol w="1219200">
                  <a:extLst>
                    <a:ext uri="{9D8B030D-6E8A-4147-A177-3AD203B41FA5}">
                      <a16:colId xmlns:a16="http://schemas.microsoft.com/office/drawing/2014/main" val="20002"/>
                    </a:ext>
                  </a:extLst>
                </a:gridCol>
              </a:tblGrid>
              <a:tr h="272722">
                <a:tc gridSpan="4">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4">
                  <a:txBody>
                    <a:bodyPr/>
                    <a:lstStyle/>
                    <a:p>
                      <a:pPr algn="r"/>
                      <a:r>
                        <a:rPr lang="en-US" sz="1400" i="1" dirty="0"/>
                        <a:t>CY 2019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dirty="0"/>
                        <a:t>3,200</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200" b="0" i="1" dirty="0"/>
                    </a:p>
                  </a:txBody>
                  <a:tcPr anchor="ctr">
                    <a:solidFill>
                      <a:schemeClr val="bg1">
                        <a:lumMod val="8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8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200" i="1" dirty="0"/>
                        <a:t>Million </a:t>
                      </a:r>
                      <a:r>
                        <a:rPr lang="en-US" sz="1200" i="1" baseline="0" dirty="0"/>
                        <a:t>Hour Awards</a:t>
                      </a:r>
                      <a:endParaRPr lang="en-US" sz="1200" b="0" i="1" dirty="0"/>
                    </a:p>
                  </a:txBody>
                  <a:tcPr anchor="ctr">
                    <a:solidFill>
                      <a:schemeClr val="bg1">
                        <a:lumMod val="95000"/>
                      </a:schemeClr>
                    </a:solidFill>
                  </a:tcPr>
                </a:tc>
                <a:tc>
                  <a:txBody>
                    <a:bodyPr/>
                    <a:lstStyle/>
                    <a:p>
                      <a:pPr algn="ctr"/>
                      <a:r>
                        <a:rPr lang="en-US" sz="1200" b="0" i="0" dirty="0"/>
                        <a:t>4</a:t>
                      </a:r>
                    </a:p>
                  </a:txBody>
                  <a:tcPr anchor="ctr">
                    <a:solidFill>
                      <a:schemeClr val="bg1">
                        <a:lumMod val="95000"/>
                      </a:schemeClr>
                    </a:solidFill>
                  </a:tcPr>
                </a:tc>
                <a:tc>
                  <a:txBody>
                    <a:bodyPr/>
                    <a:lstStyle/>
                    <a:p>
                      <a:pPr algn="ctr"/>
                      <a:r>
                        <a:rPr lang="en-US" sz="1200" b="0" i="0" dirty="0"/>
                        <a:t>83</a:t>
                      </a:r>
                    </a:p>
                  </a:txBody>
                  <a:tcPr anchor="ctr">
                    <a:solidFill>
                      <a:schemeClr val="bg1">
                        <a:lumMod val="95000"/>
                      </a:schemeClr>
                    </a:solidFill>
                  </a:tcPr>
                </a:tc>
                <a:tc>
                  <a:txBody>
                    <a:bodyPr/>
                    <a:lstStyle/>
                    <a:p>
                      <a:pPr algn="ctr"/>
                      <a:r>
                        <a:rPr lang="en-US" sz="1200" b="0" i="0" dirty="0"/>
                        <a:t>3</a:t>
                      </a:r>
                    </a:p>
                  </a:txBody>
                  <a:tcPr anchor="ctr">
                    <a:solidFill>
                      <a:schemeClr val="bg1">
                        <a:lumMod val="95000"/>
                      </a:schemeClr>
                    </a:solidFill>
                  </a:tcPr>
                </a:tc>
                <a:tc>
                  <a:txBody>
                    <a:bodyPr/>
                    <a:lstStyle/>
                    <a:p>
                      <a:pPr algn="ctr"/>
                      <a:r>
                        <a:rPr lang="en-US" sz="1200" b="1" i="1" dirty="0"/>
                        <a:t>90</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F1BBC4A0-82C3-49BB-A23C-591B5C787BA3}"/>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33736063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189037"/>
            <a:ext cx="7511014" cy="4525963"/>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endParaRPr lang="en-US" dirty="0"/>
          </a:p>
        </p:txBody>
      </p:sp>
      <p:sp>
        <p:nvSpPr>
          <p:cNvPr id="8" name="TextBox 7">
            <a:extLst>
              <a:ext uri="{FF2B5EF4-FFF2-40B4-BE49-F238E27FC236}">
                <a16:creationId xmlns:a16="http://schemas.microsoft.com/office/drawing/2014/main" id="{174A7FA4-D775-4A8E-B032-5091068B5B4D}"/>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12" name="Picture 11" descr="C:\Users\wllagoe.EADS\AppData\Local\Microsoft\Windows\Temporary Internet Files\Content.Outlook\PMWK0L31\IMG_0782.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1981200" y="4419598"/>
            <a:ext cx="2133600" cy="914401"/>
          </a:xfrm>
          <a:prstGeom prst="rect">
            <a:avLst/>
          </a:prstGeom>
          <a:noFill/>
          <a:ln w="9525">
            <a:noFill/>
            <a:miter lim="800000"/>
            <a:headEnd/>
            <a:tailEnd/>
          </a:ln>
        </p:spPr>
      </p:pic>
      <p:pic>
        <p:nvPicPr>
          <p:cNvPr id="13" name="Picture 12" descr="C:\Users\wllagoe.EADS\Pictures\Training\30 Hour Bob evel 4 Suit Very Hot.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3581400" y="4419600"/>
            <a:ext cx="914400" cy="914400"/>
          </a:xfrm>
          <a:prstGeom prst="rect">
            <a:avLst/>
          </a:prstGeom>
          <a:noFill/>
          <a:ln w="9525">
            <a:noFill/>
            <a:miter lim="800000"/>
            <a:headEnd/>
            <a:tailEnd/>
          </a:ln>
        </p:spPr>
      </p:pic>
      <p:pic>
        <p:nvPicPr>
          <p:cNvPr id="20" name="Picture 19" descr="https://fbcdn-sphotos-a-a.akamaihd.net/hphotos-ak-ash4/179112_10151363928830936_1203035425_n.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7086600" y="4419600"/>
            <a:ext cx="1447800" cy="1219200"/>
          </a:xfrm>
          <a:prstGeom prst="rect">
            <a:avLst/>
          </a:prstGeom>
          <a:noFill/>
          <a:ln w="9525">
            <a:noFill/>
            <a:miter lim="800000"/>
            <a:headEnd/>
            <a:tailEnd/>
          </a:ln>
        </p:spPr>
      </p:pic>
      <p:pic>
        <p:nvPicPr>
          <p:cNvPr id="21" name="Picture 20" descr="C:\Users\wllagoe.EADS\AppData\Local\Microsoft\Windows\Temporary Internet Files\Content.Outlook\PMWK0L31\SCBA trainig raleigh.jpg"/>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7" cstate="print">
            <a:extLst>
              <a:ext uri="{28A0092B-C50C-407E-A947-70E740481C1C}">
                <a14:useLocalDpi xmlns:a14="http://schemas.microsoft.com/office/drawing/2010/main"/>
              </a:ext>
            </a:extLst>
          </a:blip>
          <a:srcRect/>
          <a:stretch>
            <a:fillRect/>
          </a:stretch>
        </p:blipFill>
        <p:spPr bwMode="auto">
          <a:xfrm>
            <a:off x="54102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44958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9" cstate="print">
            <a:extLst>
              <a:ext uri="{28A0092B-C50C-407E-A947-70E740481C1C}">
                <a14:useLocalDpi xmlns:a14="http://schemas.microsoft.com/office/drawing/2010/main"/>
              </a:ext>
            </a:extLst>
          </a:blip>
          <a:srcRect/>
          <a:stretch>
            <a:fillRect/>
          </a:stretch>
        </p:blipFill>
        <p:spPr bwMode="auto">
          <a:xfrm>
            <a:off x="1371600" y="4419600"/>
            <a:ext cx="1828800"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sp>
        <p:nvSpPr>
          <p:cNvPr id="22" name="TextBox 21">
            <a:extLst>
              <a:ext uri="{FF2B5EF4-FFF2-40B4-BE49-F238E27FC236}">
                <a16:creationId xmlns:a16="http://schemas.microsoft.com/office/drawing/2014/main" id="{8C744D36-B1C7-475D-8BFA-3FF8F882C242}"/>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4" name="Content Placeholder 3">
            <a:extLst>
              <a:ext uri="{FF2B5EF4-FFF2-40B4-BE49-F238E27FC236}">
                <a16:creationId xmlns:a16="http://schemas.microsoft.com/office/drawing/2014/main" id="{8AA54979-B350-4E3A-B775-92BB11F69C53}"/>
              </a:ext>
            </a:extLst>
          </p:cNvPr>
          <p:cNvSpPr>
            <a:spLocks noGrp="1"/>
          </p:cNvSpPr>
          <p:nvPr>
            <p:ph sz="half" idx="1"/>
          </p:nvPr>
        </p:nvSpPr>
        <p:spPr>
          <a:xfrm>
            <a:off x="609600" y="1295401"/>
            <a:ext cx="3924300" cy="3899352"/>
          </a:xfrm>
        </p:spPr>
        <p:txBody>
          <a:bodyPr/>
          <a:lstStyle/>
          <a:p>
            <a:endParaRPr lang="en-US" dirty="0"/>
          </a:p>
        </p:txBody>
      </p:sp>
      <p:graphicFrame>
        <p:nvGraphicFramePr>
          <p:cNvPr id="26" name="Content Placeholder 4">
            <a:extLst>
              <a:ext uri="{FF2B5EF4-FFF2-40B4-BE49-F238E27FC236}">
                <a16:creationId xmlns:a16="http://schemas.microsoft.com/office/drawing/2014/main" id="{B45739B5-B77A-45DB-8C57-76F6080B773E}"/>
              </a:ext>
            </a:extLst>
          </p:cNvPr>
          <p:cNvGraphicFramePr>
            <a:graphicFrameLocks/>
          </p:cNvGraphicFramePr>
          <p:nvPr>
            <p:extLst>
              <p:ext uri="{D42A27DB-BD31-4B8C-83A1-F6EECF244321}">
                <p14:modId xmlns:p14="http://schemas.microsoft.com/office/powerpoint/2010/main" val="1549408182"/>
              </p:ext>
            </p:extLst>
          </p:nvPr>
        </p:nvGraphicFramePr>
        <p:xfrm>
          <a:off x="609600" y="1143000"/>
          <a:ext cx="7924801" cy="3034846"/>
        </p:xfrm>
        <a:graphic>
          <a:graphicData uri="http://schemas.openxmlformats.org/drawingml/2006/table">
            <a:tbl>
              <a:tblPr firstRow="1" bandRow="1">
                <a:tableStyleId>{00A15C55-8517-42AA-B614-E9B94910E393}</a:tableStyleId>
              </a:tblPr>
              <a:tblGrid>
                <a:gridCol w="1766844">
                  <a:extLst>
                    <a:ext uri="{9D8B030D-6E8A-4147-A177-3AD203B41FA5}">
                      <a16:colId xmlns:a16="http://schemas.microsoft.com/office/drawing/2014/main" val="20000"/>
                    </a:ext>
                  </a:extLst>
                </a:gridCol>
                <a:gridCol w="530053">
                  <a:extLst>
                    <a:ext uri="{9D8B030D-6E8A-4147-A177-3AD203B41FA5}">
                      <a16:colId xmlns:a16="http://schemas.microsoft.com/office/drawing/2014/main" val="20001"/>
                    </a:ext>
                  </a:extLst>
                </a:gridCol>
                <a:gridCol w="530053">
                  <a:extLst>
                    <a:ext uri="{9D8B030D-6E8A-4147-A177-3AD203B41FA5}">
                      <a16:colId xmlns:a16="http://schemas.microsoft.com/office/drawing/2014/main" val="1808092817"/>
                    </a:ext>
                  </a:extLst>
                </a:gridCol>
                <a:gridCol w="530053">
                  <a:extLst>
                    <a:ext uri="{9D8B030D-6E8A-4147-A177-3AD203B41FA5}">
                      <a16:colId xmlns:a16="http://schemas.microsoft.com/office/drawing/2014/main" val="3814219134"/>
                    </a:ext>
                  </a:extLst>
                </a:gridCol>
                <a:gridCol w="667174">
                  <a:extLst>
                    <a:ext uri="{9D8B030D-6E8A-4147-A177-3AD203B41FA5}">
                      <a16:colId xmlns:a16="http://schemas.microsoft.com/office/drawing/2014/main" val="20002"/>
                    </a:ext>
                  </a:extLst>
                </a:gridCol>
                <a:gridCol w="1718065">
                  <a:extLst>
                    <a:ext uri="{9D8B030D-6E8A-4147-A177-3AD203B41FA5}">
                      <a16:colId xmlns:a16="http://schemas.microsoft.com/office/drawing/2014/main" val="20003"/>
                    </a:ext>
                  </a:extLst>
                </a:gridCol>
                <a:gridCol w="521389">
                  <a:extLst>
                    <a:ext uri="{9D8B030D-6E8A-4147-A177-3AD203B41FA5}">
                      <a16:colId xmlns:a16="http://schemas.microsoft.com/office/drawing/2014/main" val="20004"/>
                    </a:ext>
                  </a:extLst>
                </a:gridCol>
                <a:gridCol w="521389">
                  <a:extLst>
                    <a:ext uri="{9D8B030D-6E8A-4147-A177-3AD203B41FA5}">
                      <a16:colId xmlns:a16="http://schemas.microsoft.com/office/drawing/2014/main" val="828449540"/>
                    </a:ext>
                  </a:extLst>
                </a:gridCol>
                <a:gridCol w="521389">
                  <a:extLst>
                    <a:ext uri="{9D8B030D-6E8A-4147-A177-3AD203B41FA5}">
                      <a16:colId xmlns:a16="http://schemas.microsoft.com/office/drawing/2014/main" val="3178884414"/>
                    </a:ext>
                  </a:extLst>
                </a:gridCol>
                <a:gridCol w="618392">
                  <a:extLst>
                    <a:ext uri="{9D8B030D-6E8A-4147-A177-3AD203B41FA5}">
                      <a16:colId xmlns:a16="http://schemas.microsoft.com/office/drawing/2014/main" val="20005"/>
                    </a:ext>
                  </a:extLst>
                </a:gridCol>
              </a:tblGrid>
              <a:tr h="488902">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3</a:t>
                      </a:r>
                      <a:r>
                        <a:rPr lang="en-US" sz="1100" b="1" baseline="30000" dirty="0">
                          <a:solidFill>
                            <a:schemeClr val="tx1"/>
                          </a:solidFill>
                        </a:rPr>
                        <a:t>rd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8746">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7</a:t>
                      </a:r>
                    </a:p>
                  </a:txBody>
                  <a:tcPr anchor="ctr">
                    <a:solidFill>
                      <a:schemeClr val="bg1">
                        <a:lumMod val="95000"/>
                      </a:schemeClr>
                    </a:solidFill>
                  </a:tcPr>
                </a:tc>
                <a:tc>
                  <a:txBody>
                    <a:bodyPr/>
                    <a:lstStyle/>
                    <a:p>
                      <a:pPr algn="ctr"/>
                      <a:r>
                        <a:rPr lang="en-US" sz="1200" i="0" dirty="0"/>
                        <a:t>5</a:t>
                      </a:r>
                    </a:p>
                  </a:txBody>
                  <a:tcPr anchor="ctr">
                    <a:solidFill>
                      <a:schemeClr val="bg1">
                        <a:lumMod val="95000"/>
                      </a:schemeClr>
                    </a:solidFill>
                  </a:tcPr>
                </a:tc>
                <a:tc>
                  <a:txBody>
                    <a:bodyPr/>
                    <a:lstStyle/>
                    <a:p>
                      <a:pPr algn="ctr"/>
                      <a:r>
                        <a:rPr lang="en-US" sz="1200" b="1" i="1" dirty="0"/>
                        <a:t>13</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extLst>
                  <a:ext uri="{0D108BD9-81ED-4DB2-BD59-A6C34878D82A}">
                    <a16:rowId xmlns:a16="http://schemas.microsoft.com/office/drawing/2014/main" val="10001"/>
                  </a:ext>
                </a:extLst>
              </a:tr>
              <a:tr h="334584">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3</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4</a:t>
                      </a:r>
                    </a:p>
                  </a:txBody>
                  <a:tcPr anchor="ctr">
                    <a:solidFill>
                      <a:schemeClr val="bg1">
                        <a:lumMod val="85000"/>
                      </a:schemeClr>
                    </a:solidFill>
                  </a:tcPr>
                </a:tc>
                <a:tc>
                  <a:txBody>
                    <a:bodyPr/>
                    <a:lstStyle/>
                    <a:p>
                      <a:pPr algn="ctr"/>
                      <a:r>
                        <a:rPr lang="en-US" sz="1200" b="1" i="1" dirty="0"/>
                        <a:t>8</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2"/>
                  </a:ext>
                </a:extLst>
              </a:tr>
              <a:tr h="334584">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3"/>
                  </a:ext>
                </a:extLst>
              </a:tr>
              <a:tr h="471335">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4"/>
                  </a:ext>
                </a:extLst>
              </a:tr>
              <a:tr h="461994">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6</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dirty="0"/>
                        <a:t>12</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5"/>
                  </a:ext>
                </a:extLst>
              </a:tr>
              <a:tr h="320117">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extLst>
                  <a:ext uri="{0D108BD9-81ED-4DB2-BD59-A6C34878D82A}">
                    <a16:rowId xmlns:a16="http://schemas.microsoft.com/office/drawing/2014/main" val="10006"/>
                  </a:ext>
                </a:extLst>
              </a:tr>
              <a:tr h="334584">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0" u="none" dirty="0"/>
                        <a:t>1</a:t>
                      </a:r>
                    </a:p>
                  </a:txBody>
                  <a:tcPr anchor="ctr">
                    <a:solidFill>
                      <a:schemeClr val="bg1">
                        <a:lumMod val="95000"/>
                      </a:schemeClr>
                    </a:solidFill>
                  </a:tcPr>
                </a:tc>
                <a:tc>
                  <a:txBody>
                    <a:bodyPr/>
                    <a:lstStyle/>
                    <a:p>
                      <a:pPr algn="ctr"/>
                      <a:r>
                        <a:rPr lang="en-US" sz="1200" b="0" i="0" u="none" dirty="0"/>
                        <a:t>6</a:t>
                      </a:r>
                    </a:p>
                  </a:txBody>
                  <a:tcPr anchor="ctr">
                    <a:solidFill>
                      <a:schemeClr val="bg1">
                        <a:lumMod val="95000"/>
                      </a:schemeClr>
                    </a:solidFill>
                  </a:tcPr>
                </a:tc>
                <a:tc>
                  <a:txBody>
                    <a:bodyPr/>
                    <a:lstStyle/>
                    <a:p>
                      <a:pPr algn="ctr"/>
                      <a:r>
                        <a:rPr lang="en-US" sz="1200" b="1" i="1" u="none" dirty="0"/>
                        <a:t>7</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27" name="Table 26">
            <a:extLst>
              <a:ext uri="{FF2B5EF4-FFF2-40B4-BE49-F238E27FC236}">
                <a16:creationId xmlns:a16="http://schemas.microsoft.com/office/drawing/2014/main" id="{696D25C6-8339-4715-8880-2A7D17C12E63}"/>
              </a:ext>
            </a:extLst>
          </p:cNvPr>
          <p:cNvGraphicFramePr>
            <a:graphicFrameLocks noGrp="1"/>
          </p:cNvGraphicFramePr>
          <p:nvPr>
            <p:extLst>
              <p:ext uri="{D42A27DB-BD31-4B8C-83A1-F6EECF244321}">
                <p14:modId xmlns:p14="http://schemas.microsoft.com/office/powerpoint/2010/main" val="1725299663"/>
              </p:ext>
            </p:extLst>
          </p:nvPr>
        </p:nvGraphicFramePr>
        <p:xfrm>
          <a:off x="609603" y="5303520"/>
          <a:ext cx="7924797" cy="548640"/>
        </p:xfrm>
        <a:graphic>
          <a:graphicData uri="http://schemas.openxmlformats.org/drawingml/2006/table">
            <a:tbl>
              <a:tblPr firstRow="1" bandRow="1">
                <a:tableStyleId>{00A15C55-8517-42AA-B614-E9B94910E393}</a:tableStyleId>
              </a:tblPr>
              <a:tblGrid>
                <a:gridCol w="1492404">
                  <a:extLst>
                    <a:ext uri="{9D8B030D-6E8A-4147-A177-3AD203B41FA5}">
                      <a16:colId xmlns:a16="http://schemas.microsoft.com/office/drawing/2014/main" val="20000"/>
                    </a:ext>
                  </a:extLst>
                </a:gridCol>
                <a:gridCol w="621968">
                  <a:extLst>
                    <a:ext uri="{9D8B030D-6E8A-4147-A177-3AD203B41FA5}">
                      <a16:colId xmlns:a16="http://schemas.microsoft.com/office/drawing/2014/main" val="20001"/>
                    </a:ext>
                  </a:extLst>
                </a:gridCol>
                <a:gridCol w="2844969">
                  <a:extLst>
                    <a:ext uri="{9D8B030D-6E8A-4147-A177-3AD203B41FA5}">
                      <a16:colId xmlns:a16="http://schemas.microsoft.com/office/drawing/2014/main" val="20002"/>
                    </a:ext>
                  </a:extLst>
                </a:gridCol>
                <a:gridCol w="688798">
                  <a:extLst>
                    <a:ext uri="{9D8B030D-6E8A-4147-A177-3AD203B41FA5}">
                      <a16:colId xmlns:a16="http://schemas.microsoft.com/office/drawing/2014/main" val="20003"/>
                    </a:ext>
                  </a:extLst>
                </a:gridCol>
                <a:gridCol w="761303">
                  <a:extLst>
                    <a:ext uri="{9D8B030D-6E8A-4147-A177-3AD203B41FA5}">
                      <a16:colId xmlns:a16="http://schemas.microsoft.com/office/drawing/2014/main" val="3164926344"/>
                    </a:ext>
                  </a:extLst>
                </a:gridCol>
                <a:gridCol w="761303">
                  <a:extLst>
                    <a:ext uri="{9D8B030D-6E8A-4147-A177-3AD203B41FA5}">
                      <a16:colId xmlns:a16="http://schemas.microsoft.com/office/drawing/2014/main" val="2645687001"/>
                    </a:ext>
                  </a:extLst>
                </a:gridCol>
                <a:gridCol w="754052">
                  <a:extLst>
                    <a:ext uri="{9D8B030D-6E8A-4147-A177-3AD203B41FA5}">
                      <a16:colId xmlns:a16="http://schemas.microsoft.com/office/drawing/2014/main" val="20004"/>
                    </a:ext>
                  </a:extLst>
                </a:gridCol>
              </a:tblGrid>
              <a:tr h="267742">
                <a:tc gridSpan="2">
                  <a:txBody>
                    <a:bodyPr/>
                    <a:lstStyle/>
                    <a:p>
                      <a:pPr algn="ctr"/>
                      <a:r>
                        <a:rPr lang="en-US" sz="1200" b="1" i="0" dirty="0">
                          <a:solidFill>
                            <a:schemeClr val="tx1"/>
                          </a:solidFill>
                        </a:rPr>
                        <a:t>                       FFY 2019</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2020</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3</a:t>
                      </a:r>
                      <a:r>
                        <a:rPr lang="en-US" sz="1200" b="1" i="0" u="none" baseline="30000" dirty="0">
                          <a:solidFill>
                            <a:schemeClr val="tx1"/>
                          </a:solidFill>
                        </a:rPr>
                        <a:t>rd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1" i="1" dirty="0">
                          <a:solidFill>
                            <a:schemeClr val="tx1"/>
                          </a:solidFill>
                        </a:rPr>
                        <a:t>54</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10</a:t>
                      </a:r>
                    </a:p>
                  </a:txBody>
                  <a:tcPr>
                    <a:solidFill>
                      <a:schemeClr val="bg1">
                        <a:lumMod val="95000"/>
                      </a:schemeClr>
                    </a:solidFill>
                  </a:tcPr>
                </a:tc>
                <a:tc>
                  <a:txBody>
                    <a:bodyPr/>
                    <a:lstStyle/>
                    <a:p>
                      <a:pPr algn="ctr"/>
                      <a:r>
                        <a:rPr lang="en-US" sz="1200" b="0" i="0" u="none" dirty="0">
                          <a:solidFill>
                            <a:schemeClr val="tx1"/>
                          </a:solidFill>
                        </a:rPr>
                        <a:t>14</a:t>
                      </a:r>
                    </a:p>
                  </a:txBody>
                  <a:tcPr>
                    <a:solidFill>
                      <a:schemeClr val="bg1">
                        <a:lumMod val="95000"/>
                      </a:schemeClr>
                    </a:solidFill>
                  </a:tcPr>
                </a:tc>
                <a:tc>
                  <a:txBody>
                    <a:bodyPr/>
                    <a:lstStyle/>
                    <a:p>
                      <a:pPr algn="ctr"/>
                      <a:r>
                        <a:rPr lang="en-US" sz="1200" b="0" i="0" u="none" dirty="0">
                          <a:solidFill>
                            <a:schemeClr val="tx1"/>
                          </a:solidFill>
                        </a:rPr>
                        <a:t>19</a:t>
                      </a:r>
                    </a:p>
                  </a:txBody>
                  <a:tcPr>
                    <a:solidFill>
                      <a:schemeClr val="bg1">
                        <a:lumMod val="95000"/>
                      </a:schemeClr>
                    </a:solidFill>
                  </a:tcPr>
                </a:tc>
                <a:tc>
                  <a:txBody>
                    <a:bodyPr/>
                    <a:lstStyle/>
                    <a:p>
                      <a:pPr algn="ctr"/>
                      <a:r>
                        <a:rPr lang="en-US" sz="1200" b="1" i="1" u="none" dirty="0">
                          <a:solidFill>
                            <a:schemeClr val="tx1"/>
                          </a:solidFill>
                        </a:rPr>
                        <a:t>43</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143000"/>
            <a:ext cx="7924800" cy="4525963"/>
          </a:xfrm>
        </p:spPr>
        <p:txBody>
          <a:bodyPr/>
          <a:lstStyle/>
          <a:p>
            <a:r>
              <a:rPr lang="en-US" b="1" dirty="0"/>
              <a:t>Partnerships</a:t>
            </a:r>
          </a:p>
          <a:p>
            <a:endParaRPr lang="en-US" sz="1000" b="1" dirty="0"/>
          </a:p>
          <a:p>
            <a:pPr lvl="1"/>
            <a:r>
              <a:rPr lang="en-US" i="1" dirty="0"/>
              <a:t>Sanders Utility Construction Company, Inc.</a:t>
            </a:r>
          </a:p>
          <a:p>
            <a:pPr lvl="1"/>
            <a:endParaRPr lang="en-US" sz="1000" i="1" dirty="0"/>
          </a:p>
          <a:p>
            <a:pPr lvl="2"/>
            <a:r>
              <a:rPr lang="en-US" dirty="0"/>
              <a:t>Design Build Project to improve/up-size/replace sanitary sewer lines along the Irwin Creek Tributary to the Irwin Creek Interceptor</a:t>
            </a:r>
          </a:p>
          <a:p>
            <a:pPr lvl="2"/>
            <a:endParaRPr lang="en-US" sz="1000" dirty="0"/>
          </a:p>
          <a:p>
            <a:pPr lvl="2"/>
            <a:r>
              <a:rPr lang="en-US" dirty="0"/>
              <a:t>March 2020 - 2022</a:t>
            </a:r>
          </a:p>
          <a:p>
            <a:endParaRPr lang="en-US" dirty="0"/>
          </a:p>
        </p:txBody>
      </p:sp>
      <p:pic>
        <p:nvPicPr>
          <p:cNvPr id="5" name="Picture 4">
            <a:extLst>
              <a:ext uri="{FF2B5EF4-FFF2-40B4-BE49-F238E27FC236}">
                <a16:creationId xmlns:a16="http://schemas.microsoft.com/office/drawing/2014/main" id="{9B9AAC41-D83E-4ABB-AA70-5D3119F268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04368" y="3835696"/>
            <a:ext cx="2753832" cy="2065374"/>
          </a:xfrm>
          <a:prstGeom prst="rect">
            <a:avLst/>
          </a:prstGeom>
        </p:spPr>
      </p:pic>
      <p:pic>
        <p:nvPicPr>
          <p:cNvPr id="14" name="Picture 13">
            <a:extLst>
              <a:ext uri="{FF2B5EF4-FFF2-40B4-BE49-F238E27FC236}">
                <a16:creationId xmlns:a16="http://schemas.microsoft.com/office/drawing/2014/main" id="{EE186078-94C2-4B56-A038-C63A89F403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1" y="3835695"/>
            <a:ext cx="2753832" cy="2065374"/>
          </a:xfrm>
          <a:prstGeom prst="rect">
            <a:avLst/>
          </a:prstGeom>
        </p:spPr>
      </p:pic>
      <p:pic>
        <p:nvPicPr>
          <p:cNvPr id="15" name="Picture 14">
            <a:extLst>
              <a:ext uri="{FF2B5EF4-FFF2-40B4-BE49-F238E27FC236}">
                <a16:creationId xmlns:a16="http://schemas.microsoft.com/office/drawing/2014/main" id="{BCBE0B06-93C5-4815-8364-9714772DF7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37367" y="3835695"/>
            <a:ext cx="2753833" cy="2065375"/>
          </a:xfrm>
          <a:prstGeom prst="rect">
            <a:avLst/>
          </a:prstGeom>
        </p:spPr>
      </p:pic>
      <p:sp>
        <p:nvSpPr>
          <p:cNvPr id="8" name="TextBox 7">
            <a:extLst>
              <a:ext uri="{FF2B5EF4-FFF2-40B4-BE49-F238E27FC236}">
                <a16:creationId xmlns:a16="http://schemas.microsoft.com/office/drawing/2014/main" id="{E1989454-EDAD-4F5E-BF87-D8B959D2C93E}"/>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2266320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141768364"/>
              </p:ext>
            </p:extLst>
          </p:nvPr>
        </p:nvGraphicFramePr>
        <p:xfrm>
          <a:off x="1371600" y="1203960"/>
          <a:ext cx="5714999" cy="868680"/>
        </p:xfrm>
        <a:graphic>
          <a:graphicData uri="http://schemas.openxmlformats.org/drawingml/2006/table">
            <a:tbl>
              <a:tblPr firstRow="1" bandRow="1">
                <a:tableStyleId>{00A15C55-8517-42AA-B614-E9B94910E393}</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4999">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ext uri="{D42A27DB-BD31-4B8C-83A1-F6EECF244321}">
                <p14:modId xmlns:p14="http://schemas.microsoft.com/office/powerpoint/2010/main" val="3948830613"/>
              </p:ext>
            </p:extLst>
          </p:nvPr>
        </p:nvGraphicFramePr>
        <p:xfrm>
          <a:off x="533398" y="1904999"/>
          <a:ext cx="8001002" cy="2133601"/>
        </p:xfrm>
        <a:graphic>
          <a:graphicData uri="http://schemas.openxmlformats.org/drawingml/2006/table">
            <a:tbl>
              <a:tblPr firstRow="1" bandRow="1">
                <a:tableStyleId>{00A15C55-8517-42AA-B614-E9B94910E393}</a:tableStyleId>
              </a:tblPr>
              <a:tblGrid>
                <a:gridCol w="838202">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3458425628"/>
                    </a:ext>
                  </a:extLst>
                </a:gridCol>
                <a:gridCol w="609600">
                  <a:extLst>
                    <a:ext uri="{9D8B030D-6E8A-4147-A177-3AD203B41FA5}">
                      <a16:colId xmlns:a16="http://schemas.microsoft.com/office/drawing/2014/main" val="3306113855"/>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324763908"/>
                    </a:ext>
                  </a:extLst>
                </a:gridCol>
                <a:gridCol w="609600">
                  <a:extLst>
                    <a:ext uri="{9D8B030D-6E8A-4147-A177-3AD203B41FA5}">
                      <a16:colId xmlns:a16="http://schemas.microsoft.com/office/drawing/2014/main" val="2333216043"/>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3530613554"/>
                    </a:ext>
                  </a:extLst>
                </a:gridCol>
                <a:gridCol w="609600">
                  <a:extLst>
                    <a:ext uri="{9D8B030D-6E8A-4147-A177-3AD203B41FA5}">
                      <a16:colId xmlns:a16="http://schemas.microsoft.com/office/drawing/2014/main" val="976825632"/>
                    </a:ext>
                  </a:extLst>
                </a:gridCol>
                <a:gridCol w="918435">
                  <a:extLst>
                    <a:ext uri="{9D8B030D-6E8A-4147-A177-3AD203B41FA5}">
                      <a16:colId xmlns:a16="http://schemas.microsoft.com/office/drawing/2014/main" val="20004"/>
                    </a:ext>
                  </a:extLst>
                </a:gridCol>
                <a:gridCol w="529365">
                  <a:extLst>
                    <a:ext uri="{9D8B030D-6E8A-4147-A177-3AD203B41FA5}">
                      <a16:colId xmlns:a16="http://schemas.microsoft.com/office/drawing/2014/main" val="2129303459"/>
                    </a:ext>
                  </a:extLst>
                </a:gridCol>
              </a:tblGrid>
              <a:tr h="588773">
                <a:tc>
                  <a:txBody>
                    <a:bodyPr/>
                    <a:lstStyle/>
                    <a:p>
                      <a:pPr algn="r"/>
                      <a:r>
                        <a:rPr lang="en-US" sz="1000" b="1" dirty="0">
                          <a:solidFill>
                            <a:schemeClr val="tx1"/>
                          </a:solidFill>
                        </a:rPr>
                        <a:t>ACTIVITY</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Cumulative Total</a:t>
                      </a:r>
                    </a:p>
                  </a:txBody>
                  <a:tcPr anchor="ctr">
                    <a:solidFill>
                      <a:schemeClr val="bg1">
                        <a:lumMod val="75000"/>
                      </a:schemeClr>
                    </a:solidFill>
                  </a:tcPr>
                </a:tc>
                <a:tc>
                  <a:txBody>
                    <a:bodyPr/>
                    <a:lstStyle/>
                    <a:p>
                      <a:pPr algn="ctr"/>
                      <a:r>
                        <a:rPr lang="en-US" sz="1000" b="1" i="0" dirty="0">
                          <a:solidFill>
                            <a:schemeClr val="tx1"/>
                          </a:solidFill>
                        </a:rPr>
                        <a:t>FFY 2019</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000" b="0" i="1" dirty="0"/>
                        <a:t>Complaints</a:t>
                      </a:r>
                    </a:p>
                  </a:txBody>
                  <a:tcPr anchor="ctr">
                    <a:solidFill>
                      <a:schemeClr val="bg1">
                        <a:lumMod val="85000"/>
                      </a:schemeClr>
                    </a:solidFill>
                  </a:tcPr>
                </a:tc>
                <a:tc>
                  <a:txBody>
                    <a:bodyPr/>
                    <a:lstStyle/>
                    <a:p>
                      <a:pPr algn="ctr"/>
                      <a:r>
                        <a:rPr lang="en-US" sz="1000" i="0" dirty="0"/>
                        <a:t>223</a:t>
                      </a:r>
                    </a:p>
                  </a:txBody>
                  <a:tcPr anchor="ctr">
                    <a:solidFill>
                      <a:schemeClr val="bg1">
                        <a:lumMod val="85000"/>
                      </a:schemeClr>
                    </a:solidFill>
                  </a:tcPr>
                </a:tc>
                <a:tc>
                  <a:txBody>
                    <a:bodyPr/>
                    <a:lstStyle/>
                    <a:p>
                      <a:pPr algn="ctr"/>
                      <a:r>
                        <a:rPr lang="en-US" sz="1000" i="0" dirty="0"/>
                        <a:t>308</a:t>
                      </a:r>
                    </a:p>
                  </a:txBody>
                  <a:tcPr anchor="ctr">
                    <a:solidFill>
                      <a:schemeClr val="bg1">
                        <a:lumMod val="85000"/>
                      </a:schemeClr>
                    </a:solidFill>
                  </a:tcPr>
                </a:tc>
                <a:tc>
                  <a:txBody>
                    <a:bodyPr/>
                    <a:lstStyle/>
                    <a:p>
                      <a:pPr algn="ctr"/>
                      <a:r>
                        <a:rPr lang="en-US" sz="1000" i="0" dirty="0"/>
                        <a:t>708</a:t>
                      </a:r>
                    </a:p>
                  </a:txBody>
                  <a:tcPr anchor="ctr">
                    <a:solidFill>
                      <a:schemeClr val="bg1">
                        <a:lumMod val="85000"/>
                      </a:schemeClr>
                    </a:solidFill>
                  </a:tcPr>
                </a:tc>
                <a:tc>
                  <a:txBody>
                    <a:bodyPr/>
                    <a:lstStyle/>
                    <a:p>
                      <a:pPr algn="ctr"/>
                      <a:r>
                        <a:rPr lang="en-US" sz="1000" i="0" dirty="0"/>
                        <a:t>263</a:t>
                      </a:r>
                    </a:p>
                  </a:txBody>
                  <a:tcPr anchor="ctr">
                    <a:solidFill>
                      <a:schemeClr val="bg1">
                        <a:lumMod val="85000"/>
                      </a:schemeClr>
                    </a:solidFill>
                  </a:tcPr>
                </a:tc>
                <a:tc>
                  <a:txBody>
                    <a:bodyPr/>
                    <a:lstStyle/>
                    <a:p>
                      <a:pPr algn="ctr"/>
                      <a:r>
                        <a:rPr lang="en-US" sz="1000" i="0" dirty="0"/>
                        <a:t>349</a:t>
                      </a:r>
                    </a:p>
                  </a:txBody>
                  <a:tcPr anchor="ctr">
                    <a:solidFill>
                      <a:schemeClr val="bg1">
                        <a:lumMod val="85000"/>
                      </a:schemeClr>
                    </a:solidFill>
                  </a:tcPr>
                </a:tc>
                <a:tc>
                  <a:txBody>
                    <a:bodyPr/>
                    <a:lstStyle/>
                    <a:p>
                      <a:pPr algn="ctr"/>
                      <a:r>
                        <a:rPr lang="en-US" sz="1000" i="0" dirty="0"/>
                        <a:t>801</a:t>
                      </a:r>
                    </a:p>
                  </a:txBody>
                  <a:tcPr anchor="ctr">
                    <a:solidFill>
                      <a:schemeClr val="bg1">
                        <a:lumMod val="85000"/>
                      </a:schemeClr>
                    </a:solidFill>
                  </a:tcPr>
                </a:tc>
                <a:tc>
                  <a:txBody>
                    <a:bodyPr/>
                    <a:lstStyle/>
                    <a:p>
                      <a:pPr algn="ctr"/>
                      <a:r>
                        <a:rPr lang="en-US" sz="1000" i="0" dirty="0"/>
                        <a:t>3</a:t>
                      </a:r>
                    </a:p>
                  </a:txBody>
                  <a:tcPr anchor="ctr">
                    <a:solidFill>
                      <a:schemeClr val="bg1">
                        <a:lumMod val="85000"/>
                      </a:schemeClr>
                    </a:solidFill>
                  </a:tcPr>
                </a:tc>
                <a:tc>
                  <a:txBody>
                    <a:bodyPr/>
                    <a:lstStyle/>
                    <a:p>
                      <a:pPr algn="ctr"/>
                      <a:r>
                        <a:rPr lang="en-US" sz="1000" i="0" dirty="0"/>
                        <a:t>3</a:t>
                      </a:r>
                    </a:p>
                  </a:txBody>
                  <a:tcPr anchor="ctr">
                    <a:solidFill>
                      <a:schemeClr val="bg1">
                        <a:lumMod val="85000"/>
                      </a:schemeClr>
                    </a:solidFill>
                  </a:tcPr>
                </a:tc>
                <a:tc>
                  <a:txBody>
                    <a:bodyPr/>
                    <a:lstStyle/>
                    <a:p>
                      <a:pPr algn="ctr"/>
                      <a:r>
                        <a:rPr lang="en-US" sz="1000" i="0" dirty="0"/>
                        <a:t>3</a:t>
                      </a:r>
                    </a:p>
                  </a:txBody>
                  <a:tcPr anchor="ctr">
                    <a:solidFill>
                      <a:schemeClr val="bg1">
                        <a:lumMod val="85000"/>
                      </a:schemeClr>
                    </a:solidFill>
                  </a:tcPr>
                </a:tc>
                <a:tc>
                  <a:txBody>
                    <a:bodyPr/>
                    <a:lstStyle/>
                    <a:p>
                      <a:pPr algn="ctr"/>
                      <a:r>
                        <a:rPr lang="en-US" sz="1000" b="1" i="1" dirty="0"/>
                        <a:t>2,661</a:t>
                      </a:r>
                    </a:p>
                  </a:txBody>
                  <a:tcPr anchor="ctr">
                    <a:solidFill>
                      <a:schemeClr val="bg1">
                        <a:lumMod val="85000"/>
                      </a:schemeClr>
                    </a:solidFill>
                  </a:tcPr>
                </a:tc>
                <a:tc>
                  <a:txBody>
                    <a:bodyPr/>
                    <a:lstStyle/>
                    <a:p>
                      <a:pPr algn="ctr"/>
                      <a:r>
                        <a:rPr lang="en-US" sz="1000" b="0" i="1" dirty="0"/>
                        <a:t>2,419</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000" b="0" i="1" dirty="0"/>
                        <a:t>Referrals</a:t>
                      </a:r>
                    </a:p>
                  </a:txBody>
                  <a:tcPr anchor="ctr">
                    <a:solidFill>
                      <a:schemeClr val="bg1">
                        <a:lumMod val="95000"/>
                      </a:schemeClr>
                    </a:solidFill>
                  </a:tcPr>
                </a:tc>
                <a:tc>
                  <a:txBody>
                    <a:bodyPr/>
                    <a:lstStyle/>
                    <a:p>
                      <a:pPr algn="ctr"/>
                      <a:r>
                        <a:rPr lang="en-US" sz="1000" i="0" dirty="0"/>
                        <a:t>61</a:t>
                      </a:r>
                    </a:p>
                  </a:txBody>
                  <a:tcPr anchor="ctr">
                    <a:solidFill>
                      <a:schemeClr val="bg1">
                        <a:lumMod val="95000"/>
                      </a:schemeClr>
                    </a:solidFill>
                  </a:tcPr>
                </a:tc>
                <a:tc>
                  <a:txBody>
                    <a:bodyPr/>
                    <a:lstStyle/>
                    <a:p>
                      <a:pPr algn="ctr"/>
                      <a:r>
                        <a:rPr lang="en-US" sz="1000" i="0" dirty="0"/>
                        <a:t>85</a:t>
                      </a:r>
                    </a:p>
                  </a:txBody>
                  <a:tcPr anchor="ctr">
                    <a:solidFill>
                      <a:schemeClr val="bg1">
                        <a:lumMod val="95000"/>
                      </a:schemeClr>
                    </a:solidFill>
                  </a:tcPr>
                </a:tc>
                <a:tc>
                  <a:txBody>
                    <a:bodyPr/>
                    <a:lstStyle/>
                    <a:p>
                      <a:pPr algn="ctr"/>
                      <a:r>
                        <a:rPr lang="en-US" sz="1000" i="0" dirty="0"/>
                        <a:t>67</a:t>
                      </a:r>
                    </a:p>
                  </a:txBody>
                  <a:tcPr anchor="ctr">
                    <a:solidFill>
                      <a:schemeClr val="bg1">
                        <a:lumMod val="95000"/>
                      </a:schemeClr>
                    </a:solidFill>
                  </a:tcPr>
                </a:tc>
                <a:tc>
                  <a:txBody>
                    <a:bodyPr/>
                    <a:lstStyle/>
                    <a:p>
                      <a:pPr algn="ctr"/>
                      <a:r>
                        <a:rPr lang="en-US" sz="1000" i="0" dirty="0"/>
                        <a:t>88</a:t>
                      </a:r>
                    </a:p>
                  </a:txBody>
                  <a:tcPr anchor="ctr">
                    <a:solidFill>
                      <a:schemeClr val="bg1">
                        <a:lumMod val="95000"/>
                      </a:schemeClr>
                    </a:solidFill>
                  </a:tcPr>
                </a:tc>
                <a:tc>
                  <a:txBody>
                    <a:bodyPr/>
                    <a:lstStyle/>
                    <a:p>
                      <a:pPr algn="ctr"/>
                      <a:r>
                        <a:rPr lang="en-US" sz="1000" i="0" dirty="0"/>
                        <a:t>98</a:t>
                      </a:r>
                    </a:p>
                  </a:txBody>
                  <a:tcPr anchor="ctr">
                    <a:solidFill>
                      <a:schemeClr val="bg1">
                        <a:lumMod val="95000"/>
                      </a:schemeClr>
                    </a:solidFill>
                  </a:tcPr>
                </a:tc>
                <a:tc>
                  <a:txBody>
                    <a:bodyPr/>
                    <a:lstStyle/>
                    <a:p>
                      <a:pPr algn="ctr"/>
                      <a:r>
                        <a:rPr lang="en-US" sz="1000" i="0" dirty="0"/>
                        <a:t>80</a:t>
                      </a:r>
                    </a:p>
                  </a:txBody>
                  <a:tcPr anchor="ctr">
                    <a:solidFill>
                      <a:schemeClr val="bg1">
                        <a:lumMod val="95000"/>
                      </a:schemeClr>
                    </a:solidFill>
                  </a:tcPr>
                </a:tc>
                <a:tc>
                  <a:txBody>
                    <a:bodyPr/>
                    <a:lstStyle/>
                    <a:p>
                      <a:pPr algn="ctr"/>
                      <a:r>
                        <a:rPr lang="en-US" sz="1000" i="0" dirty="0"/>
                        <a:t>4</a:t>
                      </a:r>
                    </a:p>
                  </a:txBody>
                  <a:tcPr anchor="ctr">
                    <a:solidFill>
                      <a:schemeClr val="bg1">
                        <a:lumMod val="95000"/>
                      </a:schemeClr>
                    </a:solidFill>
                  </a:tcPr>
                </a:tc>
                <a:tc>
                  <a:txBody>
                    <a:bodyPr/>
                    <a:lstStyle/>
                    <a:p>
                      <a:pPr algn="ctr"/>
                      <a:r>
                        <a:rPr lang="en-US" sz="1000" i="0" dirty="0"/>
                        <a:t>8</a:t>
                      </a:r>
                    </a:p>
                  </a:txBody>
                  <a:tcPr anchor="ctr">
                    <a:solidFill>
                      <a:schemeClr val="bg1">
                        <a:lumMod val="95000"/>
                      </a:schemeClr>
                    </a:solidFill>
                  </a:tcPr>
                </a:tc>
                <a:tc>
                  <a:txBody>
                    <a:bodyPr/>
                    <a:lstStyle/>
                    <a:p>
                      <a:pPr algn="ctr"/>
                      <a:r>
                        <a:rPr lang="en-US" sz="1000" i="0" dirty="0"/>
                        <a:t>10</a:t>
                      </a:r>
                    </a:p>
                  </a:txBody>
                  <a:tcPr anchor="ctr">
                    <a:solidFill>
                      <a:schemeClr val="bg1">
                        <a:lumMod val="95000"/>
                      </a:schemeClr>
                    </a:solidFill>
                  </a:tcPr>
                </a:tc>
                <a:tc>
                  <a:txBody>
                    <a:bodyPr/>
                    <a:lstStyle/>
                    <a:p>
                      <a:pPr algn="ctr"/>
                      <a:r>
                        <a:rPr lang="en-US" sz="1000" b="1" i="1" dirty="0"/>
                        <a:t>497</a:t>
                      </a:r>
                    </a:p>
                  </a:txBody>
                  <a:tcPr anchor="ctr">
                    <a:solidFill>
                      <a:schemeClr val="bg1">
                        <a:lumMod val="95000"/>
                      </a:schemeClr>
                    </a:solidFill>
                  </a:tcPr>
                </a:tc>
                <a:tc>
                  <a:txBody>
                    <a:bodyPr/>
                    <a:lstStyle/>
                    <a:p>
                      <a:pPr algn="ctr"/>
                      <a:r>
                        <a:rPr lang="en-US" sz="1000" b="0" i="1" dirty="0"/>
                        <a:t>822</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000" b="0" i="1" dirty="0"/>
                        <a:t>Fat/Cat</a:t>
                      </a:r>
                    </a:p>
                  </a:txBody>
                  <a:tcPr anchor="ctr">
                    <a:solidFill>
                      <a:schemeClr val="bg1">
                        <a:lumMod val="85000"/>
                      </a:schemeClr>
                    </a:solidFill>
                  </a:tcPr>
                </a:tc>
                <a:tc>
                  <a:txBody>
                    <a:bodyPr/>
                    <a:lstStyle/>
                    <a:p>
                      <a:pPr algn="ctr"/>
                      <a:r>
                        <a:rPr lang="en-US" sz="1000" i="0" dirty="0"/>
                        <a:t>13</a:t>
                      </a:r>
                    </a:p>
                  </a:txBody>
                  <a:tcPr anchor="ctr">
                    <a:solidFill>
                      <a:schemeClr val="bg1">
                        <a:lumMod val="85000"/>
                      </a:schemeClr>
                    </a:solidFill>
                  </a:tcPr>
                </a:tc>
                <a:tc>
                  <a:txBody>
                    <a:bodyPr/>
                    <a:lstStyle/>
                    <a:p>
                      <a:pPr algn="ctr"/>
                      <a:r>
                        <a:rPr lang="en-US" sz="1000" i="0" dirty="0"/>
                        <a:t>10</a:t>
                      </a:r>
                    </a:p>
                  </a:txBody>
                  <a:tcPr anchor="ctr">
                    <a:solidFill>
                      <a:schemeClr val="bg1">
                        <a:lumMod val="85000"/>
                      </a:schemeClr>
                    </a:solidFill>
                  </a:tcPr>
                </a:tc>
                <a:tc>
                  <a:txBody>
                    <a:bodyPr/>
                    <a:lstStyle/>
                    <a:p>
                      <a:pPr algn="ctr"/>
                      <a:r>
                        <a:rPr lang="en-US" sz="1000" i="0" dirty="0"/>
                        <a:t>10</a:t>
                      </a:r>
                    </a:p>
                  </a:txBody>
                  <a:tcPr anchor="ctr">
                    <a:solidFill>
                      <a:schemeClr val="bg1">
                        <a:lumMod val="85000"/>
                      </a:schemeClr>
                    </a:solidFill>
                  </a:tcPr>
                </a:tc>
                <a:tc>
                  <a:txBody>
                    <a:bodyPr/>
                    <a:lstStyle/>
                    <a:p>
                      <a:pPr algn="ctr"/>
                      <a:r>
                        <a:rPr lang="en-US" sz="1000" i="0" dirty="0"/>
                        <a:t>23</a:t>
                      </a:r>
                    </a:p>
                  </a:txBody>
                  <a:tcPr anchor="ctr">
                    <a:solidFill>
                      <a:schemeClr val="bg1">
                        <a:lumMod val="85000"/>
                      </a:schemeClr>
                    </a:solidFill>
                  </a:tcPr>
                </a:tc>
                <a:tc>
                  <a:txBody>
                    <a:bodyPr/>
                    <a:lstStyle/>
                    <a:p>
                      <a:pPr algn="ctr"/>
                      <a:r>
                        <a:rPr lang="en-US" sz="1000" i="0" dirty="0"/>
                        <a:t>24</a:t>
                      </a:r>
                    </a:p>
                  </a:txBody>
                  <a:tcPr anchor="ctr">
                    <a:solidFill>
                      <a:schemeClr val="bg1">
                        <a:lumMod val="85000"/>
                      </a:schemeClr>
                    </a:solidFill>
                  </a:tcPr>
                </a:tc>
                <a:tc>
                  <a:txBody>
                    <a:bodyPr/>
                    <a:lstStyle/>
                    <a:p>
                      <a:pPr algn="ctr"/>
                      <a:r>
                        <a:rPr lang="en-US" sz="1000" i="0" dirty="0"/>
                        <a:t>67</a:t>
                      </a:r>
                    </a:p>
                  </a:txBody>
                  <a:tcPr anchor="ctr">
                    <a:solidFill>
                      <a:schemeClr val="bg1">
                        <a:lumMod val="85000"/>
                      </a:schemeClr>
                    </a:solidFill>
                  </a:tcPr>
                </a:tc>
                <a:tc>
                  <a:txBody>
                    <a:bodyPr/>
                    <a:lstStyle/>
                    <a:p>
                      <a:pPr algn="ctr"/>
                      <a:r>
                        <a:rPr lang="en-US" sz="1000" i="0" dirty="0"/>
                        <a:t>0</a:t>
                      </a:r>
                    </a:p>
                  </a:txBody>
                  <a:tcPr anchor="ctr">
                    <a:solidFill>
                      <a:schemeClr val="bg1">
                        <a:lumMod val="85000"/>
                      </a:schemeClr>
                    </a:solidFill>
                  </a:tcPr>
                </a:tc>
                <a:tc>
                  <a:txBody>
                    <a:bodyPr/>
                    <a:lstStyle/>
                    <a:p>
                      <a:pPr algn="ctr"/>
                      <a:r>
                        <a:rPr lang="en-US" sz="1000" i="0" dirty="0"/>
                        <a:t>1</a:t>
                      </a:r>
                    </a:p>
                  </a:txBody>
                  <a:tcPr anchor="ctr">
                    <a:solidFill>
                      <a:schemeClr val="bg1">
                        <a:lumMod val="85000"/>
                      </a:schemeClr>
                    </a:solidFill>
                  </a:tcPr>
                </a:tc>
                <a:tc>
                  <a:txBody>
                    <a:bodyPr/>
                    <a:lstStyle/>
                    <a:p>
                      <a:pPr algn="ctr"/>
                      <a:r>
                        <a:rPr lang="en-US" sz="1000" i="0" dirty="0"/>
                        <a:t>3</a:t>
                      </a:r>
                    </a:p>
                  </a:txBody>
                  <a:tcPr anchor="ctr">
                    <a:solidFill>
                      <a:schemeClr val="bg1">
                        <a:lumMod val="85000"/>
                      </a:schemeClr>
                    </a:solidFill>
                  </a:tcPr>
                </a:tc>
                <a:tc>
                  <a:txBody>
                    <a:bodyPr/>
                    <a:lstStyle/>
                    <a:p>
                      <a:pPr algn="ctr"/>
                      <a:r>
                        <a:rPr lang="en-US" sz="1000" b="1" i="1" dirty="0"/>
                        <a:t>151</a:t>
                      </a:r>
                    </a:p>
                  </a:txBody>
                  <a:tcPr anchor="ctr">
                    <a:solidFill>
                      <a:schemeClr val="bg1">
                        <a:lumMod val="85000"/>
                      </a:schemeClr>
                    </a:solidFill>
                  </a:tcPr>
                </a:tc>
                <a:tc>
                  <a:txBody>
                    <a:bodyPr/>
                    <a:lstStyle/>
                    <a:p>
                      <a:pPr algn="ctr"/>
                      <a:r>
                        <a:rPr lang="en-US" sz="1000" b="0" i="1" dirty="0"/>
                        <a:t>123</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000" b="1" i="1" dirty="0"/>
                        <a:t>Totals</a:t>
                      </a:r>
                    </a:p>
                  </a:txBody>
                  <a:tcPr anchor="ctr">
                    <a:solidFill>
                      <a:schemeClr val="bg1">
                        <a:lumMod val="95000"/>
                      </a:schemeClr>
                    </a:solidFill>
                  </a:tcPr>
                </a:tc>
                <a:tc>
                  <a:txBody>
                    <a:bodyPr/>
                    <a:lstStyle/>
                    <a:p>
                      <a:pPr algn="ctr"/>
                      <a:r>
                        <a:rPr lang="en-US" sz="1000" b="1" i="1" dirty="0"/>
                        <a:t>297</a:t>
                      </a:r>
                    </a:p>
                  </a:txBody>
                  <a:tcPr anchor="ctr">
                    <a:solidFill>
                      <a:schemeClr val="bg1">
                        <a:lumMod val="95000"/>
                      </a:schemeClr>
                    </a:solidFill>
                  </a:tcPr>
                </a:tc>
                <a:tc>
                  <a:txBody>
                    <a:bodyPr/>
                    <a:lstStyle/>
                    <a:p>
                      <a:pPr algn="ctr"/>
                      <a:r>
                        <a:rPr lang="en-US" sz="1000" b="1" i="1" dirty="0"/>
                        <a:t>403</a:t>
                      </a:r>
                    </a:p>
                  </a:txBody>
                  <a:tcPr anchor="ctr">
                    <a:solidFill>
                      <a:schemeClr val="bg1">
                        <a:lumMod val="95000"/>
                      </a:schemeClr>
                    </a:solidFill>
                  </a:tcPr>
                </a:tc>
                <a:tc>
                  <a:txBody>
                    <a:bodyPr/>
                    <a:lstStyle/>
                    <a:p>
                      <a:pPr algn="ctr"/>
                      <a:r>
                        <a:rPr lang="en-US" sz="1000" b="1" i="1" dirty="0"/>
                        <a:t>785</a:t>
                      </a:r>
                    </a:p>
                  </a:txBody>
                  <a:tcPr anchor="ctr">
                    <a:solidFill>
                      <a:schemeClr val="bg1">
                        <a:lumMod val="95000"/>
                      </a:schemeClr>
                    </a:solidFill>
                  </a:tcPr>
                </a:tc>
                <a:tc>
                  <a:txBody>
                    <a:bodyPr/>
                    <a:lstStyle/>
                    <a:p>
                      <a:pPr algn="ctr"/>
                      <a:r>
                        <a:rPr lang="en-US" sz="1000" b="1" i="1" dirty="0"/>
                        <a:t>374</a:t>
                      </a:r>
                    </a:p>
                  </a:txBody>
                  <a:tcPr anchor="ctr">
                    <a:solidFill>
                      <a:schemeClr val="bg1">
                        <a:lumMod val="95000"/>
                      </a:schemeClr>
                    </a:solidFill>
                  </a:tcPr>
                </a:tc>
                <a:tc>
                  <a:txBody>
                    <a:bodyPr/>
                    <a:lstStyle/>
                    <a:p>
                      <a:pPr algn="ctr"/>
                      <a:r>
                        <a:rPr lang="en-US" sz="1000" b="1" i="1" dirty="0"/>
                        <a:t>471</a:t>
                      </a:r>
                    </a:p>
                  </a:txBody>
                  <a:tcPr anchor="ctr">
                    <a:solidFill>
                      <a:schemeClr val="bg1">
                        <a:lumMod val="95000"/>
                      </a:schemeClr>
                    </a:solidFill>
                  </a:tcPr>
                </a:tc>
                <a:tc>
                  <a:txBody>
                    <a:bodyPr/>
                    <a:lstStyle/>
                    <a:p>
                      <a:pPr algn="ctr"/>
                      <a:r>
                        <a:rPr lang="en-US" sz="1000" b="1" i="1" dirty="0"/>
                        <a:t>948</a:t>
                      </a:r>
                    </a:p>
                  </a:txBody>
                  <a:tcPr anchor="ctr">
                    <a:solidFill>
                      <a:schemeClr val="bg1">
                        <a:lumMod val="95000"/>
                      </a:schemeClr>
                    </a:solidFill>
                  </a:tcPr>
                </a:tc>
                <a:tc>
                  <a:txBody>
                    <a:bodyPr/>
                    <a:lstStyle/>
                    <a:p>
                      <a:pPr algn="ctr"/>
                      <a:r>
                        <a:rPr lang="en-US" sz="1000" b="1" i="1" dirty="0"/>
                        <a:t>7</a:t>
                      </a:r>
                    </a:p>
                  </a:txBody>
                  <a:tcPr anchor="ctr">
                    <a:solidFill>
                      <a:schemeClr val="bg1">
                        <a:lumMod val="95000"/>
                      </a:schemeClr>
                    </a:solidFill>
                  </a:tcPr>
                </a:tc>
                <a:tc>
                  <a:txBody>
                    <a:bodyPr/>
                    <a:lstStyle/>
                    <a:p>
                      <a:pPr algn="ctr"/>
                      <a:r>
                        <a:rPr lang="en-US" sz="1000" b="1" i="1" dirty="0"/>
                        <a:t>8</a:t>
                      </a:r>
                    </a:p>
                  </a:txBody>
                  <a:tcPr anchor="ctr">
                    <a:solidFill>
                      <a:schemeClr val="bg1">
                        <a:lumMod val="95000"/>
                      </a:schemeClr>
                    </a:solidFill>
                  </a:tcPr>
                </a:tc>
                <a:tc>
                  <a:txBody>
                    <a:bodyPr/>
                    <a:lstStyle/>
                    <a:p>
                      <a:pPr algn="ctr"/>
                      <a:r>
                        <a:rPr lang="en-US" sz="1000" b="1" i="1" dirty="0"/>
                        <a:t>16</a:t>
                      </a:r>
                    </a:p>
                  </a:txBody>
                  <a:tcPr anchor="ctr">
                    <a:solidFill>
                      <a:schemeClr val="bg1">
                        <a:lumMod val="95000"/>
                      </a:schemeClr>
                    </a:solidFill>
                  </a:tcPr>
                </a:tc>
                <a:tc>
                  <a:txBody>
                    <a:bodyPr/>
                    <a:lstStyle/>
                    <a:p>
                      <a:pPr algn="ctr"/>
                      <a:r>
                        <a:rPr lang="en-US" sz="1000" b="1" i="1" dirty="0"/>
                        <a:t>3,309</a:t>
                      </a:r>
                    </a:p>
                  </a:txBody>
                  <a:tcPr anchor="ctr">
                    <a:solidFill>
                      <a:schemeClr val="bg1">
                        <a:lumMod val="95000"/>
                      </a:schemeClr>
                    </a:solidFill>
                  </a:tcPr>
                </a:tc>
                <a:tc>
                  <a:txBody>
                    <a:bodyPr/>
                    <a:lstStyle/>
                    <a:p>
                      <a:pPr algn="ctr"/>
                      <a:r>
                        <a:rPr lang="en-US" sz="1000" b="1" i="1" dirty="0"/>
                        <a:t>3,364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5" name="Content Placeholder 5">
            <a:extLst>
              <a:ext uri="{FF2B5EF4-FFF2-40B4-BE49-F238E27FC236}">
                <a16:creationId xmlns:a16="http://schemas.microsoft.com/office/drawing/2014/main" id="{1317A66C-4483-46F2-ABC2-9B10E62152DE}"/>
              </a:ext>
            </a:extLst>
          </p:cNvPr>
          <p:cNvGraphicFramePr>
            <a:graphicFrameLocks/>
          </p:cNvGraphicFramePr>
          <p:nvPr>
            <p:extLst>
              <p:ext uri="{D42A27DB-BD31-4B8C-83A1-F6EECF244321}">
                <p14:modId xmlns:p14="http://schemas.microsoft.com/office/powerpoint/2010/main" val="2271514606"/>
              </p:ext>
            </p:extLst>
          </p:nvPr>
        </p:nvGraphicFramePr>
        <p:xfrm>
          <a:off x="533396" y="4648200"/>
          <a:ext cx="8001002" cy="785030"/>
        </p:xfrm>
        <a:graphic>
          <a:graphicData uri="http://schemas.openxmlformats.org/drawingml/2006/table">
            <a:tbl>
              <a:tblPr firstRow="1" bandRow="1">
                <a:tableStyleId>{00A15C55-8517-42AA-B614-E9B94910E393}</a:tableStyleId>
              </a:tblPr>
              <a:tblGrid>
                <a:gridCol w="3560616">
                  <a:extLst>
                    <a:ext uri="{9D8B030D-6E8A-4147-A177-3AD203B41FA5}">
                      <a16:colId xmlns:a16="http://schemas.microsoft.com/office/drawing/2014/main" val="20000"/>
                    </a:ext>
                  </a:extLst>
                </a:gridCol>
                <a:gridCol w="1027100">
                  <a:extLst>
                    <a:ext uri="{9D8B030D-6E8A-4147-A177-3AD203B41FA5}">
                      <a16:colId xmlns:a16="http://schemas.microsoft.com/office/drawing/2014/main" val="20003"/>
                    </a:ext>
                  </a:extLst>
                </a:gridCol>
                <a:gridCol w="879774">
                  <a:extLst>
                    <a:ext uri="{9D8B030D-6E8A-4147-A177-3AD203B41FA5}">
                      <a16:colId xmlns:a16="http://schemas.microsoft.com/office/drawing/2014/main" val="3530613554"/>
                    </a:ext>
                  </a:extLst>
                </a:gridCol>
                <a:gridCol w="879774">
                  <a:extLst>
                    <a:ext uri="{9D8B030D-6E8A-4147-A177-3AD203B41FA5}">
                      <a16:colId xmlns:a16="http://schemas.microsoft.com/office/drawing/2014/main" val="3237352363"/>
                    </a:ext>
                  </a:extLst>
                </a:gridCol>
                <a:gridCol w="1653738">
                  <a:extLst>
                    <a:ext uri="{9D8B030D-6E8A-4147-A177-3AD203B41FA5}">
                      <a16:colId xmlns:a16="http://schemas.microsoft.com/office/drawing/2014/main" val="20004"/>
                    </a:ext>
                  </a:extLst>
                </a:gridCol>
              </a:tblGrid>
              <a:tr h="392515">
                <a:tc>
                  <a:txBody>
                    <a:bodyPr/>
                    <a:lstStyle/>
                    <a:p>
                      <a:pPr algn="ctr"/>
                      <a:r>
                        <a:rPr lang="en-US" sz="12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85000"/>
                      </a:schemeClr>
                    </a:solidFill>
                  </a:tcPr>
                </a:tc>
                <a:tc>
                  <a:txBody>
                    <a:bodyPr/>
                    <a:lstStyle/>
                    <a:p>
                      <a:pPr algn="ctr"/>
                      <a:r>
                        <a:rPr lang="en-US" sz="1200" b="1" i="1" dirty="0">
                          <a:solidFill>
                            <a:schemeClr val="tx1"/>
                          </a:solidFill>
                        </a:rPr>
                        <a:t>Cumulative Total</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0" i="1" dirty="0"/>
                        <a:t>641</a:t>
                      </a:r>
                    </a:p>
                  </a:txBody>
                  <a:tcPr anchor="ctr">
                    <a:solidFill>
                      <a:schemeClr val="bg1">
                        <a:lumMod val="95000"/>
                      </a:schemeClr>
                    </a:solidFill>
                  </a:tcPr>
                </a:tc>
                <a:tc>
                  <a:txBody>
                    <a:bodyPr/>
                    <a:lstStyle/>
                    <a:p>
                      <a:pPr algn="ctr"/>
                      <a:r>
                        <a:rPr lang="en-US" sz="1400" b="0" i="1" dirty="0"/>
                        <a:t>916</a:t>
                      </a:r>
                    </a:p>
                  </a:txBody>
                  <a:tcPr anchor="ctr">
                    <a:solidFill>
                      <a:schemeClr val="bg1">
                        <a:lumMod val="95000"/>
                      </a:schemeClr>
                    </a:solidFill>
                  </a:tcPr>
                </a:tc>
                <a:tc>
                  <a:txBody>
                    <a:bodyPr/>
                    <a:lstStyle/>
                    <a:p>
                      <a:pPr algn="ctr"/>
                      <a:r>
                        <a:rPr lang="en-US" sz="1400" b="0" i="1" dirty="0"/>
                        <a:t>1,108</a:t>
                      </a:r>
                    </a:p>
                  </a:txBody>
                  <a:tcPr anchor="ctr">
                    <a:solidFill>
                      <a:schemeClr val="bg1">
                        <a:lumMod val="95000"/>
                      </a:schemeClr>
                    </a:solidFill>
                  </a:tcPr>
                </a:tc>
                <a:tc>
                  <a:txBody>
                    <a:bodyPr/>
                    <a:lstStyle/>
                    <a:p>
                      <a:pPr algn="ctr"/>
                      <a:r>
                        <a:rPr lang="en-US" sz="1400" b="1" i="1" dirty="0"/>
                        <a:t>2,665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5ABA31CB-5832-4E32-8CCA-6FE0D8D2CA8C}"/>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sp>
        <p:nvSpPr>
          <p:cNvPr id="9" name="TextBox 8">
            <a:extLst>
              <a:ext uri="{FF2B5EF4-FFF2-40B4-BE49-F238E27FC236}">
                <a16:creationId xmlns:a16="http://schemas.microsoft.com/office/drawing/2014/main" id="{B8A242BE-9CA1-4C75-A1E9-551CB0A0FC6E}"/>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01910715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2450651261"/>
              </p:ext>
            </p:extLst>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13</a:t>
                      </a:r>
                    </a:p>
                  </a:txBody>
                  <a:tcPr anchor="ctr">
                    <a:solidFill>
                      <a:schemeClr val="bg1">
                        <a:lumMod val="95000"/>
                      </a:schemeClr>
                    </a:solidFill>
                  </a:tcPr>
                </a:tc>
                <a:tc>
                  <a:txBody>
                    <a:bodyPr/>
                    <a:lstStyle/>
                    <a:p>
                      <a:pPr algn="ctr"/>
                      <a:r>
                        <a:rPr lang="en-US" sz="1400" b="0" i="1" dirty="0"/>
                        <a:t>48%</a:t>
                      </a:r>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39%</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28%</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1813864401"/>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tc>
                  <a:txBody>
                    <a:bodyPr/>
                    <a:lstStyle/>
                    <a:p>
                      <a:pPr algn="ctr"/>
                      <a:r>
                        <a:rPr lang="en-US" sz="1400" b="0" i="1" dirty="0"/>
                        <a:t>71%</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73%</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16%</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13%</a:t>
                      </a:r>
                    </a:p>
                  </a:txBody>
                  <a:tcPr anchor="ctr">
                    <a:solidFill>
                      <a:schemeClr val="bg1">
                        <a:lumMod val="95000"/>
                      </a:schemeClr>
                    </a:solidFill>
                  </a:tcPr>
                </a:tc>
                <a:tc>
                  <a:txBody>
                    <a:bodyPr/>
                    <a:lstStyle/>
                    <a:p>
                      <a:pPr algn="ctr"/>
                      <a:r>
                        <a:rPr lang="en-US" sz="1400" b="0" i="1" dirty="0"/>
                        <a:t>2</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1684527029"/>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60%</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59%</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17%</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23%</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22%</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18%</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10" name="TextBox 9">
            <a:extLst>
              <a:ext uri="{FF2B5EF4-FFF2-40B4-BE49-F238E27FC236}">
                <a16:creationId xmlns:a16="http://schemas.microsoft.com/office/drawing/2014/main" id="{109CAEAD-47E3-440C-B025-9A013B0B3B52}"/>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48685474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6394765"/>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7</a:t>
                      </a:r>
                    </a:p>
                  </a:txBody>
                  <a:tcPr>
                    <a:solidFill>
                      <a:schemeClr val="bg1">
                        <a:lumMod val="95000"/>
                      </a:schemeClr>
                    </a:solidFill>
                  </a:tcPr>
                </a:tc>
                <a:tc>
                  <a:txBody>
                    <a:bodyPr/>
                    <a:lstStyle/>
                    <a:p>
                      <a:pPr algn="ctr"/>
                      <a:r>
                        <a:rPr lang="en-US" sz="1400" b="0" i="1" dirty="0"/>
                        <a:t>87%</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11%</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09736119"/>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7</a:t>
                      </a:r>
                    </a:p>
                  </a:txBody>
                  <a:tcPr>
                    <a:solidFill>
                      <a:schemeClr val="bg1">
                        <a:lumMod val="95000"/>
                      </a:schemeClr>
                    </a:solidFill>
                  </a:tcPr>
                </a:tc>
                <a:tc>
                  <a:txBody>
                    <a:bodyPr/>
                    <a:lstStyle/>
                    <a:p>
                      <a:pPr algn="ctr"/>
                      <a:r>
                        <a:rPr lang="en-US" sz="1400" b="0" i="1" dirty="0"/>
                        <a:t>64%</a:t>
                      </a:r>
                    </a:p>
                  </a:txBody>
                  <a:tcPr>
                    <a:solidFill>
                      <a:schemeClr val="bg1">
                        <a:lumMod val="95000"/>
                      </a:schemeClr>
                    </a:solidFill>
                  </a:tcPr>
                </a:tc>
                <a:tc>
                  <a:txBody>
                    <a:bodyPr/>
                    <a:lstStyle/>
                    <a:p>
                      <a:pPr algn="ctr"/>
                      <a:r>
                        <a:rPr lang="en-US" sz="1400" b="0" i="1" dirty="0"/>
                        <a:t>5</a:t>
                      </a:r>
                    </a:p>
                  </a:txBody>
                  <a:tcPr>
                    <a:solidFill>
                      <a:schemeClr val="bg1">
                        <a:lumMod val="95000"/>
                      </a:schemeClr>
                    </a:solidFill>
                  </a:tcPr>
                </a:tc>
                <a:tc>
                  <a:txBody>
                    <a:bodyPr/>
                    <a:lstStyle/>
                    <a:p>
                      <a:pPr algn="ctr"/>
                      <a:r>
                        <a:rPr lang="en-US" sz="1400" b="0" i="1" dirty="0"/>
                        <a:t>83%</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2</a:t>
                      </a:r>
                    </a:p>
                  </a:txBody>
                  <a:tcPr>
                    <a:solidFill>
                      <a:schemeClr val="bg1">
                        <a:lumMod val="85000"/>
                      </a:schemeClr>
                    </a:solidFill>
                  </a:tcPr>
                </a:tc>
                <a:tc>
                  <a:txBody>
                    <a:bodyPr/>
                    <a:lstStyle/>
                    <a:p>
                      <a:pPr algn="ctr"/>
                      <a:r>
                        <a:rPr lang="en-US" sz="1400" b="0" i="1" dirty="0"/>
                        <a:t>18%</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17%</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2</a:t>
                      </a:r>
                    </a:p>
                  </a:txBody>
                  <a:tcPr>
                    <a:solidFill>
                      <a:schemeClr val="bg1">
                        <a:lumMod val="95000"/>
                      </a:schemeClr>
                    </a:solidFill>
                  </a:tcPr>
                </a:tc>
                <a:tc>
                  <a:txBody>
                    <a:bodyPr/>
                    <a:lstStyle/>
                    <a:p>
                      <a:pPr algn="ctr"/>
                      <a:r>
                        <a:rPr lang="en-US" sz="1400" b="0" i="1" dirty="0"/>
                        <a:t>18%</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41416827"/>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4BD5FF31-2CB6-477B-B9F9-5CA442242F48}"/>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88059197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767905754"/>
              </p:ext>
            </p:extLst>
          </p:nvPr>
        </p:nvGraphicFramePr>
        <p:xfrm>
          <a:off x="609600" y="1117935"/>
          <a:ext cx="7924800" cy="4749467"/>
        </p:xfrm>
        <a:graphic>
          <a:graphicData uri="http://schemas.openxmlformats.org/drawingml/2006/table">
            <a:tbl>
              <a:tblPr firstRow="1" bandRow="1">
                <a:tableStyleId>{00A15C55-8517-42AA-B614-E9B94910E393}</a:tableStyleId>
              </a:tblPr>
              <a:tblGrid>
                <a:gridCol w="6477000">
                  <a:extLst>
                    <a:ext uri="{9D8B030D-6E8A-4147-A177-3AD203B41FA5}">
                      <a16:colId xmlns:a16="http://schemas.microsoft.com/office/drawing/2014/main" val="20000"/>
                    </a:ext>
                  </a:extLst>
                </a:gridCol>
                <a:gridCol w="609600">
                  <a:extLst>
                    <a:ext uri="{9D8B030D-6E8A-4147-A177-3AD203B41FA5}">
                      <a16:colId xmlns:a16="http://schemas.microsoft.com/office/drawing/2014/main" val="1883872754"/>
                    </a:ext>
                  </a:extLst>
                </a:gridCol>
                <a:gridCol w="838200">
                  <a:extLst>
                    <a:ext uri="{9D8B030D-6E8A-4147-A177-3AD203B41FA5}">
                      <a16:colId xmlns:a16="http://schemas.microsoft.com/office/drawing/2014/main" val="2111240798"/>
                    </a:ext>
                  </a:extLst>
                </a:gridCol>
              </a:tblGrid>
              <a:tr h="304809">
                <a:tc gridSpan="2">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Qtr.—COURSE</a:t>
                      </a:r>
                    </a:p>
                  </a:txBody>
                  <a:tcPr anchor="ctr">
                    <a:solidFill>
                      <a:schemeClr val="bg1">
                        <a:lumMod val="75000"/>
                      </a:schemeClr>
                    </a:solidFill>
                  </a:tcPr>
                </a:tc>
                <a:tc hMerge="1">
                  <a:txBody>
                    <a:bodyPr/>
                    <a:lstStyle/>
                    <a:p>
                      <a:endParaRPr lang="en-US"/>
                    </a:p>
                  </a:txBody>
                  <a:tcPr/>
                </a:tc>
                <a:tc>
                  <a:txBody>
                    <a:bodyPr/>
                    <a:lstStyle/>
                    <a:p>
                      <a:pPr algn="ctr"/>
                      <a:r>
                        <a:rPr lang="en-US" sz="1400" i="1"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0000"/>
                  </a:ext>
                </a:extLst>
              </a:tr>
              <a:tr h="335290">
                <a:tc gridSpan="3">
                  <a:txBody>
                    <a:bodyPr/>
                    <a:lstStyle/>
                    <a:p>
                      <a:pPr marL="0" marR="0" algn="ctr">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Annual Training</a:t>
                      </a:r>
                      <a:r>
                        <a:rPr lang="en-US" sz="1600" b="1" i="0" dirty="0"/>
                        <a:t>—Raleigh</a:t>
                      </a:r>
                      <a:r>
                        <a:rPr lang="en-US" sz="1600" b="1" dirty="0">
                          <a:effectLst/>
                          <a:latin typeface="+mj-lt"/>
                          <a:ea typeface="Calibri" panose="020F0502020204030204" pitchFamily="34" charset="0"/>
                          <a:cs typeface="Times New Roman" panose="02020603050405020304" pitchFamily="18" charset="0"/>
                        </a:rPr>
                        <a:t>:    </a:t>
                      </a:r>
                      <a:r>
                        <a:rPr lang="en-US" sz="1600" dirty="0">
                          <a:effectLst/>
                          <a:latin typeface="+mj-lt"/>
                          <a:ea typeface="Calibri" panose="020F0502020204030204" pitchFamily="34" charset="0"/>
                          <a:cs typeface="Times New Roman" panose="02020603050405020304" pitchFamily="18" charset="0"/>
                        </a:rPr>
                        <a:t>          </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hMerge="1">
                  <a:txBody>
                    <a:bodyPr/>
                    <a:lstStyle/>
                    <a:p>
                      <a:pPr marL="0" marR="0" algn="ctr">
                        <a:spcBef>
                          <a:spcPts val="0"/>
                        </a:spcBef>
                        <a:spcAft>
                          <a:spcPts val="0"/>
                        </a:spcAft>
                      </a:pP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1"/>
                  </a:ext>
                </a:extLst>
              </a:tr>
              <a:tr h="1310677">
                <a:tc gridSpan="2">
                  <a:txBody>
                    <a:bodyPr/>
                    <a:lstStyle/>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Concrete and Masonry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Cranes and Derricks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Farm Guarding Safety,</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Home Inspections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ASH Paperless File Management</a:t>
                      </a:r>
                    </a:p>
                  </a:txBody>
                  <a:tcPr anchor="ctr">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600" b="1" i="1" kern="1200">
                          <a:solidFill>
                            <a:schemeClr val="dk1"/>
                          </a:solidFill>
                          <a:effectLst/>
                          <a:latin typeface="+mn-lt"/>
                          <a:ea typeface="Calibri" panose="020F0502020204030204" pitchFamily="34" charset="0"/>
                          <a:cs typeface="Times New Roman" panose="02020603050405020304" pitchFamily="18" charset="0"/>
                        </a:rPr>
                        <a:t>72</a:t>
                      </a:r>
                    </a:p>
                    <a:p>
                      <a:pPr marL="0" marR="0" algn="ctr">
                        <a:spcBef>
                          <a:spcPts val="0"/>
                        </a:spcBef>
                        <a:spcAft>
                          <a:spcPts val="0"/>
                        </a:spcAft>
                      </a:pPr>
                      <a:r>
                        <a:rPr lang="en-US" sz="1600" b="1" i="1" kern="1200">
                          <a:solidFill>
                            <a:schemeClr val="dk1"/>
                          </a:solidFill>
                          <a:effectLst/>
                          <a:latin typeface="+mn-lt"/>
                          <a:ea typeface="Calibri" panose="020F0502020204030204" pitchFamily="34" charset="0"/>
                          <a:cs typeface="Times New Roman" panose="02020603050405020304" pitchFamily="18" charset="0"/>
                        </a:rPr>
                        <a:t>47</a:t>
                      </a:r>
                    </a:p>
                    <a:p>
                      <a:pPr marL="0" marR="0" algn="ctr">
                        <a:spcBef>
                          <a:spcPts val="0"/>
                        </a:spcBef>
                        <a:spcAft>
                          <a:spcPts val="0"/>
                        </a:spcAft>
                      </a:pPr>
                      <a:r>
                        <a:rPr lang="en-US" sz="1600" b="1" i="1" kern="1200">
                          <a:solidFill>
                            <a:schemeClr val="dk1"/>
                          </a:solidFill>
                          <a:effectLst/>
                          <a:latin typeface="+mn-lt"/>
                          <a:ea typeface="Calibri" panose="020F0502020204030204" pitchFamily="34" charset="0"/>
                          <a:cs typeface="Times New Roman" panose="02020603050405020304" pitchFamily="18" charset="0"/>
                        </a:rPr>
                        <a:t>10</a:t>
                      </a:r>
                    </a:p>
                    <a:p>
                      <a:pPr marL="0" marR="0" algn="ctr">
                        <a:spcBef>
                          <a:spcPts val="0"/>
                        </a:spcBef>
                        <a:spcAft>
                          <a:spcPts val="0"/>
                        </a:spcAft>
                      </a:pPr>
                      <a:r>
                        <a:rPr lang="en-US" sz="1600" b="1" i="1" kern="1200">
                          <a:solidFill>
                            <a:schemeClr val="dk1"/>
                          </a:solidFill>
                          <a:effectLst/>
                          <a:latin typeface="+mn-lt"/>
                          <a:ea typeface="Calibri" panose="020F0502020204030204" pitchFamily="34" charset="0"/>
                          <a:cs typeface="Times New Roman" panose="02020603050405020304" pitchFamily="18" charset="0"/>
                        </a:rPr>
                        <a:t>8</a:t>
                      </a:r>
                    </a:p>
                    <a:p>
                      <a:pPr marL="0" marR="0" algn="ctr">
                        <a:spcBef>
                          <a:spcPts val="0"/>
                        </a:spcBef>
                        <a:spcAft>
                          <a:spcPts val="0"/>
                        </a:spcAft>
                      </a:pPr>
                      <a:r>
                        <a:rPr lang="en-US" sz="1600" b="1" i="1" kern="1200">
                          <a:solidFill>
                            <a:schemeClr val="dk1"/>
                          </a:solidFill>
                          <a:effectLst/>
                          <a:latin typeface="+mn-lt"/>
                          <a:ea typeface="Calibri" panose="020F0502020204030204" pitchFamily="34" charset="0"/>
                          <a:cs typeface="Times New Roman" panose="02020603050405020304" pitchFamily="18" charset="0"/>
                        </a:rPr>
                        <a:t>8</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626083981"/>
                  </a:ext>
                </a:extLst>
              </a:tr>
              <a:tr h="335290">
                <a:tc gridSpan="2">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OSH 141</a:t>
                      </a:r>
                      <a:r>
                        <a:rPr lang="en-US" sz="1600" i="1" dirty="0"/>
                        <a:t>—</a:t>
                      </a:r>
                      <a:r>
                        <a:rPr lang="en-US" sz="1600" i="1" dirty="0">
                          <a:effectLst/>
                          <a:latin typeface="+mj-lt"/>
                          <a:ea typeface="Calibri" panose="020F0502020204030204" pitchFamily="34" charset="0"/>
                          <a:cs typeface="Times New Roman" panose="02020603050405020304" pitchFamily="18" charset="0"/>
                        </a:rPr>
                        <a:t>Legal Aspects</a:t>
                      </a:r>
                      <a:r>
                        <a:rPr lang="en-US" sz="1600" i="1" dirty="0"/>
                        <a:t>—Raleigh</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600" b="1" i="1">
                          <a:effectLst/>
                          <a:latin typeface="+mj-lt"/>
                          <a:ea typeface="Calibri" panose="020F0502020204030204" pitchFamily="34" charset="0"/>
                          <a:cs typeface="Times New Roman" panose="02020603050405020304" pitchFamily="18" charset="0"/>
                        </a:rPr>
                        <a:t>28</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2"/>
                  </a:ext>
                </a:extLst>
              </a:tr>
              <a:tr h="3352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OTI 245—Safety and Health Management Systems</a:t>
                      </a:r>
                      <a:r>
                        <a:rPr lang="en-US" sz="1600" i="1" dirty="0"/>
                        <a:t>—Raleigh</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600" b="1" i="1">
                          <a:effectLst/>
                          <a:latin typeface="+mj-lt"/>
                          <a:ea typeface="Calibri" panose="020F0502020204030204" pitchFamily="34" charset="0"/>
                          <a:cs typeface="Times New Roman" panose="02020603050405020304" pitchFamily="18" charset="0"/>
                        </a:rPr>
                        <a:t>20</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3"/>
                  </a:ext>
                </a:extLst>
              </a:tr>
              <a:tr h="3352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Work Zone Safety/Flagger Safety</a:t>
                      </a:r>
                      <a:r>
                        <a:rPr lang="en-US" sz="1600" i="1" dirty="0"/>
                        <a:t>—Raleigh</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600" b="1" i="1">
                          <a:effectLst/>
                          <a:latin typeface="+mj-lt"/>
                          <a:ea typeface="Calibri" panose="020F0502020204030204" pitchFamily="34" charset="0"/>
                          <a:cs typeface="Times New Roman" panose="02020603050405020304" pitchFamily="18" charset="0"/>
                        </a:rPr>
                        <a:t>21</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4"/>
                  </a:ext>
                </a:extLst>
              </a:tr>
              <a:tr h="3352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Work Zone Safety/Flagger Safety</a:t>
                      </a:r>
                      <a:r>
                        <a:rPr lang="en-US" sz="1600" i="1" dirty="0"/>
                        <a:t>—Charlotte</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600" b="1" i="1">
                          <a:effectLst/>
                          <a:latin typeface="+mj-lt"/>
                          <a:ea typeface="Calibri" panose="020F0502020204030204" pitchFamily="34" charset="0"/>
                          <a:cs typeface="Times New Roman" panose="02020603050405020304" pitchFamily="18" charset="0"/>
                        </a:rPr>
                        <a:t>20</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5"/>
                  </a:ext>
                </a:extLst>
              </a:tr>
              <a:tr h="335290">
                <a:tc gridSpan="2">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CPR/AED</a:t>
                      </a:r>
                      <a:r>
                        <a:rPr lang="en-US" sz="1600" i="1" dirty="0"/>
                        <a:t>—Raleigh (2)</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600" b="1" i="1">
                          <a:effectLst/>
                          <a:latin typeface="+mj-lt"/>
                          <a:ea typeface="Calibri" panose="020F0502020204030204" pitchFamily="34" charset="0"/>
                          <a:cs typeface="Times New Roman" panose="02020603050405020304" pitchFamily="18" charset="0"/>
                        </a:rPr>
                        <a:t>12</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6"/>
                  </a:ext>
                </a:extLst>
              </a:tr>
              <a:tr h="335290">
                <a:tc>
                  <a:txBody>
                    <a:bodyPr/>
                    <a:lstStyle/>
                    <a:p>
                      <a:pPr marL="0" marR="0" algn="ctr">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Webinars:</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85000"/>
                      </a:schemeClr>
                    </a:solidFill>
                  </a:tcPr>
                </a:tc>
                <a:tc>
                  <a:txBody>
                    <a:bodyPr/>
                    <a:lstStyle/>
                    <a:p>
                      <a:pPr marL="0" marR="0" algn="ctr">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813996433"/>
                  </a:ext>
                </a:extLst>
              </a:tr>
              <a:tr h="786951">
                <a:tc>
                  <a:txBody>
                    <a:bodyPr/>
                    <a:lstStyle/>
                    <a:p>
                      <a:pPr marL="0" marR="0" algn="l">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Welding and Cutting, Excavation and Trenching, Personal Protective Equipment (General Industry), Electrical Safety, Machine Guarding </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algn="ctr"/>
                      <a:r>
                        <a:rPr lang="en-US" sz="1600" b="1" i="1" dirty="0"/>
                        <a:t>5</a:t>
                      </a:r>
                    </a:p>
                  </a:txBody>
                  <a:tcPr anchor="ctr">
                    <a:solidFill>
                      <a:schemeClr val="bg1">
                        <a:lumMod val="95000"/>
                      </a:schemeClr>
                    </a:solidFill>
                  </a:tcPr>
                </a:tc>
                <a:tc>
                  <a:txBody>
                    <a:bodyPr/>
                    <a:lstStyle/>
                    <a:p>
                      <a:pPr marL="0" marR="0" algn="ctr">
                        <a:spcBef>
                          <a:spcPts val="0"/>
                        </a:spcBef>
                        <a:spcAft>
                          <a:spcPts val="0"/>
                        </a:spcAft>
                      </a:pPr>
                      <a:r>
                        <a:rPr lang="en-US" sz="1600" b="1" i="1" kern="1200" dirty="0">
                          <a:solidFill>
                            <a:schemeClr val="dk1"/>
                          </a:solidFill>
                          <a:effectLst/>
                          <a:latin typeface="+mn-lt"/>
                          <a:ea typeface="Calibri" panose="020F0502020204030204" pitchFamily="34" charset="0"/>
                          <a:cs typeface="Times New Roman" panose="02020603050405020304" pitchFamily="18" charset="0"/>
                        </a:rPr>
                        <a:t>6</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032259508"/>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7" name="TextBox 6">
            <a:extLst>
              <a:ext uri="{FF2B5EF4-FFF2-40B4-BE49-F238E27FC236}">
                <a16:creationId xmlns:a16="http://schemas.microsoft.com/office/drawing/2014/main" id="{8B87C22F-7A7D-4552-8008-772312F9AA1F}"/>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44497342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340668012"/>
              </p:ext>
            </p:extLst>
          </p:nvPr>
        </p:nvGraphicFramePr>
        <p:xfrm>
          <a:off x="609600" y="1117934"/>
          <a:ext cx="8001000" cy="4749466"/>
        </p:xfrm>
        <a:graphic>
          <a:graphicData uri="http://schemas.openxmlformats.org/drawingml/2006/table">
            <a:tbl>
              <a:tblPr firstRow="1" bandRow="1">
                <a:tableStyleId>{00A15C55-8517-42AA-B614-E9B94910E393}</a:tableStyleId>
              </a:tblPr>
              <a:tblGrid>
                <a:gridCol w="6248400">
                  <a:extLst>
                    <a:ext uri="{9D8B030D-6E8A-4147-A177-3AD203B41FA5}">
                      <a16:colId xmlns:a16="http://schemas.microsoft.com/office/drawing/2014/main" val="20000"/>
                    </a:ext>
                  </a:extLst>
                </a:gridCol>
                <a:gridCol w="762000">
                  <a:extLst>
                    <a:ext uri="{9D8B030D-6E8A-4147-A177-3AD203B41FA5}">
                      <a16:colId xmlns:a16="http://schemas.microsoft.com/office/drawing/2014/main" val="765341892"/>
                    </a:ext>
                  </a:extLst>
                </a:gridCol>
                <a:gridCol w="990600">
                  <a:extLst>
                    <a:ext uri="{9D8B030D-6E8A-4147-A177-3AD203B41FA5}">
                      <a16:colId xmlns:a16="http://schemas.microsoft.com/office/drawing/2014/main" val="4050111507"/>
                    </a:ext>
                  </a:extLst>
                </a:gridCol>
              </a:tblGrid>
              <a:tr h="367196">
                <a:tc gridSpan="2">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Qtr.—COURSE</a:t>
                      </a:r>
                    </a:p>
                  </a:txBody>
                  <a:tcPr anchor="ctr">
                    <a:solidFill>
                      <a:schemeClr val="bg1">
                        <a:lumMod val="75000"/>
                      </a:schemeClr>
                    </a:solidFill>
                  </a:tcPr>
                </a:tc>
                <a:tc hMerge="1">
                  <a:txBody>
                    <a:bodyPr/>
                    <a:lstStyle/>
                    <a:p>
                      <a:endParaRPr lang="en-US"/>
                    </a:p>
                  </a:txBody>
                  <a:tcPr/>
                </a:tc>
                <a:tc>
                  <a:txBody>
                    <a:bodyPr/>
                    <a:lstStyle/>
                    <a:p>
                      <a:pPr algn="ctr"/>
                      <a:r>
                        <a:rPr lang="en-US" sz="1400" i="1">
                          <a:solidFill>
                            <a:schemeClr val="tx1"/>
                          </a:solidFill>
                        </a:rPr>
                        <a:t>Trained</a:t>
                      </a: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403915">
                <a:tc gridSpan="2">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OSH 105</a:t>
                      </a:r>
                      <a:r>
                        <a:rPr lang="en-US" sz="1600" i="1" dirty="0"/>
                        <a:t>—Introduction to Safety Standards for Safety Officers—Raleigh</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12</a:t>
                      </a:r>
                    </a:p>
                  </a:txBody>
                  <a:tcPr anchor="ctr">
                    <a:solidFill>
                      <a:schemeClr val="bg1">
                        <a:lumMod val="95000"/>
                      </a:schemeClr>
                    </a:solidFill>
                  </a:tcPr>
                </a:tc>
                <a:extLst>
                  <a:ext uri="{0D108BD9-81ED-4DB2-BD59-A6C34878D82A}">
                    <a16:rowId xmlns:a16="http://schemas.microsoft.com/office/drawing/2014/main" val="10001"/>
                  </a:ext>
                </a:extLst>
              </a:tr>
              <a:tr h="45247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OSH 100</a:t>
                      </a:r>
                      <a:r>
                        <a:rPr lang="en-US" sz="1600" i="1" dirty="0"/>
                        <a:t>—Initial Compliance—Charlotte</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9</a:t>
                      </a:r>
                    </a:p>
                  </a:txBody>
                  <a:tcPr anchor="ctr">
                    <a:solidFill>
                      <a:schemeClr val="bg1">
                        <a:lumMod val="85000"/>
                      </a:schemeClr>
                    </a:solidFill>
                  </a:tcPr>
                </a:tc>
                <a:extLst>
                  <a:ext uri="{0D108BD9-81ED-4DB2-BD59-A6C34878D82A}">
                    <a16:rowId xmlns:a16="http://schemas.microsoft.com/office/drawing/2014/main" val="626083981"/>
                  </a:ext>
                </a:extLst>
              </a:tr>
              <a:tr h="403915">
                <a:tc gridSpan="2">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OSH</a:t>
                      </a:r>
                      <a:r>
                        <a:rPr lang="en-US" sz="1600" i="1" dirty="0"/>
                        <a:t>—Technical Writing and OSHA Express—Charlotte</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10</a:t>
                      </a:r>
                    </a:p>
                  </a:txBody>
                  <a:tcPr anchor="ctr">
                    <a:solidFill>
                      <a:schemeClr val="bg1">
                        <a:lumMod val="95000"/>
                      </a:schemeClr>
                    </a:solidFill>
                  </a:tcPr>
                </a:tc>
                <a:extLst>
                  <a:ext uri="{0D108BD9-81ED-4DB2-BD59-A6C34878D82A}">
                    <a16:rowId xmlns:a16="http://schemas.microsoft.com/office/drawing/2014/main" val="10002"/>
                  </a:ext>
                </a:extLst>
              </a:tr>
              <a:tr h="403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Long Term Care Workshop</a:t>
                      </a:r>
                      <a:r>
                        <a:rPr lang="en-US" sz="1600" i="1" dirty="0"/>
                        <a:t>—Webinar</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15</a:t>
                      </a:r>
                    </a:p>
                  </a:txBody>
                  <a:tcPr anchor="ctr">
                    <a:solidFill>
                      <a:schemeClr val="bg1">
                        <a:lumMod val="85000"/>
                      </a:schemeClr>
                    </a:solidFill>
                  </a:tcPr>
                </a:tc>
                <a:extLst>
                  <a:ext uri="{0D108BD9-81ED-4DB2-BD59-A6C34878D82A}">
                    <a16:rowId xmlns:a16="http://schemas.microsoft.com/office/drawing/2014/main" val="10003"/>
                  </a:ext>
                </a:extLst>
              </a:tr>
              <a:tr h="403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algn="ctr">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5"/>
                  </a:ext>
                </a:extLst>
              </a:tr>
              <a:tr h="2314139">
                <a:tc>
                  <a:txBody>
                    <a:bodyPr/>
                    <a:lstStyle/>
                    <a:p>
                      <a:pPr marL="0" marR="0">
                        <a:lnSpc>
                          <a:spcPct val="100000"/>
                        </a:lnSpc>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Scaffolds, Personal Protective Equipment for Construction, </a:t>
                      </a:r>
                      <a:r>
                        <a:rPr lang="en-US" sz="1600" i="1" kern="1200" dirty="0">
                          <a:solidFill>
                            <a:schemeClr val="dk1"/>
                          </a:solidFill>
                          <a:effectLst/>
                          <a:latin typeface="+mn-lt"/>
                          <a:ea typeface="Calibri" panose="020F0502020204030204" pitchFamily="34" charset="0"/>
                          <a:cs typeface="Times New Roman" panose="02020603050405020304" pitchFamily="18" charset="0"/>
                        </a:rPr>
                        <a:t>Personal Protective Equipment for General Industry, Inspection Process, Hazard Communication, Ergonomic Awareness, Respiratory Protection, Struck by/Caught in Between, Concrete and Masonry, and 1910 Subpart E - Exit Routes, Emergency Action Plans and Fire Prevention Plans</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49</a:t>
                      </a:r>
                    </a:p>
                  </a:txBody>
                  <a:tcPr anchor="c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7" name="TextBox 6">
            <a:extLst>
              <a:ext uri="{FF2B5EF4-FFF2-40B4-BE49-F238E27FC236}">
                <a16:creationId xmlns:a16="http://schemas.microsoft.com/office/drawing/2014/main" id="{F00EEBCE-587E-46F2-ADB0-4C8F8167FAC3}"/>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407284344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880070120"/>
              </p:ext>
            </p:extLst>
          </p:nvPr>
        </p:nvGraphicFramePr>
        <p:xfrm>
          <a:off x="609600" y="1117935"/>
          <a:ext cx="7924800" cy="4673265"/>
        </p:xfrm>
        <a:graphic>
          <a:graphicData uri="http://schemas.openxmlformats.org/drawingml/2006/table">
            <a:tbl>
              <a:tblPr firstRow="1" bandRow="1">
                <a:tableStyleId>{00A15C55-8517-42AA-B614-E9B94910E393}</a:tableStyleId>
              </a:tblPr>
              <a:tblGrid>
                <a:gridCol w="6324600">
                  <a:extLst>
                    <a:ext uri="{9D8B030D-6E8A-4147-A177-3AD203B41FA5}">
                      <a16:colId xmlns:a16="http://schemas.microsoft.com/office/drawing/2014/main" val="20000"/>
                    </a:ext>
                  </a:extLst>
                </a:gridCol>
                <a:gridCol w="762000">
                  <a:extLst>
                    <a:ext uri="{9D8B030D-6E8A-4147-A177-3AD203B41FA5}">
                      <a16:colId xmlns:a16="http://schemas.microsoft.com/office/drawing/2014/main" val="2110187249"/>
                    </a:ext>
                  </a:extLst>
                </a:gridCol>
                <a:gridCol w="838200">
                  <a:extLst>
                    <a:ext uri="{9D8B030D-6E8A-4147-A177-3AD203B41FA5}">
                      <a16:colId xmlns:a16="http://schemas.microsoft.com/office/drawing/2014/main" val="4050111507"/>
                    </a:ext>
                  </a:extLst>
                </a:gridCol>
              </a:tblGrid>
              <a:tr h="553900">
                <a:tc gridSpan="2">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a:txBody>
                    <a:bodyPr/>
                    <a:lstStyle/>
                    <a:p>
                      <a:pPr algn="ctr"/>
                      <a:r>
                        <a:rPr lang="en-US" sz="1400" i="1"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0000"/>
                  </a:ext>
                </a:extLst>
              </a:tr>
              <a:tr h="628577">
                <a:tc>
                  <a:txBody>
                    <a:bodyPr/>
                    <a:lstStyle/>
                    <a:p>
                      <a:pPr marL="0" marR="0" algn="ctr">
                        <a:lnSpc>
                          <a:spcPct val="100000"/>
                        </a:lnSpc>
                        <a:spcBef>
                          <a:spcPts val="0"/>
                        </a:spcBef>
                        <a:spcAft>
                          <a:spcPts val="0"/>
                        </a:spcAft>
                      </a:pPr>
                      <a:r>
                        <a:rPr lang="en-US" sz="1600" b="1" i="0" dirty="0">
                          <a:effectLst/>
                          <a:latin typeface="+mj-lt"/>
                          <a:ea typeface="Calibri" panose="020F0502020204030204" pitchFamily="34" charset="0"/>
                          <a:cs typeface="Times New Roman" panose="02020603050405020304" pitchFamily="18" charset="0"/>
                        </a:rPr>
                        <a:t>Webinars: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algn="ctr">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858962413"/>
                  </a:ext>
                </a:extLst>
              </a:tr>
              <a:tr h="3490788">
                <a:tc>
                  <a:txBody>
                    <a:bodyPr/>
                    <a:lstStyle/>
                    <a:p>
                      <a:pPr marL="0" marR="0">
                        <a:lnSpc>
                          <a:spcPct val="100000"/>
                        </a:lnSpc>
                        <a:spcBef>
                          <a:spcPts val="0"/>
                        </a:spcBef>
                        <a:spcAft>
                          <a:spcPts val="0"/>
                        </a:spcAft>
                      </a:pPr>
                      <a:r>
                        <a:rPr lang="en-US" sz="1600" i="1" kern="1200" dirty="0">
                          <a:solidFill>
                            <a:schemeClr val="dk1"/>
                          </a:solidFill>
                          <a:effectLst/>
                          <a:latin typeface="+mn-lt"/>
                          <a:ea typeface="+mn-ea"/>
                          <a:cs typeface="+mn-cs"/>
                        </a:rPr>
                        <a:t>Heat Stress, Excavation and Trenching, Inspection Process, Respiratory Protection, Introduction to OSH, Fall Protection, Bloodborne Pathogens, Hazard Communication, Toxic and Hazardous Substances, Personal Protective Equipment, Scaffolds, Powered Industrial Trucks, Recordkeeping, Health Hazards SEP, Hand and Portable Powered Tools, Lockout/Tagout, Confined Space Entry, Stairways and Ladders,  Exit Routes, EAP and FPP, Electrical Safety, Machine Guarding, Struck-by/Caught Between, Walking Working Surfaces, Occupational Noise Exposure, Collateral First Aid, Welding and Cutting, Silica, Concrete and Masonry, Safety and Health Committees, Top Ten in General Industry, Top Ten in Construction Industry, Work Zone Safety, Material Handling, Steel Erection, Ergonomics Awareness,  and Cranes and Derricks</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98</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931</a:t>
                      </a:r>
                    </a:p>
                  </a:txBody>
                  <a:tcPr anchor="c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7" name="TextBox 6">
            <a:extLst>
              <a:ext uri="{FF2B5EF4-FFF2-40B4-BE49-F238E27FC236}">
                <a16:creationId xmlns:a16="http://schemas.microsoft.com/office/drawing/2014/main" id="{F00EEBCE-587E-46F2-ADB0-4C8F8167FAC3}"/>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73840261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576398741"/>
              </p:ext>
            </p:extLst>
          </p:nvPr>
        </p:nvGraphicFramePr>
        <p:xfrm>
          <a:off x="609600" y="1171966"/>
          <a:ext cx="7924801" cy="4736956"/>
        </p:xfrm>
        <a:graphic>
          <a:graphicData uri="http://schemas.openxmlformats.org/drawingml/2006/table">
            <a:tbl>
              <a:tblPr firstRow="1" bandRow="1">
                <a:tableStyleId>{073A0DAA-6AF3-43AB-8588-CEC1D06C72B9}</a:tableStyleId>
              </a:tblPr>
              <a:tblGrid>
                <a:gridCol w="4566090">
                  <a:extLst>
                    <a:ext uri="{9D8B030D-6E8A-4147-A177-3AD203B41FA5}">
                      <a16:colId xmlns:a16="http://schemas.microsoft.com/office/drawing/2014/main" val="20000"/>
                    </a:ext>
                  </a:extLst>
                </a:gridCol>
                <a:gridCol w="647594">
                  <a:extLst>
                    <a:ext uri="{9D8B030D-6E8A-4147-A177-3AD203B41FA5}">
                      <a16:colId xmlns:a16="http://schemas.microsoft.com/office/drawing/2014/main" val="20001"/>
                    </a:ext>
                  </a:extLst>
                </a:gridCol>
                <a:gridCol w="695158">
                  <a:extLst>
                    <a:ext uri="{9D8B030D-6E8A-4147-A177-3AD203B41FA5}">
                      <a16:colId xmlns:a16="http://schemas.microsoft.com/office/drawing/2014/main" val="3464839717"/>
                    </a:ext>
                  </a:extLst>
                </a:gridCol>
                <a:gridCol w="568158">
                  <a:extLst>
                    <a:ext uri="{9D8B030D-6E8A-4147-A177-3AD203B41FA5}">
                      <a16:colId xmlns:a16="http://schemas.microsoft.com/office/drawing/2014/main" val="1434449760"/>
                    </a:ext>
                  </a:extLst>
                </a:gridCol>
                <a:gridCol w="666760">
                  <a:extLst>
                    <a:ext uri="{9D8B030D-6E8A-4147-A177-3AD203B41FA5}">
                      <a16:colId xmlns:a16="http://schemas.microsoft.com/office/drawing/2014/main" val="20002"/>
                    </a:ext>
                  </a:extLst>
                </a:gridCol>
                <a:gridCol w="781041">
                  <a:extLst>
                    <a:ext uri="{9D8B030D-6E8A-4147-A177-3AD203B41FA5}">
                      <a16:colId xmlns:a16="http://schemas.microsoft.com/office/drawing/2014/main" val="20003"/>
                    </a:ext>
                  </a:extLst>
                </a:gridCol>
              </a:tblGrid>
              <a:tr h="339478">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2</a:t>
                      </a:r>
                      <a:r>
                        <a:rPr lang="en-US" sz="1200" baseline="30000" dirty="0">
                          <a:solidFill>
                            <a:schemeClr val="tx1"/>
                          </a:solidFill>
                        </a:rPr>
                        <a:t>nd</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3</a:t>
                      </a:r>
                      <a:r>
                        <a:rPr lang="en-US" sz="1200" baseline="30000" dirty="0">
                          <a:solidFill>
                            <a:schemeClr val="tx1"/>
                          </a:solidFill>
                        </a:rPr>
                        <a:t>rd</a:t>
                      </a:r>
                      <a:r>
                        <a:rPr lang="en-US" sz="1200"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82898">
                <a:tc>
                  <a:txBody>
                    <a:bodyPr/>
                    <a:lstStyle/>
                    <a:p>
                      <a:pPr algn="r"/>
                      <a:r>
                        <a:rPr lang="en-US" sz="1200" b="0" i="1" dirty="0"/>
                        <a:t>General Industry</a:t>
                      </a:r>
                      <a:r>
                        <a:rPr lang="en-US" sz="1200" i="1" dirty="0"/>
                        <a:t>—</a:t>
                      </a:r>
                      <a:r>
                        <a:rPr lang="en-US" sz="1200" b="0" i="1" dirty="0"/>
                        <a:t>10 Hour Course</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2</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extLst>
                  <a:ext uri="{0D108BD9-81ED-4DB2-BD59-A6C34878D82A}">
                    <a16:rowId xmlns:a16="http://schemas.microsoft.com/office/drawing/2014/main" val="10001"/>
                  </a:ext>
                </a:extLst>
              </a:tr>
              <a:tr h="282898">
                <a:tc>
                  <a:txBody>
                    <a:bodyPr/>
                    <a:lstStyle/>
                    <a:p>
                      <a:pPr algn="r"/>
                      <a:r>
                        <a:rPr lang="en-US" sz="1200" b="0" i="1" dirty="0"/>
                        <a:t>General Industry</a:t>
                      </a:r>
                      <a:r>
                        <a:rPr lang="en-US" sz="1200" i="1" dirty="0"/>
                        <a:t>—</a:t>
                      </a:r>
                      <a:r>
                        <a:rPr lang="en-US" sz="1200" b="0" i="1" dirty="0"/>
                        <a:t>30 Hour Course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extLst>
                  <a:ext uri="{0D108BD9-81ED-4DB2-BD59-A6C34878D82A}">
                    <a16:rowId xmlns:a16="http://schemas.microsoft.com/office/drawing/2014/main" val="10002"/>
                  </a:ext>
                </a:extLst>
              </a:tr>
              <a:tr h="480927">
                <a:tc>
                  <a:txBody>
                    <a:bodyPr/>
                    <a:lstStyle/>
                    <a:p>
                      <a:pPr algn="r"/>
                      <a:r>
                        <a:rPr lang="en-US" sz="1200" b="0" i="1" dirty="0"/>
                        <a:t>NC #500/502</a:t>
                      </a:r>
                      <a:r>
                        <a:rPr lang="en-US" sz="1200" i="1" dirty="0"/>
                        <a:t>—</a:t>
                      </a:r>
                      <a:r>
                        <a:rPr lang="en-US" sz="12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1" dirty="0"/>
                        <a:t>NC</a:t>
                      </a:r>
                      <a:r>
                        <a:rPr lang="en-US" sz="1200" b="0" i="1" baseline="0" dirty="0"/>
                        <a:t> #501/503</a:t>
                      </a:r>
                      <a:r>
                        <a:rPr lang="en-US" sz="1200" i="1" dirty="0"/>
                        <a:t>—</a:t>
                      </a:r>
                      <a:r>
                        <a:rPr lang="en-US" sz="1200" b="0" i="1" baseline="0" dirty="0"/>
                        <a:t>General Industry Train the Trainer Course</a:t>
                      </a:r>
                      <a:endParaRPr lang="en-US" sz="1200" b="0" i="1" dirty="0"/>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10 Hour Course</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30 Hour Course </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140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089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809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 the Trainer Program (Construction/General Industry)</a:t>
                      </a:r>
                      <a:r>
                        <a:rPr lang="en-US" sz="1200" i="1" dirty="0"/>
                        <a:t>—</a:t>
                      </a:r>
                      <a:r>
                        <a:rPr kumimoji="0" lang="en-US" sz="12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809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 the Trainer Program (Construction/General Industry)</a:t>
                      </a:r>
                      <a:r>
                        <a:rPr lang="en-US" sz="1200" i="1" dirty="0"/>
                        <a:t>—Trained</a:t>
                      </a:r>
                      <a:r>
                        <a:rPr kumimoji="0" lang="en-US" sz="12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03E74388-ED60-403A-A226-B90356BDF05C}"/>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7707750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Stand Downs</a:t>
            </a:r>
            <a:endParaRPr lang="en-US" sz="2400" b="1" i="1" dirty="0">
              <a:solidFill>
                <a:schemeClr val="bg2"/>
              </a:solidFill>
            </a:endParaRPr>
          </a:p>
        </p:txBody>
      </p:sp>
      <p:sp>
        <p:nvSpPr>
          <p:cNvPr id="6" name="TextBox 5">
            <a:extLst>
              <a:ext uri="{FF2B5EF4-FFF2-40B4-BE49-F238E27FC236}">
                <a16:creationId xmlns:a16="http://schemas.microsoft.com/office/drawing/2014/main" id="{03E74388-ED60-403A-A226-B90356BDF05C}"/>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3" name="Content Placeholder 2">
            <a:extLst>
              <a:ext uri="{FF2B5EF4-FFF2-40B4-BE49-F238E27FC236}">
                <a16:creationId xmlns:a16="http://schemas.microsoft.com/office/drawing/2014/main" id="{A8DC74FD-DA15-4BB3-B644-ECF6B1BD60B8}"/>
              </a:ext>
            </a:extLst>
          </p:cNvPr>
          <p:cNvSpPr>
            <a:spLocks noGrp="1"/>
          </p:cNvSpPr>
          <p:nvPr>
            <p:ph idx="1"/>
          </p:nvPr>
        </p:nvSpPr>
        <p:spPr>
          <a:xfrm>
            <a:off x="571500" y="1241069"/>
            <a:ext cx="8001000" cy="4525963"/>
          </a:xfrm>
        </p:spPr>
        <p:txBody>
          <a:bodyPr/>
          <a:lstStyle/>
          <a:p>
            <a:r>
              <a:rPr lang="en-US" sz="2400" dirty="0"/>
              <a:t>Heat Stress</a:t>
            </a:r>
          </a:p>
          <a:p>
            <a:endParaRPr lang="en-US" sz="800" dirty="0"/>
          </a:p>
          <a:p>
            <a:pPr lvl="1"/>
            <a:r>
              <a:rPr lang="en-US" sz="2000" i="1" dirty="0"/>
              <a:t>Seven Webinars, 154 Trained</a:t>
            </a:r>
          </a:p>
          <a:p>
            <a:pPr lvl="1"/>
            <a:endParaRPr lang="en-US" sz="800" i="1" dirty="0"/>
          </a:p>
          <a:p>
            <a:pPr lvl="1"/>
            <a:r>
              <a:rPr lang="en-US" sz="2000" i="1" dirty="0"/>
              <a:t>Billboard</a:t>
            </a:r>
          </a:p>
          <a:p>
            <a:endParaRPr lang="en-US" dirty="0"/>
          </a:p>
          <a:p>
            <a:r>
              <a:rPr lang="en-US" sz="2400" dirty="0"/>
              <a:t>Falls Prevention</a:t>
            </a:r>
          </a:p>
          <a:p>
            <a:endParaRPr lang="en-US" sz="800" dirty="0"/>
          </a:p>
          <a:p>
            <a:pPr lvl="1"/>
            <a:r>
              <a:rPr lang="en-US" sz="2000" i="1" dirty="0"/>
              <a:t>Conducting webinars on fall protection, scaffolds, stairways and ladders, and steel erection</a:t>
            </a:r>
          </a:p>
          <a:p>
            <a:pPr lvl="1"/>
            <a:endParaRPr lang="en-US" sz="800" i="1" dirty="0"/>
          </a:p>
          <a:p>
            <a:pPr lvl="1"/>
            <a:r>
              <a:rPr lang="en-US" sz="2000" i="1" dirty="0"/>
              <a:t>Billboard</a:t>
            </a:r>
            <a:endParaRPr lang="en-US" dirty="0"/>
          </a:p>
          <a:p>
            <a:endParaRPr lang="en-US" dirty="0"/>
          </a:p>
          <a:p>
            <a:r>
              <a:rPr lang="en-US" sz="2400" dirty="0"/>
              <a:t>Safe + Sound Week</a:t>
            </a:r>
          </a:p>
          <a:p>
            <a:endParaRPr lang="en-US" sz="800" dirty="0"/>
          </a:p>
          <a:p>
            <a:pPr lvl="1"/>
            <a:r>
              <a:rPr lang="en-US" sz="2000" i="1" dirty="0"/>
              <a:t>Webinar on Safety and Health Committees, 55 Trained</a:t>
            </a:r>
          </a:p>
          <a:p>
            <a:endParaRPr lang="en-US" dirty="0"/>
          </a:p>
        </p:txBody>
      </p:sp>
      <p:pic>
        <p:nvPicPr>
          <p:cNvPr id="4" name="Picture 3">
            <a:extLst>
              <a:ext uri="{FF2B5EF4-FFF2-40B4-BE49-F238E27FC236}">
                <a16:creationId xmlns:a16="http://schemas.microsoft.com/office/drawing/2014/main" id="{9AB15E33-3724-4AD3-BF5F-448476B8D3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48400" y="3962400"/>
            <a:ext cx="2176459" cy="1165629"/>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A5AB5A59-7DA7-48AF-B167-10B59133F122}"/>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5486400" y="1447800"/>
            <a:ext cx="3052572" cy="12480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601580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Stand Downs</a:t>
            </a:r>
            <a:endParaRPr lang="en-US" sz="2400" b="1" i="1" dirty="0">
              <a:solidFill>
                <a:schemeClr val="bg2"/>
              </a:solidFill>
            </a:endParaRPr>
          </a:p>
        </p:txBody>
      </p:sp>
      <p:sp>
        <p:nvSpPr>
          <p:cNvPr id="6" name="TextBox 5">
            <a:extLst>
              <a:ext uri="{FF2B5EF4-FFF2-40B4-BE49-F238E27FC236}">
                <a16:creationId xmlns:a16="http://schemas.microsoft.com/office/drawing/2014/main" id="{03E74388-ED60-403A-A226-B90356BDF05C}"/>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pic>
        <p:nvPicPr>
          <p:cNvPr id="7" name="Picture 6">
            <a:extLst>
              <a:ext uri="{FF2B5EF4-FFF2-40B4-BE49-F238E27FC236}">
                <a16:creationId xmlns:a16="http://schemas.microsoft.com/office/drawing/2014/main" id="{07F123E6-AA79-49CD-A1A0-38B5407FC6FC}"/>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533400" y="1219200"/>
            <a:ext cx="81534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341909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118386493"/>
              </p:ext>
            </p:extLst>
          </p:nvPr>
        </p:nvGraphicFramePr>
        <p:xfrm>
          <a:off x="609596" y="1117935"/>
          <a:ext cx="7848603" cy="4797496"/>
        </p:xfrm>
        <a:graphic>
          <a:graphicData uri="http://schemas.openxmlformats.org/drawingml/2006/table">
            <a:tbl>
              <a:tblPr>
                <a:tableStyleId>{00A15C55-8517-42AA-B614-E9B94910E393}</a:tableStyleId>
              </a:tblPr>
              <a:tblGrid>
                <a:gridCol w="3048004">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943767147"/>
                    </a:ext>
                  </a:extLst>
                </a:gridCol>
                <a:gridCol w="1017129">
                  <a:extLst>
                    <a:ext uri="{9D8B030D-6E8A-4147-A177-3AD203B41FA5}">
                      <a16:colId xmlns:a16="http://schemas.microsoft.com/office/drawing/2014/main" val="4194626489"/>
                    </a:ext>
                  </a:extLst>
                </a:gridCol>
                <a:gridCol w="872066">
                  <a:extLst>
                    <a:ext uri="{9D8B030D-6E8A-4147-A177-3AD203B41FA5}">
                      <a16:colId xmlns:a16="http://schemas.microsoft.com/office/drawing/2014/main" val="20002"/>
                    </a:ext>
                  </a:extLst>
                </a:gridCol>
                <a:gridCol w="930204">
                  <a:extLst>
                    <a:ext uri="{9D8B030D-6E8A-4147-A177-3AD203B41FA5}">
                      <a16:colId xmlns:a16="http://schemas.microsoft.com/office/drawing/2014/main" val="20003"/>
                    </a:ext>
                  </a:extLst>
                </a:gridCol>
              </a:tblGrid>
              <a:tr h="5021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3</a:t>
                      </a:r>
                      <a:r>
                        <a:rPr kumimoji="0" lang="en-US" sz="1400" b="1" i="0" u="none" strike="noStrike" cap="none" normalizeH="0" baseline="30000" dirty="0">
                          <a:ln>
                            <a:noFill/>
                          </a:ln>
                          <a:solidFill>
                            <a:schemeClr val="tx1"/>
                          </a:solidFill>
                          <a:effectLst/>
                          <a:latin typeface="+mn-lt"/>
                          <a:cs typeface="Arial" charset="0"/>
                        </a:rPr>
                        <a:t>rd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solidFill>
                            <a:schemeClr val="tx1"/>
                          </a:solidFill>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127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305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442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235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982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1,273</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127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189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287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114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590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755</a:t>
                      </a:r>
                    </a:p>
                  </a:txBody>
                  <a:tcPr anchor="ctr" horzOverflow="overflow">
                    <a:solidFill>
                      <a:schemeClr val="bg1">
                        <a:lumMod val="85000"/>
                      </a:schemeClr>
                    </a:solidFill>
                  </a:tcPr>
                </a:tc>
                <a:extLst>
                  <a:ext uri="{0D108BD9-81ED-4DB2-BD59-A6C34878D82A}">
                    <a16:rowId xmlns:a16="http://schemas.microsoft.com/office/drawing/2014/main" val="10002"/>
                  </a:ext>
                </a:extLst>
              </a:tr>
              <a:tr h="3127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634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1,814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686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1" u="none" strike="noStrike" cap="none" normalizeH="0" baseline="0" dirty="0">
                          <a:ln>
                            <a:noFill/>
                          </a:ln>
                          <a:solidFill>
                            <a:srgbClr val="000000"/>
                          </a:solidFill>
                          <a:effectLst/>
                          <a:latin typeface="Arial" charset="0"/>
                          <a:cs typeface="Arial" charset="0"/>
                        </a:rPr>
                        <a:t>2,500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4,100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127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138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165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147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chemeClr val="tx1"/>
                          </a:solidFill>
                          <a:effectLst/>
                          <a:latin typeface="Arial" charset="0"/>
                          <a:cs typeface="Arial" charset="0"/>
                        </a:rPr>
                        <a:t>440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5021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3</a:t>
                      </a:r>
                      <a:r>
                        <a:rPr kumimoji="0" lang="en-US" sz="1400" b="1" i="0" u="none" strike="noStrike" cap="none" normalizeH="0" baseline="30000" dirty="0">
                          <a:ln>
                            <a:noFill/>
                          </a:ln>
                          <a:solidFill>
                            <a:schemeClr val="tx1"/>
                          </a:solidFill>
                          <a:effectLst/>
                          <a:latin typeface="+mn-lt"/>
                          <a:cs typeface="Arial" charset="0"/>
                        </a:rPr>
                        <a:t>rd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127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1,710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1,475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351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3,536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5,250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127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Sector and Public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394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324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160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878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dk1"/>
                          </a:solidFill>
                          <a:effectLst/>
                          <a:latin typeface="+mn-lt"/>
                          <a:cs typeface="+mn-cs"/>
                        </a:rPr>
                        <a:t>1,012</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5021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rPr>
                        <a:t>1</a:t>
                      </a:r>
                      <a:r>
                        <a:rPr kumimoji="0" lang="en-US" sz="1400" b="1" i="0" u="none" strike="noStrike" cap="none" normalizeH="0" baseline="30000" dirty="0">
                          <a:ln>
                            <a:noFill/>
                          </a:ln>
                          <a:effectLst/>
                        </a:rPr>
                        <a:t>ST</a:t>
                      </a:r>
                      <a:r>
                        <a:rPr kumimoji="0" lang="en-US" sz="1400" b="1" i="0"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3</a:t>
                      </a:r>
                      <a:r>
                        <a:rPr kumimoji="0" lang="en-US" sz="1400" b="1" i="0" u="none" strike="noStrike" cap="none" normalizeH="0" baseline="30000" dirty="0">
                          <a:ln>
                            <a:noFill/>
                          </a:ln>
                          <a:solidFill>
                            <a:schemeClr val="tx1"/>
                          </a:solidFill>
                          <a:effectLst/>
                          <a:latin typeface="+mn-lt"/>
                          <a:cs typeface="Arial" charset="0"/>
                        </a:rPr>
                        <a:t>rd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127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579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564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384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1,527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2,060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26785">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300" b="0" i="0" dirty="0"/>
                        <a:t>1,224</a:t>
                      </a:r>
                    </a:p>
                  </a:txBody>
                  <a:tcPr anchor="ctr">
                    <a:solidFill>
                      <a:schemeClr val="bg1">
                        <a:lumMod val="85000"/>
                      </a:schemeClr>
                    </a:solidFill>
                  </a:tcPr>
                </a:tc>
                <a:tc>
                  <a:txBody>
                    <a:bodyPr/>
                    <a:lstStyle/>
                    <a:p>
                      <a:pPr algn="ctr"/>
                      <a:r>
                        <a:rPr lang="en-US" sz="1300" b="0" i="0" dirty="0">
                          <a:solidFill>
                            <a:schemeClr val="tx1"/>
                          </a:solidFill>
                        </a:rPr>
                        <a:t>1,398</a:t>
                      </a:r>
                    </a:p>
                  </a:txBody>
                  <a:tcPr anchor="ctr">
                    <a:solidFill>
                      <a:schemeClr val="bg1">
                        <a:lumMod val="85000"/>
                      </a:schemeClr>
                    </a:solidFill>
                  </a:tcPr>
                </a:tc>
                <a:tc>
                  <a:txBody>
                    <a:bodyPr/>
                    <a:lstStyle/>
                    <a:p>
                      <a:pPr algn="ctr"/>
                      <a:r>
                        <a:rPr lang="en-US" sz="1300" b="0" i="0" dirty="0">
                          <a:solidFill>
                            <a:schemeClr val="tx1"/>
                          </a:solidFill>
                        </a:rPr>
                        <a:t>1,984</a:t>
                      </a:r>
                    </a:p>
                  </a:txBody>
                  <a:tcPr anchor="ctr">
                    <a:solidFill>
                      <a:schemeClr val="bg1">
                        <a:lumMod val="85000"/>
                      </a:schemeClr>
                    </a:solidFill>
                  </a:tcPr>
                </a:tc>
                <a:tc>
                  <a:txBody>
                    <a:bodyPr/>
                    <a:lstStyle/>
                    <a:p>
                      <a:pPr algn="ctr"/>
                      <a:r>
                        <a:rPr lang="en-US" sz="1300" b="1" i="1" dirty="0"/>
                        <a:t>4,606</a:t>
                      </a:r>
                    </a:p>
                  </a:txBody>
                  <a:tcPr anchor="ctr">
                    <a:solidFill>
                      <a:schemeClr val="bg1">
                        <a:lumMod val="85000"/>
                      </a:schemeClr>
                    </a:solidFill>
                  </a:tcPr>
                </a:tc>
                <a:tc>
                  <a:txBody>
                    <a:bodyPr/>
                    <a:lstStyle/>
                    <a:p>
                      <a:pPr algn="ctr"/>
                      <a:r>
                        <a:rPr lang="en-US" sz="1300" i="0" dirty="0"/>
                        <a:t>3,700</a:t>
                      </a:r>
                      <a:endParaRPr lang="en-US" sz="1300" b="0" i="0" dirty="0"/>
                    </a:p>
                  </a:txBody>
                  <a:tcPr anchor="ctr">
                    <a:solidFill>
                      <a:schemeClr val="bg1">
                        <a:lumMod val="85000"/>
                      </a:schemeClr>
                    </a:solidFill>
                  </a:tcPr>
                </a:tc>
                <a:extLst>
                  <a:ext uri="{0D108BD9-81ED-4DB2-BD59-A6C34878D82A}">
                    <a16:rowId xmlns:a16="http://schemas.microsoft.com/office/drawing/2014/main" val="10010"/>
                  </a:ext>
                </a:extLst>
              </a:tr>
              <a:tr h="526785">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300" b="0" i="0" dirty="0"/>
                        <a:t>1,729</a:t>
                      </a:r>
                    </a:p>
                  </a:txBody>
                  <a:tcPr anchor="ctr">
                    <a:solidFill>
                      <a:schemeClr val="bg1">
                        <a:lumMod val="95000"/>
                      </a:schemeClr>
                    </a:solidFill>
                  </a:tcPr>
                </a:tc>
                <a:tc>
                  <a:txBody>
                    <a:bodyPr/>
                    <a:lstStyle/>
                    <a:p>
                      <a:pPr algn="ctr"/>
                      <a:r>
                        <a:rPr lang="en-US" sz="1300" b="0" i="0" dirty="0">
                          <a:solidFill>
                            <a:schemeClr val="tx1"/>
                          </a:solidFill>
                        </a:rPr>
                        <a:t>2,406</a:t>
                      </a:r>
                    </a:p>
                  </a:txBody>
                  <a:tcPr anchor="ctr">
                    <a:solidFill>
                      <a:schemeClr val="bg1">
                        <a:lumMod val="95000"/>
                      </a:schemeClr>
                    </a:solidFill>
                  </a:tcPr>
                </a:tc>
                <a:tc>
                  <a:txBody>
                    <a:bodyPr/>
                    <a:lstStyle/>
                    <a:p>
                      <a:pPr algn="ctr"/>
                      <a:r>
                        <a:rPr lang="en-US" sz="1300" b="0" i="0" dirty="0">
                          <a:solidFill>
                            <a:schemeClr val="tx1"/>
                          </a:solidFill>
                        </a:rPr>
                        <a:t>2,653</a:t>
                      </a:r>
                    </a:p>
                  </a:txBody>
                  <a:tcPr anchor="ctr">
                    <a:solidFill>
                      <a:schemeClr val="bg1">
                        <a:lumMod val="95000"/>
                      </a:schemeClr>
                    </a:solidFill>
                  </a:tcPr>
                </a:tc>
                <a:tc>
                  <a:txBody>
                    <a:bodyPr/>
                    <a:lstStyle/>
                    <a:p>
                      <a:pPr algn="ctr"/>
                      <a:r>
                        <a:rPr lang="en-US" sz="1300" b="1" i="1" dirty="0"/>
                        <a:t>6,788</a:t>
                      </a:r>
                    </a:p>
                  </a:txBody>
                  <a:tcPr anchor="ctr">
                    <a:solidFill>
                      <a:schemeClr val="bg1">
                        <a:lumMod val="95000"/>
                      </a:schemeClr>
                    </a:solidFill>
                  </a:tcPr>
                </a:tc>
                <a:tc>
                  <a:txBody>
                    <a:bodyPr/>
                    <a:lstStyle/>
                    <a:p>
                      <a:pPr algn="ctr"/>
                      <a:r>
                        <a:rPr lang="en-US" sz="1300" i="0" dirty="0"/>
                        <a:t>7,350</a:t>
                      </a:r>
                      <a:endParaRPr lang="en-US" sz="13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53178D5C-34E9-485D-8530-3CB291FC6734}"/>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Publications—New/Revisions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Quick Cards </a:t>
            </a:r>
            <a:r>
              <a:rPr lang="en-US" sz="1800" b="1" kern="0" dirty="0"/>
              <a:t>(New)</a:t>
            </a:r>
          </a:p>
          <a:p>
            <a:pPr eaLnBrk="1" hangingPunct="1"/>
            <a:endParaRPr lang="en-US" sz="800" b="1" kern="0" dirty="0"/>
          </a:p>
          <a:p>
            <a:pPr lvl="1" eaLnBrk="1" hangingPunct="1"/>
            <a:r>
              <a:rPr lang="en-US" sz="2000" i="1" kern="0" dirty="0"/>
              <a:t>Injury Reporting (Spanish)</a:t>
            </a:r>
            <a:endParaRPr lang="en-US" sz="2000" i="1" dirty="0"/>
          </a:p>
          <a:p>
            <a:pPr lvl="1" eaLnBrk="1" hangingPunct="1"/>
            <a:endParaRPr lang="en-US" sz="800" i="1" dirty="0"/>
          </a:p>
          <a:p>
            <a:pPr lvl="1" eaLnBrk="1" hangingPunct="1"/>
            <a:endParaRPr lang="en-US" sz="200" i="1" dirty="0"/>
          </a:p>
          <a:p>
            <a:pPr lvl="1"/>
            <a:r>
              <a:rPr lang="en-US" sz="2000" i="1" dirty="0"/>
              <a:t>Hazardous Animals </a:t>
            </a:r>
            <a:r>
              <a:rPr lang="en-US" sz="2000" i="1" kern="0" dirty="0"/>
              <a:t>(Spanish)</a:t>
            </a:r>
          </a:p>
          <a:p>
            <a:pPr lvl="1"/>
            <a:endParaRPr lang="en-US" sz="800" i="1" kern="0" dirty="0"/>
          </a:p>
          <a:p>
            <a:pPr lvl="1"/>
            <a:r>
              <a:rPr lang="en-US" sz="2000" i="1" kern="0" dirty="0"/>
              <a:t>Lockout/Tagout (Spanish)</a:t>
            </a:r>
          </a:p>
          <a:p>
            <a:pPr lvl="1"/>
            <a:endParaRPr lang="en-US" sz="800" i="1" dirty="0"/>
          </a:p>
          <a:p>
            <a:pPr lvl="1"/>
            <a:r>
              <a:rPr lang="en-US" sz="2000" i="1" dirty="0"/>
              <a:t>Vehicle Safety </a:t>
            </a:r>
            <a:r>
              <a:rPr lang="en-US" sz="2000" i="1" kern="0" dirty="0"/>
              <a:t>(Spanish)</a:t>
            </a:r>
          </a:p>
          <a:p>
            <a:pPr lvl="1"/>
            <a:endParaRPr lang="en-US" sz="800" i="1" dirty="0"/>
          </a:p>
          <a:p>
            <a:pPr lvl="1"/>
            <a:r>
              <a:rPr lang="en-US" sz="2000" i="1" dirty="0"/>
              <a:t>Process Safety Management </a:t>
            </a:r>
            <a:r>
              <a:rPr lang="en-US" sz="2000" i="1" kern="0" dirty="0"/>
              <a:t>(Spanish)</a:t>
            </a:r>
          </a:p>
          <a:p>
            <a:pPr lvl="1"/>
            <a:endParaRPr lang="en-US" sz="800" i="1" dirty="0"/>
          </a:p>
          <a:p>
            <a:pPr lvl="1"/>
            <a:r>
              <a:rPr lang="en-US" sz="2000" i="1" dirty="0"/>
              <a:t>Portable Ladders </a:t>
            </a:r>
            <a:r>
              <a:rPr lang="en-US" sz="2000" i="1" kern="0" dirty="0"/>
              <a:t>(Spanish)</a:t>
            </a:r>
            <a:endParaRPr lang="en-US" sz="2000" i="1" dirty="0"/>
          </a:p>
          <a:p>
            <a:pPr lvl="1"/>
            <a:endParaRPr lang="en-US" sz="2000" i="1" dirty="0"/>
          </a:p>
          <a:p>
            <a:pPr eaLnBrk="1" hangingPunct="1"/>
            <a:r>
              <a:rPr lang="en-US" sz="2400" b="1" kern="0" dirty="0"/>
              <a:t>Industry Guide </a:t>
            </a:r>
            <a:r>
              <a:rPr lang="en-US" sz="1800" b="1" kern="0" dirty="0"/>
              <a:t>(Revised)</a:t>
            </a:r>
          </a:p>
          <a:p>
            <a:pPr eaLnBrk="1" hangingPunct="1"/>
            <a:endParaRPr lang="en-US" sz="800" b="1" kern="0" dirty="0"/>
          </a:p>
          <a:p>
            <a:pPr lvl="1" eaLnBrk="1" hangingPunct="1"/>
            <a:r>
              <a:rPr lang="en-US" sz="2000" i="1" kern="0" dirty="0"/>
              <a:t>IG 48</a:t>
            </a:r>
            <a:r>
              <a:rPr lang="en-US" sz="2000" i="1" dirty="0"/>
              <a:t>—Standards With Special Requirements</a:t>
            </a:r>
          </a:p>
          <a:p>
            <a:pPr lvl="1" eaLnBrk="1" hangingPunct="1"/>
            <a:endParaRPr lang="en-US" sz="800" i="1"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10" name="TextBox 9">
            <a:extLst>
              <a:ext uri="{FF2B5EF4-FFF2-40B4-BE49-F238E27FC236}">
                <a16:creationId xmlns:a16="http://schemas.microsoft.com/office/drawing/2014/main" id="{F9C4DF91-CA4F-45BE-AC60-43E86526B593}"/>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pic>
        <p:nvPicPr>
          <p:cNvPr id="7" name="Picture 6">
            <a:extLst>
              <a:ext uri="{FF2B5EF4-FFF2-40B4-BE49-F238E27FC236}">
                <a16:creationId xmlns:a16="http://schemas.microsoft.com/office/drawing/2014/main" id="{F14438C2-62A4-4411-8E4A-972D554AA4A8}"/>
              </a:ext>
            </a:extLst>
          </p:cNvPr>
          <p:cNvPicPr/>
          <p:nvPr/>
        </p:nvPicPr>
        <p:blipFill rotWithShape="1">
          <a:blip r:embed="rId3" cstate="print">
            <a:extLst>
              <a:ext uri="{28A0092B-C50C-407E-A947-70E740481C1C}">
                <a14:useLocalDpi xmlns:a14="http://schemas.microsoft.com/office/drawing/2010/main"/>
              </a:ext>
            </a:extLst>
          </a:blip>
          <a:srcRect l="16637" t="18096" r="17164" b="19025"/>
          <a:stretch/>
        </p:blipFill>
        <p:spPr bwMode="auto">
          <a:xfrm>
            <a:off x="5638800" y="1283732"/>
            <a:ext cx="2892552" cy="1981200"/>
          </a:xfrm>
          <a:prstGeom prst="rect">
            <a:avLst/>
          </a:prstGeom>
          <a:noFill/>
          <a:ln>
            <a:solidFill>
              <a:schemeClr val="bg1">
                <a:lumMod val="85000"/>
              </a:schemeClr>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1DCD20D-5995-4B6B-99AF-A1E21850F672}"/>
              </a:ext>
            </a:extLst>
          </p:cNvPr>
          <p:cNvPicPr/>
          <p:nvPr/>
        </p:nvPicPr>
        <p:blipFill rotWithShape="1">
          <a:blip r:embed="rId4" cstate="print">
            <a:extLst>
              <a:ext uri="{28A0092B-C50C-407E-A947-70E740481C1C}">
                <a14:useLocalDpi xmlns:a14="http://schemas.microsoft.com/office/drawing/2010/main"/>
              </a:ext>
            </a:extLst>
          </a:blip>
          <a:srcRect l="16996" t="18559" r="16804" b="18096"/>
          <a:stretch/>
        </p:blipFill>
        <p:spPr bwMode="auto">
          <a:xfrm>
            <a:off x="6491605" y="2722205"/>
            <a:ext cx="2256790" cy="1519317"/>
          </a:xfrm>
          <a:prstGeom prst="rect">
            <a:avLst/>
          </a:prstGeom>
          <a:noFill/>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245099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Operational Procedure Notice (OPN)</a:t>
            </a:r>
          </a:p>
          <a:p>
            <a:pPr eaLnBrk="1" hangingPunct="1"/>
            <a:endParaRPr lang="en-US" sz="800" b="1" kern="0" dirty="0"/>
          </a:p>
          <a:p>
            <a:pPr lvl="1" eaLnBrk="1" hangingPunct="1"/>
            <a:r>
              <a:rPr lang="en-US" sz="2000" i="1" kern="0" dirty="0"/>
              <a:t>OPN 150</a:t>
            </a:r>
            <a:r>
              <a:rPr lang="en-US" sz="2000" i="1" dirty="0"/>
              <a:t>—Unmanned Aircraft Systems Operational Policy and Procedures</a:t>
            </a:r>
          </a:p>
          <a:p>
            <a:pPr lvl="1" eaLnBrk="1" hangingPunct="1"/>
            <a:endParaRPr lang="en-US" sz="800" i="1" dirty="0"/>
          </a:p>
          <a:p>
            <a:pPr lvl="1" eaLnBrk="1" hangingPunct="1"/>
            <a:endParaRPr lang="en-US" sz="200" i="1" dirty="0"/>
          </a:p>
          <a:p>
            <a:pPr lvl="2"/>
            <a:r>
              <a:rPr lang="en-US" sz="1800" dirty="0"/>
              <a:t>Sets forth policies, procedures and instructions governing the use of Unmanned Aircraft Systems (UAS) by the OSH Division as well as the Elevator and Amusement Device Bureau.</a:t>
            </a:r>
          </a:p>
          <a:p>
            <a:pPr lvl="1" eaLnBrk="1" hangingPunct="1"/>
            <a:endParaRPr lang="en-US" sz="800" i="1" kern="0" dirty="0"/>
          </a:p>
          <a:p>
            <a:pPr eaLnBrk="1" hangingPunct="1"/>
            <a:endParaRPr lang="en-US" sz="1400" b="1" kern="0" dirty="0"/>
          </a:p>
          <a:p>
            <a:pPr eaLnBrk="1" hangingPunct="1"/>
            <a:endParaRPr lang="en-US" sz="800" b="1" kern="0" dirty="0"/>
          </a:p>
          <a:p>
            <a:pPr eaLnBrk="1" hangingPunct="1"/>
            <a:endParaRPr lang="en-US" sz="1200" b="1" kern="0" dirty="0"/>
          </a:p>
          <a:p>
            <a:pPr eaLnBrk="1" hangingPunct="1"/>
            <a:r>
              <a:rPr lang="en-US" sz="2400" b="1" kern="0" dirty="0"/>
              <a:t>Field Operations Manual (FOM)</a:t>
            </a:r>
          </a:p>
          <a:p>
            <a:pPr eaLnBrk="1" hangingPunct="1"/>
            <a:endParaRPr lang="en-US" sz="800" b="1" kern="0" dirty="0"/>
          </a:p>
          <a:p>
            <a:pPr lvl="1" eaLnBrk="1" hangingPunct="1"/>
            <a:r>
              <a:rPr lang="en-US" sz="2000" i="1" kern="0" dirty="0"/>
              <a:t>FOM Chapter 16</a:t>
            </a:r>
            <a:r>
              <a:rPr lang="en-US" sz="2000" i="1" dirty="0"/>
              <a:t>—Administrative File Activities</a:t>
            </a:r>
          </a:p>
          <a:p>
            <a:pPr lvl="1" eaLnBrk="1" hangingPunct="1"/>
            <a:endParaRPr lang="en-US" sz="800" i="1" dirty="0"/>
          </a:p>
          <a:p>
            <a:pPr lvl="2" eaLnBrk="1" hangingPunct="1"/>
            <a:r>
              <a:rPr lang="en-US" sz="1800" dirty="0"/>
              <a:t>Corrected hyperlinks to Financial Services forms in Appendix D</a:t>
            </a:r>
            <a:endParaRPr lang="en-US" sz="18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10" name="TextBox 9">
            <a:extLst>
              <a:ext uri="{FF2B5EF4-FFF2-40B4-BE49-F238E27FC236}">
                <a16:creationId xmlns:a16="http://schemas.microsoft.com/office/drawing/2014/main" id="{F9C4DF91-CA4F-45BE-AC60-43E86526B593}"/>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524682005"/>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Code of Federal Register (CFR)</a:t>
            </a:r>
          </a:p>
          <a:p>
            <a:pPr eaLnBrk="1" hangingPunct="1"/>
            <a:endParaRPr lang="en-US" sz="800" b="1" dirty="0"/>
          </a:p>
          <a:p>
            <a:pPr lvl="1" eaLnBrk="1" hangingPunct="1"/>
            <a:r>
              <a:rPr lang="en-US" sz="2000" i="1" dirty="0"/>
              <a:t>CFR 188—Walking and Working Surfaces, Personal Protective Equipment, and Special Industries; Corrections</a:t>
            </a:r>
          </a:p>
          <a:p>
            <a:pPr lvl="1" eaLnBrk="1" hangingPunct="1"/>
            <a:endParaRPr lang="en-US" sz="400" i="1" dirty="0"/>
          </a:p>
          <a:p>
            <a:pPr lvl="2" eaLnBrk="1" hangingPunct="1"/>
            <a:r>
              <a:rPr lang="en-US" sz="1800" dirty="0"/>
              <a:t>Final rule makes corrections in six general industry standards.</a:t>
            </a:r>
          </a:p>
          <a:p>
            <a:pPr lvl="2" eaLnBrk="1" hangingPunct="1"/>
            <a:endParaRPr lang="en-US" sz="1800" dirty="0"/>
          </a:p>
          <a:p>
            <a:pPr lvl="2" eaLnBrk="1" hangingPunct="1"/>
            <a:endParaRPr lang="en-US" sz="1800" dirty="0"/>
          </a:p>
          <a:p>
            <a:pPr eaLnBrk="1" hangingPunct="1"/>
            <a:r>
              <a:rPr lang="en-US" sz="2400" b="1" dirty="0"/>
              <a:t>Memorandums</a:t>
            </a:r>
          </a:p>
          <a:p>
            <a:pPr eaLnBrk="1" hangingPunct="1"/>
            <a:endParaRPr lang="en-US" sz="800" b="1" dirty="0"/>
          </a:p>
          <a:p>
            <a:pPr lvl="1" eaLnBrk="1" hangingPunct="1"/>
            <a:r>
              <a:rPr lang="en-US" sz="2000" i="1" dirty="0"/>
              <a:t>CC 1—Temporary Enforcement Policy – Certification Issued by Crane Institute Certification</a:t>
            </a:r>
          </a:p>
          <a:p>
            <a:pPr lvl="2" eaLnBrk="1" hangingPunct="1"/>
            <a:r>
              <a:rPr lang="en-US" sz="1800" dirty="0"/>
              <a:t>Citation policy regarding crane operator certification issued by Crane Institute Certification, which is no longer accredited by a nationally recognized accrediting agency. </a:t>
            </a:r>
          </a:p>
          <a:p>
            <a:pPr lvl="2" eaLnBrk="1" hangingPunct="1"/>
            <a:endParaRPr lang="en-US" sz="1800" i="1" dirty="0"/>
          </a:p>
          <a:p>
            <a:pPr marL="914400" lvl="2" indent="0" eaLnBrk="1" hangingPunct="1">
              <a:buNone/>
            </a:pPr>
            <a:endParaRPr lang="en-US" sz="1800" i="1" dirty="0"/>
          </a:p>
          <a:p>
            <a:pPr lvl="2" eaLnBrk="1" hangingPunct="1"/>
            <a:endParaRPr lang="en-US" sz="1600" i="1" dirty="0"/>
          </a:p>
          <a:p>
            <a:pPr lvl="2" eaLnBrk="1" hangingPunct="1"/>
            <a:endParaRPr lang="en-US" sz="1600" i="1" dirty="0"/>
          </a:p>
        </p:txBody>
      </p:sp>
      <p:sp>
        <p:nvSpPr>
          <p:cNvPr id="7" name="TextBox 6">
            <a:extLst>
              <a:ext uri="{FF2B5EF4-FFF2-40B4-BE49-F238E27FC236}">
                <a16:creationId xmlns:a16="http://schemas.microsoft.com/office/drawing/2014/main" id="{5E710F33-30BB-41C5-A3E5-751056B2DF98}"/>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310326620"/>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411183160"/>
              </p:ext>
            </p:extLst>
          </p:nvPr>
        </p:nvGraphicFramePr>
        <p:xfrm>
          <a:off x="609600" y="1142997"/>
          <a:ext cx="7924800" cy="4505450"/>
        </p:xfrm>
        <a:graphic>
          <a:graphicData uri="http://schemas.openxmlformats.org/drawingml/2006/table">
            <a:tbl>
              <a:tblPr firstRow="1" bandRow="1">
                <a:tableStyleId>{073A0DAA-6AF3-43AB-8588-CEC1D06C72B9}</a:tableStyleId>
              </a:tblPr>
              <a:tblGrid>
                <a:gridCol w="475488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792480">
                  <a:extLst>
                    <a:ext uri="{9D8B030D-6E8A-4147-A177-3AD203B41FA5}">
                      <a16:colId xmlns:a16="http://schemas.microsoft.com/office/drawing/2014/main" val="1258594275"/>
                    </a:ext>
                  </a:extLst>
                </a:gridCol>
                <a:gridCol w="792480">
                  <a:extLst>
                    <a:ext uri="{9D8B030D-6E8A-4147-A177-3AD203B41FA5}">
                      <a16:colId xmlns:a16="http://schemas.microsoft.com/office/drawing/2014/main" val="999442998"/>
                    </a:ext>
                  </a:extLst>
                </a:gridCol>
                <a:gridCol w="792480">
                  <a:extLst>
                    <a:ext uri="{9D8B030D-6E8A-4147-A177-3AD203B41FA5}">
                      <a16:colId xmlns:a16="http://schemas.microsoft.com/office/drawing/2014/main" val="20002"/>
                    </a:ext>
                  </a:extLst>
                </a:gridCol>
              </a:tblGrid>
              <a:tr h="492349">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Disposition</a:t>
                      </a:r>
                    </a:p>
                  </a:txBody>
                  <a:tcPr anchor="ctr" horzOverflow="overflow">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rPr>
                        <a:t>Total</a:t>
                      </a: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9234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Administrative Closure (No RTS Letter) </a:t>
                      </a:r>
                    </a:p>
                  </a:txBody>
                  <a:tcPr anchor="ctr" horzOverflow="overflow">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algn="ctr"/>
                      <a:r>
                        <a:rPr lang="en-US" sz="1400" i="0" dirty="0">
                          <a:solidFill>
                            <a:schemeClr val="tx1"/>
                          </a:solidFill>
                        </a:rPr>
                        <a:t>1</a:t>
                      </a:r>
                    </a:p>
                  </a:txBody>
                  <a:tcPr anchor="ctr">
                    <a:solidFill>
                      <a:schemeClr val="bg1">
                        <a:lumMod val="95000"/>
                      </a:schemeClr>
                    </a:solidFill>
                  </a:tcPr>
                </a:tc>
                <a:tc>
                  <a:txBody>
                    <a:bodyPr/>
                    <a:lstStyle/>
                    <a:p>
                      <a:pPr algn="ctr"/>
                      <a:r>
                        <a:rPr lang="en-US" sz="1400" b="1" i="1" dirty="0">
                          <a:solidFill>
                            <a:schemeClr val="tx1"/>
                          </a:solidFill>
                        </a:rPr>
                        <a:t>1</a:t>
                      </a:r>
                    </a:p>
                  </a:txBody>
                  <a:tcPr anchor="ctr">
                    <a:solidFill>
                      <a:schemeClr val="bg1">
                        <a:lumMod val="95000"/>
                      </a:schemeClr>
                    </a:solidFill>
                  </a:tcPr>
                </a:tc>
                <a:extLst>
                  <a:ext uri="{0D108BD9-81ED-4DB2-BD59-A6C34878D82A}">
                    <a16:rowId xmlns:a16="http://schemas.microsoft.com/office/drawing/2014/main" val="10001"/>
                  </a:ext>
                </a:extLst>
              </a:tr>
              <a:tr h="49234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Withdrawn</a:t>
                      </a:r>
                    </a:p>
                  </a:txBody>
                  <a:tcPr anchor="ctr" horzOverflow="overflow">
                    <a:solidFill>
                      <a:schemeClr val="bg1">
                        <a:lumMod val="85000"/>
                      </a:schemeClr>
                    </a:solidFill>
                  </a:tcPr>
                </a:tc>
                <a:tc>
                  <a:txBody>
                    <a:bodyPr/>
                    <a:lstStyle/>
                    <a:p>
                      <a:pPr algn="ctr"/>
                      <a:r>
                        <a:rPr lang="en-US" sz="1400" i="0" dirty="0">
                          <a:solidFill>
                            <a:schemeClr val="tx1"/>
                          </a:solidFill>
                        </a:rPr>
                        <a:t>6</a:t>
                      </a:r>
                    </a:p>
                  </a:txBody>
                  <a:tcPr anchor="ctr">
                    <a:solidFill>
                      <a:schemeClr val="bg1">
                        <a:lumMod val="85000"/>
                      </a:schemeClr>
                    </a:solidFill>
                  </a:tcPr>
                </a:tc>
                <a:tc>
                  <a:txBody>
                    <a:bodyPr/>
                    <a:lstStyle/>
                    <a:p>
                      <a:pPr algn="ctr"/>
                      <a:r>
                        <a:rPr lang="en-US" sz="1400" i="0" dirty="0">
                          <a:solidFill>
                            <a:schemeClr val="tx1"/>
                          </a:solidFill>
                        </a:rPr>
                        <a:t>1</a:t>
                      </a:r>
                    </a:p>
                  </a:txBody>
                  <a:tcPr anchor="ctr">
                    <a:solidFill>
                      <a:schemeClr val="bg1">
                        <a:lumMod val="85000"/>
                      </a:schemeClr>
                    </a:solidFill>
                  </a:tcPr>
                </a:tc>
                <a:tc>
                  <a:txBody>
                    <a:bodyPr/>
                    <a:lstStyle/>
                    <a:p>
                      <a:pPr algn="ctr"/>
                      <a:r>
                        <a:rPr lang="en-US" sz="1400" i="0" dirty="0">
                          <a:solidFill>
                            <a:schemeClr val="tx1"/>
                          </a:solidFill>
                        </a:rPr>
                        <a:t>7</a:t>
                      </a:r>
                    </a:p>
                  </a:txBody>
                  <a:tcPr anchor="ctr">
                    <a:solidFill>
                      <a:schemeClr val="bg1">
                        <a:lumMod val="85000"/>
                      </a:schemeClr>
                    </a:solidFill>
                  </a:tcPr>
                </a:tc>
                <a:tc>
                  <a:txBody>
                    <a:bodyPr/>
                    <a:lstStyle/>
                    <a:p>
                      <a:pPr algn="ctr"/>
                      <a:r>
                        <a:rPr lang="en-US" sz="1400" b="1" i="1" dirty="0">
                          <a:solidFill>
                            <a:schemeClr val="tx1"/>
                          </a:solidFill>
                        </a:rPr>
                        <a:t>14</a:t>
                      </a:r>
                    </a:p>
                  </a:txBody>
                  <a:tcPr anchor="ctr">
                    <a:solidFill>
                      <a:schemeClr val="bg1">
                        <a:lumMod val="85000"/>
                      </a:schemeClr>
                    </a:solidFill>
                  </a:tcPr>
                </a:tc>
                <a:extLst>
                  <a:ext uri="{0D108BD9-81ED-4DB2-BD59-A6C34878D82A}">
                    <a16:rowId xmlns:a16="http://schemas.microsoft.com/office/drawing/2014/main" val="10002"/>
                  </a:ext>
                </a:extLst>
              </a:tr>
              <a:tr h="49234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Merit</a:t>
                      </a:r>
                    </a:p>
                  </a:txBody>
                  <a:tcPr anchor="ctr" horzOverflow="overflow">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algn="ctr"/>
                      <a:r>
                        <a:rPr lang="en-US" sz="1400" i="0" dirty="0">
                          <a:solidFill>
                            <a:schemeClr val="tx1"/>
                          </a:solidFill>
                        </a:rPr>
                        <a:t>2</a:t>
                      </a:r>
                    </a:p>
                  </a:txBody>
                  <a:tcPr anchor="ctr">
                    <a:solidFill>
                      <a:schemeClr val="bg1">
                        <a:lumMod val="95000"/>
                      </a:schemeClr>
                    </a:solidFill>
                  </a:tcPr>
                </a:tc>
                <a:tc>
                  <a:txBody>
                    <a:bodyPr/>
                    <a:lstStyle/>
                    <a:p>
                      <a:pPr algn="ctr"/>
                      <a:r>
                        <a:rPr lang="en-US" sz="1400" i="0" dirty="0">
                          <a:solidFill>
                            <a:schemeClr val="tx1"/>
                          </a:solidFill>
                        </a:rPr>
                        <a:t>3</a:t>
                      </a:r>
                    </a:p>
                  </a:txBody>
                  <a:tcPr anchor="ctr">
                    <a:solidFill>
                      <a:schemeClr val="bg1">
                        <a:lumMod val="95000"/>
                      </a:schemeClr>
                    </a:solidFill>
                  </a:tcPr>
                </a:tc>
                <a:tc>
                  <a:txBody>
                    <a:bodyPr/>
                    <a:lstStyle/>
                    <a:p>
                      <a:pPr algn="ctr"/>
                      <a:r>
                        <a:rPr lang="en-US" sz="1400" b="1" i="1" dirty="0">
                          <a:solidFill>
                            <a:schemeClr val="tx1"/>
                          </a:solidFill>
                        </a:rPr>
                        <a:t>5</a:t>
                      </a:r>
                    </a:p>
                  </a:txBody>
                  <a:tcPr anchor="ctr">
                    <a:solidFill>
                      <a:schemeClr val="bg1">
                        <a:lumMod val="95000"/>
                      </a:schemeClr>
                    </a:solidFill>
                  </a:tcPr>
                </a:tc>
                <a:extLst>
                  <a:ext uri="{0D108BD9-81ED-4DB2-BD59-A6C34878D82A}">
                    <a16:rowId xmlns:a16="http://schemas.microsoft.com/office/drawing/2014/main" val="10003"/>
                  </a:ext>
                </a:extLst>
              </a:tr>
              <a:tr h="49234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Percent SAMM Merit</a:t>
                      </a:r>
                    </a:p>
                  </a:txBody>
                  <a:tcPr anchor="ctr" horzOverflow="overflow">
                    <a:solidFill>
                      <a:schemeClr val="bg1">
                        <a:lumMod val="85000"/>
                      </a:schemeClr>
                    </a:solidFill>
                  </a:tcPr>
                </a:tc>
                <a:tc>
                  <a:txBody>
                    <a:bodyPr/>
                    <a:lstStyle/>
                    <a:p>
                      <a:pPr algn="ctr"/>
                      <a:r>
                        <a:rPr lang="en-US" sz="1400" i="0" dirty="0">
                          <a:solidFill>
                            <a:schemeClr val="tx1"/>
                          </a:solidFill>
                        </a:rPr>
                        <a:t>0%</a:t>
                      </a:r>
                    </a:p>
                  </a:txBody>
                  <a:tcPr anchor="ctr">
                    <a:solidFill>
                      <a:schemeClr val="bg1">
                        <a:lumMod val="85000"/>
                      </a:schemeClr>
                    </a:solidFill>
                  </a:tcPr>
                </a:tc>
                <a:tc>
                  <a:txBody>
                    <a:bodyPr/>
                    <a:lstStyle/>
                    <a:p>
                      <a:pPr algn="ctr"/>
                      <a:r>
                        <a:rPr lang="en-US" sz="1400" i="0" dirty="0">
                          <a:solidFill>
                            <a:schemeClr val="tx1"/>
                          </a:solidFill>
                        </a:rPr>
                        <a:t>33%</a:t>
                      </a:r>
                    </a:p>
                  </a:txBody>
                  <a:tcPr anchor="ctr">
                    <a:solidFill>
                      <a:schemeClr val="bg1">
                        <a:lumMod val="85000"/>
                      </a:schemeClr>
                    </a:solidFill>
                  </a:tcPr>
                </a:tc>
                <a:tc>
                  <a:txBody>
                    <a:bodyPr/>
                    <a:lstStyle/>
                    <a:p>
                      <a:pPr algn="ctr"/>
                      <a:r>
                        <a:rPr lang="en-US" sz="1400" i="0" dirty="0">
                          <a:solidFill>
                            <a:schemeClr val="tx1"/>
                          </a:solidFill>
                        </a:rPr>
                        <a:t>11%</a:t>
                      </a:r>
                    </a:p>
                  </a:txBody>
                  <a:tcPr anchor="ctr">
                    <a:solidFill>
                      <a:schemeClr val="bg1">
                        <a:lumMod val="85000"/>
                      </a:schemeClr>
                    </a:solidFill>
                  </a:tcPr>
                </a:tc>
                <a:tc>
                  <a:txBody>
                    <a:bodyPr/>
                    <a:lstStyle/>
                    <a:p>
                      <a:pPr algn="ctr"/>
                      <a:r>
                        <a:rPr lang="en-US" sz="14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4"/>
                  </a:ext>
                </a:extLst>
              </a:tr>
              <a:tr h="50851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Dismissal Right-to-Sue (Includes No Merit and Unresponsive)</a:t>
                      </a:r>
                    </a:p>
                  </a:txBody>
                  <a:tcPr anchor="ctr" horzOverflow="overflow">
                    <a:solidFill>
                      <a:schemeClr val="bg1">
                        <a:lumMod val="95000"/>
                      </a:schemeClr>
                    </a:solidFill>
                  </a:tcPr>
                </a:tc>
                <a:tc>
                  <a:txBody>
                    <a:bodyPr/>
                    <a:lstStyle/>
                    <a:p>
                      <a:pPr algn="ctr"/>
                      <a:r>
                        <a:rPr lang="en-US" sz="1400" i="0" dirty="0">
                          <a:solidFill>
                            <a:schemeClr val="tx1"/>
                          </a:solidFill>
                        </a:rPr>
                        <a:t>10</a:t>
                      </a:r>
                    </a:p>
                  </a:txBody>
                  <a:tcPr anchor="ctr">
                    <a:solidFill>
                      <a:schemeClr val="bg1">
                        <a:lumMod val="95000"/>
                      </a:schemeClr>
                    </a:solidFill>
                  </a:tcPr>
                </a:tc>
                <a:tc>
                  <a:txBody>
                    <a:bodyPr/>
                    <a:lstStyle/>
                    <a:p>
                      <a:pPr algn="ctr"/>
                      <a:r>
                        <a:rPr lang="en-US" sz="1400" i="0" dirty="0">
                          <a:solidFill>
                            <a:schemeClr val="tx1"/>
                          </a:solidFill>
                        </a:rPr>
                        <a:t>14</a:t>
                      </a:r>
                    </a:p>
                  </a:txBody>
                  <a:tcPr anchor="ctr">
                    <a:solidFill>
                      <a:schemeClr val="bg1">
                        <a:lumMod val="95000"/>
                      </a:schemeClr>
                    </a:solidFill>
                  </a:tcPr>
                </a:tc>
                <a:tc>
                  <a:txBody>
                    <a:bodyPr/>
                    <a:lstStyle/>
                    <a:p>
                      <a:pPr algn="ctr"/>
                      <a:r>
                        <a:rPr lang="en-US" sz="1400" i="0" dirty="0">
                          <a:solidFill>
                            <a:schemeClr val="tx1"/>
                          </a:solidFill>
                        </a:rPr>
                        <a:t>21</a:t>
                      </a:r>
                    </a:p>
                  </a:txBody>
                  <a:tcPr anchor="ctr">
                    <a:solidFill>
                      <a:schemeClr val="bg1">
                        <a:lumMod val="95000"/>
                      </a:schemeClr>
                    </a:solidFill>
                  </a:tcPr>
                </a:tc>
                <a:tc>
                  <a:txBody>
                    <a:bodyPr/>
                    <a:lstStyle/>
                    <a:p>
                      <a:pPr algn="ctr"/>
                      <a:r>
                        <a:rPr lang="en-US" sz="1400" b="1" i="1" dirty="0">
                          <a:solidFill>
                            <a:schemeClr val="tx1"/>
                          </a:solidFill>
                        </a:rPr>
                        <a:t>45</a:t>
                      </a:r>
                    </a:p>
                  </a:txBody>
                  <a:tcPr anchor="ctr">
                    <a:solidFill>
                      <a:schemeClr val="bg1">
                        <a:lumMod val="95000"/>
                      </a:schemeClr>
                    </a:solidFill>
                  </a:tcPr>
                </a:tc>
                <a:extLst>
                  <a:ext uri="{0D108BD9-81ED-4DB2-BD59-A6C34878D82A}">
                    <a16:rowId xmlns:a16="http://schemas.microsoft.com/office/drawing/2014/main" val="10005"/>
                  </a:ext>
                </a:extLst>
              </a:tr>
              <a:tr h="50851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Arial" charset="0"/>
                          <a:cs typeface="Arial" charset="0"/>
                        </a:rPr>
                        <a:t>Settled</a:t>
                      </a:r>
                    </a:p>
                  </a:txBody>
                  <a:tcPr anchor="ctr" horzOverflow="overflow">
                    <a:solidFill>
                      <a:schemeClr val="bg1">
                        <a:lumMod val="85000"/>
                      </a:schemeClr>
                    </a:solidFill>
                  </a:tcPr>
                </a:tc>
                <a:tc>
                  <a:txBody>
                    <a:bodyPr/>
                    <a:lstStyle/>
                    <a:p>
                      <a:pPr algn="ctr"/>
                      <a:r>
                        <a:rPr lang="en-US" sz="1400" i="0" dirty="0">
                          <a:solidFill>
                            <a:schemeClr val="tx1"/>
                          </a:solidFill>
                        </a:rPr>
                        <a:t>3</a:t>
                      </a:r>
                    </a:p>
                  </a:txBody>
                  <a:tcPr anchor="ctr">
                    <a:solidFill>
                      <a:schemeClr val="bg1">
                        <a:lumMod val="85000"/>
                      </a:schemeClr>
                    </a:solidFill>
                  </a:tcPr>
                </a:tc>
                <a:tc>
                  <a:txBody>
                    <a:bodyPr/>
                    <a:lstStyle/>
                    <a:p>
                      <a:pPr algn="ctr"/>
                      <a:r>
                        <a:rPr lang="en-US" sz="1400" i="0" dirty="0">
                          <a:solidFill>
                            <a:schemeClr val="tx1"/>
                          </a:solidFill>
                        </a:rPr>
                        <a:t>7</a:t>
                      </a:r>
                    </a:p>
                  </a:txBody>
                  <a:tcPr anchor="ctr">
                    <a:solidFill>
                      <a:schemeClr val="bg1">
                        <a:lumMod val="85000"/>
                      </a:schemeClr>
                    </a:solidFill>
                  </a:tcPr>
                </a:tc>
                <a:tc>
                  <a:txBody>
                    <a:bodyPr/>
                    <a:lstStyle/>
                    <a:p>
                      <a:pPr algn="ctr"/>
                      <a:r>
                        <a:rPr lang="en-US" sz="1400" i="0" dirty="0">
                          <a:solidFill>
                            <a:schemeClr val="tx1"/>
                          </a:solidFill>
                        </a:rPr>
                        <a:t>1*</a:t>
                      </a:r>
                    </a:p>
                  </a:txBody>
                  <a:tcPr anchor="ctr">
                    <a:solidFill>
                      <a:schemeClr val="bg1">
                        <a:lumMod val="85000"/>
                      </a:schemeClr>
                    </a:solidFill>
                  </a:tcPr>
                </a:tc>
                <a:tc>
                  <a:txBody>
                    <a:bodyPr/>
                    <a:lstStyle/>
                    <a:p>
                      <a:pPr algn="ctr"/>
                      <a:r>
                        <a:rPr lang="en-US" sz="1400" b="1" i="1" dirty="0">
                          <a:solidFill>
                            <a:schemeClr val="tx1"/>
                          </a:solidFill>
                        </a:rPr>
                        <a:t>11</a:t>
                      </a:r>
                    </a:p>
                  </a:txBody>
                  <a:tcPr anchor="ctr">
                    <a:solidFill>
                      <a:schemeClr val="bg1">
                        <a:lumMod val="85000"/>
                      </a:schemeClr>
                    </a:solidFill>
                  </a:tcPr>
                </a:tc>
                <a:extLst>
                  <a:ext uri="{0D108BD9-81ED-4DB2-BD59-A6C34878D82A}">
                    <a16:rowId xmlns:a16="http://schemas.microsoft.com/office/drawing/2014/main" val="10006"/>
                  </a:ext>
                </a:extLst>
              </a:tr>
              <a:tr h="50851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Requested RTS Letter</a:t>
                      </a:r>
                    </a:p>
                  </a:txBody>
                  <a:tcPr anchor="ctr" horzOverflow="overflow">
                    <a:solidFill>
                      <a:schemeClr val="bg1">
                        <a:lumMod val="95000"/>
                      </a:schemeClr>
                    </a:solidFill>
                  </a:tcPr>
                </a:tc>
                <a:tc>
                  <a:txBody>
                    <a:bodyPr/>
                    <a:lstStyle/>
                    <a:p>
                      <a:pPr algn="ctr"/>
                      <a:r>
                        <a:rPr lang="en-US" sz="1400" i="0" dirty="0">
                          <a:solidFill>
                            <a:schemeClr val="tx1"/>
                          </a:solidFill>
                        </a:rPr>
                        <a:t>2</a:t>
                      </a:r>
                    </a:p>
                  </a:txBody>
                  <a:tcPr anchor="ctr">
                    <a:solidFill>
                      <a:schemeClr val="bg1">
                        <a:lumMod val="95000"/>
                      </a:schemeClr>
                    </a:solidFill>
                  </a:tcPr>
                </a:tc>
                <a:tc>
                  <a:txBody>
                    <a:bodyPr/>
                    <a:lstStyle/>
                    <a:p>
                      <a:pPr algn="ctr"/>
                      <a:r>
                        <a:rPr lang="en-US" sz="1400" i="0" dirty="0">
                          <a:solidFill>
                            <a:schemeClr val="tx1"/>
                          </a:solidFill>
                        </a:rPr>
                        <a:t>3</a:t>
                      </a:r>
                    </a:p>
                  </a:txBody>
                  <a:tcPr anchor="ctr">
                    <a:solidFill>
                      <a:schemeClr val="bg1">
                        <a:lumMod val="95000"/>
                      </a:schemeClr>
                    </a:solidFill>
                  </a:tcPr>
                </a:tc>
                <a:tc>
                  <a:txBody>
                    <a:bodyPr/>
                    <a:lstStyle/>
                    <a:p>
                      <a:pPr algn="ctr"/>
                      <a:r>
                        <a:rPr lang="en-US" sz="1400" i="0" dirty="0">
                          <a:solidFill>
                            <a:schemeClr val="tx1"/>
                          </a:solidFill>
                        </a:rPr>
                        <a:t>3**</a:t>
                      </a:r>
                    </a:p>
                  </a:txBody>
                  <a:tcPr anchor="ctr">
                    <a:solidFill>
                      <a:schemeClr val="bg1">
                        <a:lumMod val="95000"/>
                      </a:schemeClr>
                    </a:solidFill>
                  </a:tcPr>
                </a:tc>
                <a:tc>
                  <a:txBody>
                    <a:bodyPr/>
                    <a:lstStyle/>
                    <a:p>
                      <a:pPr algn="ctr"/>
                      <a:r>
                        <a:rPr lang="en-US" sz="1400" b="1" i="1" dirty="0">
                          <a:solidFill>
                            <a:schemeClr val="tx1"/>
                          </a:solidFill>
                        </a:rPr>
                        <a:t>8</a:t>
                      </a:r>
                    </a:p>
                  </a:txBody>
                  <a:tcPr anchor="ctr">
                    <a:solidFill>
                      <a:schemeClr val="bg1">
                        <a:lumMod val="95000"/>
                      </a:schemeClr>
                    </a:solidFill>
                  </a:tcPr>
                </a:tc>
                <a:extLst>
                  <a:ext uri="{0D108BD9-81ED-4DB2-BD59-A6C34878D82A}">
                    <a16:rowId xmlns:a16="http://schemas.microsoft.com/office/drawing/2014/main" val="10008"/>
                  </a:ext>
                </a:extLst>
              </a:tr>
              <a:tr h="50851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85000"/>
                      </a:schemeClr>
                    </a:solidFill>
                  </a:tcPr>
                </a:tc>
                <a:tc>
                  <a:txBody>
                    <a:bodyPr/>
                    <a:lstStyle/>
                    <a:p>
                      <a:pPr algn="ctr"/>
                      <a:r>
                        <a:rPr lang="en-US" sz="1400" b="1" i="0" dirty="0">
                          <a:solidFill>
                            <a:schemeClr val="tx1"/>
                          </a:solidFill>
                        </a:rPr>
                        <a:t>21</a:t>
                      </a:r>
                    </a:p>
                  </a:txBody>
                  <a:tcPr anchor="ctr">
                    <a:solidFill>
                      <a:schemeClr val="bg1">
                        <a:lumMod val="85000"/>
                      </a:schemeClr>
                    </a:solidFill>
                  </a:tcPr>
                </a:tc>
                <a:tc>
                  <a:txBody>
                    <a:bodyPr/>
                    <a:lstStyle/>
                    <a:p>
                      <a:pPr algn="ctr"/>
                      <a:r>
                        <a:rPr lang="en-US" sz="1400" b="1" i="0" dirty="0">
                          <a:solidFill>
                            <a:schemeClr val="tx1"/>
                          </a:solidFill>
                        </a:rPr>
                        <a:t>27</a:t>
                      </a:r>
                    </a:p>
                  </a:txBody>
                  <a:tcPr anchor="ctr">
                    <a:solidFill>
                      <a:schemeClr val="bg1">
                        <a:lumMod val="85000"/>
                      </a:schemeClr>
                    </a:solidFill>
                  </a:tcPr>
                </a:tc>
                <a:tc>
                  <a:txBody>
                    <a:bodyPr/>
                    <a:lstStyle/>
                    <a:p>
                      <a:pPr algn="ctr"/>
                      <a:r>
                        <a:rPr lang="en-US" sz="1400" b="1" i="0" dirty="0">
                          <a:solidFill>
                            <a:schemeClr val="tx1"/>
                          </a:solidFill>
                        </a:rPr>
                        <a:t>36</a:t>
                      </a:r>
                    </a:p>
                  </a:txBody>
                  <a:tcPr anchor="ctr">
                    <a:solidFill>
                      <a:schemeClr val="bg1">
                        <a:lumMod val="85000"/>
                      </a:schemeClr>
                    </a:solidFill>
                  </a:tcPr>
                </a:tc>
                <a:tc>
                  <a:txBody>
                    <a:bodyPr/>
                    <a:lstStyle/>
                    <a:p>
                      <a:pPr algn="ctr"/>
                      <a:r>
                        <a:rPr lang="en-US" sz="1400" b="1" i="1" dirty="0">
                          <a:solidFill>
                            <a:schemeClr val="tx1"/>
                          </a:solidFill>
                        </a:rPr>
                        <a:t>84</a:t>
                      </a:r>
                    </a:p>
                  </a:txBody>
                  <a:tcPr anchor="ctr">
                    <a:solidFill>
                      <a:schemeClr val="bg1">
                        <a:lumMod val="85000"/>
                      </a:schemeClr>
                    </a:solidFill>
                  </a:tcPr>
                </a:tc>
                <a:extLst>
                  <a:ext uri="{0D108BD9-81ED-4DB2-BD59-A6C34878D82A}">
                    <a16:rowId xmlns:a16="http://schemas.microsoft.com/office/drawing/2014/main" val="3081740305"/>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6DB5E222-C6B6-449F-BFD7-F99E6ED96BEA}"/>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2" name="TextBox 1">
            <a:extLst>
              <a:ext uri="{FF2B5EF4-FFF2-40B4-BE49-F238E27FC236}">
                <a16:creationId xmlns:a16="http://schemas.microsoft.com/office/drawing/2014/main" id="{21DAB1C2-EB79-474C-8F4D-E61E4E6B8701}"/>
              </a:ext>
            </a:extLst>
          </p:cNvPr>
          <p:cNvSpPr txBox="1"/>
          <p:nvPr/>
        </p:nvSpPr>
        <p:spPr>
          <a:xfrm>
            <a:off x="533400" y="5672307"/>
            <a:ext cx="1279517" cy="338554"/>
          </a:xfrm>
          <a:prstGeom prst="rect">
            <a:avLst/>
          </a:prstGeom>
          <a:noFill/>
        </p:spPr>
        <p:txBody>
          <a:bodyPr wrap="none" rtlCol="0">
            <a:spAutoFit/>
          </a:bodyPr>
          <a:lstStyle/>
          <a:p>
            <a:r>
              <a:rPr lang="en-US" sz="800" dirty="0"/>
              <a:t>*</a:t>
            </a:r>
            <a:r>
              <a:rPr lang="en-US" sz="800" i="1" dirty="0"/>
              <a:t>Included in Merit</a:t>
            </a:r>
          </a:p>
          <a:p>
            <a:r>
              <a:rPr lang="en-US" sz="800" i="1" dirty="0"/>
              <a:t>**Included in Withdrawn</a:t>
            </a:r>
          </a:p>
        </p:txBody>
      </p:sp>
    </p:spTree>
    <p:extLst>
      <p:ext uri="{BB962C8B-B14F-4D97-AF65-F5344CB8AC3E}">
        <p14:creationId xmlns:p14="http://schemas.microsoft.com/office/powerpoint/2010/main" val="3983332454"/>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518158019"/>
              </p:ext>
            </p:extLst>
          </p:nvPr>
        </p:nvGraphicFramePr>
        <p:xfrm>
          <a:off x="609600" y="1142996"/>
          <a:ext cx="7924799" cy="4724405"/>
        </p:xfrm>
        <a:graphic>
          <a:graphicData uri="http://schemas.openxmlformats.org/drawingml/2006/table">
            <a:tbl>
              <a:tblPr firstRow="1" bandRow="1">
                <a:tableStyleId>{073A0DAA-6AF3-43AB-8588-CEC1D06C72B9}</a:tableStyleId>
              </a:tblPr>
              <a:tblGrid>
                <a:gridCol w="510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22934878"/>
                    </a:ext>
                  </a:extLst>
                </a:gridCol>
                <a:gridCol w="762000">
                  <a:extLst>
                    <a:ext uri="{9D8B030D-6E8A-4147-A177-3AD203B41FA5}">
                      <a16:colId xmlns:a16="http://schemas.microsoft.com/office/drawing/2014/main" val="1266766583"/>
                    </a:ext>
                  </a:extLst>
                </a:gridCol>
                <a:gridCol w="609599">
                  <a:extLst>
                    <a:ext uri="{9D8B030D-6E8A-4147-A177-3AD203B41FA5}">
                      <a16:colId xmlns:a16="http://schemas.microsoft.com/office/drawing/2014/main" val="20002"/>
                    </a:ext>
                  </a:extLst>
                </a:gridCol>
              </a:tblGrid>
              <a:tr h="561745">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2</a:t>
                      </a:r>
                      <a:r>
                        <a:rPr lang="en-US" sz="1200" baseline="30000" dirty="0">
                          <a:solidFill>
                            <a:schemeClr val="tx1"/>
                          </a:solidFill>
                        </a:rPr>
                        <a:t>nd</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3</a:t>
                      </a:r>
                      <a:r>
                        <a:rPr lang="en-US" sz="1200" baseline="30000" dirty="0">
                          <a:solidFill>
                            <a:schemeClr val="tx1"/>
                          </a:solidFill>
                        </a:rPr>
                        <a:t>rd</a:t>
                      </a:r>
                      <a:r>
                        <a:rPr lang="en-US" sz="12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1" i="1" u="none" strike="noStrike" cap="none" normalizeH="0" baseline="0" dirty="0">
                          <a:ln>
                            <a:noFill/>
                          </a:ln>
                          <a:solidFill>
                            <a:schemeClr val="tx1"/>
                          </a:solidFill>
                          <a:effectLst/>
                        </a:rPr>
                        <a:t>Total</a:t>
                      </a:r>
                      <a:endParaRPr kumimoji="0" lang="en-US" sz="12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585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Total OSH Complaints Filed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0" dirty="0">
                          <a:solidFill>
                            <a:schemeClr val="tx1"/>
                          </a:solidFill>
                        </a:rPr>
                        <a:t>31</a:t>
                      </a:r>
                    </a:p>
                  </a:txBody>
                  <a:tcPr anchor="ctr">
                    <a:solidFill>
                      <a:schemeClr val="bg1">
                        <a:lumMod val="95000"/>
                      </a:schemeClr>
                    </a:solidFill>
                  </a:tcPr>
                </a:tc>
                <a:tc>
                  <a:txBody>
                    <a:bodyPr/>
                    <a:lstStyle/>
                    <a:p>
                      <a:pPr algn="ctr"/>
                      <a:r>
                        <a:rPr lang="en-US" sz="1200" i="0" dirty="0">
                          <a:solidFill>
                            <a:schemeClr val="tx1"/>
                          </a:solidFill>
                        </a:rPr>
                        <a:t>26</a:t>
                      </a:r>
                    </a:p>
                  </a:txBody>
                  <a:tcPr anchor="ctr">
                    <a:solidFill>
                      <a:schemeClr val="bg1">
                        <a:lumMod val="95000"/>
                      </a:schemeClr>
                    </a:solidFill>
                  </a:tcPr>
                </a:tc>
                <a:tc>
                  <a:txBody>
                    <a:bodyPr/>
                    <a:lstStyle/>
                    <a:p>
                      <a:pPr algn="ctr"/>
                      <a:r>
                        <a:rPr lang="en-US" sz="1200" i="0" dirty="0">
                          <a:solidFill>
                            <a:schemeClr val="tx1"/>
                          </a:solidFill>
                        </a:rPr>
                        <a:t>37</a:t>
                      </a:r>
                    </a:p>
                  </a:txBody>
                  <a:tcPr anchor="ctr">
                    <a:solidFill>
                      <a:schemeClr val="bg1">
                        <a:lumMod val="95000"/>
                      </a:schemeClr>
                    </a:solidFill>
                  </a:tcPr>
                </a:tc>
                <a:tc>
                  <a:txBody>
                    <a:bodyPr/>
                    <a:lstStyle/>
                    <a:p>
                      <a:pPr algn="ctr"/>
                      <a:r>
                        <a:rPr lang="en-US" sz="1200" b="1" i="1" dirty="0">
                          <a:solidFill>
                            <a:schemeClr val="tx1"/>
                          </a:solidFill>
                        </a:rPr>
                        <a:t>94</a:t>
                      </a:r>
                    </a:p>
                  </a:txBody>
                  <a:tcPr anchor="ctr">
                    <a:solidFill>
                      <a:schemeClr val="bg1">
                        <a:lumMod val="95000"/>
                      </a:schemeClr>
                    </a:solidFill>
                  </a:tcPr>
                </a:tc>
                <a:extLst>
                  <a:ext uri="{0D108BD9-81ED-4DB2-BD59-A6C34878D82A}">
                    <a16:rowId xmlns:a16="http://schemas.microsoft.com/office/drawing/2014/main" val="10001"/>
                  </a:ext>
                </a:extLst>
              </a:tr>
              <a:tr h="38012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Total OSH Complaints Closed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0" dirty="0">
                          <a:solidFill>
                            <a:schemeClr val="tx1"/>
                          </a:solidFill>
                        </a:rPr>
                        <a:t>21</a:t>
                      </a:r>
                    </a:p>
                  </a:txBody>
                  <a:tcPr anchor="ctr">
                    <a:solidFill>
                      <a:schemeClr val="bg1">
                        <a:lumMod val="85000"/>
                      </a:schemeClr>
                    </a:solidFill>
                  </a:tcPr>
                </a:tc>
                <a:tc>
                  <a:txBody>
                    <a:bodyPr/>
                    <a:lstStyle/>
                    <a:p>
                      <a:pPr algn="ctr"/>
                      <a:r>
                        <a:rPr lang="en-US" sz="1200" i="0" dirty="0">
                          <a:solidFill>
                            <a:schemeClr val="tx1"/>
                          </a:solidFill>
                        </a:rPr>
                        <a:t>27</a:t>
                      </a:r>
                    </a:p>
                  </a:txBody>
                  <a:tcPr anchor="ctr">
                    <a:solidFill>
                      <a:schemeClr val="bg1">
                        <a:lumMod val="85000"/>
                      </a:schemeClr>
                    </a:solidFill>
                  </a:tcPr>
                </a:tc>
                <a:tc>
                  <a:txBody>
                    <a:bodyPr/>
                    <a:lstStyle/>
                    <a:p>
                      <a:pPr algn="ctr"/>
                      <a:r>
                        <a:rPr lang="en-US" sz="1200" i="0" dirty="0">
                          <a:solidFill>
                            <a:schemeClr val="tx1"/>
                          </a:solidFill>
                        </a:rPr>
                        <a:t>36</a:t>
                      </a:r>
                    </a:p>
                  </a:txBody>
                  <a:tcPr anchor="ctr">
                    <a:solidFill>
                      <a:schemeClr val="bg1">
                        <a:lumMod val="85000"/>
                      </a:schemeClr>
                    </a:solidFill>
                  </a:tcPr>
                </a:tc>
                <a:tc>
                  <a:txBody>
                    <a:bodyPr/>
                    <a:lstStyle/>
                    <a:p>
                      <a:pPr algn="ctr"/>
                      <a:r>
                        <a:rPr lang="en-US" sz="1200" b="1" i="1" dirty="0">
                          <a:solidFill>
                            <a:schemeClr val="tx1"/>
                          </a:solidFill>
                        </a:rPr>
                        <a:t>84</a:t>
                      </a:r>
                    </a:p>
                  </a:txBody>
                  <a:tcPr anchor="ctr">
                    <a:solidFill>
                      <a:schemeClr val="bg1">
                        <a:lumMod val="85000"/>
                      </a:schemeClr>
                    </a:solidFill>
                  </a:tcPr>
                </a:tc>
                <a:extLst>
                  <a:ext uri="{0D108BD9-81ED-4DB2-BD59-A6C34878D82A}">
                    <a16:rowId xmlns:a16="http://schemas.microsoft.com/office/drawing/2014/main" val="10002"/>
                  </a:ext>
                </a:extLst>
              </a:tr>
              <a:tr h="50824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Number of OSH Cases Closed Within 90 Days of File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0" dirty="0">
                          <a:solidFill>
                            <a:schemeClr val="tx1"/>
                          </a:solidFill>
                        </a:rPr>
                        <a:t>1</a:t>
                      </a:r>
                    </a:p>
                  </a:txBody>
                  <a:tcPr anchor="ctr">
                    <a:solidFill>
                      <a:schemeClr val="bg1">
                        <a:lumMod val="95000"/>
                      </a:schemeClr>
                    </a:solidFill>
                  </a:tcPr>
                </a:tc>
                <a:tc>
                  <a:txBody>
                    <a:bodyPr/>
                    <a:lstStyle/>
                    <a:p>
                      <a:pPr algn="ctr"/>
                      <a:r>
                        <a:rPr lang="en-US" sz="1200" i="0" dirty="0">
                          <a:solidFill>
                            <a:schemeClr val="tx1"/>
                          </a:solidFill>
                        </a:rPr>
                        <a:t>1</a:t>
                      </a:r>
                    </a:p>
                  </a:txBody>
                  <a:tcPr anchor="ctr">
                    <a:solidFill>
                      <a:schemeClr val="bg1">
                        <a:lumMod val="95000"/>
                      </a:schemeClr>
                    </a:solidFill>
                  </a:tcPr>
                </a:tc>
                <a:tc>
                  <a:txBody>
                    <a:bodyPr/>
                    <a:lstStyle/>
                    <a:p>
                      <a:pPr algn="ctr"/>
                      <a:r>
                        <a:rPr lang="en-US" sz="1200" i="0" dirty="0">
                          <a:solidFill>
                            <a:schemeClr val="tx1"/>
                          </a:solidFill>
                        </a:rPr>
                        <a:t>0</a:t>
                      </a:r>
                    </a:p>
                  </a:txBody>
                  <a:tcPr anchor="ctr">
                    <a:solidFill>
                      <a:schemeClr val="bg1">
                        <a:lumMod val="95000"/>
                      </a:schemeClr>
                    </a:solidFill>
                  </a:tcPr>
                </a:tc>
                <a:tc>
                  <a:txBody>
                    <a:bodyPr/>
                    <a:lstStyle/>
                    <a:p>
                      <a:pPr algn="ctr"/>
                      <a:r>
                        <a:rPr lang="en-US" sz="1200" b="1" i="1" dirty="0">
                          <a:solidFill>
                            <a:schemeClr val="tx1"/>
                          </a:solidFill>
                        </a:rPr>
                        <a:t>2</a:t>
                      </a:r>
                    </a:p>
                  </a:txBody>
                  <a:tcPr anchor="ctr">
                    <a:solidFill>
                      <a:schemeClr val="bg1">
                        <a:lumMod val="95000"/>
                      </a:schemeClr>
                    </a:solidFill>
                  </a:tcPr>
                </a:tc>
                <a:extLst>
                  <a:ext uri="{0D108BD9-81ED-4DB2-BD59-A6C34878D82A}">
                    <a16:rowId xmlns:a16="http://schemas.microsoft.com/office/drawing/2014/main" val="10003"/>
                  </a:ext>
                </a:extLst>
              </a:tr>
              <a:tr h="50824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Percentage of Cases Closed With in 90 Days of File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0" dirty="0">
                          <a:solidFill>
                            <a:schemeClr val="tx1"/>
                          </a:solidFill>
                        </a:rPr>
                        <a:t>11%</a:t>
                      </a:r>
                    </a:p>
                  </a:txBody>
                  <a:tcPr anchor="ctr">
                    <a:solidFill>
                      <a:schemeClr val="bg1">
                        <a:lumMod val="85000"/>
                      </a:schemeClr>
                    </a:solidFill>
                  </a:tcPr>
                </a:tc>
                <a:tc>
                  <a:txBody>
                    <a:bodyPr/>
                    <a:lstStyle/>
                    <a:p>
                      <a:pPr algn="ctr"/>
                      <a:r>
                        <a:rPr lang="en-US" sz="1200" i="0" dirty="0">
                          <a:solidFill>
                            <a:schemeClr val="tx1"/>
                          </a:solidFill>
                        </a:rPr>
                        <a:t>4%</a:t>
                      </a:r>
                    </a:p>
                  </a:txBody>
                  <a:tcPr anchor="ctr">
                    <a:solidFill>
                      <a:schemeClr val="bg1">
                        <a:lumMod val="85000"/>
                      </a:schemeClr>
                    </a:solidFill>
                  </a:tcPr>
                </a:tc>
                <a:tc>
                  <a:txBody>
                    <a:bodyPr/>
                    <a:lstStyle/>
                    <a:p>
                      <a:pPr algn="ctr"/>
                      <a:r>
                        <a:rPr lang="en-US" sz="1200" i="0" dirty="0">
                          <a:solidFill>
                            <a:schemeClr val="tx1"/>
                          </a:solidFill>
                        </a:rPr>
                        <a:t>0%</a:t>
                      </a:r>
                    </a:p>
                  </a:txBody>
                  <a:tcPr anchor="ctr">
                    <a:solidFill>
                      <a:schemeClr val="bg1">
                        <a:lumMod val="85000"/>
                      </a:schemeClr>
                    </a:solidFill>
                  </a:tcPr>
                </a:tc>
                <a:tc>
                  <a:txBody>
                    <a:bodyPr/>
                    <a:lstStyle/>
                    <a:p>
                      <a:pPr algn="ctr"/>
                      <a:r>
                        <a:rPr lang="en-US" sz="12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4"/>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200" i="1" kern="1200" dirty="0">
                          <a:solidFill>
                            <a:schemeClr val="dk1"/>
                          </a:solidFill>
                          <a:effectLst/>
                          <a:latin typeface="+mn-lt"/>
                          <a:ea typeface="+mn-ea"/>
                          <a:cs typeface="+mn-cs"/>
                        </a:rPr>
                        <a:t>Of Cases Closed, Average Number of Elapsed Days Between File Date and Closed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0" dirty="0">
                          <a:solidFill>
                            <a:schemeClr val="tx1"/>
                          </a:solidFill>
                        </a:rPr>
                        <a:t>190</a:t>
                      </a:r>
                    </a:p>
                  </a:txBody>
                  <a:tcPr anchor="ctr">
                    <a:solidFill>
                      <a:schemeClr val="bg1">
                        <a:lumMod val="95000"/>
                      </a:schemeClr>
                    </a:solidFill>
                  </a:tcPr>
                </a:tc>
                <a:tc>
                  <a:txBody>
                    <a:bodyPr/>
                    <a:lstStyle/>
                    <a:p>
                      <a:pPr algn="ctr"/>
                      <a:r>
                        <a:rPr lang="en-US" sz="1200" i="0" dirty="0">
                          <a:solidFill>
                            <a:schemeClr val="tx1"/>
                          </a:solidFill>
                        </a:rPr>
                        <a:t>287</a:t>
                      </a:r>
                    </a:p>
                  </a:txBody>
                  <a:tcPr anchor="ctr">
                    <a:solidFill>
                      <a:schemeClr val="bg1">
                        <a:lumMod val="95000"/>
                      </a:schemeClr>
                    </a:solidFill>
                  </a:tcPr>
                </a:tc>
                <a:tc>
                  <a:txBody>
                    <a:bodyPr/>
                    <a:lstStyle/>
                    <a:p>
                      <a:pPr algn="ctr"/>
                      <a:r>
                        <a:rPr lang="en-US" sz="1200" i="0" dirty="0">
                          <a:solidFill>
                            <a:schemeClr val="tx1"/>
                          </a:solidFill>
                        </a:rPr>
                        <a:t>288</a:t>
                      </a:r>
                    </a:p>
                  </a:txBody>
                  <a:tcPr anchor="ctr">
                    <a:solidFill>
                      <a:schemeClr val="bg1">
                        <a:lumMod val="95000"/>
                      </a:schemeClr>
                    </a:solidFill>
                  </a:tcPr>
                </a:tc>
                <a:tc>
                  <a:txBody>
                    <a:bodyPr/>
                    <a:lstStyle/>
                    <a:p>
                      <a:pPr algn="ctr"/>
                      <a:r>
                        <a:rPr lang="en-US" sz="1200" b="1" i="1" dirty="0">
                          <a:solidFill>
                            <a:schemeClr val="tx1"/>
                          </a:solidFill>
                        </a:rPr>
                        <a:t>255</a:t>
                      </a:r>
                    </a:p>
                  </a:txBody>
                  <a:tcPr anchor="ctr">
                    <a:solidFill>
                      <a:schemeClr val="bg1">
                        <a:lumMod val="95000"/>
                      </a:schemeClr>
                    </a:solidFill>
                  </a:tcPr>
                </a:tc>
                <a:extLst>
                  <a:ext uri="{0D108BD9-81ED-4DB2-BD59-A6C34878D82A}">
                    <a16:rowId xmlns:a16="http://schemas.microsoft.com/office/drawing/2014/main" val="10005"/>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200" i="1" u="none" strike="noStrike" cap="none" normalizeH="0" baseline="0" dirty="0">
                          <a:ln>
                            <a:noFill/>
                          </a:ln>
                          <a:effectLst/>
                        </a:rPr>
                        <a:t>Total Number of OSH Complaints Pending at End of Reporting Period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0" dirty="0">
                          <a:solidFill>
                            <a:schemeClr val="tx1"/>
                          </a:solidFill>
                        </a:rPr>
                        <a:t>105</a:t>
                      </a:r>
                    </a:p>
                  </a:txBody>
                  <a:tcPr anchor="ctr">
                    <a:solidFill>
                      <a:schemeClr val="bg1">
                        <a:lumMod val="85000"/>
                      </a:schemeClr>
                    </a:solidFill>
                  </a:tcPr>
                </a:tc>
                <a:tc>
                  <a:txBody>
                    <a:bodyPr/>
                    <a:lstStyle/>
                    <a:p>
                      <a:pPr algn="ctr"/>
                      <a:r>
                        <a:rPr lang="en-US" sz="1200" i="0" dirty="0">
                          <a:solidFill>
                            <a:schemeClr val="tx1"/>
                          </a:solidFill>
                        </a:rPr>
                        <a:t>102</a:t>
                      </a:r>
                    </a:p>
                  </a:txBody>
                  <a:tcPr anchor="ctr">
                    <a:solidFill>
                      <a:schemeClr val="bg1">
                        <a:lumMod val="85000"/>
                      </a:schemeClr>
                    </a:solidFill>
                  </a:tcPr>
                </a:tc>
                <a:tc>
                  <a:txBody>
                    <a:bodyPr/>
                    <a:lstStyle/>
                    <a:p>
                      <a:pPr algn="ctr"/>
                      <a:r>
                        <a:rPr lang="en-US" sz="1200" i="0" dirty="0">
                          <a:solidFill>
                            <a:schemeClr val="tx1"/>
                          </a:solidFill>
                        </a:rPr>
                        <a:t>105</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6"/>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Arial" charset="0"/>
                          <a:cs typeface="Arial" charset="0"/>
                        </a:rPr>
                        <a:t>Percentage of Pending OSH Complaints Over 90 Days Old (From Filing)</a:t>
                      </a:r>
                    </a:p>
                  </a:txBody>
                  <a:tcPr anchor="ctr" horzOverflow="overflow">
                    <a:solidFill>
                      <a:schemeClr val="bg1">
                        <a:lumMod val="95000"/>
                      </a:schemeClr>
                    </a:solidFill>
                  </a:tcPr>
                </a:tc>
                <a:tc>
                  <a:txBody>
                    <a:bodyPr/>
                    <a:lstStyle/>
                    <a:p>
                      <a:pPr algn="ctr"/>
                      <a:r>
                        <a:rPr lang="en-US" sz="1200" i="0" dirty="0">
                          <a:solidFill>
                            <a:schemeClr val="tx1"/>
                          </a:solidFill>
                        </a:rPr>
                        <a:t>69%</a:t>
                      </a:r>
                    </a:p>
                  </a:txBody>
                  <a:tcPr anchor="ctr">
                    <a:solidFill>
                      <a:schemeClr val="bg1">
                        <a:lumMod val="95000"/>
                      </a:schemeClr>
                    </a:solidFill>
                  </a:tcPr>
                </a:tc>
                <a:tc>
                  <a:txBody>
                    <a:bodyPr/>
                    <a:lstStyle/>
                    <a:p>
                      <a:pPr algn="ctr"/>
                      <a:r>
                        <a:rPr lang="en-US" sz="1200" i="0" dirty="0">
                          <a:solidFill>
                            <a:schemeClr val="tx1"/>
                          </a:solidFill>
                        </a:rPr>
                        <a:t>76%</a:t>
                      </a:r>
                    </a:p>
                  </a:txBody>
                  <a:tcPr anchor="ctr">
                    <a:solidFill>
                      <a:schemeClr val="bg1">
                        <a:lumMod val="95000"/>
                      </a:schemeClr>
                    </a:solidFill>
                  </a:tcPr>
                </a:tc>
                <a:tc>
                  <a:txBody>
                    <a:bodyPr/>
                    <a:lstStyle/>
                    <a:p>
                      <a:pPr algn="ctr"/>
                      <a:r>
                        <a:rPr lang="en-US" sz="1200" i="0" dirty="0">
                          <a:solidFill>
                            <a:schemeClr val="tx1"/>
                          </a:solidFill>
                        </a:rPr>
                        <a:t>65%</a:t>
                      </a:r>
                    </a:p>
                  </a:txBody>
                  <a:tcPr anchor="ctr">
                    <a:solidFill>
                      <a:schemeClr val="bg1">
                        <a:lumMod val="95000"/>
                      </a:schemeClr>
                    </a:solidFill>
                  </a:tcPr>
                </a:tc>
                <a:tc>
                  <a:txBody>
                    <a:bodyPr/>
                    <a:lstStyle/>
                    <a:p>
                      <a:pPr algn="ctr"/>
                      <a:r>
                        <a:rPr lang="en-US" sz="1200" b="1" i="1" dirty="0">
                          <a:solidFill>
                            <a:schemeClr val="tx1"/>
                          </a:solidFill>
                        </a:rPr>
                        <a:t>N/A</a:t>
                      </a:r>
                    </a:p>
                  </a:txBody>
                  <a:tcPr anchor="ctr">
                    <a:solidFill>
                      <a:schemeClr val="bg1">
                        <a:lumMod val="95000"/>
                      </a:schemeClr>
                    </a:solidFill>
                  </a:tcPr>
                </a:tc>
                <a:extLst>
                  <a:ext uri="{0D108BD9-81ED-4DB2-BD59-A6C34878D82A}">
                    <a16:rowId xmlns:a16="http://schemas.microsoft.com/office/drawing/2014/main" val="10007"/>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algn="ctr"/>
                      <a:r>
                        <a:rPr lang="en-US" sz="1200" i="0" dirty="0">
                          <a:solidFill>
                            <a:schemeClr val="tx1"/>
                          </a:solidFill>
                        </a:rPr>
                        <a:t>135</a:t>
                      </a:r>
                    </a:p>
                  </a:txBody>
                  <a:tcPr anchor="ctr">
                    <a:solidFill>
                      <a:schemeClr val="bg1">
                        <a:lumMod val="85000"/>
                      </a:schemeClr>
                    </a:solidFill>
                  </a:tcPr>
                </a:tc>
                <a:tc>
                  <a:txBody>
                    <a:bodyPr/>
                    <a:lstStyle/>
                    <a:p>
                      <a:pPr algn="ctr"/>
                      <a:r>
                        <a:rPr lang="en-US" sz="1200" i="0" dirty="0">
                          <a:solidFill>
                            <a:schemeClr val="tx1"/>
                          </a:solidFill>
                        </a:rPr>
                        <a:t>148</a:t>
                      </a:r>
                    </a:p>
                  </a:txBody>
                  <a:tcPr anchor="ctr">
                    <a:solidFill>
                      <a:schemeClr val="bg1">
                        <a:lumMod val="85000"/>
                      </a:schemeClr>
                    </a:solidFill>
                  </a:tcPr>
                </a:tc>
                <a:tc>
                  <a:txBody>
                    <a:bodyPr/>
                    <a:lstStyle/>
                    <a:p>
                      <a:pPr algn="ctr"/>
                      <a:r>
                        <a:rPr lang="en-US" sz="1200" i="0" dirty="0">
                          <a:solidFill>
                            <a:schemeClr val="tx1"/>
                          </a:solidFill>
                        </a:rPr>
                        <a:t>150</a:t>
                      </a:r>
                    </a:p>
                  </a:txBody>
                  <a:tcPr anchor="ctr">
                    <a:solidFill>
                      <a:schemeClr val="bg1">
                        <a:lumMod val="85000"/>
                      </a:schemeClr>
                    </a:solidFill>
                  </a:tcPr>
                </a:tc>
                <a:tc>
                  <a:txBody>
                    <a:bodyPr/>
                    <a:lstStyle/>
                    <a:p>
                      <a:pPr algn="ctr"/>
                      <a:r>
                        <a:rPr lang="en-US" sz="1200" b="1" i="1" dirty="0">
                          <a:solidFill>
                            <a:schemeClr val="tx1"/>
                          </a:solidFill>
                        </a:rPr>
                        <a:t>144</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296F80C3-D833-4BC1-B724-7A2DCA260545}"/>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230595591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3886967349"/>
              </p:ext>
            </p:extLst>
          </p:nvPr>
        </p:nvGraphicFramePr>
        <p:xfrm>
          <a:off x="609600" y="1295400"/>
          <a:ext cx="7924800" cy="457200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4257082247"/>
                    </a:ext>
                  </a:extLst>
                </a:gridCol>
                <a:gridCol w="5105400">
                  <a:extLst>
                    <a:ext uri="{9D8B030D-6E8A-4147-A177-3AD203B41FA5}">
                      <a16:colId xmlns:a16="http://schemas.microsoft.com/office/drawing/2014/main" val="4285241588"/>
                    </a:ext>
                  </a:extLst>
                </a:gridCol>
              </a:tblGrid>
              <a:tr h="457200">
                <a:tc gridSpan="2">
                  <a:txBody>
                    <a:bodyPr/>
                    <a:lstStyle/>
                    <a:p>
                      <a:pPr algn="ctr"/>
                      <a:r>
                        <a:rPr lang="en-US" b="1" dirty="0">
                          <a:solidFill>
                            <a:schemeClr val="tx1"/>
                          </a:solidFill>
                        </a:rPr>
                        <a:t>Bureau Staffing</a:t>
                      </a:r>
                    </a:p>
                  </a:txBody>
                  <a:tcP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57200">
                <a:tc>
                  <a:txBody>
                    <a:bodyPr/>
                    <a:lstStyle/>
                    <a:p>
                      <a:r>
                        <a:rPr lang="en-US" b="0" dirty="0"/>
                        <a:t>Jay Cronley</a:t>
                      </a:r>
                    </a:p>
                  </a:txBody>
                  <a:tcPr/>
                </a:tc>
                <a:tc>
                  <a:txBody>
                    <a:bodyPr/>
                    <a:lstStyle/>
                    <a:p>
                      <a:r>
                        <a:rPr lang="en-US" b="0" i="1" dirty="0"/>
                        <a:t>Information Officer</a:t>
                      </a:r>
                    </a:p>
                  </a:txBody>
                  <a:tcPr/>
                </a:tc>
                <a:extLst>
                  <a:ext uri="{0D108BD9-81ED-4DB2-BD59-A6C34878D82A}">
                    <a16:rowId xmlns:a16="http://schemas.microsoft.com/office/drawing/2014/main" val="3680436942"/>
                  </a:ext>
                </a:extLst>
              </a:tr>
              <a:tr h="457200">
                <a:tc>
                  <a:txBody>
                    <a:bodyPr/>
                    <a:lstStyle/>
                    <a:p>
                      <a:r>
                        <a:rPr lang="en-US" sz="1800" b="0" kern="1200" dirty="0">
                          <a:solidFill>
                            <a:schemeClr val="dk1"/>
                          </a:solidFill>
                          <a:effectLst/>
                          <a:latin typeface="+mn-lt"/>
                          <a:ea typeface="+mn-ea"/>
                          <a:cs typeface="+mn-cs"/>
                        </a:rPr>
                        <a:t>Celestine </a:t>
                      </a:r>
                      <a:r>
                        <a:rPr lang="en-US" sz="1800" b="0" kern="1200" dirty="0" err="1">
                          <a:solidFill>
                            <a:schemeClr val="dk1"/>
                          </a:solidFill>
                          <a:effectLst/>
                          <a:latin typeface="+mn-lt"/>
                          <a:ea typeface="+mn-ea"/>
                          <a:cs typeface="+mn-cs"/>
                        </a:rPr>
                        <a:t>Chestnutt</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tc>
                <a:extLst>
                  <a:ext uri="{0D108BD9-81ED-4DB2-BD59-A6C34878D82A}">
                    <a16:rowId xmlns:a16="http://schemas.microsoft.com/office/drawing/2014/main" val="3921484080"/>
                  </a:ext>
                </a:extLst>
              </a:tr>
              <a:tr h="457200">
                <a:tc>
                  <a:txBody>
                    <a:bodyPr/>
                    <a:lstStyle/>
                    <a:p>
                      <a:r>
                        <a:rPr lang="en-US" sz="1800" b="0" kern="1200" dirty="0">
                          <a:solidFill>
                            <a:schemeClr val="dk1"/>
                          </a:solidFill>
                          <a:effectLst/>
                          <a:latin typeface="+mn-lt"/>
                          <a:ea typeface="+mn-ea"/>
                          <a:cs typeface="+mn-cs"/>
                        </a:rPr>
                        <a:t>James Agosto</a:t>
                      </a:r>
                      <a:endParaRPr lang="en-US" b="0" dirty="0"/>
                    </a:p>
                  </a:txBody>
                  <a:tcPr/>
                </a:tc>
                <a:tc>
                  <a:txBody>
                    <a:bodyPr/>
                    <a:lstStyle/>
                    <a:p>
                      <a:r>
                        <a:rPr lang="en-US" sz="1800" b="0" i="1" kern="1200" dirty="0">
                          <a:solidFill>
                            <a:schemeClr val="dk1"/>
                          </a:solidFill>
                          <a:effectLst/>
                          <a:latin typeface="+mn-lt"/>
                          <a:ea typeface="+mn-ea"/>
                          <a:cs typeface="+mn-cs"/>
                        </a:rPr>
                        <a:t>Investigator</a:t>
                      </a:r>
                      <a:endParaRPr lang="en-US" b="0" i="1" dirty="0"/>
                    </a:p>
                  </a:txBody>
                  <a:tcPr/>
                </a:tc>
                <a:extLst>
                  <a:ext uri="{0D108BD9-81ED-4DB2-BD59-A6C34878D82A}">
                    <a16:rowId xmlns:a16="http://schemas.microsoft.com/office/drawing/2014/main" val="584281044"/>
                  </a:ext>
                </a:extLst>
              </a:tr>
              <a:tr h="457200">
                <a:tc>
                  <a:txBody>
                    <a:bodyPr/>
                    <a:lstStyle/>
                    <a:p>
                      <a:r>
                        <a:rPr lang="en-US" sz="1800" b="0" kern="1200" dirty="0">
                          <a:solidFill>
                            <a:schemeClr val="dk1"/>
                          </a:solidFill>
                          <a:effectLst/>
                          <a:latin typeface="+mn-lt"/>
                          <a:ea typeface="+mn-ea"/>
                          <a:cs typeface="+mn-cs"/>
                        </a:rPr>
                        <a:t>David Bailey</a:t>
                      </a:r>
                      <a:endParaRPr lang="en-US" b="0" dirty="0"/>
                    </a:p>
                  </a:txBody>
                  <a:tcPr/>
                </a:tc>
                <a:tc>
                  <a:txBody>
                    <a:bodyPr/>
                    <a:lstStyle/>
                    <a:p>
                      <a:r>
                        <a:rPr lang="en-US" sz="1800" b="0" i="1" kern="1200" dirty="0">
                          <a:solidFill>
                            <a:schemeClr val="dk1"/>
                          </a:solidFill>
                          <a:effectLst/>
                          <a:latin typeface="+mn-lt"/>
                          <a:ea typeface="+mn-ea"/>
                          <a:cs typeface="+mn-cs"/>
                        </a:rPr>
                        <a:t>Investigator</a:t>
                      </a:r>
                      <a:endParaRPr lang="en-US" b="0" i="1" dirty="0"/>
                    </a:p>
                  </a:txBody>
                  <a:tcPr/>
                </a:tc>
                <a:extLst>
                  <a:ext uri="{0D108BD9-81ED-4DB2-BD59-A6C34878D82A}">
                    <a16:rowId xmlns:a16="http://schemas.microsoft.com/office/drawing/2014/main" val="1293101927"/>
                  </a:ext>
                </a:extLst>
              </a:tr>
              <a:tr h="457200">
                <a:tc>
                  <a:txBody>
                    <a:bodyPr/>
                    <a:lstStyle/>
                    <a:p>
                      <a:r>
                        <a:rPr lang="en-US" sz="1800" kern="1200" dirty="0">
                          <a:solidFill>
                            <a:schemeClr val="dk1"/>
                          </a:solidFill>
                          <a:effectLst/>
                          <a:latin typeface="+mn-lt"/>
                          <a:ea typeface="+mn-ea"/>
                          <a:cs typeface="+mn-cs"/>
                        </a:rPr>
                        <a:t>Dianne Daniels</a:t>
                      </a:r>
                      <a:endParaRPr lang="en-US" b="0" dirty="0"/>
                    </a:p>
                  </a:txBody>
                  <a:tcPr/>
                </a:tc>
                <a:tc>
                  <a:txBody>
                    <a:bodyPr/>
                    <a:lstStyle/>
                    <a:p>
                      <a:r>
                        <a:rPr lang="en-US" sz="1800" b="0" i="1" kern="1200" dirty="0">
                          <a:solidFill>
                            <a:schemeClr val="dk1"/>
                          </a:solidFill>
                          <a:effectLst/>
                          <a:latin typeface="+mn-lt"/>
                          <a:ea typeface="+mn-ea"/>
                          <a:cs typeface="+mn-cs"/>
                        </a:rPr>
                        <a:t>Investigator</a:t>
                      </a:r>
                      <a:endParaRPr lang="en-US" b="0" i="1" dirty="0"/>
                    </a:p>
                  </a:txBody>
                  <a:tcPr/>
                </a:tc>
                <a:extLst>
                  <a:ext uri="{0D108BD9-81ED-4DB2-BD59-A6C34878D82A}">
                    <a16:rowId xmlns:a16="http://schemas.microsoft.com/office/drawing/2014/main" val="2610311915"/>
                  </a:ext>
                </a:extLst>
              </a:tr>
              <a:tr h="457200">
                <a:tc>
                  <a:txBody>
                    <a:bodyPr/>
                    <a:lstStyle/>
                    <a:p>
                      <a:r>
                        <a:rPr lang="en-US" sz="1800" kern="1200" dirty="0">
                          <a:solidFill>
                            <a:schemeClr val="dk1"/>
                          </a:solidFill>
                          <a:effectLst/>
                          <a:latin typeface="+mn-lt"/>
                          <a:ea typeface="+mn-ea"/>
                          <a:cs typeface="+mn-cs"/>
                        </a:rPr>
                        <a:t>Anitra </a:t>
                      </a:r>
                      <a:r>
                        <a:rPr lang="en-US" sz="1800" kern="1200" dirty="0" err="1">
                          <a:solidFill>
                            <a:schemeClr val="dk1"/>
                          </a:solidFill>
                          <a:effectLst/>
                          <a:latin typeface="+mn-lt"/>
                          <a:ea typeface="+mn-ea"/>
                          <a:cs typeface="+mn-cs"/>
                        </a:rPr>
                        <a:t>Nalls</a:t>
                      </a:r>
                      <a:endParaRPr lang="en-US" b="0" dirty="0"/>
                    </a:p>
                  </a:txBody>
                  <a:tcPr/>
                </a:tc>
                <a:tc>
                  <a:txBody>
                    <a:bodyPr/>
                    <a:lstStyle/>
                    <a:p>
                      <a:r>
                        <a:rPr lang="en-US" sz="1800" b="0" i="1" kern="1200" dirty="0">
                          <a:solidFill>
                            <a:schemeClr val="dk1"/>
                          </a:solidFill>
                          <a:effectLst/>
                          <a:latin typeface="+mn-lt"/>
                          <a:ea typeface="+mn-ea"/>
                          <a:cs typeface="+mn-cs"/>
                        </a:rPr>
                        <a:t>Investigator</a:t>
                      </a:r>
                      <a:endParaRPr lang="en-US" b="0" i="1" dirty="0"/>
                    </a:p>
                  </a:txBody>
                  <a:tcPr/>
                </a:tc>
                <a:extLst>
                  <a:ext uri="{0D108BD9-81ED-4DB2-BD59-A6C34878D82A}">
                    <a16:rowId xmlns:a16="http://schemas.microsoft.com/office/drawing/2014/main" val="3689851666"/>
                  </a:ext>
                </a:extLst>
              </a:tr>
              <a:tr h="457200">
                <a:tc>
                  <a:txBody>
                    <a:bodyPr/>
                    <a:lstStyle/>
                    <a:p>
                      <a:r>
                        <a:rPr lang="en-US" sz="1800" kern="1200" dirty="0">
                          <a:solidFill>
                            <a:schemeClr val="dk1"/>
                          </a:solidFill>
                          <a:effectLst/>
                          <a:latin typeface="+mn-lt"/>
                          <a:ea typeface="+mn-ea"/>
                          <a:cs typeface="+mn-cs"/>
                        </a:rPr>
                        <a:t>Erin Smith</a:t>
                      </a:r>
                      <a:endParaRPr lang="en-US" b="0" dirty="0"/>
                    </a:p>
                  </a:txBody>
                  <a:tcPr/>
                </a:tc>
                <a:tc>
                  <a:txBody>
                    <a:bodyPr/>
                    <a:lstStyle/>
                    <a:p>
                      <a:r>
                        <a:rPr lang="en-US" sz="1800" b="0" i="1" kern="1200" dirty="0">
                          <a:solidFill>
                            <a:schemeClr val="dk1"/>
                          </a:solidFill>
                          <a:effectLst/>
                          <a:latin typeface="+mn-lt"/>
                          <a:ea typeface="+mn-ea"/>
                          <a:cs typeface="+mn-cs"/>
                        </a:rPr>
                        <a:t>Investigator</a:t>
                      </a:r>
                      <a:endParaRPr lang="en-US" b="0" i="1" dirty="0"/>
                    </a:p>
                  </a:txBody>
                  <a:tcPr/>
                </a:tc>
                <a:extLst>
                  <a:ext uri="{0D108BD9-81ED-4DB2-BD59-A6C34878D82A}">
                    <a16:rowId xmlns:a16="http://schemas.microsoft.com/office/drawing/2014/main" val="51858028"/>
                  </a:ext>
                </a:extLst>
              </a:tr>
              <a:tr h="457200">
                <a:tc>
                  <a:txBody>
                    <a:bodyPr/>
                    <a:lstStyle/>
                    <a:p>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tc>
                <a:tc>
                  <a:txBody>
                    <a:bodyPr/>
                    <a:lstStyle/>
                    <a:p>
                      <a:r>
                        <a:rPr lang="en-US" sz="1800" b="0" i="1" kern="1200" dirty="0">
                          <a:solidFill>
                            <a:schemeClr val="dk1"/>
                          </a:solidFill>
                          <a:effectLst/>
                          <a:latin typeface="+mn-lt"/>
                          <a:ea typeface="+mn-ea"/>
                          <a:cs typeface="+mn-cs"/>
                        </a:rPr>
                        <a:t>Investigator</a:t>
                      </a:r>
                      <a:endParaRPr lang="en-US" b="0" i="1" dirty="0"/>
                    </a:p>
                  </a:txBody>
                  <a:tcPr/>
                </a:tc>
                <a:extLst>
                  <a:ext uri="{0D108BD9-81ED-4DB2-BD59-A6C34878D82A}">
                    <a16:rowId xmlns:a16="http://schemas.microsoft.com/office/drawing/2014/main" val="2310495853"/>
                  </a:ext>
                </a:extLst>
              </a:tr>
              <a:tr h="457200">
                <a:tc>
                  <a:txBody>
                    <a:bodyPr/>
                    <a:lstStyle/>
                    <a:p>
                      <a:r>
                        <a:rPr lang="en-US" sz="1800" kern="1200" dirty="0">
                          <a:solidFill>
                            <a:schemeClr val="dk1"/>
                          </a:solidFill>
                          <a:effectLst/>
                          <a:latin typeface="+mn-lt"/>
                          <a:ea typeface="+mn-ea"/>
                          <a:cs typeface="+mn-cs"/>
                        </a:rPr>
                        <a:t>Harriet Hopkins</a:t>
                      </a:r>
                      <a:endParaRPr lang="en-US" b="0" dirty="0"/>
                    </a:p>
                  </a:txBody>
                  <a:tcPr/>
                </a:tc>
                <a:tc>
                  <a:txBody>
                    <a:bodyPr/>
                    <a:lstStyle/>
                    <a:p>
                      <a:r>
                        <a:rPr lang="en-US" b="0" i="1" dirty="0"/>
                        <a:t>Administrator</a:t>
                      </a:r>
                    </a:p>
                  </a:txBody>
                  <a:tcP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7" name="TextBox 6">
            <a:extLst>
              <a:ext uri="{FF2B5EF4-FFF2-40B4-BE49-F238E27FC236}">
                <a16:creationId xmlns:a16="http://schemas.microsoft.com/office/drawing/2014/main" id="{005F7403-8A19-438E-93C5-AF59EDF17ED6}"/>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12145664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REDA Complaints</a:t>
            </a:r>
          </a:p>
          <a:p>
            <a:pPr eaLnBrk="0" hangingPunct="0"/>
            <a:r>
              <a:rPr lang="en-US" sz="2400" i="1" dirty="0">
                <a:solidFill>
                  <a:schemeClr val="bg2"/>
                </a:solidFill>
              </a:rPr>
              <a:t>COVID-19 Statistics</a:t>
            </a:r>
            <a:endParaRPr lang="en-US" sz="2400" b="1" i="1" dirty="0">
              <a:solidFill>
                <a:schemeClr val="bg2"/>
              </a:solidFill>
            </a:endParaRPr>
          </a:p>
        </p:txBody>
      </p:sp>
      <p:sp>
        <p:nvSpPr>
          <p:cNvPr id="7" name="TextBox 6">
            <a:extLst>
              <a:ext uri="{FF2B5EF4-FFF2-40B4-BE49-F238E27FC236}">
                <a16:creationId xmlns:a16="http://schemas.microsoft.com/office/drawing/2014/main" id="{005F7403-8A19-438E-93C5-AF59EDF17ED6}"/>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8" name="Content Placeholder 7">
            <a:extLst>
              <a:ext uri="{FF2B5EF4-FFF2-40B4-BE49-F238E27FC236}">
                <a16:creationId xmlns:a16="http://schemas.microsoft.com/office/drawing/2014/main" id="{115D9AD1-A4B1-4AA2-99FC-70262BDD9ACA}"/>
              </a:ext>
            </a:extLst>
          </p:cNvPr>
          <p:cNvSpPr>
            <a:spLocks noGrp="1"/>
          </p:cNvSpPr>
          <p:nvPr>
            <p:ph idx="1"/>
          </p:nvPr>
        </p:nvSpPr>
        <p:spPr>
          <a:xfrm>
            <a:off x="533400" y="1295400"/>
            <a:ext cx="8001000" cy="4525963"/>
          </a:xfrm>
        </p:spPr>
        <p:txBody>
          <a:bodyPr/>
          <a:lstStyle/>
          <a:p>
            <a:r>
              <a:rPr lang="en-US" b="1" dirty="0"/>
              <a:t>April 1 - August 20, 2020</a:t>
            </a:r>
          </a:p>
          <a:p>
            <a:endParaRPr lang="en-US" sz="800" b="1" dirty="0"/>
          </a:p>
          <a:p>
            <a:pPr lvl="1"/>
            <a:r>
              <a:rPr lang="en-US" b="1" i="1" dirty="0"/>
              <a:t>69%</a:t>
            </a:r>
            <a:r>
              <a:rPr lang="en-US" i="1" dirty="0"/>
              <a:t> of filed OSH cases are COVID-19 related</a:t>
            </a:r>
          </a:p>
          <a:p>
            <a:pPr lvl="1"/>
            <a:endParaRPr lang="en-US" sz="1800" b="1" i="1" dirty="0"/>
          </a:p>
          <a:p>
            <a:pPr lvl="1"/>
            <a:r>
              <a:rPr lang="en-US" b="1" i="1" dirty="0"/>
              <a:t>44</a:t>
            </a:r>
            <a:r>
              <a:rPr lang="en-US" i="1" dirty="0"/>
              <a:t> COVID-19 related complaints have been filed </a:t>
            </a:r>
          </a:p>
          <a:p>
            <a:pPr lvl="1"/>
            <a:endParaRPr lang="en-US" sz="1800" b="1" i="1" dirty="0"/>
          </a:p>
          <a:p>
            <a:pPr lvl="1"/>
            <a:r>
              <a:rPr lang="en-US" b="1" i="1" dirty="0"/>
              <a:t>16% </a:t>
            </a:r>
            <a:r>
              <a:rPr lang="en-US" i="1" dirty="0"/>
              <a:t>of those are 11(c) complaints</a:t>
            </a:r>
          </a:p>
          <a:p>
            <a:pPr lvl="1"/>
            <a:endParaRPr lang="en-US" sz="1800" b="1" i="1" dirty="0"/>
          </a:p>
          <a:p>
            <a:pPr lvl="1"/>
            <a:r>
              <a:rPr lang="en-US" b="1" i="1" dirty="0"/>
              <a:t>15%</a:t>
            </a:r>
            <a:r>
              <a:rPr lang="en-US" i="1" dirty="0"/>
              <a:t> increase in OSH cases over same period last year</a:t>
            </a:r>
          </a:p>
          <a:p>
            <a:pPr lvl="1"/>
            <a:endParaRPr lang="en-US" sz="1800" b="1" i="1" dirty="0"/>
          </a:p>
          <a:p>
            <a:pPr lvl="1"/>
            <a:r>
              <a:rPr lang="en-US" b="1" i="1" dirty="0"/>
              <a:t>26%</a:t>
            </a:r>
            <a:r>
              <a:rPr lang="en-US" i="1" dirty="0"/>
              <a:t> of calls to helpline have been COVID-19 related</a:t>
            </a:r>
          </a:p>
          <a:p>
            <a:endParaRPr lang="en-US" dirty="0"/>
          </a:p>
          <a:p>
            <a:endParaRPr lang="en-US" dirty="0"/>
          </a:p>
        </p:txBody>
      </p:sp>
    </p:spTree>
    <p:extLst>
      <p:ext uri="{BB962C8B-B14F-4D97-AF65-F5344CB8AC3E}">
        <p14:creationId xmlns:p14="http://schemas.microsoft.com/office/powerpoint/2010/main" val="814021499"/>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REDA Complaints</a:t>
            </a:r>
          </a:p>
          <a:p>
            <a:pPr eaLnBrk="0" hangingPunct="0"/>
            <a:r>
              <a:rPr lang="en-US" sz="2400" i="1" dirty="0">
                <a:solidFill>
                  <a:schemeClr val="bg2"/>
                </a:solidFill>
              </a:rPr>
              <a:t>COVID-19 Protected Activities Alleged</a:t>
            </a:r>
            <a:endParaRPr lang="en-US" sz="2400" b="1" i="1" dirty="0">
              <a:solidFill>
                <a:schemeClr val="bg2"/>
              </a:solidFill>
            </a:endParaRPr>
          </a:p>
        </p:txBody>
      </p:sp>
      <p:sp>
        <p:nvSpPr>
          <p:cNvPr id="7" name="TextBox 6">
            <a:extLst>
              <a:ext uri="{FF2B5EF4-FFF2-40B4-BE49-F238E27FC236}">
                <a16:creationId xmlns:a16="http://schemas.microsoft.com/office/drawing/2014/main" id="{005F7403-8A19-438E-93C5-AF59EDF17ED6}"/>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8" name="Content Placeholder 7">
            <a:extLst>
              <a:ext uri="{FF2B5EF4-FFF2-40B4-BE49-F238E27FC236}">
                <a16:creationId xmlns:a16="http://schemas.microsoft.com/office/drawing/2014/main" id="{115D9AD1-A4B1-4AA2-99FC-70262BDD9ACA}"/>
              </a:ext>
            </a:extLst>
          </p:cNvPr>
          <p:cNvSpPr>
            <a:spLocks noGrp="1"/>
          </p:cNvSpPr>
          <p:nvPr>
            <p:ph idx="1"/>
          </p:nvPr>
        </p:nvSpPr>
        <p:spPr>
          <a:xfrm>
            <a:off x="533400" y="1265237"/>
            <a:ext cx="8001000" cy="4525963"/>
          </a:xfrm>
        </p:spPr>
        <p:txBody>
          <a:bodyPr/>
          <a:lstStyle/>
          <a:p>
            <a:r>
              <a:rPr lang="en-US" sz="2400" dirty="0"/>
              <a:t>Filed an OSH complaint</a:t>
            </a:r>
          </a:p>
          <a:p>
            <a:endParaRPr lang="en-US" sz="1400" dirty="0"/>
          </a:p>
          <a:p>
            <a:r>
              <a:rPr lang="en-US" sz="2400" dirty="0"/>
              <a:t>Contacted the press</a:t>
            </a:r>
          </a:p>
          <a:p>
            <a:endParaRPr lang="en-US" sz="1400" dirty="0"/>
          </a:p>
          <a:p>
            <a:r>
              <a:rPr lang="en-US" sz="2400" dirty="0"/>
              <a:t>Lack of PPE/inappropriate safety precautions or lack thereof</a:t>
            </a:r>
          </a:p>
          <a:p>
            <a:endParaRPr lang="en-US" sz="1400" dirty="0"/>
          </a:p>
          <a:p>
            <a:r>
              <a:rPr lang="en-US" sz="2400" dirty="0"/>
              <a:t>Refusal to work due to safety concerns</a:t>
            </a:r>
          </a:p>
          <a:p>
            <a:endParaRPr lang="en-US" sz="1400" dirty="0"/>
          </a:p>
          <a:p>
            <a:r>
              <a:rPr lang="en-US" sz="2400" dirty="0"/>
              <a:t>Refusal to test employees</a:t>
            </a:r>
          </a:p>
          <a:p>
            <a:endParaRPr lang="en-US" sz="1400" dirty="0"/>
          </a:p>
          <a:p>
            <a:r>
              <a:rPr lang="en-US" sz="2400" dirty="0"/>
              <a:t>Employer insistence on no mask wearing</a:t>
            </a:r>
          </a:p>
          <a:p>
            <a:endParaRPr lang="en-US" sz="1400" dirty="0"/>
          </a:p>
          <a:p>
            <a:r>
              <a:rPr lang="en-US" sz="2400" dirty="0"/>
              <a:t>Exposure required quarantine</a:t>
            </a:r>
          </a:p>
          <a:p>
            <a:endParaRPr lang="en-US" dirty="0"/>
          </a:p>
          <a:p>
            <a:endParaRPr lang="en-US" dirty="0"/>
          </a:p>
        </p:txBody>
      </p:sp>
    </p:spTree>
    <p:extLst>
      <p:ext uri="{BB962C8B-B14F-4D97-AF65-F5344CB8AC3E}">
        <p14:creationId xmlns:p14="http://schemas.microsoft.com/office/powerpoint/2010/main" val="218614969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REDA Complaints</a:t>
            </a:r>
          </a:p>
          <a:p>
            <a:pPr eaLnBrk="0" hangingPunct="0"/>
            <a:r>
              <a:rPr lang="en-US" sz="2400" i="1" dirty="0">
                <a:solidFill>
                  <a:schemeClr val="bg2"/>
                </a:solidFill>
              </a:rPr>
              <a:t>COVID-19 Adverse Action Alleged</a:t>
            </a:r>
            <a:endParaRPr lang="en-US" sz="2400" b="1" i="1" dirty="0">
              <a:solidFill>
                <a:schemeClr val="bg2"/>
              </a:solidFill>
            </a:endParaRPr>
          </a:p>
        </p:txBody>
      </p:sp>
      <p:sp>
        <p:nvSpPr>
          <p:cNvPr id="7" name="TextBox 6">
            <a:extLst>
              <a:ext uri="{FF2B5EF4-FFF2-40B4-BE49-F238E27FC236}">
                <a16:creationId xmlns:a16="http://schemas.microsoft.com/office/drawing/2014/main" id="{005F7403-8A19-438E-93C5-AF59EDF17ED6}"/>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8" name="Content Placeholder 7">
            <a:extLst>
              <a:ext uri="{FF2B5EF4-FFF2-40B4-BE49-F238E27FC236}">
                <a16:creationId xmlns:a16="http://schemas.microsoft.com/office/drawing/2014/main" id="{115D9AD1-A4B1-4AA2-99FC-70262BDD9ACA}"/>
              </a:ext>
            </a:extLst>
          </p:cNvPr>
          <p:cNvSpPr>
            <a:spLocks noGrp="1"/>
          </p:cNvSpPr>
          <p:nvPr>
            <p:ph idx="1"/>
          </p:nvPr>
        </p:nvSpPr>
        <p:spPr>
          <a:xfrm>
            <a:off x="533400" y="1265237"/>
            <a:ext cx="8001000" cy="4525963"/>
          </a:xfrm>
        </p:spPr>
        <p:txBody>
          <a:bodyPr/>
          <a:lstStyle/>
          <a:p>
            <a:r>
              <a:rPr lang="en-US" dirty="0"/>
              <a:t>Termination</a:t>
            </a:r>
          </a:p>
          <a:p>
            <a:endParaRPr lang="en-US" dirty="0"/>
          </a:p>
          <a:p>
            <a:r>
              <a:rPr lang="en-US" dirty="0"/>
              <a:t>Demotion</a:t>
            </a:r>
          </a:p>
          <a:p>
            <a:endParaRPr lang="en-US" dirty="0"/>
          </a:p>
          <a:p>
            <a:r>
              <a:rPr lang="en-US" dirty="0"/>
              <a:t>Suspension</a:t>
            </a:r>
          </a:p>
          <a:p>
            <a:endParaRPr lang="en-US" dirty="0"/>
          </a:p>
          <a:p>
            <a:r>
              <a:rPr lang="en-US" dirty="0"/>
              <a:t>Forces leave of absence</a:t>
            </a:r>
          </a:p>
          <a:p>
            <a:endParaRPr lang="en-US" dirty="0"/>
          </a:p>
          <a:p>
            <a:r>
              <a:rPr lang="en-US" dirty="0"/>
              <a:t>Constructive discharge/abandoned the job/quit</a:t>
            </a:r>
          </a:p>
          <a:p>
            <a:endParaRPr lang="en-US" dirty="0"/>
          </a:p>
          <a:p>
            <a:endParaRPr lang="en-US" dirty="0"/>
          </a:p>
        </p:txBody>
      </p:sp>
    </p:spTree>
    <p:extLst>
      <p:ext uri="{BB962C8B-B14F-4D97-AF65-F5344CB8AC3E}">
        <p14:creationId xmlns:p14="http://schemas.microsoft.com/office/powerpoint/2010/main" val="2860802289"/>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REDA Complaints</a:t>
            </a:r>
          </a:p>
          <a:p>
            <a:pPr eaLnBrk="0" hangingPunct="0"/>
            <a:r>
              <a:rPr lang="en-US" sz="2400" i="1" dirty="0">
                <a:solidFill>
                  <a:schemeClr val="bg2"/>
                </a:solidFill>
              </a:rPr>
              <a:t>COVID-19 Respondent’s Asserted Defense</a:t>
            </a:r>
            <a:endParaRPr lang="en-US" sz="2400" b="1" i="1" dirty="0">
              <a:solidFill>
                <a:schemeClr val="bg2"/>
              </a:solidFill>
            </a:endParaRPr>
          </a:p>
        </p:txBody>
      </p:sp>
      <p:sp>
        <p:nvSpPr>
          <p:cNvPr id="7" name="TextBox 6">
            <a:extLst>
              <a:ext uri="{FF2B5EF4-FFF2-40B4-BE49-F238E27FC236}">
                <a16:creationId xmlns:a16="http://schemas.microsoft.com/office/drawing/2014/main" id="{005F7403-8A19-438E-93C5-AF59EDF17ED6}"/>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8" name="Content Placeholder 7">
            <a:extLst>
              <a:ext uri="{FF2B5EF4-FFF2-40B4-BE49-F238E27FC236}">
                <a16:creationId xmlns:a16="http://schemas.microsoft.com/office/drawing/2014/main" id="{115D9AD1-A4B1-4AA2-99FC-70262BDD9ACA}"/>
              </a:ext>
            </a:extLst>
          </p:cNvPr>
          <p:cNvSpPr>
            <a:spLocks noGrp="1"/>
          </p:cNvSpPr>
          <p:nvPr>
            <p:ph idx="1"/>
          </p:nvPr>
        </p:nvSpPr>
        <p:spPr>
          <a:xfrm>
            <a:off x="533400" y="1265237"/>
            <a:ext cx="8001000" cy="4525963"/>
          </a:xfrm>
        </p:spPr>
        <p:txBody>
          <a:bodyPr/>
          <a:lstStyle/>
          <a:p>
            <a:pPr>
              <a:lnSpc>
                <a:spcPct val="150000"/>
              </a:lnSpc>
            </a:pPr>
            <a:r>
              <a:rPr lang="en-US" dirty="0"/>
              <a:t>No knowledge of protected activity</a:t>
            </a:r>
          </a:p>
          <a:p>
            <a:pPr>
              <a:lnSpc>
                <a:spcPct val="150000"/>
              </a:lnSpc>
            </a:pPr>
            <a:endParaRPr lang="en-US" sz="800" dirty="0"/>
          </a:p>
          <a:p>
            <a:pPr>
              <a:lnSpc>
                <a:spcPct val="150000"/>
              </a:lnSpc>
            </a:pPr>
            <a:r>
              <a:rPr lang="en-US" dirty="0"/>
              <a:t>Complainant walked off the job</a:t>
            </a:r>
          </a:p>
          <a:p>
            <a:pPr>
              <a:lnSpc>
                <a:spcPct val="150000"/>
              </a:lnSpc>
            </a:pPr>
            <a:endParaRPr lang="en-US" sz="800" dirty="0"/>
          </a:p>
          <a:p>
            <a:pPr>
              <a:lnSpc>
                <a:spcPct val="150000"/>
              </a:lnSpc>
            </a:pPr>
            <a:r>
              <a:rPr lang="en-US" dirty="0"/>
              <a:t>Violation of attendance policy</a:t>
            </a:r>
          </a:p>
          <a:p>
            <a:pPr>
              <a:lnSpc>
                <a:spcPct val="150000"/>
              </a:lnSpc>
            </a:pPr>
            <a:endParaRPr lang="en-US" sz="800" dirty="0"/>
          </a:p>
          <a:p>
            <a:pPr>
              <a:lnSpc>
                <a:spcPct val="150000"/>
              </a:lnSpc>
            </a:pPr>
            <a:r>
              <a:rPr lang="en-US" dirty="0"/>
              <a:t>Refusal to perform work assignment</a:t>
            </a:r>
          </a:p>
          <a:p>
            <a:endParaRPr lang="en-US" dirty="0"/>
          </a:p>
          <a:p>
            <a:endParaRPr lang="en-US" dirty="0"/>
          </a:p>
        </p:txBody>
      </p:sp>
    </p:spTree>
    <p:extLst>
      <p:ext uri="{BB962C8B-B14F-4D97-AF65-F5344CB8AC3E}">
        <p14:creationId xmlns:p14="http://schemas.microsoft.com/office/powerpoint/2010/main" val="409203978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4330245"/>
            <a:ext cx="3048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6248400" y="4330242"/>
            <a:ext cx="2285999" cy="1613357"/>
          </a:xfrm>
          <a:prstGeom prst="rect">
            <a:avLst/>
          </a:prstGeom>
          <a:noFill/>
          <a:ln w="9525">
            <a:noFill/>
            <a:miter lim="800000"/>
            <a:headEnd/>
            <a:tailEnd/>
          </a:ln>
        </p:spPr>
      </p:pic>
      <p:pic>
        <p:nvPicPr>
          <p:cNvPr id="28" name="Picture 27" descr="C:\Documents and Settings\Wanda Lagoe\My Documents\My Pictures\PSM\IMG_1928.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4419601" y="4330243"/>
            <a:ext cx="1828800"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pic>
        <p:nvPicPr>
          <p:cNvPr id="13" name="Picture 12"/>
          <p:cNvPicPr/>
          <p:nvPr/>
        </p:nvPicPr>
        <p:blipFill rotWithShape="1">
          <a:blip r:embed="rId6" cstate="print">
            <a:extLst>
              <a:ext uri="{28A0092B-C50C-407E-A947-70E740481C1C}">
                <a14:useLocalDpi xmlns:a14="http://schemas.microsoft.com/office/drawing/2010/main"/>
              </a:ext>
            </a:extLst>
          </a:blip>
          <a:srcRect t="-1727"/>
          <a:stretch/>
        </p:blipFill>
        <p:spPr bwMode="auto">
          <a:xfrm>
            <a:off x="3200400" y="4191000"/>
            <a:ext cx="1676400" cy="1752599"/>
          </a:xfrm>
          <a:prstGeom prst="rect">
            <a:avLst/>
          </a:prstGeom>
          <a:noFill/>
          <a:ln>
            <a:noFill/>
          </a:ln>
          <a:extLst>
            <a:ext uri="{53640926-AAD7-44D8-BBD7-CCE9431645EC}">
              <a14:shadowObscured xmlns:a14="http://schemas.microsoft.com/office/drawing/2010/main"/>
            </a:ext>
          </a:extLst>
        </p:spPr>
      </p:pic>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2801113175"/>
              </p:ext>
            </p:extLst>
          </p:nvPr>
        </p:nvGraphicFramePr>
        <p:xfrm>
          <a:off x="609599" y="1121656"/>
          <a:ext cx="7924800" cy="1685700"/>
        </p:xfrm>
        <a:graphic>
          <a:graphicData uri="http://schemas.openxmlformats.org/drawingml/2006/table">
            <a:tbl>
              <a:tblPr firstRow="1" bandRow="1">
                <a:tableStyleId>{00A15C55-8517-42AA-B614-E9B94910E393}</a:tableStyleId>
              </a:tblPr>
              <a:tblGrid>
                <a:gridCol w="2752507">
                  <a:extLst>
                    <a:ext uri="{9D8B030D-6E8A-4147-A177-3AD203B41FA5}">
                      <a16:colId xmlns:a16="http://schemas.microsoft.com/office/drawing/2014/main" val="20000"/>
                    </a:ext>
                  </a:extLst>
                </a:gridCol>
                <a:gridCol w="1022360">
                  <a:extLst>
                    <a:ext uri="{9D8B030D-6E8A-4147-A177-3AD203B41FA5}">
                      <a16:colId xmlns:a16="http://schemas.microsoft.com/office/drawing/2014/main" val="20001"/>
                    </a:ext>
                  </a:extLst>
                </a:gridCol>
                <a:gridCol w="1022360">
                  <a:extLst>
                    <a:ext uri="{9D8B030D-6E8A-4147-A177-3AD203B41FA5}">
                      <a16:colId xmlns:a16="http://schemas.microsoft.com/office/drawing/2014/main" val="1915068816"/>
                    </a:ext>
                  </a:extLst>
                </a:gridCol>
                <a:gridCol w="1022360">
                  <a:extLst>
                    <a:ext uri="{9D8B030D-6E8A-4147-A177-3AD203B41FA5}">
                      <a16:colId xmlns:a16="http://schemas.microsoft.com/office/drawing/2014/main" val="46327116"/>
                    </a:ext>
                  </a:extLst>
                </a:gridCol>
                <a:gridCol w="964890">
                  <a:extLst>
                    <a:ext uri="{9D8B030D-6E8A-4147-A177-3AD203B41FA5}">
                      <a16:colId xmlns:a16="http://schemas.microsoft.com/office/drawing/2014/main" val="20002"/>
                    </a:ext>
                  </a:extLst>
                </a:gridCol>
                <a:gridCol w="1140323">
                  <a:extLst>
                    <a:ext uri="{9D8B030D-6E8A-4147-A177-3AD203B41FA5}">
                      <a16:colId xmlns:a16="http://schemas.microsoft.com/office/drawing/2014/main" val="20003"/>
                    </a:ext>
                  </a:extLst>
                </a:gridCol>
              </a:tblGrid>
              <a:tr h="697844">
                <a:tc>
                  <a:txBody>
                    <a:bodyPr/>
                    <a:lstStyle/>
                    <a:p>
                      <a:pPr algn="ctr"/>
                      <a:r>
                        <a:rPr lang="en-US" sz="1800" dirty="0">
                          <a:solidFill>
                            <a:schemeClr val="tx1"/>
                          </a:solidFill>
                        </a:rPr>
                        <a:t>Education, Training and Technical Assistance (ETTA)</a:t>
                      </a:r>
                      <a:endParaRPr lang="en-US" sz="18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85650">
                <a:tc>
                  <a:txBody>
                    <a:bodyPr/>
                    <a:lstStyle/>
                    <a:p>
                      <a:pPr algn="r"/>
                      <a:r>
                        <a:rPr lang="en-US" sz="1300" i="1" dirty="0"/>
                        <a:t>Publications Distributed</a:t>
                      </a:r>
                      <a:endParaRPr lang="en-US" sz="1300" b="0" i="1" dirty="0"/>
                    </a:p>
                  </a:txBody>
                  <a:tcPr>
                    <a:solidFill>
                      <a:schemeClr val="bg1">
                        <a:lumMod val="95000"/>
                      </a:schemeClr>
                    </a:solidFill>
                  </a:tcPr>
                </a:tc>
                <a:tc>
                  <a:txBody>
                    <a:bodyPr/>
                    <a:lstStyle/>
                    <a:p>
                      <a:pPr algn="ctr"/>
                      <a:r>
                        <a:rPr lang="en-US" sz="1300" b="0" i="0" dirty="0"/>
                        <a:t>6,823</a:t>
                      </a:r>
                    </a:p>
                  </a:txBody>
                  <a:tcPr>
                    <a:solidFill>
                      <a:schemeClr val="bg1">
                        <a:lumMod val="95000"/>
                      </a:schemeClr>
                    </a:solidFill>
                  </a:tcPr>
                </a:tc>
                <a:tc>
                  <a:txBody>
                    <a:bodyPr/>
                    <a:lstStyle/>
                    <a:p>
                      <a:pPr algn="ctr"/>
                      <a:r>
                        <a:rPr lang="en-US" sz="1300" b="0" i="0" dirty="0"/>
                        <a:t>9,815</a:t>
                      </a:r>
                    </a:p>
                  </a:txBody>
                  <a:tcPr>
                    <a:solidFill>
                      <a:schemeClr val="bg1">
                        <a:lumMod val="95000"/>
                      </a:schemeClr>
                    </a:solidFill>
                  </a:tcPr>
                </a:tc>
                <a:tc>
                  <a:txBody>
                    <a:bodyPr/>
                    <a:lstStyle/>
                    <a:p>
                      <a:pPr algn="ctr"/>
                      <a:r>
                        <a:rPr lang="en-US" sz="1300" b="0" i="0" dirty="0"/>
                        <a:t>688</a:t>
                      </a:r>
                    </a:p>
                  </a:txBody>
                  <a:tcPr>
                    <a:solidFill>
                      <a:schemeClr val="bg1">
                        <a:lumMod val="95000"/>
                      </a:schemeClr>
                    </a:solidFill>
                  </a:tcPr>
                </a:tc>
                <a:tc>
                  <a:txBody>
                    <a:bodyPr/>
                    <a:lstStyle/>
                    <a:p>
                      <a:pPr algn="ctr"/>
                      <a:r>
                        <a:rPr lang="en-US" sz="1300" b="1" i="1" dirty="0"/>
                        <a:t>17,326</a:t>
                      </a:r>
                    </a:p>
                  </a:txBody>
                  <a:tcPr>
                    <a:solidFill>
                      <a:schemeClr val="bg1">
                        <a:lumMod val="95000"/>
                      </a:schemeClr>
                    </a:solidFill>
                  </a:tcPr>
                </a:tc>
                <a:tc>
                  <a:txBody>
                    <a:bodyPr/>
                    <a:lstStyle/>
                    <a:p>
                      <a:pPr algn="ctr"/>
                      <a:r>
                        <a:rPr lang="en-US" sz="1300" i="0" dirty="0"/>
                        <a:t>20,000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85650">
                <a:tc>
                  <a:txBody>
                    <a:bodyPr/>
                    <a:lstStyle/>
                    <a:p>
                      <a:pPr algn="r"/>
                      <a:r>
                        <a:rPr lang="en-US" sz="1300" i="1" dirty="0"/>
                        <a:t>Standards Interpretations</a:t>
                      </a:r>
                      <a:endParaRPr lang="en-US" sz="1300" b="0" i="1" dirty="0"/>
                    </a:p>
                  </a:txBody>
                  <a:tcPr>
                    <a:solidFill>
                      <a:schemeClr val="bg1">
                        <a:lumMod val="85000"/>
                      </a:schemeClr>
                    </a:solidFill>
                  </a:tcPr>
                </a:tc>
                <a:tc>
                  <a:txBody>
                    <a:bodyPr/>
                    <a:lstStyle/>
                    <a:p>
                      <a:pPr algn="ctr"/>
                      <a:r>
                        <a:rPr lang="en-US" sz="1300" b="0" i="0" dirty="0"/>
                        <a:t>723</a:t>
                      </a:r>
                    </a:p>
                  </a:txBody>
                  <a:tcPr>
                    <a:solidFill>
                      <a:schemeClr val="bg1">
                        <a:lumMod val="85000"/>
                      </a:schemeClr>
                    </a:solidFill>
                  </a:tcPr>
                </a:tc>
                <a:tc>
                  <a:txBody>
                    <a:bodyPr/>
                    <a:lstStyle/>
                    <a:p>
                      <a:pPr algn="ctr"/>
                      <a:r>
                        <a:rPr lang="en-US" sz="1300" b="0" i="0" dirty="0"/>
                        <a:t>1,009</a:t>
                      </a:r>
                    </a:p>
                  </a:txBody>
                  <a:tcPr>
                    <a:solidFill>
                      <a:schemeClr val="bg1">
                        <a:lumMod val="85000"/>
                      </a:schemeClr>
                    </a:solidFill>
                  </a:tcPr>
                </a:tc>
                <a:tc>
                  <a:txBody>
                    <a:bodyPr/>
                    <a:lstStyle/>
                    <a:p>
                      <a:pPr algn="ctr"/>
                      <a:r>
                        <a:rPr lang="en-US" sz="1300" b="0" i="0" dirty="0"/>
                        <a:t>882</a:t>
                      </a:r>
                    </a:p>
                  </a:txBody>
                  <a:tcPr>
                    <a:solidFill>
                      <a:schemeClr val="bg1">
                        <a:lumMod val="85000"/>
                      </a:schemeClr>
                    </a:solidFill>
                  </a:tcPr>
                </a:tc>
                <a:tc>
                  <a:txBody>
                    <a:bodyPr/>
                    <a:lstStyle/>
                    <a:p>
                      <a:pPr algn="ctr"/>
                      <a:r>
                        <a:rPr lang="en-US" sz="1300" b="1" i="1" dirty="0"/>
                        <a:t>2,614</a:t>
                      </a:r>
                    </a:p>
                  </a:txBody>
                  <a:tcPr>
                    <a:solidFill>
                      <a:schemeClr val="bg1">
                        <a:lumMod val="85000"/>
                      </a:schemeClr>
                    </a:solidFill>
                  </a:tcPr>
                </a:tc>
                <a:tc>
                  <a:txBody>
                    <a:bodyPr/>
                    <a:lstStyle/>
                    <a:p>
                      <a:pPr algn="ctr"/>
                      <a:r>
                        <a:rPr lang="en-US" sz="1300" i="0" dirty="0"/>
                        <a:t>NA</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ADA0AFA-1E19-48C3-AE5B-967E3542B0AA}"/>
              </a:ext>
            </a:extLst>
          </p:cNvPr>
          <p:cNvGraphicFramePr>
            <a:graphicFrameLocks noGrp="1"/>
          </p:cNvGraphicFramePr>
          <p:nvPr>
            <p:extLst>
              <p:ext uri="{D42A27DB-BD31-4B8C-83A1-F6EECF244321}">
                <p14:modId xmlns:p14="http://schemas.microsoft.com/office/powerpoint/2010/main" val="2733196455"/>
              </p:ext>
            </p:extLst>
          </p:nvPr>
        </p:nvGraphicFramePr>
        <p:xfrm>
          <a:off x="609599" y="2789230"/>
          <a:ext cx="7924795" cy="1798320"/>
        </p:xfrm>
        <a:graphic>
          <a:graphicData uri="http://schemas.openxmlformats.org/drawingml/2006/table">
            <a:tbl>
              <a:tblPr firstRow="1" bandRow="1">
                <a:tableStyleId>{00A15C55-8517-42AA-B614-E9B94910E393}</a:tableStyleId>
              </a:tblPr>
              <a:tblGrid>
                <a:gridCol w="2752507">
                  <a:extLst>
                    <a:ext uri="{9D8B030D-6E8A-4147-A177-3AD203B41FA5}">
                      <a16:colId xmlns:a16="http://schemas.microsoft.com/office/drawing/2014/main" val="20000"/>
                    </a:ext>
                  </a:extLst>
                </a:gridCol>
                <a:gridCol w="1022359">
                  <a:extLst>
                    <a:ext uri="{9D8B030D-6E8A-4147-A177-3AD203B41FA5}">
                      <a16:colId xmlns:a16="http://schemas.microsoft.com/office/drawing/2014/main" val="20001"/>
                    </a:ext>
                  </a:extLst>
                </a:gridCol>
                <a:gridCol w="1022359">
                  <a:extLst>
                    <a:ext uri="{9D8B030D-6E8A-4147-A177-3AD203B41FA5}">
                      <a16:colId xmlns:a16="http://schemas.microsoft.com/office/drawing/2014/main" val="1903564168"/>
                    </a:ext>
                  </a:extLst>
                </a:gridCol>
                <a:gridCol w="1022359">
                  <a:extLst>
                    <a:ext uri="{9D8B030D-6E8A-4147-A177-3AD203B41FA5}">
                      <a16:colId xmlns:a16="http://schemas.microsoft.com/office/drawing/2014/main" val="1548791726"/>
                    </a:ext>
                  </a:extLst>
                </a:gridCol>
                <a:gridCol w="964891">
                  <a:extLst>
                    <a:ext uri="{9D8B030D-6E8A-4147-A177-3AD203B41FA5}">
                      <a16:colId xmlns:a16="http://schemas.microsoft.com/office/drawing/2014/main" val="20002"/>
                    </a:ext>
                  </a:extLst>
                </a:gridCol>
                <a:gridCol w="1140320">
                  <a:extLst>
                    <a:ext uri="{9D8B030D-6E8A-4147-A177-3AD203B41FA5}">
                      <a16:colId xmlns:a16="http://schemas.microsoft.com/office/drawing/2014/main" val="20003"/>
                    </a:ext>
                  </a:extLst>
                </a:gridCol>
              </a:tblGrid>
              <a:tr h="599995">
                <a:tc>
                  <a:txBody>
                    <a:bodyPr/>
                    <a:lstStyle/>
                    <a:p>
                      <a:pPr algn="ctr"/>
                      <a:r>
                        <a:rPr lang="en-US" sz="1800" b="1" dirty="0">
                          <a:solidFill>
                            <a:schemeClr val="tx1"/>
                          </a:solidFill>
                        </a:rPr>
                        <a:t>Agricultural</a:t>
                      </a:r>
                      <a:r>
                        <a:rPr lang="en-US" sz="1800" b="1" baseline="0" dirty="0">
                          <a:solidFill>
                            <a:schemeClr val="tx1"/>
                          </a:solidFill>
                        </a:rPr>
                        <a:t> Safety and Health (</a:t>
                      </a:r>
                      <a:r>
                        <a:rPr lang="en-US" sz="18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7142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263</a:t>
                      </a:r>
                    </a:p>
                  </a:txBody>
                  <a:tcPr>
                    <a:solidFill>
                      <a:schemeClr val="bg1">
                        <a:lumMod val="95000"/>
                      </a:schemeClr>
                    </a:solidFill>
                  </a:tcPr>
                </a:tc>
                <a:tc>
                  <a:txBody>
                    <a:bodyPr/>
                    <a:lstStyle/>
                    <a:p>
                      <a:pPr algn="ctr"/>
                      <a:r>
                        <a:rPr lang="en-US" sz="1300" b="0" i="0" dirty="0"/>
                        <a:t>1,971</a:t>
                      </a:r>
                    </a:p>
                  </a:txBody>
                  <a:tcPr>
                    <a:solidFill>
                      <a:schemeClr val="bg1">
                        <a:lumMod val="95000"/>
                      </a:schemeClr>
                    </a:solidFill>
                  </a:tcPr>
                </a:tc>
                <a:tc>
                  <a:txBody>
                    <a:bodyPr/>
                    <a:lstStyle/>
                    <a:p>
                      <a:pPr algn="ctr"/>
                      <a:r>
                        <a:rPr lang="en-US" sz="1300" b="0" i="0" dirty="0"/>
                        <a:t>196</a:t>
                      </a:r>
                    </a:p>
                  </a:txBody>
                  <a:tcPr>
                    <a:solidFill>
                      <a:schemeClr val="bg1">
                        <a:lumMod val="95000"/>
                      </a:schemeClr>
                    </a:solidFill>
                  </a:tcPr>
                </a:tc>
                <a:tc>
                  <a:txBody>
                    <a:bodyPr/>
                    <a:lstStyle/>
                    <a:p>
                      <a:pPr algn="ctr"/>
                      <a:r>
                        <a:rPr lang="en-US" sz="1300" b="1" i="1" dirty="0"/>
                        <a:t>2,430</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27142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13</a:t>
                      </a:r>
                    </a:p>
                  </a:txBody>
                  <a:tcPr>
                    <a:solidFill>
                      <a:schemeClr val="bg1">
                        <a:lumMod val="85000"/>
                      </a:schemeClr>
                    </a:solidFill>
                  </a:tcPr>
                </a:tc>
                <a:tc>
                  <a:txBody>
                    <a:bodyPr/>
                    <a:lstStyle/>
                    <a:p>
                      <a:pPr algn="ctr"/>
                      <a:r>
                        <a:rPr lang="en-US" sz="1300" b="0" i="0" dirty="0"/>
                        <a:t>4</a:t>
                      </a:r>
                    </a:p>
                  </a:txBody>
                  <a:tcPr>
                    <a:solidFill>
                      <a:schemeClr val="bg1">
                        <a:lumMod val="85000"/>
                      </a:schemeClr>
                    </a:solidFill>
                  </a:tcPr>
                </a:tc>
                <a:tc>
                  <a:txBody>
                    <a:bodyPr/>
                    <a:lstStyle/>
                    <a:p>
                      <a:pPr algn="ctr"/>
                      <a:r>
                        <a:rPr lang="en-US" sz="1300" b="0" i="0" dirty="0"/>
                        <a:t>4</a:t>
                      </a:r>
                    </a:p>
                  </a:txBody>
                  <a:tcPr>
                    <a:solidFill>
                      <a:schemeClr val="bg1">
                        <a:lumMod val="85000"/>
                      </a:schemeClr>
                    </a:solidFill>
                  </a:tcPr>
                </a:tc>
                <a:tc>
                  <a:txBody>
                    <a:bodyPr/>
                    <a:lstStyle/>
                    <a:p>
                      <a:pPr algn="ctr"/>
                      <a:r>
                        <a:rPr lang="en-US" sz="1300" b="1" i="1" dirty="0"/>
                        <a:t>21</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27142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114</a:t>
                      </a:r>
                    </a:p>
                  </a:txBody>
                  <a:tcPr>
                    <a:solidFill>
                      <a:schemeClr val="bg1">
                        <a:lumMod val="95000"/>
                      </a:schemeClr>
                    </a:solidFill>
                  </a:tcPr>
                </a:tc>
                <a:tc>
                  <a:txBody>
                    <a:bodyPr/>
                    <a:lstStyle/>
                    <a:p>
                      <a:pPr algn="ctr"/>
                      <a:r>
                        <a:rPr lang="en-US" sz="1300" b="0" i="0" dirty="0"/>
                        <a:t>1,085</a:t>
                      </a:r>
                    </a:p>
                  </a:txBody>
                  <a:tcPr>
                    <a:solidFill>
                      <a:schemeClr val="bg1">
                        <a:lumMod val="95000"/>
                      </a:schemeClr>
                    </a:solidFill>
                  </a:tcPr>
                </a:tc>
                <a:tc>
                  <a:txBody>
                    <a:bodyPr/>
                    <a:lstStyle/>
                    <a:p>
                      <a:pPr algn="ctr"/>
                      <a:r>
                        <a:rPr lang="en-US" sz="1300" b="0" i="0" dirty="0"/>
                        <a:t>267</a:t>
                      </a:r>
                    </a:p>
                  </a:txBody>
                  <a:tcPr>
                    <a:solidFill>
                      <a:schemeClr val="bg1">
                        <a:lumMod val="95000"/>
                      </a:schemeClr>
                    </a:solidFill>
                  </a:tcPr>
                </a:tc>
                <a:tc>
                  <a:txBody>
                    <a:bodyPr/>
                    <a:lstStyle/>
                    <a:p>
                      <a:pPr algn="ctr"/>
                      <a:r>
                        <a:rPr lang="en-US" sz="1300" b="1" i="1" dirty="0"/>
                        <a:t>1,466</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27142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212</a:t>
                      </a:r>
                    </a:p>
                  </a:txBody>
                  <a:tcPr>
                    <a:solidFill>
                      <a:schemeClr val="bg1">
                        <a:lumMod val="85000"/>
                      </a:schemeClr>
                    </a:solidFill>
                  </a:tcPr>
                </a:tc>
                <a:tc>
                  <a:txBody>
                    <a:bodyPr/>
                    <a:lstStyle/>
                    <a:p>
                      <a:pPr algn="ctr"/>
                      <a:r>
                        <a:rPr lang="en-US" sz="1300" b="0" i="0" dirty="0"/>
                        <a:t>1,134</a:t>
                      </a:r>
                    </a:p>
                  </a:txBody>
                  <a:tcPr>
                    <a:solidFill>
                      <a:schemeClr val="bg1">
                        <a:lumMod val="85000"/>
                      </a:schemeClr>
                    </a:solidFill>
                  </a:tcPr>
                </a:tc>
                <a:tc>
                  <a:txBody>
                    <a:bodyPr/>
                    <a:lstStyle/>
                    <a:p>
                      <a:pPr algn="ctr"/>
                      <a:r>
                        <a:rPr lang="en-US" sz="1300" b="0" i="0" dirty="0"/>
                        <a:t>220</a:t>
                      </a:r>
                    </a:p>
                  </a:txBody>
                  <a:tcPr>
                    <a:solidFill>
                      <a:schemeClr val="bg1">
                        <a:lumMod val="85000"/>
                      </a:schemeClr>
                    </a:solidFill>
                  </a:tcPr>
                </a:tc>
                <a:tc>
                  <a:txBody>
                    <a:bodyPr/>
                    <a:lstStyle/>
                    <a:p>
                      <a:pPr algn="ctr"/>
                      <a:r>
                        <a:rPr lang="en-US" sz="1300" b="1" i="1" dirty="0"/>
                        <a:t>1,566</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B85C8C75-6212-4DF9-B5B9-1E19148D34E2}"/>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13" name="Content Placeholder 12">
            <a:extLst>
              <a:ext uri="{FF2B5EF4-FFF2-40B4-BE49-F238E27FC236}">
                <a16:creationId xmlns:a16="http://schemas.microsoft.com/office/drawing/2014/main" id="{6736B883-75D7-459C-AD33-3AB9599DF06E}"/>
              </a:ext>
            </a:extLst>
          </p:cNvPr>
          <p:cNvGraphicFramePr>
            <a:graphicFrameLocks noGrp="1"/>
          </p:cNvGraphicFramePr>
          <p:nvPr>
            <p:ph idx="1"/>
            <p:extLst>
              <p:ext uri="{D42A27DB-BD31-4B8C-83A1-F6EECF244321}">
                <p14:modId xmlns:p14="http://schemas.microsoft.com/office/powerpoint/2010/main" val="2084168325"/>
              </p:ext>
            </p:extLst>
          </p:nvPr>
        </p:nvGraphicFramePr>
        <p:xfrm>
          <a:off x="685800" y="1295401"/>
          <a:ext cx="7772399" cy="3352799"/>
        </p:xfrm>
        <a:graphic>
          <a:graphicData uri="http://schemas.openxmlformats.org/drawingml/2006/table">
            <a:tbl>
              <a:tblPr>
                <a:tableStyleId>{5C22544A-7EE6-4342-B048-85BDC9FD1C3A}</a:tableStyleId>
              </a:tblPr>
              <a:tblGrid>
                <a:gridCol w="2209800">
                  <a:extLst>
                    <a:ext uri="{9D8B030D-6E8A-4147-A177-3AD203B41FA5}">
                      <a16:colId xmlns:a16="http://schemas.microsoft.com/office/drawing/2014/main" val="4225244791"/>
                    </a:ext>
                  </a:extLst>
                </a:gridCol>
                <a:gridCol w="990600">
                  <a:extLst>
                    <a:ext uri="{9D8B030D-6E8A-4147-A177-3AD203B41FA5}">
                      <a16:colId xmlns:a16="http://schemas.microsoft.com/office/drawing/2014/main" val="4257475842"/>
                    </a:ext>
                  </a:extLst>
                </a:gridCol>
                <a:gridCol w="990600">
                  <a:extLst>
                    <a:ext uri="{9D8B030D-6E8A-4147-A177-3AD203B41FA5}">
                      <a16:colId xmlns:a16="http://schemas.microsoft.com/office/drawing/2014/main" val="1396554905"/>
                    </a:ext>
                  </a:extLst>
                </a:gridCol>
                <a:gridCol w="914400">
                  <a:extLst>
                    <a:ext uri="{9D8B030D-6E8A-4147-A177-3AD203B41FA5}">
                      <a16:colId xmlns:a16="http://schemas.microsoft.com/office/drawing/2014/main" val="3560091187"/>
                    </a:ext>
                  </a:extLst>
                </a:gridCol>
                <a:gridCol w="873371">
                  <a:extLst>
                    <a:ext uri="{9D8B030D-6E8A-4147-A177-3AD203B41FA5}">
                      <a16:colId xmlns:a16="http://schemas.microsoft.com/office/drawing/2014/main" val="3017331411"/>
                    </a:ext>
                  </a:extLst>
                </a:gridCol>
                <a:gridCol w="879229">
                  <a:extLst>
                    <a:ext uri="{9D8B030D-6E8A-4147-A177-3AD203B41FA5}">
                      <a16:colId xmlns:a16="http://schemas.microsoft.com/office/drawing/2014/main" val="1822470533"/>
                    </a:ext>
                  </a:extLst>
                </a:gridCol>
                <a:gridCol w="914399">
                  <a:extLst>
                    <a:ext uri="{9D8B030D-6E8A-4147-A177-3AD203B41FA5}">
                      <a16:colId xmlns:a16="http://schemas.microsoft.com/office/drawing/2014/main" val="660787183"/>
                    </a:ext>
                  </a:extLst>
                </a:gridCol>
              </a:tblGrid>
              <a:tr h="488323">
                <a:tc>
                  <a:txBody>
                    <a:bodyPr/>
                    <a:lstStyle/>
                    <a:p>
                      <a:pPr algn="ctr" fontAlgn="b"/>
                      <a:r>
                        <a:rPr lang="en-US" sz="1800" b="1" u="none" strike="noStrike" dirty="0">
                          <a:solidFill>
                            <a:schemeClr val="tx1"/>
                          </a:solidFill>
                          <a:effectLst/>
                        </a:rPr>
                        <a:t>Calls/Emails</a:t>
                      </a:r>
                      <a:endParaRPr lang="en-US" sz="18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April*</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May*</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June*</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July*</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Calibri" panose="020F0502020204030204" pitchFamily="34" charset="0"/>
                        </a:rPr>
                        <a:t>August*</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rPr>
                        <a:t>Total</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88526">
                <a:tc>
                  <a:txBody>
                    <a:bodyPr/>
                    <a:lstStyle/>
                    <a:p>
                      <a:pPr algn="ctr" fontAlgn="b"/>
                      <a:r>
                        <a:rPr lang="en-US" sz="1600" b="0" i="1" u="none" strike="noStrike" dirty="0">
                          <a:solidFill>
                            <a:schemeClr val="tx1"/>
                          </a:solidFill>
                          <a:effectLst/>
                          <a:latin typeface="+mj-lt"/>
                        </a:rPr>
                        <a:t>OSH Director's Office</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217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436</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397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390</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298</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j-lt"/>
                        </a:rPr>
                        <a:t>1,738</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5190">
                <a:tc>
                  <a:txBody>
                    <a:bodyPr/>
                    <a:lstStyle/>
                    <a:p>
                      <a:pPr algn="ctr" fontAlgn="b"/>
                      <a:r>
                        <a:rPr lang="en-US" sz="1600" b="0" i="1" u="none" strike="noStrike" dirty="0">
                          <a:solidFill>
                            <a:schemeClr val="tx1"/>
                          </a:solidFill>
                          <a:effectLst/>
                          <a:latin typeface="+mj-lt"/>
                        </a:rPr>
                        <a:t>ETTA</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687</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262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155</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108</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70</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1,282</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5190">
                <a:tc>
                  <a:txBody>
                    <a:bodyPr/>
                    <a:lstStyle/>
                    <a:p>
                      <a:pPr algn="ctr" fontAlgn="b"/>
                      <a:r>
                        <a:rPr lang="en-US" sz="1600" b="0" i="1" u="none" strike="noStrike" dirty="0">
                          <a:solidFill>
                            <a:schemeClr val="tx1"/>
                          </a:solidFill>
                          <a:effectLst/>
                          <a:latin typeface="+mj-lt"/>
                        </a:rPr>
                        <a:t>ASH**</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45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45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64</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j-lt"/>
                        </a:rPr>
                        <a:t>242</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5190">
                <a:tc>
                  <a:txBody>
                    <a:bodyPr/>
                    <a:lstStyle/>
                    <a:p>
                      <a:pPr algn="ctr" fontAlgn="b"/>
                      <a:r>
                        <a:rPr lang="en-US" sz="1600" b="0" i="1" u="none" strike="noStrike" dirty="0">
                          <a:solidFill>
                            <a:schemeClr val="tx1"/>
                          </a:solidFill>
                          <a:effectLst/>
                          <a:latin typeface="+mj-lt"/>
                        </a:rPr>
                        <a:t>PSIM</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0</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4</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3</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5190">
                <a:tc>
                  <a:txBody>
                    <a:bodyPr/>
                    <a:lstStyle/>
                    <a:p>
                      <a:pPr algn="ctr" fontAlgn="b"/>
                      <a:r>
                        <a:rPr lang="en-US" sz="1600" b="0" i="1" u="none" strike="noStrike" dirty="0">
                          <a:solidFill>
                            <a:schemeClr val="tx1"/>
                          </a:solidFill>
                          <a:effectLst/>
                          <a:latin typeface="+mj-lt"/>
                        </a:rPr>
                        <a:t>CSB</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330</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234</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159</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129</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92</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j-lt"/>
                        </a:rPr>
                        <a:t>944</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5190">
                <a:tc>
                  <a:txBody>
                    <a:bodyPr/>
                    <a:lstStyle/>
                    <a:p>
                      <a:pPr algn="ctr" fontAlgn="b"/>
                      <a:r>
                        <a:rPr lang="en-US" sz="1600" b="1" i="1" u="none" strike="noStrike" dirty="0">
                          <a:solidFill>
                            <a:schemeClr val="tx1"/>
                          </a:solidFill>
                          <a:effectLst/>
                          <a:latin typeface="+mj-lt"/>
                        </a:rPr>
                        <a:t>Totals</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1,350</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1,021</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687</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685</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517</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4,260</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2" name="TextBox 1">
            <a:extLst>
              <a:ext uri="{FF2B5EF4-FFF2-40B4-BE49-F238E27FC236}">
                <a16:creationId xmlns:a16="http://schemas.microsoft.com/office/drawing/2014/main" id="{50A80A71-4AFB-4BB0-ABA8-390CE9B02B38}"/>
              </a:ext>
            </a:extLst>
          </p:cNvPr>
          <p:cNvSpPr txBox="1"/>
          <p:nvPr/>
        </p:nvSpPr>
        <p:spPr>
          <a:xfrm>
            <a:off x="592876" y="4777769"/>
            <a:ext cx="7865323" cy="646331"/>
          </a:xfrm>
          <a:prstGeom prst="rect">
            <a:avLst/>
          </a:prstGeom>
          <a:noFill/>
        </p:spPr>
        <p:txBody>
          <a:bodyPr wrap="square" rtlCol="0">
            <a:spAutoFit/>
          </a:bodyPr>
          <a:lstStyle/>
          <a:p>
            <a:r>
              <a:rPr lang="en-US" sz="1200" i="1" dirty="0"/>
              <a:t>*Monthly data as follows: April 2020 includes data through May 1, May 2020 includes data from May2- June 5, </a:t>
            </a:r>
          </a:p>
          <a:p>
            <a:r>
              <a:rPr lang="en-US" sz="1200" i="1" dirty="0"/>
              <a:t>June 2020 includes data from June 6-July 3, July 2020 includes data from July 4-July 31. August 2020 includes data from August 1 – August 21.</a:t>
            </a:r>
          </a:p>
        </p:txBody>
      </p:sp>
      <p:sp>
        <p:nvSpPr>
          <p:cNvPr id="6" name="TextBox 5">
            <a:extLst>
              <a:ext uri="{FF2B5EF4-FFF2-40B4-BE49-F238E27FC236}">
                <a16:creationId xmlns:a16="http://schemas.microsoft.com/office/drawing/2014/main" id="{912E695A-ECD6-4029-B5C6-BD79CC1A09FB}"/>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7" name="TextBox 6">
            <a:extLst>
              <a:ext uri="{FF2B5EF4-FFF2-40B4-BE49-F238E27FC236}">
                <a16:creationId xmlns:a16="http://schemas.microsoft.com/office/drawing/2014/main" id="{6828006A-25C6-4249-8570-2A11ED54DC38}"/>
              </a:ext>
            </a:extLst>
          </p:cNvPr>
          <p:cNvSpPr txBox="1"/>
          <p:nvPr/>
        </p:nvSpPr>
        <p:spPr>
          <a:xfrm>
            <a:off x="610360" y="5590401"/>
            <a:ext cx="3955635" cy="276999"/>
          </a:xfrm>
          <a:prstGeom prst="rect">
            <a:avLst/>
          </a:prstGeom>
          <a:noFill/>
        </p:spPr>
        <p:txBody>
          <a:bodyPr wrap="none" rtlCol="0">
            <a:spAutoFit/>
          </a:bodyPr>
          <a:lstStyle/>
          <a:p>
            <a:r>
              <a:rPr lang="en-US" sz="1200" i="1" dirty="0"/>
              <a:t>**Includes weekly conference calls with other Agencies.</a:t>
            </a:r>
          </a:p>
        </p:txBody>
      </p:sp>
    </p:spTree>
    <p:extLst>
      <p:ext uri="{BB962C8B-B14F-4D97-AF65-F5344CB8AC3E}">
        <p14:creationId xmlns:p14="http://schemas.microsoft.com/office/powerpoint/2010/main" val="425743675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3129626857"/>
              </p:ext>
            </p:extLst>
          </p:nvPr>
        </p:nvGraphicFramePr>
        <p:xfrm>
          <a:off x="608091" y="1219200"/>
          <a:ext cx="8039308" cy="737343"/>
        </p:xfrm>
        <a:graphic>
          <a:graphicData uri="http://schemas.openxmlformats.org/drawingml/2006/table">
            <a:tbl>
              <a:tblPr firstRow="1" bandRow="1">
                <a:tableStyleId>{00A15C55-8517-42AA-B614-E9B94910E393}</a:tableStyleId>
              </a:tblPr>
              <a:tblGrid>
                <a:gridCol w="183030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89091">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90600">
                  <a:extLst>
                    <a:ext uri="{9D8B030D-6E8A-4147-A177-3AD203B41FA5}">
                      <a16:colId xmlns:a16="http://schemas.microsoft.com/office/drawing/2014/main" val="14099204"/>
                    </a:ext>
                  </a:extLst>
                </a:gridCol>
                <a:gridCol w="876508">
                  <a:extLst>
                    <a:ext uri="{9D8B030D-6E8A-4147-A177-3AD203B41FA5}">
                      <a16:colId xmlns:a16="http://schemas.microsoft.com/office/drawing/2014/main" val="2516114909"/>
                    </a:ext>
                  </a:extLst>
                </a:gridCol>
              </a:tblGrid>
              <a:tr h="38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Director’s Office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ctr"/>
                      <a:r>
                        <a:rPr lang="en-US" sz="1400" b="0" i="1" dirty="0"/>
                        <a:t>Meetings</a:t>
                      </a:r>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a:txBody>
                    <a:bodyPr/>
                    <a:lstStyle/>
                    <a:p>
                      <a:pPr algn="ctr"/>
                      <a:r>
                        <a:rPr lang="en-US" sz="1400" b="0" i="0" dirty="0"/>
                        <a:t>26</a:t>
                      </a:r>
                    </a:p>
                  </a:txBody>
                  <a:tcPr anchor="ctr">
                    <a:solidFill>
                      <a:schemeClr val="bg1">
                        <a:lumMod val="95000"/>
                      </a:schemeClr>
                    </a:solidFill>
                  </a:tcPr>
                </a:tc>
                <a:tc>
                  <a:txBody>
                    <a:bodyPr/>
                    <a:lstStyle/>
                    <a:p>
                      <a:pPr algn="ctr"/>
                      <a:r>
                        <a:rPr lang="en-US" sz="1400" b="0" i="0" dirty="0"/>
                        <a:t>25</a:t>
                      </a:r>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0" i="0" dirty="0"/>
                        <a:t>9</a:t>
                      </a:r>
                    </a:p>
                  </a:txBody>
                  <a:tcPr anchor="ctr">
                    <a:solidFill>
                      <a:schemeClr val="bg1">
                        <a:lumMod val="95000"/>
                      </a:schemeClr>
                    </a:solidFill>
                  </a:tcPr>
                </a:tc>
                <a:tc>
                  <a:txBody>
                    <a:bodyPr/>
                    <a:lstStyle/>
                    <a:p>
                      <a:pPr algn="ctr"/>
                      <a:r>
                        <a:rPr lang="en-US" sz="1400" b="1" i="1" dirty="0"/>
                        <a:t>86</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793106974"/>
              </p:ext>
            </p:extLst>
          </p:nvPr>
        </p:nvGraphicFramePr>
        <p:xfrm>
          <a:off x="608091" y="2007680"/>
          <a:ext cx="8002510" cy="2796871"/>
        </p:xfrm>
        <a:graphic>
          <a:graphicData uri="http://schemas.openxmlformats.org/drawingml/2006/table">
            <a:tbl>
              <a:tblPr firstRow="1" bandRow="1">
                <a:tableStyleId>{00A15C55-8517-42AA-B614-E9B94910E393}</a:tableStyleId>
              </a:tblPr>
              <a:tblGrid>
                <a:gridCol w="1821931">
                  <a:extLst>
                    <a:ext uri="{9D8B030D-6E8A-4147-A177-3AD203B41FA5}">
                      <a16:colId xmlns:a16="http://schemas.microsoft.com/office/drawing/2014/main" val="1351541343"/>
                    </a:ext>
                  </a:extLst>
                </a:gridCol>
                <a:gridCol w="1365322">
                  <a:extLst>
                    <a:ext uri="{9D8B030D-6E8A-4147-A177-3AD203B41FA5}">
                      <a16:colId xmlns:a16="http://schemas.microsoft.com/office/drawing/2014/main" val="3158904017"/>
                    </a:ext>
                  </a:extLst>
                </a:gridCol>
                <a:gridCol w="984564">
                  <a:extLst>
                    <a:ext uri="{9D8B030D-6E8A-4147-A177-3AD203B41FA5}">
                      <a16:colId xmlns:a16="http://schemas.microsoft.com/office/drawing/2014/main" val="3159913933"/>
                    </a:ext>
                  </a:extLst>
                </a:gridCol>
                <a:gridCol w="1061917">
                  <a:extLst>
                    <a:ext uri="{9D8B030D-6E8A-4147-A177-3AD203B41FA5}">
                      <a16:colId xmlns:a16="http://schemas.microsoft.com/office/drawing/2014/main" val="4137899629"/>
                    </a:ext>
                  </a:extLst>
                </a:gridCol>
                <a:gridCol w="910214">
                  <a:extLst>
                    <a:ext uri="{9D8B030D-6E8A-4147-A177-3AD203B41FA5}">
                      <a16:colId xmlns:a16="http://schemas.microsoft.com/office/drawing/2014/main" val="3682297276"/>
                    </a:ext>
                  </a:extLst>
                </a:gridCol>
                <a:gridCol w="986066">
                  <a:extLst>
                    <a:ext uri="{9D8B030D-6E8A-4147-A177-3AD203B41FA5}">
                      <a16:colId xmlns:a16="http://schemas.microsoft.com/office/drawing/2014/main" val="1354704291"/>
                    </a:ext>
                  </a:extLst>
                </a:gridCol>
                <a:gridCol w="872496">
                  <a:extLst>
                    <a:ext uri="{9D8B030D-6E8A-4147-A177-3AD203B41FA5}">
                      <a16:colId xmlns:a16="http://schemas.microsoft.com/office/drawing/2014/main" val="336053993"/>
                    </a:ext>
                  </a:extLst>
                </a:gridCol>
              </a:tblGrid>
              <a:tr h="3751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579839">
                <a:tc>
                  <a:txBody>
                    <a:bodyPr/>
                    <a:lstStyle/>
                    <a:p>
                      <a:pPr algn="ctr"/>
                      <a:r>
                        <a:rPr lang="en-US" sz="1400" b="0" i="1" dirty="0"/>
                        <a:t>Valid COVID-19 Complaints</a:t>
                      </a:r>
                    </a:p>
                  </a:txBody>
                  <a:tcPr anchor="ctr">
                    <a:solidFill>
                      <a:schemeClr val="bg1">
                        <a:lumMod val="95000"/>
                      </a:schemeClr>
                    </a:solidFill>
                  </a:tcPr>
                </a:tc>
                <a:tc>
                  <a:txBody>
                    <a:bodyPr/>
                    <a:lstStyle/>
                    <a:p>
                      <a:pPr algn="ctr"/>
                      <a:r>
                        <a:rPr lang="en-US" sz="1400" b="0" i="0" dirty="0"/>
                        <a:t>180</a:t>
                      </a:r>
                    </a:p>
                  </a:txBody>
                  <a:tcPr anchor="ctr">
                    <a:solidFill>
                      <a:schemeClr val="bg1">
                        <a:lumMod val="95000"/>
                      </a:schemeClr>
                    </a:solidFill>
                  </a:tcPr>
                </a:tc>
                <a:tc>
                  <a:txBody>
                    <a:bodyPr/>
                    <a:lstStyle/>
                    <a:p>
                      <a:pPr algn="ctr"/>
                      <a:r>
                        <a:rPr lang="en-US" sz="1400" b="0" i="0" dirty="0"/>
                        <a:t>176</a:t>
                      </a:r>
                    </a:p>
                  </a:txBody>
                  <a:tcPr anchor="ctr">
                    <a:solidFill>
                      <a:schemeClr val="bg1">
                        <a:lumMod val="95000"/>
                      </a:schemeClr>
                    </a:solidFill>
                  </a:tcPr>
                </a:tc>
                <a:tc>
                  <a:txBody>
                    <a:bodyPr/>
                    <a:lstStyle/>
                    <a:p>
                      <a:pPr algn="ctr"/>
                      <a:r>
                        <a:rPr lang="en-US" sz="1400" b="0" i="0" dirty="0"/>
                        <a:t>166</a:t>
                      </a:r>
                    </a:p>
                  </a:txBody>
                  <a:tcPr anchor="ctr">
                    <a:solidFill>
                      <a:schemeClr val="bg1">
                        <a:lumMod val="95000"/>
                      </a:schemeClr>
                    </a:solidFill>
                  </a:tcPr>
                </a:tc>
                <a:tc>
                  <a:txBody>
                    <a:bodyPr/>
                    <a:lstStyle/>
                    <a:p>
                      <a:pPr algn="ctr"/>
                      <a:r>
                        <a:rPr lang="en-US" sz="1400" b="0" i="0" dirty="0"/>
                        <a:t>216</a:t>
                      </a:r>
                    </a:p>
                  </a:txBody>
                  <a:tcPr anchor="ctr">
                    <a:solidFill>
                      <a:schemeClr val="bg1">
                        <a:lumMod val="95000"/>
                      </a:schemeClr>
                    </a:solidFill>
                  </a:tcPr>
                </a:tc>
                <a:tc>
                  <a:txBody>
                    <a:bodyPr/>
                    <a:lstStyle/>
                    <a:p>
                      <a:pPr algn="ctr"/>
                      <a:r>
                        <a:rPr lang="en-US" sz="1400" b="0" i="1" dirty="0"/>
                        <a:t>171</a:t>
                      </a:r>
                    </a:p>
                  </a:txBody>
                  <a:tcPr anchor="ctr">
                    <a:solidFill>
                      <a:schemeClr val="bg1">
                        <a:lumMod val="95000"/>
                      </a:schemeClr>
                    </a:solidFill>
                  </a:tcPr>
                </a:tc>
                <a:tc>
                  <a:txBody>
                    <a:bodyPr/>
                    <a:lstStyle/>
                    <a:p>
                      <a:pPr algn="ctr"/>
                      <a:r>
                        <a:rPr lang="en-US" sz="1400" b="1" i="1" dirty="0"/>
                        <a:t>909</a:t>
                      </a:r>
                    </a:p>
                  </a:txBody>
                  <a:tcPr anchor="ctr">
                    <a:solidFill>
                      <a:schemeClr val="bg1">
                        <a:lumMod val="95000"/>
                      </a:schemeClr>
                    </a:solidFill>
                  </a:tcPr>
                </a:tc>
                <a:extLst>
                  <a:ext uri="{0D108BD9-81ED-4DB2-BD59-A6C34878D82A}">
                    <a16:rowId xmlns:a16="http://schemas.microsoft.com/office/drawing/2014/main" val="73781699"/>
                  </a:ext>
                </a:extLst>
              </a:tr>
              <a:tr h="579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t>Non-Valid COVID-19 Complaints</a:t>
                      </a:r>
                    </a:p>
                  </a:txBody>
                  <a:tcPr anchor="ctr">
                    <a:solidFill>
                      <a:schemeClr val="bg1">
                        <a:lumMod val="85000"/>
                      </a:schemeClr>
                    </a:solidFill>
                  </a:tcPr>
                </a:tc>
                <a:tc>
                  <a:txBody>
                    <a:bodyPr/>
                    <a:lstStyle/>
                    <a:p>
                      <a:pPr algn="ctr"/>
                      <a:r>
                        <a:rPr lang="en-US" sz="1400" b="0" i="0" dirty="0"/>
                        <a:t>435</a:t>
                      </a:r>
                    </a:p>
                  </a:txBody>
                  <a:tcPr anchor="ctr">
                    <a:solidFill>
                      <a:schemeClr val="bg1">
                        <a:lumMod val="85000"/>
                      </a:schemeClr>
                    </a:solidFill>
                  </a:tcPr>
                </a:tc>
                <a:tc>
                  <a:txBody>
                    <a:bodyPr/>
                    <a:lstStyle/>
                    <a:p>
                      <a:pPr algn="ctr"/>
                      <a:r>
                        <a:rPr lang="en-US" sz="1400" b="0" i="0" dirty="0"/>
                        <a:t>278</a:t>
                      </a:r>
                    </a:p>
                  </a:txBody>
                  <a:tcPr anchor="ctr">
                    <a:solidFill>
                      <a:schemeClr val="bg1">
                        <a:lumMod val="85000"/>
                      </a:schemeClr>
                    </a:solidFill>
                  </a:tcPr>
                </a:tc>
                <a:tc>
                  <a:txBody>
                    <a:bodyPr/>
                    <a:lstStyle/>
                    <a:p>
                      <a:pPr algn="ctr"/>
                      <a:r>
                        <a:rPr lang="en-US" sz="1400" b="0" i="0" dirty="0"/>
                        <a:t>170</a:t>
                      </a:r>
                    </a:p>
                  </a:txBody>
                  <a:tcPr anchor="ctr">
                    <a:solidFill>
                      <a:schemeClr val="bg1">
                        <a:lumMod val="85000"/>
                      </a:schemeClr>
                    </a:solidFill>
                  </a:tcPr>
                </a:tc>
                <a:tc>
                  <a:txBody>
                    <a:bodyPr/>
                    <a:lstStyle/>
                    <a:p>
                      <a:pPr algn="ctr"/>
                      <a:r>
                        <a:rPr lang="en-US" sz="1400" b="0" i="0" dirty="0"/>
                        <a:t>249</a:t>
                      </a:r>
                    </a:p>
                  </a:txBody>
                  <a:tcPr anchor="ctr">
                    <a:solidFill>
                      <a:schemeClr val="bg1">
                        <a:lumMod val="85000"/>
                      </a:schemeClr>
                    </a:solidFill>
                  </a:tcPr>
                </a:tc>
                <a:tc>
                  <a:txBody>
                    <a:bodyPr/>
                    <a:lstStyle/>
                    <a:p>
                      <a:pPr algn="ctr"/>
                      <a:r>
                        <a:rPr lang="en-US" sz="1400" b="0" i="1" dirty="0"/>
                        <a:t>149</a:t>
                      </a:r>
                    </a:p>
                  </a:txBody>
                  <a:tcPr anchor="ctr">
                    <a:solidFill>
                      <a:schemeClr val="bg1">
                        <a:lumMod val="85000"/>
                      </a:schemeClr>
                    </a:solidFill>
                  </a:tcPr>
                </a:tc>
                <a:tc>
                  <a:txBody>
                    <a:bodyPr/>
                    <a:lstStyle/>
                    <a:p>
                      <a:pPr algn="ctr"/>
                      <a:r>
                        <a:rPr lang="en-US" sz="1400" b="1" i="1" dirty="0"/>
                        <a:t>1,282</a:t>
                      </a:r>
                    </a:p>
                  </a:txBody>
                  <a:tcPr anchor="ctr">
                    <a:solidFill>
                      <a:schemeClr val="bg1">
                        <a:lumMod val="85000"/>
                      </a:schemeClr>
                    </a:solidFill>
                  </a:tcPr>
                </a:tc>
                <a:extLst>
                  <a:ext uri="{0D108BD9-81ED-4DB2-BD59-A6C34878D82A}">
                    <a16:rowId xmlns:a16="http://schemas.microsoft.com/office/drawing/2014/main" val="2459126564"/>
                  </a:ext>
                </a:extLst>
              </a:tr>
              <a:tr h="341082">
                <a:tc>
                  <a:txBody>
                    <a:bodyPr/>
                    <a:lstStyle/>
                    <a:p>
                      <a:pPr algn="ctr"/>
                      <a:r>
                        <a:rPr lang="en-US" sz="1400" b="0" i="1" dirty="0"/>
                        <a:t>Inspections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14</a:t>
                      </a:r>
                    </a:p>
                  </a:txBody>
                  <a:tcPr anchor="ctr">
                    <a:solidFill>
                      <a:schemeClr val="bg1">
                        <a:lumMod val="95000"/>
                      </a:schemeClr>
                    </a:solidFill>
                  </a:tcPr>
                </a:tc>
                <a:extLst>
                  <a:ext uri="{0D108BD9-81ED-4DB2-BD59-A6C34878D82A}">
                    <a16:rowId xmlns:a16="http://schemas.microsoft.com/office/drawing/2014/main" val="4064520827"/>
                  </a:ext>
                </a:extLst>
              </a:tr>
              <a:tr h="341082">
                <a:tc>
                  <a:txBody>
                    <a:bodyPr/>
                    <a:lstStyle/>
                    <a:p>
                      <a:pPr algn="ctr"/>
                      <a:r>
                        <a:rPr lang="en-US" sz="1400" b="0" i="1" dirty="0"/>
                        <a:t>Referrals</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a:txBody>
                    <a:bodyPr/>
                    <a:lstStyle/>
                    <a:p>
                      <a:pPr algn="ctr"/>
                      <a:r>
                        <a:rPr lang="en-US" sz="1400" b="0" i="0" dirty="0"/>
                        <a:t>10</a:t>
                      </a:r>
                    </a:p>
                  </a:txBody>
                  <a:tcPr anchor="ctr">
                    <a:solidFill>
                      <a:schemeClr val="bg1">
                        <a:lumMod val="85000"/>
                      </a:schemeClr>
                    </a:solidFill>
                  </a:tcPr>
                </a:tc>
                <a:tc>
                  <a:txBody>
                    <a:bodyPr/>
                    <a:lstStyle/>
                    <a:p>
                      <a:pPr algn="ctr"/>
                      <a:r>
                        <a:rPr lang="en-US" sz="1400" b="0" i="1" dirty="0"/>
                        <a:t>12</a:t>
                      </a:r>
                    </a:p>
                  </a:txBody>
                  <a:tcPr anchor="ctr">
                    <a:solidFill>
                      <a:schemeClr val="bg1">
                        <a:lumMod val="85000"/>
                      </a:schemeClr>
                    </a:solidFill>
                  </a:tcPr>
                </a:tc>
                <a:tc>
                  <a:txBody>
                    <a:bodyPr/>
                    <a:lstStyle/>
                    <a:p>
                      <a:pPr algn="ctr"/>
                      <a:r>
                        <a:rPr lang="en-US" sz="1400" b="1" i="1" dirty="0"/>
                        <a:t>42</a:t>
                      </a:r>
                    </a:p>
                  </a:txBody>
                  <a:tcPr anchor="ctr">
                    <a:solidFill>
                      <a:schemeClr val="bg1">
                        <a:lumMod val="85000"/>
                      </a:schemeClr>
                    </a:solidFill>
                  </a:tcPr>
                </a:tc>
                <a:extLst>
                  <a:ext uri="{0D108BD9-81ED-4DB2-BD59-A6C34878D82A}">
                    <a16:rowId xmlns:a16="http://schemas.microsoft.com/office/drawing/2014/main" val="1312744093"/>
                  </a:ext>
                </a:extLst>
              </a:tr>
              <a:tr h="579839">
                <a:tc>
                  <a:txBody>
                    <a:bodyPr/>
                    <a:lstStyle/>
                    <a:p>
                      <a:pPr algn="ctr"/>
                      <a:r>
                        <a:rPr lang="en-US" sz="1400" b="0" i="1" dirty="0"/>
                        <a:t>Unprocessed Complaints**</a:t>
                      </a:r>
                    </a:p>
                  </a:txBody>
                  <a:tcPr anchor="ctr">
                    <a:solidFill>
                      <a:schemeClr val="bg1">
                        <a:lumMod val="95000"/>
                      </a:schemeClr>
                    </a:solidFill>
                  </a:tcPr>
                </a:tc>
                <a:tc>
                  <a:txBody>
                    <a:bodyPr/>
                    <a:lstStyle/>
                    <a:p>
                      <a:pPr algn="ctr"/>
                      <a:r>
                        <a:rPr lang="en-US" sz="1400" b="0" i="0" dirty="0"/>
                        <a:t>511</a:t>
                      </a:r>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tc>
                  <a:txBody>
                    <a:bodyPr/>
                    <a:lstStyle/>
                    <a:p>
                      <a:pPr algn="ctr"/>
                      <a:r>
                        <a:rPr lang="en-US" sz="1400" b="0" i="0" dirty="0"/>
                        <a:t>143</a:t>
                      </a:r>
                    </a:p>
                  </a:txBody>
                  <a:tcPr anchor="ctr">
                    <a:solidFill>
                      <a:schemeClr val="bg1">
                        <a:lumMod val="95000"/>
                      </a:schemeClr>
                    </a:solidFill>
                  </a:tcPr>
                </a:tc>
                <a:tc>
                  <a:txBody>
                    <a:bodyPr/>
                    <a:lstStyle/>
                    <a:p>
                      <a:pPr algn="ctr"/>
                      <a:r>
                        <a:rPr lang="en-US" sz="1400" b="0" i="0" dirty="0"/>
                        <a:t>150</a:t>
                      </a:r>
                    </a:p>
                  </a:txBody>
                  <a:tcPr anchor="ctr">
                    <a:solidFill>
                      <a:schemeClr val="bg1">
                        <a:lumMod val="95000"/>
                      </a:schemeClr>
                    </a:solidFill>
                  </a:tcPr>
                </a:tc>
                <a:tc>
                  <a:txBody>
                    <a:bodyPr/>
                    <a:lstStyle/>
                    <a:p>
                      <a:pPr algn="ctr"/>
                      <a:r>
                        <a:rPr lang="en-US" sz="1400" b="0" i="1" dirty="0"/>
                        <a:t>110</a:t>
                      </a:r>
                    </a:p>
                  </a:txBody>
                  <a:tcPr anchor="ctr">
                    <a:solidFill>
                      <a:schemeClr val="bg1">
                        <a:lumMod val="95000"/>
                      </a:schemeClr>
                    </a:solidFill>
                  </a:tcPr>
                </a:tc>
                <a:tc>
                  <a:txBody>
                    <a:bodyPr/>
                    <a:lstStyle/>
                    <a:p>
                      <a:pPr algn="ctr"/>
                      <a:r>
                        <a:rPr lang="en-US" sz="1400" b="1" i="1" dirty="0"/>
                        <a:t>1,055</a:t>
                      </a:r>
                    </a:p>
                  </a:txBody>
                  <a:tcPr anchor="ctr">
                    <a:solidFill>
                      <a:schemeClr val="bg1">
                        <a:lumMod val="95000"/>
                      </a:schemeClr>
                    </a:solidFill>
                  </a:tcPr>
                </a:tc>
                <a:extLst>
                  <a:ext uri="{0D108BD9-81ED-4DB2-BD59-A6C34878D82A}">
                    <a16:rowId xmlns:a16="http://schemas.microsoft.com/office/drawing/2014/main" val="1222417909"/>
                  </a:ext>
                </a:extLst>
              </a:tr>
            </a:tbl>
          </a:graphicData>
        </a:graphic>
      </p:graphicFrame>
      <p:sp>
        <p:nvSpPr>
          <p:cNvPr id="10" name="TextBox 9">
            <a:extLst>
              <a:ext uri="{FF2B5EF4-FFF2-40B4-BE49-F238E27FC236}">
                <a16:creationId xmlns:a16="http://schemas.microsoft.com/office/drawing/2014/main" id="{04786614-62CE-411F-A930-D91B75186AF3}"/>
              </a:ext>
            </a:extLst>
          </p:cNvPr>
          <p:cNvSpPr txBox="1"/>
          <p:nvPr/>
        </p:nvSpPr>
        <p:spPr>
          <a:xfrm>
            <a:off x="571292" y="5389602"/>
            <a:ext cx="8039308" cy="553998"/>
          </a:xfrm>
          <a:prstGeom prst="rect">
            <a:avLst/>
          </a:prstGeom>
          <a:noFill/>
        </p:spPr>
        <p:txBody>
          <a:bodyPr wrap="square" rtlCol="0">
            <a:spAutoFit/>
          </a:bodyPr>
          <a:lstStyle/>
          <a:p>
            <a:r>
              <a:rPr lang="en-US" sz="1000" i="1" dirty="0"/>
              <a:t>* *This data is preliminary and subject to change as unprocessed complaints are moved to other categories. Many of the unprocessed complaints contain insufficient information to process and/or they cover complaint items that do not fall under OSH jurisdiction.  Referrals to other Agencies are made, as appropriate.</a:t>
            </a:r>
          </a:p>
        </p:txBody>
      </p:sp>
      <p:sp>
        <p:nvSpPr>
          <p:cNvPr id="7" name="TextBox 6">
            <a:extLst>
              <a:ext uri="{FF2B5EF4-FFF2-40B4-BE49-F238E27FC236}">
                <a16:creationId xmlns:a16="http://schemas.microsoft.com/office/drawing/2014/main" id="{390C936E-3666-464B-A214-B31B2848B419}"/>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11" name="TextBox 10">
            <a:extLst>
              <a:ext uri="{FF2B5EF4-FFF2-40B4-BE49-F238E27FC236}">
                <a16:creationId xmlns:a16="http://schemas.microsoft.com/office/drawing/2014/main" id="{2F0E7B75-CD0C-4801-BC64-E75DD9462FD5}"/>
              </a:ext>
            </a:extLst>
          </p:cNvPr>
          <p:cNvSpPr txBox="1"/>
          <p:nvPr/>
        </p:nvSpPr>
        <p:spPr>
          <a:xfrm>
            <a:off x="534160" y="4876800"/>
            <a:ext cx="8039308" cy="430887"/>
          </a:xfrm>
          <a:prstGeom prst="rect">
            <a:avLst/>
          </a:prstGeom>
          <a:noFill/>
        </p:spPr>
        <p:txBody>
          <a:bodyPr wrap="square" rtlCol="0">
            <a:spAutoFit/>
          </a:bodyPr>
          <a:lstStyle/>
          <a:p>
            <a:r>
              <a:rPr lang="en-US" sz="1200" i="1" dirty="0"/>
              <a:t>*</a:t>
            </a:r>
            <a:r>
              <a:rPr lang="en-US" sz="1000" i="1" dirty="0"/>
              <a:t>Monthly data as follows: April 2020 includes data through May 1: May 2020 includes data from May 2 - June 5: June 2020 includes data from June 6 - July 3: July 2020 includes data from July 4 - July 31. August 2020 includes data from August 1 – August 23.</a:t>
            </a:r>
          </a:p>
        </p:txBody>
      </p:sp>
    </p:spTree>
    <p:extLst>
      <p:ext uri="{BB962C8B-B14F-4D97-AF65-F5344CB8AC3E}">
        <p14:creationId xmlns:p14="http://schemas.microsoft.com/office/powerpoint/2010/main" val="79481642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2356001151"/>
              </p:ext>
            </p:extLst>
          </p:nvPr>
        </p:nvGraphicFramePr>
        <p:xfrm>
          <a:off x="609600" y="1219201"/>
          <a:ext cx="7982054" cy="3693640"/>
        </p:xfrm>
        <a:graphic>
          <a:graphicData uri="http://schemas.openxmlformats.org/drawingml/2006/table">
            <a:tbl>
              <a:tblPr firstRow="1" bandRow="1">
                <a:tableStyleId>{00A15C55-8517-42AA-B614-E9B94910E393}</a:tableStyleId>
              </a:tblPr>
              <a:tblGrid>
                <a:gridCol w="1905000">
                  <a:extLst>
                    <a:ext uri="{9D8B030D-6E8A-4147-A177-3AD203B41FA5}">
                      <a16:colId xmlns:a16="http://schemas.microsoft.com/office/drawing/2014/main" val="1351541343"/>
                    </a:ext>
                  </a:extLst>
                </a:gridCol>
                <a:gridCol w="1371600">
                  <a:extLst>
                    <a:ext uri="{9D8B030D-6E8A-4147-A177-3AD203B41FA5}">
                      <a16:colId xmlns:a16="http://schemas.microsoft.com/office/drawing/2014/main" val="3158904017"/>
                    </a:ext>
                  </a:extLst>
                </a:gridCol>
                <a:gridCol w="1066800">
                  <a:extLst>
                    <a:ext uri="{9D8B030D-6E8A-4147-A177-3AD203B41FA5}">
                      <a16:colId xmlns:a16="http://schemas.microsoft.com/office/drawing/2014/main" val="3159913933"/>
                    </a:ext>
                  </a:extLst>
                </a:gridCol>
                <a:gridCol w="1066800">
                  <a:extLst>
                    <a:ext uri="{9D8B030D-6E8A-4147-A177-3AD203B41FA5}">
                      <a16:colId xmlns:a16="http://schemas.microsoft.com/office/drawing/2014/main" val="4137899629"/>
                    </a:ext>
                  </a:extLst>
                </a:gridCol>
                <a:gridCol w="838200">
                  <a:extLst>
                    <a:ext uri="{9D8B030D-6E8A-4147-A177-3AD203B41FA5}">
                      <a16:colId xmlns:a16="http://schemas.microsoft.com/office/drawing/2014/main" val="3682297276"/>
                    </a:ext>
                  </a:extLst>
                </a:gridCol>
                <a:gridCol w="990600">
                  <a:extLst>
                    <a:ext uri="{9D8B030D-6E8A-4147-A177-3AD203B41FA5}">
                      <a16:colId xmlns:a16="http://schemas.microsoft.com/office/drawing/2014/main" val="1354704291"/>
                    </a:ext>
                  </a:extLst>
                </a:gridCol>
                <a:gridCol w="743054">
                  <a:extLst>
                    <a:ext uri="{9D8B030D-6E8A-4147-A177-3AD203B41FA5}">
                      <a16:colId xmlns:a16="http://schemas.microsoft.com/office/drawing/2014/main" val="336053993"/>
                    </a:ext>
                  </a:extLst>
                </a:gridCol>
              </a:tblGrid>
              <a:tr h="359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ETTA</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279335">
                <a:tc>
                  <a:txBody>
                    <a:bodyPr/>
                    <a:lstStyle/>
                    <a:p>
                      <a:pPr algn="ctr"/>
                      <a:r>
                        <a:rPr lang="en-US" sz="1400" b="0" i="1" dirty="0"/>
                        <a:t>Live Webinars </a:t>
                      </a:r>
                    </a:p>
                  </a:txBody>
                  <a:tcPr anchor="ctr">
                    <a:solidFill>
                      <a:schemeClr val="bg1">
                        <a:lumMod val="95000"/>
                      </a:schemeClr>
                    </a:solidFill>
                  </a:tcPr>
                </a:tc>
                <a:tc>
                  <a:txBody>
                    <a:bodyPr/>
                    <a:lstStyle/>
                    <a:p>
                      <a:pPr algn="ctr"/>
                      <a:r>
                        <a:rPr lang="en-US" sz="1400" b="0" i="0" dirty="0"/>
                        <a:t>13</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1" i="1" dirty="0"/>
                        <a:t>25</a:t>
                      </a:r>
                    </a:p>
                  </a:txBody>
                  <a:tcPr anchor="ctr">
                    <a:solidFill>
                      <a:schemeClr val="bg1">
                        <a:lumMod val="95000"/>
                      </a:schemeClr>
                    </a:solidFill>
                  </a:tcPr>
                </a:tc>
                <a:extLst>
                  <a:ext uri="{0D108BD9-81ED-4DB2-BD59-A6C34878D82A}">
                    <a16:rowId xmlns:a16="http://schemas.microsoft.com/office/drawing/2014/main" val="73781699"/>
                  </a:ext>
                </a:extLst>
              </a:tr>
              <a:tr h="474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t>Pre-recorded Webinars</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5</a:t>
                      </a:r>
                    </a:p>
                  </a:txBody>
                  <a:tcPr anchor="ctr">
                    <a:solidFill>
                      <a:schemeClr val="bg1">
                        <a:lumMod val="85000"/>
                      </a:schemeClr>
                    </a:solidFill>
                  </a:tcPr>
                </a:tc>
                <a:extLst>
                  <a:ext uri="{0D108BD9-81ED-4DB2-BD59-A6C34878D82A}">
                    <a16:rowId xmlns:a16="http://schemas.microsoft.com/office/drawing/2014/main" val="2459126564"/>
                  </a:ext>
                </a:extLst>
              </a:tr>
              <a:tr h="359530">
                <a:tc>
                  <a:txBody>
                    <a:bodyPr/>
                    <a:lstStyle/>
                    <a:p>
                      <a:pPr algn="ctr"/>
                      <a:r>
                        <a:rPr lang="en-US" sz="14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19</a:t>
                      </a:r>
                    </a:p>
                  </a:txBody>
                  <a:tcPr anchor="ctr">
                    <a:solidFill>
                      <a:schemeClr val="bg1">
                        <a:lumMod val="95000"/>
                      </a:schemeClr>
                    </a:solidFill>
                  </a:tcPr>
                </a:tc>
                <a:extLst>
                  <a:ext uri="{0D108BD9-81ED-4DB2-BD59-A6C34878D82A}">
                    <a16:rowId xmlns:a16="http://schemas.microsoft.com/office/drawing/2014/main" val="4064520827"/>
                  </a:ext>
                </a:extLst>
              </a:tr>
              <a:tr h="279335">
                <a:tc>
                  <a:txBody>
                    <a:bodyPr/>
                    <a:lstStyle/>
                    <a:p>
                      <a:pPr algn="ctr"/>
                      <a:r>
                        <a:rPr lang="en-US" sz="1400" b="0" i="1" dirty="0"/>
                        <a:t>Hazard Alerts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6</a:t>
                      </a:r>
                    </a:p>
                  </a:txBody>
                  <a:tcPr anchor="ctr">
                    <a:solidFill>
                      <a:schemeClr val="bg1">
                        <a:lumMod val="85000"/>
                      </a:schemeClr>
                    </a:solidFill>
                  </a:tcPr>
                </a:tc>
                <a:extLst>
                  <a:ext uri="{0D108BD9-81ED-4DB2-BD59-A6C34878D82A}">
                    <a16:rowId xmlns:a16="http://schemas.microsoft.com/office/drawing/2014/main" val="1312744093"/>
                  </a:ext>
                </a:extLst>
              </a:tr>
              <a:tr h="279335">
                <a:tc>
                  <a:txBody>
                    <a:bodyPr/>
                    <a:lstStyle/>
                    <a:p>
                      <a:pPr algn="ctr"/>
                      <a:r>
                        <a:rPr lang="en-US" sz="1400" b="0" i="1" dirty="0"/>
                        <a:t>Streaming Videos</a:t>
                      </a:r>
                    </a:p>
                  </a:txBody>
                  <a:tcPr anchor="ctr">
                    <a:solidFill>
                      <a:schemeClr val="bg1">
                        <a:lumMod val="95000"/>
                      </a:schemeClr>
                    </a:solidFill>
                  </a:tcPr>
                </a:tc>
                <a:tc>
                  <a:txBody>
                    <a:bodyPr/>
                    <a:lstStyle/>
                    <a:p>
                      <a:pPr algn="ctr"/>
                      <a:r>
                        <a:rPr lang="en-US" sz="1400" b="0" i="0" dirty="0"/>
                        <a:t>15</a:t>
                      </a:r>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0" i="0" dirty="0"/>
                        <a:t>14</a:t>
                      </a:r>
                    </a:p>
                  </a:txBody>
                  <a:tcPr anchor="ctr">
                    <a:solidFill>
                      <a:schemeClr val="bg1">
                        <a:lumMod val="95000"/>
                      </a:schemeClr>
                    </a:solidFill>
                  </a:tcPr>
                </a:tc>
                <a:tc>
                  <a:txBody>
                    <a:bodyPr/>
                    <a:lstStyle/>
                    <a:p>
                      <a:pPr algn="ctr"/>
                      <a:r>
                        <a:rPr lang="en-US" sz="1400" b="0" i="0" dirty="0"/>
                        <a:t>9</a:t>
                      </a:r>
                    </a:p>
                  </a:txBody>
                  <a:tcPr anchor="ctr">
                    <a:solidFill>
                      <a:schemeClr val="bg1">
                        <a:lumMod val="95000"/>
                      </a:schemeClr>
                    </a:solidFill>
                  </a:tcPr>
                </a:tc>
                <a:tc>
                  <a:txBody>
                    <a:bodyPr/>
                    <a:lstStyle/>
                    <a:p>
                      <a:pPr algn="ctr"/>
                      <a:r>
                        <a:rPr lang="en-US" sz="1400" b="0" i="0" dirty="0"/>
                        <a:t>6</a:t>
                      </a:r>
                    </a:p>
                  </a:txBody>
                  <a:tcPr anchor="ctr">
                    <a:solidFill>
                      <a:schemeClr val="bg1">
                        <a:lumMod val="95000"/>
                      </a:schemeClr>
                    </a:solidFill>
                  </a:tcPr>
                </a:tc>
                <a:tc>
                  <a:txBody>
                    <a:bodyPr/>
                    <a:lstStyle/>
                    <a:p>
                      <a:pPr algn="ctr"/>
                      <a:r>
                        <a:rPr lang="en-US" sz="1400" b="1" i="1" dirty="0"/>
                        <a:t>60</a:t>
                      </a:r>
                    </a:p>
                  </a:txBody>
                  <a:tcPr anchor="ctr">
                    <a:solidFill>
                      <a:schemeClr val="bg1">
                        <a:lumMod val="95000"/>
                      </a:schemeClr>
                    </a:solidFill>
                  </a:tcPr>
                </a:tc>
                <a:extLst>
                  <a:ext uri="{0D108BD9-81ED-4DB2-BD59-A6C34878D82A}">
                    <a16:rowId xmlns:a16="http://schemas.microsoft.com/office/drawing/2014/main" val="1222417909"/>
                  </a:ext>
                </a:extLst>
              </a:tr>
              <a:tr h="474870">
                <a:tc>
                  <a:txBody>
                    <a:bodyPr/>
                    <a:lstStyle/>
                    <a:p>
                      <a:pPr algn="ctr"/>
                      <a:r>
                        <a:rPr lang="en-US" sz="1400" b="0" i="1" dirty="0"/>
                        <a:t>A-Z Topics Added/Updated</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1" i="1" dirty="0"/>
                        <a:t>20</a:t>
                      </a:r>
                    </a:p>
                  </a:txBody>
                  <a:tcPr anchor="ctr">
                    <a:solidFill>
                      <a:schemeClr val="bg1">
                        <a:lumMod val="85000"/>
                      </a:schemeClr>
                    </a:solidFill>
                  </a:tcPr>
                </a:tc>
                <a:extLst>
                  <a:ext uri="{0D108BD9-81ED-4DB2-BD59-A6C34878D82A}">
                    <a16:rowId xmlns:a16="http://schemas.microsoft.com/office/drawing/2014/main" val="3430657162"/>
                  </a:ext>
                </a:extLst>
              </a:tr>
              <a:tr h="279335">
                <a:tc>
                  <a:txBody>
                    <a:bodyPr/>
                    <a:lstStyle/>
                    <a:p>
                      <a:pPr algn="ctr"/>
                      <a:r>
                        <a:rPr lang="en-US" sz="1400" b="0" i="1" dirty="0"/>
                        <a:t>Fact Sheets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4</a:t>
                      </a:r>
                    </a:p>
                  </a:txBody>
                  <a:tcPr anchor="ctr">
                    <a:solidFill>
                      <a:schemeClr val="bg1">
                        <a:lumMod val="95000"/>
                      </a:schemeClr>
                    </a:solidFill>
                  </a:tcPr>
                </a:tc>
                <a:extLst>
                  <a:ext uri="{0D108BD9-81ED-4DB2-BD59-A6C34878D82A}">
                    <a16:rowId xmlns:a16="http://schemas.microsoft.com/office/drawing/2014/main" val="2114539236"/>
                  </a:ext>
                </a:extLst>
              </a:tr>
              <a:tr h="359530">
                <a:tc>
                  <a:txBody>
                    <a:bodyPr/>
                    <a:lstStyle/>
                    <a:p>
                      <a:pPr algn="ctr"/>
                      <a:r>
                        <a:rPr lang="en-US" sz="1400" b="0" i="1" dirty="0"/>
                        <a:t>Example Programs</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extLst>
                  <a:ext uri="{0D108BD9-81ED-4DB2-BD59-A6C34878D82A}">
                    <a16:rowId xmlns:a16="http://schemas.microsoft.com/office/drawing/2014/main" val="3288526463"/>
                  </a:ext>
                </a:extLst>
              </a:tr>
              <a:tr h="359530">
                <a:tc>
                  <a:txBody>
                    <a:bodyPr/>
                    <a:lstStyle/>
                    <a:p>
                      <a:pPr algn="ctr"/>
                      <a:r>
                        <a:rPr lang="en-US" sz="1400" b="0" i="1" dirty="0"/>
                        <a:t>Compliance Memos</a:t>
                      </a:r>
                    </a:p>
                  </a:txBody>
                  <a:tcPr anchor="ctr">
                    <a:solidFill>
                      <a:schemeClr val="bg1">
                        <a:lumMod val="95000"/>
                      </a:schemeClr>
                    </a:solidFill>
                  </a:tcPr>
                </a:tc>
                <a:tc>
                  <a:txBody>
                    <a:bodyPr/>
                    <a:lstStyle/>
                    <a:p>
                      <a:pPr algn="ctr"/>
                      <a:r>
                        <a:rPr lang="en-US" sz="1400" b="0" i="0" dirty="0"/>
                        <a:t>6</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10</a:t>
                      </a:r>
                    </a:p>
                  </a:txBody>
                  <a:tcPr anchor="ctr">
                    <a:solidFill>
                      <a:schemeClr val="bg1">
                        <a:lumMod val="95000"/>
                      </a:schemeClr>
                    </a:solidFill>
                  </a:tcPr>
                </a:tc>
                <a:extLst>
                  <a:ext uri="{0D108BD9-81ED-4DB2-BD59-A6C34878D82A}">
                    <a16:rowId xmlns:a16="http://schemas.microsoft.com/office/drawing/2014/main" val="3338831978"/>
                  </a:ext>
                </a:extLst>
              </a:tr>
            </a:tbl>
          </a:graphicData>
        </a:graphic>
      </p:graphicFrame>
      <p:graphicFrame>
        <p:nvGraphicFramePr>
          <p:cNvPr id="6" name="Table 5">
            <a:extLst>
              <a:ext uri="{FF2B5EF4-FFF2-40B4-BE49-F238E27FC236}">
                <a16:creationId xmlns:a16="http://schemas.microsoft.com/office/drawing/2014/main" id="{55615C1F-3F25-4AC2-835C-5EF36F1914C7}"/>
              </a:ext>
            </a:extLst>
          </p:cNvPr>
          <p:cNvGraphicFramePr>
            <a:graphicFrameLocks noGrp="1"/>
          </p:cNvGraphicFramePr>
          <p:nvPr>
            <p:extLst>
              <p:ext uri="{D42A27DB-BD31-4B8C-83A1-F6EECF244321}">
                <p14:modId xmlns:p14="http://schemas.microsoft.com/office/powerpoint/2010/main" val="1108808181"/>
              </p:ext>
            </p:extLst>
          </p:nvPr>
        </p:nvGraphicFramePr>
        <p:xfrm>
          <a:off x="609601" y="4876800"/>
          <a:ext cx="7982052" cy="640080"/>
        </p:xfrm>
        <a:graphic>
          <a:graphicData uri="http://schemas.openxmlformats.org/drawingml/2006/table">
            <a:tbl>
              <a:tblPr firstRow="1" bandRow="1">
                <a:tableStyleId>{00A15C55-8517-42AA-B614-E9B94910E393}</a:tableStyleId>
              </a:tblPr>
              <a:tblGrid>
                <a:gridCol w="1910113">
                  <a:extLst>
                    <a:ext uri="{9D8B030D-6E8A-4147-A177-3AD203B41FA5}">
                      <a16:colId xmlns:a16="http://schemas.microsoft.com/office/drawing/2014/main" val="1351541343"/>
                    </a:ext>
                  </a:extLst>
                </a:gridCol>
                <a:gridCol w="1361832">
                  <a:extLst>
                    <a:ext uri="{9D8B030D-6E8A-4147-A177-3AD203B41FA5}">
                      <a16:colId xmlns:a16="http://schemas.microsoft.com/office/drawing/2014/main" val="3158904017"/>
                    </a:ext>
                  </a:extLst>
                </a:gridCol>
                <a:gridCol w="1059203">
                  <a:extLst>
                    <a:ext uri="{9D8B030D-6E8A-4147-A177-3AD203B41FA5}">
                      <a16:colId xmlns:a16="http://schemas.microsoft.com/office/drawing/2014/main" val="3159913933"/>
                    </a:ext>
                  </a:extLst>
                </a:gridCol>
                <a:gridCol w="1059203">
                  <a:extLst>
                    <a:ext uri="{9D8B030D-6E8A-4147-A177-3AD203B41FA5}">
                      <a16:colId xmlns:a16="http://schemas.microsoft.com/office/drawing/2014/main" val="4137899629"/>
                    </a:ext>
                  </a:extLst>
                </a:gridCol>
                <a:gridCol w="858048">
                  <a:extLst>
                    <a:ext uri="{9D8B030D-6E8A-4147-A177-3AD203B41FA5}">
                      <a16:colId xmlns:a16="http://schemas.microsoft.com/office/drawing/2014/main" val="3682297276"/>
                    </a:ext>
                  </a:extLst>
                </a:gridCol>
                <a:gridCol w="990600">
                  <a:extLst>
                    <a:ext uri="{9D8B030D-6E8A-4147-A177-3AD203B41FA5}">
                      <a16:colId xmlns:a16="http://schemas.microsoft.com/office/drawing/2014/main" val="1354704291"/>
                    </a:ext>
                  </a:extLst>
                </a:gridCol>
                <a:gridCol w="743053">
                  <a:extLst>
                    <a:ext uri="{9D8B030D-6E8A-4147-A177-3AD203B41FA5}">
                      <a16:colId xmlns:a16="http://schemas.microsoft.com/office/drawing/2014/main" val="336053993"/>
                    </a:ext>
                  </a:extLst>
                </a:gridCol>
              </a:tblGrid>
              <a:tr h="167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ASH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213120">
                <a:tc>
                  <a:txBody>
                    <a:bodyPr/>
                    <a:lstStyle/>
                    <a:p>
                      <a:pPr algn="ctr"/>
                      <a:r>
                        <a:rPr lang="en-US" sz="1400" b="0" i="1" dirty="0"/>
                        <a:t>Guidance Documents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73781699"/>
                  </a:ext>
                </a:extLst>
              </a:tr>
            </a:tbl>
          </a:graphicData>
        </a:graphic>
      </p:graphicFrame>
      <p:sp>
        <p:nvSpPr>
          <p:cNvPr id="7" name="TextBox 6">
            <a:extLst>
              <a:ext uri="{FF2B5EF4-FFF2-40B4-BE49-F238E27FC236}">
                <a16:creationId xmlns:a16="http://schemas.microsoft.com/office/drawing/2014/main" id="{38AC0A3E-C86E-4DEF-A3A2-89753A11750A}"/>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8" name="TextBox 7">
            <a:extLst>
              <a:ext uri="{FF2B5EF4-FFF2-40B4-BE49-F238E27FC236}">
                <a16:creationId xmlns:a16="http://schemas.microsoft.com/office/drawing/2014/main" id="{1F85046C-D2F9-4BAF-B0D6-FE6F70D52ACE}"/>
              </a:ext>
            </a:extLst>
          </p:cNvPr>
          <p:cNvSpPr txBox="1"/>
          <p:nvPr/>
        </p:nvSpPr>
        <p:spPr>
          <a:xfrm>
            <a:off x="527304" y="5547360"/>
            <a:ext cx="8064349" cy="400110"/>
          </a:xfrm>
          <a:prstGeom prst="rect">
            <a:avLst/>
          </a:prstGeom>
          <a:noFill/>
        </p:spPr>
        <p:txBody>
          <a:bodyPr wrap="square" rtlCol="0">
            <a:spAutoFit/>
          </a:bodyPr>
          <a:lstStyle/>
          <a:p>
            <a:r>
              <a:rPr lang="en-US" sz="1000" i="1" dirty="0"/>
              <a:t>*Monthly data as follows: April 2020 includes data through May 1: May 2020 includes data from May 2 - June 5: June 2020 includes data from June 6 - July 3: July 2020 includes data from July 4 - July 31. August 2020 includes data from August 1 – August 23.</a:t>
            </a:r>
          </a:p>
        </p:txBody>
      </p:sp>
    </p:spTree>
    <p:extLst>
      <p:ext uri="{BB962C8B-B14F-4D97-AF65-F5344CB8AC3E}">
        <p14:creationId xmlns:p14="http://schemas.microsoft.com/office/powerpoint/2010/main" val="3692330242"/>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2522278486"/>
              </p:ext>
            </p:extLst>
          </p:nvPr>
        </p:nvGraphicFramePr>
        <p:xfrm>
          <a:off x="608091" y="1219200"/>
          <a:ext cx="7926308" cy="1015663"/>
        </p:xfrm>
        <a:graphic>
          <a:graphicData uri="http://schemas.openxmlformats.org/drawingml/2006/table">
            <a:tbl>
              <a:tblPr firstRow="1" bandRow="1">
                <a:tableStyleId>{00A15C55-8517-42AA-B614-E9B94910E393}</a:tableStyleId>
              </a:tblPr>
              <a:tblGrid>
                <a:gridCol w="1906146">
                  <a:extLst>
                    <a:ext uri="{9D8B030D-6E8A-4147-A177-3AD203B41FA5}">
                      <a16:colId xmlns:a16="http://schemas.microsoft.com/office/drawing/2014/main" val="20000"/>
                    </a:ext>
                  </a:extLst>
                </a:gridCol>
                <a:gridCol w="1371339">
                  <a:extLst>
                    <a:ext uri="{9D8B030D-6E8A-4147-A177-3AD203B41FA5}">
                      <a16:colId xmlns:a16="http://schemas.microsoft.com/office/drawing/2014/main" val="20001"/>
                    </a:ext>
                  </a:extLst>
                </a:gridCol>
                <a:gridCol w="990411">
                  <a:extLst>
                    <a:ext uri="{9D8B030D-6E8A-4147-A177-3AD203B41FA5}">
                      <a16:colId xmlns:a16="http://schemas.microsoft.com/office/drawing/2014/main" val="20002"/>
                    </a:ext>
                  </a:extLst>
                </a:gridCol>
                <a:gridCol w="916001">
                  <a:extLst>
                    <a:ext uri="{9D8B030D-6E8A-4147-A177-3AD203B41FA5}">
                      <a16:colId xmlns:a16="http://schemas.microsoft.com/office/drawing/2014/main" val="20003"/>
                    </a:ext>
                  </a:extLst>
                </a:gridCol>
                <a:gridCol w="901547">
                  <a:extLst>
                    <a:ext uri="{9D8B030D-6E8A-4147-A177-3AD203B41FA5}">
                      <a16:colId xmlns:a16="http://schemas.microsoft.com/office/drawing/2014/main" val="20004"/>
                    </a:ext>
                  </a:extLst>
                </a:gridCol>
                <a:gridCol w="976676">
                  <a:extLst>
                    <a:ext uri="{9D8B030D-6E8A-4147-A177-3AD203B41FA5}">
                      <a16:colId xmlns:a16="http://schemas.microsoft.com/office/drawing/2014/main" val="14099204"/>
                    </a:ext>
                  </a:extLst>
                </a:gridCol>
                <a:gridCol w="864188">
                  <a:extLst>
                    <a:ext uri="{9D8B030D-6E8A-4147-A177-3AD203B41FA5}">
                      <a16:colId xmlns:a16="http://schemas.microsoft.com/office/drawing/2014/main" val="2516114909"/>
                    </a:ext>
                  </a:extLst>
                </a:gridCol>
              </a:tblGrid>
              <a:tr h="430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PSIM</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584711">
                <a:tc>
                  <a:txBody>
                    <a:bodyPr/>
                    <a:lstStyle/>
                    <a:p>
                      <a:pPr algn="ctr"/>
                      <a:r>
                        <a:rPr lang="en-US" sz="1400" b="0" i="1" dirty="0"/>
                        <a:t>COVID-19 Related Disclosure Requests</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194</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153</a:t>
                      </a:r>
                    </a:p>
                  </a:txBody>
                  <a:tcPr anchor="ctr">
                    <a:solidFill>
                      <a:schemeClr val="bg1">
                        <a:lumMod val="95000"/>
                      </a:schemeClr>
                    </a:solidFill>
                  </a:tcPr>
                </a:tc>
                <a:tc>
                  <a:txBody>
                    <a:bodyPr/>
                    <a:lstStyle/>
                    <a:p>
                      <a:pPr algn="ctr"/>
                      <a:r>
                        <a:rPr lang="en-US" sz="1400" b="0" i="0" dirty="0"/>
                        <a:t>1,224</a:t>
                      </a:r>
                    </a:p>
                  </a:txBody>
                  <a:tcPr anchor="ctr">
                    <a:solidFill>
                      <a:schemeClr val="bg1">
                        <a:lumMod val="95000"/>
                      </a:schemeClr>
                    </a:solidFill>
                  </a:tcPr>
                </a:tc>
                <a:tc>
                  <a:txBody>
                    <a:bodyPr/>
                    <a:lstStyle/>
                    <a:p>
                      <a:pPr algn="ctr"/>
                      <a:r>
                        <a:rPr lang="en-US" sz="1400" b="1" i="1" dirty="0"/>
                        <a:t>1,579</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6" name="Table 5">
            <a:extLst>
              <a:ext uri="{FF2B5EF4-FFF2-40B4-BE49-F238E27FC236}">
                <a16:creationId xmlns:a16="http://schemas.microsoft.com/office/drawing/2014/main" id="{760E2D73-B3B6-424C-8F5B-212109CB069D}"/>
              </a:ext>
            </a:extLst>
          </p:cNvPr>
          <p:cNvGraphicFramePr>
            <a:graphicFrameLocks noGrp="1"/>
          </p:cNvGraphicFramePr>
          <p:nvPr>
            <p:extLst>
              <p:ext uri="{D42A27DB-BD31-4B8C-83A1-F6EECF244321}">
                <p14:modId xmlns:p14="http://schemas.microsoft.com/office/powerpoint/2010/main" val="2647106883"/>
              </p:ext>
            </p:extLst>
          </p:nvPr>
        </p:nvGraphicFramePr>
        <p:xfrm>
          <a:off x="608090" y="2223984"/>
          <a:ext cx="7926310" cy="1154800"/>
        </p:xfrm>
        <a:graphic>
          <a:graphicData uri="http://schemas.openxmlformats.org/drawingml/2006/table">
            <a:tbl>
              <a:tblPr firstRow="1" bandRow="1">
                <a:tableStyleId>{00A15C55-8517-42AA-B614-E9B94910E393}</a:tableStyleId>
              </a:tblPr>
              <a:tblGrid>
                <a:gridCol w="190651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90600">
                  <a:extLst>
                    <a:ext uri="{9D8B030D-6E8A-4147-A177-3AD203B41FA5}">
                      <a16:colId xmlns:a16="http://schemas.microsoft.com/office/drawing/2014/main" val="14099204"/>
                    </a:ext>
                  </a:extLst>
                </a:gridCol>
                <a:gridCol w="838200">
                  <a:extLst>
                    <a:ext uri="{9D8B030D-6E8A-4147-A177-3AD203B41FA5}">
                      <a16:colId xmlns:a16="http://schemas.microsoft.com/office/drawing/2014/main" val="2516114909"/>
                    </a:ext>
                  </a:extLst>
                </a:gridCol>
              </a:tblGrid>
              <a:tr h="4035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Consultation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375613">
                <a:tc>
                  <a:txBody>
                    <a:bodyPr/>
                    <a:lstStyle/>
                    <a:p>
                      <a:pPr algn="ctr"/>
                      <a:r>
                        <a:rPr lang="en-US" sz="1400" b="0" i="1" dirty="0"/>
                        <a:t>Interventions</a:t>
                      </a:r>
                    </a:p>
                  </a:txBody>
                  <a:tcPr anchor="ctr">
                    <a:solidFill>
                      <a:schemeClr val="bg1">
                        <a:lumMod val="95000"/>
                      </a:schemeClr>
                    </a:solidFill>
                  </a:tcPr>
                </a:tc>
                <a:tc>
                  <a:txBody>
                    <a:bodyPr/>
                    <a:lstStyle/>
                    <a:p>
                      <a:pPr algn="ctr"/>
                      <a:r>
                        <a:rPr lang="en-US" sz="1400" b="0" i="0" dirty="0"/>
                        <a:t>28</a:t>
                      </a:r>
                    </a:p>
                  </a:txBody>
                  <a:tcPr anchor="ctr">
                    <a:solidFill>
                      <a:schemeClr val="bg1">
                        <a:lumMod val="95000"/>
                      </a:schemeClr>
                    </a:solidFill>
                  </a:tcPr>
                </a:tc>
                <a:tc>
                  <a:txBody>
                    <a:bodyPr/>
                    <a:lstStyle/>
                    <a:p>
                      <a:pPr algn="ctr"/>
                      <a:r>
                        <a:rPr lang="en-US" sz="1400" b="0" i="0" dirty="0"/>
                        <a:t>6</a:t>
                      </a:r>
                    </a:p>
                  </a:txBody>
                  <a:tcPr anchor="ctr">
                    <a:solidFill>
                      <a:schemeClr val="bg1">
                        <a:lumMod val="95000"/>
                      </a:schemeClr>
                    </a:solidFill>
                  </a:tcPr>
                </a:tc>
                <a:tc>
                  <a:txBody>
                    <a:bodyPr/>
                    <a:lstStyle/>
                    <a:p>
                      <a:pPr algn="ctr"/>
                      <a:r>
                        <a:rPr lang="en-US" sz="1400" b="0" i="0" dirty="0"/>
                        <a:t>6</a:t>
                      </a:r>
                    </a:p>
                  </a:txBody>
                  <a:tcPr anchor="ctr">
                    <a:solidFill>
                      <a:schemeClr val="bg1">
                        <a:lumMod val="95000"/>
                      </a:schemeClr>
                    </a:solidFill>
                  </a:tcPr>
                </a:tc>
                <a:tc>
                  <a:txBody>
                    <a:bodyPr/>
                    <a:lstStyle/>
                    <a:p>
                      <a:pPr algn="ctr"/>
                      <a:r>
                        <a:rPr lang="en-US" sz="1400" b="0" i="0" dirty="0"/>
                        <a:t>5</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1" i="1" dirty="0"/>
                        <a:t>48</a:t>
                      </a:r>
                    </a:p>
                  </a:txBody>
                  <a:tcPr anchor="ctr">
                    <a:solidFill>
                      <a:schemeClr val="bg1">
                        <a:lumMod val="95000"/>
                      </a:schemeClr>
                    </a:solidFill>
                  </a:tcPr>
                </a:tc>
                <a:extLst>
                  <a:ext uri="{0D108BD9-81ED-4DB2-BD59-A6C34878D82A}">
                    <a16:rowId xmlns:a16="http://schemas.microsoft.com/office/drawing/2014/main" val="1144414123"/>
                  </a:ext>
                </a:extLst>
              </a:tr>
              <a:tr h="375613">
                <a:tc>
                  <a:txBody>
                    <a:bodyPr/>
                    <a:lstStyle/>
                    <a:p>
                      <a:pPr algn="ctr"/>
                      <a:r>
                        <a:rPr lang="en-US" sz="1400" b="0" i="1" dirty="0"/>
                        <a:t>Visits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0" i="0" dirty="0"/>
                        <a:t>31</a:t>
                      </a:r>
                    </a:p>
                  </a:txBody>
                  <a:tcPr anchor="ctr">
                    <a:solidFill>
                      <a:schemeClr val="bg1">
                        <a:lumMod val="85000"/>
                      </a:schemeClr>
                    </a:solidFill>
                  </a:tcPr>
                </a:tc>
                <a:tc>
                  <a:txBody>
                    <a:bodyPr/>
                    <a:lstStyle/>
                    <a:p>
                      <a:pPr algn="ctr"/>
                      <a:r>
                        <a:rPr lang="en-US" sz="1400" b="0" i="0" dirty="0"/>
                        <a:t>54</a:t>
                      </a:r>
                    </a:p>
                  </a:txBody>
                  <a:tcPr anchor="ctr">
                    <a:solidFill>
                      <a:schemeClr val="bg1">
                        <a:lumMod val="85000"/>
                      </a:schemeClr>
                    </a:solidFill>
                  </a:tcPr>
                </a:tc>
                <a:tc>
                  <a:txBody>
                    <a:bodyPr/>
                    <a:lstStyle/>
                    <a:p>
                      <a:pPr algn="ctr"/>
                      <a:r>
                        <a:rPr lang="en-US" sz="1400" b="0" i="0" dirty="0"/>
                        <a:t>47</a:t>
                      </a:r>
                    </a:p>
                  </a:txBody>
                  <a:tcPr anchor="ctr">
                    <a:solidFill>
                      <a:schemeClr val="bg1">
                        <a:lumMod val="85000"/>
                      </a:schemeClr>
                    </a:solidFill>
                  </a:tcPr>
                </a:tc>
                <a:tc>
                  <a:txBody>
                    <a:bodyPr/>
                    <a:lstStyle/>
                    <a:p>
                      <a:pPr algn="ctr"/>
                      <a:r>
                        <a:rPr lang="en-US" sz="1400" b="0" i="0" dirty="0"/>
                        <a:t>18</a:t>
                      </a:r>
                    </a:p>
                  </a:txBody>
                  <a:tcPr anchor="ctr">
                    <a:solidFill>
                      <a:schemeClr val="bg1">
                        <a:lumMod val="85000"/>
                      </a:schemeClr>
                    </a:solidFill>
                  </a:tcPr>
                </a:tc>
                <a:tc>
                  <a:txBody>
                    <a:bodyPr/>
                    <a:lstStyle/>
                    <a:p>
                      <a:pPr algn="ctr"/>
                      <a:r>
                        <a:rPr lang="en-US" sz="1400" b="1" i="1" dirty="0"/>
                        <a:t>156</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Content Placeholder 2">
            <a:extLst>
              <a:ext uri="{FF2B5EF4-FFF2-40B4-BE49-F238E27FC236}">
                <a16:creationId xmlns:a16="http://schemas.microsoft.com/office/drawing/2014/main" id="{963707A9-7CCD-4A24-822B-FA1CADF3CF79}"/>
              </a:ext>
            </a:extLst>
          </p:cNvPr>
          <p:cNvSpPr>
            <a:spLocks noGrp="1"/>
          </p:cNvSpPr>
          <p:nvPr>
            <p:ph idx="1"/>
          </p:nvPr>
        </p:nvSpPr>
        <p:spPr>
          <a:xfrm>
            <a:off x="533400" y="3798198"/>
            <a:ext cx="8113998" cy="1154802"/>
          </a:xfrm>
        </p:spPr>
        <p:txBody>
          <a:bodyPr/>
          <a:lstStyle/>
          <a:p>
            <a:r>
              <a:rPr lang="en-US" sz="2000" b="1" dirty="0"/>
              <a:t>OSH Division </a:t>
            </a:r>
          </a:p>
          <a:p>
            <a:endParaRPr lang="en-US" sz="600" dirty="0"/>
          </a:p>
          <a:p>
            <a:pPr lvl="1"/>
            <a:r>
              <a:rPr lang="en-US" sz="1600" i="1" dirty="0"/>
              <a:t>PPE supplies available for staff including respirators, washable facemasks, hand sanitizer, Clorox wipes, Lysol spray, face shields, sanitation barriers, cubicle privacy screens, gloves, and goggles. </a:t>
            </a:r>
          </a:p>
          <a:p>
            <a:pPr lvl="1"/>
            <a:endParaRPr lang="en-US" sz="800" i="1" dirty="0"/>
          </a:p>
          <a:p>
            <a:pPr lvl="1"/>
            <a:r>
              <a:rPr lang="en-US" sz="1600" i="1" dirty="0"/>
              <a:t>COVID-19 Policies and Procedures for office and field work that includes use of PPE, employee training, posters, marked floors, staggered shifts, teleworking, and health self-checks.</a:t>
            </a:r>
          </a:p>
          <a:p>
            <a:endParaRPr lang="en-US" sz="1800" dirty="0"/>
          </a:p>
        </p:txBody>
      </p:sp>
      <p:sp>
        <p:nvSpPr>
          <p:cNvPr id="7" name="TextBox 6">
            <a:extLst>
              <a:ext uri="{FF2B5EF4-FFF2-40B4-BE49-F238E27FC236}">
                <a16:creationId xmlns:a16="http://schemas.microsoft.com/office/drawing/2014/main" id="{424EE64C-DC08-4AD5-8A99-3EBAF3DB65F3}"/>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
        <p:nvSpPr>
          <p:cNvPr id="9" name="TextBox 8">
            <a:extLst>
              <a:ext uri="{FF2B5EF4-FFF2-40B4-BE49-F238E27FC236}">
                <a16:creationId xmlns:a16="http://schemas.microsoft.com/office/drawing/2014/main" id="{27D431B7-0A44-418A-AB45-A2DAEA9A8861}"/>
              </a:ext>
            </a:extLst>
          </p:cNvPr>
          <p:cNvSpPr txBox="1"/>
          <p:nvPr/>
        </p:nvSpPr>
        <p:spPr>
          <a:xfrm>
            <a:off x="496602" y="3357995"/>
            <a:ext cx="7926308" cy="377026"/>
          </a:xfrm>
          <a:prstGeom prst="rect">
            <a:avLst/>
          </a:prstGeom>
          <a:noFill/>
        </p:spPr>
        <p:txBody>
          <a:bodyPr wrap="square" rtlCol="0">
            <a:spAutoFit/>
          </a:bodyPr>
          <a:lstStyle/>
          <a:p>
            <a:r>
              <a:rPr lang="en-US" sz="1050" i="1" dirty="0"/>
              <a:t>*</a:t>
            </a:r>
            <a:r>
              <a:rPr lang="en-US" sz="800" i="1" dirty="0"/>
              <a:t>Monthly data as follows: April 2020 includes data through May 1: May 2020 includes data from May 2 - June 5: June 2020 includes data from June 6 - July 3: July 2020 includes data from July 4 - July 31. August 2020 includes data from August 1 – August 23.</a:t>
            </a:r>
          </a:p>
        </p:txBody>
      </p:sp>
    </p:spTree>
    <p:extLst>
      <p:ext uri="{BB962C8B-B14F-4D97-AF65-F5344CB8AC3E}">
        <p14:creationId xmlns:p14="http://schemas.microsoft.com/office/powerpoint/2010/main" val="1298030677"/>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sz="2400" b="1" dirty="0"/>
              <a:t>Live Webinar COVID-19 Related Topics</a:t>
            </a:r>
          </a:p>
          <a:p>
            <a:endParaRPr lang="en-US" sz="800" dirty="0"/>
          </a:p>
          <a:p>
            <a:pPr lvl="1"/>
            <a:r>
              <a:rPr lang="en-US" sz="2000" i="1" dirty="0"/>
              <a:t>Respiratory Protection</a:t>
            </a:r>
          </a:p>
          <a:p>
            <a:pPr lvl="1"/>
            <a:r>
              <a:rPr lang="en-US" sz="2000" i="1" dirty="0"/>
              <a:t>Bloodborne Pathogens</a:t>
            </a:r>
          </a:p>
          <a:p>
            <a:pPr lvl="1"/>
            <a:r>
              <a:rPr lang="en-US" sz="2000" i="1" dirty="0"/>
              <a:t>Personal Protective Equipment – Construction</a:t>
            </a:r>
          </a:p>
          <a:p>
            <a:pPr lvl="1"/>
            <a:r>
              <a:rPr lang="en-US" sz="2000" i="1" dirty="0"/>
              <a:t>Personal Protective Equipment – General Industry</a:t>
            </a:r>
          </a:p>
          <a:p>
            <a:pPr lvl="1"/>
            <a:endParaRPr lang="en-US" i="1" dirty="0"/>
          </a:p>
          <a:p>
            <a:r>
              <a:rPr lang="en-US" sz="2400" b="1" dirty="0"/>
              <a:t>Pre-recorded Webinars Related to COVID-19</a:t>
            </a:r>
          </a:p>
          <a:p>
            <a:endParaRPr lang="en-US" sz="800" dirty="0"/>
          </a:p>
          <a:p>
            <a:pPr lvl="1"/>
            <a:r>
              <a:rPr lang="en-US" sz="2000" i="1" dirty="0"/>
              <a:t>N95 Filtering Facepiece Respirator – COVID-19</a:t>
            </a:r>
          </a:p>
          <a:p>
            <a:pPr lvl="1"/>
            <a:r>
              <a:rPr lang="en-US" sz="2000" i="1" dirty="0"/>
              <a:t>Personal Protective Equipment in Construction Industry – COVID-19</a:t>
            </a:r>
          </a:p>
          <a:p>
            <a:pPr lvl="1"/>
            <a:r>
              <a:rPr lang="en-US" sz="2000" i="1" dirty="0"/>
              <a:t>Personal Protective Equipment in General Industry – COVID-19</a:t>
            </a:r>
          </a:p>
          <a:p>
            <a:pPr lvl="1"/>
            <a:r>
              <a:rPr lang="en-US" sz="2000" i="1" dirty="0"/>
              <a:t>Respiratory Protection – COVID-19</a:t>
            </a:r>
          </a:p>
          <a:p>
            <a:pPr lvl="1"/>
            <a:r>
              <a:rPr lang="en-US" sz="2000" i="1" dirty="0"/>
              <a:t>Basic COVID-19 Employee Training (New) </a:t>
            </a:r>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6" name="TextBox 5">
            <a:extLst>
              <a:ext uri="{FF2B5EF4-FFF2-40B4-BE49-F238E27FC236}">
                <a16:creationId xmlns:a16="http://schemas.microsoft.com/office/drawing/2014/main" id="{89C8CB13-A8AE-41F4-812E-C010B45699BD}"/>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803248647"/>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sz="2400" b="1" dirty="0"/>
              <a:t>COVID-19 Guidance PowerPoints </a:t>
            </a:r>
            <a:r>
              <a:rPr lang="en-US" sz="1800" b="1" dirty="0"/>
              <a:t>(New/Under Review/Development)</a:t>
            </a:r>
          </a:p>
          <a:p>
            <a:endParaRPr lang="en-US" sz="800" dirty="0"/>
          </a:p>
          <a:p>
            <a:pPr lvl="1"/>
            <a:r>
              <a:rPr lang="en-US" sz="2000" i="1" dirty="0"/>
              <a:t>Basic COVID-19 Employee Training (New)</a:t>
            </a:r>
          </a:p>
          <a:p>
            <a:pPr lvl="1"/>
            <a:r>
              <a:rPr lang="en-US" sz="2000" i="1" dirty="0"/>
              <a:t>Construction (New)</a:t>
            </a:r>
          </a:p>
          <a:p>
            <a:pPr lvl="1"/>
            <a:r>
              <a:rPr lang="en-US" sz="2000" i="1" dirty="0"/>
              <a:t>Retail (Under Review)</a:t>
            </a:r>
          </a:p>
          <a:p>
            <a:pPr lvl="1"/>
            <a:r>
              <a:rPr lang="en-US" sz="2000" i="1" dirty="0"/>
              <a:t>Manufacturing (Under Review)</a:t>
            </a:r>
          </a:p>
          <a:p>
            <a:pPr lvl="1"/>
            <a:r>
              <a:rPr lang="en-US" sz="2000" i="1" dirty="0"/>
              <a:t>Universities  (Under Review)</a:t>
            </a:r>
          </a:p>
          <a:p>
            <a:pPr lvl="1"/>
            <a:r>
              <a:rPr lang="en-US" sz="2000" i="1" dirty="0"/>
              <a:t>Schools (Under Development)</a:t>
            </a:r>
          </a:p>
          <a:p>
            <a:pPr lvl="1"/>
            <a:r>
              <a:rPr lang="en-US" sz="2000" i="1" dirty="0"/>
              <a:t>Agriculture (Under Review)</a:t>
            </a:r>
          </a:p>
          <a:p>
            <a:pPr lvl="1"/>
            <a:endParaRPr lang="en-US" i="1" dirty="0"/>
          </a:p>
          <a:p>
            <a:r>
              <a:rPr lang="en-US" sz="2400" b="1" dirty="0"/>
              <a:t>Example Program Related to COVID-19</a:t>
            </a:r>
          </a:p>
          <a:p>
            <a:endParaRPr lang="en-US" sz="800" b="1" dirty="0"/>
          </a:p>
          <a:p>
            <a:pPr lvl="1"/>
            <a:r>
              <a:rPr lang="en-US" sz="2000" i="1" dirty="0"/>
              <a:t>COVID-19 Preparedness and Response Plan for Low and Medium risk employers (New)</a:t>
            </a:r>
          </a:p>
          <a:p>
            <a:endParaRPr lang="en-US" sz="800"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6" name="TextBox 5">
            <a:extLst>
              <a:ext uri="{FF2B5EF4-FFF2-40B4-BE49-F238E27FC236}">
                <a16:creationId xmlns:a16="http://schemas.microsoft.com/office/drawing/2014/main" id="{89C8CB13-A8AE-41F4-812E-C010B45699BD}"/>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984490926"/>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sz="2400" b="1" dirty="0"/>
              <a:t>A - Z Safety and Health Topics </a:t>
            </a:r>
            <a:r>
              <a:rPr lang="en-US" sz="1800" b="1" dirty="0"/>
              <a:t>(New/Revised)</a:t>
            </a:r>
          </a:p>
          <a:p>
            <a:endParaRPr lang="en-US" sz="800" dirty="0"/>
          </a:p>
          <a:p>
            <a:pPr lvl="1">
              <a:lnSpc>
                <a:spcPct val="150000"/>
              </a:lnSpc>
            </a:pPr>
            <a:r>
              <a:rPr lang="en-US" sz="2000" i="1" dirty="0"/>
              <a:t>COVID-19 </a:t>
            </a:r>
            <a:r>
              <a:rPr lang="en-US" sz="1600" i="1" dirty="0"/>
              <a:t>(Continuously Updated)</a:t>
            </a:r>
          </a:p>
          <a:p>
            <a:pPr lvl="1">
              <a:lnSpc>
                <a:spcPct val="150000"/>
              </a:lnSpc>
            </a:pPr>
            <a:r>
              <a:rPr lang="en-US" sz="2000" i="1" dirty="0"/>
              <a:t>Respiratory Protection</a:t>
            </a:r>
          </a:p>
          <a:p>
            <a:pPr lvl="1">
              <a:lnSpc>
                <a:spcPct val="150000"/>
              </a:lnSpc>
            </a:pPr>
            <a:r>
              <a:rPr lang="en-US" sz="2000" i="1" dirty="0"/>
              <a:t>Bloodborne Pathogens</a:t>
            </a:r>
          </a:p>
          <a:p>
            <a:pPr lvl="1">
              <a:lnSpc>
                <a:spcPct val="150000"/>
              </a:lnSpc>
            </a:pPr>
            <a:r>
              <a:rPr lang="en-US" sz="2000" i="1" dirty="0"/>
              <a:t>Personal Protective Equipment </a:t>
            </a:r>
          </a:p>
          <a:p>
            <a:pPr lvl="1"/>
            <a:endParaRPr lang="en-US" sz="2000" i="1" dirty="0"/>
          </a:p>
          <a:p>
            <a:r>
              <a:rPr lang="en-US" sz="2400" b="1" dirty="0"/>
              <a:t>COVID-19 FAQs </a:t>
            </a:r>
          </a:p>
          <a:p>
            <a:endParaRPr lang="en-US" sz="1200" b="1" dirty="0"/>
          </a:p>
          <a:p>
            <a:pPr lvl="1">
              <a:lnSpc>
                <a:spcPct val="150000"/>
              </a:lnSpc>
            </a:pPr>
            <a:r>
              <a:rPr lang="en-US" sz="2000" i="1" dirty="0"/>
              <a:t>NCDOL FAQs </a:t>
            </a:r>
            <a:r>
              <a:rPr lang="en-US" sz="1800" i="1" dirty="0"/>
              <a:t>(English/Spanish)</a:t>
            </a:r>
          </a:p>
          <a:p>
            <a:pPr lvl="1">
              <a:lnSpc>
                <a:spcPct val="150000"/>
              </a:lnSpc>
            </a:pPr>
            <a:r>
              <a:rPr lang="en-US" sz="2000" i="1" dirty="0"/>
              <a:t>OSHA FAQs</a:t>
            </a:r>
          </a:p>
          <a:p>
            <a:pPr lvl="1">
              <a:lnSpc>
                <a:spcPct val="150000"/>
              </a:lnSpc>
            </a:pPr>
            <a:r>
              <a:rPr lang="en-US" sz="2000" i="1" dirty="0"/>
              <a:t>CDC’s FAQs</a:t>
            </a:r>
          </a:p>
          <a:p>
            <a:pPr lvl="1"/>
            <a:endParaRPr lang="en-US" sz="2000" dirty="0"/>
          </a:p>
          <a:p>
            <a:endParaRPr lang="en-US" b="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10" name="TextBox 9">
            <a:extLst>
              <a:ext uri="{FF2B5EF4-FFF2-40B4-BE49-F238E27FC236}">
                <a16:creationId xmlns:a16="http://schemas.microsoft.com/office/drawing/2014/main" id="{D38DC44B-D645-4303-BB4F-BF3275466188}"/>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pic>
        <p:nvPicPr>
          <p:cNvPr id="11" name="Picture 10">
            <a:extLst>
              <a:ext uri="{FF2B5EF4-FFF2-40B4-BE49-F238E27FC236}">
                <a16:creationId xmlns:a16="http://schemas.microsoft.com/office/drawing/2014/main" id="{F9239CAE-FF98-4AEC-907C-50B027FD7FE9}"/>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5369052" y="2790904"/>
            <a:ext cx="3162300" cy="1276191"/>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4128782"/>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b="1" dirty="0"/>
              <a:t>Fact Sheets</a:t>
            </a:r>
          </a:p>
          <a:p>
            <a:endParaRPr lang="en-US" sz="800" dirty="0"/>
          </a:p>
          <a:p>
            <a:pPr lvl="1">
              <a:lnSpc>
                <a:spcPct val="150000"/>
              </a:lnSpc>
            </a:pPr>
            <a:r>
              <a:rPr lang="en-US" i="1" dirty="0"/>
              <a:t>Facemasks vs. Respirators</a:t>
            </a:r>
          </a:p>
          <a:p>
            <a:pPr lvl="1">
              <a:lnSpc>
                <a:spcPct val="150000"/>
              </a:lnSpc>
            </a:pPr>
            <a:endParaRPr lang="en-US" sz="800" i="1" dirty="0"/>
          </a:p>
          <a:p>
            <a:pPr lvl="1"/>
            <a:r>
              <a:rPr lang="en-US" i="1" dirty="0"/>
              <a:t>Hazard Considerations for Face Coverings, Masks and Respirator Choices (New)</a:t>
            </a:r>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b="1" dirty="0"/>
              <a:t>Hotspot </a:t>
            </a:r>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pic>
        <p:nvPicPr>
          <p:cNvPr id="8" name="Picture 7">
            <a:extLst>
              <a:ext uri="{FF2B5EF4-FFF2-40B4-BE49-F238E27FC236}">
                <a16:creationId xmlns:a16="http://schemas.microsoft.com/office/drawing/2014/main" id="{76126948-4583-4691-8565-6D3E1BB322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14743" y="3141202"/>
            <a:ext cx="1616629" cy="2082750"/>
          </a:xfrm>
          <a:prstGeom prst="rect">
            <a:avLst/>
          </a:prstGeom>
          <a:ln>
            <a:solidFill>
              <a:schemeClr val="bg1">
                <a:lumMod val="75000"/>
              </a:schemeClr>
            </a:solidFill>
          </a:ln>
        </p:spPr>
      </p:pic>
      <p:pic>
        <p:nvPicPr>
          <p:cNvPr id="9" name="Picture 8" descr="COVID-19">
            <a:hlinkClick r:id="rId3"/>
            <a:extLst>
              <a:ext uri="{FF2B5EF4-FFF2-40B4-BE49-F238E27FC236}">
                <a16:creationId xmlns:a16="http://schemas.microsoft.com/office/drawing/2014/main" id="{EFA8B8E7-1C16-4BE8-B5F7-3D31FBBFE00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990600" y="4394541"/>
            <a:ext cx="1476375" cy="466725"/>
          </a:xfrm>
          <a:prstGeom prst="rect">
            <a:avLst/>
          </a:prstGeom>
          <a:noFill/>
          <a:ln>
            <a:noFill/>
          </a:ln>
        </p:spPr>
      </p:pic>
      <p:sp>
        <p:nvSpPr>
          <p:cNvPr id="10" name="TextBox 9">
            <a:extLst>
              <a:ext uri="{FF2B5EF4-FFF2-40B4-BE49-F238E27FC236}">
                <a16:creationId xmlns:a16="http://schemas.microsoft.com/office/drawing/2014/main" id="{D38DC44B-D645-4303-BB4F-BF3275466188}"/>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pic>
        <p:nvPicPr>
          <p:cNvPr id="11" name="Picture 10">
            <a:extLst>
              <a:ext uri="{FF2B5EF4-FFF2-40B4-BE49-F238E27FC236}">
                <a16:creationId xmlns:a16="http://schemas.microsoft.com/office/drawing/2014/main" id="{F4AEF06D-8ED1-44ED-B21C-27DF101E1112}"/>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3048000" y="3586529"/>
            <a:ext cx="3505200" cy="2082751"/>
          </a:xfrm>
          <a:prstGeom prst="rect">
            <a:avLst/>
          </a:prstGeom>
          <a:noFill/>
          <a:ln>
            <a:solidFill>
              <a:schemeClr val="bg1">
                <a:lumMod val="85000"/>
              </a:schemeClr>
            </a:solidFill>
          </a:ln>
        </p:spPr>
      </p:pic>
    </p:spTree>
    <p:extLst>
      <p:ext uri="{BB962C8B-B14F-4D97-AF65-F5344CB8AC3E}">
        <p14:creationId xmlns:p14="http://schemas.microsoft.com/office/powerpoint/2010/main" val="3378159367"/>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66018"/>
            <a:ext cx="8153400" cy="4525963"/>
          </a:xfrm>
        </p:spPr>
        <p:txBody>
          <a:bodyPr/>
          <a:lstStyle/>
          <a:p>
            <a:r>
              <a:rPr lang="en-US" sz="2400" b="1" dirty="0"/>
              <a:t>Temporary Guidance Memorandums</a:t>
            </a:r>
          </a:p>
          <a:p>
            <a:endParaRPr lang="en-US" sz="800" dirty="0"/>
          </a:p>
          <a:p>
            <a:pPr lvl="1"/>
            <a:r>
              <a:rPr lang="en-US" sz="2000" i="1" dirty="0"/>
              <a:t>Discretion in Enforcement when Considering an Employer's Good Faith Efforts During the Coronavirus Disease 2019 (COVID-19) Pandemic</a:t>
            </a:r>
          </a:p>
          <a:p>
            <a:pPr lvl="1"/>
            <a:endParaRPr lang="en-US" sz="1200" i="1" dirty="0"/>
          </a:p>
          <a:p>
            <a:pPr lvl="1"/>
            <a:r>
              <a:rPr lang="en-US" sz="2000" i="1" dirty="0"/>
              <a:t>Enforcement Guidance on Decontamination of Filtering Facepiece Respirators in Healthcare During the Coronavirus Disease 2019 (COVID-19) Pandemic</a:t>
            </a:r>
          </a:p>
          <a:p>
            <a:pPr lvl="1"/>
            <a:endParaRPr lang="en-US" sz="1200" i="1" dirty="0"/>
          </a:p>
          <a:p>
            <a:pPr lvl="1"/>
            <a:r>
              <a:rPr lang="en-US" sz="2000" i="1" dirty="0"/>
              <a:t>Temporary Enforcement Guidance - Healthcare Respiratory Protection Annual Fit-Testing for N95 Filtering Facepieces During the COVID-19 Outbreak</a:t>
            </a:r>
          </a:p>
          <a:p>
            <a:pPr lvl="1"/>
            <a:endParaRPr lang="en-US" sz="1200" i="1" dirty="0"/>
          </a:p>
          <a:p>
            <a:pPr lvl="1"/>
            <a:r>
              <a:rPr lang="en-US" sz="2000" i="1" dirty="0"/>
              <a:t>Enforcement Guidance for Respiratory Protection and the N95 Shortage Due to COVID-19 Pandemic</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6" name="TextBox 5">
            <a:extLst>
              <a:ext uri="{FF2B5EF4-FFF2-40B4-BE49-F238E27FC236}">
                <a16:creationId xmlns:a16="http://schemas.microsoft.com/office/drawing/2014/main" id="{57CE5EE2-4A66-45EA-8BFF-8341DE6F82F7}"/>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384672458"/>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Temporary Guidance Memorandums</a:t>
            </a:r>
          </a:p>
          <a:p>
            <a:endParaRPr lang="en-US" sz="800" dirty="0"/>
          </a:p>
          <a:p>
            <a:pPr lvl="1"/>
            <a:r>
              <a:rPr lang="en-US" sz="2000" i="1" dirty="0"/>
              <a:t>Enforcement Guidance For Use of Respiratory Protection Equipment Certified Under Standards of Other Countries or Jurisdictions During the Coronavirus Disease 2019 Pandemic</a:t>
            </a:r>
          </a:p>
          <a:p>
            <a:pPr lvl="1"/>
            <a:endParaRPr lang="en-US" sz="900" i="1" dirty="0"/>
          </a:p>
          <a:p>
            <a:pPr lvl="1"/>
            <a:endParaRPr lang="en-US" sz="900" i="1" dirty="0"/>
          </a:p>
          <a:p>
            <a:pPr lvl="1"/>
            <a:r>
              <a:rPr lang="en-US" sz="2000" i="1" dirty="0"/>
              <a:t>Interim Guidance on COVID-19 Use of Filtering Facepiece Respirators After Their Expiration Date</a:t>
            </a:r>
          </a:p>
          <a:p>
            <a:pPr lvl="1"/>
            <a:endParaRPr lang="en-US" sz="900" i="1" dirty="0"/>
          </a:p>
          <a:p>
            <a:pPr lvl="1"/>
            <a:endParaRPr lang="en-US" sz="900" i="1" dirty="0"/>
          </a:p>
          <a:p>
            <a:pPr lvl="1"/>
            <a:r>
              <a:rPr lang="en-US" sz="2000" i="1" dirty="0"/>
              <a:t>Expanded Temporary Enforcement Guidance on Respiratory Protection Fit-Testing for N95 Filtering Facepieces in All Industries During the Coronavirus 2019 Pandemic</a:t>
            </a:r>
          </a:p>
          <a:p>
            <a:pPr lvl="1"/>
            <a:endParaRPr lang="en-US" sz="900" i="1" dirty="0"/>
          </a:p>
          <a:p>
            <a:pPr lvl="1"/>
            <a:endParaRPr lang="en-US" sz="900" i="1" dirty="0"/>
          </a:p>
          <a:p>
            <a:pPr lvl="1"/>
            <a:r>
              <a:rPr lang="en-US" sz="2000" i="1" dirty="0"/>
              <a:t>Temporary Guidance on Migrant Housing for COVID-19 Impacted Workers</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6" name="TextBox 5">
            <a:extLst>
              <a:ext uri="{FF2B5EF4-FFF2-40B4-BE49-F238E27FC236}">
                <a16:creationId xmlns:a16="http://schemas.microsoft.com/office/drawing/2014/main" id="{3BA58CF6-B588-400E-ABAD-710BB049B77E}"/>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240445979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pic>
        <p:nvPicPr>
          <p:cNvPr id="9" name="Picture 8"/>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1524000"/>
            <a:ext cx="2333624" cy="1766887"/>
          </a:xfrm>
          <a:prstGeom prst="rect">
            <a:avLst/>
          </a:prstGeom>
          <a:noFill/>
          <a:ln w="9525">
            <a:noFill/>
            <a:miter lim="800000"/>
            <a:headEnd/>
            <a:tailEnd/>
          </a:ln>
        </p:spPr>
      </p:pic>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11" name="Picture 10" descr="C:\Users\wllagoe.EADS\Pictures\Construction\IMG_1163.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7086600" y="2819400"/>
            <a:ext cx="1362074" cy="2209800"/>
          </a:xfrm>
          <a:prstGeom prst="rect">
            <a:avLst/>
          </a:prstGeom>
          <a:noFill/>
          <a:ln w="9525">
            <a:noFill/>
            <a:miter lim="800000"/>
            <a:headEnd/>
            <a:tailEnd/>
          </a:ln>
        </p:spPr>
      </p:pic>
      <p:sp>
        <p:nvSpPr>
          <p:cNvPr id="10" name="TextBox 9">
            <a:extLst>
              <a:ext uri="{FF2B5EF4-FFF2-40B4-BE49-F238E27FC236}">
                <a16:creationId xmlns:a16="http://schemas.microsoft.com/office/drawing/2014/main" id="{6D3D378E-5FCC-4D39-A57F-5FC03E7AEBF8}"/>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Temporary Guidance Memorandums</a:t>
            </a:r>
          </a:p>
          <a:p>
            <a:endParaRPr lang="en-US" sz="800" dirty="0"/>
          </a:p>
          <a:p>
            <a:pPr lvl="1"/>
            <a:r>
              <a:rPr lang="en-US" sz="2000" i="1" dirty="0"/>
              <a:t>Updated Interim Enforcement Plan for Coronavirus Disease 2019 (COVID-19) (Complaint, Referral Letters)</a:t>
            </a:r>
            <a:endParaRPr lang="en-US" sz="900" i="1" dirty="0"/>
          </a:p>
          <a:p>
            <a:pPr lvl="1"/>
            <a:endParaRPr lang="en-US" sz="900" i="1" dirty="0"/>
          </a:p>
          <a:p>
            <a:pPr lvl="1"/>
            <a:endParaRPr lang="en-US" sz="900" i="1" dirty="0"/>
          </a:p>
          <a:p>
            <a:pPr lvl="1"/>
            <a:r>
              <a:rPr lang="en-US" sz="2000" i="1" dirty="0"/>
              <a:t>Revised Enforcement Guidance for Recording Cases of Coronavirus 2019 (COVID-19)</a:t>
            </a:r>
          </a:p>
          <a:p>
            <a:pPr lvl="1"/>
            <a:endParaRPr lang="en-US" sz="900" i="1" dirty="0"/>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6" name="TextBox 5">
            <a:extLst>
              <a:ext uri="{FF2B5EF4-FFF2-40B4-BE49-F238E27FC236}">
                <a16:creationId xmlns:a16="http://schemas.microsoft.com/office/drawing/2014/main" id="{3BA58CF6-B588-400E-ABAD-710BB049B77E}"/>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pic>
        <p:nvPicPr>
          <p:cNvPr id="2" name="Picture 1">
            <a:extLst>
              <a:ext uri="{FF2B5EF4-FFF2-40B4-BE49-F238E27FC236}">
                <a16:creationId xmlns:a16="http://schemas.microsoft.com/office/drawing/2014/main" id="{203F2DDC-3B1E-492C-9487-A6DBDC47E6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3136392"/>
            <a:ext cx="2184765" cy="2590800"/>
          </a:xfrm>
          <a:prstGeom prst="rect">
            <a:avLst/>
          </a:prstGeom>
          <a:ln>
            <a:solidFill>
              <a:schemeClr val="bg1">
                <a:lumMod val="85000"/>
              </a:schemeClr>
            </a:solidFill>
          </a:ln>
        </p:spPr>
      </p:pic>
    </p:spTree>
    <p:extLst>
      <p:ext uri="{BB962C8B-B14F-4D97-AF65-F5344CB8AC3E}">
        <p14:creationId xmlns:p14="http://schemas.microsoft.com/office/powerpoint/2010/main" val="1702696323"/>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Hazard/Guidance Alerts </a:t>
            </a:r>
            <a:r>
              <a:rPr lang="en-US" sz="1800" b="1" dirty="0"/>
              <a:t>(Updated/Under Review) </a:t>
            </a:r>
          </a:p>
          <a:p>
            <a:endParaRPr lang="en-US" sz="800" dirty="0"/>
          </a:p>
          <a:p>
            <a:pPr lvl="1"/>
            <a:r>
              <a:rPr lang="en-US" sz="2000" i="1" dirty="0"/>
              <a:t>Farmworkers and COVID-19 </a:t>
            </a:r>
            <a:r>
              <a:rPr lang="en-US" sz="1800" i="1" dirty="0"/>
              <a:t>(Updated)</a:t>
            </a:r>
          </a:p>
          <a:p>
            <a:pPr lvl="1"/>
            <a:endParaRPr lang="en-US" sz="1200" i="1" dirty="0"/>
          </a:p>
          <a:p>
            <a:pPr lvl="1"/>
            <a:r>
              <a:rPr lang="en-US" sz="2000" i="1" dirty="0"/>
              <a:t>COVID-19 - Health and Safety Guidelines for Retail Workers</a:t>
            </a:r>
          </a:p>
          <a:p>
            <a:pPr lvl="1"/>
            <a:endParaRPr lang="en-US" sz="1200" i="1" dirty="0"/>
          </a:p>
          <a:p>
            <a:pPr lvl="1"/>
            <a:r>
              <a:rPr lang="en-US" sz="2000" i="1" dirty="0"/>
              <a:t>COVID-19 - Health and Safety Guidelines for Food Processing</a:t>
            </a:r>
          </a:p>
          <a:p>
            <a:pPr lvl="1"/>
            <a:endParaRPr lang="en-US" sz="1200" i="1" dirty="0"/>
          </a:p>
          <a:p>
            <a:pPr lvl="1"/>
            <a:r>
              <a:rPr lang="en-US" sz="2000" i="1" dirty="0"/>
              <a:t>COVID-19 - Review of the Respiratory Protection for Healthcare Workers</a:t>
            </a:r>
          </a:p>
          <a:p>
            <a:pPr lvl="1"/>
            <a:endParaRPr lang="en-US" sz="1200" i="1" dirty="0"/>
          </a:p>
          <a:p>
            <a:pPr lvl="1"/>
            <a:r>
              <a:rPr lang="en-US" sz="2000" i="1" dirty="0"/>
              <a:t>Controlling Exposures to the 2019 Novel Coronavirus</a:t>
            </a:r>
          </a:p>
          <a:p>
            <a:pPr lvl="1"/>
            <a:endParaRPr lang="en-US" sz="1200" i="1" dirty="0"/>
          </a:p>
          <a:p>
            <a:pPr lvl="1"/>
            <a:r>
              <a:rPr lang="en-US" sz="2000" i="1" dirty="0"/>
              <a:t>Dealing with COVID-19 in Construction  </a:t>
            </a:r>
          </a:p>
          <a:p>
            <a:pPr lvl="1"/>
            <a:endParaRPr lang="en-US" sz="1200" i="1" dirty="0"/>
          </a:p>
          <a:p>
            <a:pPr lvl="1"/>
            <a:r>
              <a:rPr lang="en-US" sz="2000" i="1" dirty="0"/>
              <a:t>Respiratory Protection for Long-Term Care Workers</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6" name="TextBox 5">
            <a:extLst>
              <a:ext uri="{FF2B5EF4-FFF2-40B4-BE49-F238E27FC236}">
                <a16:creationId xmlns:a16="http://schemas.microsoft.com/office/drawing/2014/main" id="{1683C1DB-236F-417B-83EF-30BD8441897B}"/>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2793409789"/>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Social Media</a:t>
            </a:r>
          </a:p>
          <a:p>
            <a:endParaRPr lang="en-US" sz="800" dirty="0"/>
          </a:p>
          <a:p>
            <a:pPr lvl="1"/>
            <a:r>
              <a:rPr lang="en-US" sz="2000" i="1" dirty="0"/>
              <a:t>Podcasts</a:t>
            </a:r>
          </a:p>
          <a:p>
            <a:pPr lvl="1"/>
            <a:endParaRPr lang="en-US" sz="2000" i="1" dirty="0"/>
          </a:p>
          <a:p>
            <a:pPr lvl="1"/>
            <a:r>
              <a:rPr lang="en-US" sz="2000" i="1" dirty="0"/>
              <a:t>Facebook Posts</a:t>
            </a:r>
          </a:p>
          <a:p>
            <a:pPr lvl="1"/>
            <a:endParaRPr lang="en-US" sz="2000" i="1" dirty="0"/>
          </a:p>
          <a:p>
            <a:pPr lvl="1"/>
            <a:r>
              <a:rPr lang="en-US" sz="2000" i="1" dirty="0"/>
              <a:t>Twitter</a:t>
            </a:r>
          </a:p>
          <a:p>
            <a:pPr lvl="1"/>
            <a:endParaRPr lang="en-US" sz="2000" i="1" dirty="0"/>
          </a:p>
          <a:p>
            <a:pPr lvl="1"/>
            <a:r>
              <a:rPr lang="en-US" sz="2000" i="1" dirty="0"/>
              <a:t>YouTube</a:t>
            </a:r>
          </a:p>
          <a:p>
            <a:pPr lvl="1"/>
            <a:endParaRPr lang="en-US" sz="2000" i="1" dirty="0"/>
          </a:p>
          <a:p>
            <a:pPr lvl="1"/>
            <a:r>
              <a:rPr lang="en-US" sz="2000" i="1" dirty="0"/>
              <a:t>Instagram</a:t>
            </a:r>
          </a:p>
          <a:p>
            <a:pPr lvl="1"/>
            <a:endParaRPr lang="en-US" i="1" dirty="0"/>
          </a:p>
          <a:p>
            <a:pPr lvl="1"/>
            <a:endParaRPr lang="en-US" i="1" dirty="0"/>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pic>
        <p:nvPicPr>
          <p:cNvPr id="6" name="Picture 5">
            <a:extLst>
              <a:ext uri="{FF2B5EF4-FFF2-40B4-BE49-F238E27FC236}">
                <a16:creationId xmlns:a16="http://schemas.microsoft.com/office/drawing/2014/main" id="{42339B8E-C932-4EDA-9EE8-68519BDEB2F1}"/>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6477000" y="1452419"/>
            <a:ext cx="2009553" cy="1114425"/>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E9BFD1A-A26E-4841-84DA-0CBB8A5A20FC}"/>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3314700" y="3692781"/>
            <a:ext cx="2590800" cy="1795462"/>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748F7D2-BA9C-4F77-909F-7C100782168E}"/>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6120919" y="2778765"/>
            <a:ext cx="2277694" cy="1284877"/>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1D8F221-9E99-4B9D-B41C-1BBF9FFC6EEF}"/>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5673577" y="3872158"/>
            <a:ext cx="2403623" cy="1394178"/>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99E4E23-8885-43C7-9680-E0C8C4ED1A6A}"/>
              </a:ext>
            </a:extLst>
          </p:cNvPr>
          <p:cNvPicPr/>
          <p:nvPr/>
        </p:nvPicPr>
        <p:blipFill rotWithShape="1">
          <a:blip r:embed="rId6" cstate="print">
            <a:extLst>
              <a:ext uri="{28A0092B-C50C-407E-A947-70E740481C1C}">
                <a14:useLocalDpi xmlns:a14="http://schemas.microsoft.com/office/drawing/2010/main"/>
              </a:ext>
            </a:extLst>
          </a:blip>
          <a:srcRect/>
          <a:stretch/>
        </p:blipFill>
        <p:spPr bwMode="auto">
          <a:xfrm>
            <a:off x="4305300" y="1848214"/>
            <a:ext cx="2456509" cy="1585912"/>
          </a:xfrm>
          <a:prstGeom prst="rect">
            <a:avLst/>
          </a:prstGeom>
          <a:ln>
            <a:solidFill>
              <a:schemeClr val="bg1">
                <a:lumMod val="75000"/>
              </a:schemeClr>
            </a:solid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2CA91A33-195C-455E-B750-DB07679AB2A1}"/>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590968963"/>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81200" y="3429000"/>
            <a:ext cx="5181600" cy="1990725"/>
          </a:xfrm>
          <a:prstGeom prst="rect">
            <a:avLst/>
          </a:prstGeom>
          <a:noFill/>
          <a:ln w="9525">
            <a:noFill/>
            <a:miter lim="800000"/>
            <a:headEnd/>
            <a:tailEnd/>
          </a:ln>
        </p:spPr>
      </p:pic>
      <p:sp>
        <p:nvSpPr>
          <p:cNvPr id="7" name="TextBox 6">
            <a:extLst>
              <a:ext uri="{FF2B5EF4-FFF2-40B4-BE49-F238E27FC236}">
                <a16:creationId xmlns:a16="http://schemas.microsoft.com/office/drawing/2014/main" id="{9C4BF4DB-45B5-435F-9F5D-EE4E9EF9A6E7}"/>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55464136"/>
              </p:ext>
            </p:extLst>
          </p:nvPr>
        </p:nvGraphicFramePr>
        <p:xfrm>
          <a:off x="609600" y="1143000"/>
          <a:ext cx="7924796" cy="1219201"/>
        </p:xfrm>
        <a:graphic>
          <a:graphicData uri="http://schemas.openxmlformats.org/drawingml/2006/table">
            <a:tbl>
              <a:tblPr>
                <a:tableStyleId>{00A15C55-8517-42AA-B614-E9B94910E393}</a:tableStyleId>
              </a:tblPr>
              <a:tblGrid>
                <a:gridCol w="3200400">
                  <a:extLst>
                    <a:ext uri="{9D8B030D-6E8A-4147-A177-3AD203B41FA5}">
                      <a16:colId xmlns:a16="http://schemas.microsoft.com/office/drawing/2014/main" val="20000"/>
                    </a:ext>
                  </a:extLst>
                </a:gridCol>
                <a:gridCol w="1082303">
                  <a:extLst>
                    <a:ext uri="{9D8B030D-6E8A-4147-A177-3AD203B41FA5}">
                      <a16:colId xmlns:a16="http://schemas.microsoft.com/office/drawing/2014/main" val="20001"/>
                    </a:ext>
                  </a:extLst>
                </a:gridCol>
                <a:gridCol w="824445">
                  <a:extLst>
                    <a:ext uri="{9D8B030D-6E8A-4147-A177-3AD203B41FA5}">
                      <a16:colId xmlns:a16="http://schemas.microsoft.com/office/drawing/2014/main" val="20002"/>
                    </a:ext>
                  </a:extLst>
                </a:gridCol>
                <a:gridCol w="683736">
                  <a:extLst>
                    <a:ext uri="{9D8B030D-6E8A-4147-A177-3AD203B41FA5}">
                      <a16:colId xmlns:a16="http://schemas.microsoft.com/office/drawing/2014/main" val="20003"/>
                    </a:ext>
                  </a:extLst>
                </a:gridCol>
                <a:gridCol w="683736">
                  <a:extLst>
                    <a:ext uri="{9D8B030D-6E8A-4147-A177-3AD203B41FA5}">
                      <a16:colId xmlns:a16="http://schemas.microsoft.com/office/drawing/2014/main" val="1010122525"/>
                    </a:ext>
                  </a:extLst>
                </a:gridCol>
                <a:gridCol w="683736">
                  <a:extLst>
                    <a:ext uri="{9D8B030D-6E8A-4147-A177-3AD203B41FA5}">
                      <a16:colId xmlns:a16="http://schemas.microsoft.com/office/drawing/2014/main" val="2911511207"/>
                    </a:ext>
                  </a:extLst>
                </a:gridCol>
                <a:gridCol w="766440">
                  <a:extLst>
                    <a:ext uri="{9D8B030D-6E8A-4147-A177-3AD203B41FA5}">
                      <a16:colId xmlns:a16="http://schemas.microsoft.com/office/drawing/2014/main" val="20004"/>
                    </a:ext>
                  </a:extLst>
                </a:gridCol>
              </a:tblGrid>
              <a:tr h="5921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2</a:t>
                      </a:r>
                      <a:r>
                        <a:rPr kumimoji="0" lang="en-US" sz="1000" b="1" i="0" u="none" strike="noStrike" cap="none" normalizeH="0" baseline="30000" dirty="0">
                          <a:ln>
                            <a:noFill/>
                          </a:ln>
                          <a:solidFill>
                            <a:schemeClr val="tx1"/>
                          </a:solidFill>
                          <a:effectLst/>
                          <a:latin typeface="Arial" charset="0"/>
                          <a:cs typeface="Arial" charset="0"/>
                        </a:rPr>
                        <a:t>nd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3</a:t>
                      </a:r>
                      <a:r>
                        <a:rPr kumimoji="0" lang="en-US" sz="1000" b="1" i="0" u="none" strike="noStrike" cap="none" normalizeH="0" baseline="30000" dirty="0">
                          <a:ln>
                            <a:noFill/>
                          </a:ln>
                          <a:solidFill>
                            <a:schemeClr val="tx1"/>
                          </a:solidFill>
                          <a:effectLst/>
                          <a:latin typeface="Arial" charset="0"/>
                          <a:cs typeface="Arial" charset="0"/>
                        </a:rPr>
                        <a:t>rd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effectLst/>
                        </a:rPr>
                        <a:t>18</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10</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18</a:t>
                      </a:r>
                    </a:p>
                  </a:txBody>
                  <a:tcPr horzOverflow="overflow">
                    <a:solidFill>
                      <a:schemeClr val="bg1">
                        <a:lumMod val="95000"/>
                      </a:schemeClr>
                    </a:solidFill>
                  </a:tcPr>
                </a:tc>
                <a:extLst>
                  <a:ext uri="{0D108BD9-81ED-4DB2-BD59-A6C34878D82A}">
                    <a16:rowId xmlns:a16="http://schemas.microsoft.com/office/drawing/2014/main" val="10001"/>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1st Qtr. Total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mn-ea"/>
                          <a:cs typeface="Arial" charset="0"/>
                        </a:rPr>
                        <a:t>0.0021</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N/A</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1655024259"/>
              </p:ext>
            </p:extLst>
          </p:nvPr>
        </p:nvGraphicFramePr>
        <p:xfrm>
          <a:off x="609599" y="2514601"/>
          <a:ext cx="7924798" cy="3376822"/>
        </p:xfrm>
        <a:graphic>
          <a:graphicData uri="http://schemas.openxmlformats.org/drawingml/2006/table">
            <a:tbl>
              <a:tblPr firstRow="1" bandRow="1">
                <a:tableStyleId>{00A15C55-8517-42AA-B614-E9B94910E393}</a:tableStyleId>
              </a:tblPr>
              <a:tblGrid>
                <a:gridCol w="1535507">
                  <a:extLst>
                    <a:ext uri="{9D8B030D-6E8A-4147-A177-3AD203B41FA5}">
                      <a16:colId xmlns:a16="http://schemas.microsoft.com/office/drawing/2014/main" val="20000"/>
                    </a:ext>
                  </a:extLst>
                </a:gridCol>
                <a:gridCol w="551564">
                  <a:extLst>
                    <a:ext uri="{9D8B030D-6E8A-4147-A177-3AD203B41FA5}">
                      <a16:colId xmlns:a16="http://schemas.microsoft.com/office/drawing/2014/main" val="20001"/>
                    </a:ext>
                  </a:extLst>
                </a:gridCol>
                <a:gridCol w="551564">
                  <a:extLst>
                    <a:ext uri="{9D8B030D-6E8A-4147-A177-3AD203B41FA5}">
                      <a16:colId xmlns:a16="http://schemas.microsoft.com/office/drawing/2014/main" val="3838810103"/>
                    </a:ext>
                  </a:extLst>
                </a:gridCol>
                <a:gridCol w="561766">
                  <a:extLst>
                    <a:ext uri="{9D8B030D-6E8A-4147-A177-3AD203B41FA5}">
                      <a16:colId xmlns:a16="http://schemas.microsoft.com/office/drawing/2014/main" val="2671231329"/>
                    </a:ext>
                  </a:extLst>
                </a:gridCol>
                <a:gridCol w="609740">
                  <a:extLst>
                    <a:ext uri="{9D8B030D-6E8A-4147-A177-3AD203B41FA5}">
                      <a16:colId xmlns:a16="http://schemas.microsoft.com/office/drawing/2014/main" val="20002"/>
                    </a:ext>
                  </a:extLst>
                </a:gridCol>
                <a:gridCol w="160006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59773">
                  <a:extLst>
                    <a:ext uri="{9D8B030D-6E8A-4147-A177-3AD203B41FA5}">
                      <a16:colId xmlns:a16="http://schemas.microsoft.com/office/drawing/2014/main" val="3251005767"/>
                    </a:ext>
                  </a:extLst>
                </a:gridCol>
                <a:gridCol w="483227">
                  <a:extLst>
                    <a:ext uri="{9D8B030D-6E8A-4147-A177-3AD203B41FA5}">
                      <a16:colId xmlns:a16="http://schemas.microsoft.com/office/drawing/2014/main" val="1079715761"/>
                    </a:ext>
                  </a:extLst>
                </a:gridCol>
                <a:gridCol w="761997">
                  <a:extLst>
                    <a:ext uri="{9D8B030D-6E8A-4147-A177-3AD203B41FA5}">
                      <a16:colId xmlns:a16="http://schemas.microsoft.com/office/drawing/2014/main" val="20005"/>
                    </a:ext>
                  </a:extLst>
                </a:gridCol>
              </a:tblGrid>
              <a:tr h="498517">
                <a:tc>
                  <a:txBody>
                    <a:bodyPr/>
                    <a:lstStyle/>
                    <a:p>
                      <a:pPr algn="r"/>
                      <a:r>
                        <a:rPr lang="en-US" sz="1200" b="1" dirty="0">
                          <a:solidFill>
                            <a:schemeClr val="tx1"/>
                          </a:solidFill>
                        </a:rPr>
                        <a:t>Fatality Type</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baseline="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r"/>
                      <a:r>
                        <a:rPr lang="en-US" sz="1200" b="1" dirty="0">
                          <a:solidFill>
                            <a:schemeClr val="tx1"/>
                          </a:solidFill>
                        </a:rPr>
                        <a:t>Fatality Type</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3095">
                <a:tc>
                  <a:txBody>
                    <a:bodyPr/>
                    <a:lstStyle/>
                    <a:p>
                      <a:pPr algn="r"/>
                      <a:r>
                        <a:rPr lang="en-US" sz="1200" b="0" i="1" dirty="0">
                          <a:solidFill>
                            <a:schemeClr val="tx1"/>
                          </a:solidFill>
                        </a:rPr>
                        <a:t>Struck By</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dirty="0"/>
                        <a:t>7</a:t>
                      </a:r>
                    </a:p>
                  </a:txBody>
                  <a:tcPr anchor="ctr">
                    <a:solidFill>
                      <a:schemeClr val="bg1">
                        <a:lumMod val="95000"/>
                      </a:schemeClr>
                    </a:solidFill>
                  </a:tcPr>
                </a:tc>
                <a:tc>
                  <a:txBody>
                    <a:bodyPr/>
                    <a:lstStyle/>
                    <a:p>
                      <a:pPr algn="r"/>
                      <a:r>
                        <a:rPr lang="en-US" sz="12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1"/>
                  </a:ext>
                </a:extLst>
              </a:tr>
              <a:tr h="433179">
                <a:tc>
                  <a:txBody>
                    <a:bodyPr/>
                    <a:lstStyle/>
                    <a:p>
                      <a:pPr algn="r"/>
                      <a:r>
                        <a:rPr lang="en-US" sz="12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77706">
                <a:tc>
                  <a:txBody>
                    <a:bodyPr/>
                    <a:lstStyle/>
                    <a:p>
                      <a:pPr algn="r"/>
                      <a:r>
                        <a:rPr lang="en-US" sz="12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28790">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3179">
                <a:tc>
                  <a:txBody>
                    <a:bodyPr/>
                    <a:lstStyle/>
                    <a:p>
                      <a:pPr algn="r"/>
                      <a:r>
                        <a:rPr lang="en-US" sz="12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9</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86544">
                <a:tc>
                  <a:txBody>
                    <a:bodyPr/>
                    <a:lstStyle/>
                    <a:p>
                      <a:pPr algn="r"/>
                      <a:r>
                        <a:rPr lang="en-US" sz="12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511791">
                <a:tc>
                  <a:txBody>
                    <a:bodyPr/>
                    <a:lstStyle/>
                    <a:p>
                      <a:pPr algn="r"/>
                      <a:r>
                        <a:rPr lang="en-US" sz="12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9" name="TextBox 8">
            <a:extLst>
              <a:ext uri="{FF2B5EF4-FFF2-40B4-BE49-F238E27FC236}">
                <a16:creationId xmlns:a16="http://schemas.microsoft.com/office/drawing/2014/main" id="{68DB0E9A-0BC6-4B6F-8111-D77588736B0E}"/>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1534528633"/>
              </p:ext>
            </p:extLst>
          </p:nvPr>
        </p:nvGraphicFramePr>
        <p:xfrm>
          <a:off x="609601" y="3166350"/>
          <a:ext cx="7924799" cy="2777250"/>
        </p:xfrm>
        <a:graphic>
          <a:graphicData uri="http://schemas.openxmlformats.org/drawingml/2006/table">
            <a:tbl>
              <a:tblPr>
                <a:tableStyleId>{00A15C55-8517-42AA-B614-E9B94910E393}</a:tableStyleId>
              </a:tblPr>
              <a:tblGrid>
                <a:gridCol w="3428999">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1184546974"/>
                    </a:ext>
                  </a:extLst>
                </a:gridCol>
                <a:gridCol w="838200">
                  <a:extLst>
                    <a:ext uri="{9D8B030D-6E8A-4147-A177-3AD203B41FA5}">
                      <a16:colId xmlns:a16="http://schemas.microsoft.com/office/drawing/2014/main" val="1952419822"/>
                    </a:ext>
                  </a:extLst>
                </a:gridCol>
                <a:gridCol w="838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3</a:t>
                      </a:r>
                      <a:r>
                        <a:rPr kumimoji="0" lang="en-US" sz="1400" b="1" i="0" u="none" strike="noStrike" cap="none" normalizeH="0" baseline="30000" dirty="0">
                          <a:ln>
                            <a:noFill/>
                          </a:ln>
                          <a:solidFill>
                            <a:schemeClr val="tx1"/>
                          </a:solidFill>
                          <a:effectLst/>
                          <a:latin typeface="Arial" charset="0"/>
                          <a:cs typeface="Arial" charset="0"/>
                        </a:rPr>
                        <a:t>rd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239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247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909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287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434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320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1,247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1,750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6" name="Group 128">
            <a:extLst>
              <a:ext uri="{FF2B5EF4-FFF2-40B4-BE49-F238E27FC236}">
                <a16:creationId xmlns:a16="http://schemas.microsoft.com/office/drawing/2014/main" id="{5882F510-3314-45C5-94B6-708C35BE3936}"/>
              </a:ext>
            </a:extLst>
          </p:cNvPr>
          <p:cNvGraphicFramePr>
            <a:graphicFrameLocks noGrp="1"/>
          </p:cNvGraphicFramePr>
          <p:nvPr>
            <p:extLst>
              <p:ext uri="{D42A27DB-BD31-4B8C-83A1-F6EECF244321}">
                <p14:modId xmlns:p14="http://schemas.microsoft.com/office/powerpoint/2010/main" val="3149326400"/>
              </p:ext>
            </p:extLst>
          </p:nvPr>
        </p:nvGraphicFramePr>
        <p:xfrm>
          <a:off x="609600" y="1143000"/>
          <a:ext cx="7929234" cy="173944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7951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23*</a:t>
                      </a:r>
                      <a:r>
                        <a:rPr lang="en-US" sz="1800" b="1" dirty="0"/>
                        <a:t>—</a:t>
                      </a:r>
                      <a:r>
                        <a:rPr kumimoji="0" lang="en-US" sz="1800" b="1" i="0" u="none" strike="noStrike" cap="none" normalizeH="0" baseline="0" dirty="0">
                          <a:ln>
                            <a:noFill/>
                          </a:ln>
                          <a:solidFill>
                            <a:schemeClr val="tx1"/>
                          </a:solidFill>
                          <a:effectLst/>
                          <a:latin typeface="Arial" charset="0"/>
                          <a:cs typeface="Arial" charset="0"/>
                        </a:rPr>
                        <a:t>CONSTRUCTION</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11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37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horzOverflow="overflow">
                    <a:solidFill>
                      <a:schemeClr val="bg1">
                        <a:lumMod val="9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28%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95000"/>
                      </a:schemeClr>
                    </a:solidFill>
                  </a:tcPr>
                </a:tc>
                <a:tc>
                  <a:txBody>
                    <a:bodyPr/>
                    <a:lstStyle/>
                    <a:p>
                      <a:pPr algn="ctr"/>
                      <a:r>
                        <a:rPr lang="en-US" sz="1200" b="1" i="1" dirty="0"/>
                        <a:t>19% Lower</a:t>
                      </a:r>
                    </a:p>
                  </a:txBody>
                  <a:tcPr horzOverflow="overflow">
                    <a:solidFill>
                      <a:schemeClr val="bg1">
                        <a:lumMod val="95000"/>
                      </a:schemeClr>
                    </a:solidFill>
                  </a:tcPr>
                </a:tc>
                <a:extLst>
                  <a:ext uri="{0D108BD9-81ED-4DB2-BD59-A6C34878D82A}">
                    <a16:rowId xmlns:a16="http://schemas.microsoft.com/office/drawing/2014/main" val="10003"/>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1.1</a:t>
                      </a:r>
                    </a:p>
                  </a:txBody>
                  <a:tcPr horzOverflow="overflow">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1.6</a:t>
                      </a: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algn="ctr"/>
                      <a:r>
                        <a:rPr lang="en-US" sz="1200" b="1" i="1" dirty="0"/>
                        <a:t>6%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1.7</a:t>
                      </a:r>
                    </a:p>
                  </a:txBody>
                  <a:tcPr horzOverflow="overflow">
                    <a:solidFill>
                      <a:schemeClr val="bg1">
                        <a:lumMod val="85000"/>
                      </a:schemeClr>
                    </a:solidFill>
                  </a:tcPr>
                </a:tc>
                <a:tc>
                  <a:txBody>
                    <a:bodyPr/>
                    <a:lstStyle/>
                    <a:p>
                      <a:pPr algn="ctr"/>
                      <a:r>
                        <a:rPr lang="en-US" sz="1200" b="1" i="1" dirty="0"/>
                        <a:t>6%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68FA9762-505B-4911-ADE3-9DD010E53B48}"/>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08513" y="3292641"/>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096000" y="3276101"/>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53000" y="3276101"/>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3802626" y="3276101"/>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602223" y="3313379"/>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print">
            <a:extLst>
              <a:ext uri="{28A0092B-C50C-407E-A947-70E740481C1C}">
                <a14:useLocalDpi xmlns:a14="http://schemas.microsoft.com/office/drawing/2010/main"/>
              </a:ext>
            </a:extLst>
          </a:blip>
          <a:srcRect/>
          <a:stretch>
            <a:fillRect/>
          </a:stretch>
        </p:blipFill>
        <p:spPr bwMode="auto">
          <a:xfrm>
            <a:off x="1881250" y="3292954"/>
            <a:ext cx="2378576" cy="855011"/>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1641169560"/>
              </p:ext>
            </p:extLst>
          </p:nvPr>
        </p:nvGraphicFramePr>
        <p:xfrm>
          <a:off x="609597" y="1142999"/>
          <a:ext cx="7896731" cy="2149639"/>
        </p:xfrm>
        <a:graphic>
          <a:graphicData uri="http://schemas.openxmlformats.org/drawingml/2006/table">
            <a:tbl>
              <a:tblPr firstRow="1" bandRow="1">
                <a:tableStyleId>{00A15C55-8517-42AA-B614-E9B94910E393}</a:tableStyleId>
              </a:tblPr>
              <a:tblGrid>
                <a:gridCol w="3589423">
                  <a:extLst>
                    <a:ext uri="{9D8B030D-6E8A-4147-A177-3AD203B41FA5}">
                      <a16:colId xmlns:a16="http://schemas.microsoft.com/office/drawing/2014/main" val="20000"/>
                    </a:ext>
                  </a:extLst>
                </a:gridCol>
                <a:gridCol w="837532">
                  <a:extLst>
                    <a:ext uri="{9D8B030D-6E8A-4147-A177-3AD203B41FA5}">
                      <a16:colId xmlns:a16="http://schemas.microsoft.com/office/drawing/2014/main" val="20001"/>
                    </a:ext>
                  </a:extLst>
                </a:gridCol>
                <a:gridCol w="837532">
                  <a:extLst>
                    <a:ext uri="{9D8B030D-6E8A-4147-A177-3AD203B41FA5}">
                      <a16:colId xmlns:a16="http://schemas.microsoft.com/office/drawing/2014/main" val="1974649517"/>
                    </a:ext>
                  </a:extLst>
                </a:gridCol>
                <a:gridCol w="837532">
                  <a:extLst>
                    <a:ext uri="{9D8B030D-6E8A-4147-A177-3AD203B41FA5}">
                      <a16:colId xmlns:a16="http://schemas.microsoft.com/office/drawing/2014/main" val="2738994174"/>
                    </a:ext>
                  </a:extLst>
                </a:gridCol>
                <a:gridCol w="777709">
                  <a:extLst>
                    <a:ext uri="{9D8B030D-6E8A-4147-A177-3AD203B41FA5}">
                      <a16:colId xmlns:a16="http://schemas.microsoft.com/office/drawing/2014/main" val="20002"/>
                    </a:ext>
                  </a:extLst>
                </a:gridCol>
                <a:gridCol w="1017003">
                  <a:extLst>
                    <a:ext uri="{9D8B030D-6E8A-4147-A177-3AD203B41FA5}">
                      <a16:colId xmlns:a16="http://schemas.microsoft.com/office/drawing/2014/main" val="20003"/>
                    </a:ext>
                  </a:extLst>
                </a:gridCol>
              </a:tblGrid>
              <a:tr h="56899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2</a:t>
                      </a:r>
                      <a:r>
                        <a:rPr lang="en-US" sz="1500" baseline="30000" dirty="0">
                          <a:solidFill>
                            <a:schemeClr val="tx1"/>
                          </a:solidFill>
                        </a:rPr>
                        <a:t>nd</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3</a:t>
                      </a:r>
                      <a:r>
                        <a:rPr lang="en-US" sz="1500" baseline="30000" dirty="0">
                          <a:solidFill>
                            <a:schemeClr val="tx1"/>
                          </a:solidFill>
                        </a:rPr>
                        <a:t>rd</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516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i="0" dirty="0"/>
                        <a:t>11</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b="1" i="1" dirty="0"/>
                        <a:t>18</a:t>
                      </a:r>
                    </a:p>
                  </a:txBody>
                  <a:tcPr anchor="ctr">
                    <a:solidFill>
                      <a:schemeClr val="bg1">
                        <a:lumMod val="85000"/>
                      </a:schemeClr>
                    </a:solidFill>
                  </a:tcPr>
                </a:tc>
                <a:tc>
                  <a:txBody>
                    <a:bodyPr/>
                    <a:lstStyle/>
                    <a:p>
                      <a:pPr algn="ctr"/>
                      <a:r>
                        <a:rPr lang="en-US" sz="1400" i="0" dirty="0"/>
                        <a:t>30</a:t>
                      </a:r>
                    </a:p>
                  </a:txBody>
                  <a:tcPr anchor="ctr">
                    <a:solidFill>
                      <a:schemeClr val="bg1">
                        <a:lumMod val="85000"/>
                      </a:schemeClr>
                    </a:solidFill>
                  </a:tcPr>
                </a:tc>
                <a:extLst>
                  <a:ext uri="{0D108BD9-81ED-4DB2-BD59-A6C34878D82A}">
                    <a16:rowId xmlns:a16="http://schemas.microsoft.com/office/drawing/2014/main" val="10001"/>
                  </a:ext>
                </a:extLst>
              </a:tr>
              <a:tr h="39516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b="1" i="1" dirty="0"/>
                        <a:t>13</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extLst>
                  <a:ext uri="{0D108BD9-81ED-4DB2-BD59-A6C34878D82A}">
                    <a16:rowId xmlns:a16="http://schemas.microsoft.com/office/drawing/2014/main" val="10002"/>
                  </a:ext>
                </a:extLst>
              </a:tr>
              <a:tr h="395161">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3"/>
                  </a:ext>
                </a:extLst>
              </a:tr>
              <a:tr h="395161">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i="0" dirty="0"/>
                        <a:t>30</a:t>
                      </a:r>
                    </a:p>
                  </a:txBody>
                  <a:tcPr anchor="ctr">
                    <a:solidFill>
                      <a:schemeClr val="bg1">
                        <a:lumMod val="95000"/>
                      </a:schemeClr>
                    </a:solidFill>
                  </a:tcPr>
                </a:tc>
                <a:tc>
                  <a:txBody>
                    <a:bodyPr/>
                    <a:lstStyle/>
                    <a:p>
                      <a:pPr algn="ctr"/>
                      <a:r>
                        <a:rPr lang="en-US" sz="1400" i="0" dirty="0"/>
                        <a:t>12</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dirty="0"/>
                        <a:t>42</a:t>
                      </a:r>
                    </a:p>
                  </a:txBody>
                  <a:tcPr anchor="ctr">
                    <a:solidFill>
                      <a:schemeClr val="bg1">
                        <a:lumMod val="95000"/>
                      </a:schemeClr>
                    </a:solidFill>
                  </a:tcPr>
                </a:tc>
                <a:tc>
                  <a:txBody>
                    <a:bodyPr/>
                    <a:lstStyle/>
                    <a:p>
                      <a:pPr algn="ctr"/>
                      <a:r>
                        <a:rPr lang="en-US" sz="14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2609277047"/>
              </p:ext>
            </p:extLst>
          </p:nvPr>
        </p:nvGraphicFramePr>
        <p:xfrm>
          <a:off x="609600" y="4114800"/>
          <a:ext cx="7932178" cy="1733670"/>
        </p:xfrm>
        <a:graphic>
          <a:graphicData uri="http://schemas.openxmlformats.org/drawingml/2006/table">
            <a:tbl>
              <a:tblPr>
                <a:tableStyleId>{00A15C55-8517-42AA-B614-E9B94910E393}</a:tableStyleId>
              </a:tblPr>
              <a:tblGrid>
                <a:gridCol w="2745753">
                  <a:extLst>
                    <a:ext uri="{9D8B030D-6E8A-4147-A177-3AD203B41FA5}">
                      <a16:colId xmlns:a16="http://schemas.microsoft.com/office/drawing/2014/main" val="20000"/>
                    </a:ext>
                  </a:extLst>
                </a:gridCol>
                <a:gridCol w="915251">
                  <a:extLst>
                    <a:ext uri="{9D8B030D-6E8A-4147-A177-3AD203B41FA5}">
                      <a16:colId xmlns:a16="http://schemas.microsoft.com/office/drawing/2014/main" val="20001"/>
                    </a:ext>
                  </a:extLst>
                </a:gridCol>
                <a:gridCol w="854234">
                  <a:extLst>
                    <a:ext uri="{9D8B030D-6E8A-4147-A177-3AD203B41FA5}">
                      <a16:colId xmlns:a16="http://schemas.microsoft.com/office/drawing/2014/main" val="20002"/>
                    </a:ext>
                  </a:extLst>
                </a:gridCol>
                <a:gridCol w="793218">
                  <a:extLst>
                    <a:ext uri="{9D8B030D-6E8A-4147-A177-3AD203B41FA5}">
                      <a16:colId xmlns:a16="http://schemas.microsoft.com/office/drawing/2014/main" val="20003"/>
                    </a:ext>
                  </a:extLst>
                </a:gridCol>
                <a:gridCol w="793218">
                  <a:extLst>
                    <a:ext uri="{9D8B030D-6E8A-4147-A177-3AD203B41FA5}">
                      <a16:colId xmlns:a16="http://schemas.microsoft.com/office/drawing/2014/main" val="3467431736"/>
                    </a:ext>
                  </a:extLst>
                </a:gridCol>
                <a:gridCol w="793218">
                  <a:extLst>
                    <a:ext uri="{9D8B030D-6E8A-4147-A177-3AD203B41FA5}">
                      <a16:colId xmlns:a16="http://schemas.microsoft.com/office/drawing/2014/main" val="1203154910"/>
                    </a:ext>
                  </a:extLst>
                </a:gridCol>
                <a:gridCol w="1037286">
                  <a:extLst>
                    <a:ext uri="{9D8B030D-6E8A-4147-A177-3AD203B41FA5}">
                      <a16:colId xmlns:a16="http://schemas.microsoft.com/office/drawing/2014/main" val="20004"/>
                    </a:ext>
                  </a:extLst>
                </a:gridCol>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effectLst/>
                        </a:rPr>
                        <a:t>NAICS 11331*</a:t>
                      </a:r>
                      <a:r>
                        <a:rPr lang="en-US" sz="1200" b="1" dirty="0"/>
                        <a:t>—</a:t>
                      </a:r>
                      <a:r>
                        <a:rPr kumimoji="0" lang="en-US" sz="1200" b="1" i="0" u="none" strike="noStrike" cap="none" normalizeH="0" baseline="0" dirty="0">
                          <a:ln>
                            <a:noFill/>
                          </a:ln>
                          <a:solidFill>
                            <a:schemeClr val="tx1"/>
                          </a:solidFill>
                          <a:effectLst/>
                          <a:latin typeface="Arial" charset="0"/>
                          <a:cs typeface="Arial" charset="0"/>
                        </a:rPr>
                        <a:t>LOGGING</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16764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a:ln>
                            <a:noFill/>
                          </a:ln>
                          <a:effectLst/>
                        </a:rPr>
                        <a:t>Total Fatalities</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200" b="1" i="1" dirty="0"/>
                        <a:t>1</a:t>
                      </a:r>
                    </a:p>
                  </a:txBody>
                  <a:tcPr horzOverflow="overflow">
                    <a:solidFill>
                      <a:schemeClr val="bg1">
                        <a:lumMod val="95000"/>
                      </a:schemeClr>
                    </a:solidFill>
                  </a:tcPr>
                </a:tc>
                <a:tc vMerge="1">
                  <a:txBody>
                    <a:bodyPr/>
                    <a:lstStyle/>
                    <a:p>
                      <a:endParaRPr lang="en-US"/>
                    </a:p>
                  </a:txBody>
                  <a:tcPr/>
                </a:tc>
                <a:tc>
                  <a:txBody>
                    <a:bodyPr/>
                    <a:lstStyle/>
                    <a:p>
                      <a:pPr algn="ctr"/>
                      <a:r>
                        <a:rPr lang="en-US" sz="1200" i="0"/>
                        <a:t>0</a:t>
                      </a:r>
                      <a:endParaRPr lang="en-US" sz="1200" i="0" dirty="0"/>
                    </a:p>
                  </a:txBody>
                  <a:tcPr horzOverflow="overflow">
                    <a:solidFill>
                      <a:schemeClr val="bg1">
                        <a:lumMod val="95000"/>
                      </a:schemeClr>
                    </a:solidFill>
                  </a:tcPr>
                </a:tc>
                <a:tc>
                  <a:txBody>
                    <a:bodyPr/>
                    <a:lstStyle/>
                    <a:p>
                      <a:pPr algn="ctr"/>
                      <a:r>
                        <a:rPr lang="en-US" sz="1200" i="0"/>
                        <a:t>0</a:t>
                      </a:r>
                      <a:endParaRPr lang="en-US" sz="1200" i="0" dirty="0"/>
                    </a:p>
                  </a:txBody>
                  <a:tcPr horzOverflow="overflow">
                    <a:solidFill>
                      <a:schemeClr val="bg1">
                        <a:lumMod val="95000"/>
                      </a:schemeClr>
                    </a:solidFill>
                  </a:tcPr>
                </a:tc>
                <a:tc>
                  <a:txBody>
                    <a:bodyPr/>
                    <a:lstStyle/>
                    <a:p>
                      <a:pPr algn="ctr"/>
                      <a:r>
                        <a:rPr lang="en-US" sz="1200" i="0"/>
                        <a:t>1</a:t>
                      </a:r>
                      <a:endParaRPr lang="en-US" sz="1200" i="0" dirty="0"/>
                    </a:p>
                  </a:txBody>
                  <a:tcPr horzOverflow="overflow">
                    <a:solidFill>
                      <a:schemeClr val="bg1">
                        <a:lumMod val="95000"/>
                      </a:schemeClr>
                    </a:solidFill>
                  </a:tcPr>
                </a:tc>
                <a:tc>
                  <a:txBody>
                    <a:bodyPr/>
                    <a:lstStyle/>
                    <a:p>
                      <a:pPr algn="ctr"/>
                      <a:r>
                        <a:rPr lang="en-US" sz="1200" b="1" i="1" dirty="0"/>
                        <a:t>1</a:t>
                      </a:r>
                    </a:p>
                  </a:txBody>
                  <a:tcPr horzOverflow="overflow">
                    <a:solidFill>
                      <a:schemeClr val="bg1">
                        <a:lumMod val="95000"/>
                      </a:schemeClr>
                    </a:solidFill>
                  </a:tcPr>
                </a:tc>
                <a:extLst>
                  <a:ext uri="{0D108BD9-81ED-4DB2-BD59-A6C34878D82A}">
                    <a16:rowId xmlns:a16="http://schemas.microsoft.com/office/drawing/2014/main" val="3247987884"/>
                  </a:ext>
                </a:extLst>
              </a:tr>
              <a:tr h="4114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effectLst/>
                        </a:rPr>
                        <a:t>NAICS 56173*</a:t>
                      </a:r>
                      <a:r>
                        <a:rPr lang="en-US" sz="1200" b="1" dirty="0"/>
                        <a:t>—</a:t>
                      </a:r>
                      <a:r>
                        <a:rPr kumimoji="0" lang="en-US" sz="1200" b="1" i="0" u="none" strike="noStrike" cap="none" normalizeH="0" baseline="0" dirty="0">
                          <a:ln>
                            <a:noFill/>
                          </a:ln>
                          <a:solidFill>
                            <a:schemeClr val="tx1"/>
                          </a:solidFill>
                          <a:effectLst/>
                          <a:latin typeface="Arial" charset="0"/>
                          <a:cs typeface="Arial" charset="0"/>
                        </a:rPr>
                        <a:t>ARBORICULTURE</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345062">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a:ln>
                            <a:noFill/>
                          </a:ln>
                          <a:effectLst/>
                        </a:rPr>
                        <a:t>Total Fatalities</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5</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0"/>
                        <a:t>0</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0"/>
                        <a:t>0</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0"/>
                        <a:t>1</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1</a:t>
                      </a:r>
                      <a:endParaRPr kumimoji="0" lang="en-US" sz="12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3041188653"/>
                  </a:ext>
                </a:extLst>
              </a:tr>
              <a:tr h="3218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Arial" charset="0"/>
                          <a:cs typeface="Arial" charset="0"/>
                        </a:rPr>
                        <a:t>1</a:t>
                      </a:r>
                      <a:r>
                        <a:rPr kumimoji="0" lang="en-US" sz="1200" b="0" i="1" u="none" strike="noStrike" cap="none" normalizeH="0" baseline="30000" dirty="0">
                          <a:ln>
                            <a:noFill/>
                          </a:ln>
                          <a:solidFill>
                            <a:schemeClr val="tx1"/>
                          </a:solidFill>
                          <a:effectLst/>
                          <a:latin typeface="Arial" charset="0"/>
                          <a:cs typeface="Arial" charset="0"/>
                        </a:rPr>
                        <a:t>st</a:t>
                      </a:r>
                      <a:r>
                        <a:rPr kumimoji="0" lang="en-US" sz="1200" b="0" i="1" u="none" strike="noStrike" cap="none" normalizeH="0" baseline="0" dirty="0">
                          <a:ln>
                            <a:noFill/>
                          </a:ln>
                          <a:solidFill>
                            <a:schemeClr val="tx1"/>
                          </a:solidFill>
                          <a:effectLst/>
                          <a:latin typeface="Arial" charset="0"/>
                          <a:cs typeface="Arial" charset="0"/>
                        </a:rPr>
                        <a:t> Qtr. Combined Total Fatality Rate</a:t>
                      </a:r>
                    </a:p>
                  </a:txBody>
                  <a:tcPr anchor="ctr" horzOverflow="overflow">
                    <a:solidFill>
                      <a:schemeClr val="bg1">
                        <a:lumMod val="95000"/>
                      </a:schemeClr>
                    </a:solidFill>
                  </a:tcPr>
                </a:tc>
                <a:tc>
                  <a:txBody>
                    <a:bodyPr/>
                    <a:lstStyle/>
                    <a:p>
                      <a:pPr algn="ctr"/>
                      <a:r>
                        <a:rPr lang="en-US" sz="1200" i="1" dirty="0"/>
                        <a:t>0.0000</a:t>
                      </a:r>
                    </a:p>
                  </a:txBody>
                  <a:tcPr horzOverflow="overflow">
                    <a:solidFill>
                      <a:schemeClr val="bg1">
                        <a:lumMod val="95000"/>
                      </a:schemeClr>
                    </a:solidFill>
                  </a:tcPr>
                </a:tc>
                <a:tc vMerge="1">
                  <a:txBody>
                    <a:bodyPr/>
                    <a:lstStyle/>
                    <a:p>
                      <a:endParaRPr lang="en-US"/>
                    </a:p>
                  </a:txBody>
                  <a:tcPr/>
                </a:tc>
                <a:tc>
                  <a:txBody>
                    <a:bodyPr/>
                    <a:lstStyle/>
                    <a:p>
                      <a:pPr algn="ctr"/>
                      <a:r>
                        <a:rPr lang="en-US" sz="1200" i="0" dirty="0"/>
                        <a:t>N/A</a:t>
                      </a:r>
                    </a:p>
                  </a:txBody>
                  <a:tcPr horzOverflow="overflow">
                    <a:solidFill>
                      <a:schemeClr val="bg1">
                        <a:lumMod val="95000"/>
                      </a:schemeClr>
                    </a:solidFill>
                  </a:tcPr>
                </a:tc>
                <a:tc>
                  <a:txBody>
                    <a:bodyPr/>
                    <a:lstStyle/>
                    <a:p>
                      <a:pPr algn="ctr"/>
                      <a:r>
                        <a:rPr lang="en-US" sz="1200" i="0" dirty="0"/>
                        <a:t>N/A</a:t>
                      </a:r>
                    </a:p>
                  </a:txBody>
                  <a:tcPr horzOverflow="overflow">
                    <a:solidFill>
                      <a:schemeClr val="bg1">
                        <a:lumMod val="95000"/>
                      </a:schemeClr>
                    </a:solidFill>
                  </a:tcPr>
                </a:tc>
                <a:tc>
                  <a:txBody>
                    <a:bodyPr/>
                    <a:lstStyle/>
                    <a:p>
                      <a:pPr algn="ctr"/>
                      <a:r>
                        <a:rPr lang="en-US" sz="1200" i="0" dirty="0"/>
                        <a:t>N/A</a:t>
                      </a:r>
                    </a:p>
                  </a:txBody>
                  <a:tcPr horzOverflow="overflow">
                    <a:solidFill>
                      <a:schemeClr val="bg1">
                        <a:lumMod val="95000"/>
                      </a:schemeClr>
                    </a:solidFill>
                  </a:tcPr>
                </a:tc>
                <a:tc>
                  <a:txBody>
                    <a:bodyPr/>
                    <a:lstStyle/>
                    <a:p>
                      <a:pPr algn="ctr"/>
                      <a:r>
                        <a:rPr lang="en-US" sz="1200" b="1" i="1" dirty="0"/>
                        <a:t>N/A</a:t>
                      </a:r>
                    </a:p>
                  </a:txBody>
                  <a:tcPr horzOverflow="overflow">
                    <a:solidFill>
                      <a:schemeClr val="bg1">
                        <a:lumMod val="95000"/>
                      </a:schemeClr>
                    </a:solidFill>
                  </a:tcPr>
                </a:tc>
                <a:extLst>
                  <a:ext uri="{0D108BD9-81ED-4DB2-BD59-A6C34878D82A}">
                    <a16:rowId xmlns:a16="http://schemas.microsoft.com/office/drawing/2014/main" val="3489040046"/>
                  </a:ext>
                </a:extLst>
              </a:tr>
            </a:tbl>
          </a:graphicData>
        </a:graphic>
      </p:graphicFrame>
      <p:sp>
        <p:nvSpPr>
          <p:cNvPr id="15" name="TextBox 14">
            <a:extLst>
              <a:ext uri="{FF2B5EF4-FFF2-40B4-BE49-F238E27FC236}">
                <a16:creationId xmlns:a16="http://schemas.microsoft.com/office/drawing/2014/main" id="{5A5E1B0D-F7E0-463D-8D9F-0335B42B2789}"/>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51089989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1908157532"/>
              </p:ext>
            </p:extLst>
          </p:nvPr>
        </p:nvGraphicFramePr>
        <p:xfrm>
          <a:off x="609600" y="3733799"/>
          <a:ext cx="7924799" cy="2208523"/>
        </p:xfrm>
        <a:graphic>
          <a:graphicData uri="http://schemas.openxmlformats.org/drawingml/2006/table">
            <a:tbl>
              <a:tblPr firstRow="1" bandRow="1">
                <a:tableStyleId>{073A0DAA-6AF3-43AB-8588-CEC1D06C72B9}</a:tableStyleId>
              </a:tblPr>
              <a:tblGrid>
                <a:gridCol w="3396343">
                  <a:extLst>
                    <a:ext uri="{9D8B030D-6E8A-4147-A177-3AD203B41FA5}">
                      <a16:colId xmlns:a16="http://schemas.microsoft.com/office/drawing/2014/main" val="20000"/>
                    </a:ext>
                  </a:extLst>
                </a:gridCol>
                <a:gridCol w="808653">
                  <a:extLst>
                    <a:ext uri="{9D8B030D-6E8A-4147-A177-3AD203B41FA5}">
                      <a16:colId xmlns:a16="http://schemas.microsoft.com/office/drawing/2014/main" val="20001"/>
                    </a:ext>
                  </a:extLst>
                </a:gridCol>
                <a:gridCol w="808653">
                  <a:extLst>
                    <a:ext uri="{9D8B030D-6E8A-4147-A177-3AD203B41FA5}">
                      <a16:colId xmlns:a16="http://schemas.microsoft.com/office/drawing/2014/main" val="1056374855"/>
                    </a:ext>
                  </a:extLst>
                </a:gridCol>
                <a:gridCol w="808653">
                  <a:extLst>
                    <a:ext uri="{9D8B030D-6E8A-4147-A177-3AD203B41FA5}">
                      <a16:colId xmlns:a16="http://schemas.microsoft.com/office/drawing/2014/main" val="1973629422"/>
                    </a:ext>
                  </a:extLst>
                </a:gridCol>
                <a:gridCol w="950167">
                  <a:extLst>
                    <a:ext uri="{9D8B030D-6E8A-4147-A177-3AD203B41FA5}">
                      <a16:colId xmlns:a16="http://schemas.microsoft.com/office/drawing/2014/main" val="20002"/>
                    </a:ext>
                  </a:extLst>
                </a:gridCol>
                <a:gridCol w="1152330">
                  <a:extLst>
                    <a:ext uri="{9D8B030D-6E8A-4147-A177-3AD203B41FA5}">
                      <a16:colId xmlns:a16="http://schemas.microsoft.com/office/drawing/2014/main" val="20003"/>
                    </a:ext>
                  </a:extLst>
                </a:gridCol>
              </a:tblGrid>
              <a:tr h="643661">
                <a:tc>
                  <a:txBody>
                    <a:bodyPr/>
                    <a:lstStyle/>
                    <a:p>
                      <a:pPr algn="r"/>
                      <a:r>
                        <a:rPr lang="en-US" sz="14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400" i="1" dirty="0"/>
                        <a:t>Compliance Inspections</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tc>
                  <a:txBody>
                    <a:bodyPr/>
                    <a:lstStyle/>
                    <a:p>
                      <a:pPr algn="ctr"/>
                      <a:r>
                        <a:rPr lang="en-US" sz="1400" i="0" dirty="0"/>
                        <a:t>15</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27</a:t>
                      </a:r>
                    </a:p>
                  </a:txBody>
                  <a:tcPr>
                    <a:solidFill>
                      <a:schemeClr val="bg1">
                        <a:lumMod val="85000"/>
                      </a:schemeClr>
                    </a:solidFill>
                  </a:tcPr>
                </a:tc>
                <a:tc>
                  <a:txBody>
                    <a:bodyPr/>
                    <a:lstStyle/>
                    <a:p>
                      <a:pPr algn="ctr"/>
                      <a:r>
                        <a:rPr lang="en-US" sz="1400" i="0" dirty="0"/>
                        <a:t>29</a:t>
                      </a:r>
                    </a:p>
                  </a:txBody>
                  <a:tcP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400" i="1" dirty="0"/>
                        <a:t>Consultative Visits</a:t>
                      </a:r>
                    </a:p>
                  </a:txBody>
                  <a:tcPr>
                    <a:solidFill>
                      <a:schemeClr val="bg1">
                        <a:lumMod val="95000"/>
                      </a:schemeClr>
                    </a:solidFill>
                  </a:tcPr>
                </a:tc>
                <a:tc>
                  <a:txBody>
                    <a:bodyPr/>
                    <a:lstStyle/>
                    <a:p>
                      <a:pPr algn="ctr"/>
                      <a:r>
                        <a:rPr lang="en-US" sz="1400" i="0" dirty="0"/>
                        <a:t>8</a:t>
                      </a:r>
                    </a:p>
                  </a:txBody>
                  <a:tcPr>
                    <a:solidFill>
                      <a:schemeClr val="bg1">
                        <a:lumMod val="95000"/>
                      </a:schemeClr>
                    </a:solidFill>
                  </a:tcPr>
                </a:tc>
                <a:tc>
                  <a:txBody>
                    <a:bodyPr/>
                    <a:lstStyle/>
                    <a:p>
                      <a:pPr algn="ctr"/>
                      <a:r>
                        <a:rPr lang="en-US" sz="1400" i="0" dirty="0"/>
                        <a:t>9</a:t>
                      </a:r>
                    </a:p>
                  </a:txBody>
                  <a:tcPr>
                    <a:solidFill>
                      <a:schemeClr val="bg1">
                        <a:lumMod val="95000"/>
                      </a:schemeClr>
                    </a:solidFill>
                  </a:tcPr>
                </a:tc>
                <a:tc>
                  <a:txBody>
                    <a:bodyPr/>
                    <a:lstStyle/>
                    <a:p>
                      <a:pPr algn="ctr"/>
                      <a:r>
                        <a:rPr lang="en-US" sz="1400" i="0" dirty="0"/>
                        <a:t>4</a:t>
                      </a:r>
                    </a:p>
                  </a:txBody>
                  <a:tcPr>
                    <a:solidFill>
                      <a:schemeClr val="bg1">
                        <a:lumMod val="95000"/>
                      </a:schemeClr>
                    </a:solidFill>
                  </a:tcPr>
                </a:tc>
                <a:tc>
                  <a:txBody>
                    <a:bodyPr/>
                    <a:lstStyle/>
                    <a:p>
                      <a:pPr algn="ctr"/>
                      <a:r>
                        <a:rPr lang="en-US" sz="1400" b="1" i="1" dirty="0"/>
                        <a:t>21</a:t>
                      </a:r>
                    </a:p>
                  </a:txBody>
                  <a:tcPr>
                    <a:solidFill>
                      <a:schemeClr val="bg1">
                        <a:lumMod val="95000"/>
                      </a:schemeClr>
                    </a:solidFill>
                  </a:tcPr>
                </a:tc>
                <a:tc>
                  <a:txBody>
                    <a:bodyPr/>
                    <a:lstStyle/>
                    <a:p>
                      <a:pPr algn="ctr"/>
                      <a:r>
                        <a:rPr lang="en-US" sz="1400" i="0" dirty="0"/>
                        <a:t>21</a:t>
                      </a:r>
                    </a:p>
                  </a:txBody>
                  <a:tcP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400" i="1" dirty="0"/>
                        <a:t>OSH Outreach Events</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1</a:t>
                      </a:r>
                    </a:p>
                  </a:txBody>
                  <a:tcPr>
                    <a:solidFill>
                      <a:schemeClr val="bg1">
                        <a:lumMod val="85000"/>
                      </a:schemeClr>
                    </a:solidFill>
                  </a:tcPr>
                </a:tc>
                <a:tc>
                  <a:txBody>
                    <a:bodyPr/>
                    <a:lstStyle/>
                    <a:p>
                      <a:pPr algn="ctr"/>
                      <a:r>
                        <a:rPr lang="en-US" sz="1400" i="0" dirty="0"/>
                        <a:t>1</a:t>
                      </a:r>
                    </a:p>
                  </a:txBody>
                  <a:tcP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400" i="1" dirty="0"/>
                        <a:t>People Trained</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15</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15</a:t>
                      </a:r>
                    </a:p>
                  </a:txBody>
                  <a:tcPr>
                    <a:solidFill>
                      <a:schemeClr val="bg1">
                        <a:lumMod val="95000"/>
                      </a:schemeClr>
                    </a:solidFill>
                  </a:tcPr>
                </a:tc>
                <a:tc>
                  <a:txBody>
                    <a:bodyPr/>
                    <a:lstStyle/>
                    <a:p>
                      <a:pPr algn="ctr"/>
                      <a:r>
                        <a:rPr lang="en-US" sz="1400" i="0" dirty="0"/>
                        <a:t>25</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7" name="Group 128">
            <a:extLst>
              <a:ext uri="{FF2B5EF4-FFF2-40B4-BE49-F238E27FC236}">
                <a16:creationId xmlns:a16="http://schemas.microsoft.com/office/drawing/2014/main" id="{DC7C3685-28D4-40EC-AA9E-CC517454B9BF}"/>
              </a:ext>
            </a:extLst>
          </p:cNvPr>
          <p:cNvGraphicFramePr>
            <a:graphicFrameLocks noGrp="1"/>
          </p:cNvGraphicFramePr>
          <p:nvPr>
            <p:extLst>
              <p:ext uri="{D42A27DB-BD31-4B8C-83A1-F6EECF244321}">
                <p14:modId xmlns:p14="http://schemas.microsoft.com/office/powerpoint/2010/main" val="1490080384"/>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6.4</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6.3</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horzOverflow="overflow">
                    <a:solidFill>
                      <a:schemeClr val="bg1">
                        <a:lumMod val="95000"/>
                      </a:schemeClr>
                    </a:solidFill>
                  </a:tcPr>
                </a:tc>
                <a:tc>
                  <a:txBody>
                    <a:bodyPr/>
                    <a:lstStyle/>
                    <a:p>
                      <a:pPr algn="ctr"/>
                      <a:r>
                        <a:rPr lang="en-US" sz="1200" b="1" i="1" dirty="0"/>
                        <a:t>11% Lower</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11%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3.3</a:t>
                      </a:r>
                    </a:p>
                  </a:txBody>
                  <a:tcPr horzOverflow="overflow">
                    <a:solidFill>
                      <a:schemeClr val="bg1">
                        <a:lumMod val="85000"/>
                      </a:schemeClr>
                    </a:solidFill>
                  </a:tcPr>
                </a:tc>
                <a:tc>
                  <a:txBody>
                    <a:bodyPr/>
                    <a:lstStyle/>
                    <a:p>
                      <a:pPr algn="ctr"/>
                      <a:r>
                        <a:rPr lang="en-US" sz="1200" i="1" dirty="0"/>
                        <a:t>3.8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3.7</a:t>
                      </a:r>
                    </a:p>
                  </a:txBody>
                  <a:tcPr horzOverflow="overflow">
                    <a:solidFill>
                      <a:schemeClr val="bg1">
                        <a:lumMod val="85000"/>
                      </a:schemeClr>
                    </a:solidFill>
                  </a:tcPr>
                </a:tc>
                <a:tc>
                  <a:txBody>
                    <a:bodyPr/>
                    <a:lstStyle/>
                    <a:p>
                      <a:pPr algn="ctr"/>
                      <a:r>
                        <a:rPr lang="en-US" sz="1200" b="1" i="1" dirty="0"/>
                        <a:t>11%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837575EC-E0B1-435A-A283-99E05DFE5398}"/>
              </a:ext>
            </a:extLst>
          </p:cNvPr>
          <p:cNvSpPr txBox="1"/>
          <p:nvPr/>
        </p:nvSpPr>
        <p:spPr>
          <a:xfrm>
            <a:off x="6477000" y="685800"/>
            <a:ext cx="2286000" cy="369332"/>
          </a:xfrm>
          <a:prstGeom prst="rect">
            <a:avLst/>
          </a:prstGeom>
          <a:noFill/>
        </p:spPr>
        <p:txBody>
          <a:bodyPr wrap="square" rtlCol="0">
            <a:spAutoFit/>
          </a:bodyPr>
          <a:lstStyle/>
          <a:p>
            <a:r>
              <a:rPr lang="en-US" i="1" dirty="0"/>
              <a:t>FFY 2020—3</a:t>
            </a:r>
            <a:r>
              <a:rPr lang="en-US" i="1" baseline="30000" dirty="0"/>
              <a:t>rd</a:t>
            </a:r>
            <a:r>
              <a:rPr lang="en-US" i="1" dirty="0"/>
              <a:t> Qtr.</a:t>
            </a:r>
          </a:p>
        </p:txBody>
      </p:sp>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49365</TotalTime>
  <Words>5253</Words>
  <Application>Microsoft Office PowerPoint</Application>
  <PresentationFormat>On-screen Show (4:3)</PresentationFormat>
  <Paragraphs>2159</Paragraphs>
  <Slides>53</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Symbol</vt:lpstr>
      <vt:lpstr>Times New Roman</vt:lpstr>
      <vt:lpstr>Wingdings</vt:lpstr>
      <vt:lpstr>NCDOL  Standard</vt:lpstr>
      <vt:lpstr>1_NCDOL  Standard</vt:lpstr>
      <vt:lpstr>North Carolina Department of Labor Occupational Safety &amp; Health Division  3rd Quarter Report Federal Fiscal Year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3425</cp:revision>
  <cp:lastPrinted>2019-02-22T12:54:39Z</cp:lastPrinted>
  <dcterms:created xsi:type="dcterms:W3CDTF">2000-08-10T17:22:10Z</dcterms:created>
  <dcterms:modified xsi:type="dcterms:W3CDTF">2022-11-28T15:36:12Z</dcterms:modified>
</cp:coreProperties>
</file>