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50"/>
  </p:notesMasterIdLst>
  <p:handoutMasterIdLst>
    <p:handoutMasterId r:id="rId51"/>
  </p:handoutMasterIdLst>
  <p:sldIdLst>
    <p:sldId id="593" r:id="rId3"/>
    <p:sldId id="640" r:id="rId4"/>
    <p:sldId id="601" r:id="rId5"/>
    <p:sldId id="602" r:id="rId6"/>
    <p:sldId id="603" r:id="rId7"/>
    <p:sldId id="605" r:id="rId8"/>
    <p:sldId id="606" r:id="rId9"/>
    <p:sldId id="609" r:id="rId10"/>
    <p:sldId id="611" r:id="rId11"/>
    <p:sldId id="613" r:id="rId12"/>
    <p:sldId id="679" r:id="rId13"/>
    <p:sldId id="615" r:id="rId14"/>
    <p:sldId id="617" r:id="rId15"/>
    <p:sldId id="619" r:id="rId16"/>
    <p:sldId id="687" r:id="rId17"/>
    <p:sldId id="624" r:id="rId18"/>
    <p:sldId id="625" r:id="rId19"/>
    <p:sldId id="626" r:id="rId20"/>
    <p:sldId id="627" r:id="rId21"/>
    <p:sldId id="628" r:id="rId22"/>
    <p:sldId id="623" r:id="rId23"/>
    <p:sldId id="651" r:id="rId24"/>
    <p:sldId id="652" r:id="rId25"/>
    <p:sldId id="639" r:id="rId26"/>
    <p:sldId id="691" r:id="rId27"/>
    <p:sldId id="689" r:id="rId28"/>
    <p:sldId id="649" r:id="rId29"/>
    <p:sldId id="692" r:id="rId30"/>
    <p:sldId id="633" r:id="rId31"/>
    <p:sldId id="707" r:id="rId32"/>
    <p:sldId id="708" r:id="rId33"/>
    <p:sldId id="714" r:id="rId34"/>
    <p:sldId id="709" r:id="rId35"/>
    <p:sldId id="710" r:id="rId36"/>
    <p:sldId id="712" r:id="rId37"/>
    <p:sldId id="713" r:id="rId38"/>
    <p:sldId id="693" r:id="rId39"/>
    <p:sldId id="694" r:id="rId40"/>
    <p:sldId id="699" r:id="rId41"/>
    <p:sldId id="700" r:id="rId42"/>
    <p:sldId id="701" r:id="rId43"/>
    <p:sldId id="702" r:id="rId44"/>
    <p:sldId id="703" r:id="rId45"/>
    <p:sldId id="704" r:id="rId46"/>
    <p:sldId id="705" r:id="rId47"/>
    <p:sldId id="706" r:id="rId48"/>
    <p:sldId id="637" r:id="rId49"/>
  </p:sldIdLst>
  <p:sldSz cx="9144000" cy="6858000" type="screen4x3"/>
  <p:notesSz cx="7010400" cy="9296400"/>
  <p:custDataLst>
    <p:tags r:id="rId5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0080"/>
    <a:srgbClr val="E7E7E7"/>
    <a:srgbClr val="012D9A"/>
    <a:srgbClr val="010101"/>
    <a:srgbClr val="C0C0C0"/>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2A8E4-ABA0-4CFA-A7A2-F9798522CEBC}" v="1" dt="2022-11-28T15:36:32.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111" d="100"/>
          <a:sy n="111" d="100"/>
        </p:scale>
        <p:origin x="171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9696"/>
    </p:cViewPr>
  </p:sorterViewPr>
  <p:notesViewPr>
    <p:cSldViewPr>
      <p:cViewPr>
        <p:scale>
          <a:sx n="80" d="100"/>
          <a:sy n="80" d="100"/>
        </p:scale>
        <p:origin x="1747" y="-173"/>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10</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11</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12</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13</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14</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15</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16</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17</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18</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endParaRPr lang="en-US" sz="1000" dirty="0"/>
          </a:p>
        </p:txBody>
      </p:sp>
    </p:spTree>
    <p:extLst>
      <p:ext uri="{BB962C8B-B14F-4D97-AF65-F5344CB8AC3E}">
        <p14:creationId xmlns:p14="http://schemas.microsoft.com/office/powerpoint/2010/main" val="99288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19</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20</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21</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22</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23</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24</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25</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58034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26</a:t>
            </a:fld>
            <a:endParaRPr lang="en-US"/>
          </a:p>
        </p:txBody>
      </p:sp>
    </p:spTree>
    <p:extLst>
      <p:ext uri="{BB962C8B-B14F-4D97-AF65-F5344CB8AC3E}">
        <p14:creationId xmlns:p14="http://schemas.microsoft.com/office/powerpoint/2010/main" val="386506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27</a:t>
            </a:fld>
            <a:endParaRPr lang="en-US"/>
          </a:p>
        </p:txBody>
      </p:sp>
    </p:spTree>
    <p:extLst>
      <p:ext uri="{BB962C8B-B14F-4D97-AF65-F5344CB8AC3E}">
        <p14:creationId xmlns:p14="http://schemas.microsoft.com/office/powerpoint/2010/main" val="2404885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29</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9701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30</a:t>
            </a:fld>
            <a:endParaRPr lang="en-US"/>
          </a:p>
        </p:txBody>
      </p:sp>
    </p:spTree>
    <p:extLst>
      <p:ext uri="{BB962C8B-B14F-4D97-AF65-F5344CB8AC3E}">
        <p14:creationId xmlns:p14="http://schemas.microsoft.com/office/powerpoint/2010/main" val="324868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3</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31</a:t>
            </a:fld>
            <a:endParaRPr lang="en-US" dirty="0"/>
          </a:p>
        </p:txBody>
      </p:sp>
    </p:spTree>
    <p:extLst>
      <p:ext uri="{BB962C8B-B14F-4D97-AF65-F5344CB8AC3E}">
        <p14:creationId xmlns:p14="http://schemas.microsoft.com/office/powerpoint/2010/main" val="2070034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32</a:t>
            </a:fld>
            <a:endParaRPr lang="en-US" dirty="0"/>
          </a:p>
        </p:txBody>
      </p:sp>
    </p:spTree>
    <p:extLst>
      <p:ext uri="{BB962C8B-B14F-4D97-AF65-F5344CB8AC3E}">
        <p14:creationId xmlns:p14="http://schemas.microsoft.com/office/powerpoint/2010/main" val="2713871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33</a:t>
            </a:fld>
            <a:endParaRPr lang="en-US"/>
          </a:p>
        </p:txBody>
      </p:sp>
    </p:spTree>
    <p:extLst>
      <p:ext uri="{BB962C8B-B14F-4D97-AF65-F5344CB8AC3E}">
        <p14:creationId xmlns:p14="http://schemas.microsoft.com/office/powerpoint/2010/main" val="3429777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34</a:t>
            </a:fld>
            <a:endParaRPr lang="en-US"/>
          </a:p>
        </p:txBody>
      </p:sp>
    </p:spTree>
    <p:extLst>
      <p:ext uri="{BB962C8B-B14F-4D97-AF65-F5344CB8AC3E}">
        <p14:creationId xmlns:p14="http://schemas.microsoft.com/office/powerpoint/2010/main" val="3972020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35</a:t>
            </a:fld>
            <a:endParaRPr lang="en-US"/>
          </a:p>
        </p:txBody>
      </p:sp>
    </p:spTree>
    <p:extLst>
      <p:ext uri="{BB962C8B-B14F-4D97-AF65-F5344CB8AC3E}">
        <p14:creationId xmlns:p14="http://schemas.microsoft.com/office/powerpoint/2010/main" val="806947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36</a:t>
            </a:fld>
            <a:endParaRPr lang="en-US"/>
          </a:p>
        </p:txBody>
      </p:sp>
    </p:spTree>
    <p:extLst>
      <p:ext uri="{BB962C8B-B14F-4D97-AF65-F5344CB8AC3E}">
        <p14:creationId xmlns:p14="http://schemas.microsoft.com/office/powerpoint/2010/main" val="2315985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40</a:t>
            </a:fld>
            <a:endParaRPr lang="en-US"/>
          </a:p>
        </p:txBody>
      </p:sp>
    </p:spTree>
    <p:extLst>
      <p:ext uri="{BB962C8B-B14F-4D97-AF65-F5344CB8AC3E}">
        <p14:creationId xmlns:p14="http://schemas.microsoft.com/office/powerpoint/2010/main" val="846815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47</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47</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4</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5</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6</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a:p>
            <a:r>
              <a:rPr lang="en-US" b="1" dirty="0"/>
              <a:t>ETTA</a:t>
            </a:r>
            <a:r>
              <a:rPr lang="en-US" dirty="0"/>
              <a:t> Events Total: 9 (4 Labor One, 4 Webinars, 1 Speaker Bureau )</a:t>
            </a:r>
          </a:p>
          <a:p>
            <a:r>
              <a:rPr lang="en-US" dirty="0"/>
              <a:t> Total Trained: 305</a:t>
            </a:r>
          </a:p>
          <a:p>
            <a:r>
              <a:rPr lang="en-US" dirty="0"/>
              <a:t> </a:t>
            </a:r>
            <a:r>
              <a:rPr lang="en-US" b="1" dirty="0"/>
              <a:t>Consultation </a:t>
            </a:r>
            <a:r>
              <a:rPr lang="en-US" dirty="0"/>
              <a:t>Events: 16</a:t>
            </a:r>
          </a:p>
          <a:p>
            <a:r>
              <a:rPr lang="en-US" dirty="0"/>
              <a:t> Total Trained: 1400</a:t>
            </a:r>
          </a:p>
          <a:p>
            <a:r>
              <a:rPr lang="en-US" dirty="0"/>
              <a:t> </a:t>
            </a:r>
          </a:p>
          <a:p>
            <a:r>
              <a:rPr lang="en-US" dirty="0"/>
              <a:t>A total of 16 events were served by Rod Wilce. Activities included but are not limited to; event speakers, vendor demonstrations, fall protection training sessions, equipment inspections, distribution of Fed provided resource material, meals i.e. 700 Chic Filet sandwiches, countless doughnuts, full catered lunches. These 16 events provided the intended distribution of information and training to in excess 1400 employees within a 50 mile radius of Raleigh.</a:t>
            </a:r>
          </a:p>
          <a:p>
            <a:endParaRPr lang="en-US" dirty="0"/>
          </a:p>
          <a:p>
            <a:r>
              <a:rPr lang="en-US" dirty="0"/>
              <a:t>Used Billboards for Fall Stand Down, Safe and Sound Week, and Heat Stress. </a:t>
            </a:r>
          </a:p>
          <a:p>
            <a:pPr eaLnBrk="1" hangingPunct="1"/>
            <a:endParaRPr lang="en-US" dirty="0"/>
          </a:p>
        </p:txBody>
      </p:sp>
    </p:spTree>
    <p:extLst>
      <p:ext uri="{BB962C8B-B14F-4D97-AF65-F5344CB8AC3E}">
        <p14:creationId xmlns:p14="http://schemas.microsoft.com/office/powerpoint/2010/main" val="299773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7</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8</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9737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9</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Box 3"/>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228600" y="6053763"/>
            <a:ext cx="2348281" cy="795528"/>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2.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41.jpeg"/><Relationship Id="rId5" Type="http://schemas.openxmlformats.org/officeDocument/2006/relationships/image" Target="../media/image45.jpeg"/><Relationship Id="rId10" Type="http://schemas.openxmlformats.org/officeDocument/2006/relationships/image" Target="../media/image49.jpeg"/><Relationship Id="rId4" Type="http://schemas.openxmlformats.org/officeDocument/2006/relationships/image" Target="../media/image44.jpeg"/><Relationship Id="rId9" Type="http://schemas.openxmlformats.org/officeDocument/2006/relationships/image" Target="../media/image4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hyperlink" Target="https://www.labor.nc.gov/coronavirus-disease-2019-covid-19" TargetMode="External"/><Relationship Id="rId4" Type="http://schemas.openxmlformats.org/officeDocument/2006/relationships/image" Target="../media/image59.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&amp; Health Division</a:t>
            </a:r>
            <a:br>
              <a:rPr lang="en-US" sz="4000" dirty="0">
                <a:solidFill>
                  <a:schemeClr val="bg2"/>
                </a:solidFill>
              </a:rPr>
            </a:br>
            <a:br>
              <a:rPr lang="en-US" sz="4000" dirty="0">
                <a:solidFill>
                  <a:schemeClr val="bg2"/>
                </a:solidFill>
              </a:rPr>
            </a:br>
            <a:r>
              <a:rPr lang="en-US" sz="2800" dirty="0">
                <a:solidFill>
                  <a:schemeClr val="bg2"/>
                </a:solidFill>
              </a:rPr>
              <a:t>2</a:t>
            </a:r>
            <a:r>
              <a:rPr lang="en-US" sz="2800" baseline="30000" dirty="0">
                <a:solidFill>
                  <a:schemeClr val="bg2"/>
                </a:solidFill>
              </a:rPr>
              <a:t>nd</a:t>
            </a:r>
            <a:r>
              <a:rPr lang="en-US" sz="2800" dirty="0">
                <a:solidFill>
                  <a:schemeClr val="bg2"/>
                </a:solidFill>
              </a:rPr>
              <a:t> Quarter Report</a:t>
            </a:r>
            <a:br>
              <a:rPr lang="en-US" sz="2800" dirty="0">
                <a:solidFill>
                  <a:schemeClr val="bg2"/>
                </a:solidFill>
              </a:rPr>
            </a:br>
            <a:r>
              <a:rPr lang="en-US" sz="2400" i="1" dirty="0">
                <a:solidFill>
                  <a:schemeClr val="bg2"/>
                </a:solidFill>
              </a:rPr>
              <a:t>Federal Fiscal Year 2020*</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405860"/>
            <a:ext cx="7162800" cy="1416542"/>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r>
              <a:rPr lang="en-US" sz="1600" i="1" dirty="0">
                <a:solidFill>
                  <a:srgbClr val="777777"/>
                </a:solidFill>
              </a:rPr>
              <a:t>Wanda Lagoe CSP CPM ARM</a:t>
            </a:r>
          </a:p>
          <a:p>
            <a:pPr eaLnBrk="0" hangingPunct="0">
              <a:lnSpc>
                <a:spcPct val="110000"/>
              </a:lnSpc>
              <a:buClr>
                <a:srgbClr val="910046"/>
              </a:buClr>
              <a:buSzPct val="84000"/>
              <a:buFont typeface="Wingdings" pitchFamily="2" charset="2"/>
              <a:buNone/>
            </a:pPr>
            <a:r>
              <a:rPr lang="en-US" sz="1600" dirty="0">
                <a:solidFill>
                  <a:srgbClr val="777777"/>
                </a:solidFill>
              </a:rPr>
              <a:t>Bureau Chief</a:t>
            </a:r>
          </a:p>
          <a:p>
            <a:pPr eaLnBrk="0" hangingPunct="0">
              <a:lnSpc>
                <a:spcPct val="110000"/>
              </a:lnSpc>
              <a:buClr>
                <a:srgbClr val="910046"/>
              </a:buClr>
              <a:buSzPct val="84000"/>
              <a:buFont typeface="Wingdings" pitchFamily="2" charset="2"/>
              <a:buNone/>
            </a:pPr>
            <a:r>
              <a:rPr lang="en-US" sz="1600" dirty="0">
                <a:solidFill>
                  <a:srgbClr val="777777"/>
                </a:solidFill>
              </a:rPr>
              <a:t>Education, Training and Technical Assistance</a:t>
            </a:r>
          </a:p>
          <a:p>
            <a:pPr eaLnBrk="0" hangingPunct="0">
              <a:lnSpc>
                <a:spcPct val="110000"/>
              </a:lnSpc>
              <a:buClr>
                <a:srgbClr val="910046"/>
              </a:buClr>
              <a:buSzPct val="84000"/>
              <a:buFont typeface="Wingdings" pitchFamily="2" charset="2"/>
              <a:buNone/>
            </a:pPr>
            <a:r>
              <a:rPr lang="en-US" sz="1600"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srcRect/>
          <a:stretch>
            <a:fillRect/>
          </a:stretch>
        </p:blipFill>
        <p:spPr bwMode="auto">
          <a:xfrm>
            <a:off x="29718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181600" y="4800600"/>
            <a:ext cx="1676400" cy="1143000"/>
          </a:xfrm>
          <a:prstGeom prst="rect">
            <a:avLst/>
          </a:prstGeom>
          <a:noFill/>
          <a:ln w="9525">
            <a:noFill/>
            <a:miter lim="800000"/>
            <a:headEnd/>
            <a:tailEnd/>
          </a:ln>
        </p:spPr>
      </p:pic>
      <p:pic>
        <p:nvPicPr>
          <p:cNvPr id="2" name="Picture 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06993" y="4800600"/>
            <a:ext cx="966450" cy="1143000"/>
          </a:xfrm>
          <a:prstGeom prst="rect">
            <a:avLst/>
          </a:prstGeom>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1546668722"/>
              </p:ext>
            </p:extLst>
          </p:nvPr>
        </p:nvGraphicFramePr>
        <p:xfrm>
          <a:off x="609598" y="1143000"/>
          <a:ext cx="7924801" cy="3047997"/>
        </p:xfrm>
        <a:graphic>
          <a:graphicData uri="http://schemas.openxmlformats.org/drawingml/2006/table">
            <a:tbl>
              <a:tblPr firstRow="1" bandRow="1">
                <a:tableStyleId>{073A0DAA-6AF3-43AB-8588-CEC1D06C72B9}</a:tableStyleId>
              </a:tblPr>
              <a:tblGrid>
                <a:gridCol w="3048002">
                  <a:extLst>
                    <a:ext uri="{9D8B030D-6E8A-4147-A177-3AD203B41FA5}">
                      <a16:colId xmlns:a16="http://schemas.microsoft.com/office/drawing/2014/main" val="20000"/>
                    </a:ext>
                  </a:extLst>
                </a:gridCol>
                <a:gridCol w="1028152">
                  <a:extLst>
                    <a:ext uri="{9D8B030D-6E8A-4147-A177-3AD203B41FA5}">
                      <a16:colId xmlns:a16="http://schemas.microsoft.com/office/drawing/2014/main" val="20001"/>
                    </a:ext>
                  </a:extLst>
                </a:gridCol>
                <a:gridCol w="1194408">
                  <a:extLst>
                    <a:ext uri="{9D8B030D-6E8A-4147-A177-3AD203B41FA5}">
                      <a16:colId xmlns:a16="http://schemas.microsoft.com/office/drawing/2014/main" val="619643625"/>
                    </a:ext>
                  </a:extLst>
                </a:gridCol>
                <a:gridCol w="1137530">
                  <a:extLst>
                    <a:ext uri="{9D8B030D-6E8A-4147-A177-3AD203B41FA5}">
                      <a16:colId xmlns:a16="http://schemas.microsoft.com/office/drawing/2014/main" val="20002"/>
                    </a:ext>
                  </a:extLst>
                </a:gridCol>
                <a:gridCol w="1516709">
                  <a:extLst>
                    <a:ext uri="{9D8B030D-6E8A-4147-A177-3AD203B41FA5}">
                      <a16:colId xmlns:a16="http://schemas.microsoft.com/office/drawing/2014/main" val="20003"/>
                    </a:ext>
                  </a:extLst>
                </a:gridCol>
              </a:tblGrid>
              <a:tr h="514515">
                <a:tc>
                  <a:txBody>
                    <a:bodyPr/>
                    <a:lstStyle/>
                    <a:p>
                      <a:pPr algn="r"/>
                      <a:r>
                        <a:rPr lang="en-US" sz="1600" dirty="0">
                          <a:solidFill>
                            <a:schemeClr val="tx1"/>
                          </a:solidFill>
                        </a:rPr>
                        <a:t>COMPLIANCE INSPECTIONS</a:t>
                      </a:r>
                    </a:p>
                  </a:txBody>
                  <a:tcPr anchor="ctr">
                    <a:solidFill>
                      <a:schemeClr val="bg1">
                        <a:lumMod val="75000"/>
                      </a:schemeClr>
                    </a:solidFill>
                  </a:tcPr>
                </a:tc>
                <a:tc>
                  <a:txBody>
                    <a:bodyPr/>
                    <a:lstStyle/>
                    <a:p>
                      <a:pPr algn="ctr"/>
                      <a:r>
                        <a:rPr lang="en-US" sz="1600" b="1" dirty="0">
                          <a:solidFill>
                            <a:schemeClr val="tx1"/>
                          </a:solidFill>
                        </a:rPr>
                        <a:t>1</a:t>
                      </a:r>
                      <a:r>
                        <a:rPr lang="en-US" sz="1600" b="1" baseline="30000" dirty="0">
                          <a:solidFill>
                            <a:schemeClr val="tx1"/>
                          </a:solidFill>
                        </a:rPr>
                        <a:t>ST</a:t>
                      </a:r>
                      <a:r>
                        <a:rPr lang="en-US" sz="1600" b="1" dirty="0">
                          <a:solidFill>
                            <a:schemeClr val="tx1"/>
                          </a:solidFill>
                        </a:rPr>
                        <a:t> Qtr.</a:t>
                      </a:r>
                    </a:p>
                  </a:txBody>
                  <a:tcPr anchor="ctr">
                    <a:solidFill>
                      <a:schemeClr val="bg1">
                        <a:lumMod val="75000"/>
                      </a:schemeClr>
                    </a:solidFill>
                  </a:tcPr>
                </a:tc>
                <a:tc>
                  <a:txBody>
                    <a:bodyPr/>
                    <a:lstStyle/>
                    <a:p>
                      <a:pPr algn="ctr"/>
                      <a:r>
                        <a:rPr lang="en-US" sz="1600" b="1" dirty="0">
                          <a:solidFill>
                            <a:schemeClr val="tx1"/>
                          </a:solidFill>
                        </a:rPr>
                        <a:t>2</a:t>
                      </a:r>
                      <a:r>
                        <a:rPr lang="en-US" sz="1600" b="1" baseline="30000" dirty="0">
                          <a:solidFill>
                            <a:schemeClr val="tx1"/>
                          </a:solidFill>
                        </a:rPr>
                        <a:t>nd</a:t>
                      </a:r>
                      <a:r>
                        <a:rPr lang="en-US" sz="1600" b="1"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61926">
                <a:tc>
                  <a:txBody>
                    <a:bodyPr/>
                    <a:lstStyle/>
                    <a:p>
                      <a:pPr algn="r"/>
                      <a:r>
                        <a:rPr lang="en-US" sz="1600" i="1" dirty="0"/>
                        <a:t>Silica</a:t>
                      </a:r>
                    </a:p>
                  </a:txBody>
                  <a:tcPr>
                    <a:solidFill>
                      <a:schemeClr val="bg1">
                        <a:lumMod val="85000"/>
                      </a:schemeClr>
                    </a:solidFill>
                  </a:tcPr>
                </a:tc>
                <a:tc>
                  <a:txBody>
                    <a:bodyPr/>
                    <a:lstStyle/>
                    <a:p>
                      <a:pPr algn="ctr"/>
                      <a:r>
                        <a:rPr lang="en-US" sz="1600" i="0" dirty="0"/>
                        <a:t>8</a:t>
                      </a:r>
                    </a:p>
                  </a:txBody>
                  <a:tcPr>
                    <a:solidFill>
                      <a:schemeClr val="bg1">
                        <a:lumMod val="85000"/>
                      </a:schemeClr>
                    </a:solidFill>
                  </a:tcPr>
                </a:tc>
                <a:tc>
                  <a:txBody>
                    <a:bodyPr/>
                    <a:lstStyle/>
                    <a:p>
                      <a:pPr algn="ctr"/>
                      <a:r>
                        <a:rPr lang="en-US" sz="1600" i="0" dirty="0"/>
                        <a:t>24</a:t>
                      </a:r>
                    </a:p>
                  </a:txBody>
                  <a:tcPr>
                    <a:solidFill>
                      <a:schemeClr val="bg1">
                        <a:lumMod val="85000"/>
                      </a:schemeClr>
                    </a:solidFill>
                  </a:tcPr>
                </a:tc>
                <a:tc>
                  <a:txBody>
                    <a:bodyPr/>
                    <a:lstStyle/>
                    <a:p>
                      <a:pPr algn="ctr"/>
                      <a:r>
                        <a:rPr lang="en-US" sz="1600" b="1" i="1" dirty="0"/>
                        <a:t>32</a:t>
                      </a:r>
                    </a:p>
                  </a:txBody>
                  <a:tcPr>
                    <a:solidFill>
                      <a:schemeClr val="bg1">
                        <a:lumMod val="85000"/>
                      </a:schemeClr>
                    </a:solidFill>
                  </a:tcPr>
                </a:tc>
                <a:tc rowSpan="6">
                  <a:txBody>
                    <a:bodyPr/>
                    <a:lstStyle/>
                    <a:p>
                      <a:pPr algn="ctr"/>
                      <a:r>
                        <a:rPr lang="en-US" sz="1600" b="1" i="0" dirty="0"/>
                        <a:t>100</a:t>
                      </a:r>
                    </a:p>
                  </a:txBody>
                  <a:tcPr anchor="b">
                    <a:solidFill>
                      <a:schemeClr val="bg1">
                        <a:lumMod val="85000"/>
                      </a:schemeClr>
                    </a:solidFill>
                  </a:tcPr>
                </a:tc>
                <a:extLst>
                  <a:ext uri="{0D108BD9-81ED-4DB2-BD59-A6C34878D82A}">
                    <a16:rowId xmlns:a16="http://schemas.microsoft.com/office/drawing/2014/main" val="10001"/>
                  </a:ext>
                </a:extLst>
              </a:tr>
              <a:tr h="361926">
                <a:tc>
                  <a:txBody>
                    <a:bodyPr/>
                    <a:lstStyle/>
                    <a:p>
                      <a:pPr algn="r"/>
                      <a:r>
                        <a:rPr lang="en-US" sz="1600" i="1" dirty="0"/>
                        <a:t>Asbestos</a:t>
                      </a:r>
                    </a:p>
                  </a:txBody>
                  <a:tcPr>
                    <a:solidFill>
                      <a:schemeClr val="bg1">
                        <a:lumMod val="95000"/>
                      </a:schemeClr>
                    </a:solidFill>
                  </a:tcPr>
                </a:tc>
                <a:tc>
                  <a:txBody>
                    <a:bodyPr/>
                    <a:lstStyle/>
                    <a:p>
                      <a:pPr algn="ctr"/>
                      <a:r>
                        <a:rPr lang="en-US" sz="1600" i="0" dirty="0"/>
                        <a:t>6</a:t>
                      </a:r>
                    </a:p>
                  </a:txBody>
                  <a:tcPr>
                    <a:solidFill>
                      <a:schemeClr val="bg1">
                        <a:lumMod val="95000"/>
                      </a:schemeClr>
                    </a:solidFill>
                  </a:tcPr>
                </a:tc>
                <a:tc>
                  <a:txBody>
                    <a:bodyPr/>
                    <a:lstStyle/>
                    <a:p>
                      <a:pPr algn="ctr"/>
                      <a:r>
                        <a:rPr lang="en-US" sz="1600" i="0" dirty="0"/>
                        <a:t>9</a:t>
                      </a:r>
                    </a:p>
                  </a:txBody>
                  <a:tcPr>
                    <a:solidFill>
                      <a:schemeClr val="bg1">
                        <a:lumMod val="95000"/>
                      </a:schemeClr>
                    </a:solidFill>
                  </a:tcPr>
                </a:tc>
                <a:tc>
                  <a:txBody>
                    <a:bodyPr/>
                    <a:lstStyle/>
                    <a:p>
                      <a:pPr algn="ctr"/>
                      <a:r>
                        <a:rPr lang="en-US" sz="1600" b="1" i="1" dirty="0"/>
                        <a:t>15</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61926">
                <a:tc>
                  <a:txBody>
                    <a:bodyPr/>
                    <a:lstStyle/>
                    <a:p>
                      <a:pPr algn="r"/>
                      <a:r>
                        <a:rPr lang="en-US" sz="1600" i="1" dirty="0" err="1"/>
                        <a:t>Isocyanates</a:t>
                      </a:r>
                      <a:endParaRPr lang="en-US" sz="1600" i="1" dirty="0"/>
                    </a:p>
                  </a:txBody>
                  <a:tcPr>
                    <a:solidFill>
                      <a:schemeClr val="bg1">
                        <a:lumMod val="85000"/>
                      </a:schemeClr>
                    </a:solidFill>
                  </a:tcPr>
                </a:tc>
                <a:tc>
                  <a:txBody>
                    <a:bodyPr/>
                    <a:lstStyle/>
                    <a:p>
                      <a:pPr algn="ctr"/>
                      <a:r>
                        <a:rPr lang="en-US" sz="1600" i="0" dirty="0"/>
                        <a:t>5</a:t>
                      </a:r>
                    </a:p>
                  </a:txBody>
                  <a:tcPr>
                    <a:solidFill>
                      <a:schemeClr val="bg1">
                        <a:lumMod val="85000"/>
                      </a:schemeClr>
                    </a:solidFill>
                  </a:tcPr>
                </a:tc>
                <a:tc>
                  <a:txBody>
                    <a:bodyPr/>
                    <a:lstStyle/>
                    <a:p>
                      <a:pPr algn="ctr"/>
                      <a:r>
                        <a:rPr lang="en-US" sz="1600" i="0" dirty="0"/>
                        <a:t>11</a:t>
                      </a:r>
                    </a:p>
                  </a:txBody>
                  <a:tcPr>
                    <a:solidFill>
                      <a:schemeClr val="bg1">
                        <a:lumMod val="85000"/>
                      </a:schemeClr>
                    </a:solidFill>
                  </a:tcPr>
                </a:tc>
                <a:tc>
                  <a:txBody>
                    <a:bodyPr/>
                    <a:lstStyle/>
                    <a:p>
                      <a:pPr algn="ctr"/>
                      <a:r>
                        <a:rPr lang="en-US" sz="1600" b="1" i="1" dirty="0"/>
                        <a:t>16</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61926">
                <a:tc>
                  <a:txBody>
                    <a:bodyPr/>
                    <a:lstStyle/>
                    <a:p>
                      <a:pPr algn="r"/>
                      <a:r>
                        <a:rPr lang="en-US" sz="1600" i="1" dirty="0"/>
                        <a:t>Lead</a:t>
                      </a:r>
                    </a:p>
                  </a:txBody>
                  <a:tcPr>
                    <a:solidFill>
                      <a:schemeClr val="bg1">
                        <a:lumMod val="95000"/>
                      </a:schemeClr>
                    </a:solidFill>
                  </a:tcPr>
                </a:tc>
                <a:tc>
                  <a:txBody>
                    <a:bodyPr/>
                    <a:lstStyle/>
                    <a:p>
                      <a:pPr algn="ctr"/>
                      <a:r>
                        <a:rPr lang="en-US" sz="1600" i="0" dirty="0"/>
                        <a:t>3</a:t>
                      </a:r>
                    </a:p>
                  </a:txBody>
                  <a:tcPr>
                    <a:solidFill>
                      <a:schemeClr val="bg1">
                        <a:lumMod val="95000"/>
                      </a:schemeClr>
                    </a:solidFill>
                  </a:tcPr>
                </a:tc>
                <a:tc>
                  <a:txBody>
                    <a:bodyPr/>
                    <a:lstStyle/>
                    <a:p>
                      <a:pPr algn="ctr"/>
                      <a:r>
                        <a:rPr lang="en-US" sz="1600" i="0" dirty="0"/>
                        <a:t>7</a:t>
                      </a:r>
                    </a:p>
                  </a:txBody>
                  <a:tcPr>
                    <a:solidFill>
                      <a:schemeClr val="bg1">
                        <a:lumMod val="95000"/>
                      </a:schemeClr>
                    </a:solidFill>
                  </a:tcPr>
                </a:tc>
                <a:tc>
                  <a:txBody>
                    <a:bodyPr/>
                    <a:lstStyle/>
                    <a:p>
                      <a:pPr algn="ctr"/>
                      <a:r>
                        <a:rPr lang="en-US" sz="1600" b="1" i="1" dirty="0"/>
                        <a:t>10</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61926">
                <a:tc>
                  <a:txBody>
                    <a:bodyPr/>
                    <a:lstStyle/>
                    <a:p>
                      <a:pPr algn="r"/>
                      <a:r>
                        <a:rPr lang="en-US" sz="1600" i="1" dirty="0" err="1"/>
                        <a:t>Hexavalent</a:t>
                      </a:r>
                      <a:r>
                        <a:rPr lang="en-US" sz="1600" i="1" dirty="0"/>
                        <a:t> Chromium</a:t>
                      </a:r>
                    </a:p>
                  </a:txBody>
                  <a:tcPr>
                    <a:solidFill>
                      <a:schemeClr val="bg1">
                        <a:lumMod val="85000"/>
                      </a:schemeClr>
                    </a:solidFill>
                  </a:tcPr>
                </a:tc>
                <a:tc>
                  <a:txBody>
                    <a:bodyPr/>
                    <a:lstStyle/>
                    <a:p>
                      <a:pPr algn="ctr"/>
                      <a:r>
                        <a:rPr lang="en-US" sz="1600" i="0" dirty="0"/>
                        <a:t>3</a:t>
                      </a:r>
                    </a:p>
                  </a:txBody>
                  <a:tcPr>
                    <a:solidFill>
                      <a:schemeClr val="bg1">
                        <a:lumMod val="85000"/>
                      </a:schemeClr>
                    </a:solidFill>
                  </a:tcPr>
                </a:tc>
                <a:tc>
                  <a:txBody>
                    <a:bodyPr/>
                    <a:lstStyle/>
                    <a:p>
                      <a:pPr algn="ctr"/>
                      <a:r>
                        <a:rPr lang="en-US" sz="1600" i="0" dirty="0"/>
                        <a:t>5</a:t>
                      </a:r>
                    </a:p>
                  </a:txBody>
                  <a:tcPr>
                    <a:solidFill>
                      <a:schemeClr val="bg1">
                        <a:lumMod val="85000"/>
                      </a:schemeClr>
                    </a:solidFill>
                  </a:tcPr>
                </a:tc>
                <a:tc>
                  <a:txBody>
                    <a:bodyPr/>
                    <a:lstStyle/>
                    <a:p>
                      <a:pPr algn="ctr"/>
                      <a:r>
                        <a:rPr lang="en-US" sz="1600" b="1" i="1" dirty="0"/>
                        <a:t>8</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61926">
                <a:tc>
                  <a:txBody>
                    <a:bodyPr/>
                    <a:lstStyle/>
                    <a:p>
                      <a:pPr algn="r"/>
                      <a:r>
                        <a:rPr lang="en-US" sz="1600" b="1" i="1" dirty="0"/>
                        <a:t>Total</a:t>
                      </a:r>
                    </a:p>
                  </a:txBody>
                  <a:tcPr>
                    <a:solidFill>
                      <a:schemeClr val="bg1">
                        <a:lumMod val="95000"/>
                      </a:schemeClr>
                    </a:solidFill>
                  </a:tcPr>
                </a:tc>
                <a:tc>
                  <a:txBody>
                    <a:bodyPr/>
                    <a:lstStyle/>
                    <a:p>
                      <a:pPr algn="ctr"/>
                      <a:r>
                        <a:rPr lang="en-US" sz="1600" b="1" i="1" dirty="0"/>
                        <a:t>25</a:t>
                      </a:r>
                    </a:p>
                  </a:txBody>
                  <a:tcPr>
                    <a:solidFill>
                      <a:schemeClr val="bg1">
                        <a:lumMod val="95000"/>
                      </a:schemeClr>
                    </a:solidFill>
                  </a:tcPr>
                </a:tc>
                <a:tc>
                  <a:txBody>
                    <a:bodyPr/>
                    <a:lstStyle/>
                    <a:p>
                      <a:pPr algn="ctr"/>
                      <a:r>
                        <a:rPr lang="en-US" sz="1600" b="1" i="1" dirty="0"/>
                        <a:t>56</a:t>
                      </a:r>
                    </a:p>
                  </a:txBody>
                  <a:tcPr>
                    <a:solidFill>
                      <a:schemeClr val="bg1">
                        <a:lumMod val="95000"/>
                      </a:schemeClr>
                    </a:solidFill>
                  </a:tcPr>
                </a:tc>
                <a:tc>
                  <a:txBody>
                    <a:bodyPr/>
                    <a:lstStyle/>
                    <a:p>
                      <a:pPr algn="ctr"/>
                      <a:r>
                        <a:rPr lang="en-US" sz="1600" b="1" i="1" dirty="0"/>
                        <a:t>81</a:t>
                      </a:r>
                    </a:p>
                  </a:txBody>
                  <a:tcP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61926">
                <a:tc>
                  <a:txBody>
                    <a:bodyPr/>
                    <a:lstStyle/>
                    <a:p>
                      <a:pPr algn="r"/>
                      <a:r>
                        <a:rPr lang="en-US" sz="1600" b="0" i="1" dirty="0"/>
                        <a:t>Program Improvements</a:t>
                      </a:r>
                    </a:p>
                  </a:txBody>
                  <a:tcPr>
                    <a:solidFill>
                      <a:schemeClr val="bg1">
                        <a:lumMod val="85000"/>
                      </a:schemeClr>
                    </a:solidFill>
                  </a:tcPr>
                </a:tc>
                <a:tc>
                  <a:txBody>
                    <a:bodyPr/>
                    <a:lstStyle/>
                    <a:p>
                      <a:pPr algn="ctr"/>
                      <a:r>
                        <a:rPr lang="en-US" sz="1600" b="0" i="0" dirty="0"/>
                        <a:t>3</a:t>
                      </a:r>
                    </a:p>
                  </a:txBody>
                  <a:tcPr>
                    <a:solidFill>
                      <a:schemeClr val="bg1">
                        <a:lumMod val="85000"/>
                      </a:schemeClr>
                    </a:solidFill>
                  </a:tcPr>
                </a:tc>
                <a:tc>
                  <a:txBody>
                    <a:bodyPr/>
                    <a:lstStyle/>
                    <a:p>
                      <a:pPr algn="ctr"/>
                      <a:r>
                        <a:rPr lang="en-US" sz="1600" b="0" i="0" dirty="0"/>
                        <a:t>9</a:t>
                      </a:r>
                    </a:p>
                  </a:txBody>
                  <a:tcPr>
                    <a:solidFill>
                      <a:schemeClr val="bg1">
                        <a:lumMod val="85000"/>
                      </a:schemeClr>
                    </a:solidFill>
                  </a:tcPr>
                </a:tc>
                <a:tc>
                  <a:txBody>
                    <a:bodyPr/>
                    <a:lstStyle/>
                    <a:p>
                      <a:pPr algn="ctr"/>
                      <a:r>
                        <a:rPr lang="en-US" sz="1600" b="1" i="1" dirty="0"/>
                        <a:t>12</a:t>
                      </a:r>
                    </a:p>
                  </a:txBody>
                  <a:tcPr>
                    <a:solidFill>
                      <a:schemeClr val="bg1">
                        <a:lumMod val="85000"/>
                      </a:schemeClr>
                    </a:solidFill>
                  </a:tcPr>
                </a:tc>
                <a:tc>
                  <a:txBody>
                    <a:bodyPr/>
                    <a:lstStyle/>
                    <a:p>
                      <a:pPr algn="ctr"/>
                      <a:r>
                        <a:rPr lang="en-US" sz="1600" b="1"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sp>
        <p:nvSpPr>
          <p:cNvPr id="12" name="TextBox 11">
            <a:extLst>
              <a:ext uri="{FF2B5EF4-FFF2-40B4-BE49-F238E27FC236}">
                <a16:creationId xmlns:a16="http://schemas.microsoft.com/office/drawing/2014/main" id="{F10395F0-4DE6-481F-99AB-191113BF7A3C}"/>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320532374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835358" y="4272060"/>
            <a:ext cx="797013" cy="215444"/>
          </a:xfrm>
          <a:prstGeom prst="rect">
            <a:avLst/>
          </a:prstGeom>
          <a:noFill/>
        </p:spPr>
        <p:txBody>
          <a:bodyPr wrap="none" rtlCol="0">
            <a:spAutoFit/>
          </a:bodyPr>
          <a:lstStyle/>
          <a:p>
            <a:r>
              <a:rPr lang="en-US" sz="800" i="1" dirty="0"/>
              <a:t>* All Samples</a:t>
            </a:r>
          </a:p>
        </p:txBody>
      </p:sp>
      <p:pic>
        <p:nvPicPr>
          <p:cNvPr id="30" name="Picture 2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4533900"/>
            <a:ext cx="1500961" cy="1428827"/>
          </a:xfrm>
          <a:prstGeom prst="rect">
            <a:avLst/>
          </a:prstGeom>
        </p:spPr>
      </p:pic>
      <p:pic>
        <p:nvPicPr>
          <p:cNvPr id="31" name="Picture 30"/>
          <p:cNvPicPr/>
          <p:nvPr/>
        </p:nvPicPr>
        <p:blipFill rotWithShape="1">
          <a:blip r:embed="rId4" cstate="hqprint">
            <a:extLst>
              <a:ext uri="{28A0092B-C50C-407E-A947-70E740481C1C}">
                <a14:useLocalDpi xmlns:a14="http://schemas.microsoft.com/office/drawing/2010/main"/>
              </a:ext>
            </a:extLst>
          </a:blip>
          <a:srcRect/>
          <a:stretch/>
        </p:blipFill>
        <p:spPr bwMode="auto">
          <a:xfrm>
            <a:off x="5587228" y="4545565"/>
            <a:ext cx="2489972" cy="141716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1629" y="4373646"/>
            <a:ext cx="1186543" cy="215444"/>
          </a:xfrm>
          <a:prstGeom prst="rect">
            <a:avLst/>
          </a:prstGeom>
          <a:noFill/>
        </p:spPr>
        <p:txBody>
          <a:bodyPr wrap="none" rtlCol="0">
            <a:spAutoFit/>
          </a:bodyPr>
          <a:lstStyle/>
          <a:p>
            <a:r>
              <a:rPr lang="en-US" sz="800" dirty="0"/>
              <a:t>NCDOL Photo Library</a:t>
            </a:r>
          </a:p>
        </p:txBody>
      </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91000" y="4533898"/>
            <a:ext cx="1400920" cy="1428827"/>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57400" y="4530829"/>
            <a:ext cx="2147842" cy="1431896"/>
          </a:xfrm>
          <a:prstGeom prst="rect">
            <a:avLst/>
          </a:prstGeom>
        </p:spPr>
      </p:pic>
      <p:graphicFrame>
        <p:nvGraphicFramePr>
          <p:cNvPr id="21" name="Group 154">
            <a:extLst>
              <a:ext uri="{FF2B5EF4-FFF2-40B4-BE49-F238E27FC236}">
                <a16:creationId xmlns:a16="http://schemas.microsoft.com/office/drawing/2014/main" id="{1D48420E-A8C0-473D-A6AE-AFB2322D3CED}"/>
              </a:ext>
            </a:extLst>
          </p:cNvPr>
          <p:cNvGraphicFramePr>
            <a:graphicFrameLocks noGrp="1"/>
          </p:cNvGraphicFramePr>
          <p:nvPr>
            <p:extLst>
              <p:ext uri="{D42A27DB-BD31-4B8C-83A1-F6EECF244321}">
                <p14:modId xmlns:p14="http://schemas.microsoft.com/office/powerpoint/2010/main" val="1589886865"/>
              </p:ext>
            </p:extLst>
          </p:nvPr>
        </p:nvGraphicFramePr>
        <p:xfrm>
          <a:off x="611188" y="1143001"/>
          <a:ext cx="7921623" cy="3129059"/>
        </p:xfrm>
        <a:graphic>
          <a:graphicData uri="http://schemas.openxmlformats.org/drawingml/2006/table">
            <a:tbl>
              <a:tblPr>
                <a:tableStyleId>{00A15C55-8517-42AA-B614-E9B94910E393}</a:tableStyleId>
              </a:tblPr>
              <a:tblGrid>
                <a:gridCol w="1637555">
                  <a:extLst>
                    <a:ext uri="{9D8B030D-6E8A-4147-A177-3AD203B41FA5}">
                      <a16:colId xmlns:a16="http://schemas.microsoft.com/office/drawing/2014/main" val="20000"/>
                    </a:ext>
                  </a:extLst>
                </a:gridCol>
                <a:gridCol w="752240">
                  <a:extLst>
                    <a:ext uri="{9D8B030D-6E8A-4147-A177-3AD203B41FA5}">
                      <a16:colId xmlns:a16="http://schemas.microsoft.com/office/drawing/2014/main" val="20001"/>
                    </a:ext>
                  </a:extLst>
                </a:gridCol>
                <a:gridCol w="893108">
                  <a:extLst>
                    <a:ext uri="{9D8B030D-6E8A-4147-A177-3AD203B41FA5}">
                      <a16:colId xmlns:a16="http://schemas.microsoft.com/office/drawing/2014/main" val="616444447"/>
                    </a:ext>
                  </a:extLst>
                </a:gridCol>
                <a:gridCol w="673776">
                  <a:extLst>
                    <a:ext uri="{9D8B030D-6E8A-4147-A177-3AD203B41FA5}">
                      <a16:colId xmlns:a16="http://schemas.microsoft.com/office/drawing/2014/main" val="20002"/>
                    </a:ext>
                  </a:extLst>
                </a:gridCol>
                <a:gridCol w="738722">
                  <a:extLst>
                    <a:ext uri="{9D8B030D-6E8A-4147-A177-3AD203B41FA5}">
                      <a16:colId xmlns:a16="http://schemas.microsoft.com/office/drawing/2014/main" val="20003"/>
                    </a:ext>
                  </a:extLst>
                </a:gridCol>
                <a:gridCol w="861496">
                  <a:extLst>
                    <a:ext uri="{9D8B030D-6E8A-4147-A177-3AD203B41FA5}">
                      <a16:colId xmlns:a16="http://schemas.microsoft.com/office/drawing/2014/main" val="1784544430"/>
                    </a:ext>
                  </a:extLst>
                </a:gridCol>
                <a:gridCol w="691870">
                  <a:extLst>
                    <a:ext uri="{9D8B030D-6E8A-4147-A177-3AD203B41FA5}">
                      <a16:colId xmlns:a16="http://schemas.microsoft.com/office/drawing/2014/main" val="20004"/>
                    </a:ext>
                  </a:extLst>
                </a:gridCol>
                <a:gridCol w="836428">
                  <a:extLst>
                    <a:ext uri="{9D8B030D-6E8A-4147-A177-3AD203B41FA5}">
                      <a16:colId xmlns:a16="http://schemas.microsoft.com/office/drawing/2014/main" val="20005"/>
                    </a:ext>
                  </a:extLst>
                </a:gridCol>
                <a:gridCol w="836428">
                  <a:extLst>
                    <a:ext uri="{9D8B030D-6E8A-4147-A177-3AD203B41FA5}">
                      <a16:colId xmlns:a16="http://schemas.microsoft.com/office/drawing/2014/main" val="3466905601"/>
                    </a:ext>
                  </a:extLst>
                </a:gridCol>
              </a:tblGrid>
              <a:tr h="363516">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extLst>
                  <a:ext uri="{0D108BD9-81ED-4DB2-BD59-A6C34878D82A}">
                    <a16:rowId xmlns:a16="http://schemas.microsoft.com/office/drawing/2014/main" val="10000"/>
                  </a:ext>
                </a:extLst>
              </a:tr>
              <a:tr h="42410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HEALTH HAZARDS</a:t>
                      </a:r>
                      <a:endParaRPr kumimoji="0" lang="en-US" sz="14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Average Severity Rate*</a:t>
                      </a:r>
                    </a:p>
                  </a:txBody>
                  <a:tcPr anchor="ctr" horzOverflow="overflow">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1"/>
                  </a:ext>
                </a:extLst>
              </a:tr>
              <a:tr h="42943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cs typeface="Arial" charset="0"/>
                        </a:rPr>
                        <a:t>1</a:t>
                      </a:r>
                      <a:r>
                        <a:rPr kumimoji="0" lang="en-US" sz="1100" b="1" i="0" u="none" strike="noStrike" cap="none" normalizeH="0" baseline="30000" dirty="0">
                          <a:ln>
                            <a:noFill/>
                          </a:ln>
                          <a:solidFill>
                            <a:schemeClr val="tx1"/>
                          </a:solidFill>
                          <a:effectLst/>
                          <a:latin typeface="Arial" charset="0"/>
                          <a:cs typeface="Arial" charset="0"/>
                        </a:rPr>
                        <a:t>st</a:t>
                      </a:r>
                      <a:r>
                        <a:rPr kumimoji="0" lang="en-US" sz="11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cs typeface="Arial" charset="0"/>
                        </a:rPr>
                        <a:t>2</a:t>
                      </a:r>
                      <a:r>
                        <a:rPr kumimoji="0" lang="en-US" sz="1100" b="1" i="0" u="none" strike="noStrike" cap="none" normalizeH="0" baseline="30000" dirty="0">
                          <a:ln>
                            <a:noFill/>
                          </a:ln>
                          <a:solidFill>
                            <a:schemeClr val="tx1"/>
                          </a:solidFill>
                          <a:effectLst/>
                          <a:latin typeface="Arial" charset="0"/>
                          <a:cs typeface="Arial" charset="0"/>
                        </a:rPr>
                        <a:t>nd</a:t>
                      </a:r>
                      <a:r>
                        <a:rPr kumimoji="0" lang="en-US" sz="11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cs typeface="Arial" charset="0"/>
                        </a:rPr>
                        <a:t>1</a:t>
                      </a:r>
                      <a:r>
                        <a:rPr kumimoji="0" lang="en-US" sz="1100" b="1" i="0" u="none" strike="noStrike" cap="none" normalizeH="0" baseline="30000" dirty="0">
                          <a:ln>
                            <a:noFill/>
                          </a:ln>
                          <a:solidFill>
                            <a:schemeClr val="tx1"/>
                          </a:solidFill>
                          <a:effectLst/>
                          <a:latin typeface="Arial" charset="0"/>
                          <a:cs typeface="Arial" charset="0"/>
                        </a:rPr>
                        <a:t>st </a:t>
                      </a:r>
                      <a:r>
                        <a:rPr kumimoji="0" lang="en-US" sz="11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cs typeface="Arial" charset="0"/>
                        </a:rPr>
                        <a:t>2</a:t>
                      </a:r>
                      <a:r>
                        <a:rPr kumimoji="0" lang="en-US" sz="1100" b="1" i="0" u="none" strike="noStrike" cap="none" normalizeH="0" baseline="30000" dirty="0">
                          <a:ln>
                            <a:noFill/>
                          </a:ln>
                          <a:solidFill>
                            <a:schemeClr val="tx1"/>
                          </a:solidFill>
                          <a:effectLst/>
                          <a:latin typeface="Arial" charset="0"/>
                          <a:cs typeface="Arial" charset="0"/>
                        </a:rPr>
                        <a:t>nd</a:t>
                      </a:r>
                      <a:r>
                        <a:rPr kumimoji="0" lang="en-US" sz="11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cs typeface="Arial" charset="0"/>
                        </a:rPr>
                        <a:t> 1</a:t>
                      </a:r>
                      <a:r>
                        <a:rPr kumimoji="0" lang="en-US" sz="1100" b="1" i="0" u="none" strike="noStrike" cap="none" normalizeH="0" baseline="30000" dirty="0">
                          <a:ln>
                            <a:noFill/>
                          </a:ln>
                          <a:solidFill>
                            <a:schemeClr val="tx1"/>
                          </a:solidFill>
                          <a:effectLst/>
                          <a:latin typeface="Arial" charset="0"/>
                          <a:cs typeface="Arial" charset="0"/>
                        </a:rPr>
                        <a:t>st</a:t>
                      </a:r>
                      <a:r>
                        <a:rPr kumimoji="0" lang="en-US" sz="11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cs typeface="Arial" charset="0"/>
                        </a:rPr>
                        <a:t>2</a:t>
                      </a:r>
                      <a:r>
                        <a:rPr kumimoji="0" lang="en-US" sz="1100" b="1" i="0" u="none" strike="noStrike" cap="none" normalizeH="0" baseline="30000" dirty="0">
                          <a:ln>
                            <a:noFill/>
                          </a:ln>
                          <a:solidFill>
                            <a:schemeClr val="tx1"/>
                          </a:solidFill>
                          <a:effectLst/>
                          <a:latin typeface="Arial" charset="0"/>
                          <a:cs typeface="Arial" charset="0"/>
                        </a:rPr>
                        <a:t>nd</a:t>
                      </a:r>
                      <a:r>
                        <a:rPr kumimoji="0" lang="en-US" sz="11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extLst>
                  <a:ext uri="{0D108BD9-81ED-4DB2-BD59-A6C34878D82A}">
                    <a16:rowId xmlns:a16="http://schemas.microsoft.com/office/drawing/2014/main" val="10002"/>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Silica</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11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22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33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1.49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0.43</a:t>
                      </a:r>
                    </a:p>
                  </a:txBody>
                  <a:tcPr anchor="ctr" horzOverflow="overflow">
                    <a:solidFill>
                      <a:schemeClr val="bg1">
                        <a:lumMod val="95000"/>
                      </a:schemeClr>
                    </a:solidFill>
                  </a:tcPr>
                </a:tc>
                <a:extLst>
                  <a:ext uri="{0D108BD9-81ED-4DB2-BD59-A6C34878D82A}">
                    <a16:rowId xmlns:a16="http://schemas.microsoft.com/office/drawing/2014/main" val="10003"/>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Asbestos</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4"/>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err="1">
                          <a:ln>
                            <a:noFill/>
                          </a:ln>
                          <a:effectLst/>
                        </a:rPr>
                        <a:t>Isocyanates</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0.30</a:t>
                      </a:r>
                    </a:p>
                  </a:txBody>
                  <a:tcPr anchor="ctr" horzOverflow="overflow">
                    <a:solidFill>
                      <a:schemeClr val="bg1">
                        <a:lumMod val="95000"/>
                      </a:schemeClr>
                    </a:solidFill>
                  </a:tcPr>
                </a:tc>
                <a:extLst>
                  <a:ext uri="{0D108BD9-81ED-4DB2-BD59-A6C34878D82A}">
                    <a16:rowId xmlns:a16="http://schemas.microsoft.com/office/drawing/2014/main" val="10005"/>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effectLst/>
                        </a:rPr>
                        <a:t>Lead</a:t>
                      </a:r>
                      <a:endParaRPr kumimoji="0" lang="en-US" sz="11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1.32</a:t>
                      </a:r>
                    </a:p>
                  </a:txBody>
                  <a:tcPr anchor="ctr" horzOverflow="overflow">
                    <a:solidFill>
                      <a:schemeClr val="bg1">
                        <a:lumMod val="85000"/>
                      </a:schemeClr>
                    </a:solidFill>
                  </a:tcPr>
                </a:tc>
                <a:extLst>
                  <a:ext uri="{0D108BD9-81ED-4DB2-BD59-A6C34878D82A}">
                    <a16:rowId xmlns:a16="http://schemas.microsoft.com/office/drawing/2014/main" val="10006"/>
                  </a:ext>
                </a:extLst>
              </a:tr>
              <a:tr h="429437">
                <a:tc>
                  <a:txBody>
                    <a:bodyPr/>
                    <a:lstStyle/>
                    <a:p>
                      <a:pPr algn="r"/>
                      <a:r>
                        <a:rPr lang="en-US" sz="11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0.10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extLst>
                  <a:ext uri="{0D108BD9-81ED-4DB2-BD59-A6C34878D82A}">
                    <a16:rowId xmlns:a16="http://schemas.microsoft.com/office/drawing/2014/main" val="10007"/>
                  </a:ext>
                </a:extLst>
              </a:tr>
              <a:tr h="2955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13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26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39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
        <p:nvSpPr>
          <p:cNvPr id="14" name="TextBox 13">
            <a:extLst>
              <a:ext uri="{FF2B5EF4-FFF2-40B4-BE49-F238E27FC236}">
                <a16:creationId xmlns:a16="http://schemas.microsoft.com/office/drawing/2014/main" id="{6EC10F57-DDE4-48B0-9A8B-96B8AABD58DA}"/>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pic>
        <p:nvPicPr>
          <p:cNvPr id="13" name="Picture 12" descr="C:\Users\wllagoe.EADS\Pictures\Construction\IMG_1163.JPG">
            <a:extLst>
              <a:ext uri="{FF2B5EF4-FFF2-40B4-BE49-F238E27FC236}">
                <a16:creationId xmlns:a16="http://schemas.microsoft.com/office/drawing/2014/main" id="{E6ADD371-280B-4298-ADFF-043ACFD7CCBD}"/>
              </a:ext>
            </a:extLst>
          </p:cNvPr>
          <p:cNvPicPr/>
          <p:nvPr/>
        </p:nvPicPr>
        <p:blipFill>
          <a:blip r:embed="rId7" cstate="hqprint">
            <a:extLst>
              <a:ext uri="{28A0092B-C50C-407E-A947-70E740481C1C}">
                <a14:useLocalDpi xmlns:a14="http://schemas.microsoft.com/office/drawing/2010/main"/>
              </a:ext>
            </a:extLst>
          </a:blip>
          <a:srcRect/>
          <a:stretch>
            <a:fillRect/>
          </a:stretch>
        </p:blipFill>
        <p:spPr bwMode="auto">
          <a:xfrm>
            <a:off x="7543800" y="4530828"/>
            <a:ext cx="989011" cy="1428827"/>
          </a:xfrm>
          <a:prstGeom prst="rect">
            <a:avLst/>
          </a:prstGeom>
          <a:noFill/>
          <a:ln w="9525">
            <a:noFill/>
            <a:miter lim="800000"/>
            <a:headEnd/>
            <a:tailEnd/>
          </a:ln>
        </p:spPr>
      </p:pic>
    </p:spTree>
    <p:extLst>
      <p:ext uri="{BB962C8B-B14F-4D97-AF65-F5344CB8AC3E}">
        <p14:creationId xmlns:p14="http://schemas.microsoft.com/office/powerpoint/2010/main" val="136244126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hqprint">
            <a:extLst>
              <a:ext uri="{28A0092B-C50C-407E-A947-70E740481C1C}">
                <a14:useLocalDpi xmlns:a14="http://schemas.microsoft.com/office/drawing/2010/main"/>
              </a:ext>
            </a:extLst>
          </a:blip>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3246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55245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hqprint">
            <a:extLst>
              <a:ext uri="{28A0092B-C50C-407E-A947-70E740481C1C}">
                <a14:useLocalDpi xmlns:a14="http://schemas.microsoft.com/office/drawing/2010/main"/>
              </a:ext>
            </a:extLst>
          </a:blip>
          <a:srcRect/>
          <a:stretch>
            <a:fillRect/>
          </a:stretch>
        </p:blipFill>
        <p:spPr bwMode="auto">
          <a:xfrm>
            <a:off x="451485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hqprint">
            <a:extLst>
              <a:ext uri="{28A0092B-C50C-407E-A947-70E740481C1C}">
                <a14:useLocalDpi xmlns:a14="http://schemas.microsoft.com/office/drawing/2010/main"/>
              </a:ext>
            </a:extLst>
          </a:blip>
          <a:srcRect/>
          <a:stretch>
            <a:fillRect/>
          </a:stretch>
        </p:blipFill>
        <p:spPr bwMode="auto">
          <a:xfrm>
            <a:off x="38862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hqprint">
            <a:extLst>
              <a:ext uri="{28A0092B-C50C-407E-A947-70E740481C1C}">
                <a14:useLocalDpi xmlns:a14="http://schemas.microsoft.com/office/drawing/2010/main"/>
              </a:ext>
            </a:extLst>
          </a:blip>
          <a:srcRect/>
          <a:stretch>
            <a:fillRect/>
          </a:stretch>
        </p:blipFill>
        <p:spPr bwMode="auto">
          <a:xfrm>
            <a:off x="14478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hqprint">
            <a:extLst>
              <a:ext uri="{28A0092B-C50C-407E-A947-70E740481C1C}">
                <a14:useLocalDpi xmlns:a14="http://schemas.microsoft.com/office/drawing/2010/main"/>
              </a:ext>
            </a:extLst>
          </a:blip>
          <a:srcRect/>
          <a:stretch>
            <a:fillRect/>
          </a:stretch>
        </p:blipFill>
        <p:spPr bwMode="auto">
          <a:xfrm>
            <a:off x="2286000" y="4267200"/>
            <a:ext cx="1600200" cy="457200"/>
          </a:xfrm>
          <a:prstGeom prst="rect">
            <a:avLst/>
          </a:prstGeom>
          <a:noFill/>
          <a:ln w="9525">
            <a:noFill/>
            <a:miter lim="800000"/>
            <a:headEnd/>
            <a:tailEnd/>
          </a:ln>
        </p:spPr>
      </p:pic>
      <p:pic>
        <p:nvPicPr>
          <p:cNvPr id="153602" name="Picture 2" descr="C:\Users\wllagoe.EADS\Pictures\STAR\IMG_2498_1.JPG"/>
          <p:cNvPicPr>
            <a:picLocks noChangeAspect="1" noChangeArrowheads="1"/>
          </p:cNvPicPr>
          <p:nvPr/>
        </p:nvPicPr>
        <p:blipFill>
          <a:blip r:embed="rId10" cstate="print"/>
          <a:srcRect/>
          <a:stretch>
            <a:fillRect/>
          </a:stretch>
        </p:blipFill>
        <p:spPr bwMode="auto">
          <a:xfrm>
            <a:off x="838200" y="4267200"/>
            <a:ext cx="609600" cy="460945"/>
          </a:xfrm>
          <a:prstGeom prst="rect">
            <a:avLst/>
          </a:prstGeom>
          <a:noFill/>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pic>
        <p:nvPicPr>
          <p:cNvPr id="26" name="Picture 25" descr="C:\Users\wllagoe.EADS\Documents\ETTA\Pics\Training Event\OSHA training 022.jpg"/>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609600" y="4267200"/>
            <a:ext cx="328612" cy="476250"/>
          </a:xfrm>
          <a:prstGeom prst="rect">
            <a:avLst/>
          </a:prstGeom>
          <a:noFill/>
          <a:ln w="9525">
            <a:noFill/>
            <a:miter lim="800000"/>
            <a:headEnd/>
            <a:tailEnd/>
          </a:ln>
        </p:spPr>
      </p:pic>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3643699077"/>
              </p:ext>
            </p:extLst>
          </p:nvPr>
        </p:nvGraphicFramePr>
        <p:xfrm>
          <a:off x="609600" y="1123675"/>
          <a:ext cx="7924796" cy="3067328"/>
        </p:xfrm>
        <a:graphic>
          <a:graphicData uri="http://schemas.openxmlformats.org/drawingml/2006/table">
            <a:tbl>
              <a:tblPr/>
              <a:tblGrid>
                <a:gridCol w="4519096">
                  <a:extLst>
                    <a:ext uri="{9D8B030D-6E8A-4147-A177-3AD203B41FA5}">
                      <a16:colId xmlns:a16="http://schemas.microsoft.com/office/drawing/2014/main" val="20000"/>
                    </a:ext>
                  </a:extLst>
                </a:gridCol>
                <a:gridCol w="1113404">
                  <a:extLst>
                    <a:ext uri="{9D8B030D-6E8A-4147-A177-3AD203B41FA5}">
                      <a16:colId xmlns:a16="http://schemas.microsoft.com/office/drawing/2014/main" val="20001"/>
                    </a:ext>
                  </a:extLst>
                </a:gridCol>
                <a:gridCol w="1113404">
                  <a:extLst>
                    <a:ext uri="{9D8B030D-6E8A-4147-A177-3AD203B41FA5}">
                      <a16:colId xmlns:a16="http://schemas.microsoft.com/office/drawing/2014/main" val="1849182283"/>
                    </a:ext>
                  </a:extLst>
                </a:gridCol>
                <a:gridCol w="1178892">
                  <a:extLst>
                    <a:ext uri="{9D8B030D-6E8A-4147-A177-3AD203B41FA5}">
                      <a16:colId xmlns:a16="http://schemas.microsoft.com/office/drawing/2014/main" val="20002"/>
                    </a:ext>
                  </a:extLst>
                </a:gridCol>
              </a:tblGrid>
              <a:tr h="385512">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2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FFY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1831344927"/>
              </p:ext>
            </p:extLst>
          </p:nvPr>
        </p:nvGraphicFramePr>
        <p:xfrm>
          <a:off x="609600" y="4811995"/>
          <a:ext cx="7924795" cy="1162360"/>
        </p:xfrm>
        <a:graphic>
          <a:graphicData uri="http://schemas.openxmlformats.org/drawingml/2006/table">
            <a:tbl>
              <a:tblPr firstRow="1" bandRow="1">
                <a:tableStyleId>{00A15C55-8517-42AA-B614-E9B94910E393}</a:tableStyleId>
              </a:tblPr>
              <a:tblGrid>
                <a:gridCol w="3729317">
                  <a:extLst>
                    <a:ext uri="{9D8B030D-6E8A-4147-A177-3AD203B41FA5}">
                      <a16:colId xmlns:a16="http://schemas.microsoft.com/office/drawing/2014/main" val="20000"/>
                    </a:ext>
                  </a:extLst>
                </a:gridCol>
                <a:gridCol w="998924">
                  <a:extLst>
                    <a:ext uri="{9D8B030D-6E8A-4147-A177-3AD203B41FA5}">
                      <a16:colId xmlns:a16="http://schemas.microsoft.com/office/drawing/2014/main" val="20001"/>
                    </a:ext>
                  </a:extLst>
                </a:gridCol>
                <a:gridCol w="998924">
                  <a:extLst>
                    <a:ext uri="{9D8B030D-6E8A-4147-A177-3AD203B41FA5}">
                      <a16:colId xmlns:a16="http://schemas.microsoft.com/office/drawing/2014/main" val="527357354"/>
                    </a:ext>
                  </a:extLst>
                </a:gridCol>
                <a:gridCol w="998924">
                  <a:extLst>
                    <a:ext uri="{9D8B030D-6E8A-4147-A177-3AD203B41FA5}">
                      <a16:colId xmlns:a16="http://schemas.microsoft.com/office/drawing/2014/main" val="20002"/>
                    </a:ext>
                  </a:extLst>
                </a:gridCol>
                <a:gridCol w="1198706">
                  <a:extLst>
                    <a:ext uri="{9D8B030D-6E8A-4147-A177-3AD203B41FA5}">
                      <a16:colId xmlns:a16="http://schemas.microsoft.com/office/drawing/2014/main" val="20003"/>
                    </a:ext>
                  </a:extLst>
                </a:gridCol>
              </a:tblGrid>
              <a:tr h="522280">
                <a:tc>
                  <a:txBody>
                    <a:bodyPr/>
                    <a:lstStyle/>
                    <a:p>
                      <a:pPr algn="r"/>
                      <a:r>
                        <a:rPr lang="en-US" sz="1500" b="1" dirty="0">
                          <a:solidFill>
                            <a:schemeClr val="tx1"/>
                          </a:solidFill>
                        </a:rPr>
                        <a:t>SEP ACTIVITY</a:t>
                      </a:r>
                    </a:p>
                  </a:txBody>
                  <a:tcPr anchor="ctr">
                    <a:solidFill>
                      <a:schemeClr val="bg1">
                        <a:lumMod val="75000"/>
                      </a:schemeClr>
                    </a:solidFill>
                  </a:tcPr>
                </a:tc>
                <a:tc>
                  <a:txBody>
                    <a:bodyPr/>
                    <a:lstStyle/>
                    <a:p>
                      <a:pPr algn="ctr"/>
                      <a:r>
                        <a:rPr lang="en-US" sz="1500" b="1" dirty="0">
                          <a:solidFill>
                            <a:schemeClr val="tx1"/>
                          </a:solidFill>
                        </a:rPr>
                        <a:t>1</a:t>
                      </a:r>
                      <a:r>
                        <a:rPr lang="en-US" sz="1500" b="1" baseline="30000" dirty="0">
                          <a:solidFill>
                            <a:schemeClr val="tx1"/>
                          </a:solidFill>
                        </a:rPr>
                        <a:t>st</a:t>
                      </a:r>
                      <a:r>
                        <a:rPr lang="en-US" sz="1500" b="1" dirty="0">
                          <a:solidFill>
                            <a:schemeClr val="tx1"/>
                          </a:solidFill>
                        </a:rPr>
                        <a:t> Qtr.</a:t>
                      </a:r>
                    </a:p>
                  </a:txBody>
                  <a:tcPr anchor="ctr">
                    <a:solidFill>
                      <a:schemeClr val="bg1">
                        <a:lumMod val="75000"/>
                      </a:schemeClr>
                    </a:solidFill>
                  </a:tcPr>
                </a:tc>
                <a:tc>
                  <a:txBody>
                    <a:bodyPr/>
                    <a:lstStyle/>
                    <a:p>
                      <a:pPr algn="ctr"/>
                      <a:r>
                        <a:rPr lang="en-US" sz="1500" b="1" dirty="0">
                          <a:solidFill>
                            <a:schemeClr val="tx1"/>
                          </a:solidFill>
                        </a:rPr>
                        <a:t>2</a:t>
                      </a:r>
                      <a:r>
                        <a:rPr lang="en-US" sz="1500" b="1" baseline="30000" dirty="0">
                          <a:solidFill>
                            <a:schemeClr val="tx1"/>
                          </a:solidFill>
                        </a:rPr>
                        <a:t>nd</a:t>
                      </a:r>
                      <a:r>
                        <a:rPr lang="en-US" sz="15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dirty="0">
                          <a:solidFill>
                            <a:schemeClr val="tx1"/>
                          </a:solidFill>
                        </a:rPr>
                        <a:t>Total</a:t>
                      </a:r>
                    </a:p>
                  </a:txBody>
                  <a:tcPr anchor="ctr">
                    <a:solidFill>
                      <a:schemeClr val="bg1">
                        <a:lumMod val="75000"/>
                      </a:schemeClr>
                    </a:solidFill>
                  </a:tcPr>
                </a:tc>
                <a:tc>
                  <a:txBody>
                    <a:bodyPr/>
                    <a:lstStyle/>
                    <a:p>
                      <a:pPr algn="ctr"/>
                      <a:r>
                        <a:rPr lang="en-US" sz="15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solidFill>
                      <a:schemeClr val="bg1">
                        <a:lumMod val="85000"/>
                      </a:schemeClr>
                    </a:solidFill>
                  </a:tcPr>
                </a:tc>
                <a:tc>
                  <a:txBody>
                    <a:bodyPr/>
                    <a:lstStyle/>
                    <a:p>
                      <a:pPr algn="ctr"/>
                      <a:r>
                        <a:rPr lang="en-US" sz="1500" i="0" dirty="0"/>
                        <a:t>2</a:t>
                      </a:r>
                    </a:p>
                  </a:txBody>
                  <a:tcPr>
                    <a:solidFill>
                      <a:schemeClr val="bg1">
                        <a:lumMod val="85000"/>
                      </a:schemeClr>
                    </a:solidFill>
                  </a:tcPr>
                </a:tc>
                <a:tc>
                  <a:txBody>
                    <a:bodyPr/>
                    <a:lstStyle/>
                    <a:p>
                      <a:pPr algn="ctr"/>
                      <a:r>
                        <a:rPr lang="en-US" sz="1500" i="0" dirty="0"/>
                        <a:t>6</a:t>
                      </a:r>
                    </a:p>
                  </a:txBody>
                  <a:tcPr>
                    <a:solidFill>
                      <a:schemeClr val="bg1">
                        <a:lumMod val="85000"/>
                      </a:schemeClr>
                    </a:solidFill>
                  </a:tcPr>
                </a:tc>
                <a:tc>
                  <a:txBody>
                    <a:bodyPr/>
                    <a:lstStyle/>
                    <a:p>
                      <a:pPr algn="ctr"/>
                      <a:r>
                        <a:rPr lang="en-US" sz="1500" b="1" i="1" dirty="0"/>
                        <a:t>8</a:t>
                      </a:r>
                    </a:p>
                  </a:txBody>
                  <a:tcPr>
                    <a:solidFill>
                      <a:schemeClr val="bg1">
                        <a:lumMod val="85000"/>
                      </a:schemeClr>
                    </a:solidFill>
                  </a:tcPr>
                </a:tc>
                <a:tc>
                  <a:txBody>
                    <a:bodyPr/>
                    <a:lstStyle/>
                    <a:p>
                      <a:pPr algn="ctr"/>
                      <a:r>
                        <a:rPr lang="en-US" sz="1500" i="0" dirty="0"/>
                        <a:t>18</a:t>
                      </a:r>
                    </a:p>
                  </a:txBody>
                  <a:tcP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solidFill>
                      <a:schemeClr val="bg1">
                        <a:lumMod val="95000"/>
                      </a:schemeClr>
                    </a:solidFill>
                  </a:tcPr>
                </a:tc>
                <a:tc>
                  <a:txBody>
                    <a:bodyPr/>
                    <a:lstStyle/>
                    <a:p>
                      <a:pPr algn="ctr"/>
                      <a:r>
                        <a:rPr lang="en-US" sz="1500" i="0" dirty="0"/>
                        <a:t>36</a:t>
                      </a:r>
                    </a:p>
                  </a:txBody>
                  <a:tcPr>
                    <a:solidFill>
                      <a:schemeClr val="bg1">
                        <a:lumMod val="95000"/>
                      </a:schemeClr>
                    </a:solidFill>
                  </a:tcPr>
                </a:tc>
                <a:tc>
                  <a:txBody>
                    <a:bodyPr/>
                    <a:lstStyle/>
                    <a:p>
                      <a:pPr algn="ctr"/>
                      <a:r>
                        <a:rPr lang="en-US" sz="1500" i="0" dirty="0"/>
                        <a:t>102</a:t>
                      </a:r>
                    </a:p>
                  </a:txBody>
                  <a:tcPr>
                    <a:solidFill>
                      <a:schemeClr val="bg1">
                        <a:lumMod val="95000"/>
                      </a:schemeClr>
                    </a:solidFill>
                  </a:tcPr>
                </a:tc>
                <a:tc>
                  <a:txBody>
                    <a:bodyPr/>
                    <a:lstStyle/>
                    <a:p>
                      <a:pPr algn="ctr"/>
                      <a:r>
                        <a:rPr lang="en-US" sz="1500" b="1" i="1" dirty="0"/>
                        <a:t>138</a:t>
                      </a:r>
                    </a:p>
                  </a:txBody>
                  <a:tcPr>
                    <a:solidFill>
                      <a:schemeClr val="bg1">
                        <a:lumMod val="95000"/>
                      </a:schemeClr>
                    </a:solidFill>
                  </a:tcPr>
                </a:tc>
                <a:tc>
                  <a:txBody>
                    <a:bodyPr/>
                    <a:lstStyle/>
                    <a:p>
                      <a:pPr algn="ctr"/>
                      <a:r>
                        <a:rPr lang="en-US" sz="1500" i="0" dirty="0"/>
                        <a:t>400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1" name="TextBox 20">
            <a:extLst>
              <a:ext uri="{FF2B5EF4-FFF2-40B4-BE49-F238E27FC236}">
                <a16:creationId xmlns:a16="http://schemas.microsoft.com/office/drawing/2014/main" id="{E31BB078-544B-42DA-9E52-4CDA45194933}"/>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213792021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03903" y="3411379"/>
            <a:ext cx="3090911" cy="246221"/>
          </a:xfrm>
          <a:prstGeom prst="rect">
            <a:avLst/>
          </a:prstGeom>
          <a:noFill/>
        </p:spPr>
        <p:txBody>
          <a:bodyPr wrap="none" rtlCol="0">
            <a:spAutoFit/>
          </a:bodyPr>
          <a:lstStyle/>
          <a:p>
            <a:r>
              <a:rPr lang="en-US" sz="1000" i="1" dirty="0"/>
              <a:t>*TRC/DART rate based on the 3 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852407411"/>
              </p:ext>
            </p:extLst>
          </p:nvPr>
        </p:nvGraphicFramePr>
        <p:xfrm>
          <a:off x="609600" y="3886199"/>
          <a:ext cx="7924801" cy="1981201"/>
        </p:xfrm>
        <a:graphic>
          <a:graphicData uri="http://schemas.openxmlformats.org/drawingml/2006/table">
            <a:tbl>
              <a:tblPr firstRow="1" bandRow="1">
                <a:tableStyleId>{073A0DAA-6AF3-43AB-8588-CEC1D06C72B9}</a:tableStyleId>
              </a:tblPr>
              <a:tblGrid>
                <a:gridCol w="4167352">
                  <a:extLst>
                    <a:ext uri="{9D8B030D-6E8A-4147-A177-3AD203B41FA5}">
                      <a16:colId xmlns:a16="http://schemas.microsoft.com/office/drawing/2014/main" val="20000"/>
                    </a:ext>
                  </a:extLst>
                </a:gridCol>
                <a:gridCol w="819807">
                  <a:extLst>
                    <a:ext uri="{9D8B030D-6E8A-4147-A177-3AD203B41FA5}">
                      <a16:colId xmlns:a16="http://schemas.microsoft.com/office/drawing/2014/main" val="20001"/>
                    </a:ext>
                  </a:extLst>
                </a:gridCol>
                <a:gridCol w="819807">
                  <a:extLst>
                    <a:ext uri="{9D8B030D-6E8A-4147-A177-3AD203B41FA5}">
                      <a16:colId xmlns:a16="http://schemas.microsoft.com/office/drawing/2014/main" val="49878801"/>
                    </a:ext>
                  </a:extLst>
                </a:gridCol>
                <a:gridCol w="819632">
                  <a:extLst>
                    <a:ext uri="{9D8B030D-6E8A-4147-A177-3AD203B41FA5}">
                      <a16:colId xmlns:a16="http://schemas.microsoft.com/office/drawing/2014/main" val="20002"/>
                    </a:ext>
                  </a:extLst>
                </a:gridCol>
                <a:gridCol w="1298203">
                  <a:extLst>
                    <a:ext uri="{9D8B030D-6E8A-4147-A177-3AD203B41FA5}">
                      <a16:colId xmlns:a16="http://schemas.microsoft.com/office/drawing/2014/main" val="20003"/>
                    </a:ext>
                  </a:extLst>
                </a:gridCol>
              </a:tblGrid>
              <a:tr h="447782">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500" i="1" dirty="0"/>
                        <a:t>Compliance Inspections</a:t>
                      </a:r>
                    </a:p>
                  </a:txBody>
                  <a:tcPr>
                    <a:solidFill>
                      <a:schemeClr val="bg1">
                        <a:lumMod val="95000"/>
                      </a:schemeClr>
                    </a:solidFill>
                  </a:tcPr>
                </a:tc>
                <a:tc>
                  <a:txBody>
                    <a:bodyPr/>
                    <a:lstStyle/>
                    <a:p>
                      <a:pPr algn="ctr"/>
                      <a:r>
                        <a:rPr lang="en-US" sz="1400" i="0" dirty="0"/>
                        <a:t>12</a:t>
                      </a:r>
                    </a:p>
                  </a:txBody>
                  <a:tcPr>
                    <a:solidFill>
                      <a:schemeClr val="bg1">
                        <a:lumMod val="95000"/>
                      </a:schemeClr>
                    </a:solidFill>
                  </a:tcPr>
                </a:tc>
                <a:tc>
                  <a:txBody>
                    <a:bodyPr/>
                    <a:lstStyle/>
                    <a:p>
                      <a:pPr algn="ctr"/>
                      <a:r>
                        <a:rPr lang="en-US" sz="1400" i="0" dirty="0"/>
                        <a:t>14</a:t>
                      </a:r>
                    </a:p>
                  </a:txBody>
                  <a:tcPr>
                    <a:solidFill>
                      <a:schemeClr val="bg1">
                        <a:lumMod val="95000"/>
                      </a:schemeClr>
                    </a:solidFill>
                  </a:tcPr>
                </a:tc>
                <a:tc>
                  <a:txBody>
                    <a:bodyPr/>
                    <a:lstStyle/>
                    <a:p>
                      <a:pPr algn="ctr"/>
                      <a:r>
                        <a:rPr lang="en-US" sz="1400" b="1" i="1" dirty="0"/>
                        <a:t>26</a:t>
                      </a:r>
                    </a:p>
                  </a:txBody>
                  <a:tcPr>
                    <a:solidFill>
                      <a:schemeClr val="bg1">
                        <a:lumMod val="95000"/>
                      </a:schemeClr>
                    </a:solidFill>
                  </a:tcPr>
                </a:tc>
                <a:tc>
                  <a:txBody>
                    <a:bodyPr/>
                    <a:lstStyle/>
                    <a:p>
                      <a:pPr algn="ctr"/>
                      <a:r>
                        <a:rPr lang="en-US" sz="1400" i="0" dirty="0"/>
                        <a:t>40</a:t>
                      </a:r>
                    </a:p>
                  </a:txBody>
                  <a:tcP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500" i="1" dirty="0"/>
                        <a:t>Consultative Visits</a:t>
                      </a:r>
                    </a:p>
                  </a:txBody>
                  <a:tcPr>
                    <a:solidFill>
                      <a:schemeClr val="bg1">
                        <a:lumMod val="85000"/>
                      </a:schemeClr>
                    </a:solidFill>
                  </a:tcPr>
                </a:tc>
                <a:tc>
                  <a:txBody>
                    <a:bodyPr/>
                    <a:lstStyle/>
                    <a:p>
                      <a:pPr algn="ctr"/>
                      <a:r>
                        <a:rPr lang="en-US" sz="1400" i="0" dirty="0"/>
                        <a:t>9</a:t>
                      </a:r>
                    </a:p>
                  </a:txBody>
                  <a:tcPr>
                    <a:solidFill>
                      <a:schemeClr val="bg1">
                        <a:lumMod val="85000"/>
                      </a:schemeClr>
                    </a:solidFill>
                  </a:tcPr>
                </a:tc>
                <a:tc>
                  <a:txBody>
                    <a:bodyPr/>
                    <a:lstStyle/>
                    <a:p>
                      <a:pPr algn="ctr"/>
                      <a:r>
                        <a:rPr lang="en-US" sz="1400" i="0" dirty="0"/>
                        <a:t>6</a:t>
                      </a:r>
                    </a:p>
                  </a:txBody>
                  <a:tcPr>
                    <a:solidFill>
                      <a:schemeClr val="bg1">
                        <a:lumMod val="85000"/>
                      </a:schemeClr>
                    </a:solidFill>
                  </a:tcPr>
                </a:tc>
                <a:tc>
                  <a:txBody>
                    <a:bodyPr/>
                    <a:lstStyle/>
                    <a:p>
                      <a:pPr algn="ctr"/>
                      <a:r>
                        <a:rPr lang="en-US" sz="1400" b="1" i="1" dirty="0"/>
                        <a:t>15</a:t>
                      </a:r>
                    </a:p>
                  </a:txBody>
                  <a:tcPr>
                    <a:solidFill>
                      <a:schemeClr val="bg1">
                        <a:lumMod val="85000"/>
                      </a:schemeClr>
                    </a:solidFill>
                  </a:tcPr>
                </a:tc>
                <a:tc>
                  <a:txBody>
                    <a:bodyPr/>
                    <a:lstStyle/>
                    <a:p>
                      <a:pPr algn="ctr"/>
                      <a:r>
                        <a:rPr lang="en-US" sz="1400" i="0" dirty="0"/>
                        <a:t>12</a:t>
                      </a:r>
                    </a:p>
                  </a:txBody>
                  <a:tcP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5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5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a:txBody>
                    <a:bodyPr/>
                    <a:lstStyle/>
                    <a:p>
                      <a:pPr algn="ctr"/>
                      <a:r>
                        <a:rPr lang="en-US" sz="1400" i="0" dirty="0"/>
                        <a:t>25</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Group 128">
            <a:extLst>
              <a:ext uri="{FF2B5EF4-FFF2-40B4-BE49-F238E27FC236}">
                <a16:creationId xmlns:a16="http://schemas.microsoft.com/office/drawing/2014/main" id="{D9ECE425-9AFF-433E-B2D0-3AEDD2192077}"/>
              </a:ext>
            </a:extLst>
          </p:cNvPr>
          <p:cNvGraphicFramePr>
            <a:graphicFrameLocks noGrp="1"/>
          </p:cNvGraphicFramePr>
          <p:nvPr>
            <p:extLst>
              <p:ext uri="{D42A27DB-BD31-4B8C-83A1-F6EECF244321}">
                <p14:modId xmlns:p14="http://schemas.microsoft.com/office/powerpoint/2010/main" val="2978475287"/>
              </p:ext>
            </p:extLst>
          </p:nvPr>
        </p:nvGraphicFramePr>
        <p:xfrm>
          <a:off x="609599" y="1143000"/>
          <a:ext cx="7929234" cy="219123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68366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557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207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2018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155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3.6</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19%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4.5</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7%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tc>
                  <a:txBody>
                    <a:bodyPr/>
                    <a:lstStyle/>
                    <a:p>
                      <a:pPr algn="ctr"/>
                      <a:r>
                        <a:rPr lang="en-US" sz="1200" b="1" i="1" dirty="0"/>
                        <a:t>31% Lower</a:t>
                      </a:r>
                    </a:p>
                  </a:txBody>
                  <a:tcPr horzOverflow="overflow">
                    <a:solidFill>
                      <a:schemeClr val="bg1">
                        <a:lumMod val="95000"/>
                      </a:schemeClr>
                    </a:solidFill>
                  </a:tcPr>
                </a:tc>
                <a:extLst>
                  <a:ext uri="{0D108BD9-81ED-4DB2-BD59-A6C34878D82A}">
                    <a16:rowId xmlns:a16="http://schemas.microsoft.com/office/drawing/2014/main" val="10003"/>
                  </a:ext>
                </a:extLst>
              </a:tr>
              <a:tr h="3155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2.5</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12%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2.2</a:t>
                      </a:r>
                    </a:p>
                  </a:txBody>
                  <a:tcPr horzOverflow="overflow">
                    <a:solidFill>
                      <a:schemeClr val="bg1">
                        <a:lumMod val="85000"/>
                      </a:schemeClr>
                    </a:solidFill>
                  </a:tcPr>
                </a:tc>
                <a:tc>
                  <a:txBody>
                    <a:bodyPr/>
                    <a:lstStyle/>
                    <a:p>
                      <a:pPr algn="ctr"/>
                      <a:r>
                        <a:rPr lang="en-US" sz="1200" i="1" dirty="0"/>
                        <a:t>3.1</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2.9</a:t>
                      </a:r>
                    </a:p>
                  </a:txBody>
                  <a:tcPr horzOverflow="overflow">
                    <a:solidFill>
                      <a:schemeClr val="bg1">
                        <a:lumMod val="85000"/>
                      </a:schemeClr>
                    </a:solidFill>
                  </a:tcPr>
                </a:tc>
                <a:tc>
                  <a:txBody>
                    <a:bodyPr/>
                    <a:lstStyle/>
                    <a:p>
                      <a:pPr algn="ctr"/>
                      <a:r>
                        <a:rPr lang="en-US" sz="1200" b="1" i="1" dirty="0"/>
                        <a:t>24%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EF47948E-5894-4F94-AEA2-4E2F4D08CDD1}"/>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4035365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03903" y="3429000"/>
            <a:ext cx="3077497" cy="246221"/>
          </a:xfrm>
          <a:prstGeom prst="rect">
            <a:avLst/>
          </a:prstGeom>
          <a:noFill/>
        </p:spPr>
        <p:txBody>
          <a:bodyPr wrap="square" rtlCol="0">
            <a:spAutoFit/>
          </a:bodyPr>
          <a:lstStyle/>
          <a:p>
            <a:r>
              <a:rPr lang="en-US" sz="1000" i="1" dirty="0"/>
              <a:t>*DART/TRC rate based on the 4 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11295691"/>
              </p:ext>
            </p:extLst>
          </p:nvPr>
        </p:nvGraphicFramePr>
        <p:xfrm>
          <a:off x="609597" y="3657599"/>
          <a:ext cx="7924804" cy="2146885"/>
        </p:xfrm>
        <a:graphic>
          <a:graphicData uri="http://schemas.openxmlformats.org/drawingml/2006/table">
            <a:tbl>
              <a:tblPr firstRow="1" bandRow="1">
                <a:tableStyleId>{073A0DAA-6AF3-43AB-8588-CEC1D06C72B9}</a:tableStyleId>
              </a:tblPr>
              <a:tblGrid>
                <a:gridCol w="4235672">
                  <a:extLst>
                    <a:ext uri="{9D8B030D-6E8A-4147-A177-3AD203B41FA5}">
                      <a16:colId xmlns:a16="http://schemas.microsoft.com/office/drawing/2014/main" val="20000"/>
                    </a:ext>
                  </a:extLst>
                </a:gridCol>
                <a:gridCol w="819807">
                  <a:extLst>
                    <a:ext uri="{9D8B030D-6E8A-4147-A177-3AD203B41FA5}">
                      <a16:colId xmlns:a16="http://schemas.microsoft.com/office/drawing/2014/main" val="20001"/>
                    </a:ext>
                  </a:extLst>
                </a:gridCol>
                <a:gridCol w="819807">
                  <a:extLst>
                    <a:ext uri="{9D8B030D-6E8A-4147-A177-3AD203B41FA5}">
                      <a16:colId xmlns:a16="http://schemas.microsoft.com/office/drawing/2014/main" val="3458429952"/>
                    </a:ext>
                  </a:extLst>
                </a:gridCol>
                <a:gridCol w="751490">
                  <a:extLst>
                    <a:ext uri="{9D8B030D-6E8A-4147-A177-3AD203B41FA5}">
                      <a16:colId xmlns:a16="http://schemas.microsoft.com/office/drawing/2014/main" val="20002"/>
                    </a:ext>
                  </a:extLst>
                </a:gridCol>
                <a:gridCol w="1298028">
                  <a:extLst>
                    <a:ext uri="{9D8B030D-6E8A-4147-A177-3AD203B41FA5}">
                      <a16:colId xmlns:a16="http://schemas.microsoft.com/office/drawing/2014/main" val="20003"/>
                    </a:ext>
                  </a:extLst>
                </a:gridCol>
              </a:tblGrid>
              <a:tr h="627553">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9833">
                <a:tc>
                  <a:txBody>
                    <a:bodyPr/>
                    <a:lstStyle/>
                    <a:p>
                      <a:pPr algn="r"/>
                      <a:r>
                        <a:rPr lang="en-US" sz="1400" i="1" dirty="0"/>
                        <a:t>Compliance Inspections</a:t>
                      </a:r>
                    </a:p>
                  </a:txBody>
                  <a:tcPr>
                    <a:solidFill>
                      <a:schemeClr val="bg1">
                        <a:lumMod val="95000"/>
                      </a:schemeClr>
                    </a:solidFill>
                  </a:tcPr>
                </a:tc>
                <a:tc>
                  <a:txBody>
                    <a:bodyPr/>
                    <a:lstStyle/>
                    <a:p>
                      <a:pPr algn="ctr"/>
                      <a:r>
                        <a:rPr lang="en-US" sz="1400" i="0" dirty="0"/>
                        <a:t>6</a:t>
                      </a:r>
                    </a:p>
                  </a:txBody>
                  <a:tcPr>
                    <a:solidFill>
                      <a:schemeClr val="bg1">
                        <a:lumMod val="95000"/>
                      </a:schemeClr>
                    </a:solidFill>
                  </a:tcPr>
                </a:tc>
                <a:tc>
                  <a:txBody>
                    <a:bodyPr/>
                    <a:lstStyle/>
                    <a:p>
                      <a:pPr algn="ctr"/>
                      <a:r>
                        <a:rPr lang="en-US" sz="1400" i="0" dirty="0"/>
                        <a:t>3</a:t>
                      </a:r>
                    </a:p>
                  </a:txBody>
                  <a:tcPr>
                    <a:solidFill>
                      <a:schemeClr val="bg1">
                        <a:lumMod val="95000"/>
                      </a:schemeClr>
                    </a:solidFill>
                  </a:tcPr>
                </a:tc>
                <a:tc>
                  <a:txBody>
                    <a:bodyPr/>
                    <a:lstStyle/>
                    <a:p>
                      <a:pPr algn="ctr"/>
                      <a:r>
                        <a:rPr lang="en-US" sz="1400" b="1" i="1" dirty="0"/>
                        <a:t>9</a:t>
                      </a:r>
                    </a:p>
                  </a:txBody>
                  <a:tcPr>
                    <a:solidFill>
                      <a:schemeClr val="bg1">
                        <a:lumMod val="95000"/>
                      </a:schemeClr>
                    </a:solidFill>
                  </a:tcPr>
                </a:tc>
                <a:tc>
                  <a:txBody>
                    <a:bodyPr/>
                    <a:lstStyle/>
                    <a:p>
                      <a:pPr algn="ctr"/>
                      <a:r>
                        <a:rPr lang="en-US" sz="1400" i="0" dirty="0"/>
                        <a:t>20</a:t>
                      </a:r>
                    </a:p>
                  </a:txBody>
                  <a:tcPr>
                    <a:solidFill>
                      <a:schemeClr val="bg1">
                        <a:lumMod val="95000"/>
                      </a:schemeClr>
                    </a:solidFill>
                  </a:tcPr>
                </a:tc>
                <a:extLst>
                  <a:ext uri="{0D108BD9-81ED-4DB2-BD59-A6C34878D82A}">
                    <a16:rowId xmlns:a16="http://schemas.microsoft.com/office/drawing/2014/main" val="10001"/>
                  </a:ext>
                </a:extLst>
              </a:tr>
              <a:tr h="379833">
                <a:tc>
                  <a:txBody>
                    <a:bodyPr/>
                    <a:lstStyle/>
                    <a:p>
                      <a:pPr algn="r"/>
                      <a:r>
                        <a:rPr lang="en-US" sz="1400" i="1" dirty="0"/>
                        <a:t>Consultative Visits</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a:txBody>
                    <a:bodyPr/>
                    <a:lstStyle/>
                    <a:p>
                      <a:pPr algn="ctr"/>
                      <a:r>
                        <a:rPr lang="en-US" sz="1400" i="0" dirty="0"/>
                        <a:t>3</a:t>
                      </a:r>
                    </a:p>
                  </a:txBody>
                  <a:tcPr>
                    <a:solidFill>
                      <a:schemeClr val="bg1">
                        <a:lumMod val="85000"/>
                      </a:schemeClr>
                    </a:solidFill>
                  </a:tcPr>
                </a:tc>
                <a:extLst>
                  <a:ext uri="{0D108BD9-81ED-4DB2-BD59-A6C34878D82A}">
                    <a16:rowId xmlns:a16="http://schemas.microsoft.com/office/drawing/2014/main" val="10002"/>
                  </a:ext>
                </a:extLst>
              </a:tr>
              <a:tr h="379833">
                <a:tc>
                  <a:txBody>
                    <a:bodyPr/>
                    <a:lstStyle/>
                    <a:p>
                      <a:pPr algn="r"/>
                      <a:r>
                        <a:rPr lang="en-US" sz="14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extLst>
                  <a:ext uri="{0D108BD9-81ED-4DB2-BD59-A6C34878D82A}">
                    <a16:rowId xmlns:a16="http://schemas.microsoft.com/office/drawing/2014/main" val="10003"/>
                  </a:ext>
                </a:extLst>
              </a:tr>
              <a:tr h="379833">
                <a:tc>
                  <a:txBody>
                    <a:bodyPr/>
                    <a:lstStyle/>
                    <a:p>
                      <a:pPr algn="r"/>
                      <a:r>
                        <a:rPr lang="en-US" sz="14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a:txBody>
                    <a:bodyPr/>
                    <a:lstStyle/>
                    <a:p>
                      <a:pPr algn="ctr"/>
                      <a:r>
                        <a:rPr lang="en-US" sz="1400" i="0" dirty="0"/>
                        <a:t>25</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4DDB7B26-427B-49FA-A194-0412701514C7}"/>
              </a:ext>
            </a:extLst>
          </p:cNvPr>
          <p:cNvGraphicFramePr>
            <a:graphicFrameLocks noGrp="1"/>
          </p:cNvGraphicFramePr>
          <p:nvPr>
            <p:extLst>
              <p:ext uri="{D42A27DB-BD31-4B8C-83A1-F6EECF244321}">
                <p14:modId xmlns:p14="http://schemas.microsoft.com/office/powerpoint/2010/main" val="4194864560"/>
              </p:ext>
            </p:extLst>
          </p:nvPr>
        </p:nvGraphicFramePr>
        <p:xfrm>
          <a:off x="609600" y="1143000"/>
          <a:ext cx="7929234" cy="2299285"/>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35604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5108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715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2018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536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9%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4.5</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5.2</a:t>
                      </a:r>
                    </a:p>
                  </a:txBody>
                  <a:tcPr horzOverflow="overflow">
                    <a:solidFill>
                      <a:schemeClr val="bg1">
                        <a:lumMod val="95000"/>
                      </a:schemeClr>
                    </a:solidFill>
                  </a:tcPr>
                </a:tc>
                <a:tc>
                  <a:txBody>
                    <a:bodyPr/>
                    <a:lstStyle/>
                    <a:p>
                      <a:pPr algn="ctr"/>
                      <a:r>
                        <a:rPr lang="en-US" sz="1200" b="1" i="1" dirty="0"/>
                        <a:t>13% Lower</a:t>
                      </a:r>
                    </a:p>
                  </a:txBody>
                  <a:tcPr horzOverflow="overflow">
                    <a:solidFill>
                      <a:schemeClr val="bg1">
                        <a:lumMod val="95000"/>
                      </a:schemeClr>
                    </a:solidFill>
                  </a:tcPr>
                </a:tc>
                <a:extLst>
                  <a:ext uri="{0D108BD9-81ED-4DB2-BD59-A6C34878D82A}">
                    <a16:rowId xmlns:a16="http://schemas.microsoft.com/office/drawing/2014/main" val="10003"/>
                  </a:ext>
                </a:extLst>
              </a:tr>
              <a:tr h="3536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3.0</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12%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3.4</a:t>
                      </a: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4.2</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5% Decrease</a:t>
                      </a:r>
                    </a:p>
                  </a:txBody>
                  <a:tcP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4.0</a:t>
                      </a:r>
                    </a:p>
                  </a:txBody>
                  <a:tcPr horzOverflow="overflow">
                    <a:solidFill>
                      <a:schemeClr val="bg1">
                        <a:lumMod val="85000"/>
                      </a:schemeClr>
                    </a:solidFill>
                  </a:tcPr>
                </a:tc>
                <a:tc>
                  <a:txBody>
                    <a:bodyPr/>
                    <a:lstStyle/>
                    <a:p>
                      <a:pPr algn="ctr"/>
                      <a:r>
                        <a:rPr lang="en-US" sz="1200" b="1" i="1" dirty="0"/>
                        <a:t>15%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1AD76879-9C2D-4CE2-86C2-CA4264293E59}"/>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320944670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hqprint">
            <a:extLst>
              <a:ext uri="{28A0092B-C50C-407E-A947-70E740481C1C}">
                <a14:useLocalDpi xmlns:a14="http://schemas.microsoft.com/office/drawing/2010/main"/>
              </a:ext>
            </a:extLst>
          </a:blip>
          <a:srcRect/>
          <a:stretch>
            <a:fillRect/>
          </a:stretch>
        </p:blipFill>
        <p:spPr bwMode="auto">
          <a:xfrm>
            <a:off x="762000" y="4927935"/>
            <a:ext cx="2971800" cy="1015663"/>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732639" y="4927932"/>
            <a:ext cx="1725561" cy="1015668"/>
          </a:xfrm>
          <a:prstGeom prst="rect">
            <a:avLst/>
          </a:prstGeom>
          <a:noFill/>
          <a:ln w="9525">
            <a:noFill/>
            <a:miter lim="800000"/>
            <a:headEnd/>
            <a:tailEnd/>
          </a:ln>
        </p:spPr>
      </p:pic>
      <p:pic>
        <p:nvPicPr>
          <p:cNvPr id="9" name="Picture 8" descr="C:\Documents and Settings\Wanda Lagoe\My Documents\My Pictures\PSM\IMG_1928.JPG">
            <a:extLst>
              <a:ext uri="{FF2B5EF4-FFF2-40B4-BE49-F238E27FC236}">
                <a16:creationId xmlns:a16="http://schemas.microsoft.com/office/drawing/2014/main" id="{935C009D-B06D-43F5-B148-7CF026FAA3C3}"/>
              </a:ext>
            </a:extLst>
          </p:cNvPr>
          <p:cNvPicPr/>
          <p:nvPr/>
        </p:nvPicPr>
        <p:blipFill>
          <a:blip r:embed="rId5" cstate="hqprint">
            <a:extLst>
              <a:ext uri="{28A0092B-C50C-407E-A947-70E740481C1C}">
                <a14:useLocalDpi xmlns:a14="http://schemas.microsoft.com/office/drawing/2010/main"/>
              </a:ext>
            </a:extLst>
          </a:blip>
          <a:srcRect/>
          <a:stretch>
            <a:fillRect/>
          </a:stretch>
        </p:blipFill>
        <p:spPr bwMode="auto">
          <a:xfrm>
            <a:off x="3733800" y="4927931"/>
            <a:ext cx="1447800" cy="1015663"/>
          </a:xfrm>
          <a:prstGeom prst="rect">
            <a:avLst/>
          </a:prstGeom>
          <a:noFill/>
          <a:ln w="9525">
            <a:noFill/>
            <a:miter lim="800000"/>
            <a:headEnd/>
            <a:tailEnd/>
          </a:ln>
        </p:spPr>
      </p:pic>
      <p:pic>
        <p:nvPicPr>
          <p:cNvPr id="11" name="Picture 10">
            <a:extLst>
              <a:ext uri="{FF2B5EF4-FFF2-40B4-BE49-F238E27FC236}">
                <a16:creationId xmlns:a16="http://schemas.microsoft.com/office/drawing/2014/main" id="{3270A7F2-AB04-41BD-BA2A-EEA2DA747ACF}"/>
              </a:ext>
            </a:extLst>
          </p:cNvPr>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161935" y="4916264"/>
            <a:ext cx="1619865" cy="1027330"/>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EAD88A2-7520-41C2-8931-5C70F8525E51}"/>
              </a:ext>
            </a:extLst>
          </p:cNvPr>
          <p:cNvGraphicFramePr>
            <a:graphicFrameLocks noGrp="1"/>
          </p:cNvGraphicFramePr>
          <p:nvPr>
            <p:extLst>
              <p:ext uri="{D42A27DB-BD31-4B8C-83A1-F6EECF244321}">
                <p14:modId xmlns:p14="http://schemas.microsoft.com/office/powerpoint/2010/main" val="2682342435"/>
              </p:ext>
            </p:extLst>
          </p:nvPr>
        </p:nvGraphicFramePr>
        <p:xfrm>
          <a:off x="609599" y="1282114"/>
          <a:ext cx="7848600" cy="3213684"/>
        </p:xfrm>
        <a:graphic>
          <a:graphicData uri="http://schemas.openxmlformats.org/drawingml/2006/table">
            <a:tbl>
              <a:tblPr firstRow="1" bandRow="1">
                <a:tableStyleId>{073A0DAA-6AF3-43AB-8588-CEC1D06C72B9}</a:tableStyleId>
              </a:tblPr>
              <a:tblGrid>
                <a:gridCol w="4194942">
                  <a:extLst>
                    <a:ext uri="{9D8B030D-6E8A-4147-A177-3AD203B41FA5}">
                      <a16:colId xmlns:a16="http://schemas.microsoft.com/office/drawing/2014/main" val="20000"/>
                    </a:ext>
                  </a:extLst>
                </a:gridCol>
                <a:gridCol w="811924">
                  <a:extLst>
                    <a:ext uri="{9D8B030D-6E8A-4147-A177-3AD203B41FA5}">
                      <a16:colId xmlns:a16="http://schemas.microsoft.com/office/drawing/2014/main" val="20001"/>
                    </a:ext>
                  </a:extLst>
                </a:gridCol>
                <a:gridCol w="811924">
                  <a:extLst>
                    <a:ext uri="{9D8B030D-6E8A-4147-A177-3AD203B41FA5}">
                      <a16:colId xmlns:a16="http://schemas.microsoft.com/office/drawing/2014/main" val="1916276139"/>
                    </a:ext>
                  </a:extLst>
                </a:gridCol>
                <a:gridCol w="744263">
                  <a:extLst>
                    <a:ext uri="{9D8B030D-6E8A-4147-A177-3AD203B41FA5}">
                      <a16:colId xmlns:a16="http://schemas.microsoft.com/office/drawing/2014/main" val="20002"/>
                    </a:ext>
                  </a:extLst>
                </a:gridCol>
                <a:gridCol w="1285547">
                  <a:extLst>
                    <a:ext uri="{9D8B030D-6E8A-4147-A177-3AD203B41FA5}">
                      <a16:colId xmlns:a16="http://schemas.microsoft.com/office/drawing/2014/main" val="20003"/>
                    </a:ext>
                  </a:extLst>
                </a:gridCol>
              </a:tblGrid>
              <a:tr h="93938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400" i="1" dirty="0"/>
                        <a:t>Compliance Inspections</a:t>
                      </a:r>
                    </a:p>
                  </a:txBody>
                  <a:tcPr>
                    <a:solidFill>
                      <a:schemeClr val="bg1">
                        <a:lumMod val="95000"/>
                      </a:schemeClr>
                    </a:solidFill>
                  </a:tcPr>
                </a:tc>
                <a:tc>
                  <a:txBody>
                    <a:bodyPr/>
                    <a:lstStyle/>
                    <a:p>
                      <a:pPr algn="ctr"/>
                      <a:r>
                        <a:rPr lang="en-US" sz="1400" i="0" dirty="0"/>
                        <a:t>35</a:t>
                      </a:r>
                    </a:p>
                  </a:txBody>
                  <a:tcPr>
                    <a:solidFill>
                      <a:schemeClr val="bg1">
                        <a:lumMod val="95000"/>
                      </a:schemeClr>
                    </a:solidFill>
                  </a:tcPr>
                </a:tc>
                <a:tc>
                  <a:txBody>
                    <a:bodyPr/>
                    <a:lstStyle/>
                    <a:p>
                      <a:pPr algn="ctr"/>
                      <a:r>
                        <a:rPr lang="en-US" sz="1400" i="0" dirty="0"/>
                        <a:t>34</a:t>
                      </a:r>
                    </a:p>
                  </a:txBody>
                  <a:tcPr>
                    <a:solidFill>
                      <a:schemeClr val="bg1">
                        <a:lumMod val="95000"/>
                      </a:schemeClr>
                    </a:solidFill>
                  </a:tcPr>
                </a:tc>
                <a:tc>
                  <a:txBody>
                    <a:bodyPr/>
                    <a:lstStyle/>
                    <a:p>
                      <a:pPr algn="ctr"/>
                      <a:r>
                        <a:rPr lang="en-US" sz="1400" b="1" i="1" dirty="0"/>
                        <a:t>69</a:t>
                      </a:r>
                    </a:p>
                  </a:txBody>
                  <a:tcPr>
                    <a:solidFill>
                      <a:schemeClr val="bg1">
                        <a:lumMod val="95000"/>
                      </a:schemeClr>
                    </a:solidFill>
                  </a:tcPr>
                </a:tc>
                <a:tc>
                  <a:txBody>
                    <a:bodyPr/>
                    <a:lstStyle/>
                    <a:p>
                      <a:pPr algn="ctr"/>
                      <a:r>
                        <a:rPr lang="en-US" sz="1400" i="0" dirty="0"/>
                        <a:t>150</a:t>
                      </a:r>
                    </a:p>
                  </a:txBody>
                  <a:tcP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400" i="1" dirty="0"/>
                        <a:t>Consultative Visits</a:t>
                      </a:r>
                    </a:p>
                  </a:txBody>
                  <a:tcPr>
                    <a:solidFill>
                      <a:schemeClr val="bg1">
                        <a:lumMod val="85000"/>
                      </a:schemeClr>
                    </a:solidFill>
                  </a:tcPr>
                </a:tc>
                <a:tc>
                  <a:txBody>
                    <a:bodyPr/>
                    <a:lstStyle/>
                    <a:p>
                      <a:pPr algn="ctr"/>
                      <a:r>
                        <a:rPr lang="en-US" sz="1400" i="0" dirty="0"/>
                        <a:t>9</a:t>
                      </a:r>
                    </a:p>
                  </a:txBody>
                  <a:tcPr>
                    <a:solidFill>
                      <a:schemeClr val="bg1">
                        <a:lumMod val="85000"/>
                      </a:schemeClr>
                    </a:solidFill>
                  </a:tcPr>
                </a:tc>
                <a:tc>
                  <a:txBody>
                    <a:bodyPr/>
                    <a:lstStyle/>
                    <a:p>
                      <a:pPr algn="ctr"/>
                      <a:r>
                        <a:rPr lang="en-US" sz="1400" i="0" dirty="0"/>
                        <a:t>33</a:t>
                      </a:r>
                    </a:p>
                  </a:txBody>
                  <a:tcPr>
                    <a:solidFill>
                      <a:schemeClr val="bg1">
                        <a:lumMod val="85000"/>
                      </a:schemeClr>
                    </a:solidFill>
                  </a:tcPr>
                </a:tc>
                <a:tc>
                  <a:txBody>
                    <a:bodyPr/>
                    <a:lstStyle/>
                    <a:p>
                      <a:pPr algn="ctr"/>
                      <a:r>
                        <a:rPr lang="en-US" sz="1400" b="1" i="1" dirty="0"/>
                        <a:t>42</a:t>
                      </a:r>
                    </a:p>
                  </a:txBody>
                  <a:tcPr>
                    <a:solidFill>
                      <a:schemeClr val="bg1">
                        <a:lumMod val="85000"/>
                      </a:schemeClr>
                    </a:solidFill>
                  </a:tcPr>
                </a:tc>
                <a:tc>
                  <a:txBody>
                    <a:bodyPr/>
                    <a:lstStyle/>
                    <a:p>
                      <a:pPr algn="ctr"/>
                      <a:r>
                        <a:rPr lang="en-US" sz="1400" i="0" dirty="0"/>
                        <a:t>100</a:t>
                      </a:r>
                    </a:p>
                  </a:txBody>
                  <a:tcP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400" i="1" dirty="0"/>
                        <a:t>OSH Outreach Events</a:t>
                      </a:r>
                    </a:p>
                  </a:txBody>
                  <a:tcPr>
                    <a:solidFill>
                      <a:schemeClr val="bg1">
                        <a:lumMod val="95000"/>
                      </a:schemeClr>
                    </a:solidFill>
                  </a:tcPr>
                </a:tc>
                <a:tc>
                  <a:txBody>
                    <a:bodyPr/>
                    <a:lstStyle/>
                    <a:p>
                      <a:pPr algn="ctr"/>
                      <a:r>
                        <a:rPr lang="en-US" sz="1400" i="0" dirty="0"/>
                        <a:t>4</a:t>
                      </a:r>
                    </a:p>
                  </a:txBody>
                  <a:tcPr>
                    <a:solidFill>
                      <a:schemeClr val="bg1">
                        <a:lumMod val="95000"/>
                      </a:schemeClr>
                    </a:solidFill>
                  </a:tcPr>
                </a:tc>
                <a:tc>
                  <a:txBody>
                    <a:bodyPr/>
                    <a:lstStyle/>
                    <a:p>
                      <a:pPr algn="ctr"/>
                      <a:r>
                        <a:rPr lang="en-US" sz="1400" i="0" dirty="0"/>
                        <a:t>6</a:t>
                      </a:r>
                    </a:p>
                  </a:txBody>
                  <a:tcPr>
                    <a:solidFill>
                      <a:schemeClr val="bg1">
                        <a:lumMod val="95000"/>
                      </a:schemeClr>
                    </a:solidFill>
                  </a:tcPr>
                </a:tc>
                <a:tc>
                  <a:txBody>
                    <a:bodyPr/>
                    <a:lstStyle/>
                    <a:p>
                      <a:pPr algn="ctr"/>
                      <a:r>
                        <a:rPr lang="en-US" sz="1400" b="1" i="1" dirty="0"/>
                        <a:t>10</a:t>
                      </a:r>
                    </a:p>
                  </a:txBody>
                  <a:tcPr>
                    <a:solidFill>
                      <a:schemeClr val="bg1">
                        <a:lumMod val="95000"/>
                      </a:schemeClr>
                    </a:solidFill>
                  </a:tcPr>
                </a:tc>
                <a:tc>
                  <a:txBody>
                    <a:bodyPr/>
                    <a:lstStyle/>
                    <a:p>
                      <a:pPr algn="ctr"/>
                      <a:r>
                        <a:rPr lang="en-US" sz="1400" i="0" dirty="0"/>
                        <a:t>15</a:t>
                      </a:r>
                    </a:p>
                  </a:txBody>
                  <a:tcP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400" i="1" dirty="0"/>
                        <a:t>People Trained</a:t>
                      </a:r>
                    </a:p>
                  </a:txBody>
                  <a:tcPr>
                    <a:solidFill>
                      <a:schemeClr val="bg1">
                        <a:lumMod val="85000"/>
                      </a:schemeClr>
                    </a:solidFill>
                  </a:tcPr>
                </a:tc>
                <a:tc>
                  <a:txBody>
                    <a:bodyPr/>
                    <a:lstStyle/>
                    <a:p>
                      <a:pPr algn="ctr"/>
                      <a:r>
                        <a:rPr lang="en-US" sz="1400" i="0" dirty="0"/>
                        <a:t>67</a:t>
                      </a:r>
                    </a:p>
                  </a:txBody>
                  <a:tcPr>
                    <a:solidFill>
                      <a:schemeClr val="bg1">
                        <a:lumMod val="85000"/>
                      </a:schemeClr>
                    </a:solidFill>
                  </a:tcPr>
                </a:tc>
                <a:tc>
                  <a:txBody>
                    <a:bodyPr/>
                    <a:lstStyle/>
                    <a:p>
                      <a:pPr algn="ctr"/>
                      <a:r>
                        <a:rPr lang="en-US" sz="1400" i="0" dirty="0"/>
                        <a:t>138</a:t>
                      </a:r>
                    </a:p>
                  </a:txBody>
                  <a:tcPr>
                    <a:solidFill>
                      <a:schemeClr val="bg1">
                        <a:lumMod val="85000"/>
                      </a:schemeClr>
                    </a:solidFill>
                  </a:tcPr>
                </a:tc>
                <a:tc>
                  <a:txBody>
                    <a:bodyPr/>
                    <a:lstStyle/>
                    <a:p>
                      <a:pPr algn="ctr"/>
                      <a:r>
                        <a:rPr lang="en-US" sz="1400" b="1" i="1" dirty="0"/>
                        <a:t>205</a:t>
                      </a:r>
                    </a:p>
                  </a:txBody>
                  <a:tcPr>
                    <a:solidFill>
                      <a:schemeClr val="bg1">
                        <a:lumMod val="85000"/>
                      </a:schemeClr>
                    </a:solidFill>
                  </a:tcPr>
                </a:tc>
                <a:tc>
                  <a:txBody>
                    <a:bodyPr/>
                    <a:lstStyle/>
                    <a:p>
                      <a:pPr algn="ctr"/>
                      <a:r>
                        <a:rPr lang="en-US" sz="1400" i="0" dirty="0"/>
                        <a:t>500</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D778407A-F48D-4E84-9497-32D084F17551}"/>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284297831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7" name="Picture 6">
            <a:extLst>
              <a:ext uri="{FF2B5EF4-FFF2-40B4-BE49-F238E27FC236}">
                <a16:creationId xmlns:a16="http://schemas.microsoft.com/office/drawing/2014/main" id="{6C32D668-5FC8-48BA-8CE4-94E814B00B4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3740" y="1997983"/>
            <a:ext cx="2821466" cy="2116099"/>
          </a:xfrm>
          <a:prstGeom prst="rect">
            <a:avLst/>
          </a:prstGeom>
        </p:spPr>
      </p:pic>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9000" y="1997984"/>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50467" y="1997983"/>
            <a:ext cx="2283934" cy="2116817"/>
          </a:xfrm>
          <a:prstGeom prst="rect">
            <a:avLst/>
          </a:prstGeom>
        </p:spPr>
      </p:pic>
      <p:graphicFrame>
        <p:nvGraphicFramePr>
          <p:cNvPr id="13" name="Table 12">
            <a:extLst>
              <a:ext uri="{FF2B5EF4-FFF2-40B4-BE49-F238E27FC236}">
                <a16:creationId xmlns:a16="http://schemas.microsoft.com/office/drawing/2014/main" id="{50255EA7-6BA5-4EFF-84A2-F958734D791B}"/>
              </a:ext>
            </a:extLst>
          </p:cNvPr>
          <p:cNvGraphicFramePr>
            <a:graphicFrameLocks noGrp="1"/>
          </p:cNvGraphicFramePr>
          <p:nvPr>
            <p:extLst>
              <p:ext uri="{D42A27DB-BD31-4B8C-83A1-F6EECF244321}">
                <p14:modId xmlns:p14="http://schemas.microsoft.com/office/powerpoint/2010/main" val="742073478"/>
              </p:ext>
            </p:extLst>
          </p:nvPr>
        </p:nvGraphicFramePr>
        <p:xfrm>
          <a:off x="609601" y="4191000"/>
          <a:ext cx="7929234" cy="1678689"/>
        </p:xfrm>
        <a:graphic>
          <a:graphicData uri="http://schemas.openxmlformats.org/drawingml/2006/table">
            <a:tbl>
              <a:tblPr firstRow="1" bandRow="1">
                <a:tableStyleId>{073A0DAA-6AF3-43AB-8588-CEC1D06C72B9}</a:tableStyleId>
              </a:tblPr>
              <a:tblGrid>
                <a:gridCol w="4131989">
                  <a:extLst>
                    <a:ext uri="{9D8B030D-6E8A-4147-A177-3AD203B41FA5}">
                      <a16:colId xmlns:a16="http://schemas.microsoft.com/office/drawing/2014/main" val="20000"/>
                    </a:ext>
                  </a:extLst>
                </a:gridCol>
                <a:gridCol w="880588">
                  <a:extLst>
                    <a:ext uri="{9D8B030D-6E8A-4147-A177-3AD203B41FA5}">
                      <a16:colId xmlns:a16="http://schemas.microsoft.com/office/drawing/2014/main" val="20001"/>
                    </a:ext>
                  </a:extLst>
                </a:gridCol>
                <a:gridCol w="880588">
                  <a:extLst>
                    <a:ext uri="{9D8B030D-6E8A-4147-A177-3AD203B41FA5}">
                      <a16:colId xmlns:a16="http://schemas.microsoft.com/office/drawing/2014/main" val="3152630088"/>
                    </a:ext>
                  </a:extLst>
                </a:gridCol>
                <a:gridCol w="745113">
                  <a:extLst>
                    <a:ext uri="{9D8B030D-6E8A-4147-A177-3AD203B41FA5}">
                      <a16:colId xmlns:a16="http://schemas.microsoft.com/office/drawing/2014/main" val="20002"/>
                    </a:ext>
                  </a:extLst>
                </a:gridCol>
                <a:gridCol w="1290956">
                  <a:extLst>
                    <a:ext uri="{9D8B030D-6E8A-4147-A177-3AD203B41FA5}">
                      <a16:colId xmlns:a16="http://schemas.microsoft.com/office/drawing/2014/main" val="20003"/>
                    </a:ext>
                  </a:extLst>
                </a:gridCol>
              </a:tblGrid>
              <a:tr h="459489">
                <a:tc>
                  <a:txBody>
                    <a:bodyPr/>
                    <a:lstStyle/>
                    <a:p>
                      <a:pPr algn="r"/>
                      <a:r>
                        <a:rPr lang="en-US" sz="1600" dirty="0">
                          <a:solidFill>
                            <a:schemeClr val="tx1"/>
                          </a:solidFill>
                        </a:rPr>
                        <a:t>ACTIVITY</a:t>
                      </a:r>
                    </a:p>
                  </a:txBody>
                  <a:tcPr anchor="ctr">
                    <a:solidFill>
                      <a:schemeClr val="bg1">
                        <a:lumMod val="75000"/>
                      </a:schemeClr>
                    </a:solidFill>
                  </a:tcPr>
                </a:tc>
                <a:tc>
                  <a:txBody>
                    <a:bodyPr/>
                    <a:lstStyle/>
                    <a:p>
                      <a:pPr algn="ctr"/>
                      <a:r>
                        <a:rPr lang="en-US" sz="1500" dirty="0">
                          <a:solidFill>
                            <a:schemeClr val="tx1"/>
                          </a:solidFill>
                        </a:rPr>
                        <a:t>1</a:t>
                      </a:r>
                      <a:r>
                        <a:rPr lang="en-US" sz="1500" baseline="30000" dirty="0">
                          <a:solidFill>
                            <a:schemeClr val="tx1"/>
                          </a:solidFill>
                        </a:rPr>
                        <a:t>ST</a:t>
                      </a:r>
                      <a:r>
                        <a:rPr lang="en-US" sz="1500" dirty="0">
                          <a:solidFill>
                            <a:schemeClr val="tx1"/>
                          </a:solidFill>
                        </a:rPr>
                        <a:t> Qtr.</a:t>
                      </a:r>
                    </a:p>
                  </a:txBody>
                  <a:tcPr anchor="ctr">
                    <a:solidFill>
                      <a:schemeClr val="bg1">
                        <a:lumMod val="75000"/>
                      </a:schemeClr>
                    </a:solidFill>
                  </a:tcPr>
                </a:tc>
                <a:tc>
                  <a:txBody>
                    <a:bodyPr/>
                    <a:lstStyle/>
                    <a:p>
                      <a:pPr algn="ctr"/>
                      <a:r>
                        <a:rPr lang="en-US" sz="1500" dirty="0">
                          <a:solidFill>
                            <a:schemeClr val="tx1"/>
                          </a:solidFill>
                        </a:rPr>
                        <a:t>2</a:t>
                      </a:r>
                      <a:r>
                        <a:rPr lang="en-US" sz="1500" baseline="30000" dirty="0">
                          <a:solidFill>
                            <a:schemeClr val="tx1"/>
                          </a:solidFill>
                        </a:rPr>
                        <a:t>nd</a:t>
                      </a:r>
                      <a:r>
                        <a:rPr lang="en-US" sz="1500"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52903">
                <a:tc>
                  <a:txBody>
                    <a:bodyPr/>
                    <a:lstStyle/>
                    <a:p>
                      <a:pPr algn="r"/>
                      <a:r>
                        <a:rPr lang="en-US" sz="1400" b="0" i="1" dirty="0"/>
                        <a:t>Compliance</a:t>
                      </a:r>
                      <a:r>
                        <a:rPr lang="en-US" sz="1400" b="0" i="1" baseline="0" dirty="0"/>
                        <a:t> Inspections</a:t>
                      </a:r>
                      <a:endParaRPr lang="en-US" sz="1400" b="0" i="1" dirty="0"/>
                    </a:p>
                  </a:txBody>
                  <a:tcPr>
                    <a:solidFill>
                      <a:schemeClr val="bg1">
                        <a:lumMod val="85000"/>
                      </a:schemeClr>
                    </a:solidFill>
                  </a:tcPr>
                </a:tc>
                <a:tc>
                  <a:txBody>
                    <a:bodyPr/>
                    <a:lstStyle/>
                    <a:p>
                      <a:pPr algn="ctr"/>
                      <a:r>
                        <a:rPr lang="en-US" sz="1400" b="0" i="0" dirty="0"/>
                        <a:t>50</a:t>
                      </a:r>
                    </a:p>
                  </a:txBody>
                  <a:tcPr>
                    <a:solidFill>
                      <a:schemeClr val="bg1">
                        <a:lumMod val="85000"/>
                      </a:schemeClr>
                    </a:solidFill>
                  </a:tcPr>
                </a:tc>
                <a:tc>
                  <a:txBody>
                    <a:bodyPr/>
                    <a:lstStyle/>
                    <a:p>
                      <a:pPr algn="ctr"/>
                      <a:r>
                        <a:rPr lang="en-US" sz="1400" b="0" i="0" dirty="0"/>
                        <a:t>42</a:t>
                      </a:r>
                    </a:p>
                  </a:txBody>
                  <a:tcPr>
                    <a:solidFill>
                      <a:schemeClr val="bg1">
                        <a:lumMod val="85000"/>
                      </a:schemeClr>
                    </a:solidFill>
                  </a:tcPr>
                </a:tc>
                <a:tc>
                  <a:txBody>
                    <a:bodyPr/>
                    <a:lstStyle/>
                    <a:p>
                      <a:pPr algn="ctr"/>
                      <a:r>
                        <a:rPr lang="en-US" sz="1400" b="1" i="1" dirty="0"/>
                        <a:t>92</a:t>
                      </a:r>
                    </a:p>
                  </a:txBody>
                  <a:tcPr>
                    <a:solidFill>
                      <a:schemeClr val="bg1">
                        <a:lumMod val="85000"/>
                      </a:schemeClr>
                    </a:solidFill>
                  </a:tcPr>
                </a:tc>
                <a:tc>
                  <a:txBody>
                    <a:bodyPr/>
                    <a:lstStyle/>
                    <a:p>
                      <a:pPr algn="ctr"/>
                      <a:r>
                        <a:rPr lang="en-US" sz="1400" b="0" i="0" dirty="0"/>
                        <a:t>151</a:t>
                      </a:r>
                    </a:p>
                  </a:txBody>
                  <a:tcPr>
                    <a:solidFill>
                      <a:schemeClr val="bg1">
                        <a:lumMod val="85000"/>
                      </a:schemeClr>
                    </a:solidFill>
                  </a:tcPr>
                </a:tc>
                <a:extLst>
                  <a:ext uri="{0D108BD9-81ED-4DB2-BD59-A6C34878D82A}">
                    <a16:rowId xmlns:a16="http://schemas.microsoft.com/office/drawing/2014/main" val="10001"/>
                  </a:ext>
                </a:extLst>
              </a:tr>
              <a:tr h="245136">
                <a:tc>
                  <a:txBody>
                    <a:bodyPr/>
                    <a:lstStyle/>
                    <a:p>
                      <a:pPr algn="r"/>
                      <a:r>
                        <a:rPr lang="en-US" sz="1400" b="0" i="1" dirty="0"/>
                        <a:t>Consultative Visits</a:t>
                      </a:r>
                    </a:p>
                  </a:txBody>
                  <a:tcPr>
                    <a:solidFill>
                      <a:schemeClr val="bg1">
                        <a:lumMod val="95000"/>
                      </a:schemeClr>
                    </a:solidFill>
                  </a:tcPr>
                </a:tc>
                <a:tc>
                  <a:txBody>
                    <a:bodyPr/>
                    <a:lstStyle/>
                    <a:p>
                      <a:pPr algn="ctr"/>
                      <a:r>
                        <a:rPr lang="en-US" sz="1400" b="0" i="0" dirty="0"/>
                        <a:t>71</a:t>
                      </a:r>
                    </a:p>
                  </a:txBody>
                  <a:tcPr>
                    <a:solidFill>
                      <a:schemeClr val="bg1">
                        <a:lumMod val="95000"/>
                      </a:schemeClr>
                    </a:solidFill>
                  </a:tcPr>
                </a:tc>
                <a:tc>
                  <a:txBody>
                    <a:bodyPr/>
                    <a:lstStyle/>
                    <a:p>
                      <a:pPr algn="ctr"/>
                      <a:r>
                        <a:rPr lang="en-US" sz="1400" b="0" i="0" dirty="0"/>
                        <a:t>47</a:t>
                      </a:r>
                    </a:p>
                  </a:txBody>
                  <a:tcPr>
                    <a:solidFill>
                      <a:schemeClr val="bg1">
                        <a:lumMod val="95000"/>
                      </a:schemeClr>
                    </a:solidFill>
                  </a:tcPr>
                </a:tc>
                <a:tc>
                  <a:txBody>
                    <a:bodyPr/>
                    <a:lstStyle/>
                    <a:p>
                      <a:pPr algn="ctr"/>
                      <a:r>
                        <a:rPr lang="en-US" sz="1400" b="1" i="1" dirty="0"/>
                        <a:t>118</a:t>
                      </a:r>
                    </a:p>
                  </a:txBody>
                  <a:tcPr>
                    <a:solidFill>
                      <a:schemeClr val="bg1">
                        <a:lumMod val="95000"/>
                      </a:schemeClr>
                    </a:solidFill>
                  </a:tcPr>
                </a:tc>
                <a:tc>
                  <a:txBody>
                    <a:bodyPr/>
                    <a:lstStyle/>
                    <a:p>
                      <a:pPr algn="ctr"/>
                      <a:r>
                        <a:rPr lang="en-US" sz="1400" b="0" i="0" dirty="0"/>
                        <a:t>205</a:t>
                      </a:r>
                    </a:p>
                  </a:txBody>
                  <a:tcPr>
                    <a:solidFill>
                      <a:schemeClr val="bg1">
                        <a:lumMod val="95000"/>
                      </a:schemeClr>
                    </a:solidFill>
                  </a:tcPr>
                </a:tc>
                <a:extLst>
                  <a:ext uri="{0D108BD9-81ED-4DB2-BD59-A6C34878D82A}">
                    <a16:rowId xmlns:a16="http://schemas.microsoft.com/office/drawing/2014/main" val="10002"/>
                  </a:ext>
                </a:extLst>
              </a:tr>
              <a:tr h="245136">
                <a:tc>
                  <a:txBody>
                    <a:bodyPr/>
                    <a:lstStyle/>
                    <a:p>
                      <a:pPr algn="r"/>
                      <a:r>
                        <a:rPr lang="en-US" sz="1400" i="1" dirty="0"/>
                        <a:t>OSH Outreach </a:t>
                      </a:r>
                      <a:r>
                        <a:rPr lang="en-US" sz="1400" b="0" i="1" dirty="0"/>
                        <a:t>Events/Booths</a:t>
                      </a:r>
                    </a:p>
                  </a:txBody>
                  <a:tcPr>
                    <a:solidFill>
                      <a:schemeClr val="bg1">
                        <a:lumMod val="85000"/>
                      </a:schemeClr>
                    </a:solidFill>
                  </a:tcPr>
                </a:tc>
                <a:tc>
                  <a:txBody>
                    <a:bodyPr/>
                    <a:lstStyle/>
                    <a:p>
                      <a:pPr algn="ctr"/>
                      <a:r>
                        <a:rPr lang="en-US" sz="1400" b="0" i="0" dirty="0"/>
                        <a:t>5</a:t>
                      </a:r>
                    </a:p>
                  </a:txBody>
                  <a:tcPr>
                    <a:solidFill>
                      <a:schemeClr val="bg1">
                        <a:lumMod val="85000"/>
                      </a:schemeClr>
                    </a:solidFill>
                  </a:tcPr>
                </a:tc>
                <a:tc>
                  <a:txBody>
                    <a:bodyPr/>
                    <a:lstStyle/>
                    <a:p>
                      <a:pPr algn="ctr"/>
                      <a:r>
                        <a:rPr lang="en-US" sz="1400" b="0" i="0" dirty="0"/>
                        <a:t>4</a:t>
                      </a:r>
                    </a:p>
                  </a:txBody>
                  <a:tcPr>
                    <a:solidFill>
                      <a:schemeClr val="bg1">
                        <a:lumMod val="85000"/>
                      </a:schemeClr>
                    </a:solidFill>
                  </a:tcPr>
                </a:tc>
                <a:tc>
                  <a:txBody>
                    <a:bodyPr/>
                    <a:lstStyle/>
                    <a:p>
                      <a:pPr algn="ctr"/>
                      <a:r>
                        <a:rPr lang="en-US" sz="1400" b="1" i="1" dirty="0"/>
                        <a:t>9</a:t>
                      </a:r>
                    </a:p>
                  </a:txBody>
                  <a:tcPr>
                    <a:solidFill>
                      <a:schemeClr val="bg1">
                        <a:lumMod val="85000"/>
                      </a:schemeClr>
                    </a:solidFill>
                  </a:tcPr>
                </a:tc>
                <a:tc>
                  <a:txBody>
                    <a:bodyPr/>
                    <a:lstStyle/>
                    <a:p>
                      <a:pPr algn="ctr"/>
                      <a:r>
                        <a:rPr lang="en-US" sz="1400" b="0" i="0" dirty="0"/>
                        <a:t>22</a:t>
                      </a:r>
                    </a:p>
                  </a:txBody>
                  <a:tcPr>
                    <a:solidFill>
                      <a:schemeClr val="bg1">
                        <a:lumMod val="85000"/>
                      </a:schemeClr>
                    </a:solidFill>
                  </a:tcPr>
                </a:tc>
                <a:extLst>
                  <a:ext uri="{0D108BD9-81ED-4DB2-BD59-A6C34878D82A}">
                    <a16:rowId xmlns:a16="http://schemas.microsoft.com/office/drawing/2014/main" val="10003"/>
                  </a:ext>
                </a:extLst>
              </a:tr>
              <a:tr h="245136">
                <a:tc>
                  <a:txBody>
                    <a:bodyPr/>
                    <a:lstStyle/>
                    <a:p>
                      <a:pPr algn="r"/>
                      <a:r>
                        <a:rPr lang="en-US" sz="1400" b="0" i="1" dirty="0"/>
                        <a:t>Trained</a:t>
                      </a:r>
                    </a:p>
                  </a:txBody>
                  <a:tcPr>
                    <a:solidFill>
                      <a:schemeClr val="bg1">
                        <a:lumMod val="95000"/>
                      </a:schemeClr>
                    </a:solidFill>
                  </a:tcPr>
                </a:tc>
                <a:tc>
                  <a:txBody>
                    <a:bodyPr/>
                    <a:lstStyle/>
                    <a:p>
                      <a:pPr algn="ctr"/>
                      <a:r>
                        <a:rPr lang="en-US" sz="1400" b="0" i="0" dirty="0"/>
                        <a:t>198</a:t>
                      </a:r>
                    </a:p>
                  </a:txBody>
                  <a:tcPr>
                    <a:solidFill>
                      <a:schemeClr val="bg1">
                        <a:lumMod val="95000"/>
                      </a:schemeClr>
                    </a:solidFill>
                  </a:tcPr>
                </a:tc>
                <a:tc>
                  <a:txBody>
                    <a:bodyPr/>
                    <a:lstStyle/>
                    <a:p>
                      <a:pPr algn="ctr"/>
                      <a:r>
                        <a:rPr lang="en-US" sz="1400" b="0" i="0" dirty="0"/>
                        <a:t>502</a:t>
                      </a:r>
                    </a:p>
                  </a:txBody>
                  <a:tcPr>
                    <a:solidFill>
                      <a:schemeClr val="bg1">
                        <a:lumMod val="95000"/>
                      </a:schemeClr>
                    </a:solidFill>
                  </a:tcPr>
                </a:tc>
                <a:tc>
                  <a:txBody>
                    <a:bodyPr/>
                    <a:lstStyle/>
                    <a:p>
                      <a:pPr algn="ctr"/>
                      <a:r>
                        <a:rPr lang="en-US" sz="1400" b="1" i="1" dirty="0"/>
                        <a:t>700</a:t>
                      </a:r>
                    </a:p>
                  </a:txBody>
                  <a:tcPr>
                    <a:solidFill>
                      <a:schemeClr val="bg1">
                        <a:lumMod val="95000"/>
                      </a:schemeClr>
                    </a:solidFill>
                  </a:tcPr>
                </a:tc>
                <a:tc>
                  <a:txBody>
                    <a:bodyPr/>
                    <a:lstStyle/>
                    <a:p>
                      <a:pPr algn="ctr"/>
                      <a:r>
                        <a:rPr lang="en-US" sz="1400" b="0" i="0" dirty="0"/>
                        <a:t>1,500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1" name="Table 10">
            <a:extLst>
              <a:ext uri="{FF2B5EF4-FFF2-40B4-BE49-F238E27FC236}">
                <a16:creationId xmlns:a16="http://schemas.microsoft.com/office/drawing/2014/main" id="{8BC7A22F-0B7E-48DB-9BBA-A63CECE84A38}"/>
              </a:ext>
            </a:extLst>
          </p:cNvPr>
          <p:cNvGraphicFramePr>
            <a:graphicFrameLocks noGrp="1"/>
          </p:cNvGraphicFramePr>
          <p:nvPr>
            <p:extLst>
              <p:ext uri="{D42A27DB-BD31-4B8C-83A1-F6EECF244321}">
                <p14:modId xmlns:p14="http://schemas.microsoft.com/office/powerpoint/2010/main" val="3827579458"/>
              </p:ext>
            </p:extLst>
          </p:nvPr>
        </p:nvGraphicFramePr>
        <p:xfrm>
          <a:off x="622006" y="1142282"/>
          <a:ext cx="7928344" cy="914400"/>
        </p:xfrm>
        <a:graphic>
          <a:graphicData uri="http://schemas.openxmlformats.org/drawingml/2006/table">
            <a:tbl>
              <a:tblPr>
                <a:tableStyleId>{00A15C55-8517-42AA-B614-E9B94910E393}</a:tableStyleId>
              </a:tblPr>
              <a:tblGrid>
                <a:gridCol w="1378842">
                  <a:extLst>
                    <a:ext uri="{9D8B030D-6E8A-4147-A177-3AD203B41FA5}">
                      <a16:colId xmlns:a16="http://schemas.microsoft.com/office/drawing/2014/main" val="2905845199"/>
                    </a:ext>
                  </a:extLst>
                </a:gridCol>
                <a:gridCol w="1723553">
                  <a:extLst>
                    <a:ext uri="{9D8B030D-6E8A-4147-A177-3AD203B41FA5}">
                      <a16:colId xmlns:a16="http://schemas.microsoft.com/office/drawing/2014/main" val="2304304097"/>
                    </a:ext>
                  </a:extLst>
                </a:gridCol>
                <a:gridCol w="1465020">
                  <a:extLst>
                    <a:ext uri="{9D8B030D-6E8A-4147-A177-3AD203B41FA5}">
                      <a16:colId xmlns:a16="http://schemas.microsoft.com/office/drawing/2014/main" val="3480243544"/>
                    </a:ext>
                  </a:extLst>
                </a:gridCol>
                <a:gridCol w="1465020">
                  <a:extLst>
                    <a:ext uri="{9D8B030D-6E8A-4147-A177-3AD203B41FA5}">
                      <a16:colId xmlns:a16="http://schemas.microsoft.com/office/drawing/2014/main" val="1664255718"/>
                    </a:ext>
                  </a:extLst>
                </a:gridCol>
                <a:gridCol w="189590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3.8</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1.8</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1.8</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sp>
        <p:nvSpPr>
          <p:cNvPr id="14" name="TextBox 13">
            <a:extLst>
              <a:ext uri="{FF2B5EF4-FFF2-40B4-BE49-F238E27FC236}">
                <a16:creationId xmlns:a16="http://schemas.microsoft.com/office/drawing/2014/main" id="{86D908E7-8282-4541-91AD-CE9E2F8D846A}"/>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91119137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20" name="TextBox 19"/>
          <p:cNvSpPr txBox="1"/>
          <p:nvPr/>
        </p:nvSpPr>
        <p:spPr>
          <a:xfrm>
            <a:off x="7568883" y="346991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3429000"/>
            <a:ext cx="661522" cy="66005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19200" y="3435788"/>
            <a:ext cx="656152" cy="6532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67000" y="3435787"/>
            <a:ext cx="880068" cy="6600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05200" y="3428999"/>
            <a:ext cx="880068" cy="66005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43400" y="3428999"/>
            <a:ext cx="787379" cy="66005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105400" y="3435787"/>
            <a:ext cx="832183" cy="65326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943600" y="3435788"/>
            <a:ext cx="1041830" cy="660050"/>
          </a:xfrm>
          <a:prstGeom prst="rect">
            <a:avLst/>
          </a:prstGeom>
        </p:spPr>
      </p:pic>
      <p:sp>
        <p:nvSpPr>
          <p:cNvPr id="15" name="TextBox 14"/>
          <p:cNvSpPr txBox="1"/>
          <p:nvPr/>
        </p:nvSpPr>
        <p:spPr>
          <a:xfrm>
            <a:off x="7437888" y="3732061"/>
            <a:ext cx="1186543" cy="215444"/>
          </a:xfrm>
          <a:prstGeom prst="rect">
            <a:avLst/>
          </a:prstGeom>
          <a:noFill/>
        </p:spPr>
        <p:txBody>
          <a:bodyPr wrap="none" rtlCol="0">
            <a:spAutoFit/>
          </a:bodyPr>
          <a:lstStyle/>
          <a:p>
            <a:r>
              <a:rPr lang="en-US" sz="800" dirty="0"/>
              <a:t>NCDOL Photo Library</a:t>
            </a:r>
          </a:p>
        </p:txBody>
      </p:sp>
      <p:pic>
        <p:nvPicPr>
          <p:cNvPr id="17" name="Picture 1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828800" y="3442575"/>
            <a:ext cx="874335" cy="655751"/>
          </a:xfrm>
          <a:prstGeom prst="rect">
            <a:avLst/>
          </a:prstGeom>
        </p:spPr>
      </p:pic>
      <p:graphicFrame>
        <p:nvGraphicFramePr>
          <p:cNvPr id="23" name="Table 22">
            <a:extLst>
              <a:ext uri="{FF2B5EF4-FFF2-40B4-BE49-F238E27FC236}">
                <a16:creationId xmlns:a16="http://schemas.microsoft.com/office/drawing/2014/main" id="{C672069C-9DAC-435F-A9A0-EC3016022AEA}"/>
              </a:ext>
            </a:extLst>
          </p:cNvPr>
          <p:cNvGraphicFramePr>
            <a:graphicFrameLocks noGrp="1"/>
          </p:cNvGraphicFramePr>
          <p:nvPr>
            <p:extLst>
              <p:ext uri="{D42A27DB-BD31-4B8C-83A1-F6EECF244321}">
                <p14:modId xmlns:p14="http://schemas.microsoft.com/office/powerpoint/2010/main" val="1218536168"/>
              </p:ext>
            </p:extLst>
          </p:nvPr>
        </p:nvGraphicFramePr>
        <p:xfrm>
          <a:off x="609600" y="1130183"/>
          <a:ext cx="7924799" cy="2298817"/>
        </p:xfrm>
        <a:graphic>
          <a:graphicData uri="http://schemas.openxmlformats.org/drawingml/2006/table">
            <a:tbl>
              <a:tblPr firstRow="1" bandRow="1">
                <a:tableStyleId>{00A15C55-8517-42AA-B614-E9B94910E393}</a:tableStyleId>
              </a:tblPr>
              <a:tblGrid>
                <a:gridCol w="2641600">
                  <a:extLst>
                    <a:ext uri="{9D8B030D-6E8A-4147-A177-3AD203B41FA5}">
                      <a16:colId xmlns:a16="http://schemas.microsoft.com/office/drawing/2014/main" val="20000"/>
                    </a:ext>
                  </a:extLst>
                </a:gridCol>
                <a:gridCol w="695158">
                  <a:extLst>
                    <a:ext uri="{9D8B030D-6E8A-4147-A177-3AD203B41FA5}">
                      <a16:colId xmlns:a16="http://schemas.microsoft.com/office/drawing/2014/main" val="20001"/>
                    </a:ext>
                  </a:extLst>
                </a:gridCol>
                <a:gridCol w="695158">
                  <a:extLst>
                    <a:ext uri="{9D8B030D-6E8A-4147-A177-3AD203B41FA5}">
                      <a16:colId xmlns:a16="http://schemas.microsoft.com/office/drawing/2014/main" val="127735015"/>
                    </a:ext>
                  </a:extLst>
                </a:gridCol>
                <a:gridCol w="834189">
                  <a:extLst>
                    <a:ext uri="{9D8B030D-6E8A-4147-A177-3AD203B41FA5}">
                      <a16:colId xmlns:a16="http://schemas.microsoft.com/office/drawing/2014/main" val="20002"/>
                    </a:ext>
                  </a:extLst>
                </a:gridCol>
                <a:gridCol w="903705">
                  <a:extLst>
                    <a:ext uri="{9D8B030D-6E8A-4147-A177-3AD203B41FA5}">
                      <a16:colId xmlns:a16="http://schemas.microsoft.com/office/drawing/2014/main" val="20003"/>
                    </a:ext>
                  </a:extLst>
                </a:gridCol>
                <a:gridCol w="2154989">
                  <a:extLst>
                    <a:ext uri="{9D8B030D-6E8A-4147-A177-3AD203B41FA5}">
                      <a16:colId xmlns:a16="http://schemas.microsoft.com/office/drawing/2014/main" val="20004"/>
                    </a:ext>
                  </a:extLst>
                </a:gridCol>
              </a:tblGrid>
              <a:tr h="774817">
                <a:tc>
                  <a:txBody>
                    <a:bodyPr/>
                    <a:lstStyle/>
                    <a:p>
                      <a:pPr algn="r"/>
                      <a:r>
                        <a:rPr lang="en-US" sz="1500" b="1" dirty="0">
                          <a:solidFill>
                            <a:schemeClr val="tx1"/>
                          </a:solidFill>
                        </a:rPr>
                        <a:t>STAR SITES</a:t>
                      </a:r>
                      <a:r>
                        <a:rPr lang="en-US" sz="1500" b="1" i="1" dirty="0">
                          <a:solidFill>
                            <a:schemeClr val="tx1"/>
                          </a:solidFill>
                        </a:rPr>
                        <a:t>—</a:t>
                      </a:r>
                      <a:r>
                        <a:rPr lang="en-US" sz="1500" b="1" dirty="0">
                          <a:solidFill>
                            <a:schemeClr val="tx1"/>
                          </a:solidFill>
                        </a:rPr>
                        <a:t>New, </a:t>
                      </a:r>
                    </a:p>
                    <a:p>
                      <a:pPr algn="r"/>
                      <a:r>
                        <a:rPr lang="en-US" sz="15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1</a:t>
                      </a:r>
                      <a:r>
                        <a:rPr lang="en-US" sz="1300" baseline="30000" dirty="0">
                          <a:solidFill>
                            <a:schemeClr val="tx1"/>
                          </a:solidFill>
                        </a:rPr>
                        <a:t>st</a:t>
                      </a:r>
                      <a:r>
                        <a:rPr lang="en-US" sz="1300" dirty="0">
                          <a:solidFill>
                            <a:schemeClr val="tx1"/>
                          </a:solidFill>
                        </a:rPr>
                        <a:t> Qtr.</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FFY Goal</a:t>
                      </a:r>
                    </a:p>
                  </a:txBody>
                  <a:tcPr anchor="ctr">
                    <a:solidFill>
                      <a:schemeClr val="bg1">
                        <a:lumMod val="75000"/>
                      </a:schemeClr>
                    </a:solidFill>
                  </a:tcPr>
                </a:tc>
                <a:tc>
                  <a:txBody>
                    <a:bodyPr/>
                    <a:lstStyle/>
                    <a:p>
                      <a:pPr algn="ctr"/>
                      <a:r>
                        <a:rPr lang="en-US" sz="13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300" b="0" i="0" dirty="0"/>
                        <a:t>7</a:t>
                      </a:r>
                    </a:p>
                  </a:txBody>
                  <a:tcPr>
                    <a:solidFill>
                      <a:schemeClr val="bg1">
                        <a:lumMod val="85000"/>
                      </a:schemeClr>
                    </a:solidFill>
                  </a:tcPr>
                </a:tc>
                <a:tc>
                  <a:txBody>
                    <a:bodyPr/>
                    <a:lstStyle/>
                    <a:p>
                      <a:pPr algn="ctr"/>
                      <a:r>
                        <a:rPr lang="en-US" sz="1300" b="0" i="0" dirty="0"/>
                        <a:t>7</a:t>
                      </a:r>
                    </a:p>
                  </a:txBody>
                  <a:tcPr>
                    <a:solidFill>
                      <a:schemeClr val="bg1">
                        <a:lumMod val="85000"/>
                      </a:schemeClr>
                    </a:solidFill>
                  </a:tcPr>
                </a:tc>
                <a:tc>
                  <a:txBody>
                    <a:bodyPr/>
                    <a:lstStyle/>
                    <a:p>
                      <a:pPr algn="ctr"/>
                      <a:r>
                        <a:rPr lang="en-US" sz="1300" b="1" i="1" dirty="0"/>
                        <a:t>14</a:t>
                      </a:r>
                    </a:p>
                  </a:txBody>
                  <a:tcPr>
                    <a:solidFill>
                      <a:schemeClr val="bg1">
                        <a:lumMod val="85000"/>
                      </a:schemeClr>
                    </a:solidFill>
                  </a:tcPr>
                </a:tc>
                <a:tc rowSpan="4">
                  <a:txBody>
                    <a:bodyPr/>
                    <a:lstStyle/>
                    <a:p>
                      <a:pPr algn="ctr"/>
                      <a:endParaRPr lang="en-US" sz="1300" b="1" i="0" dirty="0"/>
                    </a:p>
                  </a:txBody>
                  <a:tcPr>
                    <a:solidFill>
                      <a:schemeClr val="bg1">
                        <a:lumMod val="85000"/>
                      </a:schemeClr>
                    </a:solidFill>
                  </a:tcPr>
                </a:tc>
                <a:tc>
                  <a:txBody>
                    <a:bodyPr/>
                    <a:lstStyle/>
                    <a:p>
                      <a:pPr algn="ctr"/>
                      <a:r>
                        <a:rPr lang="en-US" sz="1300" b="0" i="1" dirty="0"/>
                        <a:t>103</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300" b="0" i="0" dirty="0"/>
                        <a:t>2</a:t>
                      </a:r>
                    </a:p>
                  </a:txBody>
                  <a:tcPr>
                    <a:solidFill>
                      <a:schemeClr val="bg1">
                        <a:lumMod val="95000"/>
                      </a:schemeClr>
                    </a:solidFill>
                  </a:tcPr>
                </a:tc>
                <a:tc>
                  <a:txBody>
                    <a:bodyPr/>
                    <a:lstStyle/>
                    <a:p>
                      <a:pPr algn="ctr"/>
                      <a:r>
                        <a:rPr lang="en-US" sz="1300" b="0" i="0" dirty="0"/>
                        <a:t>1</a:t>
                      </a:r>
                    </a:p>
                  </a:txBody>
                  <a:tcPr>
                    <a:solidFill>
                      <a:schemeClr val="bg1">
                        <a:lumMod val="95000"/>
                      </a:schemeClr>
                    </a:solidFill>
                  </a:tcPr>
                </a:tc>
                <a:tc>
                  <a:txBody>
                    <a:bodyPr/>
                    <a:lstStyle/>
                    <a:p>
                      <a:pPr algn="ctr"/>
                      <a:r>
                        <a:rPr lang="en-US" sz="1300" b="1" i="1" dirty="0"/>
                        <a:t>3</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1" dirty="0"/>
                        <a:t>24</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1" i="1" dirty="0"/>
                        <a:t>0</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300" b="0" i="1" dirty="0"/>
                        <a:t>4</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300" b="0" i="0" dirty="0"/>
                        <a:t>1</a:t>
                      </a:r>
                    </a:p>
                  </a:txBody>
                  <a:tcPr>
                    <a:solidFill>
                      <a:schemeClr val="bg1">
                        <a:lumMod val="95000"/>
                      </a:schemeClr>
                    </a:solidFill>
                  </a:tcPr>
                </a:tc>
                <a:tc>
                  <a:txBody>
                    <a:bodyPr/>
                    <a:lstStyle/>
                    <a:p>
                      <a:pPr algn="ctr"/>
                      <a:r>
                        <a:rPr lang="en-US" sz="1300" b="0" i="0" dirty="0"/>
                        <a:t>0</a:t>
                      </a:r>
                    </a:p>
                  </a:txBody>
                  <a:tcPr>
                    <a:solidFill>
                      <a:schemeClr val="bg1">
                        <a:lumMod val="95000"/>
                      </a:schemeClr>
                    </a:solidFill>
                  </a:tcPr>
                </a:tc>
                <a:tc>
                  <a:txBody>
                    <a:bodyPr/>
                    <a:lstStyle/>
                    <a:p>
                      <a:pPr algn="ctr"/>
                      <a:r>
                        <a:rPr lang="en-US" sz="1300" b="1"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300" b="0" i="1" dirty="0"/>
                        <a:t>21</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300" b="1" i="1" dirty="0"/>
                        <a:t>10</a:t>
                      </a:r>
                    </a:p>
                  </a:txBody>
                  <a:tcPr anchor="ctr">
                    <a:solidFill>
                      <a:schemeClr val="bg1">
                        <a:lumMod val="85000"/>
                      </a:schemeClr>
                    </a:solidFill>
                  </a:tcPr>
                </a:tc>
                <a:tc>
                  <a:txBody>
                    <a:bodyPr/>
                    <a:lstStyle/>
                    <a:p>
                      <a:pPr algn="ctr"/>
                      <a:r>
                        <a:rPr lang="en-US" sz="1300" b="1" i="1" dirty="0"/>
                        <a:t>8</a:t>
                      </a:r>
                    </a:p>
                  </a:txBody>
                  <a:tcPr anchor="ctr">
                    <a:solidFill>
                      <a:schemeClr val="bg1">
                        <a:lumMod val="85000"/>
                      </a:schemeClr>
                    </a:solidFill>
                  </a:tcPr>
                </a:tc>
                <a:tc>
                  <a:txBody>
                    <a:bodyPr/>
                    <a:lstStyle/>
                    <a:p>
                      <a:pPr algn="ctr"/>
                      <a:r>
                        <a:rPr lang="en-US" sz="1300" b="1" i="1" dirty="0"/>
                        <a:t>18</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dirty="0"/>
                        <a:t>20</a:t>
                      </a:r>
                    </a:p>
                  </a:txBody>
                  <a:tcPr anchor="ctr">
                    <a:solidFill>
                      <a:schemeClr val="bg1">
                        <a:lumMod val="85000"/>
                      </a:schemeClr>
                    </a:solidFill>
                  </a:tcPr>
                </a:tc>
                <a:tc>
                  <a:txBody>
                    <a:bodyPr/>
                    <a:lstStyle/>
                    <a:p>
                      <a:pPr algn="ctr"/>
                      <a:r>
                        <a:rPr lang="en-US" sz="1300" b="1" i="1" dirty="0"/>
                        <a:t>152</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24" name="Table 23">
            <a:extLst>
              <a:ext uri="{FF2B5EF4-FFF2-40B4-BE49-F238E27FC236}">
                <a16:creationId xmlns:a16="http://schemas.microsoft.com/office/drawing/2014/main" id="{23E2E0D4-3804-48C4-97A4-7108703A23BA}"/>
              </a:ext>
            </a:extLst>
          </p:cNvPr>
          <p:cNvGraphicFramePr>
            <a:graphicFrameLocks noGrp="1"/>
          </p:cNvGraphicFramePr>
          <p:nvPr>
            <p:extLst>
              <p:ext uri="{D42A27DB-BD31-4B8C-83A1-F6EECF244321}">
                <p14:modId xmlns:p14="http://schemas.microsoft.com/office/powerpoint/2010/main" val="381350271"/>
              </p:ext>
            </p:extLst>
          </p:nvPr>
        </p:nvGraphicFramePr>
        <p:xfrm>
          <a:off x="609598" y="4102626"/>
          <a:ext cx="7924802" cy="1840974"/>
        </p:xfrm>
        <a:graphic>
          <a:graphicData uri="http://schemas.openxmlformats.org/drawingml/2006/table">
            <a:tbl>
              <a:tblPr firstRow="1" bandRow="1">
                <a:tableStyleId>{00A15C55-8517-42AA-B614-E9B94910E393}</a:tableStyleId>
              </a:tblPr>
              <a:tblGrid>
                <a:gridCol w="4064002">
                  <a:extLst>
                    <a:ext uri="{9D8B030D-6E8A-4147-A177-3AD203B41FA5}">
                      <a16:colId xmlns:a16="http://schemas.microsoft.com/office/drawing/2014/main" val="20000"/>
                    </a:ext>
                  </a:extLst>
                </a:gridCol>
                <a:gridCol w="880533">
                  <a:extLst>
                    <a:ext uri="{9D8B030D-6E8A-4147-A177-3AD203B41FA5}">
                      <a16:colId xmlns:a16="http://schemas.microsoft.com/office/drawing/2014/main" val="20001"/>
                    </a:ext>
                  </a:extLst>
                </a:gridCol>
                <a:gridCol w="880533">
                  <a:extLst>
                    <a:ext uri="{9D8B030D-6E8A-4147-A177-3AD203B41FA5}">
                      <a16:colId xmlns:a16="http://schemas.microsoft.com/office/drawing/2014/main" val="1358435653"/>
                    </a:ext>
                  </a:extLst>
                </a:gridCol>
                <a:gridCol w="9482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tblGrid>
              <a:tr h="399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solidFill>
                      <a:schemeClr val="bg1">
                        <a:lumMod val="85000"/>
                      </a:schemeClr>
                    </a:solidFill>
                  </a:tcPr>
                </a:tc>
                <a:tc>
                  <a:txBody>
                    <a:bodyPr/>
                    <a:lstStyle/>
                    <a:p>
                      <a:pPr algn="ctr"/>
                      <a:r>
                        <a:rPr lang="en-US" sz="1400" b="0" i="0" dirty="0"/>
                        <a:t>4</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1" i="1" dirty="0"/>
                        <a:t>4</a:t>
                      </a:r>
                    </a:p>
                  </a:txBody>
                  <a:tcPr>
                    <a:solidFill>
                      <a:schemeClr val="bg1">
                        <a:lumMod val="85000"/>
                      </a:schemeClr>
                    </a:solidFill>
                  </a:tcPr>
                </a:tc>
                <a:tc rowSpan="2">
                  <a:txBody>
                    <a:bodyPr/>
                    <a:lstStyle/>
                    <a:p>
                      <a:pPr algn="ctr"/>
                      <a:endParaRPr lang="en-US" sz="1400" b="1" i="0" dirty="0"/>
                    </a:p>
                  </a:txBody>
                  <a:tcP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solidFill>
                      <a:schemeClr val="bg1">
                        <a:lumMod val="95000"/>
                      </a:schemeClr>
                    </a:solidFill>
                  </a:tcPr>
                </a:tc>
                <a:tc>
                  <a:txBody>
                    <a:bodyPr/>
                    <a:lstStyle/>
                    <a:p>
                      <a:pPr algn="ctr"/>
                      <a:r>
                        <a:rPr lang="en-US" sz="1400" b="0" i="0" dirty="0"/>
                        <a:t>2</a:t>
                      </a:r>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1" i="1" dirty="0"/>
                        <a:t>2</a:t>
                      </a:r>
                    </a:p>
                  </a:txBody>
                  <a:tcP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solidFill>
                      <a:schemeClr val="bg1">
                        <a:lumMod val="85000"/>
                      </a:schemeClr>
                    </a:solidFill>
                  </a:tcPr>
                </a:tc>
                <a:tc>
                  <a:txBody>
                    <a:bodyPr/>
                    <a:lstStyle/>
                    <a:p>
                      <a:pPr algn="ctr"/>
                      <a:r>
                        <a:rPr lang="en-US" sz="1400" b="0" i="0" dirty="0"/>
                        <a:t>5</a:t>
                      </a:r>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1" i="1" dirty="0"/>
                        <a:t>7</a:t>
                      </a:r>
                    </a:p>
                  </a:txBody>
                  <a:tcPr>
                    <a:solidFill>
                      <a:schemeClr val="bg1">
                        <a:lumMod val="85000"/>
                      </a:schemeClr>
                    </a:solidFill>
                  </a:tcPr>
                </a:tc>
                <a:tc>
                  <a:txBody>
                    <a:bodyPr/>
                    <a:lstStyle/>
                    <a:p>
                      <a:pPr algn="ctr"/>
                      <a:r>
                        <a:rPr lang="en-US" sz="1400" b="0" i="0" dirty="0"/>
                        <a:t>30</a:t>
                      </a:r>
                    </a:p>
                  </a:txBody>
                  <a:tcP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solidFill>
                      <a:schemeClr val="bg1">
                        <a:lumMod val="95000"/>
                      </a:schemeClr>
                    </a:solidFill>
                  </a:tcPr>
                </a:tc>
                <a:tc>
                  <a:txBody>
                    <a:bodyPr/>
                    <a:lstStyle/>
                    <a:p>
                      <a:pPr algn="ctr"/>
                      <a:r>
                        <a:rPr lang="en-US" sz="1400" b="0" i="0" dirty="0"/>
                        <a:t>36</a:t>
                      </a:r>
                    </a:p>
                  </a:txBody>
                  <a:tcPr>
                    <a:solidFill>
                      <a:schemeClr val="bg1">
                        <a:lumMod val="95000"/>
                      </a:schemeClr>
                    </a:solidFill>
                  </a:tcPr>
                </a:tc>
                <a:tc>
                  <a:txBody>
                    <a:bodyPr/>
                    <a:lstStyle/>
                    <a:p>
                      <a:pPr algn="ctr"/>
                      <a:r>
                        <a:rPr lang="en-US" sz="1400" b="0" i="0" dirty="0"/>
                        <a:t>29</a:t>
                      </a:r>
                    </a:p>
                  </a:txBody>
                  <a:tcPr>
                    <a:solidFill>
                      <a:schemeClr val="bg1">
                        <a:lumMod val="95000"/>
                      </a:schemeClr>
                    </a:solidFill>
                  </a:tcPr>
                </a:tc>
                <a:tc>
                  <a:txBody>
                    <a:bodyPr/>
                    <a:lstStyle/>
                    <a:p>
                      <a:pPr algn="ctr"/>
                      <a:r>
                        <a:rPr lang="en-US" sz="1400" b="1" i="1" dirty="0"/>
                        <a:t>65</a:t>
                      </a:r>
                    </a:p>
                  </a:txBody>
                  <a:tcPr>
                    <a:solidFill>
                      <a:schemeClr val="bg1">
                        <a:lumMod val="95000"/>
                      </a:schemeClr>
                    </a:solidFill>
                  </a:tcPr>
                </a:tc>
                <a:tc>
                  <a:txBody>
                    <a:bodyPr/>
                    <a:lstStyle/>
                    <a:p>
                      <a:pPr algn="ctr"/>
                      <a:r>
                        <a:rPr lang="en-US" sz="1400" b="0" i="0" dirty="0"/>
                        <a:t>150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TextBox 18">
            <a:extLst>
              <a:ext uri="{FF2B5EF4-FFF2-40B4-BE49-F238E27FC236}">
                <a16:creationId xmlns:a16="http://schemas.microsoft.com/office/drawing/2014/main" id="{8B810166-F7AA-4593-9AC3-A3184664D1A7}"/>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717973296"/>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620000" y="322894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0" name="Table 9">
            <a:extLst>
              <a:ext uri="{FF2B5EF4-FFF2-40B4-BE49-F238E27FC236}">
                <a16:creationId xmlns:a16="http://schemas.microsoft.com/office/drawing/2014/main" id="{390D0294-3756-4107-828E-AA465F0A2568}"/>
              </a:ext>
            </a:extLst>
          </p:cNvPr>
          <p:cNvGraphicFramePr>
            <a:graphicFrameLocks noGrp="1"/>
          </p:cNvGraphicFramePr>
          <p:nvPr>
            <p:extLst>
              <p:ext uri="{D42A27DB-BD31-4B8C-83A1-F6EECF244321}">
                <p14:modId xmlns:p14="http://schemas.microsoft.com/office/powerpoint/2010/main" val="682278832"/>
              </p:ext>
            </p:extLst>
          </p:nvPr>
        </p:nvGraphicFramePr>
        <p:xfrm>
          <a:off x="609600" y="1143001"/>
          <a:ext cx="7924794" cy="2346193"/>
        </p:xfrm>
        <a:graphic>
          <a:graphicData uri="http://schemas.openxmlformats.org/drawingml/2006/table">
            <a:tbl>
              <a:tblPr firstRow="1" bandRow="1">
                <a:tableStyleId>{00A15C55-8517-42AA-B614-E9B94910E393}</a:tableStyleId>
              </a:tblPr>
              <a:tblGrid>
                <a:gridCol w="3376654">
                  <a:extLst>
                    <a:ext uri="{9D8B030D-6E8A-4147-A177-3AD203B41FA5}">
                      <a16:colId xmlns:a16="http://schemas.microsoft.com/office/drawing/2014/main" val="20000"/>
                    </a:ext>
                  </a:extLst>
                </a:gridCol>
                <a:gridCol w="758024">
                  <a:extLst>
                    <a:ext uri="{9D8B030D-6E8A-4147-A177-3AD203B41FA5}">
                      <a16:colId xmlns:a16="http://schemas.microsoft.com/office/drawing/2014/main" val="20001"/>
                    </a:ext>
                  </a:extLst>
                </a:gridCol>
                <a:gridCol w="758024">
                  <a:extLst>
                    <a:ext uri="{9D8B030D-6E8A-4147-A177-3AD203B41FA5}">
                      <a16:colId xmlns:a16="http://schemas.microsoft.com/office/drawing/2014/main" val="3977513400"/>
                    </a:ext>
                  </a:extLst>
                </a:gridCol>
                <a:gridCol w="758024">
                  <a:extLst>
                    <a:ext uri="{9D8B030D-6E8A-4147-A177-3AD203B41FA5}">
                      <a16:colId xmlns:a16="http://schemas.microsoft.com/office/drawing/2014/main" val="20002"/>
                    </a:ext>
                  </a:extLst>
                </a:gridCol>
                <a:gridCol w="895847">
                  <a:extLst>
                    <a:ext uri="{9D8B030D-6E8A-4147-A177-3AD203B41FA5}">
                      <a16:colId xmlns:a16="http://schemas.microsoft.com/office/drawing/2014/main" val="20003"/>
                    </a:ext>
                  </a:extLst>
                </a:gridCol>
                <a:gridCol w="1378221">
                  <a:extLst>
                    <a:ext uri="{9D8B030D-6E8A-4147-A177-3AD203B41FA5}">
                      <a16:colId xmlns:a16="http://schemas.microsoft.com/office/drawing/2014/main" val="20004"/>
                    </a:ext>
                  </a:extLst>
                </a:gridCol>
              </a:tblGrid>
              <a:tr h="429665">
                <a:tc>
                  <a:txBody>
                    <a:bodyPr/>
                    <a:lstStyle/>
                    <a:p>
                      <a:pPr algn="r"/>
                      <a:r>
                        <a:rPr lang="en-US" sz="1600" b="1" dirty="0">
                          <a:solidFill>
                            <a:schemeClr val="tx1"/>
                          </a:solidFill>
                        </a:rPr>
                        <a:t>SHARP SITES</a:t>
                      </a:r>
                      <a:r>
                        <a:rPr lang="en-US" sz="1600" b="1" i="0" dirty="0">
                          <a:solidFill>
                            <a:schemeClr val="tx1"/>
                          </a:solidFill>
                        </a:rPr>
                        <a:t>—NEW</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FFY Goal</a:t>
                      </a:r>
                      <a:endParaRPr lang="en-US" sz="12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Approved</a:t>
                      </a:r>
                    </a:p>
                    <a:p>
                      <a:pPr algn="ctr"/>
                      <a:r>
                        <a:rPr lang="en-US" sz="1200" dirty="0">
                          <a:solidFill>
                            <a:schemeClr val="tx1"/>
                          </a:solidFill>
                        </a:rPr>
                        <a:t>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1" i="1" dirty="0"/>
                        <a:t>2</a:t>
                      </a:r>
                    </a:p>
                  </a:txBody>
                  <a:tcPr anchor="ctr">
                    <a:solidFill>
                      <a:schemeClr val="bg1">
                        <a:lumMod val="85000"/>
                      </a:schemeClr>
                    </a:solidFill>
                  </a:tcPr>
                </a:tc>
                <a:tc rowSpan="4">
                  <a:txBody>
                    <a:bodyPr/>
                    <a:lstStyle/>
                    <a:p>
                      <a:pPr algn="ctr"/>
                      <a:endParaRPr lang="en-US" sz="1400" b="1" i="0" dirty="0"/>
                    </a:p>
                  </a:txBody>
                  <a:tcPr anchor="ctr">
                    <a:solidFill>
                      <a:schemeClr val="bg1">
                        <a:lumMod val="85000"/>
                      </a:schemeClr>
                    </a:solidFill>
                  </a:tcPr>
                </a:tc>
                <a:tc>
                  <a:txBody>
                    <a:bodyPr/>
                    <a:lstStyle/>
                    <a:p>
                      <a:pPr algn="ctr"/>
                      <a:r>
                        <a:rPr lang="en-US" sz="1400" b="0" i="1" dirty="0"/>
                        <a:t>7</a:t>
                      </a:r>
                    </a:p>
                  </a:txBody>
                  <a:tcPr anchor="ctr">
                    <a:solidFill>
                      <a:schemeClr val="bg1">
                        <a:lumMod val="85000"/>
                      </a:schemeClr>
                    </a:solidFill>
                  </a:tcPr>
                </a:tc>
                <a:extLst>
                  <a:ext uri="{0D108BD9-81ED-4DB2-BD59-A6C34878D82A}">
                    <a16:rowId xmlns:a16="http://schemas.microsoft.com/office/drawing/2014/main" val="10001"/>
                  </a:ext>
                </a:extLst>
              </a:tr>
              <a:tr h="346889">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1" i="1" dirty="0"/>
                        <a:t>2</a:t>
                      </a:r>
                    </a:p>
                  </a:txBody>
                  <a:tcPr anchor="ctr">
                    <a:solidFill>
                      <a:schemeClr val="bg1">
                        <a:lumMod val="95000"/>
                      </a:schemeClr>
                    </a:solidFill>
                  </a:tcPr>
                </a:tc>
                <a:tc vMerge="1">
                  <a:txBody>
                    <a:bodyPr/>
                    <a:lstStyle/>
                    <a:p>
                      <a:endParaRPr lang="en-US"/>
                    </a:p>
                  </a:txBody>
                  <a:tcPr/>
                </a:tc>
                <a:tc>
                  <a:txBody>
                    <a:bodyPr/>
                    <a:lstStyle/>
                    <a:p>
                      <a:pPr algn="ctr"/>
                      <a:r>
                        <a:rPr lang="en-US" sz="1400" b="0" i="1" dirty="0"/>
                        <a:t>135</a:t>
                      </a:r>
                    </a:p>
                  </a:txBody>
                  <a:tcPr anchor="ctr">
                    <a:solidFill>
                      <a:schemeClr val="bg1">
                        <a:lumMod val="95000"/>
                      </a:schemeClr>
                    </a:solidFill>
                  </a:tcPr>
                </a:tc>
                <a:extLst>
                  <a:ext uri="{0D108BD9-81ED-4DB2-BD59-A6C34878D82A}">
                    <a16:rowId xmlns:a16="http://schemas.microsoft.com/office/drawing/2014/main" val="10002"/>
                  </a:ext>
                </a:extLst>
              </a:tr>
              <a:tr h="313852">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1" i="1" dirty="0"/>
                        <a:t>5</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0" i="1" dirty="0"/>
                        <a:t>48</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400" i="1" dirty="0"/>
                        <a:t>SHARP—Logging</a:t>
                      </a:r>
                      <a:endParaRPr lang="en-US" sz="1400" b="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vMerge="1">
                  <a:txBody>
                    <a:bodyPr/>
                    <a:lstStyle/>
                    <a:p>
                      <a:endParaRPr lang="en-US"/>
                    </a:p>
                  </a:txBody>
                  <a:tcPr/>
                </a:tc>
                <a:tc>
                  <a:txBody>
                    <a:bodyPr/>
                    <a:lstStyle/>
                    <a:p>
                      <a:pPr algn="ctr"/>
                      <a:r>
                        <a:rPr lang="en-US" sz="1400" b="0" i="1" dirty="0"/>
                        <a:t>0</a:t>
                      </a:r>
                    </a:p>
                  </a:txBody>
                  <a:tcPr anchor="ctr">
                    <a:solidFill>
                      <a:schemeClr val="bg1">
                        <a:lumMod val="95000"/>
                      </a:schemeClr>
                    </a:solidFill>
                  </a:tcPr>
                </a:tc>
                <a:extLst>
                  <a:ext uri="{0D108BD9-81ED-4DB2-BD59-A6C34878D82A}">
                    <a16:rowId xmlns:a16="http://schemas.microsoft.com/office/drawing/2014/main" val="10004"/>
                  </a:ext>
                </a:extLst>
              </a:tr>
              <a:tr h="313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i="1" dirty="0"/>
                        <a:t>Total</a:t>
                      </a:r>
                      <a:endParaRPr lang="en-US" sz="1400" b="1" i="1" dirty="0">
                        <a:solidFill>
                          <a:schemeClr val="tx1"/>
                        </a:solidFill>
                      </a:endParaRPr>
                    </a:p>
                  </a:txBody>
                  <a:tcPr anchor="ctr">
                    <a:solidFill>
                      <a:schemeClr val="bg1">
                        <a:lumMod val="85000"/>
                      </a:schemeClr>
                    </a:solidFill>
                  </a:tcPr>
                </a:tc>
                <a:tc>
                  <a:txBody>
                    <a:bodyPr/>
                    <a:lstStyle/>
                    <a:p>
                      <a:pPr algn="ctr"/>
                      <a:r>
                        <a:rPr lang="en-US" sz="1400" b="1" i="1" dirty="0"/>
                        <a:t>1</a:t>
                      </a:r>
                    </a:p>
                  </a:txBody>
                  <a:tcPr anchor="ctr">
                    <a:solidFill>
                      <a:schemeClr val="bg1">
                        <a:lumMod val="85000"/>
                      </a:schemeClr>
                    </a:solidFill>
                  </a:tcPr>
                </a:tc>
                <a:tc>
                  <a:txBody>
                    <a:bodyPr/>
                    <a:lstStyle/>
                    <a:p>
                      <a:pPr algn="ctr"/>
                      <a:r>
                        <a:rPr lang="en-US" sz="1400" b="1" i="1" dirty="0"/>
                        <a:t>8</a:t>
                      </a:r>
                    </a:p>
                  </a:txBody>
                  <a:tcPr anchor="ctr">
                    <a:solidFill>
                      <a:schemeClr val="bg1">
                        <a:lumMod val="85000"/>
                      </a:schemeClr>
                    </a:solidFill>
                  </a:tcPr>
                </a:tc>
                <a:tc>
                  <a:txBody>
                    <a:bodyPr/>
                    <a:lstStyle/>
                    <a:p>
                      <a:pPr algn="ctr"/>
                      <a:r>
                        <a:rPr lang="en-US" sz="1400" b="1" i="1" dirty="0"/>
                        <a:t>9</a:t>
                      </a:r>
                    </a:p>
                  </a:txBody>
                  <a:tcPr anchor="ctr">
                    <a:solidFill>
                      <a:schemeClr val="bg1">
                        <a:lumMod val="85000"/>
                      </a:schemeClr>
                    </a:solidFill>
                  </a:tcPr>
                </a:tc>
                <a:tc>
                  <a:txBody>
                    <a:bodyPr/>
                    <a:lstStyle/>
                    <a:p>
                      <a:pPr algn="ctr"/>
                      <a:endParaRPr lang="en-US" sz="1400" b="0" i="1" dirty="0"/>
                    </a:p>
                  </a:txBody>
                  <a:tcPr anchor="ctr">
                    <a:solidFill>
                      <a:schemeClr val="bg1">
                        <a:lumMod val="85000"/>
                      </a:schemeClr>
                    </a:solidFill>
                  </a:tcPr>
                </a:tc>
                <a:tc>
                  <a:txBody>
                    <a:bodyPr/>
                    <a:lstStyle/>
                    <a:p>
                      <a:pPr algn="ctr"/>
                      <a:r>
                        <a:rPr lang="en-US" sz="1400" b="1" i="1" dirty="0"/>
                        <a:t>190</a:t>
                      </a:r>
                    </a:p>
                  </a:txBody>
                  <a:tcPr anchor="ctr">
                    <a:solidFill>
                      <a:schemeClr val="bg1">
                        <a:lumMod val="85000"/>
                      </a:schemeClr>
                    </a:solidFill>
                  </a:tcPr>
                </a:tc>
                <a:extLst>
                  <a:ext uri="{0D108BD9-81ED-4DB2-BD59-A6C34878D82A}">
                    <a16:rowId xmlns:a16="http://schemas.microsoft.com/office/drawing/2014/main" val="10005"/>
                  </a:ext>
                </a:extLst>
              </a:tr>
              <a:tr h="275409">
                <a:tc>
                  <a:txBody>
                    <a:bodyPr/>
                    <a:lstStyle/>
                    <a:p>
                      <a:pPr algn="r"/>
                      <a:r>
                        <a:rPr lang="en-US" sz="1400" i="1" dirty="0"/>
                        <a:t>SHARP—Renewals</a:t>
                      </a:r>
                      <a:endParaRPr lang="en-US" sz="1400" b="0" i="1" dirty="0"/>
                    </a:p>
                  </a:txBody>
                  <a:tcPr anchor="ctr">
                    <a:solidFill>
                      <a:schemeClr val="bg1">
                        <a:lumMod val="95000"/>
                      </a:schemeClr>
                    </a:solidFill>
                  </a:tcPr>
                </a:tc>
                <a:tc>
                  <a:txBody>
                    <a:bodyPr/>
                    <a:lstStyle/>
                    <a:p>
                      <a:pPr algn="ctr"/>
                      <a:r>
                        <a:rPr lang="en-US" sz="1400" b="0" i="0" dirty="0"/>
                        <a:t>10</a:t>
                      </a:r>
                    </a:p>
                  </a:txBody>
                  <a:tcPr anchor="ctr">
                    <a:solidFill>
                      <a:schemeClr val="bg1">
                        <a:lumMod val="95000"/>
                      </a:schemeClr>
                    </a:solidFill>
                  </a:tcPr>
                </a:tc>
                <a:tc>
                  <a:txBody>
                    <a:bodyPr/>
                    <a:lstStyle/>
                    <a:p>
                      <a:pPr algn="ctr"/>
                      <a:r>
                        <a:rPr lang="en-US" sz="1400" b="0" i="0" dirty="0"/>
                        <a:t>14</a:t>
                      </a:r>
                    </a:p>
                  </a:txBody>
                  <a:tcPr anchor="ctr">
                    <a:solidFill>
                      <a:schemeClr val="bg1">
                        <a:lumMod val="95000"/>
                      </a:schemeClr>
                    </a:solidFill>
                  </a:tcPr>
                </a:tc>
                <a:tc>
                  <a:txBody>
                    <a:bodyPr/>
                    <a:lstStyle/>
                    <a:p>
                      <a:pPr algn="ctr"/>
                      <a:r>
                        <a:rPr lang="en-US" sz="1400" b="1" i="1" dirty="0"/>
                        <a:t>24</a:t>
                      </a:r>
                    </a:p>
                  </a:txBody>
                  <a:tcPr anchor="ctr">
                    <a:solidFill>
                      <a:schemeClr val="bg1">
                        <a:lumMod val="95000"/>
                      </a:schemeClr>
                    </a:solidFill>
                  </a:tcPr>
                </a:tc>
                <a:tc>
                  <a:txBody>
                    <a:bodyPr/>
                    <a:lstStyle/>
                    <a:p>
                      <a:pPr algn="ctr"/>
                      <a:endParaRPr lang="en-US" sz="1400" b="0" i="1" dirty="0"/>
                    </a:p>
                  </a:txBody>
                  <a:tcPr anchor="ctr">
                    <a:solidFill>
                      <a:schemeClr val="bg1">
                        <a:lumMod val="95000"/>
                      </a:schemeClr>
                    </a:solidFill>
                  </a:tcPr>
                </a:tc>
                <a:tc>
                  <a:txBody>
                    <a:bodyPr/>
                    <a:lstStyle/>
                    <a:p>
                      <a:pPr algn="ctr"/>
                      <a:endParaRPr lang="en-US" sz="1300" b="0" i="1" dirty="0"/>
                    </a:p>
                  </a:txBody>
                  <a:tcPr anchor="c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13" name="Table 12">
            <a:extLst>
              <a:ext uri="{FF2B5EF4-FFF2-40B4-BE49-F238E27FC236}">
                <a16:creationId xmlns:a16="http://schemas.microsoft.com/office/drawing/2014/main" id="{4E00602F-28E3-4C2C-A758-6E92580AECCC}"/>
              </a:ext>
            </a:extLst>
          </p:cNvPr>
          <p:cNvGraphicFramePr>
            <a:graphicFrameLocks noGrp="1"/>
          </p:cNvGraphicFramePr>
          <p:nvPr>
            <p:extLst>
              <p:ext uri="{D42A27DB-BD31-4B8C-83A1-F6EECF244321}">
                <p14:modId xmlns:p14="http://schemas.microsoft.com/office/powerpoint/2010/main" val="3872160217"/>
              </p:ext>
            </p:extLst>
          </p:nvPr>
        </p:nvGraphicFramePr>
        <p:xfrm>
          <a:off x="623454" y="3657600"/>
          <a:ext cx="7910946" cy="810798"/>
        </p:xfrm>
        <a:graphic>
          <a:graphicData uri="http://schemas.openxmlformats.org/drawingml/2006/table">
            <a:tbl>
              <a:tblPr firstRow="1" bandRow="1">
                <a:tableStyleId>{00A15C55-8517-42AA-B614-E9B94910E393}</a:tableStyleId>
              </a:tblPr>
              <a:tblGrid>
                <a:gridCol w="4795819">
                  <a:extLst>
                    <a:ext uri="{9D8B030D-6E8A-4147-A177-3AD203B41FA5}">
                      <a16:colId xmlns:a16="http://schemas.microsoft.com/office/drawing/2014/main" val="20000"/>
                    </a:ext>
                  </a:extLst>
                </a:gridCol>
                <a:gridCol w="880362">
                  <a:extLst>
                    <a:ext uri="{9D8B030D-6E8A-4147-A177-3AD203B41FA5}">
                      <a16:colId xmlns:a16="http://schemas.microsoft.com/office/drawing/2014/main" val="20001"/>
                    </a:ext>
                  </a:extLst>
                </a:gridCol>
                <a:gridCol w="880362">
                  <a:extLst>
                    <a:ext uri="{9D8B030D-6E8A-4147-A177-3AD203B41FA5}">
                      <a16:colId xmlns:a16="http://schemas.microsoft.com/office/drawing/2014/main" val="3087848089"/>
                    </a:ext>
                  </a:extLst>
                </a:gridCol>
                <a:gridCol w="1354403">
                  <a:extLst>
                    <a:ext uri="{9D8B030D-6E8A-4147-A177-3AD203B41FA5}">
                      <a16:colId xmlns:a16="http://schemas.microsoft.com/office/drawing/2014/main" val="20002"/>
                    </a:ext>
                  </a:extLst>
                </a:gridCol>
              </a:tblGrid>
              <a:tr h="475518">
                <a:tc>
                  <a:txBody>
                    <a:bodyPr/>
                    <a:lstStyle/>
                    <a:p>
                      <a:pPr algn="r"/>
                      <a:r>
                        <a:rPr lang="en-US" sz="1600" b="1" dirty="0">
                          <a:solidFill>
                            <a:schemeClr val="tx1"/>
                          </a:solidFill>
                        </a:rPr>
                        <a:t>GOLD STAR GROWERS</a:t>
                      </a:r>
                      <a:r>
                        <a:rPr lang="en-US" sz="1600" b="1" i="0" dirty="0">
                          <a:solidFill>
                            <a:schemeClr val="tx1"/>
                          </a:solidFill>
                        </a:rPr>
                        <a:t>—NEW</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85000"/>
                      </a:schemeClr>
                    </a:solidFill>
                  </a:tcPr>
                </a:tc>
                <a:tc>
                  <a:txBody>
                    <a:bodyPr/>
                    <a:lstStyle/>
                    <a:p>
                      <a:pPr algn="ctr"/>
                      <a:r>
                        <a:rPr lang="en-US" sz="1300" b="0" i="0" dirty="0"/>
                        <a:t>30</a:t>
                      </a:r>
                    </a:p>
                  </a:txBody>
                  <a:tcPr anchor="ctr">
                    <a:solidFill>
                      <a:schemeClr val="bg1">
                        <a:lumMod val="85000"/>
                      </a:schemeClr>
                    </a:solidFill>
                  </a:tcPr>
                </a:tc>
                <a:tc>
                  <a:txBody>
                    <a:bodyPr/>
                    <a:lstStyle/>
                    <a:p>
                      <a:pPr algn="ctr"/>
                      <a:r>
                        <a:rPr lang="en-US" sz="1300" b="0" i="0"/>
                        <a:t>185</a:t>
                      </a:r>
                      <a:endParaRPr lang="en-US" sz="1300" b="0" i="0" dirty="0"/>
                    </a:p>
                  </a:txBody>
                  <a:tcPr anchor="ctr">
                    <a:solidFill>
                      <a:schemeClr val="bg1">
                        <a:lumMod val="85000"/>
                      </a:schemeClr>
                    </a:solidFill>
                  </a:tcPr>
                </a:tc>
                <a:tc>
                  <a:txBody>
                    <a:bodyPr/>
                    <a:lstStyle/>
                    <a:p>
                      <a:pPr algn="ctr"/>
                      <a:r>
                        <a:rPr lang="en-US" sz="1300" b="1" i="1" dirty="0"/>
                        <a:t>215</a:t>
                      </a:r>
                    </a:p>
                  </a:txBody>
                  <a:tcPr anchor="c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816162768"/>
              </p:ext>
            </p:extLst>
          </p:nvPr>
        </p:nvGraphicFramePr>
        <p:xfrm>
          <a:off x="609600" y="4572000"/>
          <a:ext cx="7924799" cy="1249680"/>
        </p:xfrm>
        <a:graphic>
          <a:graphicData uri="http://schemas.openxmlformats.org/drawingml/2006/table">
            <a:tbl>
              <a:tblPr firstRow="1" bandRow="1">
                <a:tableStyleId>{00A15C55-8517-42AA-B614-E9B94910E393}</a:tableStyleId>
              </a:tblPr>
              <a:tblGrid>
                <a:gridCol w="4876800">
                  <a:extLst>
                    <a:ext uri="{9D8B030D-6E8A-4147-A177-3AD203B41FA5}">
                      <a16:colId xmlns:a16="http://schemas.microsoft.com/office/drawing/2014/main" val="20000"/>
                    </a:ext>
                  </a:extLst>
                </a:gridCol>
                <a:gridCol w="880533">
                  <a:extLst>
                    <a:ext uri="{9D8B030D-6E8A-4147-A177-3AD203B41FA5}">
                      <a16:colId xmlns:a16="http://schemas.microsoft.com/office/drawing/2014/main" val="20001"/>
                    </a:ext>
                  </a:extLst>
                </a:gridCol>
                <a:gridCol w="880533">
                  <a:extLst>
                    <a:ext uri="{9D8B030D-6E8A-4147-A177-3AD203B41FA5}">
                      <a16:colId xmlns:a16="http://schemas.microsoft.com/office/drawing/2014/main" val="740680740"/>
                    </a:ext>
                  </a:extLst>
                </a:gridCol>
                <a:gridCol w="1286933">
                  <a:extLst>
                    <a:ext uri="{9D8B030D-6E8A-4147-A177-3AD203B41FA5}">
                      <a16:colId xmlns:a16="http://schemas.microsoft.com/office/drawing/2014/main" val="20002"/>
                    </a:ext>
                  </a:extLst>
                </a:gridCol>
              </a:tblGrid>
              <a:tr h="272722">
                <a:tc gridSpan="3">
                  <a:txBody>
                    <a:bodyPr/>
                    <a:lstStyle/>
                    <a:p>
                      <a:pPr algn="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hMerge="1">
                  <a:txBody>
                    <a:bodyPr/>
                    <a:lstStyle/>
                    <a:p>
                      <a:pPr algn="r"/>
                      <a:endParaRPr lang="en-US" sz="1600" b="1" dirty="0">
                        <a:solidFill>
                          <a:schemeClr val="tx1"/>
                        </a:solidFill>
                      </a:endParaRP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gridSpan="3">
                  <a:txBody>
                    <a:bodyPr/>
                    <a:lstStyle/>
                    <a:p>
                      <a:pPr algn="r"/>
                      <a:r>
                        <a:rPr lang="en-US" sz="1400" i="1" dirty="0"/>
                        <a:t>CY 2019 Safety Awards Season (Silver, Gold, Million Hour)</a:t>
                      </a:r>
                      <a:endParaRPr lang="en-US" sz="14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a:txBody>
                    <a:bodyPr/>
                    <a:lstStyle/>
                    <a:p>
                      <a:pPr algn="ctr"/>
                      <a:r>
                        <a:rPr lang="en-US" sz="1400" b="1" i="1" dirty="0"/>
                        <a:t>3,200</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8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0" i="0" dirty="0"/>
                        <a:t>83</a:t>
                      </a:r>
                    </a:p>
                  </a:txBody>
                  <a:tcPr anchor="ctr">
                    <a:solidFill>
                      <a:schemeClr val="bg1">
                        <a:lumMod val="95000"/>
                      </a:schemeClr>
                    </a:solidFill>
                  </a:tcPr>
                </a:tc>
                <a:tc>
                  <a:txBody>
                    <a:bodyPr/>
                    <a:lstStyle/>
                    <a:p>
                      <a:pPr algn="ctr"/>
                      <a:r>
                        <a:rPr lang="en-US" sz="1400" b="1" i="1" dirty="0"/>
                        <a:t>87</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5749B052-77B1-4556-B718-0C6DD0A54D44}"/>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133736063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Not in Strategic Plan</a:t>
            </a:r>
          </a:p>
          <a:p>
            <a:pPr eaLnBrk="0" hangingPunct="0"/>
            <a:r>
              <a:rPr lang="en-US" sz="2400" i="1" dirty="0">
                <a:solidFill>
                  <a:schemeClr val="bg2"/>
                </a:solidFill>
              </a:rPr>
              <a:t>Alliances and Partnerships</a:t>
            </a:r>
            <a:endParaRPr lang="en-US" sz="2400" b="1" i="1" dirty="0">
              <a:solidFill>
                <a:schemeClr val="bg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39172" y="4699544"/>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7982" y="3553075"/>
            <a:ext cx="926432" cy="905845"/>
          </a:xfrm>
          <a:prstGeom prst="rect">
            <a:avLst/>
          </a:prstGeom>
        </p:spPr>
      </p:pic>
      <p:sp>
        <p:nvSpPr>
          <p:cNvPr id="12" name="Content Placeholder 8"/>
          <p:cNvSpPr>
            <a:spLocks noGrp="1"/>
          </p:cNvSpPr>
          <p:nvPr>
            <p:ph idx="1"/>
          </p:nvPr>
        </p:nvSpPr>
        <p:spPr>
          <a:xfrm>
            <a:off x="533400" y="1189037"/>
            <a:ext cx="7511014" cy="4525963"/>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p>
          <a:p>
            <a:endParaRPr lang="en-US" dirty="0"/>
          </a:p>
        </p:txBody>
      </p:sp>
      <p:sp>
        <p:nvSpPr>
          <p:cNvPr id="9" name="TextBox 8">
            <a:extLst>
              <a:ext uri="{FF2B5EF4-FFF2-40B4-BE49-F238E27FC236}">
                <a16:creationId xmlns:a16="http://schemas.microsoft.com/office/drawing/2014/main" id="{4B47E122-9636-4AA9-80D3-E9C9BE9440F0}"/>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1379393225"/>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12" name="Picture 11" descr="C:\Users\wllagoe.EADS\AppData\Local\Microsoft\Windows\Temporary Internet Files\Content.Outlook\PMWK0L31\IMG_0782.JPG"/>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981200" y="4419598"/>
            <a:ext cx="2133600" cy="914401"/>
          </a:xfrm>
          <a:prstGeom prst="rect">
            <a:avLst/>
          </a:prstGeom>
          <a:noFill/>
          <a:ln w="9525">
            <a:noFill/>
            <a:miter lim="800000"/>
            <a:headEnd/>
            <a:tailEnd/>
          </a:ln>
        </p:spPr>
      </p:pic>
      <p:pic>
        <p:nvPicPr>
          <p:cNvPr id="13" name="Picture 12" descr="C:\Users\wllagoe.EADS\Pictures\Training\30 Hour Bob evel 4 Suit Very Hot.JPG"/>
          <p:cNvPicPr/>
          <p:nvPr/>
        </p:nvPicPr>
        <p:blipFill>
          <a:blip r:embed="rId4" cstate="hqprint">
            <a:extLst>
              <a:ext uri="{28A0092B-C50C-407E-A947-70E740481C1C}">
                <a14:useLocalDpi xmlns:a14="http://schemas.microsoft.com/office/drawing/2010/main"/>
              </a:ext>
            </a:extLst>
          </a:blip>
          <a:srcRect/>
          <a:stretch>
            <a:fillRect/>
          </a:stretch>
        </p:blipFill>
        <p:spPr bwMode="auto">
          <a:xfrm>
            <a:off x="3581400" y="4419600"/>
            <a:ext cx="914400" cy="914400"/>
          </a:xfrm>
          <a:prstGeom prst="rect">
            <a:avLst/>
          </a:prstGeom>
          <a:noFill/>
          <a:ln w="9525">
            <a:noFill/>
            <a:miter lim="800000"/>
            <a:headEnd/>
            <a:tailEnd/>
          </a:ln>
        </p:spPr>
      </p:pic>
      <p:pic>
        <p:nvPicPr>
          <p:cNvPr id="20" name="Picture 19" descr="https://fbcdn-sphotos-a-a.akamaihd.net/hphotos-ak-ash4/179112_10151363928830936_1203035425_n.jpg"/>
          <p:cNvPicPr/>
          <p:nvPr/>
        </p:nvPicPr>
        <p:blipFill>
          <a:blip r:embed="rId5" cstate="hqprint">
            <a:extLst>
              <a:ext uri="{28A0092B-C50C-407E-A947-70E740481C1C}">
                <a14:useLocalDpi xmlns:a14="http://schemas.microsoft.com/office/drawing/2010/main"/>
              </a:ext>
            </a:extLst>
          </a:blip>
          <a:srcRect/>
          <a:stretch>
            <a:fillRect/>
          </a:stretch>
        </p:blipFill>
        <p:spPr bwMode="auto">
          <a:xfrm>
            <a:off x="7086600" y="4419600"/>
            <a:ext cx="1447800" cy="1219200"/>
          </a:xfrm>
          <a:prstGeom prst="rect">
            <a:avLst/>
          </a:prstGeom>
          <a:noFill/>
          <a:ln w="9525">
            <a:noFill/>
            <a:miter lim="800000"/>
            <a:headEnd/>
            <a:tailEnd/>
          </a:ln>
        </p:spPr>
      </p:pic>
      <p:pic>
        <p:nvPicPr>
          <p:cNvPr id="21" name="Picture 20" descr="C:\Users\wllagoe.EADS\AppData\Local\Microsoft\Windows\Temporary Internet Files\Content.Outlook\PMWK0L31\SCBA trainig raleigh.jpg"/>
          <p:cNvPicPr/>
          <p:nvPr/>
        </p:nvPicPr>
        <p:blipFill>
          <a:blip r:embed="rId6" cstate="hqprint">
            <a:extLst>
              <a:ext uri="{28A0092B-C50C-407E-A947-70E740481C1C}">
                <a14:useLocalDpi xmlns:a14="http://schemas.microsoft.com/office/drawing/2010/main"/>
              </a:ext>
            </a:extLst>
          </a:blip>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7" cstate="hqprint">
            <a:extLst>
              <a:ext uri="{28A0092B-C50C-407E-A947-70E740481C1C}">
                <a14:useLocalDpi xmlns:a14="http://schemas.microsoft.com/office/drawing/2010/main"/>
              </a:ext>
            </a:extLst>
          </a:blip>
          <a:srcRect/>
          <a:stretch>
            <a:fillRect/>
          </a:stretch>
        </p:blipFill>
        <p:spPr bwMode="auto">
          <a:xfrm>
            <a:off x="5410200" y="44196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8" cstate="hqprint">
            <a:extLst>
              <a:ext uri="{28A0092B-C50C-407E-A947-70E740481C1C}">
                <a14:useLocalDpi xmlns:a14="http://schemas.microsoft.com/office/drawing/2010/main"/>
              </a:ext>
            </a:extLst>
          </a:blip>
          <a:srcRect/>
          <a:stretch>
            <a:fillRect/>
          </a:stretch>
        </p:blipFill>
        <p:spPr bwMode="auto">
          <a:xfrm>
            <a:off x="4495800" y="4419601"/>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9" cstate="hqprint">
            <a:extLst>
              <a:ext uri="{28A0092B-C50C-407E-A947-70E740481C1C}">
                <a14:useLocalDpi xmlns:a14="http://schemas.microsoft.com/office/drawing/2010/main"/>
              </a:ext>
            </a:extLst>
          </a:blip>
          <a:srcRect/>
          <a:stretch>
            <a:fillRect/>
          </a:stretch>
        </p:blipFill>
        <p:spPr bwMode="auto">
          <a:xfrm>
            <a:off x="1371600" y="4419600"/>
            <a:ext cx="1828800"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sp>
        <p:nvSpPr>
          <p:cNvPr id="22" name="TextBox 21">
            <a:extLst>
              <a:ext uri="{FF2B5EF4-FFF2-40B4-BE49-F238E27FC236}">
                <a16:creationId xmlns:a16="http://schemas.microsoft.com/office/drawing/2014/main" id="{8C744D36-B1C7-475D-8BFA-3FF8F882C242}"/>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
        <p:nvSpPr>
          <p:cNvPr id="4" name="Content Placeholder 3">
            <a:extLst>
              <a:ext uri="{FF2B5EF4-FFF2-40B4-BE49-F238E27FC236}">
                <a16:creationId xmlns:a16="http://schemas.microsoft.com/office/drawing/2014/main" id="{8AA54979-B350-4E3A-B775-92BB11F69C53}"/>
              </a:ext>
            </a:extLst>
          </p:cNvPr>
          <p:cNvSpPr>
            <a:spLocks noGrp="1"/>
          </p:cNvSpPr>
          <p:nvPr>
            <p:ph sz="half" idx="1"/>
          </p:nvPr>
        </p:nvSpPr>
        <p:spPr>
          <a:xfrm>
            <a:off x="609600" y="1295401"/>
            <a:ext cx="3924300" cy="3899352"/>
          </a:xfrm>
        </p:spPr>
        <p:txBody>
          <a:bodyPr/>
          <a:lstStyle/>
          <a:p>
            <a:endParaRPr lang="en-US" dirty="0"/>
          </a:p>
        </p:txBody>
      </p:sp>
      <p:graphicFrame>
        <p:nvGraphicFramePr>
          <p:cNvPr id="26" name="Content Placeholder 4">
            <a:extLst>
              <a:ext uri="{FF2B5EF4-FFF2-40B4-BE49-F238E27FC236}">
                <a16:creationId xmlns:a16="http://schemas.microsoft.com/office/drawing/2014/main" id="{B45739B5-B77A-45DB-8C57-76F6080B773E}"/>
              </a:ext>
            </a:extLst>
          </p:cNvPr>
          <p:cNvGraphicFramePr>
            <a:graphicFrameLocks/>
          </p:cNvGraphicFramePr>
          <p:nvPr>
            <p:extLst>
              <p:ext uri="{D42A27DB-BD31-4B8C-83A1-F6EECF244321}">
                <p14:modId xmlns:p14="http://schemas.microsoft.com/office/powerpoint/2010/main" val="3692554438"/>
              </p:ext>
            </p:extLst>
          </p:nvPr>
        </p:nvGraphicFramePr>
        <p:xfrm>
          <a:off x="609600" y="1143000"/>
          <a:ext cx="7924802" cy="3034846"/>
        </p:xfrm>
        <a:graphic>
          <a:graphicData uri="http://schemas.openxmlformats.org/drawingml/2006/table">
            <a:tbl>
              <a:tblPr firstRow="1" bandRow="1">
                <a:tableStyleId>{00A15C55-8517-42AA-B614-E9B94910E393}</a:tableStyleId>
              </a:tblPr>
              <a:tblGrid>
                <a:gridCol w="2037124">
                  <a:extLst>
                    <a:ext uri="{9D8B030D-6E8A-4147-A177-3AD203B41FA5}">
                      <a16:colId xmlns:a16="http://schemas.microsoft.com/office/drawing/2014/main" val="20000"/>
                    </a:ext>
                  </a:extLst>
                </a:gridCol>
                <a:gridCol w="611137">
                  <a:extLst>
                    <a:ext uri="{9D8B030D-6E8A-4147-A177-3AD203B41FA5}">
                      <a16:colId xmlns:a16="http://schemas.microsoft.com/office/drawing/2014/main" val="20001"/>
                    </a:ext>
                  </a:extLst>
                </a:gridCol>
                <a:gridCol w="611137">
                  <a:extLst>
                    <a:ext uri="{9D8B030D-6E8A-4147-A177-3AD203B41FA5}">
                      <a16:colId xmlns:a16="http://schemas.microsoft.com/office/drawing/2014/main" val="1808092817"/>
                    </a:ext>
                  </a:extLst>
                </a:gridCol>
                <a:gridCol w="769234">
                  <a:extLst>
                    <a:ext uri="{9D8B030D-6E8A-4147-A177-3AD203B41FA5}">
                      <a16:colId xmlns:a16="http://schemas.microsoft.com/office/drawing/2014/main" val="20002"/>
                    </a:ext>
                  </a:extLst>
                </a:gridCol>
                <a:gridCol w="1980884">
                  <a:extLst>
                    <a:ext uri="{9D8B030D-6E8A-4147-A177-3AD203B41FA5}">
                      <a16:colId xmlns:a16="http://schemas.microsoft.com/office/drawing/2014/main" val="20003"/>
                    </a:ext>
                  </a:extLst>
                </a:gridCol>
                <a:gridCol w="601148">
                  <a:extLst>
                    <a:ext uri="{9D8B030D-6E8A-4147-A177-3AD203B41FA5}">
                      <a16:colId xmlns:a16="http://schemas.microsoft.com/office/drawing/2014/main" val="20004"/>
                    </a:ext>
                  </a:extLst>
                </a:gridCol>
                <a:gridCol w="601148">
                  <a:extLst>
                    <a:ext uri="{9D8B030D-6E8A-4147-A177-3AD203B41FA5}">
                      <a16:colId xmlns:a16="http://schemas.microsoft.com/office/drawing/2014/main" val="828449540"/>
                    </a:ext>
                  </a:extLst>
                </a:gridCol>
                <a:gridCol w="712990">
                  <a:extLst>
                    <a:ext uri="{9D8B030D-6E8A-4147-A177-3AD203B41FA5}">
                      <a16:colId xmlns:a16="http://schemas.microsoft.com/office/drawing/2014/main" val="20005"/>
                    </a:ext>
                  </a:extLst>
                </a:gridCol>
              </a:tblGrid>
              <a:tr h="488902">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 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8746">
                <a:tc>
                  <a:txBody>
                    <a:bodyPr/>
                    <a:lstStyle/>
                    <a:p>
                      <a:pPr algn="r"/>
                      <a:r>
                        <a:rPr lang="en-US" sz="1200" b="0" i="1" dirty="0"/>
                        <a:t>Struck By</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7</a:t>
                      </a:r>
                    </a:p>
                  </a:txBody>
                  <a:tcPr anchor="ctr">
                    <a:solidFill>
                      <a:schemeClr val="bg1">
                        <a:lumMod val="95000"/>
                      </a:schemeClr>
                    </a:solidFill>
                  </a:tcPr>
                </a:tc>
                <a:tc>
                  <a:txBody>
                    <a:bodyPr/>
                    <a:lstStyle/>
                    <a:p>
                      <a:pPr algn="ctr"/>
                      <a:r>
                        <a:rPr lang="en-US" sz="1200" b="1" i="1" dirty="0"/>
                        <a:t>8</a:t>
                      </a:r>
                    </a:p>
                  </a:txBody>
                  <a:tcPr anchor="ctr">
                    <a:solidFill>
                      <a:schemeClr val="bg1">
                        <a:lumMod val="95000"/>
                      </a:schemeClr>
                    </a:solidFill>
                  </a:tcPr>
                </a:tc>
                <a:tc>
                  <a:txBody>
                    <a:bodyPr/>
                    <a:lstStyle/>
                    <a:p>
                      <a:pPr algn="r"/>
                      <a:r>
                        <a:rPr lang="en-US" sz="1200" i="1" dirty="0"/>
                        <a:t>Inhalation</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b="1" i="1" dirty="0"/>
                        <a:t>1</a:t>
                      </a:r>
                    </a:p>
                  </a:txBody>
                  <a:tcPr anchor="ctr">
                    <a:solidFill>
                      <a:schemeClr val="bg1">
                        <a:lumMod val="95000"/>
                      </a:schemeClr>
                    </a:solidFill>
                  </a:tcPr>
                </a:tc>
                <a:extLst>
                  <a:ext uri="{0D108BD9-81ED-4DB2-BD59-A6C34878D82A}">
                    <a16:rowId xmlns:a16="http://schemas.microsoft.com/office/drawing/2014/main" val="10001"/>
                  </a:ext>
                </a:extLst>
              </a:tr>
              <a:tr h="334584">
                <a:tc>
                  <a:txBody>
                    <a:bodyPr/>
                    <a:lstStyle/>
                    <a:p>
                      <a:pPr algn="r"/>
                      <a:r>
                        <a:rPr lang="en-US" sz="1200" b="0" i="1" dirty="0"/>
                        <a:t>Caught In/Between</a:t>
                      </a:r>
                    </a:p>
                  </a:txBody>
                  <a:tcPr anchor="ctr">
                    <a:solidFill>
                      <a:schemeClr val="bg1">
                        <a:lumMod val="85000"/>
                      </a:schemeClr>
                    </a:solidFill>
                  </a:tcPr>
                </a:tc>
                <a:tc>
                  <a:txBody>
                    <a:bodyPr/>
                    <a:lstStyle/>
                    <a:p>
                      <a:pPr algn="ctr"/>
                      <a:r>
                        <a:rPr lang="en-US" sz="1200" i="0" dirty="0"/>
                        <a:t>3</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b="1" i="1" dirty="0"/>
                        <a:t>4</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extLst>
                  <a:ext uri="{0D108BD9-81ED-4DB2-BD59-A6C34878D82A}">
                    <a16:rowId xmlns:a16="http://schemas.microsoft.com/office/drawing/2014/main" val="10002"/>
                  </a:ext>
                </a:extLst>
              </a:tr>
              <a:tr h="334584">
                <a:tc>
                  <a:txBody>
                    <a:bodyPr/>
                    <a:lstStyle/>
                    <a:p>
                      <a:pPr algn="r"/>
                      <a:r>
                        <a:rPr lang="en-US" sz="1200" b="0" i="1" dirty="0"/>
                        <a:t>Bite/Sting/Scratch</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extLst>
                  <a:ext uri="{0D108BD9-81ED-4DB2-BD59-A6C34878D82A}">
                    <a16:rowId xmlns:a16="http://schemas.microsoft.com/office/drawing/2014/main" val="10003"/>
                  </a:ext>
                </a:extLst>
              </a:tr>
              <a:tr h="471335">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extLst>
                  <a:ext uri="{0D108BD9-81ED-4DB2-BD59-A6C34878D82A}">
                    <a16:rowId xmlns:a16="http://schemas.microsoft.com/office/drawing/2014/main" val="10004"/>
                  </a:ext>
                </a:extLst>
              </a:tr>
              <a:tr h="461994">
                <a:tc>
                  <a:txBody>
                    <a:bodyPr/>
                    <a:lstStyle/>
                    <a:p>
                      <a:pPr algn="r"/>
                      <a:r>
                        <a:rPr lang="en-US" sz="1200" b="0" i="1" dirty="0"/>
                        <a:t>Fall (From Elevation)</a:t>
                      </a:r>
                    </a:p>
                  </a:txBody>
                  <a:tcPr anchor="ctr">
                    <a:solidFill>
                      <a:schemeClr val="bg1">
                        <a:lumMod val="95000"/>
                      </a:schemeClr>
                    </a:solidFill>
                  </a:tcPr>
                </a:tc>
                <a:tc>
                  <a:txBody>
                    <a:bodyPr/>
                    <a:lstStyle/>
                    <a:p>
                      <a:pPr algn="ctr"/>
                      <a:r>
                        <a:rPr lang="en-US" sz="1200" i="0" dirty="0"/>
                        <a:t>6</a:t>
                      </a:r>
                    </a:p>
                  </a:txBody>
                  <a:tcPr anchor="ctr">
                    <a:solidFill>
                      <a:schemeClr val="bg1">
                        <a:lumMod val="95000"/>
                      </a:schemeClr>
                    </a:solidFill>
                  </a:tcPr>
                </a:tc>
                <a:tc>
                  <a:txBody>
                    <a:bodyPr/>
                    <a:lstStyle/>
                    <a:p>
                      <a:pPr algn="ctr"/>
                      <a:r>
                        <a:rPr lang="en-US" sz="1200" i="0" dirty="0"/>
                        <a:t>3</a:t>
                      </a:r>
                    </a:p>
                  </a:txBody>
                  <a:tcPr anchor="ctr">
                    <a:solidFill>
                      <a:schemeClr val="bg1">
                        <a:lumMod val="95000"/>
                      </a:schemeClr>
                    </a:solidFill>
                  </a:tcPr>
                </a:tc>
                <a:tc>
                  <a:txBody>
                    <a:bodyPr/>
                    <a:lstStyle/>
                    <a:p>
                      <a:pPr algn="ctr"/>
                      <a:r>
                        <a:rPr lang="en-US" sz="1200" b="1" i="1" dirty="0"/>
                        <a:t>9</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extLst>
                  <a:ext uri="{0D108BD9-81ED-4DB2-BD59-A6C34878D82A}">
                    <a16:rowId xmlns:a16="http://schemas.microsoft.com/office/drawing/2014/main" val="10005"/>
                  </a:ext>
                </a:extLst>
              </a:tr>
              <a:tr h="320117">
                <a:tc>
                  <a:txBody>
                    <a:bodyPr/>
                    <a:lstStyle/>
                    <a:p>
                      <a:pPr algn="r"/>
                      <a:r>
                        <a:rPr lang="en-US" sz="1200" b="0" i="1" dirty="0"/>
                        <a:t>Struck Against</a:t>
                      </a:r>
                    </a:p>
                  </a:txBody>
                  <a:tcPr anchor="ctr">
                    <a:solidFill>
                      <a:schemeClr val="bg1">
                        <a:lumMod val="85000"/>
                      </a:schemeClr>
                    </a:solidFill>
                  </a:tcPr>
                </a:tc>
                <a:tc>
                  <a:txBody>
                    <a:bodyPr/>
                    <a:lstStyle/>
                    <a:p>
                      <a:pPr algn="ctr"/>
                      <a:r>
                        <a:rPr lang="en-US" sz="1200" i="0" u="none"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extLst>
                  <a:ext uri="{0D108BD9-81ED-4DB2-BD59-A6C34878D82A}">
                    <a16:rowId xmlns:a16="http://schemas.microsoft.com/office/drawing/2014/main" val="10006"/>
                  </a:ext>
                </a:extLst>
              </a:tr>
              <a:tr h="334584">
                <a:tc>
                  <a:txBody>
                    <a:bodyPr/>
                    <a:lstStyle/>
                    <a:p>
                      <a:pPr algn="r"/>
                      <a:r>
                        <a:rPr lang="en-US" sz="1200" b="0" i="1" dirty="0"/>
                        <a:t>Rubbed/Abraded</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0" i="0" u="none" dirty="0"/>
                        <a:t>1</a:t>
                      </a:r>
                    </a:p>
                  </a:txBody>
                  <a:tcPr anchor="ctr">
                    <a:solidFill>
                      <a:schemeClr val="bg1">
                        <a:lumMod val="95000"/>
                      </a:schemeClr>
                    </a:solidFill>
                  </a:tcPr>
                </a:tc>
                <a:tc>
                  <a:txBody>
                    <a:bodyPr/>
                    <a:lstStyle/>
                    <a:p>
                      <a:pPr algn="ctr"/>
                      <a:r>
                        <a:rPr lang="en-US" sz="1200" b="1" i="1" u="none" dirty="0"/>
                        <a:t>1</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graphicFrame>
        <p:nvGraphicFramePr>
          <p:cNvPr id="27" name="Table 26">
            <a:extLst>
              <a:ext uri="{FF2B5EF4-FFF2-40B4-BE49-F238E27FC236}">
                <a16:creationId xmlns:a16="http://schemas.microsoft.com/office/drawing/2014/main" id="{696D25C6-8339-4715-8880-2A7D17C12E63}"/>
              </a:ext>
            </a:extLst>
          </p:cNvPr>
          <p:cNvGraphicFramePr>
            <a:graphicFrameLocks noGrp="1"/>
          </p:cNvGraphicFramePr>
          <p:nvPr>
            <p:extLst>
              <p:ext uri="{D42A27DB-BD31-4B8C-83A1-F6EECF244321}">
                <p14:modId xmlns:p14="http://schemas.microsoft.com/office/powerpoint/2010/main" val="1237024506"/>
              </p:ext>
            </p:extLst>
          </p:nvPr>
        </p:nvGraphicFramePr>
        <p:xfrm>
          <a:off x="609603" y="5303520"/>
          <a:ext cx="7924797" cy="548640"/>
        </p:xfrm>
        <a:graphic>
          <a:graphicData uri="http://schemas.openxmlformats.org/drawingml/2006/table">
            <a:tbl>
              <a:tblPr firstRow="1" bandRow="1">
                <a:tableStyleId>{00A15C55-8517-42AA-B614-E9B94910E393}</a:tableStyleId>
              </a:tblPr>
              <a:tblGrid>
                <a:gridCol w="1651010">
                  <a:extLst>
                    <a:ext uri="{9D8B030D-6E8A-4147-A177-3AD203B41FA5}">
                      <a16:colId xmlns:a16="http://schemas.microsoft.com/office/drawing/2014/main" val="20000"/>
                    </a:ext>
                  </a:extLst>
                </a:gridCol>
                <a:gridCol w="688068">
                  <a:extLst>
                    <a:ext uri="{9D8B030D-6E8A-4147-A177-3AD203B41FA5}">
                      <a16:colId xmlns:a16="http://schemas.microsoft.com/office/drawing/2014/main" val="20001"/>
                    </a:ext>
                  </a:extLst>
                </a:gridCol>
                <a:gridCol w="3147319">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842211">
                  <a:extLst>
                    <a:ext uri="{9D8B030D-6E8A-4147-A177-3AD203B41FA5}">
                      <a16:colId xmlns:a16="http://schemas.microsoft.com/office/drawing/2014/main" val="3164926344"/>
                    </a:ext>
                  </a:extLst>
                </a:gridCol>
                <a:gridCol w="834189">
                  <a:extLst>
                    <a:ext uri="{9D8B030D-6E8A-4147-A177-3AD203B41FA5}">
                      <a16:colId xmlns:a16="http://schemas.microsoft.com/office/drawing/2014/main" val="20004"/>
                    </a:ext>
                  </a:extLst>
                </a:gridCol>
              </a:tblGrid>
              <a:tr h="267742">
                <a:tc gridSpan="2">
                  <a:txBody>
                    <a:bodyPr/>
                    <a:lstStyle/>
                    <a:p>
                      <a:pPr algn="ctr"/>
                      <a:r>
                        <a:rPr lang="en-US" sz="1200" b="1" i="0" dirty="0">
                          <a:solidFill>
                            <a:schemeClr val="tx1"/>
                          </a:solidFill>
                        </a:rPr>
                        <a:t>                       FFY 2019</a:t>
                      </a:r>
                      <a:endParaRPr lang="en-US" sz="12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200" b="1" i="0" u="none" dirty="0">
                          <a:solidFill>
                            <a:schemeClr val="tx1"/>
                          </a:solidFill>
                        </a:rPr>
                        <a:t>FFY 2020</a:t>
                      </a:r>
                      <a:endParaRPr lang="en-US" sz="1200" b="0" i="0" u="none" dirty="0">
                        <a:solidFill>
                          <a:schemeClr val="tx1"/>
                        </a:solidFill>
                      </a:endParaRPr>
                    </a:p>
                  </a:txBody>
                  <a:tcPr anchor="ctr">
                    <a:solidFill>
                      <a:schemeClr val="bg1">
                        <a:lumMod val="75000"/>
                      </a:schemeClr>
                    </a:solidFill>
                  </a:tcPr>
                </a:tc>
                <a:tc>
                  <a:txBody>
                    <a:bodyPr/>
                    <a:lstStyle/>
                    <a:p>
                      <a:pPr algn="ctr"/>
                      <a:r>
                        <a:rPr lang="en-US" sz="1200" b="1" i="0" u="none" dirty="0">
                          <a:solidFill>
                            <a:schemeClr val="tx1"/>
                          </a:solidFill>
                        </a:rPr>
                        <a:t>1</a:t>
                      </a:r>
                      <a:r>
                        <a:rPr lang="en-US" sz="1200" b="1" i="0" u="none" baseline="30000" dirty="0">
                          <a:solidFill>
                            <a:schemeClr val="tx1"/>
                          </a:solidFill>
                        </a:rPr>
                        <a:t>st</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2</a:t>
                      </a:r>
                      <a:r>
                        <a:rPr lang="en-US" sz="1200" b="1" i="0" u="none" baseline="30000" dirty="0">
                          <a:solidFill>
                            <a:schemeClr val="tx1"/>
                          </a:solidFill>
                        </a:rPr>
                        <a:t>nd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742">
                <a:tc>
                  <a:txBody>
                    <a:bodyPr/>
                    <a:lstStyle/>
                    <a:p>
                      <a:pPr algn="r"/>
                      <a:r>
                        <a:rPr lang="en-US" sz="1200" b="0" i="1" baseline="0" dirty="0">
                          <a:solidFill>
                            <a:schemeClr val="tx1"/>
                          </a:solidFill>
                        </a:rPr>
                        <a:t>Total Fatalities</a:t>
                      </a:r>
                      <a:endParaRPr lang="en-US" sz="1200" b="0" i="1" dirty="0">
                        <a:solidFill>
                          <a:schemeClr val="tx1"/>
                        </a:solidFill>
                      </a:endParaRPr>
                    </a:p>
                  </a:txBody>
                  <a:tcPr>
                    <a:solidFill>
                      <a:schemeClr val="bg1">
                        <a:lumMod val="85000"/>
                      </a:schemeClr>
                    </a:solidFill>
                  </a:tcPr>
                </a:tc>
                <a:tc>
                  <a:txBody>
                    <a:bodyPr/>
                    <a:lstStyle/>
                    <a:p>
                      <a:pPr algn="ctr"/>
                      <a:r>
                        <a:rPr lang="en-US" sz="1200" b="1" i="1" dirty="0">
                          <a:solidFill>
                            <a:schemeClr val="tx1"/>
                          </a:solidFill>
                        </a:rPr>
                        <a:t>54</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1" baseline="0" dirty="0">
                          <a:solidFill>
                            <a:schemeClr val="tx1"/>
                          </a:solidFill>
                        </a:rPr>
                        <a:t>Fatalities</a:t>
                      </a:r>
                      <a:endParaRPr lang="en-US" sz="1200" b="0" i="1" dirty="0">
                        <a:solidFill>
                          <a:schemeClr val="tx1"/>
                        </a:solidFill>
                      </a:endParaRPr>
                    </a:p>
                  </a:txBody>
                  <a:tcPr>
                    <a:solidFill>
                      <a:schemeClr val="bg1">
                        <a:lumMod val="85000"/>
                      </a:schemeClr>
                    </a:solidFill>
                  </a:tcPr>
                </a:tc>
                <a:tc>
                  <a:txBody>
                    <a:bodyPr/>
                    <a:lstStyle/>
                    <a:p>
                      <a:pPr algn="ctr"/>
                      <a:r>
                        <a:rPr lang="en-US" sz="1200" b="0" i="0" u="none" dirty="0">
                          <a:solidFill>
                            <a:schemeClr val="tx1"/>
                          </a:solidFill>
                        </a:rPr>
                        <a:t>10</a:t>
                      </a:r>
                    </a:p>
                  </a:txBody>
                  <a:tcPr>
                    <a:solidFill>
                      <a:schemeClr val="bg1">
                        <a:lumMod val="95000"/>
                      </a:schemeClr>
                    </a:solidFill>
                  </a:tcPr>
                </a:tc>
                <a:tc>
                  <a:txBody>
                    <a:bodyPr/>
                    <a:lstStyle/>
                    <a:p>
                      <a:pPr algn="ctr"/>
                      <a:r>
                        <a:rPr lang="en-US" sz="1200" b="0" i="0" u="none" dirty="0">
                          <a:solidFill>
                            <a:schemeClr val="tx1"/>
                          </a:solidFill>
                        </a:rPr>
                        <a:t>13</a:t>
                      </a:r>
                    </a:p>
                  </a:txBody>
                  <a:tcPr>
                    <a:solidFill>
                      <a:schemeClr val="bg1">
                        <a:lumMod val="95000"/>
                      </a:schemeClr>
                    </a:solidFill>
                  </a:tcPr>
                </a:tc>
                <a:tc>
                  <a:txBody>
                    <a:bodyPr/>
                    <a:lstStyle/>
                    <a:p>
                      <a:pPr algn="ctr"/>
                      <a:r>
                        <a:rPr lang="en-US" sz="1200" b="1" i="1" u="none" dirty="0">
                          <a:solidFill>
                            <a:schemeClr val="tx1"/>
                          </a:solidFill>
                        </a:rPr>
                        <a:t>23</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210145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Not in Strategic Plan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143000"/>
            <a:ext cx="7924800" cy="4525963"/>
          </a:xfrm>
        </p:spPr>
        <p:txBody>
          <a:bodyPr/>
          <a:lstStyle/>
          <a:p>
            <a:r>
              <a:rPr lang="en-US" b="1" dirty="0"/>
              <a:t>Partnerships</a:t>
            </a:r>
          </a:p>
          <a:p>
            <a:endParaRPr lang="en-US" sz="1000" b="1" dirty="0"/>
          </a:p>
          <a:p>
            <a:pPr lvl="1"/>
            <a:r>
              <a:rPr lang="en-US" i="1" dirty="0"/>
              <a:t>Sanders Utility Construction Company, Inc.</a:t>
            </a:r>
          </a:p>
          <a:p>
            <a:pPr lvl="1"/>
            <a:endParaRPr lang="en-US" sz="1000" i="1" dirty="0"/>
          </a:p>
          <a:p>
            <a:pPr lvl="2"/>
            <a:r>
              <a:rPr lang="en-US" dirty="0"/>
              <a:t>Design Build Project to improve/up-size/replace sanitary sewer lines along the Irwin Creek Tributary to the Irwin Creek Interceptor</a:t>
            </a:r>
          </a:p>
          <a:p>
            <a:pPr lvl="2"/>
            <a:endParaRPr lang="en-US" sz="1000" dirty="0"/>
          </a:p>
          <a:p>
            <a:pPr lvl="2"/>
            <a:r>
              <a:rPr lang="en-US" dirty="0"/>
              <a:t>March 2020 - 2022</a:t>
            </a:r>
          </a:p>
          <a:p>
            <a:endParaRPr lang="en-US" dirty="0"/>
          </a:p>
        </p:txBody>
      </p:sp>
      <p:sp>
        <p:nvSpPr>
          <p:cNvPr id="11" name="TextBox 10">
            <a:extLst>
              <a:ext uri="{FF2B5EF4-FFF2-40B4-BE49-F238E27FC236}">
                <a16:creationId xmlns:a16="http://schemas.microsoft.com/office/drawing/2014/main" id="{096EFBE3-60E2-4994-8936-7FFF755F4CAF}"/>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pic>
        <p:nvPicPr>
          <p:cNvPr id="5" name="Picture 4">
            <a:extLst>
              <a:ext uri="{FF2B5EF4-FFF2-40B4-BE49-F238E27FC236}">
                <a16:creationId xmlns:a16="http://schemas.microsoft.com/office/drawing/2014/main" id="{9B9AAC41-D83E-4ABB-AA70-5D3119F268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04368" y="3835696"/>
            <a:ext cx="2753832" cy="2065374"/>
          </a:xfrm>
          <a:prstGeom prst="rect">
            <a:avLst/>
          </a:prstGeom>
        </p:spPr>
      </p:pic>
      <p:pic>
        <p:nvPicPr>
          <p:cNvPr id="14" name="Picture 13">
            <a:extLst>
              <a:ext uri="{FF2B5EF4-FFF2-40B4-BE49-F238E27FC236}">
                <a16:creationId xmlns:a16="http://schemas.microsoft.com/office/drawing/2014/main" id="{EE186078-94C2-4B56-A038-C63A89F4038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1" y="3835695"/>
            <a:ext cx="2753832" cy="2065374"/>
          </a:xfrm>
          <a:prstGeom prst="rect">
            <a:avLst/>
          </a:prstGeom>
        </p:spPr>
      </p:pic>
      <p:pic>
        <p:nvPicPr>
          <p:cNvPr id="15" name="Picture 14">
            <a:extLst>
              <a:ext uri="{FF2B5EF4-FFF2-40B4-BE49-F238E27FC236}">
                <a16:creationId xmlns:a16="http://schemas.microsoft.com/office/drawing/2014/main" id="{BCBE0B06-93C5-4815-8364-9714772DF7B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37367" y="3835695"/>
            <a:ext cx="2753833" cy="2065375"/>
          </a:xfrm>
          <a:prstGeom prst="rect">
            <a:avLst/>
          </a:prstGeom>
        </p:spPr>
      </p:pic>
    </p:spTree>
    <p:extLst>
      <p:ext uri="{BB962C8B-B14F-4D97-AF65-F5344CB8AC3E}">
        <p14:creationId xmlns:p14="http://schemas.microsoft.com/office/powerpoint/2010/main" val="22663205"/>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276999"/>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 </a:t>
            </a:r>
          </a:p>
        </p:txBody>
      </p:sp>
      <p:graphicFrame>
        <p:nvGraphicFramePr>
          <p:cNvPr id="11" name="Table 10"/>
          <p:cNvGraphicFramePr>
            <a:graphicFrameLocks noGrp="1"/>
          </p:cNvGraphicFramePr>
          <p:nvPr>
            <p:extLst>
              <p:ext uri="{D42A27DB-BD31-4B8C-83A1-F6EECF244321}">
                <p14:modId xmlns:p14="http://schemas.microsoft.com/office/powerpoint/2010/main" val="2170327984"/>
              </p:ext>
            </p:extLst>
          </p:nvPr>
        </p:nvGraphicFramePr>
        <p:xfrm>
          <a:off x="1752600" y="1188720"/>
          <a:ext cx="5029200" cy="868680"/>
        </p:xfrm>
        <a:graphic>
          <a:graphicData uri="http://schemas.openxmlformats.org/drawingml/2006/table">
            <a:tbl>
              <a:tblPr firstRow="1" bandRow="1">
                <a:tableStyleId>{00A15C55-8517-42AA-B614-E9B94910E393}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8" name="Content Placeholder 5">
            <a:extLst>
              <a:ext uri="{FF2B5EF4-FFF2-40B4-BE49-F238E27FC236}">
                <a16:creationId xmlns:a16="http://schemas.microsoft.com/office/drawing/2014/main" id="{23841E39-BA6F-43DF-BAE7-2234A21217B4}"/>
              </a:ext>
            </a:extLst>
          </p:cNvPr>
          <p:cNvGraphicFramePr>
            <a:graphicFrameLocks/>
          </p:cNvGraphicFramePr>
          <p:nvPr>
            <p:extLst>
              <p:ext uri="{D42A27DB-BD31-4B8C-83A1-F6EECF244321}">
                <p14:modId xmlns:p14="http://schemas.microsoft.com/office/powerpoint/2010/main" val="4252747539"/>
              </p:ext>
            </p:extLst>
          </p:nvPr>
        </p:nvGraphicFramePr>
        <p:xfrm>
          <a:off x="533398" y="1904999"/>
          <a:ext cx="8001001" cy="2133601"/>
        </p:xfrm>
        <a:graphic>
          <a:graphicData uri="http://schemas.openxmlformats.org/drawingml/2006/table">
            <a:tbl>
              <a:tblPr firstRow="1" bandRow="1">
                <a:tableStyleId>{00A15C55-8517-42AA-B614-E9B94910E393}</a:tableStyleId>
              </a:tblPr>
              <a:tblGrid>
                <a:gridCol w="1219202">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3458425628"/>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324763908"/>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3530613554"/>
                    </a:ext>
                  </a:extLst>
                </a:gridCol>
                <a:gridCol w="1056862">
                  <a:extLst>
                    <a:ext uri="{9D8B030D-6E8A-4147-A177-3AD203B41FA5}">
                      <a16:colId xmlns:a16="http://schemas.microsoft.com/office/drawing/2014/main" val="20004"/>
                    </a:ext>
                  </a:extLst>
                </a:gridCol>
                <a:gridCol w="695737">
                  <a:extLst>
                    <a:ext uri="{9D8B030D-6E8A-4147-A177-3AD203B41FA5}">
                      <a16:colId xmlns:a16="http://schemas.microsoft.com/office/drawing/2014/main" val="2129303459"/>
                    </a:ext>
                  </a:extLst>
                </a:gridCol>
              </a:tblGrid>
              <a:tr h="588773">
                <a:tc>
                  <a:txBody>
                    <a:bodyPr/>
                    <a:lstStyle/>
                    <a:p>
                      <a:pPr algn="r"/>
                      <a:r>
                        <a:rPr lang="en-US" sz="1200" b="1" dirty="0">
                          <a:solidFill>
                            <a:schemeClr val="tx1"/>
                          </a:solidFill>
                        </a:rPr>
                        <a:t>ACTIVITY</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Cumulative Total</a:t>
                      </a:r>
                    </a:p>
                  </a:txBody>
                  <a:tcPr anchor="ctr">
                    <a:solidFill>
                      <a:schemeClr val="bg1">
                        <a:lumMod val="75000"/>
                      </a:schemeClr>
                    </a:solidFill>
                  </a:tcPr>
                </a:tc>
                <a:tc>
                  <a:txBody>
                    <a:bodyPr/>
                    <a:lstStyle/>
                    <a:p>
                      <a:pPr algn="ctr"/>
                      <a:r>
                        <a:rPr lang="en-US" sz="1200" b="1" i="0" dirty="0">
                          <a:solidFill>
                            <a:schemeClr val="tx1"/>
                          </a:solidFill>
                        </a:rPr>
                        <a:t>FFY 2019</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400" b="0" i="1" dirty="0"/>
                        <a:t>Complaints</a:t>
                      </a:r>
                    </a:p>
                  </a:txBody>
                  <a:tcPr anchor="ctr">
                    <a:solidFill>
                      <a:schemeClr val="bg1">
                        <a:lumMod val="85000"/>
                      </a:schemeClr>
                    </a:solidFill>
                  </a:tcPr>
                </a:tc>
                <a:tc>
                  <a:txBody>
                    <a:bodyPr/>
                    <a:lstStyle/>
                    <a:p>
                      <a:pPr algn="ctr"/>
                      <a:r>
                        <a:rPr lang="en-US" sz="1400" i="0" dirty="0"/>
                        <a:t>223</a:t>
                      </a:r>
                    </a:p>
                  </a:txBody>
                  <a:tcPr anchor="ctr">
                    <a:solidFill>
                      <a:schemeClr val="bg1">
                        <a:lumMod val="85000"/>
                      </a:schemeClr>
                    </a:solidFill>
                  </a:tcPr>
                </a:tc>
                <a:tc>
                  <a:txBody>
                    <a:bodyPr/>
                    <a:lstStyle/>
                    <a:p>
                      <a:pPr algn="ctr"/>
                      <a:r>
                        <a:rPr lang="en-US" sz="1400" i="0" dirty="0"/>
                        <a:t>308</a:t>
                      </a:r>
                    </a:p>
                  </a:txBody>
                  <a:tcPr anchor="ctr">
                    <a:solidFill>
                      <a:schemeClr val="bg1">
                        <a:lumMod val="85000"/>
                      </a:schemeClr>
                    </a:solidFill>
                  </a:tcPr>
                </a:tc>
                <a:tc>
                  <a:txBody>
                    <a:bodyPr/>
                    <a:lstStyle/>
                    <a:p>
                      <a:pPr algn="ctr"/>
                      <a:r>
                        <a:rPr lang="en-US" sz="1400" i="0" dirty="0"/>
                        <a:t>263</a:t>
                      </a:r>
                    </a:p>
                  </a:txBody>
                  <a:tcPr anchor="ctr">
                    <a:solidFill>
                      <a:schemeClr val="bg1">
                        <a:lumMod val="85000"/>
                      </a:schemeClr>
                    </a:solidFill>
                  </a:tcPr>
                </a:tc>
                <a:tc>
                  <a:txBody>
                    <a:bodyPr/>
                    <a:lstStyle/>
                    <a:p>
                      <a:pPr algn="ctr"/>
                      <a:r>
                        <a:rPr lang="en-US" sz="1400" i="0" dirty="0"/>
                        <a:t>349</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b="1" i="1" dirty="0"/>
                        <a:t>1,149</a:t>
                      </a:r>
                    </a:p>
                  </a:txBody>
                  <a:tcPr anchor="ctr">
                    <a:solidFill>
                      <a:schemeClr val="bg1">
                        <a:lumMod val="85000"/>
                      </a:schemeClr>
                    </a:solidFill>
                  </a:tcPr>
                </a:tc>
                <a:tc>
                  <a:txBody>
                    <a:bodyPr/>
                    <a:lstStyle/>
                    <a:p>
                      <a:pPr algn="ctr"/>
                      <a:r>
                        <a:rPr lang="en-US" sz="1400" b="0" i="1" dirty="0"/>
                        <a:t>2,419</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400" b="0" i="1" dirty="0"/>
                        <a:t>Referrals</a:t>
                      </a:r>
                    </a:p>
                  </a:txBody>
                  <a:tcPr anchor="ctr">
                    <a:solidFill>
                      <a:schemeClr val="bg1">
                        <a:lumMod val="95000"/>
                      </a:schemeClr>
                    </a:solidFill>
                  </a:tcPr>
                </a:tc>
                <a:tc>
                  <a:txBody>
                    <a:bodyPr/>
                    <a:lstStyle/>
                    <a:p>
                      <a:pPr algn="ctr"/>
                      <a:r>
                        <a:rPr lang="en-US" sz="1400" i="0" dirty="0"/>
                        <a:t>61</a:t>
                      </a:r>
                    </a:p>
                  </a:txBody>
                  <a:tcPr anchor="ctr">
                    <a:solidFill>
                      <a:schemeClr val="bg1">
                        <a:lumMod val="95000"/>
                      </a:schemeClr>
                    </a:solidFill>
                  </a:tcPr>
                </a:tc>
                <a:tc>
                  <a:txBody>
                    <a:bodyPr/>
                    <a:lstStyle/>
                    <a:p>
                      <a:pPr algn="ctr"/>
                      <a:r>
                        <a:rPr lang="en-US" sz="1400" i="0" dirty="0"/>
                        <a:t>85</a:t>
                      </a:r>
                    </a:p>
                  </a:txBody>
                  <a:tcPr anchor="ctr">
                    <a:solidFill>
                      <a:schemeClr val="bg1">
                        <a:lumMod val="95000"/>
                      </a:schemeClr>
                    </a:solidFill>
                  </a:tcPr>
                </a:tc>
                <a:tc>
                  <a:txBody>
                    <a:bodyPr/>
                    <a:lstStyle/>
                    <a:p>
                      <a:pPr algn="ctr"/>
                      <a:r>
                        <a:rPr lang="en-US" sz="1400" i="0" dirty="0"/>
                        <a:t>88</a:t>
                      </a:r>
                    </a:p>
                  </a:txBody>
                  <a:tcPr anchor="ctr">
                    <a:solidFill>
                      <a:schemeClr val="bg1">
                        <a:lumMod val="95000"/>
                      </a:schemeClr>
                    </a:solidFill>
                  </a:tcPr>
                </a:tc>
                <a:tc>
                  <a:txBody>
                    <a:bodyPr/>
                    <a:lstStyle/>
                    <a:p>
                      <a:pPr algn="ctr"/>
                      <a:r>
                        <a:rPr lang="en-US" sz="1400" i="0" dirty="0"/>
                        <a:t>98</a:t>
                      </a:r>
                    </a:p>
                  </a:txBody>
                  <a:tcPr anchor="ctr">
                    <a:solidFill>
                      <a:schemeClr val="bg1">
                        <a:lumMod val="95000"/>
                      </a:schemeClr>
                    </a:solidFill>
                  </a:tcPr>
                </a:tc>
                <a:tc>
                  <a:txBody>
                    <a:bodyPr/>
                    <a:lstStyle/>
                    <a:p>
                      <a:pPr algn="ctr"/>
                      <a:r>
                        <a:rPr lang="en-US" sz="1400" i="0" dirty="0"/>
                        <a:t>4</a:t>
                      </a:r>
                    </a:p>
                  </a:txBody>
                  <a:tcPr anchor="ctr">
                    <a:solidFill>
                      <a:schemeClr val="bg1">
                        <a:lumMod val="95000"/>
                      </a:schemeClr>
                    </a:solidFill>
                  </a:tcPr>
                </a:tc>
                <a:tc>
                  <a:txBody>
                    <a:bodyPr/>
                    <a:lstStyle/>
                    <a:p>
                      <a:pPr algn="ctr"/>
                      <a:r>
                        <a:rPr lang="en-US" sz="1400" i="0" dirty="0"/>
                        <a:t>8</a:t>
                      </a:r>
                    </a:p>
                  </a:txBody>
                  <a:tcPr anchor="ctr">
                    <a:solidFill>
                      <a:schemeClr val="bg1">
                        <a:lumMod val="95000"/>
                      </a:schemeClr>
                    </a:solidFill>
                  </a:tcPr>
                </a:tc>
                <a:tc>
                  <a:txBody>
                    <a:bodyPr/>
                    <a:lstStyle/>
                    <a:p>
                      <a:pPr algn="ctr"/>
                      <a:r>
                        <a:rPr lang="en-US" sz="1400" b="1" i="1" dirty="0"/>
                        <a:t>340</a:t>
                      </a:r>
                    </a:p>
                  </a:txBody>
                  <a:tcPr anchor="ctr">
                    <a:solidFill>
                      <a:schemeClr val="bg1">
                        <a:lumMod val="95000"/>
                      </a:schemeClr>
                    </a:solidFill>
                  </a:tcPr>
                </a:tc>
                <a:tc>
                  <a:txBody>
                    <a:bodyPr/>
                    <a:lstStyle/>
                    <a:p>
                      <a:pPr algn="ctr"/>
                      <a:r>
                        <a:rPr lang="en-US" sz="1400" b="0" i="1" dirty="0"/>
                        <a:t>822</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400" b="0" i="1" dirty="0"/>
                        <a:t>Fat/Cat</a:t>
                      </a:r>
                    </a:p>
                  </a:txBody>
                  <a:tcPr anchor="ctr">
                    <a:solidFill>
                      <a:schemeClr val="bg1">
                        <a:lumMod val="85000"/>
                      </a:schemeClr>
                    </a:solidFill>
                  </a:tcPr>
                </a:tc>
                <a:tc>
                  <a:txBody>
                    <a:bodyPr/>
                    <a:lstStyle/>
                    <a:p>
                      <a:pPr algn="ctr"/>
                      <a:r>
                        <a:rPr lang="en-US" sz="1400" i="0" dirty="0"/>
                        <a:t>13</a:t>
                      </a:r>
                    </a:p>
                  </a:txBody>
                  <a:tcPr anchor="ctr">
                    <a:solidFill>
                      <a:schemeClr val="bg1">
                        <a:lumMod val="85000"/>
                      </a:schemeClr>
                    </a:solidFill>
                  </a:tcPr>
                </a:tc>
                <a:tc>
                  <a:txBody>
                    <a:bodyPr/>
                    <a:lstStyle/>
                    <a:p>
                      <a:pPr algn="ctr"/>
                      <a:r>
                        <a:rPr lang="en-US" sz="1400" i="0" dirty="0"/>
                        <a:t>10</a:t>
                      </a:r>
                    </a:p>
                  </a:txBody>
                  <a:tcPr anchor="ctr">
                    <a:solidFill>
                      <a:schemeClr val="bg1">
                        <a:lumMod val="85000"/>
                      </a:schemeClr>
                    </a:solidFill>
                  </a:tcPr>
                </a:tc>
                <a:tc>
                  <a:txBody>
                    <a:bodyPr/>
                    <a:lstStyle/>
                    <a:p>
                      <a:pPr algn="ctr"/>
                      <a:r>
                        <a:rPr lang="en-US" sz="1400" i="0" dirty="0"/>
                        <a:t>23</a:t>
                      </a:r>
                    </a:p>
                  </a:txBody>
                  <a:tcPr anchor="ctr">
                    <a:solidFill>
                      <a:schemeClr val="bg1">
                        <a:lumMod val="85000"/>
                      </a:schemeClr>
                    </a:solidFill>
                  </a:tcPr>
                </a:tc>
                <a:tc>
                  <a:txBody>
                    <a:bodyPr/>
                    <a:lstStyle/>
                    <a:p>
                      <a:pPr algn="ctr"/>
                      <a:r>
                        <a:rPr lang="en-US" sz="1400" i="0" dirty="0"/>
                        <a:t>24</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b="1" i="1" dirty="0"/>
                        <a:t>71</a:t>
                      </a:r>
                    </a:p>
                  </a:txBody>
                  <a:tcPr anchor="ctr">
                    <a:solidFill>
                      <a:schemeClr val="bg1">
                        <a:lumMod val="85000"/>
                      </a:schemeClr>
                    </a:solidFill>
                  </a:tcPr>
                </a:tc>
                <a:tc>
                  <a:txBody>
                    <a:bodyPr/>
                    <a:lstStyle/>
                    <a:p>
                      <a:pPr algn="ctr"/>
                      <a:r>
                        <a:rPr lang="en-US" sz="1400" b="0" i="1" dirty="0"/>
                        <a:t>123</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297</a:t>
                      </a:r>
                    </a:p>
                  </a:txBody>
                  <a:tcPr anchor="ctr">
                    <a:solidFill>
                      <a:schemeClr val="bg1">
                        <a:lumMod val="95000"/>
                      </a:schemeClr>
                    </a:solidFill>
                  </a:tcPr>
                </a:tc>
                <a:tc>
                  <a:txBody>
                    <a:bodyPr/>
                    <a:lstStyle/>
                    <a:p>
                      <a:pPr algn="ctr"/>
                      <a:r>
                        <a:rPr lang="en-US" sz="1400" b="1" i="1" dirty="0"/>
                        <a:t>403</a:t>
                      </a:r>
                    </a:p>
                  </a:txBody>
                  <a:tcPr anchor="ctr">
                    <a:solidFill>
                      <a:schemeClr val="bg1">
                        <a:lumMod val="95000"/>
                      </a:schemeClr>
                    </a:solidFill>
                  </a:tcPr>
                </a:tc>
                <a:tc>
                  <a:txBody>
                    <a:bodyPr/>
                    <a:lstStyle/>
                    <a:p>
                      <a:pPr algn="ctr"/>
                      <a:r>
                        <a:rPr lang="en-US" sz="1400" b="1" i="1" dirty="0"/>
                        <a:t>374</a:t>
                      </a:r>
                    </a:p>
                  </a:txBody>
                  <a:tcPr anchor="ctr">
                    <a:solidFill>
                      <a:schemeClr val="bg1">
                        <a:lumMod val="95000"/>
                      </a:schemeClr>
                    </a:solidFill>
                  </a:tcPr>
                </a:tc>
                <a:tc>
                  <a:txBody>
                    <a:bodyPr/>
                    <a:lstStyle/>
                    <a:p>
                      <a:pPr algn="ctr"/>
                      <a:r>
                        <a:rPr lang="en-US" sz="1400" b="1" i="1" dirty="0"/>
                        <a:t>471</a:t>
                      </a:r>
                    </a:p>
                  </a:txBody>
                  <a:tcPr anchor="ctr">
                    <a:solidFill>
                      <a:schemeClr val="bg1">
                        <a:lumMod val="95000"/>
                      </a:schemeClr>
                    </a:solidFill>
                  </a:tcPr>
                </a:tc>
                <a:tc>
                  <a:txBody>
                    <a:bodyPr/>
                    <a:lstStyle/>
                    <a:p>
                      <a:pPr algn="ctr"/>
                      <a:r>
                        <a:rPr lang="en-US" sz="1400" b="1" i="1" dirty="0"/>
                        <a:t>7</a:t>
                      </a:r>
                    </a:p>
                  </a:txBody>
                  <a:tcPr anchor="ctr">
                    <a:solidFill>
                      <a:schemeClr val="bg1">
                        <a:lumMod val="95000"/>
                      </a:schemeClr>
                    </a:solidFill>
                  </a:tcPr>
                </a:tc>
                <a:tc>
                  <a:txBody>
                    <a:bodyPr/>
                    <a:lstStyle/>
                    <a:p>
                      <a:pPr algn="ctr"/>
                      <a:r>
                        <a:rPr lang="en-US" sz="1400" b="1" i="1" dirty="0"/>
                        <a:t>8</a:t>
                      </a:r>
                    </a:p>
                  </a:txBody>
                  <a:tcPr anchor="ctr">
                    <a:solidFill>
                      <a:schemeClr val="bg1">
                        <a:lumMod val="95000"/>
                      </a:schemeClr>
                    </a:solidFill>
                  </a:tcPr>
                </a:tc>
                <a:tc>
                  <a:txBody>
                    <a:bodyPr/>
                    <a:lstStyle/>
                    <a:p>
                      <a:pPr algn="ctr"/>
                      <a:r>
                        <a:rPr lang="en-US" sz="1400" b="1" i="1" dirty="0"/>
                        <a:t>1,560</a:t>
                      </a:r>
                    </a:p>
                  </a:txBody>
                  <a:tcPr anchor="ctr">
                    <a:solidFill>
                      <a:schemeClr val="bg1">
                        <a:lumMod val="95000"/>
                      </a:schemeClr>
                    </a:solidFill>
                  </a:tcPr>
                </a:tc>
                <a:tc>
                  <a:txBody>
                    <a:bodyPr/>
                    <a:lstStyle/>
                    <a:p>
                      <a:pPr algn="ctr"/>
                      <a:r>
                        <a:rPr lang="en-US" sz="1400" b="1" i="1" dirty="0"/>
                        <a:t>3,364</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C58A7C40-67D8-415A-98E5-2FF9BA153DF8}"/>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graphicFrame>
        <p:nvGraphicFramePr>
          <p:cNvPr id="15" name="Content Placeholder 5">
            <a:extLst>
              <a:ext uri="{FF2B5EF4-FFF2-40B4-BE49-F238E27FC236}">
                <a16:creationId xmlns:a16="http://schemas.microsoft.com/office/drawing/2014/main" id="{1317A66C-4483-46F2-ABC2-9B10E62152DE}"/>
              </a:ext>
            </a:extLst>
          </p:cNvPr>
          <p:cNvGraphicFramePr>
            <a:graphicFrameLocks/>
          </p:cNvGraphicFramePr>
          <p:nvPr>
            <p:extLst>
              <p:ext uri="{D42A27DB-BD31-4B8C-83A1-F6EECF244321}">
                <p14:modId xmlns:p14="http://schemas.microsoft.com/office/powerpoint/2010/main" val="2485423185"/>
              </p:ext>
            </p:extLst>
          </p:nvPr>
        </p:nvGraphicFramePr>
        <p:xfrm>
          <a:off x="533396" y="4648200"/>
          <a:ext cx="8001003" cy="785030"/>
        </p:xfrm>
        <a:graphic>
          <a:graphicData uri="http://schemas.openxmlformats.org/drawingml/2006/table">
            <a:tbl>
              <a:tblPr firstRow="1" bandRow="1">
                <a:tableStyleId>{00A15C55-8517-42AA-B614-E9B94910E393}</a:tableStyleId>
              </a:tblPr>
              <a:tblGrid>
                <a:gridCol w="4000504">
                  <a:extLst>
                    <a:ext uri="{9D8B030D-6E8A-4147-A177-3AD203B41FA5}">
                      <a16:colId xmlns:a16="http://schemas.microsoft.com/office/drawing/2014/main" val="20000"/>
                    </a:ext>
                  </a:extLst>
                </a:gridCol>
                <a:gridCol w="1153990">
                  <a:extLst>
                    <a:ext uri="{9D8B030D-6E8A-4147-A177-3AD203B41FA5}">
                      <a16:colId xmlns:a16="http://schemas.microsoft.com/office/drawing/2014/main" val="20003"/>
                    </a:ext>
                  </a:extLst>
                </a:gridCol>
                <a:gridCol w="988464">
                  <a:extLst>
                    <a:ext uri="{9D8B030D-6E8A-4147-A177-3AD203B41FA5}">
                      <a16:colId xmlns:a16="http://schemas.microsoft.com/office/drawing/2014/main" val="3530613554"/>
                    </a:ext>
                  </a:extLst>
                </a:gridCol>
                <a:gridCol w="1858045">
                  <a:extLst>
                    <a:ext uri="{9D8B030D-6E8A-4147-A177-3AD203B41FA5}">
                      <a16:colId xmlns:a16="http://schemas.microsoft.com/office/drawing/2014/main" val="20004"/>
                    </a:ext>
                  </a:extLst>
                </a:gridCol>
              </a:tblGrid>
              <a:tr h="392515">
                <a:tc>
                  <a:txBody>
                    <a:bodyPr/>
                    <a:lstStyle/>
                    <a:p>
                      <a:pPr algn="ctr"/>
                      <a:r>
                        <a:rPr lang="en-US" sz="1200" b="1" dirty="0">
                          <a:solidFill>
                            <a:schemeClr val="tx1"/>
                          </a:solidFill>
                        </a:rPr>
                        <a:t>ACTIVITY</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85000"/>
                      </a:schemeClr>
                    </a:solidFill>
                  </a:tcPr>
                </a:tc>
                <a:tc>
                  <a:txBody>
                    <a:bodyPr/>
                    <a:lstStyle/>
                    <a:p>
                      <a:pPr algn="ctr"/>
                      <a:r>
                        <a:rPr lang="en-US" sz="1200" b="1" i="1" dirty="0">
                          <a:solidFill>
                            <a:schemeClr val="tx1"/>
                          </a:solidFill>
                        </a:rPr>
                        <a:t>Cumulative Total</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0" i="1" dirty="0"/>
                        <a:t>Complaints Not in OSH Jurisdiction</a:t>
                      </a:r>
                    </a:p>
                  </a:txBody>
                  <a:tcPr anchor="ctr">
                    <a:solidFill>
                      <a:schemeClr val="bg1">
                        <a:lumMod val="95000"/>
                      </a:schemeClr>
                    </a:solidFill>
                  </a:tcPr>
                </a:tc>
                <a:tc>
                  <a:txBody>
                    <a:bodyPr/>
                    <a:lstStyle/>
                    <a:p>
                      <a:pPr algn="ctr"/>
                      <a:r>
                        <a:rPr lang="en-US" sz="1400" b="0" i="1" dirty="0"/>
                        <a:t>641</a:t>
                      </a:r>
                    </a:p>
                  </a:txBody>
                  <a:tcPr anchor="ctr">
                    <a:solidFill>
                      <a:schemeClr val="bg1">
                        <a:lumMod val="95000"/>
                      </a:schemeClr>
                    </a:solidFill>
                  </a:tcPr>
                </a:tc>
                <a:tc>
                  <a:txBody>
                    <a:bodyPr/>
                    <a:lstStyle/>
                    <a:p>
                      <a:pPr algn="ctr"/>
                      <a:r>
                        <a:rPr lang="en-US" sz="1400" b="0" i="1" dirty="0"/>
                        <a:t>916</a:t>
                      </a:r>
                    </a:p>
                  </a:txBody>
                  <a:tcPr anchor="ctr">
                    <a:solidFill>
                      <a:schemeClr val="bg1">
                        <a:lumMod val="95000"/>
                      </a:schemeClr>
                    </a:solidFill>
                  </a:tcPr>
                </a:tc>
                <a:tc>
                  <a:txBody>
                    <a:bodyPr/>
                    <a:lstStyle/>
                    <a:p>
                      <a:pPr algn="ctr"/>
                      <a:r>
                        <a:rPr lang="en-US" sz="1400" b="1" i="1" dirty="0"/>
                        <a:t>1,557</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5ABA31CB-5832-4E32-8CCA-6FE0D8D2CA8C}"/>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spTree>
    <p:extLst>
      <p:ext uri="{BB962C8B-B14F-4D97-AF65-F5344CB8AC3E}">
        <p14:creationId xmlns:p14="http://schemas.microsoft.com/office/powerpoint/2010/main" val="3019107159"/>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26544CB-A5D8-45C3-BF7F-C58A1B733AAF}"/>
              </a:ext>
            </a:extLst>
          </p:cNvPr>
          <p:cNvGraphicFramePr>
            <a:graphicFrameLocks noGrp="1"/>
          </p:cNvGraphicFramePr>
          <p:nvPr>
            <p:extLst>
              <p:ext uri="{D42A27DB-BD31-4B8C-83A1-F6EECF244321}">
                <p14:modId xmlns:p14="http://schemas.microsoft.com/office/powerpoint/2010/main" val="349167228"/>
              </p:ext>
            </p:extLst>
          </p:nvPr>
        </p:nvGraphicFramePr>
        <p:xfrm>
          <a:off x="609600" y="2971800"/>
          <a:ext cx="8001000" cy="1664732"/>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59060">
                <a:tc>
                  <a:txBody>
                    <a:bodyPr/>
                    <a:lstStyle/>
                    <a:p>
                      <a:pPr algn="ctr"/>
                      <a:r>
                        <a:rPr lang="en-US" sz="1600" b="1" dirty="0">
                          <a:solidFill>
                            <a:schemeClr val="tx1"/>
                          </a:solidFill>
                        </a:rPr>
                        <a:t>East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26418">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12</a:t>
                      </a:r>
                    </a:p>
                  </a:txBody>
                  <a:tcPr anchor="ctr">
                    <a:solidFill>
                      <a:schemeClr val="bg1">
                        <a:lumMod val="95000"/>
                      </a:schemeClr>
                    </a:solidFill>
                  </a:tcPr>
                </a:tc>
                <a:tc>
                  <a:txBody>
                    <a:bodyPr/>
                    <a:lstStyle/>
                    <a:p>
                      <a:pPr algn="ctr"/>
                      <a:r>
                        <a:rPr lang="en-US" sz="1400" b="0" i="1" dirty="0"/>
                        <a:t>44%</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44%</a:t>
                      </a:r>
                    </a:p>
                  </a:txBody>
                  <a:tcPr anchor="ctr">
                    <a:solidFill>
                      <a:schemeClr val="bg1">
                        <a:lumMod val="95000"/>
                      </a:schemeClr>
                    </a:solidFill>
                  </a:tcPr>
                </a:tc>
                <a:extLst>
                  <a:ext uri="{0D108BD9-81ED-4DB2-BD59-A6C34878D82A}">
                    <a16:rowId xmlns:a16="http://schemas.microsoft.com/office/drawing/2014/main" val="10001"/>
                  </a:ext>
                </a:extLst>
              </a:tr>
              <a:tr h="326418">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tc>
                  <a:txBody>
                    <a:bodyPr/>
                    <a:lstStyle/>
                    <a:p>
                      <a:pPr algn="ctr"/>
                      <a:r>
                        <a:rPr lang="en-US" sz="1400" b="0" i="1" dirty="0"/>
                        <a:t>22%</a:t>
                      </a:r>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tc>
                  <a:txBody>
                    <a:bodyPr/>
                    <a:lstStyle/>
                    <a:p>
                      <a:pPr algn="ctr"/>
                      <a:r>
                        <a:rPr lang="en-US" sz="1400" b="0" i="1" dirty="0"/>
                        <a:t>33%</a:t>
                      </a:r>
                    </a:p>
                  </a:txBody>
                  <a:tcPr anchor="ctr">
                    <a:solidFill>
                      <a:schemeClr val="bg1">
                        <a:lumMod val="85000"/>
                      </a:schemeClr>
                    </a:solidFill>
                  </a:tcPr>
                </a:tc>
                <a:extLst>
                  <a:ext uri="{0D108BD9-81ED-4DB2-BD59-A6C34878D82A}">
                    <a16:rowId xmlns:a16="http://schemas.microsoft.com/office/drawing/2014/main" val="10002"/>
                  </a:ext>
                </a:extLst>
              </a:tr>
              <a:tr h="326418">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9</a:t>
                      </a:r>
                    </a:p>
                  </a:txBody>
                  <a:tcPr anchor="ctr">
                    <a:solidFill>
                      <a:schemeClr val="bg1">
                        <a:lumMod val="95000"/>
                      </a:schemeClr>
                    </a:solidFill>
                  </a:tcPr>
                </a:tc>
                <a:tc>
                  <a:txBody>
                    <a:bodyPr/>
                    <a:lstStyle/>
                    <a:p>
                      <a:pPr algn="ctr"/>
                      <a:r>
                        <a:rPr lang="en-US" sz="1400" b="0" i="1" dirty="0"/>
                        <a:t>33%</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22%</a:t>
                      </a:r>
                    </a:p>
                  </a:txBody>
                  <a:tcPr anchor="ctr">
                    <a:solidFill>
                      <a:schemeClr val="bg1">
                        <a:lumMod val="95000"/>
                      </a:schemeClr>
                    </a:solidFill>
                  </a:tcPr>
                </a:tc>
                <a:extLst>
                  <a:ext uri="{0D108BD9-81ED-4DB2-BD59-A6C34878D82A}">
                    <a16:rowId xmlns:a16="http://schemas.microsoft.com/office/drawing/2014/main" val="10003"/>
                  </a:ext>
                </a:extLst>
              </a:tr>
              <a:tr h="326418">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18</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7596207"/>
              </p:ext>
            </p:extLst>
          </p:nvPr>
        </p:nvGraphicFramePr>
        <p:xfrm>
          <a:off x="609600" y="1143001"/>
          <a:ext cx="8001000" cy="175260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81901">
                <a:tc>
                  <a:txBody>
                    <a:bodyPr/>
                    <a:lstStyle/>
                    <a:p>
                      <a:pPr algn="ctr"/>
                      <a:r>
                        <a:rPr lang="en-US" sz="1600" b="1" dirty="0">
                          <a:solidFill>
                            <a:schemeClr val="tx1"/>
                          </a:solidFill>
                        </a:rPr>
                        <a:t>West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22</a:t>
                      </a:r>
                    </a:p>
                  </a:txBody>
                  <a:tcPr anchor="ctr">
                    <a:solidFill>
                      <a:schemeClr val="bg1">
                        <a:lumMod val="95000"/>
                      </a:schemeClr>
                    </a:solidFill>
                  </a:tcPr>
                </a:tc>
                <a:tc>
                  <a:txBody>
                    <a:bodyPr/>
                    <a:lstStyle/>
                    <a:p>
                      <a:pPr algn="ctr"/>
                      <a:r>
                        <a:rPr lang="en-US" sz="1400" b="0" i="1" dirty="0"/>
                        <a:t>71%</a:t>
                      </a:r>
                    </a:p>
                  </a:txBody>
                  <a:tcPr anchor="ctr">
                    <a:solidFill>
                      <a:schemeClr val="bg1">
                        <a:lumMod val="95000"/>
                      </a:schemeClr>
                    </a:solidFill>
                  </a:tcPr>
                </a:tc>
                <a:tc>
                  <a:txBody>
                    <a:bodyPr/>
                    <a:lstStyle/>
                    <a:p>
                      <a:pPr algn="ctr"/>
                      <a:r>
                        <a:rPr lang="en-US" sz="1400" b="0" i="1" dirty="0"/>
                        <a:t>19</a:t>
                      </a:r>
                    </a:p>
                  </a:txBody>
                  <a:tcPr anchor="ctr">
                    <a:solidFill>
                      <a:schemeClr val="bg1">
                        <a:lumMod val="95000"/>
                      </a:schemeClr>
                    </a:solidFill>
                  </a:tcPr>
                </a:tc>
                <a:tc>
                  <a:txBody>
                    <a:bodyPr/>
                    <a:lstStyle/>
                    <a:p>
                      <a:pPr algn="ctr"/>
                      <a:r>
                        <a:rPr lang="en-US" sz="1400" b="0" i="1" dirty="0"/>
                        <a:t>73%</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13%</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15%</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16%</a:t>
                      </a:r>
                    </a:p>
                  </a:txBody>
                  <a:tcPr anchor="ctr">
                    <a:solidFill>
                      <a:schemeClr val="bg1">
                        <a:lumMod val="95000"/>
                      </a:schemeClr>
                    </a:solidFill>
                  </a:tcPr>
                </a:tc>
                <a:tc>
                  <a:txBody>
                    <a:bodyPr/>
                    <a:lstStyle/>
                    <a:p>
                      <a:pPr algn="ctr"/>
                      <a:r>
                        <a:rPr lang="en-US" sz="1400" b="0" i="1" dirty="0"/>
                        <a:t>3</a:t>
                      </a:r>
                    </a:p>
                  </a:txBody>
                  <a:tcPr anchor="ctr">
                    <a:solidFill>
                      <a:schemeClr val="bg1">
                        <a:lumMod val="95000"/>
                      </a:schemeClr>
                    </a:solidFill>
                  </a:tcPr>
                </a:tc>
                <a:tc>
                  <a:txBody>
                    <a:bodyPr/>
                    <a:lstStyle/>
                    <a:p>
                      <a:pPr algn="ctr"/>
                      <a:r>
                        <a:rPr lang="en-US" sz="1400" b="0" i="1" dirty="0"/>
                        <a:t>12%</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26</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512855602"/>
              </p:ext>
            </p:extLst>
          </p:nvPr>
        </p:nvGraphicFramePr>
        <p:xfrm>
          <a:off x="609600" y="4800600"/>
          <a:ext cx="8001000" cy="11476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3918188784"/>
                    </a:ext>
                  </a:extLst>
                </a:gridCol>
                <a:gridCol w="2104271">
                  <a:extLst>
                    <a:ext uri="{9D8B030D-6E8A-4147-A177-3AD203B41FA5}">
                      <a16:colId xmlns:a16="http://schemas.microsoft.com/office/drawing/2014/main" val="2078124518"/>
                    </a:ext>
                  </a:extLst>
                </a:gridCol>
                <a:gridCol w="2209800">
                  <a:extLst>
                    <a:ext uri="{9D8B030D-6E8A-4147-A177-3AD203B41FA5}">
                      <a16:colId xmlns:a16="http://schemas.microsoft.com/office/drawing/2014/main" val="2215104882"/>
                    </a:ext>
                  </a:extLst>
                </a:gridCol>
                <a:gridCol w="1143000">
                  <a:extLst>
                    <a:ext uri="{9D8B030D-6E8A-4147-A177-3AD203B41FA5}">
                      <a16:colId xmlns:a16="http://schemas.microsoft.com/office/drawing/2014/main" val="3474622292"/>
                    </a:ext>
                  </a:extLst>
                </a:gridCol>
              </a:tblGrid>
              <a:tr h="382560">
                <a:tc>
                  <a:txBody>
                    <a:bodyPr/>
                    <a:lstStyle/>
                    <a:p>
                      <a:pPr algn="r"/>
                      <a:r>
                        <a:rPr lang="en-US" sz="1400" b="1" i="0" dirty="0">
                          <a:solidFill>
                            <a:schemeClr val="tx1"/>
                          </a:solidFill>
                        </a:rPr>
                        <a:t>Safety Cut Loose</a:t>
                      </a:r>
                    </a:p>
                  </a:txBody>
                  <a:tcPr anchor="ctr">
                    <a:solidFill>
                      <a:schemeClr val="bg1">
                        <a:lumMod val="95000"/>
                      </a:schemeClr>
                    </a:solidFill>
                  </a:tcPr>
                </a:tc>
                <a:tc>
                  <a:txBody>
                    <a:bodyPr/>
                    <a:lstStyle/>
                    <a:p>
                      <a:pPr algn="ctr"/>
                      <a:r>
                        <a:rPr lang="en-US" sz="1400" b="0" i="1" dirty="0">
                          <a:solidFill>
                            <a:schemeClr val="tx1"/>
                          </a:solidFill>
                        </a:rPr>
                        <a:t>59%</a:t>
                      </a:r>
                    </a:p>
                  </a:txBody>
                  <a:tcPr anchor="ctr">
                    <a:solidFill>
                      <a:schemeClr val="bg1">
                        <a:lumMod val="95000"/>
                      </a:schemeClr>
                    </a:solidFill>
                  </a:tcPr>
                </a:tc>
                <a:tc>
                  <a:txBody>
                    <a:bodyPr/>
                    <a:lstStyle/>
                    <a:p>
                      <a:pPr algn="ctr"/>
                      <a:r>
                        <a:rPr lang="en-US" sz="1400" b="1" i="0" dirty="0">
                          <a:solidFill>
                            <a:schemeClr val="tx1"/>
                          </a:solidFill>
                        </a:rPr>
                        <a:t>Health Cut Loose</a:t>
                      </a:r>
                    </a:p>
                  </a:txBody>
                  <a:tcPr anchor="ctr">
                    <a:solidFill>
                      <a:schemeClr val="bg1">
                        <a:lumMod val="95000"/>
                      </a:schemeClr>
                    </a:solidFill>
                  </a:tcPr>
                </a:tc>
                <a:tc>
                  <a:txBody>
                    <a:bodyPr/>
                    <a:lstStyle/>
                    <a:p>
                      <a:r>
                        <a:rPr lang="en-US" sz="1400" b="0" i="1" dirty="0">
                          <a:solidFill>
                            <a:schemeClr val="tx1"/>
                          </a:solidFill>
                        </a:rPr>
                        <a:t>61%</a:t>
                      </a:r>
                    </a:p>
                  </a:txBody>
                  <a:tcPr anchor="ctr">
                    <a:solidFill>
                      <a:schemeClr val="bg1">
                        <a:lumMod val="95000"/>
                      </a:schemeClr>
                    </a:solidFill>
                  </a:tcPr>
                </a:tc>
                <a:extLst>
                  <a:ext uri="{0D108BD9-81ED-4DB2-BD59-A6C34878D82A}">
                    <a16:rowId xmlns:a16="http://schemas.microsoft.com/office/drawing/2014/main" val="32463149"/>
                  </a:ext>
                </a:extLst>
              </a:tr>
              <a:tr h="382560">
                <a:tc>
                  <a:txBody>
                    <a:bodyPr/>
                    <a:lstStyle/>
                    <a:p>
                      <a:pPr algn="r"/>
                      <a:r>
                        <a:rPr lang="en-US" sz="1400" b="1" i="0" dirty="0">
                          <a:solidFill>
                            <a:schemeClr val="tx1"/>
                          </a:solidFill>
                        </a:rPr>
                        <a:t>Safety In-Training</a:t>
                      </a:r>
                    </a:p>
                  </a:txBody>
                  <a:tcPr anchor="ctr">
                    <a:solidFill>
                      <a:schemeClr val="bg1">
                        <a:lumMod val="85000"/>
                      </a:schemeClr>
                    </a:solidFill>
                  </a:tcPr>
                </a:tc>
                <a:tc>
                  <a:txBody>
                    <a:bodyPr/>
                    <a:lstStyle/>
                    <a:p>
                      <a:pPr algn="ctr"/>
                      <a:r>
                        <a:rPr lang="en-US" sz="1400" b="0" i="1" dirty="0">
                          <a:solidFill>
                            <a:schemeClr val="tx1"/>
                          </a:solidFill>
                        </a:rPr>
                        <a:t>17%</a:t>
                      </a:r>
                    </a:p>
                  </a:txBody>
                  <a:tcPr anchor="ctr">
                    <a:solidFill>
                      <a:schemeClr val="bg1">
                        <a:lumMod val="85000"/>
                      </a:schemeClr>
                    </a:solidFill>
                  </a:tcPr>
                </a:tc>
                <a:tc>
                  <a:txBody>
                    <a:bodyPr/>
                    <a:lstStyle/>
                    <a:p>
                      <a:pPr algn="ctr"/>
                      <a:r>
                        <a:rPr lang="en-US" sz="1400" b="1" i="0" dirty="0">
                          <a:solidFill>
                            <a:schemeClr val="tx1"/>
                          </a:solidFill>
                        </a:rPr>
                        <a:t>Health in-Training</a:t>
                      </a:r>
                    </a:p>
                  </a:txBody>
                  <a:tcPr anchor="ctr">
                    <a:solidFill>
                      <a:schemeClr val="bg1">
                        <a:lumMod val="85000"/>
                      </a:schemeClr>
                    </a:solidFill>
                  </a:tcPr>
                </a:tc>
                <a:tc>
                  <a:txBody>
                    <a:bodyPr/>
                    <a:lstStyle/>
                    <a:p>
                      <a:r>
                        <a:rPr lang="en-US" sz="1400" b="0" i="1" dirty="0">
                          <a:solidFill>
                            <a:schemeClr val="tx1"/>
                          </a:solidFill>
                        </a:rPr>
                        <a:t>23%</a:t>
                      </a:r>
                    </a:p>
                  </a:txBody>
                  <a:tcPr anchor="ctr">
                    <a:solidFill>
                      <a:schemeClr val="bg1">
                        <a:lumMod val="85000"/>
                      </a:schemeClr>
                    </a:solidFill>
                  </a:tcPr>
                </a:tc>
                <a:extLst>
                  <a:ext uri="{0D108BD9-81ED-4DB2-BD59-A6C34878D82A}">
                    <a16:rowId xmlns:a16="http://schemas.microsoft.com/office/drawing/2014/main" val="3066847203"/>
                  </a:ext>
                </a:extLst>
              </a:tr>
              <a:tr h="382560">
                <a:tc>
                  <a:txBody>
                    <a:bodyPr/>
                    <a:lstStyle/>
                    <a:p>
                      <a:pPr algn="r"/>
                      <a:r>
                        <a:rPr lang="en-US" sz="1400" b="1" i="0" dirty="0">
                          <a:solidFill>
                            <a:schemeClr val="tx1"/>
                          </a:solidFill>
                        </a:rPr>
                        <a:t>Safety Vacant</a:t>
                      </a:r>
                    </a:p>
                  </a:txBody>
                  <a:tcPr anchor="ctr">
                    <a:solidFill>
                      <a:schemeClr val="bg1">
                        <a:lumMod val="95000"/>
                      </a:schemeClr>
                    </a:solidFill>
                  </a:tcPr>
                </a:tc>
                <a:tc>
                  <a:txBody>
                    <a:bodyPr/>
                    <a:lstStyle/>
                    <a:p>
                      <a:pPr algn="ctr"/>
                      <a:r>
                        <a:rPr lang="en-US" sz="1400" b="0" i="1" dirty="0">
                          <a:solidFill>
                            <a:schemeClr val="tx1"/>
                          </a:solidFill>
                        </a:rPr>
                        <a:t>24%</a:t>
                      </a:r>
                    </a:p>
                  </a:txBody>
                  <a:tcPr anchor="ctr">
                    <a:solidFill>
                      <a:schemeClr val="bg1">
                        <a:lumMod val="95000"/>
                      </a:schemeClr>
                    </a:solidFill>
                  </a:tcPr>
                </a:tc>
                <a:tc>
                  <a:txBody>
                    <a:bodyPr/>
                    <a:lstStyle/>
                    <a:p>
                      <a:pPr algn="ctr"/>
                      <a:r>
                        <a:rPr lang="en-US" sz="1400" b="1" i="0" dirty="0">
                          <a:solidFill>
                            <a:schemeClr val="tx1"/>
                          </a:solidFill>
                        </a:rPr>
                        <a:t>Health Vacant</a:t>
                      </a:r>
                    </a:p>
                  </a:txBody>
                  <a:tcPr anchor="ctr">
                    <a:solidFill>
                      <a:schemeClr val="bg1">
                        <a:lumMod val="95000"/>
                      </a:schemeClr>
                    </a:solidFill>
                  </a:tcPr>
                </a:tc>
                <a:tc>
                  <a:txBody>
                    <a:bodyPr/>
                    <a:lstStyle/>
                    <a:p>
                      <a:r>
                        <a:rPr lang="en-US" sz="1400" b="0" i="1" dirty="0">
                          <a:solidFill>
                            <a:schemeClr val="tx1"/>
                          </a:solidFill>
                        </a:rPr>
                        <a:t>16%</a:t>
                      </a:r>
                    </a:p>
                  </a:txBody>
                  <a:tcPr anchor="ctr">
                    <a:solidFill>
                      <a:schemeClr val="bg1">
                        <a:lumMod val="95000"/>
                      </a:schemeClr>
                    </a:solidFill>
                  </a:tcPr>
                </a:tc>
                <a:extLst>
                  <a:ext uri="{0D108BD9-81ED-4DB2-BD59-A6C34878D82A}">
                    <a16:rowId xmlns:a16="http://schemas.microsoft.com/office/drawing/2014/main" val="407156720"/>
                  </a:ext>
                </a:extLst>
              </a:tr>
            </a:tbl>
          </a:graphicData>
        </a:graphic>
      </p:graphicFrame>
      <p:sp>
        <p:nvSpPr>
          <p:cNvPr id="8" name="TextBox 7">
            <a:extLst>
              <a:ext uri="{FF2B5EF4-FFF2-40B4-BE49-F238E27FC236}">
                <a16:creationId xmlns:a16="http://schemas.microsoft.com/office/drawing/2014/main" id="{F7464DD1-920B-4AEE-BE61-64ADBA3119EF}"/>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1486854749"/>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6394765"/>
              </p:ext>
            </p:extLst>
          </p:nvPr>
        </p:nvGraphicFramePr>
        <p:xfrm>
          <a:off x="609600"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22902">
                <a:tc>
                  <a:txBody>
                    <a:bodyPr/>
                    <a:lstStyle/>
                    <a:p>
                      <a:pPr algn="ctr"/>
                      <a:r>
                        <a:rPr lang="en-US" sz="1600" b="1" dirty="0">
                          <a:solidFill>
                            <a:schemeClr val="tx1"/>
                          </a:solidFill>
                        </a:rPr>
                        <a:t>Consultative Services</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93547">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11</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tc>
                  <a:txBody>
                    <a:bodyPr/>
                    <a:lstStyle/>
                    <a:p>
                      <a:pPr algn="ctr"/>
                      <a:r>
                        <a:rPr lang="en-US" sz="1400" b="0" i="1" dirty="0"/>
                        <a:t>7</a:t>
                      </a:r>
                    </a:p>
                  </a:txBody>
                  <a:tcPr>
                    <a:solidFill>
                      <a:schemeClr val="bg1">
                        <a:lumMod val="95000"/>
                      </a:schemeClr>
                    </a:solidFill>
                  </a:tcPr>
                </a:tc>
                <a:tc>
                  <a:txBody>
                    <a:bodyPr/>
                    <a:lstStyle/>
                    <a:p>
                      <a:pPr algn="ctr"/>
                      <a:r>
                        <a:rPr lang="en-US" sz="1400" b="0" i="1" dirty="0"/>
                        <a:t>87%</a:t>
                      </a:r>
                    </a:p>
                  </a:txBody>
                  <a:tcPr>
                    <a:solidFill>
                      <a:schemeClr val="bg1">
                        <a:lumMod val="95000"/>
                      </a:schemeClr>
                    </a:solidFill>
                  </a:tcPr>
                </a:tc>
                <a:extLst>
                  <a:ext uri="{0D108BD9-81ED-4DB2-BD59-A6C34878D82A}">
                    <a16:rowId xmlns:a16="http://schemas.microsoft.com/office/drawing/2014/main" val="10001"/>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11%</a:t>
                      </a:r>
                    </a:p>
                  </a:txBody>
                  <a:tcPr>
                    <a:solidFill>
                      <a:schemeClr val="bg1">
                        <a:lumMod val="85000"/>
                      </a:schemeClr>
                    </a:solidFill>
                  </a:tcPr>
                </a:tc>
                <a:extLst>
                  <a:ext uri="{0D108BD9-81ED-4DB2-BD59-A6C34878D82A}">
                    <a16:rowId xmlns:a16="http://schemas.microsoft.com/office/drawing/2014/main" val="10002"/>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93547">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09736119"/>
              </p:ext>
            </p:extLst>
          </p:nvPr>
        </p:nvGraphicFramePr>
        <p:xfrm>
          <a:off x="609600" y="2621280"/>
          <a:ext cx="7908756" cy="179832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4591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7324">
                <a:tc>
                  <a:txBody>
                    <a:bodyPr/>
                    <a:lstStyle/>
                    <a:p>
                      <a:pPr algn="r"/>
                      <a:r>
                        <a:rPr lang="en-US" sz="1400" b="0" i="1" dirty="0"/>
                        <a:t>Cut Loose</a:t>
                      </a:r>
                    </a:p>
                  </a:txBody>
                  <a:tcPr>
                    <a:solidFill>
                      <a:schemeClr val="bg1">
                        <a:lumMod val="95000"/>
                      </a:schemeClr>
                    </a:solidFill>
                  </a:tcPr>
                </a:tc>
                <a:tc>
                  <a:txBody>
                    <a:bodyPr/>
                    <a:lstStyle/>
                    <a:p>
                      <a:pPr algn="ctr"/>
                      <a:r>
                        <a:rPr lang="en-US" sz="1400" b="0" i="1" dirty="0"/>
                        <a:t>7</a:t>
                      </a:r>
                    </a:p>
                  </a:txBody>
                  <a:tcPr>
                    <a:solidFill>
                      <a:schemeClr val="bg1">
                        <a:lumMod val="95000"/>
                      </a:schemeClr>
                    </a:solidFill>
                  </a:tcPr>
                </a:tc>
                <a:tc>
                  <a:txBody>
                    <a:bodyPr/>
                    <a:lstStyle/>
                    <a:p>
                      <a:pPr algn="ctr"/>
                      <a:r>
                        <a:rPr lang="en-US" sz="1400" b="0" i="1" dirty="0"/>
                        <a:t>64%</a:t>
                      </a:r>
                    </a:p>
                  </a:txBody>
                  <a:tcPr>
                    <a:solidFill>
                      <a:schemeClr val="bg1">
                        <a:lumMod val="95000"/>
                      </a:schemeClr>
                    </a:solidFill>
                  </a:tcPr>
                </a:tc>
                <a:tc>
                  <a:txBody>
                    <a:bodyPr/>
                    <a:lstStyle/>
                    <a:p>
                      <a:pPr algn="ctr"/>
                      <a:r>
                        <a:rPr lang="en-US" sz="1400" b="0" i="1" dirty="0"/>
                        <a:t>5</a:t>
                      </a:r>
                    </a:p>
                  </a:txBody>
                  <a:tcPr>
                    <a:solidFill>
                      <a:schemeClr val="bg1">
                        <a:lumMod val="95000"/>
                      </a:schemeClr>
                    </a:solidFill>
                  </a:tcPr>
                </a:tc>
                <a:tc>
                  <a:txBody>
                    <a:bodyPr/>
                    <a:lstStyle/>
                    <a:p>
                      <a:pPr algn="ctr"/>
                      <a:r>
                        <a:rPr lang="en-US" sz="1400" b="0" i="1" dirty="0"/>
                        <a:t>83%</a:t>
                      </a:r>
                    </a:p>
                  </a:txBody>
                  <a:tcPr>
                    <a:solidFill>
                      <a:schemeClr val="bg1">
                        <a:lumMod val="95000"/>
                      </a:schemeClr>
                    </a:solidFill>
                  </a:tcPr>
                </a:tc>
                <a:extLst>
                  <a:ext uri="{0D108BD9-81ED-4DB2-BD59-A6C34878D82A}">
                    <a16:rowId xmlns:a16="http://schemas.microsoft.com/office/drawing/2014/main" val="10001"/>
                  </a:ext>
                </a:extLst>
              </a:tr>
              <a:tr h="287324">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2</a:t>
                      </a:r>
                    </a:p>
                  </a:txBody>
                  <a:tcPr>
                    <a:solidFill>
                      <a:schemeClr val="bg1">
                        <a:lumMod val="85000"/>
                      </a:schemeClr>
                    </a:solidFill>
                  </a:tcPr>
                </a:tc>
                <a:tc>
                  <a:txBody>
                    <a:bodyPr/>
                    <a:lstStyle/>
                    <a:p>
                      <a:pPr algn="ctr"/>
                      <a:r>
                        <a:rPr lang="en-US" sz="1400" b="0" i="1" dirty="0"/>
                        <a:t>18%</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17%</a:t>
                      </a:r>
                    </a:p>
                  </a:txBody>
                  <a:tcPr>
                    <a:solidFill>
                      <a:schemeClr val="bg1">
                        <a:lumMod val="85000"/>
                      </a:schemeClr>
                    </a:solidFill>
                  </a:tcPr>
                </a:tc>
                <a:extLst>
                  <a:ext uri="{0D108BD9-81ED-4DB2-BD59-A6C34878D82A}">
                    <a16:rowId xmlns:a16="http://schemas.microsoft.com/office/drawing/2014/main" val="10002"/>
                  </a:ext>
                </a:extLst>
              </a:tr>
              <a:tr h="287324">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2</a:t>
                      </a:r>
                    </a:p>
                  </a:txBody>
                  <a:tcPr>
                    <a:solidFill>
                      <a:schemeClr val="bg1">
                        <a:lumMod val="95000"/>
                      </a:schemeClr>
                    </a:solidFill>
                  </a:tcPr>
                </a:tc>
                <a:tc>
                  <a:txBody>
                    <a:bodyPr/>
                    <a:lstStyle/>
                    <a:p>
                      <a:pPr algn="ctr"/>
                      <a:r>
                        <a:rPr lang="en-US" sz="1400" b="0" i="1" dirty="0"/>
                        <a:t>18%</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87324">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6</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41416827"/>
              </p:ext>
            </p:extLst>
          </p:nvPr>
        </p:nvGraphicFramePr>
        <p:xfrm>
          <a:off x="602391" y="43891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070141">
                  <a:extLst>
                    <a:ext uri="{9D8B030D-6E8A-4147-A177-3AD203B41FA5}">
                      <a16:colId xmlns:a16="http://schemas.microsoft.com/office/drawing/2014/main" val="20001"/>
                    </a:ext>
                  </a:extLst>
                </a:gridCol>
                <a:gridCol w="917264">
                  <a:extLst>
                    <a:ext uri="{9D8B030D-6E8A-4147-A177-3AD203B41FA5}">
                      <a16:colId xmlns:a16="http://schemas.microsoft.com/office/drawing/2014/main" val="20002"/>
                    </a:ext>
                  </a:extLst>
                </a:gridCol>
                <a:gridCol w="2710906">
                  <a:extLst>
                    <a:ext uri="{9D8B030D-6E8A-4147-A177-3AD203B41FA5}">
                      <a16:colId xmlns:a16="http://schemas.microsoft.com/office/drawing/2014/main" val="20003"/>
                    </a:ext>
                  </a:extLst>
                </a:gridCol>
              </a:tblGrid>
              <a:tr h="312271">
                <a:tc>
                  <a:txBody>
                    <a:bodyPr/>
                    <a:lstStyle/>
                    <a:p>
                      <a:pPr algn="ctr"/>
                      <a:r>
                        <a:rPr lang="en-US" sz="1600" b="1" dirty="0">
                          <a:solidFill>
                            <a:schemeClr val="tx1"/>
                          </a:solidFill>
                        </a:rPr>
                        <a:t>Agricultural Safety and Health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extLst>
                  <a:ext uri="{0D108BD9-81ED-4DB2-BD59-A6C34878D82A}">
                    <a16:rowId xmlns:a16="http://schemas.microsoft.com/office/drawing/2014/main" val="10000"/>
                  </a:ext>
                </a:extLst>
              </a:tr>
              <a:tr h="28388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67%</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3882">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2</a:t>
                      </a:r>
                    </a:p>
                  </a:txBody>
                  <a:tcPr anchor="ctr">
                    <a:solidFill>
                      <a:schemeClr val="bg1">
                        <a:lumMod val="85000"/>
                      </a:schemeClr>
                    </a:solidFill>
                  </a:tcPr>
                </a:tc>
                <a:tc>
                  <a:txBody>
                    <a:bodyPr/>
                    <a:lstStyle/>
                    <a:p>
                      <a:pPr algn="ctr"/>
                      <a:r>
                        <a:rPr lang="en-US" sz="1400" b="0" i="1" dirty="0"/>
                        <a:t>33%</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3882">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3882">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6</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A1541B4E-1520-4817-B492-2F7B146ADB0A}"/>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3880591979"/>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2132965083"/>
              </p:ext>
            </p:extLst>
          </p:nvPr>
        </p:nvGraphicFramePr>
        <p:xfrm>
          <a:off x="609600" y="1117934"/>
          <a:ext cx="7924800" cy="4749467"/>
        </p:xfrm>
        <a:graphic>
          <a:graphicData uri="http://schemas.openxmlformats.org/drawingml/2006/table">
            <a:tbl>
              <a:tblPr firstRow="1" bandRow="1">
                <a:tableStyleId>{00A15C55-8517-42AA-B614-E9B94910E393}</a:tableStyleId>
              </a:tblPr>
              <a:tblGrid>
                <a:gridCol w="6781800">
                  <a:extLst>
                    <a:ext uri="{9D8B030D-6E8A-4147-A177-3AD203B41FA5}">
                      <a16:colId xmlns:a16="http://schemas.microsoft.com/office/drawing/2014/main" val="20000"/>
                    </a:ext>
                  </a:extLst>
                </a:gridCol>
                <a:gridCol w="1143000">
                  <a:extLst>
                    <a:ext uri="{9D8B030D-6E8A-4147-A177-3AD203B41FA5}">
                      <a16:colId xmlns:a16="http://schemas.microsoft.com/office/drawing/2014/main" val="429801428"/>
                    </a:ext>
                  </a:extLst>
                </a:gridCol>
              </a:tblGrid>
              <a:tr h="318756">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Qtr.—COURSE</a:t>
                      </a:r>
                    </a:p>
                  </a:txBody>
                  <a:tcPr anchor="ctr">
                    <a:solidFill>
                      <a:schemeClr val="bg1">
                        <a:lumMod val="75000"/>
                      </a:schemeClr>
                    </a:solidFill>
                  </a:tcPr>
                </a:tc>
                <a:tc>
                  <a:txBody>
                    <a:bodyPr/>
                    <a:lstStyle/>
                    <a:p>
                      <a:pPr algn="ctr"/>
                      <a:r>
                        <a:rPr lang="en-US" sz="1400" i="1"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10000"/>
                  </a:ext>
                </a:extLst>
              </a:tr>
              <a:tr h="350632">
                <a:tc gridSpan="2">
                  <a:txBody>
                    <a:bodyPr/>
                    <a:lstStyle/>
                    <a:p>
                      <a:pPr marL="0" marR="0" algn="ctr">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Annual Training</a:t>
                      </a:r>
                      <a:r>
                        <a:rPr lang="en-US" sz="1600" b="1" i="0" dirty="0"/>
                        <a:t>—Raleigh</a:t>
                      </a:r>
                      <a:r>
                        <a:rPr lang="en-US" sz="1600" b="1" dirty="0">
                          <a:effectLst/>
                          <a:latin typeface="+mj-lt"/>
                          <a:ea typeface="Calibri" panose="020F0502020204030204" pitchFamily="34" charset="0"/>
                          <a:cs typeface="Times New Roman" panose="02020603050405020304" pitchFamily="18" charset="0"/>
                        </a:rPr>
                        <a:t>:    </a:t>
                      </a:r>
                      <a:r>
                        <a:rPr lang="en-US" sz="1600" dirty="0">
                          <a:effectLst/>
                          <a:latin typeface="+mj-lt"/>
                          <a:ea typeface="Calibri" panose="020F0502020204030204" pitchFamily="34" charset="0"/>
                          <a:cs typeface="Times New Roman" panose="02020603050405020304" pitchFamily="18" charset="0"/>
                        </a:rPr>
                        <a:t>          </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pPr marL="0" marR="0" algn="ctr">
                        <a:spcBef>
                          <a:spcPts val="0"/>
                        </a:spcBef>
                        <a:spcAft>
                          <a:spcPts val="0"/>
                        </a:spcAft>
                      </a:pP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1"/>
                  </a:ext>
                </a:extLst>
              </a:tr>
              <a:tr h="1370651">
                <a:tc>
                  <a:txBody>
                    <a:bodyPr/>
                    <a:lstStyle/>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Concrete and Masonry </a:t>
                      </a:r>
                    </a:p>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Cranes and Derricks </a:t>
                      </a:r>
                    </a:p>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Farm Guarding Safety,</a:t>
                      </a:r>
                    </a:p>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Home Inspections </a:t>
                      </a:r>
                    </a:p>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ASH Paperless File Management</a:t>
                      </a:r>
                    </a:p>
                  </a:txBody>
                  <a:tcPr anchor="ctr">
                    <a:solidFill>
                      <a:schemeClr val="bg1">
                        <a:lumMod val="85000"/>
                      </a:schemeClr>
                    </a:solidFill>
                  </a:tcPr>
                </a:tc>
                <a:tc>
                  <a:txBody>
                    <a:bodyPr/>
                    <a:lstStyle/>
                    <a:p>
                      <a:pPr marL="0" marR="0" algn="ctr">
                        <a:spcBef>
                          <a:spcPts val="0"/>
                        </a:spcBef>
                        <a:spcAft>
                          <a:spcPts val="0"/>
                        </a:spcAft>
                      </a:pPr>
                      <a:r>
                        <a:rPr lang="en-US" sz="1600" b="1" i="1" kern="1200" dirty="0">
                          <a:solidFill>
                            <a:schemeClr val="dk1"/>
                          </a:solidFill>
                          <a:effectLst/>
                          <a:latin typeface="+mn-lt"/>
                          <a:ea typeface="Calibri" panose="020F0502020204030204" pitchFamily="34" charset="0"/>
                          <a:cs typeface="Times New Roman" panose="02020603050405020304" pitchFamily="18" charset="0"/>
                        </a:rPr>
                        <a:t>72</a:t>
                      </a:r>
                    </a:p>
                    <a:p>
                      <a:pPr marL="0" marR="0" algn="ctr">
                        <a:spcBef>
                          <a:spcPts val="0"/>
                        </a:spcBef>
                        <a:spcAft>
                          <a:spcPts val="0"/>
                        </a:spcAft>
                      </a:pPr>
                      <a:r>
                        <a:rPr lang="en-US" sz="1600" b="1" i="1" kern="1200" dirty="0">
                          <a:solidFill>
                            <a:schemeClr val="dk1"/>
                          </a:solidFill>
                          <a:effectLst/>
                          <a:latin typeface="+mn-lt"/>
                          <a:ea typeface="Calibri" panose="020F0502020204030204" pitchFamily="34" charset="0"/>
                          <a:cs typeface="Times New Roman" panose="02020603050405020304" pitchFamily="18" charset="0"/>
                        </a:rPr>
                        <a:t>47</a:t>
                      </a:r>
                    </a:p>
                    <a:p>
                      <a:pPr marL="0" marR="0" algn="ctr">
                        <a:spcBef>
                          <a:spcPts val="0"/>
                        </a:spcBef>
                        <a:spcAft>
                          <a:spcPts val="0"/>
                        </a:spcAft>
                      </a:pPr>
                      <a:r>
                        <a:rPr lang="en-US" sz="1600" b="1" i="1" kern="1200" dirty="0">
                          <a:solidFill>
                            <a:schemeClr val="dk1"/>
                          </a:solidFill>
                          <a:effectLst/>
                          <a:latin typeface="+mn-lt"/>
                          <a:ea typeface="Calibri" panose="020F0502020204030204" pitchFamily="34" charset="0"/>
                          <a:cs typeface="Times New Roman" panose="02020603050405020304" pitchFamily="18" charset="0"/>
                        </a:rPr>
                        <a:t>10</a:t>
                      </a:r>
                    </a:p>
                    <a:p>
                      <a:pPr marL="0" marR="0" algn="ctr">
                        <a:spcBef>
                          <a:spcPts val="0"/>
                        </a:spcBef>
                        <a:spcAft>
                          <a:spcPts val="0"/>
                        </a:spcAft>
                      </a:pPr>
                      <a:r>
                        <a:rPr lang="en-US" sz="1600" b="1" i="1" kern="1200" dirty="0">
                          <a:solidFill>
                            <a:schemeClr val="dk1"/>
                          </a:solidFill>
                          <a:effectLst/>
                          <a:latin typeface="+mn-lt"/>
                          <a:ea typeface="Calibri" panose="020F0502020204030204" pitchFamily="34" charset="0"/>
                          <a:cs typeface="Times New Roman" panose="02020603050405020304" pitchFamily="18" charset="0"/>
                        </a:rPr>
                        <a:t>8</a:t>
                      </a:r>
                    </a:p>
                    <a:p>
                      <a:pPr marL="0" marR="0" algn="ctr">
                        <a:spcBef>
                          <a:spcPts val="0"/>
                        </a:spcBef>
                        <a:spcAft>
                          <a:spcPts val="0"/>
                        </a:spcAft>
                      </a:pPr>
                      <a:r>
                        <a:rPr lang="en-US" sz="1600" b="1" i="1" kern="1200" dirty="0">
                          <a:solidFill>
                            <a:schemeClr val="dk1"/>
                          </a:solidFill>
                          <a:effectLst/>
                          <a:latin typeface="+mn-lt"/>
                          <a:ea typeface="Calibri" panose="020F0502020204030204" pitchFamily="34" charset="0"/>
                          <a:cs typeface="Times New Roman" panose="02020603050405020304" pitchFamily="18" charset="0"/>
                        </a:rPr>
                        <a:t>8</a:t>
                      </a: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626083981"/>
                  </a:ext>
                </a:extLst>
              </a:tr>
              <a:tr h="350632">
                <a:tc>
                  <a:txBody>
                    <a:bodyPr/>
                    <a:lstStyle/>
                    <a:p>
                      <a:pPr marL="0" marR="0">
                        <a:spcBef>
                          <a:spcPts val="0"/>
                        </a:spcBef>
                        <a:spcAft>
                          <a:spcPts val="0"/>
                        </a:spcAft>
                      </a:pPr>
                      <a:r>
                        <a:rPr lang="en-US" sz="1600" i="1" dirty="0">
                          <a:effectLst/>
                          <a:latin typeface="+mj-lt"/>
                          <a:ea typeface="Calibri" panose="020F0502020204030204" pitchFamily="34" charset="0"/>
                          <a:cs typeface="Times New Roman" panose="02020603050405020304" pitchFamily="18" charset="0"/>
                        </a:rPr>
                        <a:t>OSH 141</a:t>
                      </a:r>
                      <a:r>
                        <a:rPr lang="en-US" sz="1600" i="1" dirty="0"/>
                        <a:t>—</a:t>
                      </a:r>
                      <a:r>
                        <a:rPr lang="en-US" sz="1600" i="1" dirty="0">
                          <a:effectLst/>
                          <a:latin typeface="+mj-lt"/>
                          <a:ea typeface="Calibri" panose="020F0502020204030204" pitchFamily="34" charset="0"/>
                          <a:cs typeface="Times New Roman" panose="02020603050405020304" pitchFamily="18" charset="0"/>
                        </a:rPr>
                        <a:t>Legal Aspects</a:t>
                      </a:r>
                      <a:r>
                        <a:rPr lang="en-US" sz="1600" i="1" dirty="0"/>
                        <a:t>—Raleigh</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28</a:t>
                      </a:r>
                    </a:p>
                  </a:txBody>
                  <a:tcPr anchor="ctr">
                    <a:solidFill>
                      <a:schemeClr val="bg1">
                        <a:lumMod val="95000"/>
                      </a:schemeClr>
                    </a:solidFill>
                  </a:tcPr>
                </a:tc>
                <a:extLst>
                  <a:ext uri="{0D108BD9-81ED-4DB2-BD59-A6C34878D82A}">
                    <a16:rowId xmlns:a16="http://schemas.microsoft.com/office/drawing/2014/main" val="10002"/>
                  </a:ext>
                </a:extLst>
              </a:tr>
              <a:tr h="350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OTI 245—Safety and Health Management Systems</a:t>
                      </a:r>
                      <a:r>
                        <a:rPr lang="en-US" sz="1600" i="1" dirty="0"/>
                        <a:t>—Raleigh</a:t>
                      </a:r>
                      <a:endParaRPr lang="en-US" sz="16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20</a:t>
                      </a:r>
                    </a:p>
                  </a:txBody>
                  <a:tcPr anchor="ctr">
                    <a:solidFill>
                      <a:schemeClr val="bg1">
                        <a:lumMod val="85000"/>
                      </a:schemeClr>
                    </a:solidFill>
                  </a:tcPr>
                </a:tc>
                <a:extLst>
                  <a:ext uri="{0D108BD9-81ED-4DB2-BD59-A6C34878D82A}">
                    <a16:rowId xmlns:a16="http://schemas.microsoft.com/office/drawing/2014/main" val="10003"/>
                  </a:ext>
                </a:extLst>
              </a:tr>
              <a:tr h="350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Work Zone Safety/Flagger Safety</a:t>
                      </a:r>
                      <a:r>
                        <a:rPr lang="en-US" sz="1600" i="1" dirty="0"/>
                        <a:t>—Raleigh</a:t>
                      </a:r>
                      <a:endParaRPr lang="en-US" sz="16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21</a:t>
                      </a:r>
                    </a:p>
                  </a:txBody>
                  <a:tcPr anchor="ctr">
                    <a:solidFill>
                      <a:schemeClr val="bg1">
                        <a:lumMod val="95000"/>
                      </a:schemeClr>
                    </a:solidFill>
                  </a:tcPr>
                </a:tc>
                <a:extLst>
                  <a:ext uri="{0D108BD9-81ED-4DB2-BD59-A6C34878D82A}">
                    <a16:rowId xmlns:a16="http://schemas.microsoft.com/office/drawing/2014/main" val="10004"/>
                  </a:ext>
                </a:extLst>
              </a:tr>
              <a:tr h="350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Work Zone Safety/Flagger Safety</a:t>
                      </a:r>
                      <a:r>
                        <a:rPr lang="en-US" sz="1600" i="1" dirty="0"/>
                        <a:t>—Charlotte</a:t>
                      </a:r>
                      <a:endParaRPr lang="en-US" sz="16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20</a:t>
                      </a:r>
                    </a:p>
                  </a:txBody>
                  <a:tcPr anchor="ctr">
                    <a:solidFill>
                      <a:schemeClr val="bg1">
                        <a:lumMod val="85000"/>
                      </a:schemeClr>
                    </a:solidFill>
                  </a:tcPr>
                </a:tc>
                <a:extLst>
                  <a:ext uri="{0D108BD9-81ED-4DB2-BD59-A6C34878D82A}">
                    <a16:rowId xmlns:a16="http://schemas.microsoft.com/office/drawing/2014/main" val="10005"/>
                  </a:ext>
                </a:extLst>
              </a:tr>
              <a:tr h="350632">
                <a:tc>
                  <a:txBody>
                    <a:bodyPr/>
                    <a:lstStyle/>
                    <a:p>
                      <a:pPr marL="0" marR="0">
                        <a:spcBef>
                          <a:spcPts val="0"/>
                        </a:spcBef>
                        <a:spcAft>
                          <a:spcPts val="0"/>
                        </a:spcAft>
                      </a:pPr>
                      <a:r>
                        <a:rPr lang="en-US" sz="1600" i="1" dirty="0">
                          <a:effectLst/>
                          <a:latin typeface="+mj-lt"/>
                          <a:ea typeface="Calibri" panose="020F0502020204030204" pitchFamily="34" charset="0"/>
                          <a:cs typeface="Times New Roman" panose="02020603050405020304" pitchFamily="18" charset="0"/>
                        </a:rPr>
                        <a:t>CPR/AED</a:t>
                      </a:r>
                      <a:r>
                        <a:rPr lang="en-US" sz="1600" i="1" dirty="0"/>
                        <a:t>—Raleigh (2)</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12</a:t>
                      </a:r>
                    </a:p>
                  </a:txBody>
                  <a:tcPr anchor="ctr">
                    <a:solidFill>
                      <a:schemeClr val="bg1">
                        <a:lumMod val="95000"/>
                      </a:schemeClr>
                    </a:solidFill>
                  </a:tcPr>
                </a:tc>
                <a:extLst>
                  <a:ext uri="{0D108BD9-81ED-4DB2-BD59-A6C34878D82A}">
                    <a16:rowId xmlns:a16="http://schemas.microsoft.com/office/drawing/2014/main" val="10006"/>
                  </a:ext>
                </a:extLst>
              </a:tr>
              <a:tr h="350632">
                <a:tc gridSpan="2">
                  <a:txBody>
                    <a:bodyPr/>
                    <a:lstStyle/>
                    <a:p>
                      <a:pPr marL="0" marR="0" algn="ctr">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Webinars:</a:t>
                      </a: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hMerge="1">
                  <a:txBody>
                    <a:bodyPr/>
                    <a:lstStyle/>
                    <a:p>
                      <a:pPr marL="0" marR="0" algn="ctr">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813996433"/>
                  </a:ext>
                </a:extLst>
              </a:tr>
              <a:tr h="605636">
                <a:tc>
                  <a:txBody>
                    <a:bodyPr/>
                    <a:lstStyle/>
                    <a:p>
                      <a:pPr marL="0" marR="0" algn="l">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Welding and Cutting, Excavation and Trenching, Personal Protective Equipment (General Industry), Electrical Safety, Machine Guarding </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kern="1200" dirty="0">
                          <a:solidFill>
                            <a:schemeClr val="dk1"/>
                          </a:solidFill>
                          <a:effectLst/>
                          <a:latin typeface="+mn-lt"/>
                          <a:ea typeface="Calibri" panose="020F0502020204030204" pitchFamily="34" charset="0"/>
                          <a:cs typeface="Times New Roman" panose="02020603050405020304" pitchFamily="18" charset="0"/>
                        </a:rPr>
                        <a:t>6</a:t>
                      </a: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3032259508"/>
                  </a:ext>
                </a:extLst>
              </a:tr>
            </a:tbl>
          </a:graphicData>
        </a:graphic>
      </p:graphicFrame>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8" name="TextBox 7">
            <a:extLst>
              <a:ext uri="{FF2B5EF4-FFF2-40B4-BE49-F238E27FC236}">
                <a16:creationId xmlns:a16="http://schemas.microsoft.com/office/drawing/2014/main" id="{4CD6F2AE-7387-41CA-B385-47A5E9F0780B}"/>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344497342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924726740"/>
              </p:ext>
            </p:extLst>
          </p:nvPr>
        </p:nvGraphicFramePr>
        <p:xfrm>
          <a:off x="609600" y="1117935"/>
          <a:ext cx="7924800" cy="4673264"/>
        </p:xfrm>
        <a:graphic>
          <a:graphicData uri="http://schemas.openxmlformats.org/drawingml/2006/table">
            <a:tbl>
              <a:tblPr firstRow="1" bandRow="1">
                <a:tableStyleId>{00A15C55-8517-42AA-B614-E9B94910E393}</a:tableStyleId>
              </a:tblPr>
              <a:tblGrid>
                <a:gridCol w="6781800">
                  <a:extLst>
                    <a:ext uri="{9D8B030D-6E8A-4147-A177-3AD203B41FA5}">
                      <a16:colId xmlns:a16="http://schemas.microsoft.com/office/drawing/2014/main" val="20000"/>
                    </a:ext>
                  </a:extLst>
                </a:gridCol>
                <a:gridCol w="1143000">
                  <a:extLst>
                    <a:ext uri="{9D8B030D-6E8A-4147-A177-3AD203B41FA5}">
                      <a16:colId xmlns:a16="http://schemas.microsoft.com/office/drawing/2014/main" val="4050111507"/>
                    </a:ext>
                  </a:extLst>
                </a:gridCol>
              </a:tblGrid>
              <a:tr h="332986">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Qtr.—COURSE</a:t>
                      </a:r>
                    </a:p>
                  </a:txBody>
                  <a:tcPr anchor="ctr">
                    <a:solidFill>
                      <a:schemeClr val="bg1">
                        <a:lumMod val="75000"/>
                      </a:schemeClr>
                    </a:solidFill>
                  </a:tcPr>
                </a:tc>
                <a:tc>
                  <a:txBody>
                    <a:bodyPr/>
                    <a:lstStyle/>
                    <a:p>
                      <a:pPr algn="ctr"/>
                      <a:r>
                        <a:rPr lang="en-US" sz="1400" i="1">
                          <a:solidFill>
                            <a:schemeClr val="tx1"/>
                          </a:solidFill>
                        </a:rPr>
                        <a:t>Trained</a:t>
                      </a: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66284">
                <a:tc>
                  <a:txBody>
                    <a:bodyPr/>
                    <a:lstStyle/>
                    <a:p>
                      <a:pPr marL="0" marR="0">
                        <a:spcBef>
                          <a:spcPts val="0"/>
                        </a:spcBef>
                        <a:spcAft>
                          <a:spcPts val="0"/>
                        </a:spcAft>
                      </a:pPr>
                      <a:r>
                        <a:rPr lang="en-US" sz="1600" i="1" dirty="0">
                          <a:effectLst/>
                          <a:latin typeface="+mj-lt"/>
                          <a:ea typeface="Calibri" panose="020F0502020204030204" pitchFamily="34" charset="0"/>
                          <a:cs typeface="Times New Roman" panose="02020603050405020304" pitchFamily="18" charset="0"/>
                        </a:rPr>
                        <a:t>OSH 105</a:t>
                      </a:r>
                      <a:r>
                        <a:rPr lang="en-US" sz="1600" i="1" dirty="0"/>
                        <a:t>—Introduction to Safety Standards for Safety Officers—Raleigh</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12</a:t>
                      </a:r>
                    </a:p>
                  </a:txBody>
                  <a:tcPr anchor="ctr">
                    <a:solidFill>
                      <a:schemeClr val="bg1">
                        <a:lumMod val="95000"/>
                      </a:schemeClr>
                    </a:solidFill>
                  </a:tcPr>
                </a:tc>
                <a:extLst>
                  <a:ext uri="{0D108BD9-81ED-4DB2-BD59-A6C34878D82A}">
                    <a16:rowId xmlns:a16="http://schemas.microsoft.com/office/drawing/2014/main" val="10001"/>
                  </a:ext>
                </a:extLst>
              </a:tr>
              <a:tr h="410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OSH 100</a:t>
                      </a:r>
                      <a:r>
                        <a:rPr lang="en-US" sz="1600" i="1" dirty="0"/>
                        <a:t>—Initial Compliance—Charlotte</a:t>
                      </a:r>
                      <a:endParaRPr lang="en-US" sz="16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9</a:t>
                      </a:r>
                    </a:p>
                  </a:txBody>
                  <a:tcPr anchor="ctr">
                    <a:solidFill>
                      <a:schemeClr val="bg1">
                        <a:lumMod val="85000"/>
                      </a:schemeClr>
                    </a:solidFill>
                  </a:tcPr>
                </a:tc>
                <a:extLst>
                  <a:ext uri="{0D108BD9-81ED-4DB2-BD59-A6C34878D82A}">
                    <a16:rowId xmlns:a16="http://schemas.microsoft.com/office/drawing/2014/main" val="626083981"/>
                  </a:ext>
                </a:extLst>
              </a:tr>
              <a:tr h="366284">
                <a:tc>
                  <a:txBody>
                    <a:bodyPr/>
                    <a:lstStyle/>
                    <a:p>
                      <a:pPr marL="0" marR="0">
                        <a:spcBef>
                          <a:spcPts val="0"/>
                        </a:spcBef>
                        <a:spcAft>
                          <a:spcPts val="0"/>
                        </a:spcAft>
                      </a:pPr>
                      <a:r>
                        <a:rPr lang="en-US" sz="1600" i="1" dirty="0">
                          <a:effectLst/>
                          <a:latin typeface="+mj-lt"/>
                          <a:ea typeface="Calibri" panose="020F0502020204030204" pitchFamily="34" charset="0"/>
                          <a:cs typeface="Times New Roman" panose="02020603050405020304" pitchFamily="18" charset="0"/>
                        </a:rPr>
                        <a:t>OSH</a:t>
                      </a:r>
                      <a:r>
                        <a:rPr lang="en-US" sz="1600" i="1" dirty="0"/>
                        <a:t>—Technical Writing and OSHA Express—Charlotte</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10</a:t>
                      </a:r>
                    </a:p>
                  </a:txBody>
                  <a:tcPr anchor="ctr">
                    <a:solidFill>
                      <a:schemeClr val="bg1">
                        <a:lumMod val="95000"/>
                      </a:schemeClr>
                    </a:solidFill>
                  </a:tcPr>
                </a:tc>
                <a:extLst>
                  <a:ext uri="{0D108BD9-81ED-4DB2-BD59-A6C34878D82A}">
                    <a16:rowId xmlns:a16="http://schemas.microsoft.com/office/drawing/2014/main" val="10002"/>
                  </a:ext>
                </a:extLst>
              </a:tr>
              <a:tr h="366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Long Term Care Workshop</a:t>
                      </a:r>
                      <a:r>
                        <a:rPr lang="en-US" sz="1600" i="1" dirty="0"/>
                        <a:t>—Webinar</a:t>
                      </a:r>
                      <a:endParaRPr lang="en-US" sz="16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15</a:t>
                      </a:r>
                    </a:p>
                  </a:txBody>
                  <a:tcPr anchor="ctr">
                    <a:solidFill>
                      <a:schemeClr val="bg1">
                        <a:lumMod val="85000"/>
                      </a:schemeClr>
                    </a:solidFill>
                  </a:tcPr>
                </a:tc>
                <a:extLst>
                  <a:ext uri="{0D108BD9-81ED-4DB2-BD59-A6C34878D82A}">
                    <a16:rowId xmlns:a16="http://schemas.microsoft.com/office/drawing/2014/main" val="10003"/>
                  </a:ext>
                </a:extLst>
              </a:tr>
              <a:tr h="36628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4"/>
                  </a:ext>
                </a:extLst>
              </a:tr>
              <a:tr h="366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Calibri" panose="020F0502020204030204" pitchFamily="34" charset="0"/>
                          <a:cs typeface="Times New Roman" panose="02020603050405020304" pitchFamily="18" charset="0"/>
                        </a:rPr>
                        <a:t>Webinars:</a:t>
                      </a:r>
                    </a:p>
                  </a:txBody>
                  <a:tcPr anchor="ctr">
                    <a:solidFill>
                      <a:schemeClr val="bg1">
                        <a:lumMod val="85000"/>
                      </a:schemeClr>
                    </a:solidFill>
                  </a:tcPr>
                </a:tc>
                <a:tc>
                  <a:txBody>
                    <a:bodyPr/>
                    <a:lstStyle/>
                    <a:p>
                      <a:pPr marL="0" marR="0" algn="ctr">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0005"/>
                  </a:ext>
                </a:extLst>
              </a:tr>
              <a:tr h="2098542">
                <a:tc>
                  <a:txBody>
                    <a:bodyPr/>
                    <a:lstStyle/>
                    <a:p>
                      <a:pPr marL="0" marR="0">
                        <a:lnSpc>
                          <a:spcPct val="100000"/>
                        </a:lnSpc>
                        <a:spcBef>
                          <a:spcPts val="0"/>
                        </a:spcBef>
                        <a:spcAft>
                          <a:spcPts val="0"/>
                        </a:spcAft>
                      </a:pPr>
                      <a:r>
                        <a:rPr lang="en-US" sz="1600" i="1" dirty="0">
                          <a:effectLst/>
                          <a:latin typeface="+mj-lt"/>
                          <a:ea typeface="Calibri" panose="020F0502020204030204" pitchFamily="34" charset="0"/>
                          <a:cs typeface="Times New Roman" panose="02020603050405020304" pitchFamily="18" charset="0"/>
                        </a:rPr>
                        <a:t>Scaffolds, Personal Protective Equipment for Construction, </a:t>
                      </a:r>
                      <a:r>
                        <a:rPr lang="en-US" sz="1600" i="1" kern="1200" dirty="0">
                          <a:solidFill>
                            <a:schemeClr val="dk1"/>
                          </a:solidFill>
                          <a:effectLst/>
                          <a:latin typeface="+mn-lt"/>
                          <a:ea typeface="Calibri" panose="020F0502020204030204" pitchFamily="34" charset="0"/>
                          <a:cs typeface="Times New Roman" panose="02020603050405020304" pitchFamily="18" charset="0"/>
                        </a:rPr>
                        <a:t>Personal Protective Equipment for General Industry, Inspection Process, Hazard Communication, Ergonomic Awareness, Respiratory Protection, Struck by/Caught in Between, Concrete and Masonry, and 1910 Subpart E - Exit Routes, Emergency Action Plans and Fire Prevention Plans</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49</a:t>
                      </a:r>
                    </a:p>
                  </a:txBody>
                  <a:tcPr anchor="c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8" name="TextBox 7">
            <a:extLst>
              <a:ext uri="{FF2B5EF4-FFF2-40B4-BE49-F238E27FC236}">
                <a16:creationId xmlns:a16="http://schemas.microsoft.com/office/drawing/2014/main" id="{4CD6F2AE-7387-41CA-B385-47A5E9F0780B}"/>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407284344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1956992828"/>
              </p:ext>
            </p:extLst>
          </p:nvPr>
        </p:nvGraphicFramePr>
        <p:xfrm>
          <a:off x="609600" y="1142996"/>
          <a:ext cx="7924800" cy="4724405"/>
        </p:xfrm>
        <a:graphic>
          <a:graphicData uri="http://schemas.openxmlformats.org/drawingml/2006/table">
            <a:tbl>
              <a:tblPr firstRow="1" bandRow="1">
                <a:tableStyleId>{073A0DAA-6AF3-43AB-8588-CEC1D06C72B9}</a:tableStyleId>
              </a:tblPr>
              <a:tblGrid>
                <a:gridCol w="54864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2934878"/>
                    </a:ext>
                  </a:extLst>
                </a:gridCol>
                <a:gridCol w="761999">
                  <a:extLst>
                    <a:ext uri="{9D8B030D-6E8A-4147-A177-3AD203B41FA5}">
                      <a16:colId xmlns:a16="http://schemas.microsoft.com/office/drawing/2014/main" val="20002"/>
                    </a:ext>
                  </a:extLst>
                </a:gridCol>
              </a:tblGrid>
              <a:tr h="561745">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1" u="none" strike="noStrike" cap="none" normalizeH="0" baseline="0" dirty="0">
                          <a:ln>
                            <a:noFill/>
                          </a:ln>
                          <a:solidFill>
                            <a:schemeClr val="tx1"/>
                          </a:solidFill>
                          <a:effectLst/>
                        </a:rPr>
                        <a:t>Total</a:t>
                      </a:r>
                      <a:endParaRPr kumimoji="0" lang="en-US" sz="14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5859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Total OSH Complaints Filed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600" i="0" dirty="0">
                          <a:solidFill>
                            <a:schemeClr val="tx1"/>
                          </a:solidFill>
                        </a:rPr>
                        <a:t>31</a:t>
                      </a:r>
                    </a:p>
                  </a:txBody>
                  <a:tcPr anchor="ctr">
                    <a:solidFill>
                      <a:schemeClr val="bg1">
                        <a:lumMod val="95000"/>
                      </a:schemeClr>
                    </a:solidFill>
                  </a:tcPr>
                </a:tc>
                <a:tc>
                  <a:txBody>
                    <a:bodyPr/>
                    <a:lstStyle/>
                    <a:p>
                      <a:pPr algn="ctr"/>
                      <a:r>
                        <a:rPr lang="en-US" sz="1600" i="0" dirty="0">
                          <a:solidFill>
                            <a:schemeClr val="tx1"/>
                          </a:solidFill>
                        </a:rPr>
                        <a:t>26</a:t>
                      </a:r>
                    </a:p>
                  </a:txBody>
                  <a:tcPr anchor="ctr">
                    <a:solidFill>
                      <a:schemeClr val="bg1">
                        <a:lumMod val="95000"/>
                      </a:schemeClr>
                    </a:solidFill>
                  </a:tcPr>
                </a:tc>
                <a:tc>
                  <a:txBody>
                    <a:bodyPr/>
                    <a:lstStyle/>
                    <a:p>
                      <a:pPr algn="ctr"/>
                      <a:r>
                        <a:rPr lang="en-US" sz="1600" b="1" i="1" dirty="0">
                          <a:solidFill>
                            <a:schemeClr val="tx1"/>
                          </a:solidFill>
                        </a:rPr>
                        <a:t>57</a:t>
                      </a:r>
                    </a:p>
                  </a:txBody>
                  <a:tcPr anchor="ctr">
                    <a:solidFill>
                      <a:schemeClr val="bg1">
                        <a:lumMod val="95000"/>
                      </a:schemeClr>
                    </a:solidFill>
                  </a:tcPr>
                </a:tc>
                <a:extLst>
                  <a:ext uri="{0D108BD9-81ED-4DB2-BD59-A6C34878D82A}">
                    <a16:rowId xmlns:a16="http://schemas.microsoft.com/office/drawing/2014/main" val="10001"/>
                  </a:ext>
                </a:extLst>
              </a:tr>
              <a:tr h="38012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Total OSH Complaints Closed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600" i="0" dirty="0">
                          <a:solidFill>
                            <a:schemeClr val="tx1"/>
                          </a:solidFill>
                        </a:rPr>
                        <a:t>21</a:t>
                      </a:r>
                    </a:p>
                  </a:txBody>
                  <a:tcPr anchor="ctr">
                    <a:solidFill>
                      <a:schemeClr val="bg1">
                        <a:lumMod val="85000"/>
                      </a:schemeClr>
                    </a:solidFill>
                  </a:tcPr>
                </a:tc>
                <a:tc>
                  <a:txBody>
                    <a:bodyPr/>
                    <a:lstStyle/>
                    <a:p>
                      <a:pPr algn="ctr"/>
                      <a:r>
                        <a:rPr lang="en-US" sz="1600" i="0" dirty="0">
                          <a:solidFill>
                            <a:schemeClr val="tx1"/>
                          </a:solidFill>
                        </a:rPr>
                        <a:t>27</a:t>
                      </a:r>
                    </a:p>
                  </a:txBody>
                  <a:tcPr anchor="ctr">
                    <a:solidFill>
                      <a:schemeClr val="bg1">
                        <a:lumMod val="85000"/>
                      </a:schemeClr>
                    </a:solidFill>
                  </a:tcPr>
                </a:tc>
                <a:tc>
                  <a:txBody>
                    <a:bodyPr/>
                    <a:lstStyle/>
                    <a:p>
                      <a:pPr algn="ctr"/>
                      <a:r>
                        <a:rPr lang="en-US" sz="1600" b="1" i="1" dirty="0">
                          <a:solidFill>
                            <a:schemeClr val="tx1"/>
                          </a:solidFill>
                        </a:rPr>
                        <a:t>48</a:t>
                      </a:r>
                    </a:p>
                  </a:txBody>
                  <a:tcPr anchor="ctr">
                    <a:solidFill>
                      <a:schemeClr val="bg1">
                        <a:lumMod val="85000"/>
                      </a:schemeClr>
                    </a:solidFill>
                  </a:tcPr>
                </a:tc>
                <a:extLst>
                  <a:ext uri="{0D108BD9-81ED-4DB2-BD59-A6C34878D82A}">
                    <a16:rowId xmlns:a16="http://schemas.microsoft.com/office/drawing/2014/main" val="10002"/>
                  </a:ext>
                </a:extLst>
              </a:tr>
              <a:tr h="50824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Number of OSH Cases Closed Within 90 Days of File Date</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600" i="0" dirty="0">
                          <a:solidFill>
                            <a:schemeClr val="tx1"/>
                          </a:solidFill>
                        </a:rPr>
                        <a:t>1</a:t>
                      </a:r>
                    </a:p>
                  </a:txBody>
                  <a:tcPr anchor="ctr">
                    <a:solidFill>
                      <a:schemeClr val="bg1">
                        <a:lumMod val="95000"/>
                      </a:schemeClr>
                    </a:solidFill>
                  </a:tcPr>
                </a:tc>
                <a:tc>
                  <a:txBody>
                    <a:bodyPr/>
                    <a:lstStyle/>
                    <a:p>
                      <a:pPr algn="ctr"/>
                      <a:r>
                        <a:rPr lang="en-US" sz="1600" i="0" dirty="0">
                          <a:solidFill>
                            <a:schemeClr val="tx1"/>
                          </a:solidFill>
                        </a:rPr>
                        <a:t>1</a:t>
                      </a:r>
                    </a:p>
                  </a:txBody>
                  <a:tcPr anchor="ctr">
                    <a:solidFill>
                      <a:schemeClr val="bg1">
                        <a:lumMod val="95000"/>
                      </a:schemeClr>
                    </a:solidFill>
                  </a:tcPr>
                </a:tc>
                <a:tc>
                  <a:txBody>
                    <a:bodyPr/>
                    <a:lstStyle/>
                    <a:p>
                      <a:pPr algn="ctr"/>
                      <a:r>
                        <a:rPr lang="en-US" sz="1600" b="1" i="1" dirty="0">
                          <a:solidFill>
                            <a:schemeClr val="tx1"/>
                          </a:solidFill>
                        </a:rPr>
                        <a:t>2</a:t>
                      </a:r>
                    </a:p>
                  </a:txBody>
                  <a:tcPr anchor="ctr">
                    <a:solidFill>
                      <a:schemeClr val="bg1">
                        <a:lumMod val="95000"/>
                      </a:schemeClr>
                    </a:solidFill>
                  </a:tcPr>
                </a:tc>
                <a:extLst>
                  <a:ext uri="{0D108BD9-81ED-4DB2-BD59-A6C34878D82A}">
                    <a16:rowId xmlns:a16="http://schemas.microsoft.com/office/drawing/2014/main" val="10003"/>
                  </a:ext>
                </a:extLst>
              </a:tr>
              <a:tr h="50824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Percentage of Cases Closed With in 90 Days of File Date</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600" i="0" dirty="0">
                          <a:solidFill>
                            <a:schemeClr val="tx1"/>
                          </a:solidFill>
                        </a:rPr>
                        <a:t>11%</a:t>
                      </a:r>
                    </a:p>
                  </a:txBody>
                  <a:tcPr anchor="ctr">
                    <a:solidFill>
                      <a:schemeClr val="bg1">
                        <a:lumMod val="85000"/>
                      </a:schemeClr>
                    </a:solidFill>
                  </a:tcPr>
                </a:tc>
                <a:tc>
                  <a:txBody>
                    <a:bodyPr/>
                    <a:lstStyle/>
                    <a:p>
                      <a:pPr algn="ctr"/>
                      <a:r>
                        <a:rPr lang="en-US" sz="1600" i="0" dirty="0">
                          <a:solidFill>
                            <a:schemeClr val="tx1"/>
                          </a:solidFill>
                        </a:rPr>
                        <a:t>4%</a:t>
                      </a:r>
                    </a:p>
                  </a:txBody>
                  <a:tcPr anchor="ctr">
                    <a:solidFill>
                      <a:schemeClr val="bg1">
                        <a:lumMod val="85000"/>
                      </a:schemeClr>
                    </a:solidFill>
                  </a:tcPr>
                </a:tc>
                <a:tc>
                  <a:txBody>
                    <a:bodyPr/>
                    <a:lstStyle/>
                    <a:p>
                      <a:pPr algn="ctr"/>
                      <a:r>
                        <a:rPr lang="en-US" sz="1600" b="1" i="1" dirty="0">
                          <a:solidFill>
                            <a:schemeClr val="tx1"/>
                          </a:solidFill>
                        </a:rPr>
                        <a:t>N/A</a:t>
                      </a:r>
                    </a:p>
                  </a:txBody>
                  <a:tcPr anchor="ctr">
                    <a:solidFill>
                      <a:schemeClr val="bg1">
                        <a:lumMod val="85000"/>
                      </a:schemeClr>
                    </a:solidFill>
                  </a:tcPr>
                </a:tc>
                <a:extLst>
                  <a:ext uri="{0D108BD9-81ED-4DB2-BD59-A6C34878D82A}">
                    <a16:rowId xmlns:a16="http://schemas.microsoft.com/office/drawing/2014/main" val="10004"/>
                  </a:ext>
                </a:extLst>
              </a:tr>
              <a:tr h="60186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600" i="1" kern="1200" dirty="0">
                          <a:solidFill>
                            <a:schemeClr val="dk1"/>
                          </a:solidFill>
                          <a:effectLst/>
                          <a:latin typeface="+mn-lt"/>
                          <a:ea typeface="+mn-ea"/>
                          <a:cs typeface="+mn-cs"/>
                        </a:rPr>
                        <a:t>Of Cases Closed, Average Number of Elapsed Days Between File Date and Closed Date</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600" i="0" dirty="0">
                          <a:solidFill>
                            <a:schemeClr val="tx1"/>
                          </a:solidFill>
                        </a:rPr>
                        <a:t>190</a:t>
                      </a:r>
                    </a:p>
                  </a:txBody>
                  <a:tcPr anchor="ctr">
                    <a:solidFill>
                      <a:schemeClr val="bg1">
                        <a:lumMod val="95000"/>
                      </a:schemeClr>
                    </a:solidFill>
                  </a:tcPr>
                </a:tc>
                <a:tc>
                  <a:txBody>
                    <a:bodyPr/>
                    <a:lstStyle/>
                    <a:p>
                      <a:pPr algn="ctr"/>
                      <a:r>
                        <a:rPr lang="en-US" sz="1600" i="0" dirty="0">
                          <a:solidFill>
                            <a:schemeClr val="tx1"/>
                          </a:solidFill>
                        </a:rPr>
                        <a:t>287</a:t>
                      </a:r>
                    </a:p>
                  </a:txBody>
                  <a:tcPr anchor="ctr">
                    <a:solidFill>
                      <a:schemeClr val="bg1">
                        <a:lumMod val="95000"/>
                      </a:schemeClr>
                    </a:solidFill>
                  </a:tcPr>
                </a:tc>
                <a:tc>
                  <a:txBody>
                    <a:bodyPr/>
                    <a:lstStyle/>
                    <a:p>
                      <a:pPr algn="ctr"/>
                      <a:r>
                        <a:rPr lang="en-US" sz="1600" b="1" i="1" dirty="0">
                          <a:solidFill>
                            <a:schemeClr val="tx1"/>
                          </a:solidFill>
                        </a:rPr>
                        <a:t>477</a:t>
                      </a:r>
                    </a:p>
                  </a:txBody>
                  <a:tcPr anchor="ctr">
                    <a:solidFill>
                      <a:schemeClr val="bg1">
                        <a:lumMod val="95000"/>
                      </a:schemeClr>
                    </a:solidFill>
                  </a:tcPr>
                </a:tc>
                <a:extLst>
                  <a:ext uri="{0D108BD9-81ED-4DB2-BD59-A6C34878D82A}">
                    <a16:rowId xmlns:a16="http://schemas.microsoft.com/office/drawing/2014/main" val="10005"/>
                  </a:ext>
                </a:extLst>
              </a:tr>
              <a:tr h="60186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600" i="1" u="none" strike="noStrike" cap="none" normalizeH="0" baseline="0" dirty="0">
                          <a:ln>
                            <a:noFill/>
                          </a:ln>
                          <a:effectLst/>
                        </a:rPr>
                        <a:t>Total Number of OSH Complaints Pending at End of Reporting Period</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600" i="0" dirty="0">
                          <a:solidFill>
                            <a:schemeClr val="tx1"/>
                          </a:solidFill>
                        </a:rPr>
                        <a:t>105</a:t>
                      </a:r>
                    </a:p>
                  </a:txBody>
                  <a:tcPr anchor="ctr">
                    <a:solidFill>
                      <a:schemeClr val="bg1">
                        <a:lumMod val="85000"/>
                      </a:schemeClr>
                    </a:solidFill>
                  </a:tcPr>
                </a:tc>
                <a:tc>
                  <a:txBody>
                    <a:bodyPr/>
                    <a:lstStyle/>
                    <a:p>
                      <a:pPr algn="ctr"/>
                      <a:r>
                        <a:rPr lang="en-US" sz="1600" i="0" dirty="0">
                          <a:solidFill>
                            <a:schemeClr val="tx1"/>
                          </a:solidFill>
                        </a:rPr>
                        <a:t>102</a:t>
                      </a:r>
                    </a:p>
                  </a:txBody>
                  <a:tcPr anchor="ctr">
                    <a:solidFill>
                      <a:schemeClr val="bg1">
                        <a:lumMod val="85000"/>
                      </a:schemeClr>
                    </a:solidFill>
                  </a:tcPr>
                </a:tc>
                <a:tc>
                  <a:txBody>
                    <a:bodyPr/>
                    <a:lstStyle/>
                    <a:p>
                      <a:pPr algn="ctr"/>
                      <a:r>
                        <a:rPr lang="en-US" sz="1600" b="1" i="1" dirty="0">
                          <a:solidFill>
                            <a:schemeClr val="tx1"/>
                          </a:solidFill>
                        </a:rPr>
                        <a:t>207</a:t>
                      </a:r>
                    </a:p>
                  </a:txBody>
                  <a:tcPr anchor="ctr">
                    <a:solidFill>
                      <a:schemeClr val="bg1">
                        <a:lumMod val="85000"/>
                      </a:schemeClr>
                    </a:solidFill>
                  </a:tcPr>
                </a:tc>
                <a:extLst>
                  <a:ext uri="{0D108BD9-81ED-4DB2-BD59-A6C34878D82A}">
                    <a16:rowId xmlns:a16="http://schemas.microsoft.com/office/drawing/2014/main" val="10006"/>
                  </a:ext>
                </a:extLst>
              </a:tr>
              <a:tr h="60186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Percentage of Pending OSH Complaints Over 90 Days Old </a:t>
                      </a:r>
                      <a:r>
                        <a:rPr kumimoji="0" lang="en-US" sz="1200" b="0" i="1" u="none" strike="noStrike" cap="none" normalizeH="0" baseline="0" dirty="0">
                          <a:ln>
                            <a:noFill/>
                          </a:ln>
                          <a:solidFill>
                            <a:schemeClr val="tx1"/>
                          </a:solidFill>
                          <a:effectLst/>
                          <a:latin typeface="Arial" charset="0"/>
                          <a:cs typeface="Arial" charset="0"/>
                        </a:rPr>
                        <a:t>(From Filing)</a:t>
                      </a:r>
                    </a:p>
                  </a:txBody>
                  <a:tcPr anchor="ctr" horzOverflow="overflow">
                    <a:solidFill>
                      <a:schemeClr val="bg1">
                        <a:lumMod val="95000"/>
                      </a:schemeClr>
                    </a:solidFill>
                  </a:tcPr>
                </a:tc>
                <a:tc>
                  <a:txBody>
                    <a:bodyPr/>
                    <a:lstStyle/>
                    <a:p>
                      <a:pPr algn="ctr"/>
                      <a:r>
                        <a:rPr lang="en-US" sz="1600" i="0" dirty="0">
                          <a:solidFill>
                            <a:schemeClr val="tx1"/>
                          </a:solidFill>
                        </a:rPr>
                        <a:t>69%</a:t>
                      </a:r>
                    </a:p>
                  </a:txBody>
                  <a:tcPr anchor="ctr">
                    <a:solidFill>
                      <a:schemeClr val="bg1">
                        <a:lumMod val="95000"/>
                      </a:schemeClr>
                    </a:solidFill>
                  </a:tcPr>
                </a:tc>
                <a:tc>
                  <a:txBody>
                    <a:bodyPr/>
                    <a:lstStyle/>
                    <a:p>
                      <a:pPr algn="ctr"/>
                      <a:r>
                        <a:rPr lang="en-US" sz="1600" i="0" dirty="0">
                          <a:solidFill>
                            <a:schemeClr val="tx1"/>
                          </a:solidFill>
                        </a:rPr>
                        <a:t>76%</a:t>
                      </a:r>
                    </a:p>
                  </a:txBody>
                  <a:tcPr anchor="ctr">
                    <a:solidFill>
                      <a:schemeClr val="bg1">
                        <a:lumMod val="95000"/>
                      </a:schemeClr>
                    </a:solidFill>
                  </a:tcPr>
                </a:tc>
                <a:tc>
                  <a:txBody>
                    <a:bodyPr/>
                    <a:lstStyle/>
                    <a:p>
                      <a:pPr algn="ctr"/>
                      <a:r>
                        <a:rPr lang="en-US" sz="1600" b="1" i="1" dirty="0">
                          <a:solidFill>
                            <a:schemeClr val="tx1"/>
                          </a:solidFill>
                        </a:rPr>
                        <a:t>N/A</a:t>
                      </a:r>
                    </a:p>
                  </a:txBody>
                  <a:tcPr anchor="ctr">
                    <a:solidFill>
                      <a:schemeClr val="bg1">
                        <a:lumMod val="95000"/>
                      </a:schemeClr>
                    </a:solidFill>
                  </a:tcPr>
                </a:tc>
                <a:extLst>
                  <a:ext uri="{0D108BD9-81ED-4DB2-BD59-A6C34878D82A}">
                    <a16:rowId xmlns:a16="http://schemas.microsoft.com/office/drawing/2014/main" val="10007"/>
                  </a:ext>
                </a:extLst>
              </a:tr>
              <a:tr h="60186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Average Number of Elapsed Days Since Filing Date of All OSH Cases Pending at End of the Reporting Period</a:t>
                      </a:r>
                    </a:p>
                  </a:txBody>
                  <a:tcPr anchor="ctr" horzOverflow="overflow">
                    <a:solidFill>
                      <a:schemeClr val="bg1">
                        <a:lumMod val="85000"/>
                      </a:schemeClr>
                    </a:solidFill>
                  </a:tcPr>
                </a:tc>
                <a:tc>
                  <a:txBody>
                    <a:bodyPr/>
                    <a:lstStyle/>
                    <a:p>
                      <a:pPr algn="ctr"/>
                      <a:r>
                        <a:rPr lang="en-US" sz="1600" i="0" dirty="0">
                          <a:solidFill>
                            <a:schemeClr val="tx1"/>
                          </a:solidFill>
                        </a:rPr>
                        <a:t>135</a:t>
                      </a:r>
                    </a:p>
                  </a:txBody>
                  <a:tcPr anchor="ctr">
                    <a:solidFill>
                      <a:schemeClr val="bg1">
                        <a:lumMod val="85000"/>
                      </a:schemeClr>
                    </a:solidFill>
                  </a:tcPr>
                </a:tc>
                <a:tc>
                  <a:txBody>
                    <a:bodyPr/>
                    <a:lstStyle/>
                    <a:p>
                      <a:pPr algn="ctr"/>
                      <a:r>
                        <a:rPr lang="en-US" sz="1600" i="0" dirty="0">
                          <a:solidFill>
                            <a:schemeClr val="tx1"/>
                          </a:solidFill>
                        </a:rPr>
                        <a:t>148</a:t>
                      </a:r>
                    </a:p>
                  </a:txBody>
                  <a:tcPr anchor="ctr">
                    <a:solidFill>
                      <a:schemeClr val="bg1">
                        <a:lumMod val="85000"/>
                      </a:schemeClr>
                    </a:solidFill>
                  </a:tcPr>
                </a:tc>
                <a:tc>
                  <a:txBody>
                    <a:bodyPr/>
                    <a:lstStyle/>
                    <a:p>
                      <a:pPr algn="ctr"/>
                      <a:r>
                        <a:rPr lang="en-US" sz="1600" b="1" i="1" dirty="0">
                          <a:solidFill>
                            <a:schemeClr val="tx1"/>
                          </a:solidFill>
                        </a:rPr>
                        <a:t>283</a:t>
                      </a:r>
                    </a:p>
                  </a:txBody>
                  <a:tcPr anchor="ctr">
                    <a:solidFill>
                      <a:schemeClr val="bg1">
                        <a:lumMod val="85000"/>
                      </a:schemeClr>
                    </a:solidFill>
                  </a:tcPr>
                </a:tc>
                <a:extLst>
                  <a:ext uri="{0D108BD9-81ED-4DB2-BD59-A6C34878D82A}">
                    <a16:rowId xmlns:a16="http://schemas.microsoft.com/office/drawing/2014/main" val="10008"/>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5" name="TextBox 4">
            <a:extLst>
              <a:ext uri="{FF2B5EF4-FFF2-40B4-BE49-F238E27FC236}">
                <a16:creationId xmlns:a16="http://schemas.microsoft.com/office/drawing/2014/main" id="{D7093BDA-6735-4373-BB2B-642D7B1AC724}"/>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2305955913"/>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4258893664"/>
              </p:ext>
            </p:extLst>
          </p:nvPr>
        </p:nvGraphicFramePr>
        <p:xfrm>
          <a:off x="609600" y="1142996"/>
          <a:ext cx="7924799" cy="4762534"/>
        </p:xfrm>
        <a:graphic>
          <a:graphicData uri="http://schemas.openxmlformats.org/drawingml/2006/table">
            <a:tbl>
              <a:tblPr firstRow="1" bandRow="1">
                <a:tableStyleId>{073A0DAA-6AF3-43AB-8588-CEC1D06C72B9}</a:tableStyleId>
              </a:tblPr>
              <a:tblGrid>
                <a:gridCol w="5283200">
                  <a:extLst>
                    <a:ext uri="{9D8B030D-6E8A-4147-A177-3AD203B41FA5}">
                      <a16:colId xmlns:a16="http://schemas.microsoft.com/office/drawing/2014/main" val="20000"/>
                    </a:ext>
                  </a:extLst>
                </a:gridCol>
                <a:gridCol w="880533">
                  <a:extLst>
                    <a:ext uri="{9D8B030D-6E8A-4147-A177-3AD203B41FA5}">
                      <a16:colId xmlns:a16="http://schemas.microsoft.com/office/drawing/2014/main" val="20001"/>
                    </a:ext>
                  </a:extLst>
                </a:gridCol>
                <a:gridCol w="880533">
                  <a:extLst>
                    <a:ext uri="{9D8B030D-6E8A-4147-A177-3AD203B41FA5}">
                      <a16:colId xmlns:a16="http://schemas.microsoft.com/office/drawing/2014/main" val="1258594275"/>
                    </a:ext>
                  </a:extLst>
                </a:gridCol>
                <a:gridCol w="880533">
                  <a:extLst>
                    <a:ext uri="{9D8B030D-6E8A-4147-A177-3AD203B41FA5}">
                      <a16:colId xmlns:a16="http://schemas.microsoft.com/office/drawing/2014/main" val="20002"/>
                    </a:ext>
                  </a:extLst>
                </a:gridCol>
              </a:tblGrid>
              <a:tr h="509039">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Disposition</a:t>
                      </a:r>
                    </a:p>
                  </a:txBody>
                  <a:tcPr anchor="ctr" horzOverflow="overflow">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dirty="0">
                          <a:solidFill>
                            <a:schemeClr val="tx1"/>
                          </a:solidFill>
                        </a:rPr>
                        <a:t>2</a:t>
                      </a:r>
                      <a:r>
                        <a:rPr lang="en-US" sz="1600" baseline="30000" dirty="0">
                          <a:solidFill>
                            <a:schemeClr val="tx1"/>
                          </a:solidFill>
                        </a:rPr>
                        <a:t>nd</a:t>
                      </a:r>
                      <a:r>
                        <a:rPr lang="en-US" sz="16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rPr>
                        <a:t>Total</a:t>
                      </a:r>
                      <a:endParaRPr kumimoji="0" lang="en-US" sz="18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50903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Administrative Closure (No RTS Letter) </a:t>
                      </a:r>
                    </a:p>
                  </a:txBody>
                  <a:tcPr anchor="ctr" horzOverflow="overflow">
                    <a:solidFill>
                      <a:schemeClr val="bg1">
                        <a:lumMod val="95000"/>
                      </a:schemeClr>
                    </a:solidFill>
                  </a:tcPr>
                </a:tc>
                <a:tc>
                  <a:txBody>
                    <a:bodyPr/>
                    <a:lstStyle/>
                    <a:p>
                      <a:pPr algn="ctr"/>
                      <a:r>
                        <a:rPr lang="en-US" sz="1800" i="0" dirty="0">
                          <a:solidFill>
                            <a:schemeClr val="tx1"/>
                          </a:solidFill>
                        </a:rPr>
                        <a:t>0</a:t>
                      </a:r>
                    </a:p>
                  </a:txBody>
                  <a:tcPr anchor="ctr">
                    <a:solidFill>
                      <a:schemeClr val="bg1">
                        <a:lumMod val="95000"/>
                      </a:schemeClr>
                    </a:solidFill>
                  </a:tcPr>
                </a:tc>
                <a:tc>
                  <a:txBody>
                    <a:bodyPr/>
                    <a:lstStyle/>
                    <a:p>
                      <a:pPr algn="ctr"/>
                      <a:r>
                        <a:rPr lang="en-US" sz="1800" i="0" dirty="0">
                          <a:solidFill>
                            <a:schemeClr val="tx1"/>
                          </a:solidFill>
                        </a:rPr>
                        <a:t>0</a:t>
                      </a:r>
                    </a:p>
                  </a:txBody>
                  <a:tcPr anchor="ctr">
                    <a:solidFill>
                      <a:schemeClr val="bg1">
                        <a:lumMod val="95000"/>
                      </a:schemeClr>
                    </a:solidFill>
                  </a:tcPr>
                </a:tc>
                <a:tc>
                  <a:txBody>
                    <a:bodyPr/>
                    <a:lstStyle/>
                    <a:p>
                      <a:pPr algn="ctr"/>
                      <a:r>
                        <a:rPr lang="en-US" sz="1800" b="1" i="1" dirty="0">
                          <a:solidFill>
                            <a:schemeClr val="tx1"/>
                          </a:solidFill>
                        </a:rPr>
                        <a:t>0</a:t>
                      </a:r>
                    </a:p>
                  </a:txBody>
                  <a:tcPr anchor="ctr">
                    <a:solidFill>
                      <a:schemeClr val="bg1">
                        <a:lumMod val="95000"/>
                      </a:schemeClr>
                    </a:solidFill>
                  </a:tcPr>
                </a:tc>
                <a:extLst>
                  <a:ext uri="{0D108BD9-81ED-4DB2-BD59-A6C34878D82A}">
                    <a16:rowId xmlns:a16="http://schemas.microsoft.com/office/drawing/2014/main" val="10001"/>
                  </a:ext>
                </a:extLst>
              </a:tr>
              <a:tr h="50903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Withdrawn</a:t>
                      </a:r>
                    </a:p>
                  </a:txBody>
                  <a:tcPr anchor="ctr" horzOverflow="overflow">
                    <a:solidFill>
                      <a:schemeClr val="bg1">
                        <a:lumMod val="85000"/>
                      </a:schemeClr>
                    </a:solidFill>
                  </a:tcPr>
                </a:tc>
                <a:tc>
                  <a:txBody>
                    <a:bodyPr/>
                    <a:lstStyle/>
                    <a:p>
                      <a:pPr algn="ctr"/>
                      <a:r>
                        <a:rPr lang="en-US" sz="1800" i="0" dirty="0">
                          <a:solidFill>
                            <a:schemeClr val="tx1"/>
                          </a:solidFill>
                        </a:rPr>
                        <a:t>6</a:t>
                      </a:r>
                    </a:p>
                  </a:txBody>
                  <a:tcPr anchor="ctr">
                    <a:solidFill>
                      <a:schemeClr val="bg1">
                        <a:lumMod val="85000"/>
                      </a:schemeClr>
                    </a:solidFill>
                  </a:tcPr>
                </a:tc>
                <a:tc>
                  <a:txBody>
                    <a:bodyPr/>
                    <a:lstStyle/>
                    <a:p>
                      <a:pPr algn="ctr"/>
                      <a:r>
                        <a:rPr lang="en-US" sz="1800" i="0" dirty="0">
                          <a:solidFill>
                            <a:schemeClr val="tx1"/>
                          </a:solidFill>
                        </a:rPr>
                        <a:t>1</a:t>
                      </a:r>
                    </a:p>
                  </a:txBody>
                  <a:tcPr anchor="ctr">
                    <a:solidFill>
                      <a:schemeClr val="bg1">
                        <a:lumMod val="85000"/>
                      </a:schemeClr>
                    </a:solidFill>
                  </a:tcPr>
                </a:tc>
                <a:tc>
                  <a:txBody>
                    <a:bodyPr/>
                    <a:lstStyle/>
                    <a:p>
                      <a:pPr algn="ctr"/>
                      <a:r>
                        <a:rPr lang="en-US" sz="1800" b="1" i="1" dirty="0">
                          <a:solidFill>
                            <a:schemeClr val="tx1"/>
                          </a:solidFill>
                        </a:rPr>
                        <a:t>7</a:t>
                      </a:r>
                    </a:p>
                  </a:txBody>
                  <a:tcPr anchor="ctr">
                    <a:solidFill>
                      <a:schemeClr val="bg1">
                        <a:lumMod val="85000"/>
                      </a:schemeClr>
                    </a:solidFill>
                  </a:tcPr>
                </a:tc>
                <a:extLst>
                  <a:ext uri="{0D108BD9-81ED-4DB2-BD59-A6C34878D82A}">
                    <a16:rowId xmlns:a16="http://schemas.microsoft.com/office/drawing/2014/main" val="10002"/>
                  </a:ext>
                </a:extLst>
              </a:tr>
              <a:tr h="50903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Merit</a:t>
                      </a:r>
                    </a:p>
                  </a:txBody>
                  <a:tcPr anchor="ctr" horzOverflow="overflow">
                    <a:solidFill>
                      <a:schemeClr val="bg1">
                        <a:lumMod val="95000"/>
                      </a:schemeClr>
                    </a:solidFill>
                  </a:tcPr>
                </a:tc>
                <a:tc>
                  <a:txBody>
                    <a:bodyPr/>
                    <a:lstStyle/>
                    <a:p>
                      <a:pPr algn="ctr"/>
                      <a:r>
                        <a:rPr lang="en-US" sz="1800" i="0" dirty="0">
                          <a:solidFill>
                            <a:schemeClr val="tx1"/>
                          </a:solidFill>
                        </a:rPr>
                        <a:t>0</a:t>
                      </a:r>
                    </a:p>
                  </a:txBody>
                  <a:tcPr anchor="ctr">
                    <a:solidFill>
                      <a:schemeClr val="bg1">
                        <a:lumMod val="95000"/>
                      </a:schemeClr>
                    </a:solidFill>
                  </a:tcPr>
                </a:tc>
                <a:tc>
                  <a:txBody>
                    <a:bodyPr/>
                    <a:lstStyle/>
                    <a:p>
                      <a:pPr algn="ctr"/>
                      <a:r>
                        <a:rPr lang="en-US" sz="1800" i="0" dirty="0">
                          <a:solidFill>
                            <a:schemeClr val="tx1"/>
                          </a:solidFill>
                        </a:rPr>
                        <a:t>2</a:t>
                      </a:r>
                    </a:p>
                  </a:txBody>
                  <a:tcPr anchor="ctr">
                    <a:solidFill>
                      <a:schemeClr val="bg1">
                        <a:lumMod val="95000"/>
                      </a:schemeClr>
                    </a:solidFill>
                  </a:tcPr>
                </a:tc>
                <a:tc>
                  <a:txBody>
                    <a:bodyPr/>
                    <a:lstStyle/>
                    <a:p>
                      <a:pPr algn="ctr"/>
                      <a:r>
                        <a:rPr lang="en-US" sz="1800" b="1" i="1" dirty="0">
                          <a:solidFill>
                            <a:schemeClr val="tx1"/>
                          </a:solidFill>
                        </a:rPr>
                        <a:t>2</a:t>
                      </a:r>
                    </a:p>
                  </a:txBody>
                  <a:tcPr anchor="ctr">
                    <a:solidFill>
                      <a:schemeClr val="bg1">
                        <a:lumMod val="95000"/>
                      </a:schemeClr>
                    </a:solidFill>
                  </a:tcPr>
                </a:tc>
                <a:extLst>
                  <a:ext uri="{0D108BD9-81ED-4DB2-BD59-A6C34878D82A}">
                    <a16:rowId xmlns:a16="http://schemas.microsoft.com/office/drawing/2014/main" val="10003"/>
                  </a:ext>
                </a:extLst>
              </a:tr>
              <a:tr h="50903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Percent SAMM Merit</a:t>
                      </a:r>
                    </a:p>
                  </a:txBody>
                  <a:tcPr anchor="ctr" horzOverflow="overflow">
                    <a:solidFill>
                      <a:schemeClr val="bg1">
                        <a:lumMod val="85000"/>
                      </a:schemeClr>
                    </a:solidFill>
                  </a:tcPr>
                </a:tc>
                <a:tc>
                  <a:txBody>
                    <a:bodyPr/>
                    <a:lstStyle/>
                    <a:p>
                      <a:pPr algn="ctr"/>
                      <a:r>
                        <a:rPr lang="en-US" sz="1800" i="0" dirty="0">
                          <a:solidFill>
                            <a:schemeClr val="tx1"/>
                          </a:solidFill>
                        </a:rPr>
                        <a:t>0%</a:t>
                      </a:r>
                    </a:p>
                  </a:txBody>
                  <a:tcPr anchor="ctr">
                    <a:solidFill>
                      <a:schemeClr val="bg1">
                        <a:lumMod val="85000"/>
                      </a:schemeClr>
                    </a:solidFill>
                  </a:tcPr>
                </a:tc>
                <a:tc>
                  <a:txBody>
                    <a:bodyPr/>
                    <a:lstStyle/>
                    <a:p>
                      <a:pPr algn="ctr"/>
                      <a:r>
                        <a:rPr lang="en-US" sz="1800" i="0" dirty="0">
                          <a:solidFill>
                            <a:schemeClr val="tx1"/>
                          </a:solidFill>
                        </a:rPr>
                        <a:t>33%</a:t>
                      </a:r>
                    </a:p>
                  </a:txBody>
                  <a:tcPr anchor="ctr">
                    <a:solidFill>
                      <a:schemeClr val="bg1">
                        <a:lumMod val="85000"/>
                      </a:schemeClr>
                    </a:solidFill>
                  </a:tcPr>
                </a:tc>
                <a:tc>
                  <a:txBody>
                    <a:bodyPr/>
                    <a:lstStyle/>
                    <a:p>
                      <a:pPr algn="ctr"/>
                      <a:r>
                        <a:rPr lang="en-US" sz="1800" b="1" i="1" dirty="0">
                          <a:solidFill>
                            <a:schemeClr val="tx1"/>
                          </a:solidFill>
                        </a:rPr>
                        <a:t>N/A</a:t>
                      </a:r>
                    </a:p>
                  </a:txBody>
                  <a:tcPr anchor="ctr">
                    <a:solidFill>
                      <a:schemeClr val="bg1">
                        <a:lumMod val="85000"/>
                      </a:schemeClr>
                    </a:solidFill>
                  </a:tcPr>
                </a:tc>
                <a:extLst>
                  <a:ext uri="{0D108BD9-81ED-4DB2-BD59-A6C34878D82A}">
                    <a16:rowId xmlns:a16="http://schemas.microsoft.com/office/drawing/2014/main" val="10004"/>
                  </a:ext>
                </a:extLst>
              </a:tr>
              <a:tr h="525753">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Dismissal Right-to-Sue (Includes No Merit and Unresponsive)</a:t>
                      </a:r>
                    </a:p>
                  </a:txBody>
                  <a:tcPr anchor="ctr" horzOverflow="overflow">
                    <a:solidFill>
                      <a:schemeClr val="bg1">
                        <a:lumMod val="95000"/>
                      </a:schemeClr>
                    </a:solidFill>
                  </a:tcPr>
                </a:tc>
                <a:tc>
                  <a:txBody>
                    <a:bodyPr/>
                    <a:lstStyle/>
                    <a:p>
                      <a:pPr algn="ctr"/>
                      <a:r>
                        <a:rPr lang="en-US" sz="1800" i="0" dirty="0">
                          <a:solidFill>
                            <a:schemeClr val="tx1"/>
                          </a:solidFill>
                        </a:rPr>
                        <a:t>10</a:t>
                      </a:r>
                    </a:p>
                  </a:txBody>
                  <a:tcPr anchor="ctr">
                    <a:solidFill>
                      <a:schemeClr val="bg1">
                        <a:lumMod val="95000"/>
                      </a:schemeClr>
                    </a:solidFill>
                  </a:tcPr>
                </a:tc>
                <a:tc>
                  <a:txBody>
                    <a:bodyPr/>
                    <a:lstStyle/>
                    <a:p>
                      <a:pPr algn="ctr"/>
                      <a:r>
                        <a:rPr lang="en-US" sz="1800" i="0" dirty="0">
                          <a:solidFill>
                            <a:schemeClr val="tx1"/>
                          </a:solidFill>
                        </a:rPr>
                        <a:t>14</a:t>
                      </a:r>
                    </a:p>
                  </a:txBody>
                  <a:tcPr anchor="ctr">
                    <a:solidFill>
                      <a:schemeClr val="bg1">
                        <a:lumMod val="95000"/>
                      </a:schemeClr>
                    </a:solidFill>
                  </a:tcPr>
                </a:tc>
                <a:tc>
                  <a:txBody>
                    <a:bodyPr/>
                    <a:lstStyle/>
                    <a:p>
                      <a:pPr algn="ctr"/>
                      <a:r>
                        <a:rPr lang="en-US" sz="1800" b="1" i="1" dirty="0">
                          <a:solidFill>
                            <a:schemeClr val="tx1"/>
                          </a:solidFill>
                        </a:rPr>
                        <a:t>24</a:t>
                      </a:r>
                    </a:p>
                  </a:txBody>
                  <a:tcPr anchor="ctr">
                    <a:solidFill>
                      <a:schemeClr val="bg1">
                        <a:lumMod val="95000"/>
                      </a:schemeClr>
                    </a:solidFill>
                  </a:tcPr>
                </a:tc>
                <a:extLst>
                  <a:ext uri="{0D108BD9-81ED-4DB2-BD59-A6C34878D82A}">
                    <a16:rowId xmlns:a16="http://schemas.microsoft.com/office/drawing/2014/main" val="10005"/>
                  </a:ext>
                </a:extLst>
              </a:tr>
              <a:tr h="525753">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800" b="0" i="1" u="none" strike="noStrike" cap="none" normalizeH="0" baseline="0" dirty="0">
                          <a:ln>
                            <a:noFill/>
                          </a:ln>
                          <a:solidFill>
                            <a:schemeClr val="tx1"/>
                          </a:solidFill>
                          <a:effectLst/>
                          <a:latin typeface="Arial" charset="0"/>
                          <a:cs typeface="Arial" charset="0"/>
                        </a:rPr>
                        <a:t>Settled</a:t>
                      </a:r>
                    </a:p>
                  </a:txBody>
                  <a:tcPr anchor="ctr" horzOverflow="overflow">
                    <a:solidFill>
                      <a:schemeClr val="bg1">
                        <a:lumMod val="85000"/>
                      </a:schemeClr>
                    </a:solidFill>
                  </a:tcPr>
                </a:tc>
                <a:tc>
                  <a:txBody>
                    <a:bodyPr/>
                    <a:lstStyle/>
                    <a:p>
                      <a:pPr algn="ctr"/>
                      <a:r>
                        <a:rPr lang="en-US" sz="1800" i="0" dirty="0">
                          <a:solidFill>
                            <a:schemeClr val="tx1"/>
                          </a:solidFill>
                        </a:rPr>
                        <a:t>3</a:t>
                      </a:r>
                    </a:p>
                  </a:txBody>
                  <a:tcPr anchor="ctr">
                    <a:solidFill>
                      <a:schemeClr val="bg1">
                        <a:lumMod val="85000"/>
                      </a:schemeClr>
                    </a:solidFill>
                  </a:tcPr>
                </a:tc>
                <a:tc>
                  <a:txBody>
                    <a:bodyPr/>
                    <a:lstStyle/>
                    <a:p>
                      <a:pPr algn="ctr"/>
                      <a:r>
                        <a:rPr lang="en-US" sz="1800" i="0" dirty="0">
                          <a:solidFill>
                            <a:schemeClr val="tx1"/>
                          </a:solidFill>
                        </a:rPr>
                        <a:t>7</a:t>
                      </a:r>
                    </a:p>
                  </a:txBody>
                  <a:tcPr anchor="ctr">
                    <a:solidFill>
                      <a:schemeClr val="bg1">
                        <a:lumMod val="85000"/>
                      </a:schemeClr>
                    </a:solidFill>
                  </a:tcPr>
                </a:tc>
                <a:tc>
                  <a:txBody>
                    <a:bodyPr/>
                    <a:lstStyle/>
                    <a:p>
                      <a:pPr algn="ctr"/>
                      <a:r>
                        <a:rPr lang="en-US" sz="1800" b="1" i="1" dirty="0">
                          <a:solidFill>
                            <a:schemeClr val="tx1"/>
                          </a:solidFill>
                        </a:rPr>
                        <a:t>10</a:t>
                      </a:r>
                    </a:p>
                  </a:txBody>
                  <a:tcPr anchor="ctr">
                    <a:solidFill>
                      <a:schemeClr val="bg1">
                        <a:lumMod val="85000"/>
                      </a:schemeClr>
                    </a:solidFill>
                  </a:tcPr>
                </a:tc>
                <a:extLst>
                  <a:ext uri="{0D108BD9-81ED-4DB2-BD59-A6C34878D82A}">
                    <a16:rowId xmlns:a16="http://schemas.microsoft.com/office/drawing/2014/main" val="10006"/>
                  </a:ext>
                </a:extLst>
              </a:tr>
              <a:tr h="525753">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Requested RTS Letter</a:t>
                      </a:r>
                    </a:p>
                  </a:txBody>
                  <a:tcPr anchor="ctr" horzOverflow="overflow">
                    <a:solidFill>
                      <a:schemeClr val="bg1">
                        <a:lumMod val="95000"/>
                      </a:schemeClr>
                    </a:solidFill>
                  </a:tcPr>
                </a:tc>
                <a:tc>
                  <a:txBody>
                    <a:bodyPr/>
                    <a:lstStyle/>
                    <a:p>
                      <a:pPr algn="ctr"/>
                      <a:r>
                        <a:rPr lang="en-US" sz="1800" i="0" dirty="0">
                          <a:solidFill>
                            <a:schemeClr val="tx1"/>
                          </a:solidFill>
                        </a:rPr>
                        <a:t>2</a:t>
                      </a:r>
                    </a:p>
                  </a:txBody>
                  <a:tcPr anchor="ctr">
                    <a:solidFill>
                      <a:schemeClr val="bg1">
                        <a:lumMod val="95000"/>
                      </a:schemeClr>
                    </a:solidFill>
                  </a:tcPr>
                </a:tc>
                <a:tc>
                  <a:txBody>
                    <a:bodyPr/>
                    <a:lstStyle/>
                    <a:p>
                      <a:pPr algn="ctr"/>
                      <a:r>
                        <a:rPr lang="en-US" sz="1800" i="0" dirty="0">
                          <a:solidFill>
                            <a:schemeClr val="tx1"/>
                          </a:solidFill>
                        </a:rPr>
                        <a:t>3</a:t>
                      </a:r>
                    </a:p>
                  </a:txBody>
                  <a:tcPr anchor="ctr">
                    <a:solidFill>
                      <a:schemeClr val="bg1">
                        <a:lumMod val="95000"/>
                      </a:schemeClr>
                    </a:solidFill>
                  </a:tcPr>
                </a:tc>
                <a:tc>
                  <a:txBody>
                    <a:bodyPr/>
                    <a:lstStyle/>
                    <a:p>
                      <a:pPr algn="ctr"/>
                      <a:r>
                        <a:rPr lang="en-US" sz="1800" b="1" i="1" dirty="0">
                          <a:solidFill>
                            <a:schemeClr val="tx1"/>
                          </a:solidFill>
                        </a:rPr>
                        <a:t>5</a:t>
                      </a:r>
                    </a:p>
                  </a:txBody>
                  <a:tcPr anchor="ctr">
                    <a:solidFill>
                      <a:schemeClr val="bg1">
                        <a:lumMod val="95000"/>
                      </a:schemeClr>
                    </a:solidFill>
                  </a:tcPr>
                </a:tc>
                <a:extLst>
                  <a:ext uri="{0D108BD9-81ED-4DB2-BD59-A6C34878D82A}">
                    <a16:rowId xmlns:a16="http://schemas.microsoft.com/office/drawing/2014/main" val="10008"/>
                  </a:ext>
                </a:extLst>
              </a:tr>
              <a:tr h="525753">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85000"/>
                      </a:schemeClr>
                    </a:solidFill>
                  </a:tcPr>
                </a:tc>
                <a:tc>
                  <a:txBody>
                    <a:bodyPr/>
                    <a:lstStyle/>
                    <a:p>
                      <a:pPr algn="ctr"/>
                      <a:r>
                        <a:rPr lang="en-US" sz="1800" b="1" i="0" dirty="0">
                          <a:solidFill>
                            <a:schemeClr val="tx1"/>
                          </a:solidFill>
                        </a:rPr>
                        <a:t>21</a:t>
                      </a:r>
                    </a:p>
                  </a:txBody>
                  <a:tcPr anchor="ctr">
                    <a:solidFill>
                      <a:schemeClr val="bg1">
                        <a:lumMod val="85000"/>
                      </a:schemeClr>
                    </a:solidFill>
                  </a:tcPr>
                </a:tc>
                <a:tc>
                  <a:txBody>
                    <a:bodyPr/>
                    <a:lstStyle/>
                    <a:p>
                      <a:pPr algn="ctr"/>
                      <a:r>
                        <a:rPr lang="en-US" sz="1800" b="1" i="0" dirty="0">
                          <a:solidFill>
                            <a:schemeClr val="tx1"/>
                          </a:solidFill>
                        </a:rPr>
                        <a:t>27</a:t>
                      </a:r>
                    </a:p>
                  </a:txBody>
                  <a:tcPr anchor="ctr">
                    <a:solidFill>
                      <a:schemeClr val="bg1">
                        <a:lumMod val="85000"/>
                      </a:schemeClr>
                    </a:solidFill>
                  </a:tcPr>
                </a:tc>
                <a:tc>
                  <a:txBody>
                    <a:bodyPr/>
                    <a:lstStyle/>
                    <a:p>
                      <a:pPr algn="ctr"/>
                      <a:r>
                        <a:rPr lang="en-US" sz="1800" b="1" i="1" dirty="0">
                          <a:solidFill>
                            <a:schemeClr val="tx1"/>
                          </a:solidFill>
                        </a:rPr>
                        <a:t>48</a:t>
                      </a:r>
                    </a:p>
                  </a:txBody>
                  <a:tcPr anchor="ctr">
                    <a:solidFill>
                      <a:schemeClr val="bg1">
                        <a:lumMod val="85000"/>
                      </a:schemeClr>
                    </a:solidFill>
                  </a:tcPr>
                </a:tc>
                <a:extLst>
                  <a:ext uri="{0D108BD9-81ED-4DB2-BD59-A6C34878D82A}">
                    <a16:rowId xmlns:a16="http://schemas.microsoft.com/office/drawing/2014/main" val="3081740305"/>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5" name="TextBox 4">
            <a:extLst>
              <a:ext uri="{FF2B5EF4-FFF2-40B4-BE49-F238E27FC236}">
                <a16:creationId xmlns:a16="http://schemas.microsoft.com/office/drawing/2014/main" id="{F4A7C5AC-F879-48C5-81FE-B3DB2947BC6F}"/>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398333245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978E13-F57C-4F75-BCFC-5F7661200513}"/>
              </a:ext>
            </a:extLst>
          </p:cNvPr>
          <p:cNvGraphicFramePr>
            <a:graphicFrameLocks noGrp="1"/>
          </p:cNvGraphicFramePr>
          <p:nvPr>
            <p:ph type="tbl" idx="1"/>
            <p:extLst>
              <p:ext uri="{D42A27DB-BD31-4B8C-83A1-F6EECF244321}">
                <p14:modId xmlns:p14="http://schemas.microsoft.com/office/powerpoint/2010/main" val="4207691656"/>
              </p:ext>
            </p:extLst>
          </p:nvPr>
        </p:nvGraphicFramePr>
        <p:xfrm>
          <a:off x="609600" y="1295400"/>
          <a:ext cx="7924800" cy="4572000"/>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4257082247"/>
                    </a:ext>
                  </a:extLst>
                </a:gridCol>
                <a:gridCol w="5105400">
                  <a:extLst>
                    <a:ext uri="{9D8B030D-6E8A-4147-A177-3AD203B41FA5}">
                      <a16:colId xmlns:a16="http://schemas.microsoft.com/office/drawing/2014/main" val="4285241588"/>
                    </a:ext>
                  </a:extLst>
                </a:gridCol>
              </a:tblGrid>
              <a:tr h="457200">
                <a:tc gridSpan="2">
                  <a:txBody>
                    <a:bodyPr/>
                    <a:lstStyle/>
                    <a:p>
                      <a:pPr algn="ctr"/>
                      <a:r>
                        <a:rPr lang="en-US" b="1" dirty="0">
                          <a:solidFill>
                            <a:schemeClr val="tx1"/>
                          </a:solidFill>
                        </a:rPr>
                        <a:t>Bureau Staffing</a:t>
                      </a:r>
                    </a:p>
                  </a:txBody>
                  <a:tcPr>
                    <a:solidFill>
                      <a:schemeClr val="bg1">
                        <a:lumMod val="65000"/>
                      </a:schemeClr>
                    </a:solidFill>
                  </a:tcPr>
                </a:tc>
                <a:tc hMerge="1">
                  <a:txBody>
                    <a:bodyPr/>
                    <a:lstStyle/>
                    <a:p>
                      <a:endParaRPr lang="en-US" b="0" dirty="0"/>
                    </a:p>
                  </a:txBody>
                  <a:tcPr/>
                </a:tc>
                <a:extLst>
                  <a:ext uri="{0D108BD9-81ED-4DB2-BD59-A6C34878D82A}">
                    <a16:rowId xmlns:a16="http://schemas.microsoft.com/office/drawing/2014/main" val="1791238280"/>
                  </a:ext>
                </a:extLst>
              </a:tr>
              <a:tr h="457200">
                <a:tc>
                  <a:txBody>
                    <a:bodyPr/>
                    <a:lstStyle/>
                    <a:p>
                      <a:r>
                        <a:rPr lang="en-US" b="0" dirty="0"/>
                        <a:t>Jay Cronley</a:t>
                      </a:r>
                    </a:p>
                  </a:txBody>
                  <a:tcPr/>
                </a:tc>
                <a:tc>
                  <a:txBody>
                    <a:bodyPr/>
                    <a:lstStyle/>
                    <a:p>
                      <a:r>
                        <a:rPr lang="en-US" b="0" dirty="0"/>
                        <a:t>Information Officer</a:t>
                      </a:r>
                    </a:p>
                  </a:txBody>
                  <a:tcPr/>
                </a:tc>
                <a:extLst>
                  <a:ext uri="{0D108BD9-81ED-4DB2-BD59-A6C34878D82A}">
                    <a16:rowId xmlns:a16="http://schemas.microsoft.com/office/drawing/2014/main" val="3680436942"/>
                  </a:ext>
                </a:extLst>
              </a:tr>
              <a:tr h="457200">
                <a:tc>
                  <a:txBody>
                    <a:bodyPr/>
                    <a:lstStyle/>
                    <a:p>
                      <a:r>
                        <a:rPr lang="en-US" sz="1800" b="0" kern="1200" dirty="0">
                          <a:solidFill>
                            <a:schemeClr val="dk1"/>
                          </a:solidFill>
                          <a:effectLst/>
                          <a:latin typeface="+mn-lt"/>
                          <a:ea typeface="+mn-ea"/>
                          <a:cs typeface="+mn-cs"/>
                        </a:rPr>
                        <a:t>Celestine </a:t>
                      </a:r>
                      <a:r>
                        <a:rPr lang="en-US" sz="1800" b="0" kern="1200" dirty="0" err="1">
                          <a:solidFill>
                            <a:schemeClr val="dk1"/>
                          </a:solidFill>
                          <a:effectLst/>
                          <a:latin typeface="+mn-lt"/>
                          <a:ea typeface="+mn-ea"/>
                          <a:cs typeface="+mn-cs"/>
                        </a:rPr>
                        <a:t>Chestnutt</a:t>
                      </a:r>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Administrative Assistant II</a:t>
                      </a:r>
                    </a:p>
                  </a:txBody>
                  <a:tcPr/>
                </a:tc>
                <a:extLst>
                  <a:ext uri="{0D108BD9-81ED-4DB2-BD59-A6C34878D82A}">
                    <a16:rowId xmlns:a16="http://schemas.microsoft.com/office/drawing/2014/main" val="3921484080"/>
                  </a:ext>
                </a:extLst>
              </a:tr>
              <a:tr h="457200">
                <a:tc>
                  <a:txBody>
                    <a:bodyPr/>
                    <a:lstStyle/>
                    <a:p>
                      <a:r>
                        <a:rPr lang="en-US" sz="1800" b="0" kern="1200" dirty="0">
                          <a:solidFill>
                            <a:schemeClr val="dk1"/>
                          </a:solidFill>
                          <a:effectLst/>
                          <a:latin typeface="+mn-lt"/>
                          <a:ea typeface="+mn-ea"/>
                          <a:cs typeface="+mn-cs"/>
                        </a:rPr>
                        <a:t>James Agosto</a:t>
                      </a:r>
                      <a:endParaRPr lang="en-US" b="0" dirty="0"/>
                    </a:p>
                  </a:txBody>
                  <a:tcPr/>
                </a:tc>
                <a:tc>
                  <a:txBody>
                    <a:bodyPr/>
                    <a:lstStyle/>
                    <a:p>
                      <a:r>
                        <a:rPr lang="en-US" sz="1800" b="0" kern="1200" dirty="0">
                          <a:solidFill>
                            <a:schemeClr val="dk1"/>
                          </a:solidFill>
                          <a:effectLst/>
                          <a:latin typeface="+mn-lt"/>
                          <a:ea typeface="+mn-ea"/>
                          <a:cs typeface="+mn-cs"/>
                        </a:rPr>
                        <a:t>Investigator</a:t>
                      </a:r>
                      <a:endParaRPr lang="en-US" b="0" dirty="0"/>
                    </a:p>
                  </a:txBody>
                  <a:tcPr/>
                </a:tc>
                <a:extLst>
                  <a:ext uri="{0D108BD9-81ED-4DB2-BD59-A6C34878D82A}">
                    <a16:rowId xmlns:a16="http://schemas.microsoft.com/office/drawing/2014/main" val="584281044"/>
                  </a:ext>
                </a:extLst>
              </a:tr>
              <a:tr h="457200">
                <a:tc>
                  <a:txBody>
                    <a:bodyPr/>
                    <a:lstStyle/>
                    <a:p>
                      <a:r>
                        <a:rPr lang="en-US" sz="1800" b="0" kern="1200" dirty="0">
                          <a:solidFill>
                            <a:schemeClr val="dk1"/>
                          </a:solidFill>
                          <a:effectLst/>
                          <a:latin typeface="+mn-lt"/>
                          <a:ea typeface="+mn-ea"/>
                          <a:cs typeface="+mn-cs"/>
                        </a:rPr>
                        <a:t>David Bailey</a:t>
                      </a:r>
                      <a:endParaRPr lang="en-US" b="0" dirty="0"/>
                    </a:p>
                  </a:txBody>
                  <a:tcPr/>
                </a:tc>
                <a:tc>
                  <a:txBody>
                    <a:bodyPr/>
                    <a:lstStyle/>
                    <a:p>
                      <a:r>
                        <a:rPr lang="en-US" sz="1800" b="0" kern="1200" dirty="0">
                          <a:solidFill>
                            <a:schemeClr val="dk1"/>
                          </a:solidFill>
                          <a:effectLst/>
                          <a:latin typeface="+mn-lt"/>
                          <a:ea typeface="+mn-ea"/>
                          <a:cs typeface="+mn-cs"/>
                        </a:rPr>
                        <a:t>Investigator</a:t>
                      </a:r>
                      <a:endParaRPr lang="en-US" b="0" dirty="0"/>
                    </a:p>
                  </a:txBody>
                  <a:tcPr/>
                </a:tc>
                <a:extLst>
                  <a:ext uri="{0D108BD9-81ED-4DB2-BD59-A6C34878D82A}">
                    <a16:rowId xmlns:a16="http://schemas.microsoft.com/office/drawing/2014/main" val="1293101927"/>
                  </a:ext>
                </a:extLst>
              </a:tr>
              <a:tr h="457200">
                <a:tc>
                  <a:txBody>
                    <a:bodyPr/>
                    <a:lstStyle/>
                    <a:p>
                      <a:r>
                        <a:rPr lang="en-US" sz="1800" kern="1200" dirty="0">
                          <a:solidFill>
                            <a:schemeClr val="dk1"/>
                          </a:solidFill>
                          <a:effectLst/>
                          <a:latin typeface="+mn-lt"/>
                          <a:ea typeface="+mn-ea"/>
                          <a:cs typeface="+mn-cs"/>
                        </a:rPr>
                        <a:t>Dianne Daniels</a:t>
                      </a:r>
                      <a:endParaRPr lang="en-US" b="0" dirty="0"/>
                    </a:p>
                  </a:txBody>
                  <a:tcPr/>
                </a:tc>
                <a:tc>
                  <a:txBody>
                    <a:bodyPr/>
                    <a:lstStyle/>
                    <a:p>
                      <a:r>
                        <a:rPr lang="en-US" sz="1800" b="0" kern="1200" dirty="0">
                          <a:solidFill>
                            <a:schemeClr val="dk1"/>
                          </a:solidFill>
                          <a:effectLst/>
                          <a:latin typeface="+mn-lt"/>
                          <a:ea typeface="+mn-ea"/>
                          <a:cs typeface="+mn-cs"/>
                        </a:rPr>
                        <a:t>Investigator</a:t>
                      </a:r>
                      <a:endParaRPr lang="en-US" b="0" dirty="0"/>
                    </a:p>
                  </a:txBody>
                  <a:tcPr/>
                </a:tc>
                <a:extLst>
                  <a:ext uri="{0D108BD9-81ED-4DB2-BD59-A6C34878D82A}">
                    <a16:rowId xmlns:a16="http://schemas.microsoft.com/office/drawing/2014/main" val="2610311915"/>
                  </a:ext>
                </a:extLst>
              </a:tr>
              <a:tr h="457200">
                <a:tc>
                  <a:txBody>
                    <a:bodyPr/>
                    <a:lstStyle/>
                    <a:p>
                      <a:r>
                        <a:rPr lang="en-US" sz="1800" kern="1200" dirty="0">
                          <a:solidFill>
                            <a:schemeClr val="dk1"/>
                          </a:solidFill>
                          <a:effectLst/>
                          <a:latin typeface="+mn-lt"/>
                          <a:ea typeface="+mn-ea"/>
                          <a:cs typeface="+mn-cs"/>
                        </a:rPr>
                        <a:t>Anitra </a:t>
                      </a:r>
                      <a:r>
                        <a:rPr lang="en-US" sz="1800" kern="1200" dirty="0" err="1">
                          <a:solidFill>
                            <a:schemeClr val="dk1"/>
                          </a:solidFill>
                          <a:effectLst/>
                          <a:latin typeface="+mn-lt"/>
                          <a:ea typeface="+mn-ea"/>
                          <a:cs typeface="+mn-cs"/>
                        </a:rPr>
                        <a:t>Nalls</a:t>
                      </a:r>
                      <a:endParaRPr lang="en-US" b="0" dirty="0"/>
                    </a:p>
                  </a:txBody>
                  <a:tcPr/>
                </a:tc>
                <a:tc>
                  <a:txBody>
                    <a:bodyPr/>
                    <a:lstStyle/>
                    <a:p>
                      <a:r>
                        <a:rPr lang="en-US" sz="1800" b="0" kern="1200" dirty="0">
                          <a:solidFill>
                            <a:schemeClr val="dk1"/>
                          </a:solidFill>
                          <a:effectLst/>
                          <a:latin typeface="+mn-lt"/>
                          <a:ea typeface="+mn-ea"/>
                          <a:cs typeface="+mn-cs"/>
                        </a:rPr>
                        <a:t>Investigator</a:t>
                      </a:r>
                      <a:endParaRPr lang="en-US" b="0" dirty="0"/>
                    </a:p>
                  </a:txBody>
                  <a:tcPr/>
                </a:tc>
                <a:extLst>
                  <a:ext uri="{0D108BD9-81ED-4DB2-BD59-A6C34878D82A}">
                    <a16:rowId xmlns:a16="http://schemas.microsoft.com/office/drawing/2014/main" val="3689851666"/>
                  </a:ext>
                </a:extLst>
              </a:tr>
              <a:tr h="457200">
                <a:tc>
                  <a:txBody>
                    <a:bodyPr/>
                    <a:lstStyle/>
                    <a:p>
                      <a:r>
                        <a:rPr lang="en-US" sz="1800" kern="1200" dirty="0">
                          <a:solidFill>
                            <a:schemeClr val="dk1"/>
                          </a:solidFill>
                          <a:effectLst/>
                          <a:latin typeface="+mn-lt"/>
                          <a:ea typeface="+mn-ea"/>
                          <a:cs typeface="+mn-cs"/>
                        </a:rPr>
                        <a:t>Erin Smith</a:t>
                      </a:r>
                      <a:endParaRPr lang="en-US" b="0" dirty="0"/>
                    </a:p>
                  </a:txBody>
                  <a:tcPr/>
                </a:tc>
                <a:tc>
                  <a:txBody>
                    <a:bodyPr/>
                    <a:lstStyle/>
                    <a:p>
                      <a:r>
                        <a:rPr lang="en-US" sz="1800" b="0" kern="1200" dirty="0">
                          <a:solidFill>
                            <a:schemeClr val="dk1"/>
                          </a:solidFill>
                          <a:effectLst/>
                          <a:latin typeface="+mn-lt"/>
                          <a:ea typeface="+mn-ea"/>
                          <a:cs typeface="+mn-cs"/>
                        </a:rPr>
                        <a:t>Investigator</a:t>
                      </a:r>
                      <a:endParaRPr lang="en-US" b="0" dirty="0"/>
                    </a:p>
                  </a:txBody>
                  <a:tcPr/>
                </a:tc>
                <a:extLst>
                  <a:ext uri="{0D108BD9-81ED-4DB2-BD59-A6C34878D82A}">
                    <a16:rowId xmlns:a16="http://schemas.microsoft.com/office/drawing/2014/main" val="51858028"/>
                  </a:ext>
                </a:extLst>
              </a:tr>
              <a:tr h="457200">
                <a:tc>
                  <a:txBody>
                    <a:bodyPr/>
                    <a:lstStyle/>
                    <a:p>
                      <a:r>
                        <a:rPr lang="en-US" sz="1800" kern="1200" dirty="0">
                          <a:solidFill>
                            <a:schemeClr val="dk1"/>
                          </a:solidFill>
                          <a:effectLst/>
                          <a:latin typeface="+mn-lt"/>
                          <a:ea typeface="+mn-ea"/>
                          <a:cs typeface="+mn-cs"/>
                        </a:rPr>
                        <a:t>Alvin </a:t>
                      </a:r>
                      <a:r>
                        <a:rPr lang="en-US" sz="1800" kern="1200" dirty="0" err="1">
                          <a:solidFill>
                            <a:schemeClr val="dk1"/>
                          </a:solidFill>
                          <a:effectLst/>
                          <a:latin typeface="+mn-lt"/>
                          <a:ea typeface="+mn-ea"/>
                          <a:cs typeface="+mn-cs"/>
                        </a:rPr>
                        <a:t>Vocalan</a:t>
                      </a:r>
                      <a:endParaRPr lang="en-US" b="0" dirty="0"/>
                    </a:p>
                  </a:txBody>
                  <a:tcPr/>
                </a:tc>
                <a:tc>
                  <a:txBody>
                    <a:bodyPr/>
                    <a:lstStyle/>
                    <a:p>
                      <a:r>
                        <a:rPr lang="en-US" sz="1800" b="0" kern="1200" dirty="0">
                          <a:solidFill>
                            <a:schemeClr val="dk1"/>
                          </a:solidFill>
                          <a:effectLst/>
                          <a:latin typeface="+mn-lt"/>
                          <a:ea typeface="+mn-ea"/>
                          <a:cs typeface="+mn-cs"/>
                        </a:rPr>
                        <a:t>Investigator</a:t>
                      </a:r>
                      <a:endParaRPr lang="en-US" b="0" dirty="0"/>
                    </a:p>
                  </a:txBody>
                  <a:tcPr/>
                </a:tc>
                <a:extLst>
                  <a:ext uri="{0D108BD9-81ED-4DB2-BD59-A6C34878D82A}">
                    <a16:rowId xmlns:a16="http://schemas.microsoft.com/office/drawing/2014/main" val="2310495853"/>
                  </a:ext>
                </a:extLst>
              </a:tr>
              <a:tr h="457200">
                <a:tc>
                  <a:txBody>
                    <a:bodyPr/>
                    <a:lstStyle/>
                    <a:p>
                      <a:r>
                        <a:rPr lang="en-US" sz="1800" kern="1200" dirty="0">
                          <a:solidFill>
                            <a:schemeClr val="dk1"/>
                          </a:solidFill>
                          <a:effectLst/>
                          <a:latin typeface="+mn-lt"/>
                          <a:ea typeface="+mn-ea"/>
                          <a:cs typeface="+mn-cs"/>
                        </a:rPr>
                        <a:t>Harriet Hopkins</a:t>
                      </a:r>
                      <a:endParaRPr lang="en-US" b="0" dirty="0"/>
                    </a:p>
                  </a:txBody>
                  <a:tcPr/>
                </a:tc>
                <a:tc>
                  <a:txBody>
                    <a:bodyPr/>
                    <a:lstStyle/>
                    <a:p>
                      <a:r>
                        <a:rPr lang="en-US" b="0" dirty="0"/>
                        <a:t>Administrator</a:t>
                      </a:r>
                    </a:p>
                  </a:txBody>
                  <a:tcPr/>
                </a:tc>
                <a:extLst>
                  <a:ext uri="{0D108BD9-81ED-4DB2-BD59-A6C34878D82A}">
                    <a16:rowId xmlns:a16="http://schemas.microsoft.com/office/drawing/2014/main" val="802781354"/>
                  </a:ext>
                </a:extLst>
              </a:tr>
            </a:tbl>
          </a:graphicData>
        </a:graphic>
      </p:graphicFrame>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5" name="TextBox 4">
            <a:extLst>
              <a:ext uri="{FF2B5EF4-FFF2-40B4-BE49-F238E27FC236}">
                <a16:creationId xmlns:a16="http://schemas.microsoft.com/office/drawing/2014/main" id="{3BE3DE56-83D6-4B6B-A97E-73B2C0717096}"/>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3121456641"/>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Training &amp; Education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3677138295"/>
              </p:ext>
            </p:extLst>
          </p:nvPr>
        </p:nvGraphicFramePr>
        <p:xfrm>
          <a:off x="609600" y="1171966"/>
          <a:ext cx="7924801" cy="4725733"/>
        </p:xfrm>
        <a:graphic>
          <a:graphicData uri="http://schemas.openxmlformats.org/drawingml/2006/table">
            <a:tbl>
              <a:tblPr firstRow="1" bandRow="1">
                <a:tableStyleId>{073A0DAA-6AF3-43AB-8588-CEC1D06C72B9}</a:tableStyleId>
              </a:tblPr>
              <a:tblGrid>
                <a:gridCol w="5005137">
                  <a:extLst>
                    <a:ext uri="{9D8B030D-6E8A-4147-A177-3AD203B41FA5}">
                      <a16:colId xmlns:a16="http://schemas.microsoft.com/office/drawing/2014/main" val="20000"/>
                    </a:ext>
                  </a:extLst>
                </a:gridCol>
                <a:gridCol w="709863">
                  <a:extLst>
                    <a:ext uri="{9D8B030D-6E8A-4147-A177-3AD203B41FA5}">
                      <a16:colId xmlns:a16="http://schemas.microsoft.com/office/drawing/2014/main" val="20001"/>
                    </a:ext>
                  </a:extLst>
                </a:gridCol>
                <a:gridCol w="762000">
                  <a:extLst>
                    <a:ext uri="{9D8B030D-6E8A-4147-A177-3AD203B41FA5}">
                      <a16:colId xmlns:a16="http://schemas.microsoft.com/office/drawing/2014/main" val="3464839717"/>
                    </a:ext>
                  </a:extLst>
                </a:gridCol>
                <a:gridCol w="591660">
                  <a:extLst>
                    <a:ext uri="{9D8B030D-6E8A-4147-A177-3AD203B41FA5}">
                      <a16:colId xmlns:a16="http://schemas.microsoft.com/office/drawing/2014/main" val="20002"/>
                    </a:ext>
                  </a:extLst>
                </a:gridCol>
                <a:gridCol w="856141">
                  <a:extLst>
                    <a:ext uri="{9D8B030D-6E8A-4147-A177-3AD203B41FA5}">
                      <a16:colId xmlns:a16="http://schemas.microsoft.com/office/drawing/2014/main" val="20003"/>
                    </a:ext>
                  </a:extLst>
                </a:gridCol>
              </a:tblGrid>
              <a:tr h="339478">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200" dirty="0">
                          <a:solidFill>
                            <a:schemeClr val="tx1"/>
                          </a:solidFill>
                        </a:rPr>
                        <a:t>1</a:t>
                      </a:r>
                      <a:r>
                        <a:rPr lang="en-US" sz="1200" baseline="30000" dirty="0">
                          <a:solidFill>
                            <a:schemeClr val="tx1"/>
                          </a:solidFill>
                        </a:rPr>
                        <a:t>st</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2</a:t>
                      </a:r>
                      <a:r>
                        <a:rPr lang="en-US" sz="1200" baseline="30000" dirty="0">
                          <a:solidFill>
                            <a:schemeClr val="tx1"/>
                          </a:solidFill>
                        </a:rPr>
                        <a:t>nd</a:t>
                      </a:r>
                      <a:r>
                        <a:rPr lang="en-US" sz="1200"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ctr"/>
                      <a:r>
                        <a:rPr lang="en-US" sz="12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82898">
                <a:tc>
                  <a:txBody>
                    <a:bodyPr/>
                    <a:lstStyle/>
                    <a:p>
                      <a:pPr algn="r"/>
                      <a:r>
                        <a:rPr lang="en-US" sz="1300" b="0" i="1" dirty="0"/>
                        <a:t>General Industry</a:t>
                      </a:r>
                      <a:r>
                        <a:rPr lang="en-US" sz="1300" i="1" dirty="0"/>
                        <a:t>—</a:t>
                      </a:r>
                      <a:r>
                        <a:rPr lang="en-US" sz="1300" b="0" i="1" dirty="0"/>
                        <a:t>10 Hour Course</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b="1" i="1" dirty="0"/>
                        <a:t>2</a:t>
                      </a:r>
                    </a:p>
                  </a:txBody>
                  <a:tcPr anchor="ctr">
                    <a:solidFill>
                      <a:schemeClr val="bg1">
                        <a:lumMod val="95000"/>
                      </a:schemeClr>
                    </a:solidFill>
                  </a:tcPr>
                </a:tc>
                <a:tc>
                  <a:txBody>
                    <a:bodyPr/>
                    <a:lstStyle/>
                    <a:p>
                      <a:pPr algn="ctr"/>
                      <a:r>
                        <a:rPr lang="en-US" sz="1200" i="0" dirty="0"/>
                        <a:t>5</a:t>
                      </a:r>
                    </a:p>
                  </a:txBody>
                  <a:tcPr anchor="ctr">
                    <a:solidFill>
                      <a:schemeClr val="bg1">
                        <a:lumMod val="95000"/>
                      </a:schemeClr>
                    </a:solidFill>
                  </a:tcPr>
                </a:tc>
                <a:extLst>
                  <a:ext uri="{0D108BD9-81ED-4DB2-BD59-A6C34878D82A}">
                    <a16:rowId xmlns:a16="http://schemas.microsoft.com/office/drawing/2014/main" val="10001"/>
                  </a:ext>
                </a:extLst>
              </a:tr>
              <a:tr h="282898">
                <a:tc>
                  <a:txBody>
                    <a:bodyPr/>
                    <a:lstStyle/>
                    <a:p>
                      <a:pPr algn="r"/>
                      <a:r>
                        <a:rPr lang="en-US" sz="1300" b="0" i="1" dirty="0"/>
                        <a:t>General Industry</a:t>
                      </a:r>
                      <a:r>
                        <a:rPr lang="en-US" sz="1300" i="1" dirty="0"/>
                        <a:t>—</a:t>
                      </a:r>
                      <a:r>
                        <a:rPr lang="en-US" sz="1300" b="0" i="1" dirty="0"/>
                        <a:t>30 Hour Course</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b="1" i="1" dirty="0"/>
                        <a:t>1</a:t>
                      </a:r>
                    </a:p>
                  </a:txBody>
                  <a:tcPr anchor="ctr">
                    <a:solidFill>
                      <a:schemeClr val="bg1">
                        <a:lumMod val="85000"/>
                      </a:schemeClr>
                    </a:solidFill>
                  </a:tcPr>
                </a:tc>
                <a:tc>
                  <a:txBody>
                    <a:bodyPr/>
                    <a:lstStyle/>
                    <a:p>
                      <a:pPr algn="ctr"/>
                      <a:r>
                        <a:rPr lang="en-US" sz="1200" i="0" dirty="0"/>
                        <a:t>2</a:t>
                      </a:r>
                    </a:p>
                  </a:txBody>
                  <a:tcPr anchor="ctr">
                    <a:solidFill>
                      <a:schemeClr val="bg1">
                        <a:lumMod val="85000"/>
                      </a:schemeClr>
                    </a:solidFill>
                  </a:tcPr>
                </a:tc>
                <a:extLst>
                  <a:ext uri="{0D108BD9-81ED-4DB2-BD59-A6C34878D82A}">
                    <a16:rowId xmlns:a16="http://schemas.microsoft.com/office/drawing/2014/main" val="10002"/>
                  </a:ext>
                </a:extLst>
              </a:tr>
              <a:tr h="480927">
                <a:tc>
                  <a:txBody>
                    <a:bodyPr/>
                    <a:lstStyle/>
                    <a:p>
                      <a:pPr algn="r"/>
                      <a:r>
                        <a:rPr lang="en-US" sz="1300" b="0" i="1" dirty="0"/>
                        <a:t>NC #500/502</a:t>
                      </a:r>
                      <a:r>
                        <a:rPr lang="en-US" sz="1300" i="1" dirty="0"/>
                        <a:t>—</a:t>
                      </a:r>
                      <a:r>
                        <a:rPr lang="en-US" sz="1300" b="0" i="1" dirty="0"/>
                        <a:t>Construction Train the 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i="1" dirty="0"/>
                        <a:t>NC</a:t>
                      </a:r>
                      <a:r>
                        <a:rPr lang="en-US" sz="1300" b="0" i="1" baseline="0" dirty="0"/>
                        <a:t> #501/503</a:t>
                      </a:r>
                      <a:r>
                        <a:rPr lang="en-US" sz="1300" i="1" dirty="0"/>
                        <a:t>—</a:t>
                      </a:r>
                      <a:r>
                        <a:rPr lang="en-US" sz="1300" b="0" i="1" baseline="0" dirty="0"/>
                        <a:t>General Industry Train the Trainer Course</a:t>
                      </a:r>
                      <a:endParaRPr lang="en-US" sz="1300" b="0" i="1" dirty="0"/>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extLst>
                  <a:ext uri="{0D108BD9-81ED-4DB2-BD59-A6C34878D82A}">
                    <a16:rowId xmlns:a16="http://schemas.microsoft.com/office/drawing/2014/main" val="10003"/>
                  </a:ext>
                </a:extLst>
              </a:tr>
              <a:tr h="2828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effectLst/>
                        </a:rPr>
                        <a:t>Construction</a:t>
                      </a:r>
                      <a:r>
                        <a:rPr lang="en-US" sz="1300" i="1" dirty="0"/>
                        <a:t>—</a:t>
                      </a:r>
                      <a:r>
                        <a:rPr kumimoji="0" lang="en-US" sz="1300" b="0" i="1" u="none" strike="noStrike" cap="none" normalizeH="0" baseline="0" dirty="0">
                          <a:ln>
                            <a:noFill/>
                          </a:ln>
                          <a:effectLst/>
                        </a:rPr>
                        <a:t>10 Hour Course</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85000"/>
                      </a:schemeClr>
                    </a:solidFill>
                  </a:tcPr>
                </a:tc>
                <a:extLst>
                  <a:ext uri="{0D108BD9-81ED-4DB2-BD59-A6C34878D82A}">
                    <a16:rowId xmlns:a16="http://schemas.microsoft.com/office/drawing/2014/main" val="10004"/>
                  </a:ext>
                </a:extLst>
              </a:tr>
              <a:tr h="2828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effectLst/>
                        </a:rPr>
                        <a:t>Construction</a:t>
                      </a:r>
                      <a:r>
                        <a:rPr lang="en-US" sz="1300" i="1" dirty="0"/>
                        <a:t>—</a:t>
                      </a:r>
                      <a:r>
                        <a:rPr kumimoji="0" lang="en-US" sz="1300" b="0" i="1" u="none" strike="noStrike" cap="none" normalizeH="0" baseline="0" dirty="0">
                          <a:ln>
                            <a:noFill/>
                          </a:ln>
                          <a:effectLst/>
                        </a:rPr>
                        <a:t>30 Hour Course </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extLst>
                  <a:ext uri="{0D108BD9-81ED-4DB2-BD59-A6C34878D82A}">
                    <a16:rowId xmlns:a16="http://schemas.microsoft.com/office/drawing/2014/main" val="10005"/>
                  </a:ext>
                </a:extLst>
              </a:tr>
              <a:tr h="2828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828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2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7"/>
                  </a:ext>
                </a:extLst>
              </a:tr>
              <a:tr h="2828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828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OSH Workshop</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8289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29089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4809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Train the Trainer Program (Construction/General Industry)</a:t>
                      </a:r>
                      <a:r>
                        <a:rPr lang="en-US" sz="1300" i="1" dirty="0"/>
                        <a:t>—</a:t>
                      </a:r>
                      <a:r>
                        <a:rPr kumimoji="0" lang="en-US" sz="13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4809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Train the Trainer Program (Construction/General Industry)</a:t>
                      </a:r>
                      <a:r>
                        <a:rPr lang="en-US" sz="1300" i="1" dirty="0"/>
                        <a:t>—Trained</a:t>
                      </a:r>
                      <a:r>
                        <a:rPr kumimoji="0" lang="en-US" sz="13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063C3541-5FE3-41F6-B2E5-C159F208A39B}"/>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177077504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3504087629"/>
              </p:ext>
            </p:extLst>
          </p:nvPr>
        </p:nvGraphicFramePr>
        <p:xfrm>
          <a:off x="609596" y="1117935"/>
          <a:ext cx="7848602" cy="4749465"/>
        </p:xfrm>
        <a:graphic>
          <a:graphicData uri="http://schemas.openxmlformats.org/drawingml/2006/table">
            <a:tbl>
              <a:tblPr>
                <a:tableStyleId>{00A15C55-8517-42AA-B614-E9B94910E393}</a:tableStyleId>
              </a:tblPr>
              <a:tblGrid>
                <a:gridCol w="3693462">
                  <a:extLst>
                    <a:ext uri="{9D8B030D-6E8A-4147-A177-3AD203B41FA5}">
                      <a16:colId xmlns:a16="http://schemas.microsoft.com/office/drawing/2014/main" val="20000"/>
                    </a:ext>
                  </a:extLst>
                </a:gridCol>
                <a:gridCol w="1055274">
                  <a:extLst>
                    <a:ext uri="{9D8B030D-6E8A-4147-A177-3AD203B41FA5}">
                      <a16:colId xmlns:a16="http://schemas.microsoft.com/office/drawing/2014/main" val="20001"/>
                    </a:ext>
                  </a:extLst>
                </a:gridCol>
                <a:gridCol w="1055274">
                  <a:extLst>
                    <a:ext uri="{9D8B030D-6E8A-4147-A177-3AD203B41FA5}">
                      <a16:colId xmlns:a16="http://schemas.microsoft.com/office/drawing/2014/main" val="943767147"/>
                    </a:ext>
                  </a:extLst>
                </a:gridCol>
                <a:gridCol w="989319">
                  <a:extLst>
                    <a:ext uri="{9D8B030D-6E8A-4147-A177-3AD203B41FA5}">
                      <a16:colId xmlns:a16="http://schemas.microsoft.com/office/drawing/2014/main" val="20002"/>
                    </a:ext>
                  </a:extLst>
                </a:gridCol>
                <a:gridCol w="1055273">
                  <a:extLst>
                    <a:ext uri="{9D8B030D-6E8A-4147-A177-3AD203B41FA5}">
                      <a16:colId xmlns:a16="http://schemas.microsoft.com/office/drawing/2014/main" val="20003"/>
                    </a:ext>
                  </a:extLst>
                </a:gridCol>
              </a:tblGrid>
              <a:tr h="467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solidFill>
                            <a:schemeClr val="tx1"/>
                          </a:solidFill>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2275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Safety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294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435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729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1,735</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2275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Health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190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282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472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1,000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2275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634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1,180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1" u="none" strike="noStrike" cap="none" normalizeH="0" baseline="0" dirty="0">
                          <a:ln>
                            <a:noFill/>
                          </a:ln>
                          <a:solidFill>
                            <a:srgbClr val="000000"/>
                          </a:solidFill>
                          <a:effectLst/>
                          <a:latin typeface="Arial" charset="0"/>
                          <a:cs typeface="Arial" charset="0"/>
                        </a:rPr>
                        <a:t>1,814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4,100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32275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Training and/or Program Violations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138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165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chemeClr val="tx1"/>
                          </a:solidFill>
                          <a:effectLst/>
                          <a:latin typeface="Arial" charset="0"/>
                          <a:cs typeface="Arial" charset="0"/>
                        </a:rPr>
                        <a:t>303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1,050</a:t>
                      </a:r>
                    </a:p>
                  </a:txBody>
                  <a:tcPr anchor="ctr" horzOverflow="overflow">
                    <a:solidFill>
                      <a:schemeClr val="bg1">
                        <a:lumMod val="85000"/>
                      </a:schemeClr>
                    </a:solidFill>
                  </a:tcPr>
                </a:tc>
                <a:extLst>
                  <a:ext uri="{0D108BD9-81ED-4DB2-BD59-A6C34878D82A}">
                    <a16:rowId xmlns:a16="http://schemas.microsoft.com/office/drawing/2014/main" val="2040932181"/>
                  </a:ext>
                </a:extLst>
              </a:tr>
              <a:tr h="467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2275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1,704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1,422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3,126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5,250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2275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Private Sector and Public Sector Visits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392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321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713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dk1"/>
                          </a:solidFill>
                          <a:effectLst/>
                          <a:latin typeface="+mn-lt"/>
                          <a:cs typeface="+mn-cs"/>
                        </a:rPr>
                        <a:t>1,370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467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effectLst/>
                        </a:rPr>
                        <a:t>1</a:t>
                      </a:r>
                      <a:r>
                        <a:rPr kumimoji="0" lang="en-US" sz="1400" b="1" i="0" u="none" strike="noStrike" cap="none" normalizeH="0" baseline="30000" dirty="0">
                          <a:ln>
                            <a:noFill/>
                          </a:ln>
                          <a:effectLst/>
                        </a:rPr>
                        <a:t>ST</a:t>
                      </a:r>
                      <a:r>
                        <a:rPr kumimoji="0" lang="en-US" sz="1400" b="1" i="0"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2275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Program Improvements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581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572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1,153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2,060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43581">
                <a:tc>
                  <a:txBody>
                    <a:bodyPr/>
                    <a:lstStyle/>
                    <a:p>
                      <a:pPr algn="r"/>
                      <a:r>
                        <a:rPr lang="en-US" sz="1300" i="1" dirty="0"/>
                        <a:t>People Trained in Special Emphasis Program Areas</a:t>
                      </a:r>
                      <a:endParaRPr lang="en-US" sz="1300" b="0" i="1" dirty="0"/>
                    </a:p>
                  </a:txBody>
                  <a:tcPr anchor="ctr">
                    <a:solidFill>
                      <a:schemeClr val="bg1">
                        <a:lumMod val="85000"/>
                      </a:schemeClr>
                    </a:solidFill>
                  </a:tcPr>
                </a:tc>
                <a:tc>
                  <a:txBody>
                    <a:bodyPr/>
                    <a:lstStyle/>
                    <a:p>
                      <a:pPr algn="ctr"/>
                      <a:r>
                        <a:rPr lang="en-US" sz="1300" b="0" i="0" dirty="0"/>
                        <a:t>1,224</a:t>
                      </a:r>
                    </a:p>
                  </a:txBody>
                  <a:tcPr anchor="ctr">
                    <a:solidFill>
                      <a:schemeClr val="bg1">
                        <a:lumMod val="85000"/>
                      </a:schemeClr>
                    </a:solidFill>
                  </a:tcPr>
                </a:tc>
                <a:tc>
                  <a:txBody>
                    <a:bodyPr/>
                    <a:lstStyle/>
                    <a:p>
                      <a:pPr algn="ctr"/>
                      <a:r>
                        <a:rPr lang="en-US" sz="1300" b="0" i="0" dirty="0">
                          <a:solidFill>
                            <a:schemeClr val="tx1"/>
                          </a:solidFill>
                        </a:rPr>
                        <a:t>1,398</a:t>
                      </a:r>
                    </a:p>
                  </a:txBody>
                  <a:tcPr anchor="ctr">
                    <a:solidFill>
                      <a:schemeClr val="bg1">
                        <a:lumMod val="85000"/>
                      </a:schemeClr>
                    </a:solidFill>
                  </a:tcPr>
                </a:tc>
                <a:tc>
                  <a:txBody>
                    <a:bodyPr/>
                    <a:lstStyle/>
                    <a:p>
                      <a:pPr algn="ctr"/>
                      <a:r>
                        <a:rPr lang="en-US" sz="1300" b="1" i="1" dirty="0"/>
                        <a:t>2,622</a:t>
                      </a:r>
                    </a:p>
                  </a:txBody>
                  <a:tcPr anchor="ctr">
                    <a:solidFill>
                      <a:schemeClr val="bg1">
                        <a:lumMod val="85000"/>
                      </a:schemeClr>
                    </a:solidFill>
                  </a:tcPr>
                </a:tc>
                <a:tc>
                  <a:txBody>
                    <a:bodyPr/>
                    <a:lstStyle/>
                    <a:p>
                      <a:pPr algn="ctr"/>
                      <a:r>
                        <a:rPr lang="en-US" sz="1300" i="0" dirty="0"/>
                        <a:t>3,700</a:t>
                      </a:r>
                      <a:endParaRPr lang="en-US" sz="1300" b="0" i="0" dirty="0"/>
                    </a:p>
                  </a:txBody>
                  <a:tcPr anchor="ctr">
                    <a:solidFill>
                      <a:schemeClr val="bg1">
                        <a:lumMod val="85000"/>
                      </a:schemeClr>
                    </a:solidFill>
                  </a:tcPr>
                </a:tc>
                <a:extLst>
                  <a:ext uri="{0D108BD9-81ED-4DB2-BD59-A6C34878D82A}">
                    <a16:rowId xmlns:a16="http://schemas.microsoft.com/office/drawing/2014/main" val="10010"/>
                  </a:ext>
                </a:extLst>
              </a:tr>
              <a:tr h="543581">
                <a:tc>
                  <a:txBody>
                    <a:bodyPr/>
                    <a:lstStyle/>
                    <a:p>
                      <a:pPr algn="r"/>
                      <a:r>
                        <a:rPr lang="en-US" sz="1300" i="1" dirty="0"/>
                        <a:t>People Trained at OSH</a:t>
                      </a:r>
                      <a:r>
                        <a:rPr lang="en-US" sz="1300" i="1" baseline="0" dirty="0"/>
                        <a:t> </a:t>
                      </a:r>
                      <a:r>
                        <a:rPr lang="en-US" sz="1300" i="1" dirty="0"/>
                        <a:t>Division Sponsored Events</a:t>
                      </a:r>
                      <a:endParaRPr lang="en-US" sz="1300" b="0" i="1" dirty="0"/>
                    </a:p>
                  </a:txBody>
                  <a:tcPr anchor="ctr">
                    <a:solidFill>
                      <a:schemeClr val="bg1">
                        <a:lumMod val="95000"/>
                      </a:schemeClr>
                    </a:solidFill>
                  </a:tcPr>
                </a:tc>
                <a:tc>
                  <a:txBody>
                    <a:bodyPr/>
                    <a:lstStyle/>
                    <a:p>
                      <a:pPr algn="ctr"/>
                      <a:r>
                        <a:rPr lang="en-US" sz="1300" b="0" i="0" dirty="0"/>
                        <a:t>1,729</a:t>
                      </a:r>
                    </a:p>
                  </a:txBody>
                  <a:tcPr anchor="ctr">
                    <a:solidFill>
                      <a:schemeClr val="bg1">
                        <a:lumMod val="95000"/>
                      </a:schemeClr>
                    </a:solidFill>
                  </a:tcPr>
                </a:tc>
                <a:tc>
                  <a:txBody>
                    <a:bodyPr/>
                    <a:lstStyle/>
                    <a:p>
                      <a:pPr algn="ctr"/>
                      <a:r>
                        <a:rPr lang="en-US" sz="1300" b="0" i="0" dirty="0">
                          <a:solidFill>
                            <a:schemeClr val="tx1"/>
                          </a:solidFill>
                        </a:rPr>
                        <a:t>2,406</a:t>
                      </a:r>
                    </a:p>
                  </a:txBody>
                  <a:tcPr anchor="ctr">
                    <a:solidFill>
                      <a:schemeClr val="bg1">
                        <a:lumMod val="95000"/>
                      </a:schemeClr>
                    </a:solidFill>
                  </a:tcPr>
                </a:tc>
                <a:tc>
                  <a:txBody>
                    <a:bodyPr/>
                    <a:lstStyle/>
                    <a:p>
                      <a:pPr algn="ctr"/>
                      <a:r>
                        <a:rPr lang="en-US" sz="1300" b="1" i="1" dirty="0"/>
                        <a:t>4,135</a:t>
                      </a:r>
                    </a:p>
                  </a:txBody>
                  <a:tcPr anchor="ctr">
                    <a:solidFill>
                      <a:schemeClr val="bg1">
                        <a:lumMod val="95000"/>
                      </a:schemeClr>
                    </a:solidFill>
                  </a:tcPr>
                </a:tc>
                <a:tc>
                  <a:txBody>
                    <a:bodyPr/>
                    <a:lstStyle/>
                    <a:p>
                      <a:pPr algn="ctr"/>
                      <a:r>
                        <a:rPr lang="en-US" sz="1300" i="0" dirty="0"/>
                        <a:t>9,600</a:t>
                      </a:r>
                      <a:endParaRPr lang="en-US" sz="13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7" name="TextBox 6">
            <a:extLst>
              <a:ext uri="{FF2B5EF4-FFF2-40B4-BE49-F238E27FC236}">
                <a16:creationId xmlns:a16="http://schemas.microsoft.com/office/drawing/2014/main" id="{2D12C55E-5A05-4C25-861F-BB1C977CF231}"/>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1765714171"/>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F06B-944E-458E-A246-7DA866B80A4B}"/>
              </a:ext>
            </a:extLst>
          </p:cNvPr>
          <p:cNvSpPr>
            <a:spLocks noGrp="1"/>
          </p:cNvSpPr>
          <p:nvPr>
            <p:ph idx="1"/>
          </p:nvPr>
        </p:nvSpPr>
        <p:spPr>
          <a:xfrm>
            <a:off x="533400" y="1295400"/>
            <a:ext cx="8001000" cy="4525963"/>
          </a:xfrm>
        </p:spPr>
        <p:txBody>
          <a:bodyPr/>
          <a:lstStyle/>
          <a:p>
            <a:pPr eaLnBrk="1" hangingPunct="1"/>
            <a:r>
              <a:rPr lang="en-US" sz="2400" b="1" dirty="0"/>
              <a:t>Brochures</a:t>
            </a:r>
          </a:p>
          <a:p>
            <a:pPr lvl="1" eaLnBrk="1" hangingPunct="1">
              <a:lnSpc>
                <a:spcPct val="150000"/>
              </a:lnSpc>
            </a:pPr>
            <a:r>
              <a:rPr lang="en-US" sz="2000" i="1" dirty="0"/>
              <a:t>Public Sector Injury and Illness Survey</a:t>
            </a:r>
          </a:p>
          <a:p>
            <a:pPr lvl="1" eaLnBrk="1" hangingPunct="1">
              <a:lnSpc>
                <a:spcPct val="150000"/>
              </a:lnSpc>
            </a:pPr>
            <a:r>
              <a:rPr lang="en-US" sz="2000" i="1" dirty="0"/>
              <a:t>Top Ten Frequently Cited Serious Violations in 2019</a:t>
            </a:r>
          </a:p>
          <a:p>
            <a:endParaRPr lang="en-US" dirty="0"/>
          </a:p>
        </p:txBody>
      </p:sp>
      <p:sp>
        <p:nvSpPr>
          <p:cNvPr id="4" name="Text Box 3">
            <a:extLst>
              <a:ext uri="{FF2B5EF4-FFF2-40B4-BE49-F238E27FC236}">
                <a16:creationId xmlns:a16="http://schemas.microsoft.com/office/drawing/2014/main" id="{D8B8580F-925F-4BD8-B36F-3513DBD9FBDA}"/>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7" name="TextBox 6">
            <a:extLst>
              <a:ext uri="{FF2B5EF4-FFF2-40B4-BE49-F238E27FC236}">
                <a16:creationId xmlns:a16="http://schemas.microsoft.com/office/drawing/2014/main" id="{AF503A4D-5414-4D37-8307-180F98BC8157}"/>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pic>
        <p:nvPicPr>
          <p:cNvPr id="5" name="Picture 4">
            <a:extLst>
              <a:ext uri="{FF2B5EF4-FFF2-40B4-BE49-F238E27FC236}">
                <a16:creationId xmlns:a16="http://schemas.microsoft.com/office/drawing/2014/main" id="{95F8ED11-D610-4B24-BFA0-4547DEE8422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72190" y="2743200"/>
            <a:ext cx="3662210" cy="2212824"/>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38C8F3D3-7628-4140-A429-78FF13605802}"/>
              </a:ext>
            </a:extLst>
          </p:cNvPr>
          <p:cNvPicPr>
            <a:picLocks noChangeAspect="1"/>
          </p:cNvPicPr>
          <p:nvPr/>
        </p:nvPicPr>
        <p:blipFill>
          <a:blip r:embed="rId4"/>
          <a:stretch>
            <a:fillRect/>
          </a:stretch>
        </p:blipFill>
        <p:spPr>
          <a:xfrm>
            <a:off x="2545514" y="3200400"/>
            <a:ext cx="3229204" cy="2483984"/>
          </a:xfrm>
          <a:prstGeom prst="rect">
            <a:avLst/>
          </a:prstGeom>
          <a:ln>
            <a:solidFill>
              <a:schemeClr val="bg1">
                <a:lumMod val="75000"/>
              </a:schemeClr>
            </a:solidFill>
          </a:ln>
        </p:spPr>
      </p:pic>
    </p:spTree>
    <p:extLst>
      <p:ext uri="{BB962C8B-B14F-4D97-AF65-F5344CB8AC3E}">
        <p14:creationId xmlns:p14="http://schemas.microsoft.com/office/powerpoint/2010/main" val="1610828484"/>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endParaRPr lang="en-US" sz="800" b="1" kern="0" dirty="0"/>
          </a:p>
          <a:p>
            <a:pPr eaLnBrk="1" hangingPunct="1"/>
            <a:r>
              <a:rPr lang="en-US" sz="2400" b="1" kern="0" dirty="0"/>
              <a:t>Compliance Directives (CPL)</a:t>
            </a:r>
          </a:p>
          <a:p>
            <a:pPr eaLnBrk="1" hangingPunct="1"/>
            <a:endParaRPr lang="en-US" sz="800" b="1" kern="0" dirty="0"/>
          </a:p>
          <a:p>
            <a:pPr lvl="1" eaLnBrk="1" hangingPunct="1"/>
            <a:r>
              <a:rPr lang="en-US" sz="2000" i="1" kern="0" dirty="0"/>
              <a:t>CPL 01-00-004</a:t>
            </a:r>
            <a:r>
              <a:rPr lang="en-US" sz="2000" i="1" dirty="0"/>
              <a:t>—NRTL Program Policies, Procedures and Guidelines</a:t>
            </a:r>
          </a:p>
          <a:p>
            <a:pPr lvl="1" eaLnBrk="1" hangingPunct="1"/>
            <a:endParaRPr lang="en-US" sz="800" i="1" dirty="0"/>
          </a:p>
          <a:p>
            <a:pPr lvl="1" eaLnBrk="1" hangingPunct="1"/>
            <a:endParaRPr lang="en-US" sz="200" i="1" dirty="0"/>
          </a:p>
          <a:p>
            <a:pPr lvl="2" eaLnBrk="1" hangingPunct="1"/>
            <a:r>
              <a:rPr lang="en-US" sz="1800" dirty="0"/>
              <a:t>Replaces CPL 01-00-003 and includes updates to policies, procedures, and instructions that supplement and clarify 1910.7 and Appendix A to that section.</a:t>
            </a:r>
          </a:p>
          <a:p>
            <a:pPr lvl="2" eaLnBrk="1" hangingPunct="1"/>
            <a:endParaRPr lang="en-US" sz="1800" i="1" kern="0" dirty="0"/>
          </a:p>
          <a:p>
            <a:pPr lvl="1" eaLnBrk="1" hangingPunct="1"/>
            <a:r>
              <a:rPr lang="en-US" sz="2000" i="1" kern="0" dirty="0"/>
              <a:t>CPL 02-00-051</a:t>
            </a:r>
            <a:r>
              <a:rPr lang="en-US" sz="2000" i="1" dirty="0"/>
              <a:t>—Enforcement Exemptions and Limitations Under the Appropriations Act</a:t>
            </a:r>
          </a:p>
          <a:p>
            <a:pPr lvl="1" eaLnBrk="1" hangingPunct="1"/>
            <a:endParaRPr lang="en-US" sz="800" i="1" dirty="0"/>
          </a:p>
          <a:p>
            <a:pPr lvl="2" eaLnBrk="1" hangingPunct="1"/>
            <a:r>
              <a:rPr lang="en-US" sz="1800" dirty="0"/>
              <a:t>Attached the most recent listing of the North American Industry Classification System (NAICS) codes for industries with a Days Away, Restricted, or Transferred (DART) occupational injury and illness rate below the national private sector rate of 1.6 for 2018. </a:t>
            </a:r>
          </a:p>
          <a:p>
            <a:pPr lvl="2" eaLnBrk="1" hangingPunct="1"/>
            <a:endParaRPr lang="en-US" sz="1600" i="1" kern="0" dirty="0"/>
          </a:p>
          <a:p>
            <a:pPr eaLnBrk="1" hangingPunct="1"/>
            <a:endParaRPr lang="en-US" sz="1200" b="1" kern="0" dirty="0"/>
          </a:p>
          <a:p>
            <a:pPr lvl="1" eaLnBrk="1" hangingPunct="1"/>
            <a:endParaRPr lang="en-US" i="1" dirty="0"/>
          </a:p>
          <a:p>
            <a:pPr eaLnBrk="1" hangingPunct="1"/>
            <a:endParaRPr lang="en-US" sz="2400" b="1" kern="0" dirty="0"/>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7" name="TextBox 6">
            <a:extLst>
              <a:ext uri="{FF2B5EF4-FFF2-40B4-BE49-F238E27FC236}">
                <a16:creationId xmlns:a16="http://schemas.microsoft.com/office/drawing/2014/main" id="{4B008EEC-7828-4B1C-9D1E-3C5B54EF4488}"/>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1016230314"/>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954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kern="0" dirty="0"/>
              <a:t>Operational Procedure Notice (OPN)</a:t>
            </a:r>
          </a:p>
          <a:p>
            <a:pPr eaLnBrk="1" hangingPunct="1"/>
            <a:endParaRPr lang="en-US" sz="800" b="1" kern="0" dirty="0"/>
          </a:p>
          <a:p>
            <a:pPr lvl="1" eaLnBrk="1" hangingPunct="1"/>
            <a:r>
              <a:rPr lang="en-US" sz="2000" i="1" kern="0" dirty="0"/>
              <a:t>OPN 64G</a:t>
            </a:r>
            <a:r>
              <a:rPr lang="en-US" sz="2000" i="1" dirty="0"/>
              <a:t>—Mandatory Training Program for OSH Compliance Personnel</a:t>
            </a:r>
          </a:p>
          <a:p>
            <a:pPr lvl="1" eaLnBrk="1" hangingPunct="1"/>
            <a:endParaRPr lang="en-US" sz="200" i="1" dirty="0"/>
          </a:p>
          <a:p>
            <a:pPr lvl="2"/>
            <a:r>
              <a:rPr lang="en-US" sz="1800" dirty="0"/>
              <a:t>Edited to reflect the requirement in the CSHO Progression Notebook to send a copy of the Excel spreadsheet(s) to ETTA for inclusion in their training records.</a:t>
            </a:r>
          </a:p>
          <a:p>
            <a:pPr lvl="1" eaLnBrk="1" hangingPunct="1"/>
            <a:endParaRPr lang="en-US" sz="800" i="1" kern="0" dirty="0"/>
          </a:p>
          <a:p>
            <a:pPr eaLnBrk="1" hangingPunct="1"/>
            <a:endParaRPr lang="en-US" sz="1400" b="1" kern="0" dirty="0"/>
          </a:p>
          <a:p>
            <a:pPr eaLnBrk="1" hangingPunct="1"/>
            <a:endParaRPr lang="en-US" sz="800" b="1" kern="0" dirty="0"/>
          </a:p>
          <a:p>
            <a:pPr eaLnBrk="1" hangingPunct="1"/>
            <a:endParaRPr lang="en-US" sz="1200" b="1" kern="0" dirty="0"/>
          </a:p>
          <a:p>
            <a:pPr eaLnBrk="1" hangingPunct="1"/>
            <a:endParaRPr lang="en-US" sz="2400" b="1" kern="0" dirty="0"/>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7" name="TextBox 6">
            <a:extLst>
              <a:ext uri="{FF2B5EF4-FFF2-40B4-BE49-F238E27FC236}">
                <a16:creationId xmlns:a16="http://schemas.microsoft.com/office/drawing/2014/main" id="{4B008EEC-7828-4B1C-9D1E-3C5B54EF4488}"/>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pic>
        <p:nvPicPr>
          <p:cNvPr id="5" name="Picture 4" descr="C:\Users\wllagoe.EADS\Pictures\Construction\IMAG0613.jpg">
            <a:extLst>
              <a:ext uri="{FF2B5EF4-FFF2-40B4-BE49-F238E27FC236}">
                <a16:creationId xmlns:a16="http://schemas.microsoft.com/office/drawing/2014/main" id="{44FC3FF4-60F7-44A0-8950-69E40B70BDD0}"/>
              </a:ext>
            </a:extLst>
          </p:cNvPr>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09600" y="4317998"/>
            <a:ext cx="3276600" cy="1625601"/>
          </a:xfrm>
          <a:prstGeom prst="rect">
            <a:avLst/>
          </a:prstGeom>
          <a:noFill/>
          <a:ln w="9525">
            <a:noFill/>
            <a:miter lim="800000"/>
            <a:headEnd/>
            <a:tailEnd/>
          </a:ln>
        </p:spPr>
      </p:pic>
      <p:pic>
        <p:nvPicPr>
          <p:cNvPr id="8" name="Picture 7">
            <a:extLst>
              <a:ext uri="{FF2B5EF4-FFF2-40B4-BE49-F238E27FC236}">
                <a16:creationId xmlns:a16="http://schemas.microsoft.com/office/drawing/2014/main" id="{9C2D7911-BF25-4556-9A8D-746ABD4276F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86200" y="4317998"/>
            <a:ext cx="2438400" cy="1625601"/>
          </a:xfrm>
          <a:prstGeom prst="rect">
            <a:avLst/>
          </a:prstGeom>
        </p:spPr>
      </p:pic>
      <p:pic>
        <p:nvPicPr>
          <p:cNvPr id="9" name="Picture 7" descr="C:\Documents and Settings\Wanda Lagoe\My Documents\My Pictures\Partnerships\Crane 178.jpg">
            <a:extLst>
              <a:ext uri="{FF2B5EF4-FFF2-40B4-BE49-F238E27FC236}">
                <a16:creationId xmlns:a16="http://schemas.microsoft.com/office/drawing/2014/main" id="{4B9976F4-EEB3-46AD-9F9C-13279B0DF7D9}"/>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324600" y="4317998"/>
            <a:ext cx="2133600" cy="1625601"/>
          </a:xfrm>
          <a:prstGeom prst="rect">
            <a:avLst/>
          </a:prstGeom>
          <a:noFill/>
          <a:ln w="9525">
            <a:noFill/>
            <a:miter lim="800000"/>
            <a:headEnd/>
            <a:tailEnd/>
          </a:ln>
        </p:spPr>
      </p:pic>
    </p:spTree>
    <p:extLst>
      <p:ext uri="{BB962C8B-B14F-4D97-AF65-F5344CB8AC3E}">
        <p14:creationId xmlns:p14="http://schemas.microsoft.com/office/powerpoint/2010/main" val="1182450991"/>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29856" y="10668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endParaRPr lang="en-US" sz="900" b="1" kern="0" dirty="0"/>
          </a:p>
          <a:p>
            <a:pPr eaLnBrk="1" hangingPunct="1"/>
            <a:r>
              <a:rPr lang="en-US" sz="2400" b="1" kern="0" dirty="0"/>
              <a:t>Field Operations Manual (FOM)</a:t>
            </a:r>
          </a:p>
          <a:p>
            <a:pPr eaLnBrk="1" hangingPunct="1"/>
            <a:endParaRPr lang="en-US" sz="800" b="1" kern="0" dirty="0"/>
          </a:p>
          <a:p>
            <a:pPr lvl="1" eaLnBrk="1" hangingPunct="1"/>
            <a:r>
              <a:rPr lang="en-US" sz="2000" i="1" kern="0" dirty="0"/>
              <a:t>FOM Chapter 6</a:t>
            </a:r>
            <a:r>
              <a:rPr lang="en-US" sz="2000" i="1" dirty="0"/>
              <a:t>—Penalties</a:t>
            </a:r>
          </a:p>
          <a:p>
            <a:pPr lvl="1" eaLnBrk="1" hangingPunct="1"/>
            <a:endParaRPr lang="en-US" sz="200" i="1" dirty="0"/>
          </a:p>
          <a:p>
            <a:pPr lvl="2"/>
            <a:r>
              <a:rPr lang="en-US" sz="1800" dirty="0"/>
              <a:t>Includes additional information on certain administrative violations that would not warrant penalty reductions for good faith and added information which describes situations when the OSH Director can exercise discretion to depart from the penalty policy.</a:t>
            </a:r>
          </a:p>
          <a:p>
            <a:pPr lvl="2" eaLnBrk="1" hangingPunct="1"/>
            <a:endParaRPr lang="en-US" sz="1800" i="1" dirty="0"/>
          </a:p>
          <a:p>
            <a:pPr lvl="1" eaLnBrk="1" hangingPunct="1"/>
            <a:r>
              <a:rPr lang="en-US" sz="2000" i="1" kern="0" dirty="0"/>
              <a:t>FOM Chapter 8</a:t>
            </a:r>
            <a:r>
              <a:rPr lang="en-US" sz="2000" i="1" dirty="0"/>
              <a:t>—Fatality and Catastrophe Investigations</a:t>
            </a:r>
          </a:p>
          <a:p>
            <a:pPr lvl="1" eaLnBrk="1" hangingPunct="1"/>
            <a:endParaRPr lang="en-US" sz="200" i="1" dirty="0"/>
          </a:p>
          <a:p>
            <a:pPr lvl="2" eaLnBrk="1" hangingPunct="1"/>
            <a:r>
              <a:rPr lang="en-US" sz="1800" dirty="0"/>
              <a:t>Information was added to clarify expanding the scope of a partial scope inspection based on information found in OSHA 300 log.</a:t>
            </a:r>
            <a:endParaRPr lang="en-US" sz="1800" i="1" dirty="0"/>
          </a:p>
          <a:p>
            <a:pPr eaLnBrk="1" hangingPunct="1"/>
            <a:endParaRPr lang="en-US" sz="1800" b="1" kern="0" dirty="0"/>
          </a:p>
          <a:p>
            <a:pPr lvl="1" eaLnBrk="1" hangingPunct="1"/>
            <a:r>
              <a:rPr lang="en-US" sz="2000" i="1" kern="0" dirty="0"/>
              <a:t>FOM Chapter 9</a:t>
            </a:r>
            <a:r>
              <a:rPr lang="en-US" sz="2000" i="1" dirty="0"/>
              <a:t>—Complaints, Referrals and Accidents</a:t>
            </a:r>
          </a:p>
          <a:p>
            <a:pPr lvl="1" eaLnBrk="1" hangingPunct="1"/>
            <a:endParaRPr lang="en-US" sz="200" i="1" dirty="0"/>
          </a:p>
          <a:p>
            <a:pPr lvl="2"/>
            <a:r>
              <a:rPr lang="en-US" sz="1800" dirty="0"/>
              <a:t>This revision adds information to clarify expanding the scope of a partial scope inspection based on information found in OSHA 300 logs.</a:t>
            </a:r>
          </a:p>
          <a:p>
            <a:pPr eaLnBrk="1" hangingPunct="1"/>
            <a:endParaRPr lang="en-US" sz="900" b="1" kern="0" dirty="0"/>
          </a:p>
          <a:p>
            <a:pPr eaLnBrk="1" hangingPunct="1"/>
            <a:endParaRPr lang="en-US" sz="2400" b="1" kern="0" dirty="0"/>
          </a:p>
          <a:p>
            <a:pPr eaLnBrk="1" hangingPunct="1"/>
            <a:endParaRPr lang="en-US" sz="900" b="1" kern="0" dirty="0"/>
          </a:p>
          <a:p>
            <a:pPr eaLnBrk="1" hangingPunct="1"/>
            <a:endParaRPr lang="en-US" sz="2400" b="1" kern="0" dirty="0"/>
          </a:p>
          <a:p>
            <a:pPr lvl="1" eaLnBrk="1" hangingPunct="1"/>
            <a:endParaRPr lang="en-US" i="1" kern="0"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6483C50C-21EC-47D1-85FF-846C2A50965C}"/>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2939304197"/>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954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dirty="0"/>
              <a:t>Code of Federal Register (CFR)</a:t>
            </a:r>
          </a:p>
          <a:p>
            <a:pPr eaLnBrk="1" hangingPunct="1"/>
            <a:endParaRPr lang="en-US" sz="800" b="1" dirty="0"/>
          </a:p>
          <a:p>
            <a:pPr lvl="1" eaLnBrk="1" hangingPunct="1"/>
            <a:r>
              <a:rPr lang="en-US" sz="2000" i="1" dirty="0"/>
              <a:t>CFR 146F—Respiratory Protection Standard:  Additional Ambient Aerosol CNC QNFT Protocols</a:t>
            </a:r>
          </a:p>
          <a:p>
            <a:pPr lvl="1" eaLnBrk="1" hangingPunct="1"/>
            <a:endParaRPr lang="en-US" sz="400" i="1" dirty="0"/>
          </a:p>
          <a:p>
            <a:pPr lvl="2" eaLnBrk="1" hangingPunct="1"/>
            <a:r>
              <a:rPr lang="en-US" sz="1600" dirty="0"/>
              <a:t>OSHA approved and added two additional condensation nuclei counting (CNC) quantitative fit test protocols in Appendix A of 29 CFR 1910.134: one for elastomeric full-face and half-mask respirators, and the other for filtering facepiece respirators.</a:t>
            </a:r>
            <a:endParaRPr lang="en-US" sz="1600" i="1" dirty="0"/>
          </a:p>
          <a:p>
            <a:pPr lvl="2" eaLnBrk="1" hangingPunct="1"/>
            <a:endParaRPr lang="en-US" sz="1600" i="1" dirty="0"/>
          </a:p>
          <a:p>
            <a:pPr lvl="2" eaLnBrk="1" hangingPunct="1"/>
            <a:endParaRPr lang="en-US" sz="1600" i="1" dirty="0"/>
          </a:p>
          <a:p>
            <a:pPr lvl="1" eaLnBrk="1" hangingPunct="1"/>
            <a:r>
              <a:rPr lang="en-US" sz="2000" i="1" dirty="0"/>
              <a:t>CFR 187C—Occupational Exposure to Beryllium and Beryllium Compounds in Construction and Shipyard Sectors</a:t>
            </a:r>
          </a:p>
          <a:p>
            <a:pPr lvl="1" eaLnBrk="1" hangingPunct="1"/>
            <a:endParaRPr lang="en-US" sz="200" i="1" dirty="0"/>
          </a:p>
          <a:p>
            <a:pPr lvl="2" eaLnBrk="1" hangingPunct="1"/>
            <a:r>
              <a:rPr lang="en-US" sz="1600" dirty="0"/>
              <a:t>OSHA delayed the compliance deadlines for almost all provisions of the beryllium standards for shipyards and construction until 9/30/2020 with the exception of the PEL and STEL. </a:t>
            </a:r>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61BCAE81-F33F-4C8D-AA77-803456C94A20}"/>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3310326620"/>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a:t>
            </a:r>
            <a:endParaRPr lang="en-US" sz="2400" b="1" i="1" dirty="0">
              <a:solidFill>
                <a:srgbClr val="000080"/>
              </a:solidFill>
            </a:endParaRPr>
          </a:p>
        </p:txBody>
      </p:sp>
      <p:sp>
        <p:nvSpPr>
          <p:cNvPr id="6" name="Rectangle 7"/>
          <p:cNvSpPr txBox="1">
            <a:spLocks noChangeArrowheads="1"/>
          </p:cNvSpPr>
          <p:nvPr/>
        </p:nvSpPr>
        <p:spPr bwMode="auto">
          <a:xfrm>
            <a:off x="533400" y="12192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dirty="0"/>
              <a:t>Forms</a:t>
            </a:r>
          </a:p>
          <a:p>
            <a:pPr eaLnBrk="1" hangingPunct="1"/>
            <a:endParaRPr lang="en-US" sz="800" b="1" dirty="0"/>
          </a:p>
          <a:p>
            <a:pPr lvl="1" eaLnBrk="1" hangingPunct="1"/>
            <a:r>
              <a:rPr lang="en-US" sz="2000" i="1" dirty="0"/>
              <a:t>ADM 1—Good Faith Reductions for Administrative Violations</a:t>
            </a:r>
          </a:p>
          <a:p>
            <a:pPr lvl="1" eaLnBrk="1" hangingPunct="1"/>
            <a:endParaRPr lang="en-US" sz="400" i="1" dirty="0"/>
          </a:p>
          <a:p>
            <a:pPr lvl="2" eaLnBrk="1" hangingPunct="1"/>
            <a:r>
              <a:rPr lang="en-US" sz="1800" dirty="0"/>
              <a:t>Table lists the applicability of good faith reductions for administrative violations.</a:t>
            </a:r>
            <a:endParaRPr lang="en-US" sz="1800" i="1" dirty="0"/>
          </a:p>
          <a:p>
            <a:pPr lvl="1" eaLnBrk="1" hangingPunct="1"/>
            <a:endParaRPr lang="en-US" sz="2000" i="1" dirty="0"/>
          </a:p>
          <a:p>
            <a:pPr lvl="1" eaLnBrk="1" hangingPunct="1"/>
            <a:r>
              <a:rPr lang="en-US" sz="2000" i="1" dirty="0"/>
              <a:t>PAR 2—Receipt of Public Agency Records</a:t>
            </a:r>
          </a:p>
          <a:p>
            <a:pPr lvl="1" eaLnBrk="1" hangingPunct="1"/>
            <a:endParaRPr lang="en-US" sz="400" i="1" dirty="0"/>
          </a:p>
          <a:p>
            <a:pPr lvl="1" eaLnBrk="1" hangingPunct="1"/>
            <a:endParaRPr lang="en-US" sz="200" i="1" dirty="0"/>
          </a:p>
          <a:p>
            <a:pPr lvl="2" eaLnBrk="1" hangingPunct="1"/>
            <a:r>
              <a:rPr lang="en-US" sz="1600" dirty="0"/>
              <a:t>Release form to be used when requesting or receiving records from public agencies.</a:t>
            </a:r>
          </a:p>
          <a:p>
            <a:pPr lvl="2" eaLnBrk="1" hangingPunct="1"/>
            <a:endParaRPr lang="en-US" sz="1600" dirty="0"/>
          </a:p>
          <a:p>
            <a:pPr lvl="1" eaLnBrk="1" hangingPunct="1"/>
            <a:r>
              <a:rPr lang="en-US" sz="2000" i="1" dirty="0"/>
              <a:t>WST 2—Warrant/Subpoena Tracking Form</a:t>
            </a:r>
          </a:p>
          <a:p>
            <a:pPr lvl="1" eaLnBrk="1" hangingPunct="1"/>
            <a:endParaRPr lang="en-US" sz="400" i="1" dirty="0"/>
          </a:p>
          <a:p>
            <a:pPr lvl="2" eaLnBrk="1" hangingPunct="1"/>
            <a:r>
              <a:rPr lang="en-US" sz="1600" dirty="0"/>
              <a:t>Referenced in FOM Chapter III, Appendix C.</a:t>
            </a:r>
            <a:endParaRPr lang="en-US" sz="1600" i="1" dirty="0"/>
          </a:p>
          <a:p>
            <a:pPr lvl="1" eaLnBrk="1" hangingPunct="1"/>
            <a:endParaRPr lang="en-US" sz="2000" i="1" dirty="0"/>
          </a:p>
          <a:p>
            <a:pPr lvl="1" eaLnBrk="1" hangingPunct="1"/>
            <a:r>
              <a:rPr lang="en-US" sz="2000" i="1" dirty="0"/>
              <a:t>ERR 2—Equipment Repair Request</a:t>
            </a:r>
          </a:p>
          <a:p>
            <a:pPr lvl="1" eaLnBrk="1" hangingPunct="1"/>
            <a:endParaRPr lang="en-US" sz="400" i="1" dirty="0"/>
          </a:p>
          <a:p>
            <a:pPr lvl="2" eaLnBrk="1" hangingPunct="1"/>
            <a:r>
              <a:rPr lang="en-US" sz="1600" dirty="0"/>
              <a:t>Form to request IH Technical Equipment Repair from Lab.</a:t>
            </a:r>
          </a:p>
          <a:p>
            <a:pPr lvl="2" eaLnBrk="1" hangingPunct="1"/>
            <a:endParaRPr lang="en-US" sz="1600" i="1"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61BCAE81-F33F-4C8D-AA77-803456C94A20}"/>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3698239316"/>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a:t>
            </a:r>
            <a:endParaRPr lang="en-US" sz="2400" b="1" i="1" dirty="0">
              <a:solidFill>
                <a:srgbClr val="000080"/>
              </a:solidFill>
            </a:endParaRPr>
          </a:p>
        </p:txBody>
      </p:sp>
      <p:sp>
        <p:nvSpPr>
          <p:cNvPr id="6" name="Rectangle 7"/>
          <p:cNvSpPr txBox="1">
            <a:spLocks noChangeArrowheads="1"/>
          </p:cNvSpPr>
          <p:nvPr/>
        </p:nvSpPr>
        <p:spPr bwMode="auto">
          <a:xfrm>
            <a:off x="533400" y="12192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dirty="0"/>
              <a:t>Forms</a:t>
            </a:r>
          </a:p>
          <a:p>
            <a:pPr eaLnBrk="1" hangingPunct="1"/>
            <a:endParaRPr lang="en-US" sz="800" b="1" dirty="0"/>
          </a:p>
          <a:p>
            <a:pPr lvl="1" eaLnBrk="1" hangingPunct="1"/>
            <a:r>
              <a:rPr lang="en-US" sz="2000" i="1" dirty="0"/>
              <a:t>PMA 2—Petition for Modification of Abatement Checklist</a:t>
            </a:r>
          </a:p>
          <a:p>
            <a:pPr lvl="1" eaLnBrk="1" hangingPunct="1"/>
            <a:endParaRPr lang="en-US" sz="400" i="1" dirty="0"/>
          </a:p>
          <a:p>
            <a:pPr lvl="2" eaLnBrk="1" hangingPunct="1"/>
            <a:r>
              <a:rPr lang="en-US" sz="1600" dirty="0"/>
              <a:t>Checklist used when an employer petitions for modification of abatement.</a:t>
            </a:r>
          </a:p>
          <a:p>
            <a:pPr lvl="2" eaLnBrk="1" hangingPunct="1"/>
            <a:endParaRPr lang="en-US" sz="1600" i="1" dirty="0"/>
          </a:p>
          <a:p>
            <a:pPr lvl="1" eaLnBrk="1" hangingPunct="1"/>
            <a:r>
              <a:rPr lang="en-US" sz="2000" i="1" dirty="0"/>
              <a:t>MR 2—Medical Records Chain of Custody</a:t>
            </a:r>
          </a:p>
          <a:p>
            <a:pPr lvl="1" eaLnBrk="1" hangingPunct="1"/>
            <a:endParaRPr lang="en-US" sz="400" i="1" dirty="0"/>
          </a:p>
          <a:p>
            <a:pPr lvl="2" eaLnBrk="1" hangingPunct="1"/>
            <a:r>
              <a:rPr lang="en-US" sz="1600" dirty="0"/>
              <a:t>Form referenced in FOM Chapter 111.</a:t>
            </a:r>
            <a:r>
              <a:rPr lang="en-US" sz="1600" i="1" dirty="0"/>
              <a:t> </a:t>
            </a:r>
          </a:p>
          <a:p>
            <a:pPr lvl="2" eaLnBrk="1" hangingPunct="1"/>
            <a:endParaRPr lang="en-US" sz="1600" i="1" dirty="0"/>
          </a:p>
          <a:p>
            <a:pPr lvl="1" eaLnBrk="1" hangingPunct="1"/>
            <a:r>
              <a:rPr lang="en-US" sz="2000" i="1" dirty="0"/>
              <a:t>CIL 3—Confidential Information Log</a:t>
            </a:r>
          </a:p>
          <a:p>
            <a:pPr lvl="1" eaLnBrk="1" hangingPunct="1"/>
            <a:endParaRPr lang="en-US" sz="400" i="1" dirty="0"/>
          </a:p>
          <a:p>
            <a:pPr lvl="2" eaLnBrk="1" hangingPunct="1"/>
            <a:r>
              <a:rPr lang="en-US" sz="1600" dirty="0"/>
              <a:t>Form referenced in FOM Chapter 111.</a:t>
            </a:r>
            <a:r>
              <a:rPr lang="en-US" sz="1600" i="1" dirty="0"/>
              <a:t> </a:t>
            </a:r>
          </a:p>
          <a:p>
            <a:pPr lvl="2" eaLnBrk="1" hangingPunct="1"/>
            <a:endParaRPr lang="en-US" sz="1600" i="1" dirty="0"/>
          </a:p>
          <a:p>
            <a:pPr lvl="1" eaLnBrk="1" hangingPunct="1"/>
            <a:r>
              <a:rPr lang="en-US" sz="2000" i="1" dirty="0"/>
              <a:t>FUA 1—Follow-up Assignment</a:t>
            </a:r>
          </a:p>
          <a:p>
            <a:pPr lvl="1" eaLnBrk="1" hangingPunct="1"/>
            <a:endParaRPr lang="en-US" sz="400" i="1" dirty="0"/>
          </a:p>
          <a:p>
            <a:pPr lvl="2" eaLnBrk="1" hangingPunct="1"/>
            <a:r>
              <a:rPr lang="en-US" sz="1600" dirty="0"/>
              <a:t>Form to be completed for all follow-up assignments.</a:t>
            </a:r>
            <a:r>
              <a:rPr lang="en-US" sz="1600" i="1" dirty="0"/>
              <a:t> </a:t>
            </a:r>
          </a:p>
          <a:p>
            <a:pPr lvl="2" eaLnBrk="1" hangingPunct="1"/>
            <a:endParaRPr lang="en-US" sz="1600" i="1" dirty="0"/>
          </a:p>
          <a:p>
            <a:pPr lvl="1" eaLnBrk="1" hangingPunct="1"/>
            <a:r>
              <a:rPr lang="en-US" sz="2000" i="1" dirty="0"/>
              <a:t>ROS 2—Return of Service</a:t>
            </a:r>
          </a:p>
          <a:p>
            <a:pPr lvl="1" eaLnBrk="1" hangingPunct="1"/>
            <a:endParaRPr lang="en-US" sz="400" i="1" dirty="0"/>
          </a:p>
          <a:p>
            <a:pPr lvl="2" eaLnBrk="1" hangingPunct="1"/>
            <a:r>
              <a:rPr lang="en-US" sz="1600" dirty="0"/>
              <a:t>Form used when citations are delivered by hand.</a:t>
            </a:r>
            <a:endParaRPr lang="en-US" sz="1600" i="1"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61BCAE81-F33F-4C8D-AA77-803456C94A20}"/>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3586962641"/>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2580BABE-5FC4-4AAE-BC4C-D9418D46BD24}"/>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graphicFrame>
        <p:nvGraphicFramePr>
          <p:cNvPr id="13" name="Content Placeholder 12">
            <a:extLst>
              <a:ext uri="{FF2B5EF4-FFF2-40B4-BE49-F238E27FC236}">
                <a16:creationId xmlns:a16="http://schemas.microsoft.com/office/drawing/2014/main" id="{6736B883-75D7-459C-AD33-3AB9599DF06E}"/>
              </a:ext>
            </a:extLst>
          </p:cNvPr>
          <p:cNvGraphicFramePr>
            <a:graphicFrameLocks noGrp="1"/>
          </p:cNvGraphicFramePr>
          <p:nvPr>
            <p:ph idx="1"/>
            <p:extLst>
              <p:ext uri="{D42A27DB-BD31-4B8C-83A1-F6EECF244321}">
                <p14:modId xmlns:p14="http://schemas.microsoft.com/office/powerpoint/2010/main" val="498336515"/>
              </p:ext>
            </p:extLst>
          </p:nvPr>
        </p:nvGraphicFramePr>
        <p:xfrm>
          <a:off x="685800" y="1295401"/>
          <a:ext cx="7772399" cy="4191002"/>
        </p:xfrm>
        <a:graphic>
          <a:graphicData uri="http://schemas.openxmlformats.org/drawingml/2006/table">
            <a:tbl>
              <a:tblPr>
                <a:tableStyleId>{5C22544A-7EE6-4342-B048-85BDC9FD1C3A}</a:tableStyleId>
              </a:tblPr>
              <a:tblGrid>
                <a:gridCol w="2209800">
                  <a:extLst>
                    <a:ext uri="{9D8B030D-6E8A-4147-A177-3AD203B41FA5}">
                      <a16:colId xmlns:a16="http://schemas.microsoft.com/office/drawing/2014/main" val="4225244791"/>
                    </a:ext>
                  </a:extLst>
                </a:gridCol>
                <a:gridCol w="990600">
                  <a:extLst>
                    <a:ext uri="{9D8B030D-6E8A-4147-A177-3AD203B41FA5}">
                      <a16:colId xmlns:a16="http://schemas.microsoft.com/office/drawing/2014/main" val="4257475842"/>
                    </a:ext>
                  </a:extLst>
                </a:gridCol>
                <a:gridCol w="990600">
                  <a:extLst>
                    <a:ext uri="{9D8B030D-6E8A-4147-A177-3AD203B41FA5}">
                      <a16:colId xmlns:a16="http://schemas.microsoft.com/office/drawing/2014/main" val="1396554905"/>
                    </a:ext>
                  </a:extLst>
                </a:gridCol>
                <a:gridCol w="914400">
                  <a:extLst>
                    <a:ext uri="{9D8B030D-6E8A-4147-A177-3AD203B41FA5}">
                      <a16:colId xmlns:a16="http://schemas.microsoft.com/office/drawing/2014/main" val="3560091187"/>
                    </a:ext>
                  </a:extLst>
                </a:gridCol>
                <a:gridCol w="873371">
                  <a:extLst>
                    <a:ext uri="{9D8B030D-6E8A-4147-A177-3AD203B41FA5}">
                      <a16:colId xmlns:a16="http://schemas.microsoft.com/office/drawing/2014/main" val="3017331411"/>
                    </a:ext>
                  </a:extLst>
                </a:gridCol>
                <a:gridCol w="879229">
                  <a:extLst>
                    <a:ext uri="{9D8B030D-6E8A-4147-A177-3AD203B41FA5}">
                      <a16:colId xmlns:a16="http://schemas.microsoft.com/office/drawing/2014/main" val="1822470533"/>
                    </a:ext>
                  </a:extLst>
                </a:gridCol>
                <a:gridCol w="914399">
                  <a:extLst>
                    <a:ext uri="{9D8B030D-6E8A-4147-A177-3AD203B41FA5}">
                      <a16:colId xmlns:a16="http://schemas.microsoft.com/office/drawing/2014/main" val="660787183"/>
                    </a:ext>
                  </a:extLst>
                </a:gridCol>
              </a:tblGrid>
              <a:tr h="610404">
                <a:tc>
                  <a:txBody>
                    <a:bodyPr/>
                    <a:lstStyle/>
                    <a:p>
                      <a:pPr algn="ctr" fontAlgn="b"/>
                      <a:r>
                        <a:rPr lang="en-US" sz="1800" b="1" u="none" strike="noStrike" dirty="0">
                          <a:solidFill>
                            <a:schemeClr val="tx1"/>
                          </a:solidFill>
                          <a:effectLst/>
                        </a:rPr>
                        <a:t>Calls/Emails</a:t>
                      </a:r>
                      <a:endParaRPr lang="en-US" sz="18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u="none" strike="noStrike" dirty="0">
                          <a:solidFill>
                            <a:schemeClr val="tx1"/>
                          </a:solidFill>
                          <a:effectLst/>
                        </a:rPr>
                        <a:t>3/1-4/17</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u="none" strike="noStrike" dirty="0">
                          <a:solidFill>
                            <a:schemeClr val="tx1"/>
                          </a:solidFill>
                          <a:effectLst/>
                        </a:rPr>
                        <a:t>4/18-24</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u="none" strike="noStrike" dirty="0">
                          <a:solidFill>
                            <a:schemeClr val="tx1"/>
                          </a:solidFill>
                          <a:effectLst/>
                        </a:rPr>
                        <a:t>4/25-5/1</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u="none" strike="noStrike" dirty="0">
                          <a:solidFill>
                            <a:schemeClr val="tx1"/>
                          </a:solidFill>
                          <a:effectLst/>
                        </a:rPr>
                        <a:t>5/2-5/8</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u="none" strike="noStrike" dirty="0">
                          <a:solidFill>
                            <a:schemeClr val="tx1"/>
                          </a:solidFill>
                          <a:effectLst/>
                        </a:rPr>
                        <a:t>5/9-5/15</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b"/>
                      <a:r>
                        <a:rPr lang="en-US" sz="1600" b="1" i="1" u="none" strike="noStrike" dirty="0">
                          <a:solidFill>
                            <a:schemeClr val="tx1"/>
                          </a:solidFill>
                          <a:effectLst/>
                        </a:rPr>
                        <a:t>Total</a:t>
                      </a:r>
                      <a:endParaRPr lang="en-US" sz="1600" b="1" i="1" u="none" strike="noStrike" dirty="0">
                        <a:solidFill>
                          <a:schemeClr val="tx1"/>
                        </a:solidFill>
                        <a:effectLst/>
                        <a:latin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610658">
                <a:tc>
                  <a:txBody>
                    <a:bodyPr/>
                    <a:lstStyle/>
                    <a:p>
                      <a:pPr algn="ctr" fontAlgn="b"/>
                      <a:r>
                        <a:rPr lang="en-US" sz="1600" b="0" i="1" u="none" strike="noStrike" dirty="0">
                          <a:solidFill>
                            <a:schemeClr val="tx1"/>
                          </a:solidFill>
                          <a:effectLst/>
                        </a:rPr>
                        <a:t>Director's Office</a:t>
                      </a:r>
                      <a:endParaRPr lang="en-US" sz="1600" b="0" i="1"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122</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44</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51</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52</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47 </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rPr>
                        <a:t>316</a:t>
                      </a:r>
                      <a:endParaRPr lang="en-US" sz="1600" b="1" i="1"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593988">
                <a:tc>
                  <a:txBody>
                    <a:bodyPr/>
                    <a:lstStyle/>
                    <a:p>
                      <a:pPr algn="ctr" fontAlgn="b"/>
                      <a:r>
                        <a:rPr lang="en-US" sz="1600" b="0" i="1" u="none" strike="noStrike" dirty="0">
                          <a:solidFill>
                            <a:schemeClr val="tx1"/>
                          </a:solidFill>
                          <a:effectLst/>
                        </a:rPr>
                        <a:t>ETTA</a:t>
                      </a:r>
                      <a:endParaRPr lang="en-US" sz="1600" b="0" i="1"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615</a:t>
                      </a:r>
                    </a:p>
                  </a:txBody>
                  <a:tcPr marL="9525" marR="9525" marT="9525" marB="0" anchor="ctr">
                    <a:solidFill>
                      <a:schemeClr val="bg1">
                        <a:lumMod val="85000"/>
                      </a:schemeClr>
                    </a:solidFill>
                  </a:tcPr>
                </a:tc>
                <a:tc>
                  <a:txBody>
                    <a:bodyPr/>
                    <a:lstStyle/>
                    <a:p>
                      <a:pPr algn="ctr" fontAlgn="b"/>
                      <a:r>
                        <a:rPr lang="en-US" sz="1600" u="none" strike="noStrike" dirty="0">
                          <a:solidFill>
                            <a:schemeClr val="tx1"/>
                          </a:solidFill>
                          <a:effectLst/>
                          <a:latin typeface="+mj-lt"/>
                        </a:rPr>
                        <a:t>46</a:t>
                      </a:r>
                      <a:endParaRPr lang="en-US" sz="16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600" u="none" strike="noStrike" dirty="0">
                          <a:solidFill>
                            <a:schemeClr val="tx1"/>
                          </a:solidFill>
                          <a:effectLst/>
                        </a:rPr>
                        <a:t>26</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j-lt"/>
                        </a:rPr>
                        <a:t>67</a:t>
                      </a:r>
                    </a:p>
                  </a:txBody>
                  <a:tcPr marL="9525" marR="9525" marT="9525" marB="0" anchor="ctr">
                    <a:solidFill>
                      <a:schemeClr val="bg1">
                        <a:lumMod val="85000"/>
                      </a:schemeClr>
                    </a:solidFill>
                  </a:tcPr>
                </a:tc>
                <a:tc>
                  <a:txBody>
                    <a:bodyPr/>
                    <a:lstStyle/>
                    <a:p>
                      <a:pPr algn="ctr" fontAlgn="b"/>
                      <a:r>
                        <a:rPr lang="en-US" sz="1600" u="none" strike="noStrike" dirty="0">
                          <a:solidFill>
                            <a:schemeClr val="tx1"/>
                          </a:solidFill>
                          <a:effectLst/>
                        </a:rPr>
                        <a:t>74 </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j-lt"/>
                        </a:rPr>
                        <a:t>828</a:t>
                      </a:r>
                    </a:p>
                  </a:txBody>
                  <a:tcPr marL="9525" marR="9525" marT="9525" marB="0" anchor="ctr">
                    <a:solidFill>
                      <a:schemeClr val="bg1">
                        <a:lumMod val="85000"/>
                      </a:schemeClr>
                    </a:solidFill>
                  </a:tcPr>
                </a:tc>
                <a:extLst>
                  <a:ext uri="{0D108BD9-81ED-4DB2-BD59-A6C34878D82A}">
                    <a16:rowId xmlns:a16="http://schemas.microsoft.com/office/drawing/2014/main" val="3769361676"/>
                  </a:ext>
                </a:extLst>
              </a:tr>
              <a:tr h="593988">
                <a:tc>
                  <a:txBody>
                    <a:bodyPr/>
                    <a:lstStyle/>
                    <a:p>
                      <a:pPr algn="ctr" fontAlgn="b"/>
                      <a:r>
                        <a:rPr lang="en-US" sz="1600" b="0" i="1" u="none" strike="noStrike" dirty="0">
                          <a:solidFill>
                            <a:schemeClr val="tx1"/>
                          </a:solidFill>
                          <a:effectLst/>
                        </a:rPr>
                        <a:t>ASH*</a:t>
                      </a:r>
                      <a:endParaRPr lang="en-US" sz="1600" b="0" i="1"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0</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26</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19</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10</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7 </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rPr>
                        <a:t>62</a:t>
                      </a:r>
                      <a:endParaRPr lang="en-US" sz="1600" b="1" i="1"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593988">
                <a:tc>
                  <a:txBody>
                    <a:bodyPr/>
                    <a:lstStyle/>
                    <a:p>
                      <a:pPr algn="ctr" fontAlgn="b"/>
                      <a:r>
                        <a:rPr lang="en-US" sz="1600" b="0" i="1" u="none" strike="noStrike" dirty="0">
                          <a:solidFill>
                            <a:schemeClr val="tx1"/>
                          </a:solidFill>
                          <a:effectLst/>
                        </a:rPr>
                        <a:t>PSIM</a:t>
                      </a:r>
                      <a:endParaRPr lang="en-US" sz="1600" b="0" i="1"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u="none" strike="noStrike" dirty="0">
                          <a:solidFill>
                            <a:schemeClr val="tx1"/>
                          </a:solidFill>
                          <a:effectLst/>
                        </a:rPr>
                        <a:t>0</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u="none" strike="noStrike" dirty="0">
                          <a:solidFill>
                            <a:schemeClr val="tx1"/>
                          </a:solidFill>
                          <a:effectLst/>
                        </a:rPr>
                        <a:t>0</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u="none" strike="noStrike" dirty="0">
                          <a:solidFill>
                            <a:schemeClr val="tx1"/>
                          </a:solidFill>
                          <a:effectLst/>
                        </a:rPr>
                        <a:t>0</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u="none" strike="noStrike" dirty="0">
                          <a:solidFill>
                            <a:schemeClr val="tx1"/>
                          </a:solidFill>
                          <a:effectLst/>
                        </a:rPr>
                        <a:t>0</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u="none" strike="noStrike" dirty="0">
                          <a:solidFill>
                            <a:schemeClr val="tx1"/>
                          </a:solidFill>
                          <a:effectLst/>
                        </a:rPr>
                        <a:t>0 </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rPr>
                        <a:t>0</a:t>
                      </a:r>
                      <a:endParaRPr lang="en-US" sz="1600" b="1" i="1"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593988">
                <a:tc>
                  <a:txBody>
                    <a:bodyPr/>
                    <a:lstStyle/>
                    <a:p>
                      <a:pPr algn="ctr" fontAlgn="b"/>
                      <a:r>
                        <a:rPr lang="en-US" sz="1600" b="0" i="1" u="none" strike="noStrike" dirty="0">
                          <a:solidFill>
                            <a:schemeClr val="tx1"/>
                          </a:solidFill>
                          <a:effectLst/>
                        </a:rPr>
                        <a:t>CSB</a:t>
                      </a:r>
                      <a:endParaRPr lang="en-US" sz="1600" b="0" i="1"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255</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71</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75</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74</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u="none" strike="noStrike" dirty="0">
                          <a:solidFill>
                            <a:schemeClr val="tx1"/>
                          </a:solidFill>
                          <a:effectLst/>
                        </a:rPr>
                        <a:t>64 </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rPr>
                        <a:t>539</a:t>
                      </a:r>
                      <a:endParaRPr lang="en-US" sz="1600" b="1" i="1"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593988">
                <a:tc>
                  <a:txBody>
                    <a:bodyPr/>
                    <a:lstStyle/>
                    <a:p>
                      <a:pPr algn="ctr" fontAlgn="b"/>
                      <a:r>
                        <a:rPr lang="en-US" sz="1600" b="1" i="1" u="none" strike="noStrike" dirty="0">
                          <a:solidFill>
                            <a:schemeClr val="tx1"/>
                          </a:solidFill>
                          <a:effectLst/>
                        </a:rPr>
                        <a:t>Totals</a:t>
                      </a:r>
                      <a:endParaRPr lang="en-US" sz="1600" b="1" i="1"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rPr>
                        <a:t>992</a:t>
                      </a:r>
                      <a:endParaRPr lang="en-US" sz="1600" b="1" i="1"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rPr>
                        <a:t>187</a:t>
                      </a:r>
                      <a:endParaRPr lang="en-US" sz="1600" b="1" i="1"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rPr>
                        <a:t>171</a:t>
                      </a:r>
                      <a:endParaRPr lang="en-US" sz="1600" b="1" i="1"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rPr>
                        <a:t>203</a:t>
                      </a:r>
                      <a:endParaRPr lang="en-US" sz="1600" b="1" i="1"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rPr>
                        <a:t>192</a:t>
                      </a:r>
                      <a:endParaRPr lang="en-US" sz="1600" b="1" i="1"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rPr>
                        <a:t>1,745</a:t>
                      </a:r>
                      <a:endParaRPr lang="en-US" sz="1600" b="1" i="1"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bl>
          </a:graphicData>
        </a:graphic>
      </p:graphicFrame>
      <p:sp>
        <p:nvSpPr>
          <p:cNvPr id="2" name="TextBox 1">
            <a:extLst>
              <a:ext uri="{FF2B5EF4-FFF2-40B4-BE49-F238E27FC236}">
                <a16:creationId xmlns:a16="http://schemas.microsoft.com/office/drawing/2014/main" id="{50A80A71-4AFB-4BB0-ABA8-390CE9B02B38}"/>
              </a:ext>
            </a:extLst>
          </p:cNvPr>
          <p:cNvSpPr txBox="1"/>
          <p:nvPr/>
        </p:nvSpPr>
        <p:spPr>
          <a:xfrm>
            <a:off x="636307" y="5588172"/>
            <a:ext cx="3935693" cy="276999"/>
          </a:xfrm>
          <a:prstGeom prst="rect">
            <a:avLst/>
          </a:prstGeom>
          <a:noFill/>
        </p:spPr>
        <p:txBody>
          <a:bodyPr wrap="none" rtlCol="0">
            <a:spAutoFit/>
          </a:bodyPr>
          <a:lstStyle/>
          <a:p>
            <a:r>
              <a:rPr lang="en-US" sz="1200" i="1" dirty="0"/>
              <a:t>* Includes a weekly conference call with other agencies</a:t>
            </a:r>
          </a:p>
        </p:txBody>
      </p:sp>
    </p:spTree>
    <p:extLst>
      <p:ext uri="{BB962C8B-B14F-4D97-AF65-F5344CB8AC3E}">
        <p14:creationId xmlns:p14="http://schemas.microsoft.com/office/powerpoint/2010/main" val="4257436750"/>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2580BABE-5FC4-4AAE-BC4C-D9418D46BD24}"/>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graphicFrame>
        <p:nvGraphicFramePr>
          <p:cNvPr id="8" name="Table 7">
            <a:extLst>
              <a:ext uri="{FF2B5EF4-FFF2-40B4-BE49-F238E27FC236}">
                <a16:creationId xmlns:a16="http://schemas.microsoft.com/office/drawing/2014/main" id="{8FF0FE57-B94D-4CDC-B28A-EE26823E22A2}"/>
              </a:ext>
            </a:extLst>
          </p:cNvPr>
          <p:cNvGraphicFramePr>
            <a:graphicFrameLocks noGrp="1"/>
          </p:cNvGraphicFramePr>
          <p:nvPr>
            <p:extLst>
              <p:ext uri="{D42A27DB-BD31-4B8C-83A1-F6EECF244321}">
                <p14:modId xmlns:p14="http://schemas.microsoft.com/office/powerpoint/2010/main" val="2780600356"/>
              </p:ext>
            </p:extLst>
          </p:nvPr>
        </p:nvGraphicFramePr>
        <p:xfrm>
          <a:off x="608091" y="1219200"/>
          <a:ext cx="8039308" cy="737343"/>
        </p:xfrm>
        <a:graphic>
          <a:graphicData uri="http://schemas.openxmlformats.org/drawingml/2006/table">
            <a:tbl>
              <a:tblPr firstRow="1" bandRow="1">
                <a:tableStyleId>{00A15C55-8517-42AA-B614-E9B94910E393}</a:tableStyleId>
              </a:tblPr>
              <a:tblGrid>
                <a:gridCol w="183030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989091">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90600">
                  <a:extLst>
                    <a:ext uri="{9D8B030D-6E8A-4147-A177-3AD203B41FA5}">
                      <a16:colId xmlns:a16="http://schemas.microsoft.com/office/drawing/2014/main" val="14099204"/>
                    </a:ext>
                  </a:extLst>
                </a:gridCol>
                <a:gridCol w="876508">
                  <a:extLst>
                    <a:ext uri="{9D8B030D-6E8A-4147-A177-3AD203B41FA5}">
                      <a16:colId xmlns:a16="http://schemas.microsoft.com/office/drawing/2014/main" val="2516114909"/>
                    </a:ext>
                  </a:extLst>
                </a:gridCol>
              </a:tblGrid>
              <a:tr h="38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Director’s Office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Through 4/19</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4/20-4/26</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4/27-5/3</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5/4-5/10</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5/11-5/17</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Meetings</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0" i="0" dirty="0"/>
                        <a:t>6</a:t>
                      </a:r>
                    </a:p>
                  </a:txBody>
                  <a:tcPr anchor="ctr">
                    <a:solidFill>
                      <a:schemeClr val="bg1">
                        <a:lumMod val="95000"/>
                      </a:schemeClr>
                    </a:solidFill>
                  </a:tcPr>
                </a:tc>
                <a:tc>
                  <a:txBody>
                    <a:bodyPr/>
                    <a:lstStyle/>
                    <a:p>
                      <a:pPr algn="ctr"/>
                      <a:r>
                        <a:rPr lang="en-US" sz="1400" b="0" i="0" dirty="0"/>
                        <a:t>9</a:t>
                      </a:r>
                    </a:p>
                  </a:txBody>
                  <a:tcPr anchor="ctr">
                    <a:solidFill>
                      <a:schemeClr val="bg1">
                        <a:lumMod val="95000"/>
                      </a:schemeClr>
                    </a:solidFill>
                  </a:tcPr>
                </a:tc>
                <a:tc>
                  <a:txBody>
                    <a:bodyPr/>
                    <a:lstStyle/>
                    <a:p>
                      <a:pPr algn="ctr"/>
                      <a:r>
                        <a:rPr lang="en-US" sz="1400" b="1" i="1" dirty="0"/>
                        <a:t>25</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9" name="Table 8">
            <a:extLst>
              <a:ext uri="{FF2B5EF4-FFF2-40B4-BE49-F238E27FC236}">
                <a16:creationId xmlns:a16="http://schemas.microsoft.com/office/drawing/2014/main" id="{E13DD16B-6EFB-4A1C-BC5A-E42B526017AE}"/>
              </a:ext>
            </a:extLst>
          </p:cNvPr>
          <p:cNvGraphicFramePr>
            <a:graphicFrameLocks noGrp="1"/>
          </p:cNvGraphicFramePr>
          <p:nvPr>
            <p:extLst>
              <p:ext uri="{D42A27DB-BD31-4B8C-83A1-F6EECF244321}">
                <p14:modId xmlns:p14="http://schemas.microsoft.com/office/powerpoint/2010/main" val="2379096525"/>
              </p:ext>
            </p:extLst>
          </p:nvPr>
        </p:nvGraphicFramePr>
        <p:xfrm>
          <a:off x="608091" y="2305192"/>
          <a:ext cx="8039308" cy="2613219"/>
        </p:xfrm>
        <a:graphic>
          <a:graphicData uri="http://schemas.openxmlformats.org/drawingml/2006/table">
            <a:tbl>
              <a:tblPr firstRow="1" bandRow="1">
                <a:tableStyleId>{00A15C55-8517-42AA-B614-E9B94910E393}</a:tableStyleId>
              </a:tblPr>
              <a:tblGrid>
                <a:gridCol w="1830309">
                  <a:extLst>
                    <a:ext uri="{9D8B030D-6E8A-4147-A177-3AD203B41FA5}">
                      <a16:colId xmlns:a16="http://schemas.microsoft.com/office/drawing/2014/main" val="1351541343"/>
                    </a:ext>
                  </a:extLst>
                </a:gridCol>
                <a:gridCol w="1371600">
                  <a:extLst>
                    <a:ext uri="{9D8B030D-6E8A-4147-A177-3AD203B41FA5}">
                      <a16:colId xmlns:a16="http://schemas.microsoft.com/office/drawing/2014/main" val="3158904017"/>
                    </a:ext>
                  </a:extLst>
                </a:gridCol>
                <a:gridCol w="989091">
                  <a:extLst>
                    <a:ext uri="{9D8B030D-6E8A-4147-A177-3AD203B41FA5}">
                      <a16:colId xmlns:a16="http://schemas.microsoft.com/office/drawing/2014/main" val="3159913933"/>
                    </a:ext>
                  </a:extLst>
                </a:gridCol>
                <a:gridCol w="1066800">
                  <a:extLst>
                    <a:ext uri="{9D8B030D-6E8A-4147-A177-3AD203B41FA5}">
                      <a16:colId xmlns:a16="http://schemas.microsoft.com/office/drawing/2014/main" val="4137899629"/>
                    </a:ext>
                  </a:extLst>
                </a:gridCol>
                <a:gridCol w="914400">
                  <a:extLst>
                    <a:ext uri="{9D8B030D-6E8A-4147-A177-3AD203B41FA5}">
                      <a16:colId xmlns:a16="http://schemas.microsoft.com/office/drawing/2014/main" val="3682297276"/>
                    </a:ext>
                  </a:extLst>
                </a:gridCol>
                <a:gridCol w="990600">
                  <a:extLst>
                    <a:ext uri="{9D8B030D-6E8A-4147-A177-3AD203B41FA5}">
                      <a16:colId xmlns:a16="http://schemas.microsoft.com/office/drawing/2014/main" val="1354704291"/>
                    </a:ext>
                  </a:extLst>
                </a:gridCol>
                <a:gridCol w="876508">
                  <a:extLst>
                    <a:ext uri="{9D8B030D-6E8A-4147-A177-3AD203B41FA5}">
                      <a16:colId xmlns:a16="http://schemas.microsoft.com/office/drawing/2014/main" val="336053993"/>
                    </a:ext>
                  </a:extLst>
                </a:gridCol>
              </a:tblGrid>
              <a:tr h="38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Through 4/19</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4/20-4/26</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4/27-5/3</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5/4-5/10</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5/11-5/17</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3598832439"/>
                  </a:ext>
                </a:extLst>
              </a:tr>
              <a:tr h="355442">
                <a:tc>
                  <a:txBody>
                    <a:bodyPr/>
                    <a:lstStyle/>
                    <a:p>
                      <a:pPr algn="r"/>
                      <a:r>
                        <a:rPr lang="en-US" sz="1400" b="0" i="1" dirty="0"/>
                        <a:t>Valid COVID-19 Complaints</a:t>
                      </a:r>
                    </a:p>
                  </a:txBody>
                  <a:tcPr anchor="ctr">
                    <a:solidFill>
                      <a:schemeClr val="bg1">
                        <a:lumMod val="95000"/>
                      </a:schemeClr>
                    </a:solidFill>
                  </a:tcPr>
                </a:tc>
                <a:tc>
                  <a:txBody>
                    <a:bodyPr/>
                    <a:lstStyle/>
                    <a:p>
                      <a:pPr algn="ctr"/>
                      <a:r>
                        <a:rPr lang="en-US" sz="1400" b="0" i="0" dirty="0"/>
                        <a:t>97</a:t>
                      </a:r>
                    </a:p>
                  </a:txBody>
                  <a:tcPr anchor="ctr">
                    <a:solidFill>
                      <a:schemeClr val="bg1">
                        <a:lumMod val="95000"/>
                      </a:schemeClr>
                    </a:solidFill>
                  </a:tcPr>
                </a:tc>
                <a:tc>
                  <a:txBody>
                    <a:bodyPr/>
                    <a:lstStyle/>
                    <a:p>
                      <a:pPr algn="ctr"/>
                      <a:r>
                        <a:rPr lang="en-US" sz="1400" b="0" i="0" dirty="0"/>
                        <a:t>33</a:t>
                      </a:r>
                    </a:p>
                  </a:txBody>
                  <a:tcPr anchor="ctr">
                    <a:solidFill>
                      <a:schemeClr val="bg1">
                        <a:lumMod val="95000"/>
                      </a:schemeClr>
                    </a:solidFill>
                  </a:tcPr>
                </a:tc>
                <a:tc>
                  <a:txBody>
                    <a:bodyPr/>
                    <a:lstStyle/>
                    <a:p>
                      <a:pPr algn="ctr"/>
                      <a:r>
                        <a:rPr lang="en-US" sz="1400" b="0" i="0" dirty="0"/>
                        <a:t>27</a:t>
                      </a:r>
                    </a:p>
                  </a:txBody>
                  <a:tcPr anchor="ctr">
                    <a:solidFill>
                      <a:schemeClr val="bg1">
                        <a:lumMod val="95000"/>
                      </a:schemeClr>
                    </a:solidFill>
                  </a:tcPr>
                </a:tc>
                <a:tc>
                  <a:txBody>
                    <a:bodyPr/>
                    <a:lstStyle/>
                    <a:p>
                      <a:pPr algn="ctr"/>
                      <a:r>
                        <a:rPr lang="en-US" sz="1400" b="0" i="0" dirty="0"/>
                        <a:t>50</a:t>
                      </a:r>
                    </a:p>
                  </a:txBody>
                  <a:tcPr anchor="ctr">
                    <a:solidFill>
                      <a:schemeClr val="bg1">
                        <a:lumMod val="95000"/>
                      </a:schemeClr>
                    </a:solidFill>
                  </a:tcPr>
                </a:tc>
                <a:tc>
                  <a:txBody>
                    <a:bodyPr/>
                    <a:lstStyle/>
                    <a:p>
                      <a:pPr algn="ctr"/>
                      <a:r>
                        <a:rPr lang="en-US" sz="1400" b="0" i="1" dirty="0"/>
                        <a:t>50</a:t>
                      </a:r>
                    </a:p>
                  </a:txBody>
                  <a:tcPr anchor="ctr">
                    <a:solidFill>
                      <a:schemeClr val="bg1">
                        <a:lumMod val="95000"/>
                      </a:schemeClr>
                    </a:solidFill>
                  </a:tcPr>
                </a:tc>
                <a:tc>
                  <a:txBody>
                    <a:bodyPr/>
                    <a:lstStyle/>
                    <a:p>
                      <a:pPr algn="ctr"/>
                      <a:r>
                        <a:rPr lang="en-US" sz="1400" b="1" i="1" dirty="0"/>
                        <a:t>257</a:t>
                      </a:r>
                    </a:p>
                  </a:txBody>
                  <a:tcPr anchor="ctr">
                    <a:solidFill>
                      <a:schemeClr val="bg1">
                        <a:lumMod val="95000"/>
                      </a:schemeClr>
                    </a:solidFill>
                  </a:tcPr>
                </a:tc>
                <a:extLst>
                  <a:ext uri="{0D108BD9-81ED-4DB2-BD59-A6C34878D82A}">
                    <a16:rowId xmlns:a16="http://schemas.microsoft.com/office/drawing/2014/main" val="73781699"/>
                  </a:ext>
                </a:extLst>
              </a:tr>
              <a:tr h="33841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1" dirty="0"/>
                        <a:t>Non-Valid COVID-19 Complaints</a:t>
                      </a:r>
                    </a:p>
                  </a:txBody>
                  <a:tcPr anchor="ctr">
                    <a:solidFill>
                      <a:schemeClr val="bg1">
                        <a:lumMod val="85000"/>
                      </a:schemeClr>
                    </a:solidFill>
                  </a:tcPr>
                </a:tc>
                <a:tc>
                  <a:txBody>
                    <a:bodyPr/>
                    <a:lstStyle/>
                    <a:p>
                      <a:pPr algn="ctr"/>
                      <a:r>
                        <a:rPr lang="en-US" sz="1400" b="0" i="0" dirty="0"/>
                        <a:t>117</a:t>
                      </a:r>
                    </a:p>
                  </a:txBody>
                  <a:tcPr anchor="ctr">
                    <a:solidFill>
                      <a:schemeClr val="bg1">
                        <a:lumMod val="85000"/>
                      </a:schemeClr>
                    </a:solidFill>
                  </a:tcPr>
                </a:tc>
                <a:tc>
                  <a:txBody>
                    <a:bodyPr/>
                    <a:lstStyle/>
                    <a:p>
                      <a:pPr algn="ctr"/>
                      <a:r>
                        <a:rPr lang="en-US" sz="1400" b="0" i="0" dirty="0"/>
                        <a:t>115</a:t>
                      </a:r>
                    </a:p>
                  </a:txBody>
                  <a:tcPr anchor="ctr">
                    <a:solidFill>
                      <a:schemeClr val="bg1">
                        <a:lumMod val="85000"/>
                      </a:schemeClr>
                    </a:solidFill>
                  </a:tcPr>
                </a:tc>
                <a:tc>
                  <a:txBody>
                    <a:bodyPr/>
                    <a:lstStyle/>
                    <a:p>
                      <a:pPr algn="ctr"/>
                      <a:r>
                        <a:rPr lang="en-US" sz="1400" b="0" i="0" dirty="0"/>
                        <a:t>102</a:t>
                      </a:r>
                    </a:p>
                  </a:txBody>
                  <a:tcPr anchor="ctr">
                    <a:solidFill>
                      <a:schemeClr val="bg1">
                        <a:lumMod val="85000"/>
                      </a:schemeClr>
                    </a:solidFill>
                  </a:tcPr>
                </a:tc>
                <a:tc>
                  <a:txBody>
                    <a:bodyPr/>
                    <a:lstStyle/>
                    <a:p>
                      <a:pPr algn="ctr"/>
                      <a:r>
                        <a:rPr lang="en-US" sz="1400" b="0" i="0" dirty="0"/>
                        <a:t>111</a:t>
                      </a:r>
                    </a:p>
                  </a:txBody>
                  <a:tcPr anchor="ctr">
                    <a:solidFill>
                      <a:schemeClr val="bg1">
                        <a:lumMod val="85000"/>
                      </a:schemeClr>
                    </a:solidFill>
                  </a:tcPr>
                </a:tc>
                <a:tc>
                  <a:txBody>
                    <a:bodyPr/>
                    <a:lstStyle/>
                    <a:p>
                      <a:pPr algn="ctr"/>
                      <a:r>
                        <a:rPr lang="en-US" sz="1400" b="0" i="1" dirty="0"/>
                        <a:t>138</a:t>
                      </a:r>
                    </a:p>
                  </a:txBody>
                  <a:tcPr anchor="ctr">
                    <a:solidFill>
                      <a:schemeClr val="bg1">
                        <a:lumMod val="85000"/>
                      </a:schemeClr>
                    </a:solidFill>
                  </a:tcPr>
                </a:tc>
                <a:tc>
                  <a:txBody>
                    <a:bodyPr/>
                    <a:lstStyle/>
                    <a:p>
                      <a:pPr algn="ctr"/>
                      <a:r>
                        <a:rPr lang="en-US" sz="1400" b="1" i="1" dirty="0"/>
                        <a:t>583</a:t>
                      </a:r>
                    </a:p>
                  </a:txBody>
                  <a:tcPr anchor="ctr">
                    <a:solidFill>
                      <a:schemeClr val="bg1">
                        <a:lumMod val="85000"/>
                      </a:schemeClr>
                    </a:solidFill>
                  </a:tcPr>
                </a:tc>
                <a:extLst>
                  <a:ext uri="{0D108BD9-81ED-4DB2-BD59-A6C34878D82A}">
                    <a16:rowId xmlns:a16="http://schemas.microsoft.com/office/drawing/2014/main" val="2459126564"/>
                  </a:ext>
                </a:extLst>
              </a:tr>
              <a:tr h="338419">
                <a:tc>
                  <a:txBody>
                    <a:bodyPr/>
                    <a:lstStyle/>
                    <a:p>
                      <a:pPr algn="r"/>
                      <a:r>
                        <a:rPr lang="en-US" sz="1400" b="0" i="1" dirty="0"/>
                        <a:t>Inspections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4064520827"/>
                  </a:ext>
                </a:extLst>
              </a:tr>
              <a:tr h="338419">
                <a:tc>
                  <a:txBody>
                    <a:bodyPr/>
                    <a:lstStyle/>
                    <a:p>
                      <a:pPr algn="r"/>
                      <a:r>
                        <a:rPr lang="en-US" sz="1400" b="0" i="1" dirty="0"/>
                        <a:t>Referrals</a:t>
                      </a:r>
                    </a:p>
                  </a:txBody>
                  <a:tcPr anchor="ctr">
                    <a:solidFill>
                      <a:schemeClr val="bg1">
                        <a:lumMod val="85000"/>
                      </a:schemeClr>
                    </a:solidFill>
                  </a:tcPr>
                </a:tc>
                <a:tc>
                  <a:txBody>
                    <a:bodyPr/>
                    <a:lstStyle/>
                    <a:p>
                      <a:pPr algn="ctr"/>
                      <a:r>
                        <a:rPr lang="en-US" sz="1400" b="0" i="0" dirty="0"/>
                        <a:t>2</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1" dirty="0"/>
                        <a:t>7</a:t>
                      </a:r>
                    </a:p>
                  </a:txBody>
                  <a:tcPr anchor="ctr">
                    <a:solidFill>
                      <a:schemeClr val="bg1">
                        <a:lumMod val="85000"/>
                      </a:schemeClr>
                    </a:solidFill>
                  </a:tcPr>
                </a:tc>
                <a:tc>
                  <a:txBody>
                    <a:bodyPr/>
                    <a:lstStyle/>
                    <a:p>
                      <a:pPr algn="ctr"/>
                      <a:r>
                        <a:rPr lang="en-US" sz="1400" b="1" i="1" dirty="0"/>
                        <a:t>11</a:t>
                      </a:r>
                    </a:p>
                  </a:txBody>
                  <a:tcPr anchor="ctr">
                    <a:solidFill>
                      <a:schemeClr val="bg1">
                        <a:lumMod val="85000"/>
                      </a:schemeClr>
                    </a:solidFill>
                  </a:tcPr>
                </a:tc>
                <a:extLst>
                  <a:ext uri="{0D108BD9-81ED-4DB2-BD59-A6C34878D82A}">
                    <a16:rowId xmlns:a16="http://schemas.microsoft.com/office/drawing/2014/main" val="1312744093"/>
                  </a:ext>
                </a:extLst>
              </a:tr>
              <a:tr h="338419">
                <a:tc>
                  <a:txBody>
                    <a:bodyPr/>
                    <a:lstStyle/>
                    <a:p>
                      <a:pPr algn="r"/>
                      <a:r>
                        <a:rPr lang="en-US" sz="1400" b="0" i="1" dirty="0"/>
                        <a:t>Unprocessed Complaints*</a:t>
                      </a:r>
                    </a:p>
                  </a:txBody>
                  <a:tcPr anchor="ctr">
                    <a:solidFill>
                      <a:schemeClr val="bg1">
                        <a:lumMod val="95000"/>
                      </a:schemeClr>
                    </a:solidFill>
                  </a:tcPr>
                </a:tc>
                <a:tc>
                  <a:txBody>
                    <a:bodyPr/>
                    <a:lstStyle/>
                    <a:p>
                      <a:pPr algn="ctr"/>
                      <a:r>
                        <a:rPr lang="en-US" sz="1400" b="0" i="0" dirty="0"/>
                        <a:t>513</a:t>
                      </a:r>
                    </a:p>
                  </a:txBody>
                  <a:tcPr anchor="ctr">
                    <a:solidFill>
                      <a:schemeClr val="bg1">
                        <a:lumMod val="95000"/>
                      </a:schemeClr>
                    </a:solidFill>
                  </a:tcPr>
                </a:tc>
                <a:tc>
                  <a:txBody>
                    <a:bodyPr/>
                    <a:lstStyle/>
                    <a:p>
                      <a:pPr algn="ctr"/>
                      <a:r>
                        <a:rPr lang="en-US" sz="1400" b="0" i="0" dirty="0"/>
                        <a:t>27</a:t>
                      </a:r>
                    </a:p>
                  </a:txBody>
                  <a:tcPr anchor="ctr">
                    <a:solidFill>
                      <a:schemeClr val="bg1">
                        <a:lumMod val="95000"/>
                      </a:schemeClr>
                    </a:solidFill>
                  </a:tcPr>
                </a:tc>
                <a:tc>
                  <a:txBody>
                    <a:bodyPr/>
                    <a:lstStyle/>
                    <a:p>
                      <a:pPr algn="ctr"/>
                      <a:r>
                        <a:rPr lang="en-US" sz="1400" b="0" i="0" dirty="0"/>
                        <a:t>26</a:t>
                      </a:r>
                    </a:p>
                  </a:txBody>
                  <a:tcPr anchor="ctr">
                    <a:solidFill>
                      <a:schemeClr val="bg1">
                        <a:lumMod val="95000"/>
                      </a:schemeClr>
                    </a:solidFill>
                  </a:tcPr>
                </a:tc>
                <a:tc>
                  <a:txBody>
                    <a:bodyPr/>
                    <a:lstStyle/>
                    <a:p>
                      <a:pPr algn="ctr"/>
                      <a:r>
                        <a:rPr lang="en-US" sz="1400" b="0" i="0" dirty="0"/>
                        <a:t>17</a:t>
                      </a:r>
                    </a:p>
                  </a:txBody>
                  <a:tcPr anchor="ctr">
                    <a:solidFill>
                      <a:schemeClr val="bg1">
                        <a:lumMod val="95000"/>
                      </a:schemeClr>
                    </a:solidFill>
                  </a:tcPr>
                </a:tc>
                <a:tc>
                  <a:txBody>
                    <a:bodyPr/>
                    <a:lstStyle/>
                    <a:p>
                      <a:pPr algn="ctr"/>
                      <a:r>
                        <a:rPr lang="en-US" sz="1400" b="0" i="1" dirty="0"/>
                        <a:t>20</a:t>
                      </a:r>
                    </a:p>
                  </a:txBody>
                  <a:tcPr anchor="ctr">
                    <a:solidFill>
                      <a:schemeClr val="bg1">
                        <a:lumMod val="95000"/>
                      </a:schemeClr>
                    </a:solidFill>
                  </a:tcPr>
                </a:tc>
                <a:tc>
                  <a:txBody>
                    <a:bodyPr/>
                    <a:lstStyle/>
                    <a:p>
                      <a:pPr algn="ctr"/>
                      <a:r>
                        <a:rPr lang="en-US" sz="1400" b="1" i="1" dirty="0"/>
                        <a:t>603</a:t>
                      </a:r>
                    </a:p>
                  </a:txBody>
                  <a:tcPr anchor="ctr">
                    <a:solidFill>
                      <a:schemeClr val="bg1">
                        <a:lumMod val="95000"/>
                      </a:schemeClr>
                    </a:solidFill>
                  </a:tcPr>
                </a:tc>
                <a:extLst>
                  <a:ext uri="{0D108BD9-81ED-4DB2-BD59-A6C34878D82A}">
                    <a16:rowId xmlns:a16="http://schemas.microsoft.com/office/drawing/2014/main" val="1222417909"/>
                  </a:ext>
                </a:extLst>
              </a:tr>
            </a:tbl>
          </a:graphicData>
        </a:graphic>
      </p:graphicFrame>
      <p:sp>
        <p:nvSpPr>
          <p:cNvPr id="10" name="TextBox 9">
            <a:extLst>
              <a:ext uri="{FF2B5EF4-FFF2-40B4-BE49-F238E27FC236}">
                <a16:creationId xmlns:a16="http://schemas.microsoft.com/office/drawing/2014/main" id="{04786614-62CE-411F-A930-D91B75186AF3}"/>
              </a:ext>
            </a:extLst>
          </p:cNvPr>
          <p:cNvSpPr txBox="1"/>
          <p:nvPr/>
        </p:nvSpPr>
        <p:spPr>
          <a:xfrm>
            <a:off x="533400" y="5084802"/>
            <a:ext cx="8039308" cy="553998"/>
          </a:xfrm>
          <a:prstGeom prst="rect">
            <a:avLst/>
          </a:prstGeom>
          <a:noFill/>
        </p:spPr>
        <p:txBody>
          <a:bodyPr wrap="square" rtlCol="0">
            <a:spAutoFit/>
          </a:bodyPr>
          <a:lstStyle/>
          <a:p>
            <a:r>
              <a:rPr lang="en-US" sz="1000" i="1" dirty="0"/>
              <a:t>* This data is preliminary and subject to change as unprocessed complaints are moved to other categories. Many of the unprocessed complaints contain insufficient information to process and/or they cover complaint items that do not fall under OSH jurisdiction.  Referrals to other Agencies are made, as appropriate.</a:t>
            </a:r>
          </a:p>
        </p:txBody>
      </p:sp>
    </p:spTree>
    <p:extLst>
      <p:ext uri="{BB962C8B-B14F-4D97-AF65-F5344CB8AC3E}">
        <p14:creationId xmlns:p14="http://schemas.microsoft.com/office/powerpoint/2010/main" val="794816421"/>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2580BABE-5FC4-4AAE-BC4C-D9418D46BD24}"/>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graphicFrame>
        <p:nvGraphicFramePr>
          <p:cNvPr id="9" name="Table 8">
            <a:extLst>
              <a:ext uri="{FF2B5EF4-FFF2-40B4-BE49-F238E27FC236}">
                <a16:creationId xmlns:a16="http://schemas.microsoft.com/office/drawing/2014/main" id="{E13DD16B-6EFB-4A1C-BC5A-E42B526017AE}"/>
              </a:ext>
            </a:extLst>
          </p:cNvPr>
          <p:cNvGraphicFramePr>
            <a:graphicFrameLocks noGrp="1"/>
          </p:cNvGraphicFramePr>
          <p:nvPr>
            <p:extLst>
              <p:ext uri="{D42A27DB-BD31-4B8C-83A1-F6EECF244321}">
                <p14:modId xmlns:p14="http://schemas.microsoft.com/office/powerpoint/2010/main" val="3695820629"/>
              </p:ext>
            </p:extLst>
          </p:nvPr>
        </p:nvGraphicFramePr>
        <p:xfrm>
          <a:off x="609600" y="1219201"/>
          <a:ext cx="7982054" cy="3432435"/>
        </p:xfrm>
        <a:graphic>
          <a:graphicData uri="http://schemas.openxmlformats.org/drawingml/2006/table">
            <a:tbl>
              <a:tblPr firstRow="1" bandRow="1">
                <a:tableStyleId>{00A15C55-8517-42AA-B614-E9B94910E393}</a:tableStyleId>
              </a:tblPr>
              <a:tblGrid>
                <a:gridCol w="1905000">
                  <a:extLst>
                    <a:ext uri="{9D8B030D-6E8A-4147-A177-3AD203B41FA5}">
                      <a16:colId xmlns:a16="http://schemas.microsoft.com/office/drawing/2014/main" val="1351541343"/>
                    </a:ext>
                  </a:extLst>
                </a:gridCol>
                <a:gridCol w="1371600">
                  <a:extLst>
                    <a:ext uri="{9D8B030D-6E8A-4147-A177-3AD203B41FA5}">
                      <a16:colId xmlns:a16="http://schemas.microsoft.com/office/drawing/2014/main" val="3158904017"/>
                    </a:ext>
                  </a:extLst>
                </a:gridCol>
                <a:gridCol w="1066800">
                  <a:extLst>
                    <a:ext uri="{9D8B030D-6E8A-4147-A177-3AD203B41FA5}">
                      <a16:colId xmlns:a16="http://schemas.microsoft.com/office/drawing/2014/main" val="3159913933"/>
                    </a:ext>
                  </a:extLst>
                </a:gridCol>
                <a:gridCol w="1066800">
                  <a:extLst>
                    <a:ext uri="{9D8B030D-6E8A-4147-A177-3AD203B41FA5}">
                      <a16:colId xmlns:a16="http://schemas.microsoft.com/office/drawing/2014/main" val="4137899629"/>
                    </a:ext>
                  </a:extLst>
                </a:gridCol>
                <a:gridCol w="838200">
                  <a:extLst>
                    <a:ext uri="{9D8B030D-6E8A-4147-A177-3AD203B41FA5}">
                      <a16:colId xmlns:a16="http://schemas.microsoft.com/office/drawing/2014/main" val="3682297276"/>
                    </a:ext>
                  </a:extLst>
                </a:gridCol>
                <a:gridCol w="990600">
                  <a:extLst>
                    <a:ext uri="{9D8B030D-6E8A-4147-A177-3AD203B41FA5}">
                      <a16:colId xmlns:a16="http://schemas.microsoft.com/office/drawing/2014/main" val="1354704291"/>
                    </a:ext>
                  </a:extLst>
                </a:gridCol>
                <a:gridCol w="743054">
                  <a:extLst>
                    <a:ext uri="{9D8B030D-6E8A-4147-A177-3AD203B41FA5}">
                      <a16:colId xmlns:a16="http://schemas.microsoft.com/office/drawing/2014/main" val="336053993"/>
                    </a:ext>
                  </a:extLst>
                </a:gridCol>
              </a:tblGrid>
              <a:tr h="392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ETTA</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Through 4/19</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4/20-4/26</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4/27-5/3</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5/4-5/10</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5/11-5/17</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3598832439"/>
                  </a:ext>
                </a:extLst>
              </a:tr>
              <a:tr h="283741">
                <a:tc>
                  <a:txBody>
                    <a:bodyPr/>
                    <a:lstStyle/>
                    <a:p>
                      <a:pPr algn="r"/>
                      <a:r>
                        <a:rPr lang="en-US" sz="1400" b="0" i="1" dirty="0"/>
                        <a:t>Live Webinars </a:t>
                      </a:r>
                    </a:p>
                  </a:txBody>
                  <a:tcPr anchor="ctr">
                    <a:solidFill>
                      <a:schemeClr val="bg1">
                        <a:lumMod val="95000"/>
                      </a:schemeClr>
                    </a:solidFill>
                  </a:tcPr>
                </a:tc>
                <a:tc>
                  <a:txBody>
                    <a:bodyPr/>
                    <a:lstStyle/>
                    <a:p>
                      <a:pPr algn="ctr"/>
                      <a:r>
                        <a:rPr lang="en-US" sz="1400" b="0" i="0" dirty="0"/>
                        <a:t>8</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5</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14**</a:t>
                      </a:r>
                    </a:p>
                  </a:txBody>
                  <a:tcPr anchor="ctr">
                    <a:solidFill>
                      <a:schemeClr val="bg1">
                        <a:lumMod val="95000"/>
                      </a:schemeClr>
                    </a:solidFill>
                  </a:tcPr>
                </a:tc>
                <a:extLst>
                  <a:ext uri="{0D108BD9-81ED-4DB2-BD59-A6C34878D82A}">
                    <a16:rowId xmlns:a16="http://schemas.microsoft.com/office/drawing/2014/main" val="73781699"/>
                  </a:ext>
                </a:extLst>
              </a:tr>
              <a:tr h="48236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1" dirty="0"/>
                        <a:t>Pre-recorded Webinars</a:t>
                      </a:r>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extLst>
                  <a:ext uri="{0D108BD9-81ED-4DB2-BD59-A6C34878D82A}">
                    <a16:rowId xmlns:a16="http://schemas.microsoft.com/office/drawing/2014/main" val="2459126564"/>
                  </a:ext>
                </a:extLst>
              </a:tr>
              <a:tr h="392305">
                <a:tc>
                  <a:txBody>
                    <a:bodyPr/>
                    <a:lstStyle/>
                    <a:p>
                      <a:pPr algn="r"/>
                      <a:r>
                        <a:rPr lang="en-US" sz="1400" b="0" i="1" dirty="0"/>
                        <a:t>PowerPoints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5</a:t>
                      </a:r>
                    </a:p>
                  </a:txBody>
                  <a:tcPr anchor="ctr">
                    <a:solidFill>
                      <a:schemeClr val="bg1">
                        <a:lumMod val="95000"/>
                      </a:schemeClr>
                    </a:solidFill>
                  </a:tcPr>
                </a:tc>
                <a:extLst>
                  <a:ext uri="{0D108BD9-81ED-4DB2-BD59-A6C34878D82A}">
                    <a16:rowId xmlns:a16="http://schemas.microsoft.com/office/drawing/2014/main" val="4064520827"/>
                  </a:ext>
                </a:extLst>
              </a:tr>
              <a:tr h="283741">
                <a:tc>
                  <a:txBody>
                    <a:bodyPr/>
                    <a:lstStyle/>
                    <a:p>
                      <a:pPr algn="r"/>
                      <a:r>
                        <a:rPr lang="en-US" sz="1400" b="0" i="1" dirty="0"/>
                        <a:t>Hazard Alerts</a:t>
                      </a:r>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2</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6</a:t>
                      </a:r>
                    </a:p>
                  </a:txBody>
                  <a:tcPr anchor="ctr">
                    <a:solidFill>
                      <a:schemeClr val="bg1">
                        <a:lumMod val="85000"/>
                      </a:schemeClr>
                    </a:solidFill>
                  </a:tcPr>
                </a:tc>
                <a:extLst>
                  <a:ext uri="{0D108BD9-81ED-4DB2-BD59-A6C34878D82A}">
                    <a16:rowId xmlns:a16="http://schemas.microsoft.com/office/drawing/2014/main" val="1312744093"/>
                  </a:ext>
                </a:extLst>
              </a:tr>
              <a:tr h="283741">
                <a:tc>
                  <a:txBody>
                    <a:bodyPr/>
                    <a:lstStyle/>
                    <a:p>
                      <a:pPr algn="r"/>
                      <a:r>
                        <a:rPr lang="en-US" sz="1400" b="0" i="1" dirty="0"/>
                        <a:t>Streaming Videos</a:t>
                      </a:r>
                    </a:p>
                  </a:txBody>
                  <a:tcPr anchor="ctr">
                    <a:solidFill>
                      <a:schemeClr val="bg1">
                        <a:lumMod val="95000"/>
                      </a:schemeClr>
                    </a:solidFill>
                  </a:tcPr>
                </a:tc>
                <a:tc>
                  <a:txBody>
                    <a:bodyPr/>
                    <a:lstStyle/>
                    <a:p>
                      <a:pPr algn="ctr"/>
                      <a:r>
                        <a:rPr lang="en-US" sz="1400" b="0" i="0" dirty="0"/>
                        <a:t>12</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5</a:t>
                      </a:r>
                    </a:p>
                  </a:txBody>
                  <a:tcPr anchor="ctr">
                    <a:solidFill>
                      <a:schemeClr val="bg1">
                        <a:lumMod val="95000"/>
                      </a:schemeClr>
                    </a:solidFill>
                  </a:tcPr>
                </a:tc>
                <a:tc>
                  <a:txBody>
                    <a:bodyPr/>
                    <a:lstStyle/>
                    <a:p>
                      <a:pPr algn="ctr"/>
                      <a:r>
                        <a:rPr lang="en-US" sz="1400" b="0" i="0" dirty="0"/>
                        <a:t>6</a:t>
                      </a:r>
                    </a:p>
                  </a:txBody>
                  <a:tcPr anchor="ctr">
                    <a:solidFill>
                      <a:schemeClr val="bg1">
                        <a:lumMod val="95000"/>
                      </a:schemeClr>
                    </a:solidFill>
                  </a:tcPr>
                </a:tc>
                <a:tc>
                  <a:txBody>
                    <a:bodyPr/>
                    <a:lstStyle/>
                    <a:p>
                      <a:pPr algn="ctr"/>
                      <a:r>
                        <a:rPr lang="en-US" sz="1400" b="1" i="1" dirty="0"/>
                        <a:t>26</a:t>
                      </a:r>
                    </a:p>
                  </a:txBody>
                  <a:tcPr anchor="ctr">
                    <a:solidFill>
                      <a:schemeClr val="bg1">
                        <a:lumMod val="95000"/>
                      </a:schemeClr>
                    </a:solidFill>
                  </a:tcPr>
                </a:tc>
                <a:extLst>
                  <a:ext uri="{0D108BD9-81ED-4DB2-BD59-A6C34878D82A}">
                    <a16:rowId xmlns:a16="http://schemas.microsoft.com/office/drawing/2014/main" val="1222417909"/>
                  </a:ext>
                </a:extLst>
              </a:tr>
              <a:tr h="482360">
                <a:tc>
                  <a:txBody>
                    <a:bodyPr/>
                    <a:lstStyle/>
                    <a:p>
                      <a:pPr algn="r"/>
                      <a:r>
                        <a:rPr lang="en-US" sz="1400" b="0" i="1" dirty="0"/>
                        <a:t>A-Z Topics Added/Updated</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7</a:t>
                      </a:r>
                    </a:p>
                  </a:txBody>
                  <a:tcPr anchor="ctr">
                    <a:solidFill>
                      <a:schemeClr val="bg1">
                        <a:lumMod val="85000"/>
                      </a:schemeClr>
                    </a:solidFill>
                  </a:tcPr>
                </a:tc>
                <a:extLst>
                  <a:ext uri="{0D108BD9-81ED-4DB2-BD59-A6C34878D82A}">
                    <a16:rowId xmlns:a16="http://schemas.microsoft.com/office/drawing/2014/main" val="3430657162"/>
                  </a:ext>
                </a:extLst>
              </a:tr>
              <a:tr h="283741">
                <a:tc>
                  <a:txBody>
                    <a:bodyPr/>
                    <a:lstStyle/>
                    <a:p>
                      <a:pPr algn="r"/>
                      <a:r>
                        <a:rPr lang="en-US" sz="1400" b="0" i="1" dirty="0"/>
                        <a:t>Fact Sheets</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extLst>
                  <a:ext uri="{0D108BD9-81ED-4DB2-BD59-A6C34878D82A}">
                    <a16:rowId xmlns:a16="http://schemas.microsoft.com/office/drawing/2014/main" val="2114539236"/>
                  </a:ext>
                </a:extLst>
              </a:tr>
              <a:tr h="392305">
                <a:tc>
                  <a:txBody>
                    <a:bodyPr/>
                    <a:lstStyle/>
                    <a:p>
                      <a:pPr algn="r"/>
                      <a:r>
                        <a:rPr lang="en-US" sz="1400" b="0" i="1" dirty="0"/>
                        <a:t>Compliance Memos</a:t>
                      </a:r>
                    </a:p>
                  </a:txBody>
                  <a:tcPr anchor="ctr">
                    <a:solidFill>
                      <a:schemeClr val="bg1">
                        <a:lumMod val="85000"/>
                      </a:schemeClr>
                    </a:solidFill>
                  </a:tcPr>
                </a:tc>
                <a:tc>
                  <a:txBody>
                    <a:bodyPr/>
                    <a:lstStyle/>
                    <a:p>
                      <a:pPr algn="ctr"/>
                      <a:r>
                        <a:rPr lang="en-US" sz="1400" b="0" i="0" dirty="0"/>
                        <a:t>6</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8</a:t>
                      </a:r>
                    </a:p>
                  </a:txBody>
                  <a:tcPr anchor="ctr">
                    <a:solidFill>
                      <a:schemeClr val="bg1">
                        <a:lumMod val="85000"/>
                      </a:schemeClr>
                    </a:solidFill>
                  </a:tcPr>
                </a:tc>
                <a:extLst>
                  <a:ext uri="{0D108BD9-81ED-4DB2-BD59-A6C34878D82A}">
                    <a16:rowId xmlns:a16="http://schemas.microsoft.com/office/drawing/2014/main" val="3338831978"/>
                  </a:ext>
                </a:extLst>
              </a:tr>
            </a:tbl>
          </a:graphicData>
        </a:graphic>
      </p:graphicFrame>
      <p:sp>
        <p:nvSpPr>
          <p:cNvPr id="2" name="TextBox 1">
            <a:extLst>
              <a:ext uri="{FF2B5EF4-FFF2-40B4-BE49-F238E27FC236}">
                <a16:creationId xmlns:a16="http://schemas.microsoft.com/office/drawing/2014/main" id="{4DF095F9-CF7C-494F-BA85-086C2CDDCD99}"/>
              </a:ext>
            </a:extLst>
          </p:cNvPr>
          <p:cNvSpPr txBox="1"/>
          <p:nvPr/>
        </p:nvSpPr>
        <p:spPr>
          <a:xfrm>
            <a:off x="533400" y="4629090"/>
            <a:ext cx="6577344" cy="400110"/>
          </a:xfrm>
          <a:prstGeom prst="rect">
            <a:avLst/>
          </a:prstGeom>
          <a:noFill/>
        </p:spPr>
        <p:txBody>
          <a:bodyPr wrap="square" rtlCol="0">
            <a:spAutoFit/>
          </a:bodyPr>
          <a:lstStyle/>
          <a:p>
            <a:r>
              <a:rPr lang="en-US" sz="1000" dirty="0"/>
              <a:t>*</a:t>
            </a:r>
            <a:r>
              <a:rPr lang="en-US" sz="1000" i="1" dirty="0"/>
              <a:t>Joint with DEQ on cleaning/disinfecting – 354 in attendance</a:t>
            </a:r>
          </a:p>
          <a:p>
            <a:r>
              <a:rPr lang="en-US" sz="1000" i="1" dirty="0"/>
              <a:t>** Webinar attendance (COVID-19 and Non-COVID 19) for April was 1,394 </a:t>
            </a:r>
          </a:p>
        </p:txBody>
      </p:sp>
      <p:graphicFrame>
        <p:nvGraphicFramePr>
          <p:cNvPr id="6" name="Table 5">
            <a:extLst>
              <a:ext uri="{FF2B5EF4-FFF2-40B4-BE49-F238E27FC236}">
                <a16:creationId xmlns:a16="http://schemas.microsoft.com/office/drawing/2014/main" id="{55615C1F-3F25-4AC2-835C-5EF36F1914C7}"/>
              </a:ext>
            </a:extLst>
          </p:cNvPr>
          <p:cNvGraphicFramePr>
            <a:graphicFrameLocks noGrp="1"/>
          </p:cNvGraphicFramePr>
          <p:nvPr>
            <p:extLst>
              <p:ext uri="{D42A27DB-BD31-4B8C-83A1-F6EECF244321}">
                <p14:modId xmlns:p14="http://schemas.microsoft.com/office/powerpoint/2010/main" val="4190093396"/>
              </p:ext>
            </p:extLst>
          </p:nvPr>
        </p:nvGraphicFramePr>
        <p:xfrm>
          <a:off x="609601" y="5029200"/>
          <a:ext cx="7982052" cy="760911"/>
        </p:xfrm>
        <a:graphic>
          <a:graphicData uri="http://schemas.openxmlformats.org/drawingml/2006/table">
            <a:tbl>
              <a:tblPr firstRow="1" bandRow="1">
                <a:tableStyleId>{00A15C55-8517-42AA-B614-E9B94910E393}</a:tableStyleId>
              </a:tblPr>
              <a:tblGrid>
                <a:gridCol w="1910113">
                  <a:extLst>
                    <a:ext uri="{9D8B030D-6E8A-4147-A177-3AD203B41FA5}">
                      <a16:colId xmlns:a16="http://schemas.microsoft.com/office/drawing/2014/main" val="1351541343"/>
                    </a:ext>
                  </a:extLst>
                </a:gridCol>
                <a:gridCol w="1361832">
                  <a:extLst>
                    <a:ext uri="{9D8B030D-6E8A-4147-A177-3AD203B41FA5}">
                      <a16:colId xmlns:a16="http://schemas.microsoft.com/office/drawing/2014/main" val="3158904017"/>
                    </a:ext>
                  </a:extLst>
                </a:gridCol>
                <a:gridCol w="1059203">
                  <a:extLst>
                    <a:ext uri="{9D8B030D-6E8A-4147-A177-3AD203B41FA5}">
                      <a16:colId xmlns:a16="http://schemas.microsoft.com/office/drawing/2014/main" val="3159913933"/>
                    </a:ext>
                  </a:extLst>
                </a:gridCol>
                <a:gridCol w="1059203">
                  <a:extLst>
                    <a:ext uri="{9D8B030D-6E8A-4147-A177-3AD203B41FA5}">
                      <a16:colId xmlns:a16="http://schemas.microsoft.com/office/drawing/2014/main" val="4137899629"/>
                    </a:ext>
                  </a:extLst>
                </a:gridCol>
                <a:gridCol w="858048">
                  <a:extLst>
                    <a:ext uri="{9D8B030D-6E8A-4147-A177-3AD203B41FA5}">
                      <a16:colId xmlns:a16="http://schemas.microsoft.com/office/drawing/2014/main" val="3682297276"/>
                    </a:ext>
                  </a:extLst>
                </a:gridCol>
                <a:gridCol w="990600">
                  <a:extLst>
                    <a:ext uri="{9D8B030D-6E8A-4147-A177-3AD203B41FA5}">
                      <a16:colId xmlns:a16="http://schemas.microsoft.com/office/drawing/2014/main" val="1354704291"/>
                    </a:ext>
                  </a:extLst>
                </a:gridCol>
                <a:gridCol w="743053">
                  <a:extLst>
                    <a:ext uri="{9D8B030D-6E8A-4147-A177-3AD203B41FA5}">
                      <a16:colId xmlns:a16="http://schemas.microsoft.com/office/drawing/2014/main" val="336053993"/>
                    </a:ext>
                  </a:extLst>
                </a:gridCol>
              </a:tblGrid>
              <a:tr h="2754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ASH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Through 4/19</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4/20-4/26</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4/27-5/3</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5/4-5/10</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5/11-5/17</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3598832439"/>
                  </a:ext>
                </a:extLst>
              </a:tr>
              <a:tr h="425631">
                <a:tc>
                  <a:txBody>
                    <a:bodyPr/>
                    <a:lstStyle/>
                    <a:p>
                      <a:pPr algn="r"/>
                      <a:r>
                        <a:rPr lang="en-US" sz="1400" b="0" i="1" dirty="0"/>
                        <a:t>Guidance Documents</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extLst>
                  <a:ext uri="{0D108BD9-81ED-4DB2-BD59-A6C34878D82A}">
                    <a16:rowId xmlns:a16="http://schemas.microsoft.com/office/drawing/2014/main" val="73781699"/>
                  </a:ext>
                </a:extLst>
              </a:tr>
            </a:tbl>
          </a:graphicData>
        </a:graphic>
      </p:graphicFrame>
    </p:spTree>
    <p:extLst>
      <p:ext uri="{BB962C8B-B14F-4D97-AF65-F5344CB8AC3E}">
        <p14:creationId xmlns:p14="http://schemas.microsoft.com/office/powerpoint/2010/main" val="369233024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09600" y="4330245"/>
            <a:ext cx="3048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248400" y="4330242"/>
            <a:ext cx="2285999" cy="1613357"/>
          </a:xfrm>
          <a:prstGeom prst="rect">
            <a:avLst/>
          </a:prstGeom>
          <a:noFill/>
          <a:ln w="9525">
            <a:noFill/>
            <a:miter lim="800000"/>
            <a:headEnd/>
            <a:tailEnd/>
          </a:ln>
        </p:spPr>
      </p:pic>
      <p:pic>
        <p:nvPicPr>
          <p:cNvPr id="28" name="Picture 27" descr="C:\Documents and Settings\Wanda Lagoe\My Documents\My Pictures\PSM\IMG_1928.JPG"/>
          <p:cNvPicPr/>
          <p:nvPr/>
        </p:nvPicPr>
        <p:blipFill>
          <a:blip r:embed="rId5" cstate="print"/>
          <a:srcRect/>
          <a:stretch>
            <a:fillRect/>
          </a:stretch>
        </p:blipFill>
        <p:spPr bwMode="auto">
          <a:xfrm>
            <a:off x="4419601" y="4330243"/>
            <a:ext cx="1828800"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pic>
        <p:nvPicPr>
          <p:cNvPr id="13" name="Picture 12"/>
          <p:cNvPicPr/>
          <p:nvPr/>
        </p:nvPicPr>
        <p:blipFill rotWithShape="1">
          <a:blip r:embed="rId6" cstate="hqprint">
            <a:extLst>
              <a:ext uri="{28A0092B-C50C-407E-A947-70E740481C1C}">
                <a14:useLocalDpi xmlns:a14="http://schemas.microsoft.com/office/drawing/2010/main"/>
              </a:ext>
            </a:extLst>
          </a:blip>
          <a:srcRect t="-1727"/>
          <a:stretch/>
        </p:blipFill>
        <p:spPr bwMode="auto">
          <a:xfrm>
            <a:off x="3200400" y="4191000"/>
            <a:ext cx="1676400" cy="1752599"/>
          </a:xfrm>
          <a:prstGeom prst="rect">
            <a:avLst/>
          </a:prstGeom>
          <a:noFill/>
          <a:ln>
            <a:noFill/>
          </a:ln>
          <a:extLst>
            <a:ext uri="{53640926-AAD7-44D8-BBD7-CCE9431645EC}">
              <a14:shadowObscured xmlns:a14="http://schemas.microsoft.com/office/drawing/2010/main"/>
            </a:ext>
          </a:extLst>
        </p:spPr>
      </p:pic>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1583522008"/>
              </p:ext>
            </p:extLst>
          </p:nvPr>
        </p:nvGraphicFramePr>
        <p:xfrm>
          <a:off x="609599" y="1121656"/>
          <a:ext cx="7924798" cy="1685700"/>
        </p:xfrm>
        <a:graphic>
          <a:graphicData uri="http://schemas.openxmlformats.org/drawingml/2006/table">
            <a:tbl>
              <a:tblPr firstRow="1" bandRow="1">
                <a:tableStyleId>{00A15C55-8517-42AA-B614-E9B94910E393}</a:tableStyleId>
              </a:tblPr>
              <a:tblGrid>
                <a:gridCol w="3160196">
                  <a:extLst>
                    <a:ext uri="{9D8B030D-6E8A-4147-A177-3AD203B41FA5}">
                      <a16:colId xmlns:a16="http://schemas.microsoft.com/office/drawing/2014/main" val="20000"/>
                    </a:ext>
                  </a:extLst>
                </a:gridCol>
                <a:gridCol w="1173787">
                  <a:extLst>
                    <a:ext uri="{9D8B030D-6E8A-4147-A177-3AD203B41FA5}">
                      <a16:colId xmlns:a16="http://schemas.microsoft.com/office/drawing/2014/main" val="20001"/>
                    </a:ext>
                  </a:extLst>
                </a:gridCol>
                <a:gridCol w="1173787">
                  <a:extLst>
                    <a:ext uri="{9D8B030D-6E8A-4147-A177-3AD203B41FA5}">
                      <a16:colId xmlns:a16="http://schemas.microsoft.com/office/drawing/2014/main" val="1915068816"/>
                    </a:ext>
                  </a:extLst>
                </a:gridCol>
                <a:gridCol w="1107805">
                  <a:extLst>
                    <a:ext uri="{9D8B030D-6E8A-4147-A177-3AD203B41FA5}">
                      <a16:colId xmlns:a16="http://schemas.microsoft.com/office/drawing/2014/main" val="20002"/>
                    </a:ext>
                  </a:extLst>
                </a:gridCol>
                <a:gridCol w="1309223">
                  <a:extLst>
                    <a:ext uri="{9D8B030D-6E8A-4147-A177-3AD203B41FA5}">
                      <a16:colId xmlns:a16="http://schemas.microsoft.com/office/drawing/2014/main" val="20003"/>
                    </a:ext>
                  </a:extLst>
                </a:gridCol>
              </a:tblGrid>
              <a:tr h="697844">
                <a:tc>
                  <a:txBody>
                    <a:bodyPr/>
                    <a:lstStyle/>
                    <a:p>
                      <a:pPr algn="ctr"/>
                      <a:r>
                        <a:rPr lang="en-US" sz="1800" dirty="0">
                          <a:solidFill>
                            <a:schemeClr val="tx1"/>
                          </a:solidFill>
                        </a:rPr>
                        <a:t>Education, Training and Technical Assistance (ETTA)</a:t>
                      </a:r>
                      <a:endParaRPr lang="en-US" sz="18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endParaRPr lang="en-US" sz="14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85650">
                <a:tc>
                  <a:txBody>
                    <a:bodyPr/>
                    <a:lstStyle/>
                    <a:p>
                      <a:pPr algn="r"/>
                      <a:r>
                        <a:rPr lang="en-US" sz="1300" i="1" dirty="0"/>
                        <a:t>Publications Distributed</a:t>
                      </a:r>
                      <a:endParaRPr lang="en-US" sz="1300" b="0" i="1" dirty="0"/>
                    </a:p>
                  </a:txBody>
                  <a:tcPr>
                    <a:solidFill>
                      <a:schemeClr val="bg1">
                        <a:lumMod val="95000"/>
                      </a:schemeClr>
                    </a:solidFill>
                  </a:tcPr>
                </a:tc>
                <a:tc>
                  <a:txBody>
                    <a:bodyPr/>
                    <a:lstStyle/>
                    <a:p>
                      <a:pPr algn="ctr"/>
                      <a:r>
                        <a:rPr lang="en-US" sz="1300" b="0" i="0" dirty="0"/>
                        <a:t>6,823</a:t>
                      </a:r>
                    </a:p>
                  </a:txBody>
                  <a:tcPr>
                    <a:solidFill>
                      <a:schemeClr val="bg1">
                        <a:lumMod val="95000"/>
                      </a:schemeClr>
                    </a:solidFill>
                  </a:tcPr>
                </a:tc>
                <a:tc>
                  <a:txBody>
                    <a:bodyPr/>
                    <a:lstStyle/>
                    <a:p>
                      <a:pPr algn="ctr"/>
                      <a:r>
                        <a:rPr lang="en-US" sz="1300" b="0" i="0" dirty="0"/>
                        <a:t>9,815</a:t>
                      </a:r>
                    </a:p>
                  </a:txBody>
                  <a:tcPr>
                    <a:solidFill>
                      <a:schemeClr val="bg1">
                        <a:lumMod val="95000"/>
                      </a:schemeClr>
                    </a:solidFill>
                  </a:tcPr>
                </a:tc>
                <a:tc>
                  <a:txBody>
                    <a:bodyPr/>
                    <a:lstStyle/>
                    <a:p>
                      <a:pPr algn="ctr"/>
                      <a:r>
                        <a:rPr lang="en-US" sz="1300" b="1" i="1" dirty="0"/>
                        <a:t>16,638</a:t>
                      </a:r>
                    </a:p>
                  </a:txBody>
                  <a:tcPr>
                    <a:solidFill>
                      <a:schemeClr val="bg1">
                        <a:lumMod val="95000"/>
                      </a:schemeClr>
                    </a:solidFill>
                  </a:tcPr>
                </a:tc>
                <a:tc>
                  <a:txBody>
                    <a:bodyPr/>
                    <a:lstStyle/>
                    <a:p>
                      <a:pPr algn="ctr"/>
                      <a:r>
                        <a:rPr lang="en-US" sz="1300" i="0" dirty="0"/>
                        <a:t>45,000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85650">
                <a:tc>
                  <a:txBody>
                    <a:bodyPr/>
                    <a:lstStyle/>
                    <a:p>
                      <a:pPr algn="r"/>
                      <a:r>
                        <a:rPr lang="en-US" sz="1300" i="1" dirty="0"/>
                        <a:t>Standards Interpretations</a:t>
                      </a:r>
                      <a:endParaRPr lang="en-US" sz="1300" b="0" i="1" dirty="0"/>
                    </a:p>
                  </a:txBody>
                  <a:tcPr>
                    <a:solidFill>
                      <a:schemeClr val="bg1">
                        <a:lumMod val="85000"/>
                      </a:schemeClr>
                    </a:solidFill>
                  </a:tcPr>
                </a:tc>
                <a:tc>
                  <a:txBody>
                    <a:bodyPr/>
                    <a:lstStyle/>
                    <a:p>
                      <a:pPr algn="ctr"/>
                      <a:r>
                        <a:rPr lang="en-US" sz="1300" b="0" i="0" dirty="0"/>
                        <a:t>723</a:t>
                      </a:r>
                    </a:p>
                  </a:txBody>
                  <a:tcPr>
                    <a:solidFill>
                      <a:schemeClr val="bg1">
                        <a:lumMod val="85000"/>
                      </a:schemeClr>
                    </a:solidFill>
                  </a:tcPr>
                </a:tc>
                <a:tc>
                  <a:txBody>
                    <a:bodyPr/>
                    <a:lstStyle/>
                    <a:p>
                      <a:pPr algn="ctr"/>
                      <a:r>
                        <a:rPr lang="en-US" sz="1300" b="0" i="0" dirty="0"/>
                        <a:t>1,009</a:t>
                      </a:r>
                    </a:p>
                  </a:txBody>
                  <a:tcPr>
                    <a:solidFill>
                      <a:schemeClr val="bg1">
                        <a:lumMod val="85000"/>
                      </a:schemeClr>
                    </a:solidFill>
                  </a:tcPr>
                </a:tc>
                <a:tc>
                  <a:txBody>
                    <a:bodyPr/>
                    <a:lstStyle/>
                    <a:p>
                      <a:pPr algn="ctr"/>
                      <a:r>
                        <a:rPr lang="en-US" sz="1300" b="1" i="1" dirty="0"/>
                        <a:t>1,732</a:t>
                      </a:r>
                    </a:p>
                  </a:txBody>
                  <a:tcPr>
                    <a:solidFill>
                      <a:schemeClr val="bg1">
                        <a:lumMod val="85000"/>
                      </a:schemeClr>
                    </a:solidFill>
                  </a:tcPr>
                </a:tc>
                <a:tc>
                  <a:txBody>
                    <a:bodyPr/>
                    <a:lstStyle/>
                    <a:p>
                      <a:pPr algn="ctr"/>
                      <a:r>
                        <a:rPr lang="en-US" sz="1300" i="0" dirty="0"/>
                        <a:t>NA</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1ADA0AFA-1E19-48C3-AE5B-967E3542B0AA}"/>
              </a:ext>
            </a:extLst>
          </p:cNvPr>
          <p:cNvGraphicFramePr>
            <a:graphicFrameLocks noGrp="1"/>
          </p:cNvGraphicFramePr>
          <p:nvPr>
            <p:extLst>
              <p:ext uri="{D42A27DB-BD31-4B8C-83A1-F6EECF244321}">
                <p14:modId xmlns:p14="http://schemas.microsoft.com/office/powerpoint/2010/main" val="572266513"/>
              </p:ext>
            </p:extLst>
          </p:nvPr>
        </p:nvGraphicFramePr>
        <p:xfrm>
          <a:off x="609599" y="2789230"/>
          <a:ext cx="7924796" cy="1798320"/>
        </p:xfrm>
        <a:graphic>
          <a:graphicData uri="http://schemas.openxmlformats.org/drawingml/2006/table">
            <a:tbl>
              <a:tblPr firstRow="1" bandRow="1">
                <a:tableStyleId>{00A15C55-8517-42AA-B614-E9B94910E393}</a:tableStyleId>
              </a:tblPr>
              <a:tblGrid>
                <a:gridCol w="3160197">
                  <a:extLst>
                    <a:ext uri="{9D8B030D-6E8A-4147-A177-3AD203B41FA5}">
                      <a16:colId xmlns:a16="http://schemas.microsoft.com/office/drawing/2014/main" val="20000"/>
                    </a:ext>
                  </a:extLst>
                </a:gridCol>
                <a:gridCol w="1173787">
                  <a:extLst>
                    <a:ext uri="{9D8B030D-6E8A-4147-A177-3AD203B41FA5}">
                      <a16:colId xmlns:a16="http://schemas.microsoft.com/office/drawing/2014/main" val="20001"/>
                    </a:ext>
                  </a:extLst>
                </a:gridCol>
                <a:gridCol w="1173787">
                  <a:extLst>
                    <a:ext uri="{9D8B030D-6E8A-4147-A177-3AD203B41FA5}">
                      <a16:colId xmlns:a16="http://schemas.microsoft.com/office/drawing/2014/main" val="1903564168"/>
                    </a:ext>
                  </a:extLst>
                </a:gridCol>
                <a:gridCol w="1107806">
                  <a:extLst>
                    <a:ext uri="{9D8B030D-6E8A-4147-A177-3AD203B41FA5}">
                      <a16:colId xmlns:a16="http://schemas.microsoft.com/office/drawing/2014/main" val="20002"/>
                    </a:ext>
                  </a:extLst>
                </a:gridCol>
                <a:gridCol w="1309219">
                  <a:extLst>
                    <a:ext uri="{9D8B030D-6E8A-4147-A177-3AD203B41FA5}">
                      <a16:colId xmlns:a16="http://schemas.microsoft.com/office/drawing/2014/main" val="20003"/>
                    </a:ext>
                  </a:extLst>
                </a:gridCol>
              </a:tblGrid>
              <a:tr h="494253">
                <a:tc>
                  <a:txBody>
                    <a:bodyPr/>
                    <a:lstStyle/>
                    <a:p>
                      <a:pPr algn="ctr"/>
                      <a:r>
                        <a:rPr lang="en-US" sz="1800" b="1" dirty="0">
                          <a:solidFill>
                            <a:schemeClr val="tx1"/>
                          </a:solidFill>
                        </a:rPr>
                        <a:t>Agricultural</a:t>
                      </a:r>
                      <a:r>
                        <a:rPr lang="en-US" sz="1800" b="1" baseline="0" dirty="0">
                          <a:solidFill>
                            <a:schemeClr val="tx1"/>
                          </a:solidFill>
                        </a:rPr>
                        <a:t> Safety and Health (</a:t>
                      </a:r>
                      <a:r>
                        <a:rPr lang="en-US" sz="1800" b="1" dirty="0">
                          <a:solidFill>
                            <a:schemeClr val="tx1"/>
                          </a:solidFill>
                        </a:rPr>
                        <a:t>ASH) </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23591">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0" i="0" dirty="0"/>
                        <a:t>263</a:t>
                      </a:r>
                    </a:p>
                  </a:txBody>
                  <a:tcPr>
                    <a:solidFill>
                      <a:schemeClr val="bg1">
                        <a:lumMod val="95000"/>
                      </a:schemeClr>
                    </a:solidFill>
                  </a:tcPr>
                </a:tc>
                <a:tc>
                  <a:txBody>
                    <a:bodyPr/>
                    <a:lstStyle/>
                    <a:p>
                      <a:pPr algn="ctr"/>
                      <a:r>
                        <a:rPr lang="en-US" sz="1300" b="0" i="0" dirty="0"/>
                        <a:t>1,971</a:t>
                      </a:r>
                    </a:p>
                  </a:txBody>
                  <a:tcPr>
                    <a:solidFill>
                      <a:schemeClr val="bg1">
                        <a:lumMod val="95000"/>
                      </a:schemeClr>
                    </a:solidFill>
                  </a:tcPr>
                </a:tc>
                <a:tc>
                  <a:txBody>
                    <a:bodyPr/>
                    <a:lstStyle/>
                    <a:p>
                      <a:pPr algn="ctr"/>
                      <a:r>
                        <a:rPr lang="en-US" sz="1300" b="1" i="1" dirty="0"/>
                        <a:t>2,234</a:t>
                      </a:r>
                    </a:p>
                  </a:txBody>
                  <a:tcPr>
                    <a:solidFill>
                      <a:schemeClr val="bg1">
                        <a:lumMod val="95000"/>
                      </a:schemeClr>
                    </a:solidFill>
                  </a:tcPr>
                </a:tc>
                <a:tc>
                  <a:txBody>
                    <a:bodyPr/>
                    <a:lstStyle/>
                    <a:p>
                      <a:pPr algn="ctr"/>
                      <a:r>
                        <a:rPr lang="en-US" sz="1300" i="0" dirty="0"/>
                        <a:t>3,500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223591">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0" i="0" dirty="0"/>
                        <a:t>13</a:t>
                      </a:r>
                    </a:p>
                  </a:txBody>
                  <a:tcPr>
                    <a:solidFill>
                      <a:schemeClr val="bg1">
                        <a:lumMod val="85000"/>
                      </a:schemeClr>
                    </a:solidFill>
                  </a:tcPr>
                </a:tc>
                <a:tc>
                  <a:txBody>
                    <a:bodyPr/>
                    <a:lstStyle/>
                    <a:p>
                      <a:pPr algn="ctr"/>
                      <a:r>
                        <a:rPr lang="en-US" sz="1300" b="0" i="0" dirty="0"/>
                        <a:t>4</a:t>
                      </a:r>
                    </a:p>
                  </a:txBody>
                  <a:tcPr>
                    <a:solidFill>
                      <a:schemeClr val="bg1">
                        <a:lumMod val="85000"/>
                      </a:schemeClr>
                    </a:solidFill>
                  </a:tcPr>
                </a:tc>
                <a:tc>
                  <a:txBody>
                    <a:bodyPr/>
                    <a:lstStyle/>
                    <a:p>
                      <a:pPr algn="ctr"/>
                      <a:r>
                        <a:rPr lang="en-US" sz="1300" b="1" i="1" dirty="0"/>
                        <a:t>17</a:t>
                      </a:r>
                    </a:p>
                  </a:txBody>
                  <a:tcPr>
                    <a:solidFill>
                      <a:schemeClr val="bg1">
                        <a:lumMod val="85000"/>
                      </a:schemeClr>
                    </a:solidFill>
                  </a:tcPr>
                </a:tc>
                <a:tc>
                  <a:txBody>
                    <a:bodyPr/>
                    <a:lstStyle/>
                    <a:p>
                      <a:pPr algn="ctr"/>
                      <a:r>
                        <a:rPr lang="en-US" sz="1300" i="0" dirty="0"/>
                        <a:t>80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223591">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0" i="0" dirty="0"/>
                        <a:t>114</a:t>
                      </a:r>
                    </a:p>
                  </a:txBody>
                  <a:tcPr>
                    <a:solidFill>
                      <a:schemeClr val="bg1">
                        <a:lumMod val="95000"/>
                      </a:schemeClr>
                    </a:solidFill>
                  </a:tcPr>
                </a:tc>
                <a:tc>
                  <a:txBody>
                    <a:bodyPr/>
                    <a:lstStyle/>
                    <a:p>
                      <a:pPr algn="ctr"/>
                      <a:r>
                        <a:rPr lang="en-US" sz="1300" b="0" i="0" dirty="0"/>
                        <a:t>1,085</a:t>
                      </a:r>
                    </a:p>
                  </a:txBody>
                  <a:tcPr>
                    <a:solidFill>
                      <a:schemeClr val="bg1">
                        <a:lumMod val="95000"/>
                      </a:schemeClr>
                    </a:solidFill>
                  </a:tcPr>
                </a:tc>
                <a:tc>
                  <a:txBody>
                    <a:bodyPr/>
                    <a:lstStyle/>
                    <a:p>
                      <a:pPr algn="ctr"/>
                      <a:r>
                        <a:rPr lang="en-US" sz="1300" b="1" i="1" dirty="0"/>
                        <a:t>1,199</a:t>
                      </a:r>
                    </a:p>
                  </a:txBody>
                  <a:tcPr>
                    <a:solidFill>
                      <a:schemeClr val="bg1">
                        <a:lumMod val="95000"/>
                      </a:schemeClr>
                    </a:solidFill>
                  </a:tcPr>
                </a:tc>
                <a:tc>
                  <a:txBody>
                    <a:bodyPr/>
                    <a:lstStyle/>
                    <a:p>
                      <a:pPr algn="ctr"/>
                      <a:r>
                        <a:rPr lang="en-US" sz="1300" i="0" dirty="0"/>
                        <a:t>1,500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223591">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0" i="0" dirty="0"/>
                        <a:t>212</a:t>
                      </a:r>
                    </a:p>
                  </a:txBody>
                  <a:tcPr>
                    <a:solidFill>
                      <a:schemeClr val="bg1">
                        <a:lumMod val="85000"/>
                      </a:schemeClr>
                    </a:solidFill>
                  </a:tcPr>
                </a:tc>
                <a:tc>
                  <a:txBody>
                    <a:bodyPr/>
                    <a:lstStyle/>
                    <a:p>
                      <a:pPr algn="ctr"/>
                      <a:r>
                        <a:rPr lang="en-US" sz="1300" b="0" i="0" dirty="0"/>
                        <a:t>1,134</a:t>
                      </a:r>
                    </a:p>
                  </a:txBody>
                  <a:tcPr>
                    <a:solidFill>
                      <a:schemeClr val="bg1">
                        <a:lumMod val="85000"/>
                      </a:schemeClr>
                    </a:solidFill>
                  </a:tcPr>
                </a:tc>
                <a:tc>
                  <a:txBody>
                    <a:bodyPr/>
                    <a:lstStyle/>
                    <a:p>
                      <a:pPr algn="ctr"/>
                      <a:r>
                        <a:rPr lang="en-US" sz="1300" b="1" i="1" dirty="0"/>
                        <a:t>1,346</a:t>
                      </a:r>
                    </a:p>
                  </a:txBody>
                  <a:tcPr>
                    <a:solidFill>
                      <a:schemeClr val="bg1">
                        <a:lumMod val="85000"/>
                      </a:schemeClr>
                    </a:solidFill>
                  </a:tcPr>
                </a:tc>
                <a:tc>
                  <a:txBody>
                    <a:bodyPr/>
                    <a:lstStyle/>
                    <a:p>
                      <a:pPr algn="ctr"/>
                      <a:r>
                        <a:rPr lang="en-US" sz="1300" i="0" dirty="0"/>
                        <a:t>1,700</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549BC567-DA36-4774-B7E3-435513088A87}"/>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789503030"/>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2580BABE-5FC4-4AAE-BC4C-D9418D46BD24}"/>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graphicFrame>
        <p:nvGraphicFramePr>
          <p:cNvPr id="8" name="Table 7">
            <a:extLst>
              <a:ext uri="{FF2B5EF4-FFF2-40B4-BE49-F238E27FC236}">
                <a16:creationId xmlns:a16="http://schemas.microsoft.com/office/drawing/2014/main" id="{8FF0FE57-B94D-4CDC-B28A-EE26823E22A2}"/>
              </a:ext>
            </a:extLst>
          </p:cNvPr>
          <p:cNvGraphicFramePr>
            <a:graphicFrameLocks noGrp="1"/>
          </p:cNvGraphicFramePr>
          <p:nvPr>
            <p:extLst>
              <p:ext uri="{D42A27DB-BD31-4B8C-83A1-F6EECF244321}">
                <p14:modId xmlns:p14="http://schemas.microsoft.com/office/powerpoint/2010/main" val="3164167516"/>
              </p:ext>
            </p:extLst>
          </p:nvPr>
        </p:nvGraphicFramePr>
        <p:xfrm>
          <a:off x="608091" y="1219200"/>
          <a:ext cx="7927819" cy="900061"/>
        </p:xfrm>
        <a:graphic>
          <a:graphicData uri="http://schemas.openxmlformats.org/drawingml/2006/table">
            <a:tbl>
              <a:tblPr firstRow="1" bandRow="1">
                <a:tableStyleId>{00A15C55-8517-42AA-B614-E9B94910E393}</a:tableStyleId>
              </a:tblPr>
              <a:tblGrid>
                <a:gridCol w="190650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16176">
                  <a:extLst>
                    <a:ext uri="{9D8B030D-6E8A-4147-A177-3AD203B41FA5}">
                      <a16:colId xmlns:a16="http://schemas.microsoft.com/office/drawing/2014/main" val="20003"/>
                    </a:ext>
                  </a:extLst>
                </a:gridCol>
                <a:gridCol w="901719">
                  <a:extLst>
                    <a:ext uri="{9D8B030D-6E8A-4147-A177-3AD203B41FA5}">
                      <a16:colId xmlns:a16="http://schemas.microsoft.com/office/drawing/2014/main" val="20004"/>
                    </a:ext>
                  </a:extLst>
                </a:gridCol>
                <a:gridCol w="976862">
                  <a:extLst>
                    <a:ext uri="{9D8B030D-6E8A-4147-A177-3AD203B41FA5}">
                      <a16:colId xmlns:a16="http://schemas.microsoft.com/office/drawing/2014/main" val="14099204"/>
                    </a:ext>
                  </a:extLst>
                </a:gridCol>
                <a:gridCol w="864353">
                  <a:extLst>
                    <a:ext uri="{9D8B030D-6E8A-4147-A177-3AD203B41FA5}">
                      <a16:colId xmlns:a16="http://schemas.microsoft.com/office/drawing/2014/main" val="2516114909"/>
                    </a:ext>
                  </a:extLst>
                </a:gridCol>
              </a:tblGrid>
              <a:tr h="38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PSIM</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Through 4/19</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4/20-4/26</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4/27-5/3</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5/4-5/10</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5/11-5/17</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COVID-19 Related Disclosure Requests</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10</a:t>
                      </a:r>
                    </a:p>
                  </a:txBody>
                  <a:tcPr anchor="ctr">
                    <a:solidFill>
                      <a:schemeClr val="bg1">
                        <a:lumMod val="95000"/>
                      </a:schemeClr>
                    </a:solidFill>
                  </a:tcPr>
                </a:tc>
                <a:tc>
                  <a:txBody>
                    <a:bodyPr/>
                    <a:lstStyle/>
                    <a:p>
                      <a:pPr algn="ctr"/>
                      <a:r>
                        <a:rPr lang="en-US" sz="1400" b="0" i="0" dirty="0"/>
                        <a:t>164</a:t>
                      </a:r>
                    </a:p>
                  </a:txBody>
                  <a:tcPr anchor="ctr">
                    <a:solidFill>
                      <a:schemeClr val="bg1">
                        <a:lumMod val="95000"/>
                      </a:schemeClr>
                    </a:solidFill>
                  </a:tcPr>
                </a:tc>
                <a:tc>
                  <a:txBody>
                    <a:bodyPr/>
                    <a:lstStyle/>
                    <a:p>
                      <a:pPr algn="ctr"/>
                      <a:r>
                        <a:rPr lang="en-US" sz="1400" b="1" i="1" dirty="0"/>
                        <a:t>174</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graphicFrame>
        <p:nvGraphicFramePr>
          <p:cNvPr id="6" name="Table 5">
            <a:extLst>
              <a:ext uri="{FF2B5EF4-FFF2-40B4-BE49-F238E27FC236}">
                <a16:creationId xmlns:a16="http://schemas.microsoft.com/office/drawing/2014/main" id="{760E2D73-B3B6-424C-8F5B-212109CB069D}"/>
              </a:ext>
            </a:extLst>
          </p:cNvPr>
          <p:cNvGraphicFramePr>
            <a:graphicFrameLocks noGrp="1"/>
          </p:cNvGraphicFramePr>
          <p:nvPr>
            <p:extLst>
              <p:ext uri="{D42A27DB-BD31-4B8C-83A1-F6EECF244321}">
                <p14:modId xmlns:p14="http://schemas.microsoft.com/office/powerpoint/2010/main" val="160124166"/>
              </p:ext>
            </p:extLst>
          </p:nvPr>
        </p:nvGraphicFramePr>
        <p:xfrm>
          <a:off x="608090" y="2286000"/>
          <a:ext cx="7926310" cy="1092785"/>
        </p:xfrm>
        <a:graphic>
          <a:graphicData uri="http://schemas.openxmlformats.org/drawingml/2006/table">
            <a:tbl>
              <a:tblPr firstRow="1" bandRow="1">
                <a:tableStyleId>{00A15C55-8517-42AA-B614-E9B94910E393}</a:tableStyleId>
              </a:tblPr>
              <a:tblGrid>
                <a:gridCol w="190651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90600">
                  <a:extLst>
                    <a:ext uri="{9D8B030D-6E8A-4147-A177-3AD203B41FA5}">
                      <a16:colId xmlns:a16="http://schemas.microsoft.com/office/drawing/2014/main" val="14099204"/>
                    </a:ext>
                  </a:extLst>
                </a:gridCol>
                <a:gridCol w="838200">
                  <a:extLst>
                    <a:ext uri="{9D8B030D-6E8A-4147-A177-3AD203B41FA5}">
                      <a16:colId xmlns:a16="http://schemas.microsoft.com/office/drawing/2014/main" val="2516114909"/>
                    </a:ext>
                  </a:extLst>
                </a:gridCol>
              </a:tblGrid>
              <a:tr h="38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Consultation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Through 4/19</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4/20-4/26</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4/27-5/3</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5/4-5/10</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5/11-5/17</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Totals</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Interventions</a:t>
                      </a:r>
                    </a:p>
                  </a:txBody>
                  <a:tcPr anchor="ctr">
                    <a:solidFill>
                      <a:schemeClr val="bg1">
                        <a:lumMod val="95000"/>
                      </a:schemeClr>
                    </a:solidFill>
                  </a:tcPr>
                </a:tc>
                <a:tc>
                  <a:txBody>
                    <a:bodyPr/>
                    <a:lstStyle/>
                    <a:p>
                      <a:pPr algn="ctr"/>
                      <a:r>
                        <a:rPr lang="en-US" sz="1400" b="0" i="0" dirty="0"/>
                        <a:t>19</a:t>
                      </a:r>
                    </a:p>
                  </a:txBody>
                  <a:tcPr anchor="ctr">
                    <a:solidFill>
                      <a:schemeClr val="bg1">
                        <a:lumMod val="95000"/>
                      </a:schemeClr>
                    </a:solidFill>
                  </a:tcPr>
                </a:tc>
                <a:tc>
                  <a:txBody>
                    <a:bodyPr/>
                    <a:lstStyle/>
                    <a:p>
                      <a:pPr algn="ctr"/>
                      <a:r>
                        <a:rPr lang="en-US" sz="1400" b="0" i="0" dirty="0"/>
                        <a:t>7</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1" i="1" dirty="0"/>
                        <a:t>31</a:t>
                      </a:r>
                    </a:p>
                  </a:txBody>
                  <a:tcPr anchor="ctr">
                    <a:solidFill>
                      <a:schemeClr val="bg1">
                        <a:lumMod val="95000"/>
                      </a:schemeClr>
                    </a:solidFill>
                  </a:tcPr>
                </a:tc>
                <a:extLst>
                  <a:ext uri="{0D108BD9-81ED-4DB2-BD59-A6C34878D82A}">
                    <a16:rowId xmlns:a16="http://schemas.microsoft.com/office/drawing/2014/main" val="1144414123"/>
                  </a:ext>
                </a:extLst>
              </a:tr>
              <a:tr h="355442">
                <a:tc>
                  <a:txBody>
                    <a:bodyPr/>
                    <a:lstStyle/>
                    <a:p>
                      <a:pPr algn="r"/>
                      <a:r>
                        <a:rPr lang="en-US" sz="1400" b="0" i="1" dirty="0"/>
                        <a:t>Visits</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1" i="1" dirty="0"/>
                        <a:t>8</a:t>
                      </a:r>
                    </a:p>
                  </a:txBody>
                  <a:tcPr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3" name="Content Placeholder 2">
            <a:extLst>
              <a:ext uri="{FF2B5EF4-FFF2-40B4-BE49-F238E27FC236}">
                <a16:creationId xmlns:a16="http://schemas.microsoft.com/office/drawing/2014/main" id="{963707A9-7CCD-4A24-822B-FA1CADF3CF79}"/>
              </a:ext>
            </a:extLst>
          </p:cNvPr>
          <p:cNvSpPr>
            <a:spLocks noGrp="1"/>
          </p:cNvSpPr>
          <p:nvPr>
            <p:ph idx="1"/>
          </p:nvPr>
        </p:nvSpPr>
        <p:spPr>
          <a:xfrm>
            <a:off x="533400" y="3505200"/>
            <a:ext cx="8113998" cy="1154802"/>
          </a:xfrm>
        </p:spPr>
        <p:txBody>
          <a:bodyPr/>
          <a:lstStyle/>
          <a:p>
            <a:r>
              <a:rPr lang="en-US" sz="2200" b="1" dirty="0"/>
              <a:t>OSH Division </a:t>
            </a:r>
          </a:p>
          <a:p>
            <a:endParaRPr lang="en-US" sz="600" dirty="0"/>
          </a:p>
          <a:p>
            <a:pPr lvl="1"/>
            <a:r>
              <a:rPr lang="en-US" sz="1800" i="1" dirty="0"/>
              <a:t>PPE supplies available for staff including respirators, washable facemasks, hand sanitizer, Clorox wipes, Lysol spray, face shields, sanitation barriers, gloves, and goggles. </a:t>
            </a:r>
          </a:p>
          <a:p>
            <a:pPr lvl="1"/>
            <a:endParaRPr lang="en-US" sz="800" i="1" dirty="0"/>
          </a:p>
          <a:p>
            <a:pPr lvl="1"/>
            <a:endParaRPr lang="en-US" sz="800" i="1" dirty="0"/>
          </a:p>
          <a:p>
            <a:pPr lvl="1"/>
            <a:r>
              <a:rPr lang="en-US" sz="1800" i="1" dirty="0"/>
              <a:t>COVID-19 Policies and Procedures for office and field work that includes use of PPE, employee training, posters, marked floors, staggered shifts, teleworking, and health self-checks.</a:t>
            </a:r>
          </a:p>
          <a:p>
            <a:endParaRPr lang="en-US" sz="1800" dirty="0"/>
          </a:p>
        </p:txBody>
      </p:sp>
    </p:spTree>
    <p:extLst>
      <p:ext uri="{BB962C8B-B14F-4D97-AF65-F5344CB8AC3E}">
        <p14:creationId xmlns:p14="http://schemas.microsoft.com/office/powerpoint/2010/main" val="1298030677"/>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609600" y="1295400"/>
            <a:ext cx="8153400" cy="4525963"/>
          </a:xfrm>
        </p:spPr>
        <p:txBody>
          <a:bodyPr/>
          <a:lstStyle/>
          <a:p>
            <a:r>
              <a:rPr lang="en-US" b="1" dirty="0"/>
              <a:t>Webinar COVID-19 Related Topics</a:t>
            </a:r>
          </a:p>
          <a:p>
            <a:endParaRPr lang="en-US" sz="800" dirty="0"/>
          </a:p>
          <a:p>
            <a:pPr lvl="1"/>
            <a:r>
              <a:rPr lang="en-US" sz="2000" i="1" dirty="0"/>
              <a:t>Respiratory Protection</a:t>
            </a:r>
          </a:p>
          <a:p>
            <a:pPr lvl="1"/>
            <a:r>
              <a:rPr lang="en-US" sz="2000" i="1" dirty="0"/>
              <a:t>Bloodborne Pathogens</a:t>
            </a:r>
          </a:p>
          <a:p>
            <a:pPr lvl="1"/>
            <a:r>
              <a:rPr lang="en-US" sz="2000" i="1" dirty="0"/>
              <a:t>Personal Protective Equipment – Construction</a:t>
            </a:r>
          </a:p>
          <a:p>
            <a:pPr lvl="1"/>
            <a:r>
              <a:rPr lang="en-US" sz="2000" i="1" dirty="0"/>
              <a:t>Personal Protective Equipment – General Industry</a:t>
            </a:r>
          </a:p>
          <a:p>
            <a:pPr lvl="1"/>
            <a:endParaRPr lang="en-US" i="1" dirty="0"/>
          </a:p>
          <a:p>
            <a:r>
              <a:rPr lang="en-US" b="1" dirty="0"/>
              <a:t>Pre-recorded Webinars Related to COVID-19</a:t>
            </a:r>
          </a:p>
          <a:p>
            <a:endParaRPr lang="en-US" sz="800" dirty="0"/>
          </a:p>
          <a:p>
            <a:pPr lvl="1"/>
            <a:r>
              <a:rPr lang="en-US" sz="2000" i="1" dirty="0"/>
              <a:t>N95 Filtering Facepiece Respirator – COVID-19</a:t>
            </a:r>
          </a:p>
          <a:p>
            <a:pPr lvl="1"/>
            <a:r>
              <a:rPr lang="en-US" sz="2000" i="1" dirty="0"/>
              <a:t>Personal Protective Equipment in Construction Industry – COVID-19</a:t>
            </a:r>
          </a:p>
          <a:p>
            <a:pPr lvl="1"/>
            <a:r>
              <a:rPr lang="en-US" sz="2000" i="1" dirty="0"/>
              <a:t>Personal Protective Equipment in General Industry – COVID-19</a:t>
            </a:r>
          </a:p>
          <a:p>
            <a:pPr lvl="1"/>
            <a:r>
              <a:rPr lang="en-US" sz="2000" i="1" dirty="0"/>
              <a:t>Respiratory Protection – COVID-19</a:t>
            </a:r>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06932592-DDBE-4668-A0A8-D8E0AA081299}"/>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803248647"/>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609600" y="1295400"/>
            <a:ext cx="8153400" cy="4525963"/>
          </a:xfrm>
        </p:spPr>
        <p:txBody>
          <a:bodyPr/>
          <a:lstStyle/>
          <a:p>
            <a:r>
              <a:rPr lang="en-US" b="1" dirty="0"/>
              <a:t>A - Z Safety and Health Topics </a:t>
            </a:r>
            <a:r>
              <a:rPr lang="en-US" sz="2400" b="1" dirty="0"/>
              <a:t>(new/revised)</a:t>
            </a:r>
          </a:p>
          <a:p>
            <a:endParaRPr lang="en-US" sz="800" dirty="0"/>
          </a:p>
          <a:p>
            <a:pPr lvl="1"/>
            <a:r>
              <a:rPr lang="en-US" sz="2000" i="1" dirty="0"/>
              <a:t>COVID-19 </a:t>
            </a:r>
          </a:p>
          <a:p>
            <a:pPr lvl="1"/>
            <a:r>
              <a:rPr lang="en-US" sz="2000" i="1" dirty="0"/>
              <a:t>Respiratory Protection</a:t>
            </a:r>
          </a:p>
          <a:p>
            <a:pPr lvl="1"/>
            <a:r>
              <a:rPr lang="en-US" sz="2000" i="1" dirty="0"/>
              <a:t>Bloodborne Pathogens</a:t>
            </a:r>
          </a:p>
          <a:p>
            <a:pPr lvl="1"/>
            <a:r>
              <a:rPr lang="en-US" sz="2000" i="1" dirty="0"/>
              <a:t>Personal Protective Equipment </a:t>
            </a:r>
          </a:p>
          <a:p>
            <a:pPr lvl="1"/>
            <a:endParaRPr lang="en-US" sz="2000" i="1" dirty="0"/>
          </a:p>
          <a:p>
            <a:r>
              <a:rPr lang="en-US" b="1" dirty="0"/>
              <a:t>COVID-19: NCDOL FAQs</a:t>
            </a:r>
          </a:p>
          <a:p>
            <a:endParaRPr lang="en-US" b="1" dirty="0"/>
          </a:p>
          <a:p>
            <a:r>
              <a:rPr lang="en-US" b="1" dirty="0"/>
              <a:t>Fact Sheet</a:t>
            </a:r>
          </a:p>
          <a:p>
            <a:endParaRPr lang="en-US" sz="800" dirty="0"/>
          </a:p>
          <a:p>
            <a:pPr lvl="1"/>
            <a:r>
              <a:rPr lang="en-US" sz="2000" i="1" dirty="0"/>
              <a:t>Facemasks vs. Respirators</a:t>
            </a:r>
          </a:p>
          <a:p>
            <a:endParaRPr lang="en-US" sz="2000" b="1" dirty="0"/>
          </a:p>
          <a:p>
            <a:r>
              <a:rPr lang="en-US" b="1" dirty="0"/>
              <a:t>Hotspot </a:t>
            </a:r>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06932592-DDBE-4668-A0A8-D8E0AA081299}"/>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pic>
        <p:nvPicPr>
          <p:cNvPr id="6" name="Picture 5">
            <a:extLst>
              <a:ext uri="{FF2B5EF4-FFF2-40B4-BE49-F238E27FC236}">
                <a16:creationId xmlns:a16="http://schemas.microsoft.com/office/drawing/2014/main" id="{B474FBBE-BC3F-4FB6-A1EB-C64FAFD5149D}"/>
              </a:ext>
            </a:extLst>
          </p:cNvPr>
          <p:cNvPicPr/>
          <p:nvPr/>
        </p:nvPicPr>
        <p:blipFill rotWithShape="1">
          <a:blip r:embed="rId2" cstate="hqprint">
            <a:extLst>
              <a:ext uri="{28A0092B-C50C-407E-A947-70E740481C1C}">
                <a14:useLocalDpi xmlns:a14="http://schemas.microsoft.com/office/drawing/2010/main"/>
              </a:ext>
            </a:extLst>
          </a:blip>
          <a:srcRect/>
          <a:stretch/>
        </p:blipFill>
        <p:spPr bwMode="auto">
          <a:xfrm>
            <a:off x="5634038" y="2034696"/>
            <a:ext cx="2900362" cy="1404937"/>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B2D9132D-4B11-49A9-A343-6E1148AA98F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79900" y="3609647"/>
            <a:ext cx="1480200" cy="1906985"/>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76126948-4583-4691-8565-6D3E1BB3222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467590" y="3738613"/>
            <a:ext cx="1616629" cy="2082750"/>
          </a:xfrm>
          <a:prstGeom prst="rect">
            <a:avLst/>
          </a:prstGeom>
          <a:ln>
            <a:solidFill>
              <a:schemeClr val="bg1">
                <a:lumMod val="75000"/>
              </a:schemeClr>
            </a:solidFill>
          </a:ln>
        </p:spPr>
      </p:pic>
      <p:pic>
        <p:nvPicPr>
          <p:cNvPr id="9" name="Picture 8" descr="COVID-19">
            <a:hlinkClick r:id="rId5"/>
            <a:extLst>
              <a:ext uri="{FF2B5EF4-FFF2-40B4-BE49-F238E27FC236}">
                <a16:creationId xmlns:a16="http://schemas.microsoft.com/office/drawing/2014/main" id="{EFA8B8E7-1C16-4BE8-B5F7-3D31FBBFE001}"/>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3013651" y="5354638"/>
            <a:ext cx="1476375" cy="466725"/>
          </a:xfrm>
          <a:prstGeom prst="rect">
            <a:avLst/>
          </a:prstGeom>
          <a:noFill/>
          <a:ln>
            <a:noFill/>
          </a:ln>
        </p:spPr>
      </p:pic>
    </p:spTree>
    <p:extLst>
      <p:ext uri="{BB962C8B-B14F-4D97-AF65-F5344CB8AC3E}">
        <p14:creationId xmlns:p14="http://schemas.microsoft.com/office/powerpoint/2010/main" val="4184128782"/>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219200"/>
            <a:ext cx="8153400" cy="4525963"/>
          </a:xfrm>
        </p:spPr>
        <p:txBody>
          <a:bodyPr/>
          <a:lstStyle/>
          <a:p>
            <a:r>
              <a:rPr lang="en-US" sz="2400" b="1" dirty="0"/>
              <a:t>Temporary Guidance Memorandums</a:t>
            </a:r>
          </a:p>
          <a:p>
            <a:endParaRPr lang="en-US" sz="800" dirty="0"/>
          </a:p>
          <a:p>
            <a:pPr lvl="1"/>
            <a:r>
              <a:rPr lang="en-US" sz="2000" i="1" dirty="0"/>
              <a:t>Discretion in Enforcement when Considering an Employer's Good Faith Efforts During the Coronavirus Disease 2019 (COVID-19) Pandemic</a:t>
            </a:r>
          </a:p>
          <a:p>
            <a:pPr lvl="1"/>
            <a:endParaRPr lang="en-US" sz="1200" i="1" dirty="0"/>
          </a:p>
          <a:p>
            <a:pPr lvl="1"/>
            <a:r>
              <a:rPr lang="en-US" sz="2000" i="1" dirty="0"/>
              <a:t>Enforcement Guidance on Decontamination of Filtering Facepiece Respirators in Healthcare During the Coronavirus Disease 2019 (COVID-19) Pandemic</a:t>
            </a:r>
          </a:p>
          <a:p>
            <a:pPr lvl="1"/>
            <a:endParaRPr lang="en-US" sz="1200" i="1" dirty="0"/>
          </a:p>
          <a:p>
            <a:pPr lvl="1"/>
            <a:r>
              <a:rPr lang="en-US" sz="2000" i="1" dirty="0"/>
              <a:t>Temporary Enforcement Guidance - Healthcare Respiratory Protection Annual Fit-Testing for N95 Filtering Facepieces During the COVID-19 Outbreak</a:t>
            </a:r>
          </a:p>
          <a:p>
            <a:pPr lvl="1"/>
            <a:endParaRPr lang="en-US" sz="1200" i="1" dirty="0"/>
          </a:p>
          <a:p>
            <a:pPr lvl="1"/>
            <a:r>
              <a:rPr lang="en-US" sz="2000" i="1" dirty="0"/>
              <a:t>Enforcement Guidance for Respiratory Protection and the N95 Shortage Due to COVID-19 Pandemic</a:t>
            </a:r>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06932592-DDBE-4668-A0A8-D8E0AA081299}"/>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1384672458"/>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89037"/>
            <a:ext cx="8153400" cy="4525963"/>
          </a:xfrm>
        </p:spPr>
        <p:txBody>
          <a:bodyPr/>
          <a:lstStyle/>
          <a:p>
            <a:r>
              <a:rPr lang="en-US" sz="2400" b="1" dirty="0"/>
              <a:t>Temporary Guidance Memorandums</a:t>
            </a:r>
          </a:p>
          <a:p>
            <a:endParaRPr lang="en-US" sz="800" dirty="0"/>
          </a:p>
          <a:p>
            <a:pPr lvl="1"/>
            <a:r>
              <a:rPr lang="en-US" sz="2000" i="1" dirty="0"/>
              <a:t>Enforcement Guidance For Use of Respiratory Protection Equipment Certified Under Standards of Other Countries or Jurisdictions During the Coronavirus Disease 2019 Pandemic</a:t>
            </a:r>
          </a:p>
          <a:p>
            <a:pPr lvl="1"/>
            <a:endParaRPr lang="en-US" sz="900" i="1" dirty="0"/>
          </a:p>
          <a:p>
            <a:pPr lvl="1"/>
            <a:r>
              <a:rPr lang="en-US" sz="2000" i="1" dirty="0"/>
              <a:t>Interim Guidance on COVID-19 Use of Filtering Facepiece Respirators After Their Expiration Date</a:t>
            </a:r>
          </a:p>
          <a:p>
            <a:pPr lvl="1"/>
            <a:endParaRPr lang="en-US" sz="900" i="1" dirty="0"/>
          </a:p>
          <a:p>
            <a:pPr lvl="1"/>
            <a:r>
              <a:rPr lang="en-US" sz="2000" i="1" dirty="0"/>
              <a:t>Expanded Temporary Enforcement Guidance on Respiratory Protection Fit-Testing for N95 Filtering Facepieces in All Industries During the Coronavirus 2019 Pandemic</a:t>
            </a:r>
          </a:p>
          <a:p>
            <a:pPr lvl="1"/>
            <a:endParaRPr lang="en-US" sz="900" i="1" dirty="0"/>
          </a:p>
          <a:p>
            <a:pPr lvl="1"/>
            <a:r>
              <a:rPr lang="en-US" sz="2000" i="1" dirty="0"/>
              <a:t>Enforcement Guidance for Recording Cases of Coronavirus Disease 2019</a:t>
            </a:r>
          </a:p>
          <a:p>
            <a:pPr lvl="1"/>
            <a:endParaRPr lang="en-US" sz="900" i="1" dirty="0"/>
          </a:p>
          <a:p>
            <a:pPr lvl="1"/>
            <a:r>
              <a:rPr lang="en-US" sz="2000" i="1" dirty="0"/>
              <a:t>Temporary Guidance on Migrant Housing for COVID-19 Impacted Workers</a:t>
            </a:r>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06932592-DDBE-4668-A0A8-D8E0AA081299}"/>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2404459797"/>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89037"/>
            <a:ext cx="8153400" cy="4525963"/>
          </a:xfrm>
        </p:spPr>
        <p:txBody>
          <a:bodyPr/>
          <a:lstStyle/>
          <a:p>
            <a:r>
              <a:rPr lang="en-US" sz="2400" b="1" dirty="0"/>
              <a:t>Hazard/Guidance Alerts</a:t>
            </a:r>
          </a:p>
          <a:p>
            <a:endParaRPr lang="en-US" sz="800" dirty="0"/>
          </a:p>
          <a:p>
            <a:pPr lvl="1"/>
            <a:r>
              <a:rPr lang="en-US" sz="2000" i="1" dirty="0"/>
              <a:t>Farmworkers and COVID-19</a:t>
            </a:r>
          </a:p>
          <a:p>
            <a:pPr lvl="1"/>
            <a:endParaRPr lang="en-US" sz="1200" i="1" dirty="0"/>
          </a:p>
          <a:p>
            <a:pPr lvl="1"/>
            <a:r>
              <a:rPr lang="en-US" sz="2000" i="1" dirty="0"/>
              <a:t>COVID-19 - Health and Safety Guidelines for Retail Workers</a:t>
            </a:r>
          </a:p>
          <a:p>
            <a:pPr lvl="1"/>
            <a:endParaRPr lang="en-US" sz="1200" i="1" dirty="0"/>
          </a:p>
          <a:p>
            <a:pPr lvl="1"/>
            <a:r>
              <a:rPr lang="en-US" sz="2000" i="1" dirty="0"/>
              <a:t>COVID-19 - Health and Safety Guidelines for Food Processing</a:t>
            </a:r>
          </a:p>
          <a:p>
            <a:pPr lvl="1"/>
            <a:endParaRPr lang="en-US" sz="1200" i="1" dirty="0"/>
          </a:p>
          <a:p>
            <a:pPr lvl="1"/>
            <a:r>
              <a:rPr lang="en-US" sz="2000" i="1" dirty="0"/>
              <a:t>COVID-19 - Review of the Respiratory Protection for Healthcare Workers</a:t>
            </a:r>
          </a:p>
          <a:p>
            <a:pPr lvl="1"/>
            <a:endParaRPr lang="en-US" sz="1200" i="1" dirty="0"/>
          </a:p>
          <a:p>
            <a:pPr lvl="1"/>
            <a:r>
              <a:rPr lang="en-US" sz="2000" i="1" dirty="0"/>
              <a:t>Controlling Exposures to the 2019 Novel Coronavirus</a:t>
            </a:r>
          </a:p>
          <a:p>
            <a:pPr lvl="1"/>
            <a:endParaRPr lang="en-US" sz="1200" i="1" dirty="0"/>
          </a:p>
          <a:p>
            <a:pPr lvl="1"/>
            <a:r>
              <a:rPr lang="en-US" sz="2000" i="1" dirty="0"/>
              <a:t>Dealing with COVID-19 in Construction  </a:t>
            </a:r>
          </a:p>
          <a:p>
            <a:pPr lvl="1"/>
            <a:endParaRPr lang="en-US" sz="1200" i="1" dirty="0"/>
          </a:p>
          <a:p>
            <a:pPr lvl="1"/>
            <a:r>
              <a:rPr lang="en-US" sz="2000" i="1" dirty="0"/>
              <a:t>Respiratory Protection for Long-Term Care Workers</a:t>
            </a:r>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06932592-DDBE-4668-A0A8-D8E0AA081299}"/>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2793409789"/>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93B36-077D-4862-8870-AC46E3162AD9}"/>
              </a:ext>
            </a:extLst>
          </p:cNvPr>
          <p:cNvSpPr>
            <a:spLocks noGrp="1"/>
          </p:cNvSpPr>
          <p:nvPr>
            <p:ph idx="1"/>
          </p:nvPr>
        </p:nvSpPr>
        <p:spPr>
          <a:xfrm>
            <a:off x="533400" y="1189037"/>
            <a:ext cx="8153400" cy="4525963"/>
          </a:xfrm>
        </p:spPr>
        <p:txBody>
          <a:bodyPr/>
          <a:lstStyle/>
          <a:p>
            <a:r>
              <a:rPr lang="en-US" sz="2400" b="1" dirty="0"/>
              <a:t>Social Media</a:t>
            </a:r>
          </a:p>
          <a:p>
            <a:endParaRPr lang="en-US" sz="800" dirty="0"/>
          </a:p>
          <a:p>
            <a:pPr lvl="1"/>
            <a:r>
              <a:rPr lang="en-US" sz="2000" i="1" dirty="0"/>
              <a:t>Podcasts</a:t>
            </a:r>
          </a:p>
          <a:p>
            <a:pPr lvl="1"/>
            <a:endParaRPr lang="en-US" sz="2000" i="1" dirty="0"/>
          </a:p>
          <a:p>
            <a:pPr lvl="1"/>
            <a:r>
              <a:rPr lang="en-US" sz="2000" i="1" dirty="0"/>
              <a:t>Facebook Posts</a:t>
            </a:r>
          </a:p>
          <a:p>
            <a:pPr lvl="1"/>
            <a:endParaRPr lang="en-US" sz="2000" i="1" dirty="0"/>
          </a:p>
          <a:p>
            <a:pPr lvl="1"/>
            <a:r>
              <a:rPr lang="en-US" sz="2000" i="1" dirty="0"/>
              <a:t>Twitter</a:t>
            </a:r>
          </a:p>
          <a:p>
            <a:pPr lvl="1"/>
            <a:endParaRPr lang="en-US" sz="2000" i="1" dirty="0"/>
          </a:p>
          <a:p>
            <a:pPr lvl="1"/>
            <a:r>
              <a:rPr lang="en-US" sz="2000" i="1" dirty="0"/>
              <a:t>YouTube</a:t>
            </a:r>
          </a:p>
          <a:p>
            <a:pPr lvl="1"/>
            <a:endParaRPr lang="en-US" sz="2000" i="1" dirty="0"/>
          </a:p>
          <a:p>
            <a:pPr lvl="1"/>
            <a:r>
              <a:rPr lang="en-US" sz="2000" i="1" dirty="0"/>
              <a:t>Instagram</a:t>
            </a:r>
          </a:p>
          <a:p>
            <a:pPr lvl="1"/>
            <a:endParaRPr lang="en-US" i="1" dirty="0"/>
          </a:p>
          <a:p>
            <a:pPr lvl="1"/>
            <a:endParaRPr lang="en-US" i="1" dirty="0"/>
          </a:p>
          <a:p>
            <a:pPr lvl="1"/>
            <a:endParaRPr lang="en-US" i="1" dirty="0"/>
          </a:p>
          <a:p>
            <a:pPr lvl="1"/>
            <a:endParaRPr lang="en-US" dirty="0"/>
          </a:p>
          <a:p>
            <a:pPr lvl="1"/>
            <a:endParaRPr lang="en-US" dirty="0"/>
          </a:p>
        </p:txBody>
      </p:sp>
      <p:sp>
        <p:nvSpPr>
          <p:cNvPr id="4" name="Text Box 3">
            <a:extLst>
              <a:ext uri="{FF2B5EF4-FFF2-40B4-BE49-F238E27FC236}">
                <a16:creationId xmlns:a16="http://schemas.microsoft.com/office/drawing/2014/main" id="{ED102F9C-D72E-4962-9D0C-A1249D931DB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5" name="TextBox 4">
            <a:extLst>
              <a:ext uri="{FF2B5EF4-FFF2-40B4-BE49-F238E27FC236}">
                <a16:creationId xmlns:a16="http://schemas.microsoft.com/office/drawing/2014/main" id="{06932592-DDBE-4668-A0A8-D8E0AA081299}"/>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pic>
        <p:nvPicPr>
          <p:cNvPr id="6" name="Picture 5">
            <a:extLst>
              <a:ext uri="{FF2B5EF4-FFF2-40B4-BE49-F238E27FC236}">
                <a16:creationId xmlns:a16="http://schemas.microsoft.com/office/drawing/2014/main" id="{42339B8E-C932-4EDA-9EE8-68519BDEB2F1}"/>
              </a:ext>
            </a:extLst>
          </p:cNvPr>
          <p:cNvPicPr/>
          <p:nvPr/>
        </p:nvPicPr>
        <p:blipFill rotWithShape="1">
          <a:blip r:embed="rId2" cstate="hqprint">
            <a:extLst>
              <a:ext uri="{28A0092B-C50C-407E-A947-70E740481C1C}">
                <a14:useLocalDpi xmlns:a14="http://schemas.microsoft.com/office/drawing/2010/main"/>
              </a:ext>
            </a:extLst>
          </a:blip>
          <a:srcRect/>
          <a:stretch/>
        </p:blipFill>
        <p:spPr bwMode="auto">
          <a:xfrm>
            <a:off x="6477000" y="1452419"/>
            <a:ext cx="2009553" cy="1114425"/>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8E9BFD1A-A26E-4841-84DA-0CBB8A5A20FC}"/>
              </a:ext>
            </a:extLst>
          </p:cNvPr>
          <p:cNvPicPr/>
          <p:nvPr/>
        </p:nvPicPr>
        <p:blipFill rotWithShape="1">
          <a:blip r:embed="rId3" cstate="hqprint">
            <a:extLst>
              <a:ext uri="{28A0092B-C50C-407E-A947-70E740481C1C}">
                <a14:useLocalDpi xmlns:a14="http://schemas.microsoft.com/office/drawing/2010/main"/>
              </a:ext>
            </a:extLst>
          </a:blip>
          <a:srcRect/>
          <a:stretch/>
        </p:blipFill>
        <p:spPr bwMode="auto">
          <a:xfrm>
            <a:off x="3314700" y="3692781"/>
            <a:ext cx="2590800" cy="1795462"/>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748F7D2-BA9C-4F77-909F-7C100782168E}"/>
              </a:ext>
            </a:extLst>
          </p:cNvPr>
          <p:cNvPicPr/>
          <p:nvPr/>
        </p:nvPicPr>
        <p:blipFill rotWithShape="1">
          <a:blip r:embed="rId4" cstate="hqprint">
            <a:extLst>
              <a:ext uri="{28A0092B-C50C-407E-A947-70E740481C1C}">
                <a14:useLocalDpi xmlns:a14="http://schemas.microsoft.com/office/drawing/2010/main"/>
              </a:ext>
            </a:extLst>
          </a:blip>
          <a:srcRect/>
          <a:stretch/>
        </p:blipFill>
        <p:spPr bwMode="auto">
          <a:xfrm>
            <a:off x="6120919" y="2778765"/>
            <a:ext cx="2277694" cy="1284877"/>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D1D8F221-9E99-4B9D-B41C-1BBF9FFC6EEF}"/>
              </a:ext>
            </a:extLst>
          </p:cNvPr>
          <p:cNvPicPr/>
          <p:nvPr/>
        </p:nvPicPr>
        <p:blipFill rotWithShape="1">
          <a:blip r:embed="rId5" cstate="hqprint">
            <a:extLst>
              <a:ext uri="{28A0092B-C50C-407E-A947-70E740481C1C}">
                <a14:useLocalDpi xmlns:a14="http://schemas.microsoft.com/office/drawing/2010/main"/>
              </a:ext>
            </a:extLst>
          </a:blip>
          <a:srcRect/>
          <a:stretch/>
        </p:blipFill>
        <p:spPr bwMode="auto">
          <a:xfrm>
            <a:off x="5673577" y="3872158"/>
            <a:ext cx="2403623" cy="1394178"/>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B99E4E23-8885-43C7-9680-E0C8C4ED1A6A}"/>
              </a:ext>
            </a:extLst>
          </p:cNvPr>
          <p:cNvPicPr/>
          <p:nvPr/>
        </p:nvPicPr>
        <p:blipFill rotWithShape="1">
          <a:blip r:embed="rId6" cstate="hqprint">
            <a:extLst>
              <a:ext uri="{28A0092B-C50C-407E-A947-70E740481C1C}">
                <a14:useLocalDpi xmlns:a14="http://schemas.microsoft.com/office/drawing/2010/main"/>
              </a:ext>
            </a:extLst>
          </a:blip>
          <a:srcRect/>
          <a:stretch/>
        </p:blipFill>
        <p:spPr bwMode="auto">
          <a:xfrm>
            <a:off x="4305300" y="1848214"/>
            <a:ext cx="2456509" cy="1585912"/>
          </a:xfrm>
          <a:prstGeom prst="rect">
            <a:avLst/>
          </a:prstGeom>
          <a:ln>
            <a:solidFill>
              <a:schemeClr val="bg1">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0968963"/>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8" name="TextBox 7">
            <a:extLst>
              <a:ext uri="{FF2B5EF4-FFF2-40B4-BE49-F238E27FC236}">
                <a16:creationId xmlns:a16="http://schemas.microsoft.com/office/drawing/2014/main" id="{76D80182-1278-48F4-9D4E-022DAFB186C4}"/>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85628538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pic>
        <p:nvPicPr>
          <p:cNvPr id="9" name="Picture 8"/>
          <p:cNvPicPr/>
          <p:nvPr/>
        </p:nvPicPr>
        <p:blipFill>
          <a:blip r:embed="rId3" cstate="hqprint">
            <a:extLst>
              <a:ext uri="{28A0092B-C50C-407E-A947-70E740481C1C}">
                <a14:useLocalDpi xmlns:a14="http://schemas.microsoft.com/office/drawing/2010/main"/>
              </a:ext>
            </a:extLst>
          </a:blip>
          <a:srcRect/>
          <a:stretch>
            <a:fillRect/>
          </a:stretch>
        </p:blipFill>
        <p:spPr bwMode="auto">
          <a:xfrm>
            <a:off x="5562600" y="1524000"/>
            <a:ext cx="2333624" cy="1766887"/>
          </a:xfrm>
          <a:prstGeom prst="rect">
            <a:avLst/>
          </a:prstGeom>
          <a:noFill/>
          <a:ln w="9525">
            <a:noFill/>
            <a:miter lim="800000"/>
            <a:headEnd/>
            <a:tailEnd/>
          </a:ln>
        </p:spPr>
      </p:pic>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11" name="Picture 10" descr="C:\Users\wllagoe.EADS\Pictures\Construction\IMG_1163.JPG"/>
          <p:cNvPicPr/>
          <p:nvPr/>
        </p:nvPicPr>
        <p:blipFill>
          <a:blip r:embed="rId4" cstate="hqprint">
            <a:extLst>
              <a:ext uri="{28A0092B-C50C-407E-A947-70E740481C1C}">
                <a14:useLocalDpi xmlns:a14="http://schemas.microsoft.com/office/drawing/2010/main"/>
              </a:ext>
            </a:extLst>
          </a:blip>
          <a:srcRect/>
          <a:stretch>
            <a:fillRect/>
          </a:stretch>
        </p:blipFill>
        <p:spPr bwMode="auto">
          <a:xfrm>
            <a:off x="7086600" y="2819400"/>
            <a:ext cx="1362074" cy="2209800"/>
          </a:xfrm>
          <a:prstGeom prst="rect">
            <a:avLst/>
          </a:prstGeom>
          <a:noFill/>
          <a:ln w="9525">
            <a:noFill/>
            <a:miter lim="800000"/>
            <a:headEnd/>
            <a:tailEnd/>
          </a:ln>
        </p:spPr>
      </p:pic>
      <p:sp>
        <p:nvSpPr>
          <p:cNvPr id="8" name="TextBox 7">
            <a:extLst>
              <a:ext uri="{FF2B5EF4-FFF2-40B4-BE49-F238E27FC236}">
                <a16:creationId xmlns:a16="http://schemas.microsoft.com/office/drawing/2014/main" id="{EECD6174-4990-4508-9436-7F3E918E9B5F}"/>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3792614395"/>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030833019"/>
              </p:ext>
            </p:extLst>
          </p:nvPr>
        </p:nvGraphicFramePr>
        <p:xfrm>
          <a:off x="609600" y="1143000"/>
          <a:ext cx="7924797" cy="1219201"/>
        </p:xfrm>
        <a:graphic>
          <a:graphicData uri="http://schemas.openxmlformats.org/drawingml/2006/table">
            <a:tbl>
              <a:tblPr>
                <a:tableStyleId>{00A15C55-8517-42AA-B614-E9B94910E393}</a:tableStyleId>
              </a:tblPr>
              <a:tblGrid>
                <a:gridCol w="3450241">
                  <a:extLst>
                    <a:ext uri="{9D8B030D-6E8A-4147-A177-3AD203B41FA5}">
                      <a16:colId xmlns:a16="http://schemas.microsoft.com/office/drawing/2014/main" val="20000"/>
                    </a:ext>
                  </a:extLst>
                </a:gridCol>
                <a:gridCol w="1236856">
                  <a:extLst>
                    <a:ext uri="{9D8B030D-6E8A-4147-A177-3AD203B41FA5}">
                      <a16:colId xmlns:a16="http://schemas.microsoft.com/office/drawing/2014/main" val="20001"/>
                    </a:ext>
                  </a:extLst>
                </a:gridCol>
                <a:gridCol w="902293">
                  <a:extLst>
                    <a:ext uri="{9D8B030D-6E8A-4147-A177-3AD203B41FA5}">
                      <a16:colId xmlns:a16="http://schemas.microsoft.com/office/drawing/2014/main" val="20002"/>
                    </a:ext>
                  </a:extLst>
                </a:gridCol>
                <a:gridCol w="748298">
                  <a:extLst>
                    <a:ext uri="{9D8B030D-6E8A-4147-A177-3AD203B41FA5}">
                      <a16:colId xmlns:a16="http://schemas.microsoft.com/office/drawing/2014/main" val="20003"/>
                    </a:ext>
                  </a:extLst>
                </a:gridCol>
                <a:gridCol w="748298">
                  <a:extLst>
                    <a:ext uri="{9D8B030D-6E8A-4147-A177-3AD203B41FA5}">
                      <a16:colId xmlns:a16="http://schemas.microsoft.com/office/drawing/2014/main" val="1010122525"/>
                    </a:ext>
                  </a:extLst>
                </a:gridCol>
                <a:gridCol w="838811">
                  <a:extLst>
                    <a:ext uri="{9D8B030D-6E8A-4147-A177-3AD203B41FA5}">
                      <a16:colId xmlns:a16="http://schemas.microsoft.com/office/drawing/2014/main" val="20004"/>
                    </a:ext>
                  </a:extLst>
                </a:gridCol>
              </a:tblGrid>
              <a:tr h="59218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NAICS 23</a:t>
                      </a:r>
                      <a:r>
                        <a:rPr lang="en-US" sz="1400" b="1" dirty="0"/>
                        <a:t>—CONSTRUCTION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FFY 2019</a:t>
                      </a:r>
                    </a:p>
                  </a:txBody>
                  <a:tcPr anchor="ctr" horzOverflow="overflow">
                    <a:solidFill>
                      <a:schemeClr val="bg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  1</a:t>
                      </a:r>
                      <a:r>
                        <a:rPr kumimoji="0" lang="en-US" sz="1000" b="1" i="0" u="none" strike="noStrike" cap="none" normalizeH="0" baseline="30000" dirty="0">
                          <a:ln>
                            <a:noFill/>
                          </a:ln>
                          <a:solidFill>
                            <a:schemeClr val="tx1"/>
                          </a:solidFill>
                          <a:effectLst/>
                          <a:latin typeface="Arial" charset="0"/>
                          <a:cs typeface="Arial" charset="0"/>
                        </a:rPr>
                        <a:t>st </a:t>
                      </a:r>
                      <a:r>
                        <a:rPr kumimoji="0" lang="en-US" sz="10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2</a:t>
                      </a:r>
                      <a:r>
                        <a:rPr kumimoji="0" lang="en-US" sz="1000" b="1" i="0" u="none" strike="noStrike" cap="none" normalizeH="0" baseline="30000" dirty="0">
                          <a:ln>
                            <a:noFill/>
                          </a:ln>
                          <a:solidFill>
                            <a:schemeClr val="tx1"/>
                          </a:solidFill>
                          <a:effectLst/>
                          <a:latin typeface="Arial" charset="0"/>
                          <a:cs typeface="Arial" charset="0"/>
                        </a:rPr>
                        <a:t>nd</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Total Fatalities</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effectLst/>
                        </a:rPr>
                        <a:t>18</a:t>
                      </a:r>
                    </a:p>
                  </a:txBody>
                  <a:tcP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8</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13</a:t>
                      </a:r>
                    </a:p>
                  </a:txBody>
                  <a:tcPr horzOverflow="overflow">
                    <a:solidFill>
                      <a:schemeClr val="bg1">
                        <a:lumMod val="95000"/>
                      </a:schemeClr>
                    </a:solidFill>
                  </a:tcPr>
                </a:tc>
                <a:extLst>
                  <a:ext uri="{0D108BD9-81ED-4DB2-BD59-A6C34878D82A}">
                    <a16:rowId xmlns:a16="http://schemas.microsoft.com/office/drawing/2014/main" val="10001"/>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effectLst/>
                        </a:rPr>
                        <a:t>4</a:t>
                      </a:r>
                      <a:r>
                        <a:rPr kumimoji="0" lang="en-US" sz="1200" b="0" i="1" u="none" strike="noStrike" cap="none" normalizeH="0" baseline="30000" dirty="0">
                          <a:ln>
                            <a:noFill/>
                          </a:ln>
                          <a:effectLst/>
                        </a:rPr>
                        <a:t>th</a:t>
                      </a:r>
                      <a:r>
                        <a:rPr kumimoji="0" lang="en-US" sz="1200" b="0" i="1" u="none" strike="noStrike" cap="none" normalizeH="0" baseline="0" dirty="0">
                          <a:ln>
                            <a:noFill/>
                          </a:ln>
                          <a:effectLst/>
                        </a:rPr>
                        <a:t> Qtr.  Total Fatality Rate</a:t>
                      </a:r>
                      <a:endParaRPr kumimoji="0" lang="en-US" sz="12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0.0017</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3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horzOverflow="overflow">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N/A</a:t>
                      </a:r>
                    </a:p>
                  </a:txBody>
                  <a:tcPr horzOverflow="overflow">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8" name="Table 7">
            <a:extLst>
              <a:ext uri="{FF2B5EF4-FFF2-40B4-BE49-F238E27FC236}">
                <a16:creationId xmlns:a16="http://schemas.microsoft.com/office/drawing/2014/main" id="{551D7D50-EAB8-4089-9442-23CB7A3F44C9}"/>
              </a:ext>
            </a:extLst>
          </p:cNvPr>
          <p:cNvGraphicFramePr>
            <a:graphicFrameLocks noGrp="1"/>
          </p:cNvGraphicFramePr>
          <p:nvPr>
            <p:extLst>
              <p:ext uri="{D42A27DB-BD31-4B8C-83A1-F6EECF244321}">
                <p14:modId xmlns:p14="http://schemas.microsoft.com/office/powerpoint/2010/main" val="101012136"/>
              </p:ext>
            </p:extLst>
          </p:nvPr>
        </p:nvGraphicFramePr>
        <p:xfrm>
          <a:off x="609599" y="2514601"/>
          <a:ext cx="7924799" cy="3381925"/>
        </p:xfrm>
        <a:graphic>
          <a:graphicData uri="http://schemas.openxmlformats.org/drawingml/2006/table">
            <a:tbl>
              <a:tblPr firstRow="1" bandRow="1">
                <a:tableStyleId>{00A15C55-8517-42AA-B614-E9B94910E393}</a:tableStyleId>
              </a:tblPr>
              <a:tblGrid>
                <a:gridCol w="1795388">
                  <a:extLst>
                    <a:ext uri="{9D8B030D-6E8A-4147-A177-3AD203B41FA5}">
                      <a16:colId xmlns:a16="http://schemas.microsoft.com/office/drawing/2014/main" val="20000"/>
                    </a:ext>
                  </a:extLst>
                </a:gridCol>
                <a:gridCol w="644915">
                  <a:extLst>
                    <a:ext uri="{9D8B030D-6E8A-4147-A177-3AD203B41FA5}">
                      <a16:colId xmlns:a16="http://schemas.microsoft.com/office/drawing/2014/main" val="20001"/>
                    </a:ext>
                  </a:extLst>
                </a:gridCol>
                <a:gridCol w="644915">
                  <a:extLst>
                    <a:ext uri="{9D8B030D-6E8A-4147-A177-3AD203B41FA5}">
                      <a16:colId xmlns:a16="http://schemas.microsoft.com/office/drawing/2014/main" val="3838810103"/>
                    </a:ext>
                  </a:extLst>
                </a:gridCol>
                <a:gridCol w="724866">
                  <a:extLst>
                    <a:ext uri="{9D8B030D-6E8A-4147-A177-3AD203B41FA5}">
                      <a16:colId xmlns:a16="http://schemas.microsoft.com/office/drawing/2014/main" val="20002"/>
                    </a:ext>
                  </a:extLst>
                </a:gridCol>
                <a:gridCol w="1962403">
                  <a:extLst>
                    <a:ext uri="{9D8B030D-6E8A-4147-A177-3AD203B41FA5}">
                      <a16:colId xmlns:a16="http://schemas.microsoft.com/office/drawing/2014/main" val="20003"/>
                    </a:ext>
                  </a:extLst>
                </a:gridCol>
                <a:gridCol w="696337">
                  <a:extLst>
                    <a:ext uri="{9D8B030D-6E8A-4147-A177-3AD203B41FA5}">
                      <a16:colId xmlns:a16="http://schemas.microsoft.com/office/drawing/2014/main" val="20004"/>
                    </a:ext>
                  </a:extLst>
                </a:gridCol>
                <a:gridCol w="696337">
                  <a:extLst>
                    <a:ext uri="{9D8B030D-6E8A-4147-A177-3AD203B41FA5}">
                      <a16:colId xmlns:a16="http://schemas.microsoft.com/office/drawing/2014/main" val="3251005767"/>
                    </a:ext>
                  </a:extLst>
                </a:gridCol>
                <a:gridCol w="759638">
                  <a:extLst>
                    <a:ext uri="{9D8B030D-6E8A-4147-A177-3AD203B41FA5}">
                      <a16:colId xmlns:a16="http://schemas.microsoft.com/office/drawing/2014/main" val="20005"/>
                    </a:ext>
                  </a:extLst>
                </a:gridCol>
              </a:tblGrid>
              <a:tr h="498517">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3095">
                <a:tc>
                  <a:txBody>
                    <a:bodyPr/>
                    <a:lstStyle/>
                    <a:p>
                      <a:pPr algn="r"/>
                      <a:r>
                        <a:rPr lang="en-US" sz="1300" b="0" i="1" dirty="0">
                          <a:solidFill>
                            <a:schemeClr val="tx1"/>
                          </a:solidFill>
                        </a:rPr>
                        <a:t>Struck By</a:t>
                      </a:r>
                    </a:p>
                  </a:txBody>
                  <a:tcPr anchor="ctr">
                    <a:solidFill>
                      <a:schemeClr val="bg1">
                        <a:lumMod val="95000"/>
                      </a:schemeClr>
                    </a:solidFill>
                  </a:tcPr>
                </a:tc>
                <a:tc>
                  <a:txBody>
                    <a:bodyPr/>
                    <a:lstStyle/>
                    <a:p>
                      <a:pPr algn="ctr"/>
                      <a:r>
                        <a:rPr lang="en-US" sz="1300" i="0" dirty="0"/>
                        <a:t>1</a:t>
                      </a:r>
                    </a:p>
                  </a:txBody>
                  <a:tcPr anchor="ctr">
                    <a:solidFill>
                      <a:schemeClr val="bg1">
                        <a:lumMod val="95000"/>
                      </a:schemeClr>
                    </a:solidFill>
                  </a:tcPr>
                </a:tc>
                <a:tc>
                  <a:txBody>
                    <a:bodyPr/>
                    <a:lstStyle/>
                    <a:p>
                      <a:pPr algn="ctr"/>
                      <a:r>
                        <a:rPr lang="en-US" sz="1300" i="0" dirty="0"/>
                        <a:t>3</a:t>
                      </a:r>
                    </a:p>
                  </a:txBody>
                  <a:tcPr anchor="ctr">
                    <a:solidFill>
                      <a:schemeClr val="bg1">
                        <a:lumMod val="95000"/>
                      </a:schemeClr>
                    </a:solidFill>
                  </a:tcPr>
                </a:tc>
                <a:tc>
                  <a:txBody>
                    <a:bodyPr/>
                    <a:lstStyle/>
                    <a:p>
                      <a:pPr algn="ctr"/>
                      <a:r>
                        <a:rPr lang="en-US" sz="1300" b="1" i="1" dirty="0"/>
                        <a:t>4</a:t>
                      </a:r>
                    </a:p>
                  </a:txBody>
                  <a:tcPr anchor="ctr">
                    <a:solidFill>
                      <a:schemeClr val="bg1">
                        <a:lumMod val="95000"/>
                      </a:schemeClr>
                    </a:solidFill>
                  </a:tcPr>
                </a:tc>
                <a:tc>
                  <a:txBody>
                    <a:bodyPr/>
                    <a:lstStyle/>
                    <a:p>
                      <a:pPr algn="r"/>
                      <a:r>
                        <a:rPr lang="en-US" sz="13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1"/>
                  </a:ext>
                </a:extLst>
              </a:tr>
              <a:tr h="433179">
                <a:tc>
                  <a:txBody>
                    <a:bodyPr/>
                    <a:lstStyle/>
                    <a:p>
                      <a:pPr algn="r"/>
                      <a:r>
                        <a:rPr lang="en-US" sz="13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77706">
                <a:tc>
                  <a:txBody>
                    <a:bodyPr/>
                    <a:lstStyle/>
                    <a:p>
                      <a:pPr algn="r"/>
                      <a:r>
                        <a:rPr lang="en-US" sz="13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28790">
                <a:tc>
                  <a:txBody>
                    <a:bodyPr/>
                    <a:lstStyle/>
                    <a:p>
                      <a:pPr algn="r"/>
                      <a:r>
                        <a:rPr lang="en-US" sz="1300" b="0" i="1" dirty="0"/>
                        <a:t>Fall (Same</a:t>
                      </a:r>
                      <a:r>
                        <a:rPr lang="en-US" sz="1300" b="0" i="1" baseline="0" dirty="0"/>
                        <a:t> Level)</a:t>
                      </a:r>
                      <a:endParaRPr lang="en-US" sz="13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3179">
                <a:tc>
                  <a:txBody>
                    <a:bodyPr/>
                    <a:lstStyle/>
                    <a:p>
                      <a:pPr algn="r"/>
                      <a:r>
                        <a:rPr lang="en-US" sz="13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7</a:t>
                      </a:r>
                    </a:p>
                  </a:txBody>
                  <a:tcPr anchor="ctr">
                    <a:solidFill>
                      <a:schemeClr val="bg1">
                        <a:lumMod val="95000"/>
                      </a:schemeClr>
                    </a:solidFill>
                  </a:tcPr>
                </a:tc>
                <a:tc>
                  <a:txBody>
                    <a:bodyPr/>
                    <a:lstStyle/>
                    <a:p>
                      <a:pPr algn="r"/>
                      <a:r>
                        <a:rPr lang="en-US" sz="13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86544">
                <a:tc>
                  <a:txBody>
                    <a:bodyPr/>
                    <a:lstStyle/>
                    <a:p>
                      <a:pPr algn="r"/>
                      <a:r>
                        <a:rPr lang="en-US" sz="13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6"/>
                  </a:ext>
                </a:extLst>
              </a:tr>
              <a:tr h="511791">
                <a:tc>
                  <a:txBody>
                    <a:bodyPr/>
                    <a:lstStyle/>
                    <a:p>
                      <a:pPr algn="r"/>
                      <a:r>
                        <a:rPr lang="en-US" sz="13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6" name="TextBox 5">
            <a:extLst>
              <a:ext uri="{FF2B5EF4-FFF2-40B4-BE49-F238E27FC236}">
                <a16:creationId xmlns:a16="http://schemas.microsoft.com/office/drawing/2014/main" id="{03C40F87-3333-48F0-A6AF-B9F411CF1CDB}"/>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47613049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7" name="Group 22">
            <a:extLst>
              <a:ext uri="{FF2B5EF4-FFF2-40B4-BE49-F238E27FC236}">
                <a16:creationId xmlns:a16="http://schemas.microsoft.com/office/drawing/2014/main" id="{C44D24E8-1176-4C67-9E08-326EA26D433E}"/>
              </a:ext>
            </a:extLst>
          </p:cNvPr>
          <p:cNvGraphicFramePr>
            <a:graphicFrameLocks noGrp="1"/>
          </p:cNvGraphicFramePr>
          <p:nvPr>
            <p:extLst>
              <p:ext uri="{D42A27DB-BD31-4B8C-83A1-F6EECF244321}">
                <p14:modId xmlns:p14="http://schemas.microsoft.com/office/powerpoint/2010/main" val="1465997208"/>
              </p:ext>
            </p:extLst>
          </p:nvPr>
        </p:nvGraphicFramePr>
        <p:xfrm>
          <a:off x="609601" y="3166350"/>
          <a:ext cx="7924798" cy="2777250"/>
        </p:xfrm>
        <a:graphic>
          <a:graphicData uri="http://schemas.openxmlformats.org/drawingml/2006/table">
            <a:tbl>
              <a:tblPr>
                <a:tableStyleId>{00A15C55-8517-42AA-B614-E9B94910E393}</a:tableStyleId>
              </a:tblPr>
              <a:tblGrid>
                <a:gridCol w="4645571">
                  <a:extLst>
                    <a:ext uri="{9D8B030D-6E8A-4147-A177-3AD203B41FA5}">
                      <a16:colId xmlns:a16="http://schemas.microsoft.com/office/drawing/2014/main" val="20000"/>
                    </a:ext>
                  </a:extLst>
                </a:gridCol>
                <a:gridCol w="819807">
                  <a:extLst>
                    <a:ext uri="{9D8B030D-6E8A-4147-A177-3AD203B41FA5}">
                      <a16:colId xmlns:a16="http://schemas.microsoft.com/office/drawing/2014/main" val="20001"/>
                    </a:ext>
                  </a:extLst>
                </a:gridCol>
                <a:gridCol w="819807">
                  <a:extLst>
                    <a:ext uri="{9D8B030D-6E8A-4147-A177-3AD203B41FA5}">
                      <a16:colId xmlns:a16="http://schemas.microsoft.com/office/drawing/2014/main" val="1184546974"/>
                    </a:ext>
                  </a:extLst>
                </a:gridCol>
                <a:gridCol w="683172">
                  <a:extLst>
                    <a:ext uri="{9D8B030D-6E8A-4147-A177-3AD203B41FA5}">
                      <a16:colId xmlns:a16="http://schemas.microsoft.com/office/drawing/2014/main" val="20002"/>
                    </a:ext>
                  </a:extLst>
                </a:gridCol>
                <a:gridCol w="956441">
                  <a:extLst>
                    <a:ext uri="{9D8B030D-6E8A-4147-A177-3AD203B41FA5}">
                      <a16:colId xmlns:a16="http://schemas.microsoft.com/office/drawing/2014/main" val="20003"/>
                    </a:ext>
                  </a:extLst>
                </a:gridCol>
              </a:tblGrid>
              <a:tr h="843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Compliance Inspections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247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431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678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1,050</a:t>
                      </a:r>
                    </a:p>
                  </a:txBody>
                  <a:tcPr anchor="ctr" horzOverflow="overflow">
                    <a:solidFill>
                      <a:schemeClr val="bg1">
                        <a:lumMod val="95000"/>
                      </a:schemeClr>
                    </a:solidFill>
                  </a:tcPr>
                </a:tc>
                <a:extLst>
                  <a:ext uri="{0D108BD9-81ED-4DB2-BD59-A6C34878D82A}">
                    <a16:rowId xmlns:a16="http://schemas.microsoft.com/office/drawing/2014/main" val="10001"/>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Consultative Visits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119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96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215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200</a:t>
                      </a:r>
                    </a:p>
                  </a:txBody>
                  <a:tcPr anchor="ctr" horzOverflow="overflow">
                    <a:solidFill>
                      <a:schemeClr val="bg1">
                        <a:lumMod val="85000"/>
                      </a:schemeClr>
                    </a:solidFill>
                  </a:tcPr>
                </a:tc>
                <a:extLst>
                  <a:ext uri="{0D108BD9-81ED-4DB2-BD59-A6C34878D82A}">
                    <a16:rowId xmlns:a16="http://schemas.microsoft.com/office/drawing/2014/main" val="10002"/>
                  </a:ext>
                </a:extLst>
              </a:tr>
              <a:tr h="5820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OSH Outreach Events (10- and 30- Hour Construction Courses)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8</a:t>
                      </a:r>
                    </a:p>
                  </a:txBody>
                  <a:tcPr anchor="ctr" horzOverflow="overflow">
                    <a:solidFill>
                      <a:schemeClr val="bg1">
                        <a:lumMod val="95000"/>
                      </a:schemeClr>
                    </a:solidFill>
                  </a:tcPr>
                </a:tc>
                <a:extLst>
                  <a:ext uri="{0D108BD9-81ED-4DB2-BD59-A6C34878D82A}">
                    <a16:rowId xmlns:a16="http://schemas.microsoft.com/office/drawing/2014/main" val="10003"/>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People Trained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493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434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927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2,500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6" name="Group 128">
            <a:extLst>
              <a:ext uri="{FF2B5EF4-FFF2-40B4-BE49-F238E27FC236}">
                <a16:creationId xmlns:a16="http://schemas.microsoft.com/office/drawing/2014/main" id="{5882F510-3314-45C5-94B6-708C35BE3936}"/>
              </a:ext>
            </a:extLst>
          </p:cNvPr>
          <p:cNvGraphicFramePr>
            <a:graphicFrameLocks noGrp="1"/>
          </p:cNvGraphicFramePr>
          <p:nvPr>
            <p:extLst>
              <p:ext uri="{D42A27DB-BD31-4B8C-83A1-F6EECF244321}">
                <p14:modId xmlns:p14="http://schemas.microsoft.com/office/powerpoint/2010/main" val="3149326400"/>
              </p:ext>
            </p:extLst>
          </p:nvPr>
        </p:nvGraphicFramePr>
        <p:xfrm>
          <a:off x="609600" y="1143000"/>
          <a:ext cx="7929234" cy="173944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379515">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23*</a:t>
                      </a:r>
                      <a:r>
                        <a:rPr lang="en-US" sz="1800" b="1" dirty="0"/>
                        <a:t>—</a:t>
                      </a:r>
                      <a:r>
                        <a:rPr kumimoji="0" lang="en-US" sz="1800" b="1" i="0" u="none" strike="noStrike" cap="none" normalizeH="0" baseline="0" dirty="0">
                          <a:ln>
                            <a:noFill/>
                          </a:ln>
                          <a:solidFill>
                            <a:schemeClr val="tx1"/>
                          </a:solidFill>
                          <a:effectLst/>
                          <a:latin typeface="Arial" charset="0"/>
                          <a:cs typeface="Arial" charset="0"/>
                        </a:rPr>
                        <a:t>CONSTRUCTION</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111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3795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2018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2846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1.8</a:t>
                      </a:r>
                    </a:p>
                  </a:txBody>
                  <a:tcPr horzOverflow="overflow">
                    <a:solidFill>
                      <a:schemeClr val="bg1">
                        <a:lumMod val="9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28%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3.1</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3.1</a:t>
                      </a:r>
                    </a:p>
                  </a:txBody>
                  <a:tcPr horzOverflow="overflow">
                    <a:solidFill>
                      <a:schemeClr val="bg1">
                        <a:lumMod val="95000"/>
                      </a:schemeClr>
                    </a:solidFill>
                  </a:tcPr>
                </a:tc>
                <a:tc>
                  <a:txBody>
                    <a:bodyPr/>
                    <a:lstStyle/>
                    <a:p>
                      <a:pPr algn="ctr"/>
                      <a:r>
                        <a:rPr lang="en-US" sz="1200" b="1" i="1" dirty="0"/>
                        <a:t>19% Lower</a:t>
                      </a:r>
                    </a:p>
                  </a:txBody>
                  <a:tcPr horzOverflow="overflow">
                    <a:solidFill>
                      <a:schemeClr val="bg1">
                        <a:lumMod val="95000"/>
                      </a:schemeClr>
                    </a:solidFill>
                  </a:tcPr>
                </a:tc>
                <a:extLst>
                  <a:ext uri="{0D108BD9-81ED-4DB2-BD59-A6C34878D82A}">
                    <a16:rowId xmlns:a16="http://schemas.microsoft.com/office/drawing/2014/main" val="10003"/>
                  </a:ext>
                </a:extLst>
              </a:tr>
              <a:tr h="2846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1.1</a:t>
                      </a:r>
                    </a:p>
                  </a:txBody>
                  <a:tcPr horzOverflow="overflow">
                    <a:solidFill>
                      <a:schemeClr val="bg1">
                        <a:lumMod val="8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21%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1.6</a:t>
                      </a:r>
                    </a:p>
                  </a:txBody>
                  <a:tcPr horzOverflow="overflow">
                    <a:solidFill>
                      <a:schemeClr val="bg1">
                        <a:lumMod val="85000"/>
                      </a:schemeClr>
                    </a:solidFill>
                  </a:tcPr>
                </a:tc>
                <a:tc>
                  <a:txBody>
                    <a:bodyPr/>
                    <a:lstStyle/>
                    <a:p>
                      <a:pPr algn="ctr"/>
                      <a:r>
                        <a:rPr lang="en-US" sz="1200" i="1" dirty="0"/>
                        <a:t>1.8</a:t>
                      </a:r>
                    </a:p>
                  </a:txBody>
                  <a:tcPr horzOverflow="overflow">
                    <a:solidFill>
                      <a:schemeClr val="bg1">
                        <a:lumMod val="85000"/>
                      </a:schemeClr>
                    </a:solidFill>
                  </a:tcPr>
                </a:tc>
                <a:tc gridSpan="2">
                  <a:txBody>
                    <a:bodyPr/>
                    <a:lstStyle/>
                    <a:p>
                      <a:pPr algn="ctr"/>
                      <a:r>
                        <a:rPr lang="en-US" sz="1200" b="1" i="1" dirty="0"/>
                        <a:t>6%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1.7</a:t>
                      </a:r>
                    </a:p>
                  </a:txBody>
                  <a:tcPr horzOverflow="overflow">
                    <a:solidFill>
                      <a:schemeClr val="bg1">
                        <a:lumMod val="85000"/>
                      </a:schemeClr>
                    </a:solidFill>
                  </a:tcPr>
                </a:tc>
                <a:tc>
                  <a:txBody>
                    <a:bodyPr/>
                    <a:lstStyle/>
                    <a:p>
                      <a:pPr algn="ctr"/>
                      <a:r>
                        <a:rPr lang="en-US" sz="1200" b="1" i="1" dirty="0"/>
                        <a:t>6%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A8D1762E-6389-4F23-966A-18BE2470915A}"/>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122122581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pic>
        <p:nvPicPr>
          <p:cNvPr id="17" name="Picture 16">
            <a:extLst>
              <a:ext uri="{FF2B5EF4-FFF2-40B4-BE49-F238E27FC236}">
                <a16:creationId xmlns:a16="http://schemas.microsoft.com/office/drawing/2014/main" id="{A1D21761-1394-47F6-8DD1-4E8FBA2AE0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08513" y="3292641"/>
            <a:ext cx="1197813" cy="898359"/>
          </a:xfrm>
          <a:prstGeom prst="rect">
            <a:avLst/>
          </a:prstGeom>
        </p:spPr>
      </p:pic>
      <p:pic>
        <p:nvPicPr>
          <p:cNvPr id="19" name="Picture 18">
            <a:extLst>
              <a:ext uri="{FF2B5EF4-FFF2-40B4-BE49-F238E27FC236}">
                <a16:creationId xmlns:a16="http://schemas.microsoft.com/office/drawing/2014/main" id="{42D5DB8F-B6A1-426E-B12C-D4025A504B3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6096000" y="3276101"/>
            <a:ext cx="1219866" cy="914899"/>
          </a:xfrm>
          <a:prstGeom prst="rect">
            <a:avLst/>
          </a:prstGeom>
        </p:spPr>
      </p:pic>
      <p:pic>
        <p:nvPicPr>
          <p:cNvPr id="20" name="Picture 19">
            <a:extLst>
              <a:ext uri="{FF2B5EF4-FFF2-40B4-BE49-F238E27FC236}">
                <a16:creationId xmlns:a16="http://schemas.microsoft.com/office/drawing/2014/main" id="{DC93077B-DF70-4A3F-8623-F97E67031BC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53000" y="3276101"/>
            <a:ext cx="1178197" cy="871864"/>
          </a:xfrm>
          <a:prstGeom prst="rect">
            <a:avLst/>
          </a:prstGeom>
        </p:spPr>
      </p:pic>
      <p:pic>
        <p:nvPicPr>
          <p:cNvPr id="22" name="Picture 21">
            <a:extLst>
              <a:ext uri="{FF2B5EF4-FFF2-40B4-BE49-F238E27FC236}">
                <a16:creationId xmlns:a16="http://schemas.microsoft.com/office/drawing/2014/main" id="{86305363-F5B6-4886-95E2-3FE730FC44F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3802626" y="3276101"/>
            <a:ext cx="1179094" cy="884321"/>
          </a:xfrm>
          <a:prstGeom prst="rect">
            <a:avLst/>
          </a:prstGeom>
        </p:spPr>
      </p:pic>
      <p:pic>
        <p:nvPicPr>
          <p:cNvPr id="23" name="Picture 22" descr="C:\Users\wllagoe.EADS\Pictures\Construction\IMG_1163.JPG">
            <a:extLst>
              <a:ext uri="{FF2B5EF4-FFF2-40B4-BE49-F238E27FC236}">
                <a16:creationId xmlns:a16="http://schemas.microsoft.com/office/drawing/2014/main" id="{A348B6C0-2D85-4CA2-BE9D-59E7F611286D}"/>
              </a:ext>
            </a:extLst>
          </p:cNvPr>
          <p:cNvPicPr/>
          <p:nvPr/>
        </p:nvPicPr>
        <p:blipFill>
          <a:blip r:embed="rId7" cstate="hqprint">
            <a:extLst>
              <a:ext uri="{28A0092B-C50C-407E-A947-70E740481C1C}">
                <a14:useLocalDpi xmlns:a14="http://schemas.microsoft.com/office/drawing/2010/main"/>
              </a:ext>
            </a:extLst>
          </a:blip>
          <a:srcRect/>
          <a:stretch>
            <a:fillRect/>
          </a:stretch>
        </p:blipFill>
        <p:spPr bwMode="auto">
          <a:xfrm>
            <a:off x="602223" y="3313379"/>
            <a:ext cx="1371603" cy="834586"/>
          </a:xfrm>
          <a:prstGeom prst="rect">
            <a:avLst/>
          </a:prstGeom>
          <a:noFill/>
          <a:ln w="9525">
            <a:noFill/>
            <a:miter lim="800000"/>
            <a:headEnd/>
            <a:tailEnd/>
          </a:ln>
        </p:spPr>
      </p:pic>
      <p:pic>
        <p:nvPicPr>
          <p:cNvPr id="24" name="Picture 23" descr="C:\Documents and Settings\Wanda Lagoe\My Documents\My Pictures\PSM\IMG_1889.JPG">
            <a:extLst>
              <a:ext uri="{FF2B5EF4-FFF2-40B4-BE49-F238E27FC236}">
                <a16:creationId xmlns:a16="http://schemas.microsoft.com/office/drawing/2014/main" id="{54668D7E-3876-40DB-9FF7-CCA38AC63DC8}"/>
              </a:ext>
            </a:extLst>
          </p:cNvPr>
          <p:cNvPicPr/>
          <p:nvPr/>
        </p:nvPicPr>
        <p:blipFill>
          <a:blip r:embed="rId8" cstate="hqprint">
            <a:extLst>
              <a:ext uri="{28A0092B-C50C-407E-A947-70E740481C1C}">
                <a14:useLocalDpi xmlns:a14="http://schemas.microsoft.com/office/drawing/2010/main"/>
              </a:ext>
            </a:extLst>
          </a:blip>
          <a:srcRect/>
          <a:stretch>
            <a:fillRect/>
          </a:stretch>
        </p:blipFill>
        <p:spPr bwMode="auto">
          <a:xfrm>
            <a:off x="1881250" y="3292954"/>
            <a:ext cx="2378576" cy="855011"/>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F97276C-2D2F-447A-AFA2-B5D3CBF142E5}"/>
              </a:ext>
            </a:extLst>
          </p:cNvPr>
          <p:cNvGraphicFramePr>
            <a:graphicFrameLocks noGrp="1"/>
          </p:cNvGraphicFramePr>
          <p:nvPr>
            <p:extLst>
              <p:ext uri="{D42A27DB-BD31-4B8C-83A1-F6EECF244321}">
                <p14:modId xmlns:p14="http://schemas.microsoft.com/office/powerpoint/2010/main" val="3462800847"/>
              </p:ext>
            </p:extLst>
          </p:nvPr>
        </p:nvGraphicFramePr>
        <p:xfrm>
          <a:off x="609597" y="1142999"/>
          <a:ext cx="7896730" cy="2149639"/>
        </p:xfrm>
        <a:graphic>
          <a:graphicData uri="http://schemas.openxmlformats.org/drawingml/2006/table">
            <a:tbl>
              <a:tblPr firstRow="1" bandRow="1">
                <a:tableStyleId>{00A15C55-8517-42AA-B614-E9B94910E393}</a:tableStyleId>
              </a:tblPr>
              <a:tblGrid>
                <a:gridCol w="4015287">
                  <a:extLst>
                    <a:ext uri="{9D8B030D-6E8A-4147-A177-3AD203B41FA5}">
                      <a16:colId xmlns:a16="http://schemas.microsoft.com/office/drawing/2014/main" val="20000"/>
                    </a:ext>
                  </a:extLst>
                </a:gridCol>
                <a:gridCol w="936900">
                  <a:extLst>
                    <a:ext uri="{9D8B030D-6E8A-4147-A177-3AD203B41FA5}">
                      <a16:colId xmlns:a16="http://schemas.microsoft.com/office/drawing/2014/main" val="20001"/>
                    </a:ext>
                  </a:extLst>
                </a:gridCol>
                <a:gridCol w="936900">
                  <a:extLst>
                    <a:ext uri="{9D8B030D-6E8A-4147-A177-3AD203B41FA5}">
                      <a16:colId xmlns:a16="http://schemas.microsoft.com/office/drawing/2014/main" val="1974649517"/>
                    </a:ext>
                  </a:extLst>
                </a:gridCol>
                <a:gridCol w="869979">
                  <a:extLst>
                    <a:ext uri="{9D8B030D-6E8A-4147-A177-3AD203B41FA5}">
                      <a16:colId xmlns:a16="http://schemas.microsoft.com/office/drawing/2014/main" val="20002"/>
                    </a:ext>
                  </a:extLst>
                </a:gridCol>
                <a:gridCol w="1137664">
                  <a:extLst>
                    <a:ext uri="{9D8B030D-6E8A-4147-A177-3AD203B41FA5}">
                      <a16:colId xmlns:a16="http://schemas.microsoft.com/office/drawing/2014/main" val="20003"/>
                    </a:ext>
                  </a:extLst>
                </a:gridCol>
              </a:tblGrid>
              <a:tr h="568995">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500" dirty="0">
                          <a:solidFill>
                            <a:schemeClr val="tx1"/>
                          </a:solidFill>
                        </a:rPr>
                        <a:t>1</a:t>
                      </a:r>
                      <a:r>
                        <a:rPr lang="en-US" sz="1500" baseline="30000" dirty="0">
                          <a:solidFill>
                            <a:schemeClr val="tx1"/>
                          </a:solidFill>
                        </a:rPr>
                        <a:t>st</a:t>
                      </a:r>
                      <a:r>
                        <a:rPr lang="en-US" sz="1500" dirty="0">
                          <a:solidFill>
                            <a:schemeClr val="tx1"/>
                          </a:solidFill>
                        </a:rPr>
                        <a:t> Qtr.</a:t>
                      </a:r>
                    </a:p>
                  </a:txBody>
                  <a:tcPr anchor="ctr">
                    <a:solidFill>
                      <a:schemeClr val="bg1">
                        <a:lumMod val="75000"/>
                      </a:schemeClr>
                    </a:solidFill>
                  </a:tcPr>
                </a:tc>
                <a:tc>
                  <a:txBody>
                    <a:bodyPr/>
                    <a:lstStyle/>
                    <a:p>
                      <a:pPr algn="ctr"/>
                      <a:r>
                        <a:rPr lang="en-US" sz="1500" dirty="0">
                          <a:solidFill>
                            <a:schemeClr val="tx1"/>
                          </a:solidFill>
                        </a:rPr>
                        <a:t>2</a:t>
                      </a:r>
                      <a:r>
                        <a:rPr lang="en-US" sz="1500" baseline="30000" dirty="0">
                          <a:solidFill>
                            <a:schemeClr val="tx1"/>
                          </a:solidFill>
                        </a:rPr>
                        <a:t>nd</a:t>
                      </a:r>
                      <a:r>
                        <a:rPr lang="en-US" sz="1500"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95161">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i="0" dirty="0"/>
                        <a:t>12</a:t>
                      </a:r>
                    </a:p>
                  </a:txBody>
                  <a:tcPr anchor="ctr">
                    <a:solidFill>
                      <a:schemeClr val="bg1">
                        <a:lumMod val="85000"/>
                      </a:schemeClr>
                    </a:solidFill>
                  </a:tcPr>
                </a:tc>
                <a:tc>
                  <a:txBody>
                    <a:bodyPr/>
                    <a:lstStyle/>
                    <a:p>
                      <a:pPr algn="ctr"/>
                      <a:r>
                        <a:rPr lang="en-US" sz="1400" b="1" i="1" dirty="0"/>
                        <a:t>14</a:t>
                      </a:r>
                    </a:p>
                  </a:txBody>
                  <a:tcPr anchor="ctr">
                    <a:solidFill>
                      <a:schemeClr val="bg1">
                        <a:lumMod val="85000"/>
                      </a:schemeClr>
                    </a:solidFill>
                  </a:tcPr>
                </a:tc>
                <a:tc>
                  <a:txBody>
                    <a:bodyPr/>
                    <a:lstStyle/>
                    <a:p>
                      <a:pPr algn="ctr"/>
                      <a:r>
                        <a:rPr lang="en-US" sz="1400" i="0" dirty="0"/>
                        <a:t>60</a:t>
                      </a:r>
                    </a:p>
                  </a:txBody>
                  <a:tcPr anchor="ctr">
                    <a:solidFill>
                      <a:schemeClr val="bg1">
                        <a:lumMod val="85000"/>
                      </a:schemeClr>
                    </a:solidFill>
                  </a:tcPr>
                </a:tc>
                <a:extLst>
                  <a:ext uri="{0D108BD9-81ED-4DB2-BD59-A6C34878D82A}">
                    <a16:rowId xmlns:a16="http://schemas.microsoft.com/office/drawing/2014/main" val="10001"/>
                  </a:ext>
                </a:extLst>
              </a:tr>
              <a:tr h="395161">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i="0" dirty="0"/>
                        <a:t>3</a:t>
                      </a:r>
                    </a:p>
                  </a:txBody>
                  <a:tcPr anchor="ctr">
                    <a:solidFill>
                      <a:schemeClr val="bg1">
                        <a:lumMod val="95000"/>
                      </a:schemeClr>
                    </a:solidFill>
                  </a:tcPr>
                </a:tc>
                <a:tc>
                  <a:txBody>
                    <a:bodyPr/>
                    <a:lstStyle/>
                    <a:p>
                      <a:pPr algn="ctr"/>
                      <a:r>
                        <a:rPr lang="en-US" sz="1400" i="0" dirty="0"/>
                        <a:t>6</a:t>
                      </a:r>
                    </a:p>
                  </a:txBody>
                  <a:tcPr anchor="ctr">
                    <a:solidFill>
                      <a:schemeClr val="bg1">
                        <a:lumMod val="95000"/>
                      </a:schemeClr>
                    </a:solidFill>
                  </a:tcPr>
                </a:tc>
                <a:tc>
                  <a:txBody>
                    <a:bodyPr/>
                    <a:lstStyle/>
                    <a:p>
                      <a:pPr algn="ctr"/>
                      <a:r>
                        <a:rPr lang="en-US" sz="1400" b="1" i="1" dirty="0"/>
                        <a:t>9</a:t>
                      </a:r>
                    </a:p>
                  </a:txBody>
                  <a:tcPr anchor="ctr">
                    <a:solidFill>
                      <a:schemeClr val="bg1">
                        <a:lumMod val="95000"/>
                      </a:schemeClr>
                    </a:solidFill>
                  </a:tcPr>
                </a:tc>
                <a:tc>
                  <a:txBody>
                    <a:bodyPr/>
                    <a:lstStyle/>
                    <a:p>
                      <a:pPr algn="ctr"/>
                      <a:r>
                        <a:rPr lang="en-US" sz="1400" i="0" dirty="0"/>
                        <a:t>13</a:t>
                      </a:r>
                    </a:p>
                  </a:txBody>
                  <a:tcPr anchor="ctr">
                    <a:solidFill>
                      <a:schemeClr val="bg1">
                        <a:lumMod val="95000"/>
                      </a:schemeClr>
                    </a:solidFill>
                  </a:tcPr>
                </a:tc>
                <a:extLst>
                  <a:ext uri="{0D108BD9-81ED-4DB2-BD59-A6C34878D82A}">
                    <a16:rowId xmlns:a16="http://schemas.microsoft.com/office/drawing/2014/main" val="10002"/>
                  </a:ext>
                </a:extLst>
              </a:tr>
              <a:tr h="395161">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b="1" i="1" dirty="0"/>
                        <a:t>2</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extLst>
                  <a:ext uri="{0D108BD9-81ED-4DB2-BD59-A6C34878D82A}">
                    <a16:rowId xmlns:a16="http://schemas.microsoft.com/office/drawing/2014/main" val="10003"/>
                  </a:ext>
                </a:extLst>
              </a:tr>
              <a:tr h="395161">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i="0" dirty="0"/>
                        <a:t>30</a:t>
                      </a:r>
                    </a:p>
                  </a:txBody>
                  <a:tcPr anchor="ctr">
                    <a:solidFill>
                      <a:schemeClr val="bg1">
                        <a:lumMod val="95000"/>
                      </a:schemeClr>
                    </a:solidFill>
                  </a:tcPr>
                </a:tc>
                <a:tc>
                  <a:txBody>
                    <a:bodyPr/>
                    <a:lstStyle/>
                    <a:p>
                      <a:pPr algn="ctr"/>
                      <a:r>
                        <a:rPr lang="en-US" sz="1400" i="0" dirty="0"/>
                        <a:t>12</a:t>
                      </a:r>
                    </a:p>
                  </a:txBody>
                  <a:tcPr anchor="ctr">
                    <a:solidFill>
                      <a:schemeClr val="bg1">
                        <a:lumMod val="95000"/>
                      </a:schemeClr>
                    </a:solidFill>
                  </a:tcPr>
                </a:tc>
                <a:tc>
                  <a:txBody>
                    <a:bodyPr/>
                    <a:lstStyle/>
                    <a:p>
                      <a:pPr algn="ctr"/>
                      <a:r>
                        <a:rPr lang="en-US" sz="1400" b="1" i="1" dirty="0"/>
                        <a:t>42</a:t>
                      </a:r>
                    </a:p>
                  </a:txBody>
                  <a:tcPr anchor="ctr">
                    <a:solidFill>
                      <a:schemeClr val="bg1">
                        <a:lumMod val="95000"/>
                      </a:schemeClr>
                    </a:solidFill>
                  </a:tcPr>
                </a:tc>
                <a:tc>
                  <a:txBody>
                    <a:bodyPr/>
                    <a:lstStyle/>
                    <a:p>
                      <a:pPr algn="ctr"/>
                      <a:r>
                        <a:rPr lang="en-US" sz="1400" i="0" dirty="0"/>
                        <a:t>150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Table 13">
            <a:extLst>
              <a:ext uri="{FF2B5EF4-FFF2-40B4-BE49-F238E27FC236}">
                <a16:creationId xmlns:a16="http://schemas.microsoft.com/office/drawing/2014/main" id="{B13F91D7-1719-4D29-9068-9619DD16BA2D}"/>
              </a:ext>
            </a:extLst>
          </p:cNvPr>
          <p:cNvGraphicFramePr>
            <a:graphicFrameLocks noGrp="1"/>
          </p:cNvGraphicFramePr>
          <p:nvPr>
            <p:extLst>
              <p:ext uri="{D42A27DB-BD31-4B8C-83A1-F6EECF244321}">
                <p14:modId xmlns:p14="http://schemas.microsoft.com/office/powerpoint/2010/main" val="3697577628"/>
              </p:ext>
            </p:extLst>
          </p:nvPr>
        </p:nvGraphicFramePr>
        <p:xfrm>
          <a:off x="609600" y="4114800"/>
          <a:ext cx="7932178" cy="1781423"/>
        </p:xfrm>
        <a:graphic>
          <a:graphicData uri="http://schemas.openxmlformats.org/drawingml/2006/table">
            <a:tbl>
              <a:tblPr>
                <a:tableStyleId>{00A15C55-8517-42AA-B614-E9B94910E393}</a:tableStyleId>
              </a:tblPr>
              <a:tblGrid>
                <a:gridCol w="3050837">
                  <a:extLst>
                    <a:ext uri="{9D8B030D-6E8A-4147-A177-3AD203B41FA5}">
                      <a16:colId xmlns:a16="http://schemas.microsoft.com/office/drawing/2014/main" val="20000"/>
                    </a:ext>
                  </a:extLst>
                </a:gridCol>
                <a:gridCol w="1016946">
                  <a:extLst>
                    <a:ext uri="{9D8B030D-6E8A-4147-A177-3AD203B41FA5}">
                      <a16:colId xmlns:a16="http://schemas.microsoft.com/office/drawing/2014/main" val="20001"/>
                    </a:ext>
                  </a:extLst>
                </a:gridCol>
                <a:gridCol w="949149">
                  <a:extLst>
                    <a:ext uri="{9D8B030D-6E8A-4147-A177-3AD203B41FA5}">
                      <a16:colId xmlns:a16="http://schemas.microsoft.com/office/drawing/2014/main" val="20002"/>
                    </a:ext>
                  </a:extLst>
                </a:gridCol>
                <a:gridCol w="881353">
                  <a:extLst>
                    <a:ext uri="{9D8B030D-6E8A-4147-A177-3AD203B41FA5}">
                      <a16:colId xmlns:a16="http://schemas.microsoft.com/office/drawing/2014/main" val="20003"/>
                    </a:ext>
                  </a:extLst>
                </a:gridCol>
                <a:gridCol w="881353">
                  <a:extLst>
                    <a:ext uri="{9D8B030D-6E8A-4147-A177-3AD203B41FA5}">
                      <a16:colId xmlns:a16="http://schemas.microsoft.com/office/drawing/2014/main" val="3467431736"/>
                    </a:ext>
                  </a:extLst>
                </a:gridCol>
                <a:gridCol w="1152540">
                  <a:extLst>
                    <a:ext uri="{9D8B030D-6E8A-4147-A177-3AD203B41FA5}">
                      <a16:colId xmlns:a16="http://schemas.microsoft.com/office/drawing/2014/main" val="20004"/>
                    </a:ext>
                  </a:extLst>
                </a:gridCol>
              </a:tblGrid>
              <a:tr h="26092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2019</a:t>
                      </a:r>
                    </a:p>
                  </a:txBody>
                  <a:tcPr anchor="ctr" horzOverflow="overflow">
                    <a:solidFill>
                      <a:schemeClr val="bg1">
                        <a:lumMod val="75000"/>
                      </a:schemeClr>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260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400" b="1" i="1"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400" i="0" dirty="0"/>
                        <a:t>0</a:t>
                      </a:r>
                    </a:p>
                  </a:txBody>
                  <a:tcPr horzOverflow="overflow">
                    <a:solidFill>
                      <a:schemeClr val="bg1">
                        <a:lumMod val="95000"/>
                      </a:schemeClr>
                    </a:solidFill>
                  </a:tcPr>
                </a:tc>
                <a:tc>
                  <a:txBody>
                    <a:bodyPr/>
                    <a:lstStyle/>
                    <a:p>
                      <a:pPr algn="ctr"/>
                      <a:r>
                        <a:rPr lang="en-US" sz="1400" i="0" dirty="0"/>
                        <a:t>0</a:t>
                      </a:r>
                    </a:p>
                  </a:txBody>
                  <a:tcPr horzOverflow="overflow">
                    <a:solidFill>
                      <a:schemeClr val="bg1">
                        <a:lumMod val="95000"/>
                      </a:schemeClr>
                    </a:solidFill>
                  </a:tcPr>
                </a:tc>
                <a:tc>
                  <a:txBody>
                    <a:bodyPr/>
                    <a:lstStyle/>
                    <a:p>
                      <a:pPr algn="ctr"/>
                      <a:r>
                        <a:rPr lang="en-US" sz="1400" b="1" i="1" dirty="0"/>
                        <a:t>0</a:t>
                      </a:r>
                    </a:p>
                  </a:txBody>
                  <a:tcPr horzOverflow="overflow">
                    <a:solidFill>
                      <a:schemeClr val="bg1">
                        <a:lumMod val="95000"/>
                      </a:schemeClr>
                    </a:solidFill>
                  </a:tcPr>
                </a:tc>
                <a:extLst>
                  <a:ext uri="{0D108BD9-81ED-4DB2-BD59-A6C34878D82A}">
                    <a16:rowId xmlns:a16="http://schemas.microsoft.com/office/drawing/2014/main" val="10001"/>
                  </a:ext>
                </a:extLst>
              </a:tr>
              <a:tr h="424687">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56173*</a:t>
                      </a:r>
                      <a:r>
                        <a:rPr lang="en-US" sz="1400" b="1" dirty="0"/>
                        <a:t>—</a:t>
                      </a:r>
                      <a:r>
                        <a:rPr kumimoji="0" lang="en-US" sz="1400" b="1" i="0" u="none" strike="noStrike" cap="none" normalizeH="0" baseline="0" dirty="0">
                          <a:ln>
                            <a:noFill/>
                          </a:ln>
                          <a:solidFill>
                            <a:schemeClr val="tx1"/>
                          </a:solidFill>
                          <a:effectLst/>
                          <a:latin typeface="Arial" charset="0"/>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2019</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2"/>
                  </a:ext>
                </a:extLst>
              </a:tr>
              <a:tr h="3318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400" b="1" i="1" dirty="0"/>
                        <a:t>5</a:t>
                      </a:r>
                    </a:p>
                  </a:txBody>
                  <a:tcPr anchor="ct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i="0" dirty="0"/>
                        <a:t>0</a:t>
                      </a:r>
                    </a:p>
                  </a:txBody>
                  <a:tcPr anchor="ctr" horzOverflow="overflow">
                    <a:solidFill>
                      <a:schemeClr val="bg1">
                        <a:lumMod val="85000"/>
                      </a:schemeClr>
                    </a:solidFill>
                  </a:tcPr>
                </a:tc>
                <a:tc>
                  <a:txBody>
                    <a:bodyPr/>
                    <a:lstStyle/>
                    <a:p>
                      <a:pPr algn="ctr"/>
                      <a:r>
                        <a:rPr lang="en-US" sz="1400" i="0" dirty="0"/>
                        <a:t>0</a:t>
                      </a:r>
                    </a:p>
                  </a:txBody>
                  <a:tcPr anchor="ctr" horzOverflow="overflow">
                    <a:solidFill>
                      <a:schemeClr val="bg1">
                        <a:lumMod val="85000"/>
                      </a:schemeClr>
                    </a:solidFill>
                  </a:tcPr>
                </a:tc>
                <a:tc>
                  <a:txBody>
                    <a:bodyPr/>
                    <a:lstStyle/>
                    <a:p>
                      <a:pPr algn="ctr"/>
                      <a:r>
                        <a:rPr lang="en-US" sz="1400" b="1" i="1" dirty="0"/>
                        <a:t>0</a:t>
                      </a:r>
                    </a:p>
                  </a:txBody>
                  <a:tcPr anchor="ctr" horzOverflow="overflow">
                    <a:solidFill>
                      <a:schemeClr val="bg1">
                        <a:lumMod val="85000"/>
                      </a:schemeClr>
                    </a:solidFill>
                  </a:tcPr>
                </a:tc>
                <a:extLst>
                  <a:ext uri="{0D108BD9-81ED-4DB2-BD59-A6C34878D82A}">
                    <a16:rowId xmlns:a16="http://schemas.microsoft.com/office/drawing/2014/main" val="10003"/>
                  </a:ext>
                </a:extLst>
              </a:tr>
              <a:tr h="3218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4</a:t>
                      </a:r>
                      <a:r>
                        <a:rPr kumimoji="0" lang="en-US" sz="1400" b="0" i="1" u="none" strike="noStrike" cap="none" normalizeH="0" baseline="30000" dirty="0">
                          <a:ln>
                            <a:noFill/>
                          </a:ln>
                          <a:solidFill>
                            <a:schemeClr val="tx1"/>
                          </a:solidFill>
                          <a:effectLst/>
                          <a:latin typeface="Arial" charset="0"/>
                          <a:cs typeface="Arial" charset="0"/>
                        </a:rPr>
                        <a:t>th</a:t>
                      </a:r>
                      <a:r>
                        <a:rPr kumimoji="0" lang="en-US" sz="1400" b="0" i="1" u="none" strike="noStrike" cap="none" normalizeH="0" baseline="0" dirty="0">
                          <a:ln>
                            <a:noFill/>
                          </a:ln>
                          <a:solidFill>
                            <a:schemeClr val="tx1"/>
                          </a:solidFill>
                          <a:effectLst/>
                          <a:latin typeface="Arial" charset="0"/>
                          <a:cs typeface="Arial" charset="0"/>
                        </a:rPr>
                        <a:t> Qtr. Combined Total Fatality Rate</a:t>
                      </a:r>
                    </a:p>
                  </a:txBody>
                  <a:tcPr horzOverflow="overflow">
                    <a:solidFill>
                      <a:schemeClr val="bg1">
                        <a:lumMod val="95000"/>
                      </a:schemeClr>
                    </a:solidFill>
                  </a:tcPr>
                </a:tc>
                <a:tc>
                  <a:txBody>
                    <a:bodyPr/>
                    <a:lstStyle/>
                    <a:p>
                      <a:pPr algn="ctr"/>
                      <a:r>
                        <a:rPr lang="en-US" sz="1400" i="1" dirty="0"/>
                        <a:t>0.0025</a:t>
                      </a:r>
                    </a:p>
                  </a:txBody>
                  <a:tcPr horzOverflow="overflow">
                    <a:solidFill>
                      <a:schemeClr val="bg1">
                        <a:lumMod val="95000"/>
                      </a:schemeClr>
                    </a:solidFill>
                  </a:tcPr>
                </a:tc>
                <a:tc vMerge="1">
                  <a:txBody>
                    <a:bodyPr/>
                    <a:lstStyle/>
                    <a:p>
                      <a:endParaRPr lang="en-US"/>
                    </a:p>
                  </a:txBody>
                  <a:tcPr/>
                </a:tc>
                <a:tc>
                  <a:txBody>
                    <a:bodyPr/>
                    <a:lstStyle/>
                    <a:p>
                      <a:pPr algn="ctr"/>
                      <a:r>
                        <a:rPr lang="en-US" sz="1400" i="0" dirty="0"/>
                        <a:t>N/A</a:t>
                      </a:r>
                    </a:p>
                  </a:txBody>
                  <a:tcPr horzOverflow="overflow">
                    <a:solidFill>
                      <a:schemeClr val="bg1">
                        <a:lumMod val="95000"/>
                      </a:schemeClr>
                    </a:solidFill>
                  </a:tcPr>
                </a:tc>
                <a:tc>
                  <a:txBody>
                    <a:bodyPr/>
                    <a:lstStyle/>
                    <a:p>
                      <a:pPr algn="ctr"/>
                      <a:r>
                        <a:rPr lang="en-US" sz="1400" i="0" dirty="0"/>
                        <a:t>N/A</a:t>
                      </a:r>
                    </a:p>
                  </a:txBody>
                  <a:tcPr horzOverflow="overflow">
                    <a:solidFill>
                      <a:schemeClr val="bg1">
                        <a:lumMod val="95000"/>
                      </a:schemeClr>
                    </a:solidFill>
                  </a:tcPr>
                </a:tc>
                <a:tc>
                  <a:txBody>
                    <a:bodyPr/>
                    <a:lstStyle/>
                    <a:p>
                      <a:pPr algn="ctr"/>
                      <a:r>
                        <a:rPr lang="en-US" sz="1400" b="1" i="1" dirty="0"/>
                        <a:t>N/A</a:t>
                      </a:r>
                    </a:p>
                  </a:txBody>
                  <a:tcPr horzOverflow="overflow">
                    <a:solidFill>
                      <a:schemeClr val="bg1">
                        <a:lumMod val="95000"/>
                      </a:schemeClr>
                    </a:solidFill>
                  </a:tcPr>
                </a:tc>
                <a:extLst>
                  <a:ext uri="{0D108BD9-81ED-4DB2-BD59-A6C34878D82A}">
                    <a16:rowId xmlns:a16="http://schemas.microsoft.com/office/drawing/2014/main" val="3489040046"/>
                  </a:ext>
                </a:extLst>
              </a:tr>
            </a:tbl>
          </a:graphicData>
        </a:graphic>
      </p:graphicFrame>
      <p:sp>
        <p:nvSpPr>
          <p:cNvPr id="12" name="TextBox 11">
            <a:extLst>
              <a:ext uri="{FF2B5EF4-FFF2-40B4-BE49-F238E27FC236}">
                <a16:creationId xmlns:a16="http://schemas.microsoft.com/office/drawing/2014/main" id="{F3EA1EEE-2888-46EC-84EF-3C2E1DE6D8CB}"/>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3510899892"/>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1272659819"/>
              </p:ext>
            </p:extLst>
          </p:nvPr>
        </p:nvGraphicFramePr>
        <p:xfrm>
          <a:off x="609600" y="3733799"/>
          <a:ext cx="7924799" cy="2208523"/>
        </p:xfrm>
        <a:graphic>
          <a:graphicData uri="http://schemas.openxmlformats.org/drawingml/2006/table">
            <a:tbl>
              <a:tblPr firstRow="1" bandRow="1">
                <a:tableStyleId>{073A0DAA-6AF3-43AB-8588-CEC1D06C72B9}</a:tableStyleId>
              </a:tblPr>
              <a:tblGrid>
                <a:gridCol w="3782291">
                  <a:extLst>
                    <a:ext uri="{9D8B030D-6E8A-4147-A177-3AD203B41FA5}">
                      <a16:colId xmlns:a16="http://schemas.microsoft.com/office/drawing/2014/main" val="20000"/>
                    </a:ext>
                  </a:extLst>
                </a:gridCol>
                <a:gridCol w="900545">
                  <a:extLst>
                    <a:ext uri="{9D8B030D-6E8A-4147-A177-3AD203B41FA5}">
                      <a16:colId xmlns:a16="http://schemas.microsoft.com/office/drawing/2014/main" val="20001"/>
                    </a:ext>
                  </a:extLst>
                </a:gridCol>
                <a:gridCol w="900545">
                  <a:extLst>
                    <a:ext uri="{9D8B030D-6E8A-4147-A177-3AD203B41FA5}">
                      <a16:colId xmlns:a16="http://schemas.microsoft.com/office/drawing/2014/main" val="1056374855"/>
                    </a:ext>
                  </a:extLst>
                </a:gridCol>
                <a:gridCol w="1058141">
                  <a:extLst>
                    <a:ext uri="{9D8B030D-6E8A-4147-A177-3AD203B41FA5}">
                      <a16:colId xmlns:a16="http://schemas.microsoft.com/office/drawing/2014/main" val="20002"/>
                    </a:ext>
                  </a:extLst>
                </a:gridCol>
                <a:gridCol w="1283277">
                  <a:extLst>
                    <a:ext uri="{9D8B030D-6E8A-4147-A177-3AD203B41FA5}">
                      <a16:colId xmlns:a16="http://schemas.microsoft.com/office/drawing/2014/main" val="20003"/>
                    </a:ext>
                  </a:extLst>
                </a:gridCol>
              </a:tblGrid>
              <a:tr h="643661">
                <a:tc>
                  <a:txBody>
                    <a:bodyPr/>
                    <a:lstStyle/>
                    <a:p>
                      <a:pPr algn="r"/>
                      <a:r>
                        <a:rPr lang="en-US" sz="16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dirty="0">
                          <a:solidFill>
                            <a:schemeClr val="tx1"/>
                          </a:solidFill>
                        </a:rPr>
                        <a:t>2</a:t>
                      </a:r>
                      <a:r>
                        <a:rPr lang="en-US" sz="1600" baseline="30000" dirty="0">
                          <a:solidFill>
                            <a:schemeClr val="tx1"/>
                          </a:solidFill>
                        </a:rPr>
                        <a:t>nd</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471">
                <a:tc>
                  <a:txBody>
                    <a:bodyPr/>
                    <a:lstStyle/>
                    <a:p>
                      <a:pPr algn="r"/>
                      <a:r>
                        <a:rPr lang="en-US" sz="1600" i="1" dirty="0"/>
                        <a:t>Compliance Inspections</a:t>
                      </a:r>
                    </a:p>
                  </a:txBody>
                  <a:tcPr>
                    <a:solidFill>
                      <a:schemeClr val="bg1">
                        <a:lumMod val="85000"/>
                      </a:schemeClr>
                    </a:solidFill>
                  </a:tcPr>
                </a:tc>
                <a:tc>
                  <a:txBody>
                    <a:bodyPr/>
                    <a:lstStyle/>
                    <a:p>
                      <a:pPr algn="ctr"/>
                      <a:r>
                        <a:rPr lang="en-US" sz="1600" i="0" dirty="0"/>
                        <a:t>15</a:t>
                      </a:r>
                    </a:p>
                  </a:txBody>
                  <a:tcPr>
                    <a:solidFill>
                      <a:schemeClr val="bg1">
                        <a:lumMod val="85000"/>
                      </a:schemeClr>
                    </a:solidFill>
                  </a:tcPr>
                </a:tc>
                <a:tc>
                  <a:txBody>
                    <a:bodyPr/>
                    <a:lstStyle/>
                    <a:p>
                      <a:pPr algn="ctr"/>
                      <a:r>
                        <a:rPr lang="en-US" sz="1600" i="0" dirty="0"/>
                        <a:t>12</a:t>
                      </a:r>
                    </a:p>
                  </a:txBody>
                  <a:tcPr>
                    <a:solidFill>
                      <a:schemeClr val="bg1">
                        <a:lumMod val="85000"/>
                      </a:schemeClr>
                    </a:solidFill>
                  </a:tcPr>
                </a:tc>
                <a:tc>
                  <a:txBody>
                    <a:bodyPr/>
                    <a:lstStyle/>
                    <a:p>
                      <a:pPr algn="ctr"/>
                      <a:r>
                        <a:rPr lang="en-US" sz="1600" b="1" i="1" dirty="0"/>
                        <a:t>27</a:t>
                      </a:r>
                    </a:p>
                  </a:txBody>
                  <a:tcPr>
                    <a:solidFill>
                      <a:schemeClr val="bg1">
                        <a:lumMod val="85000"/>
                      </a:schemeClr>
                    </a:solidFill>
                  </a:tcPr>
                </a:tc>
                <a:tc>
                  <a:txBody>
                    <a:bodyPr/>
                    <a:lstStyle/>
                    <a:p>
                      <a:pPr algn="ctr"/>
                      <a:r>
                        <a:rPr lang="en-US" sz="1600" i="0" dirty="0"/>
                        <a:t>48</a:t>
                      </a:r>
                    </a:p>
                  </a:txBody>
                  <a:tcPr>
                    <a:solidFill>
                      <a:schemeClr val="bg1">
                        <a:lumMod val="85000"/>
                      </a:schemeClr>
                    </a:solidFill>
                  </a:tcPr>
                </a:tc>
                <a:extLst>
                  <a:ext uri="{0D108BD9-81ED-4DB2-BD59-A6C34878D82A}">
                    <a16:rowId xmlns:a16="http://schemas.microsoft.com/office/drawing/2014/main" val="10001"/>
                  </a:ext>
                </a:extLst>
              </a:tr>
              <a:tr h="410794">
                <a:tc>
                  <a:txBody>
                    <a:bodyPr/>
                    <a:lstStyle/>
                    <a:p>
                      <a:pPr algn="r"/>
                      <a:r>
                        <a:rPr lang="en-US" sz="1600" i="1" dirty="0"/>
                        <a:t>Consultative Visits</a:t>
                      </a:r>
                    </a:p>
                  </a:txBody>
                  <a:tcPr>
                    <a:solidFill>
                      <a:schemeClr val="bg1">
                        <a:lumMod val="95000"/>
                      </a:schemeClr>
                    </a:solidFill>
                  </a:tcPr>
                </a:tc>
                <a:tc>
                  <a:txBody>
                    <a:bodyPr/>
                    <a:lstStyle/>
                    <a:p>
                      <a:pPr algn="ctr"/>
                      <a:r>
                        <a:rPr lang="en-US" sz="1600" i="0" dirty="0"/>
                        <a:t>8</a:t>
                      </a:r>
                    </a:p>
                  </a:txBody>
                  <a:tcPr>
                    <a:solidFill>
                      <a:schemeClr val="bg1">
                        <a:lumMod val="95000"/>
                      </a:schemeClr>
                    </a:solidFill>
                  </a:tcPr>
                </a:tc>
                <a:tc>
                  <a:txBody>
                    <a:bodyPr/>
                    <a:lstStyle/>
                    <a:p>
                      <a:pPr algn="ctr"/>
                      <a:r>
                        <a:rPr lang="en-US" sz="1600" i="0" dirty="0"/>
                        <a:t>9</a:t>
                      </a:r>
                    </a:p>
                  </a:txBody>
                  <a:tcPr>
                    <a:solidFill>
                      <a:schemeClr val="bg1">
                        <a:lumMod val="95000"/>
                      </a:schemeClr>
                    </a:solidFill>
                  </a:tcPr>
                </a:tc>
                <a:tc>
                  <a:txBody>
                    <a:bodyPr/>
                    <a:lstStyle/>
                    <a:p>
                      <a:pPr algn="ctr"/>
                      <a:r>
                        <a:rPr lang="en-US" sz="1600" b="1" i="1" dirty="0"/>
                        <a:t>17</a:t>
                      </a:r>
                    </a:p>
                  </a:txBody>
                  <a:tcPr>
                    <a:solidFill>
                      <a:schemeClr val="bg1">
                        <a:lumMod val="95000"/>
                      </a:schemeClr>
                    </a:solidFill>
                  </a:tcPr>
                </a:tc>
                <a:tc>
                  <a:txBody>
                    <a:bodyPr/>
                    <a:lstStyle/>
                    <a:p>
                      <a:pPr algn="ctr"/>
                      <a:r>
                        <a:rPr lang="en-US" sz="1600" i="0" dirty="0"/>
                        <a:t>40</a:t>
                      </a:r>
                    </a:p>
                  </a:txBody>
                  <a:tcPr>
                    <a:solidFill>
                      <a:schemeClr val="bg1">
                        <a:lumMod val="95000"/>
                      </a:schemeClr>
                    </a:solidFill>
                  </a:tcPr>
                </a:tc>
                <a:extLst>
                  <a:ext uri="{0D108BD9-81ED-4DB2-BD59-A6C34878D82A}">
                    <a16:rowId xmlns:a16="http://schemas.microsoft.com/office/drawing/2014/main" val="10002"/>
                  </a:ext>
                </a:extLst>
              </a:tr>
              <a:tr h="407126">
                <a:tc>
                  <a:txBody>
                    <a:bodyPr/>
                    <a:lstStyle/>
                    <a:p>
                      <a:pPr algn="r"/>
                      <a:r>
                        <a:rPr lang="en-US" sz="1600" i="1" dirty="0"/>
                        <a:t>OSH Outreach Events</a:t>
                      </a:r>
                    </a:p>
                  </a:txBody>
                  <a:tcPr>
                    <a:solidFill>
                      <a:schemeClr val="bg1">
                        <a:lumMod val="85000"/>
                      </a:schemeClr>
                    </a:solidFill>
                  </a:tcPr>
                </a:tc>
                <a:tc>
                  <a:txBody>
                    <a:bodyPr/>
                    <a:lstStyle/>
                    <a:p>
                      <a:pPr algn="ctr"/>
                      <a:r>
                        <a:rPr lang="en-US" sz="1600" i="0" dirty="0"/>
                        <a:t>0</a:t>
                      </a:r>
                    </a:p>
                  </a:txBody>
                  <a:tcPr>
                    <a:solidFill>
                      <a:schemeClr val="bg1">
                        <a:lumMod val="85000"/>
                      </a:schemeClr>
                    </a:solidFill>
                  </a:tcPr>
                </a:tc>
                <a:tc>
                  <a:txBody>
                    <a:bodyPr/>
                    <a:lstStyle/>
                    <a:p>
                      <a:pPr algn="ctr"/>
                      <a:r>
                        <a:rPr lang="en-US" sz="1600" b="0" i="0" dirty="0"/>
                        <a:t>1</a:t>
                      </a:r>
                    </a:p>
                  </a:txBody>
                  <a:tcPr>
                    <a:solidFill>
                      <a:schemeClr val="bg1">
                        <a:lumMod val="85000"/>
                      </a:schemeClr>
                    </a:solidFill>
                  </a:tcPr>
                </a:tc>
                <a:tc>
                  <a:txBody>
                    <a:bodyPr/>
                    <a:lstStyle/>
                    <a:p>
                      <a:pPr algn="ctr"/>
                      <a:r>
                        <a:rPr lang="en-US" sz="1600" b="1" i="1" dirty="0"/>
                        <a:t>1</a:t>
                      </a:r>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extLst>
                  <a:ext uri="{0D108BD9-81ED-4DB2-BD59-A6C34878D82A}">
                    <a16:rowId xmlns:a16="http://schemas.microsoft.com/office/drawing/2014/main" val="10003"/>
                  </a:ext>
                </a:extLst>
              </a:tr>
              <a:tr h="373471">
                <a:tc>
                  <a:txBody>
                    <a:bodyPr/>
                    <a:lstStyle/>
                    <a:p>
                      <a:pPr algn="r"/>
                      <a:r>
                        <a:rPr lang="en-US" sz="1600" i="1" dirty="0"/>
                        <a:t>People Trained</a:t>
                      </a:r>
                    </a:p>
                  </a:txBody>
                  <a:tcPr>
                    <a:solidFill>
                      <a:schemeClr val="bg1">
                        <a:lumMod val="95000"/>
                      </a:schemeClr>
                    </a:solidFill>
                  </a:tcPr>
                </a:tc>
                <a:tc>
                  <a:txBody>
                    <a:bodyPr/>
                    <a:lstStyle/>
                    <a:p>
                      <a:pPr algn="ctr"/>
                      <a:r>
                        <a:rPr lang="en-US" sz="1600" i="0" dirty="0"/>
                        <a:t>0</a:t>
                      </a:r>
                    </a:p>
                  </a:txBody>
                  <a:tcPr>
                    <a:solidFill>
                      <a:schemeClr val="bg1">
                        <a:lumMod val="95000"/>
                      </a:schemeClr>
                    </a:solidFill>
                  </a:tcPr>
                </a:tc>
                <a:tc>
                  <a:txBody>
                    <a:bodyPr/>
                    <a:lstStyle/>
                    <a:p>
                      <a:pPr algn="ctr"/>
                      <a:r>
                        <a:rPr lang="en-US" sz="1600" i="0" dirty="0"/>
                        <a:t>15</a:t>
                      </a:r>
                    </a:p>
                  </a:txBody>
                  <a:tcPr>
                    <a:solidFill>
                      <a:schemeClr val="bg1">
                        <a:lumMod val="95000"/>
                      </a:schemeClr>
                    </a:solidFill>
                  </a:tcPr>
                </a:tc>
                <a:tc>
                  <a:txBody>
                    <a:bodyPr/>
                    <a:lstStyle/>
                    <a:p>
                      <a:pPr algn="ctr"/>
                      <a:r>
                        <a:rPr lang="en-US" sz="1600" b="1" i="1" dirty="0"/>
                        <a:t>15</a:t>
                      </a:r>
                    </a:p>
                  </a:txBody>
                  <a:tcPr>
                    <a:solidFill>
                      <a:schemeClr val="bg1">
                        <a:lumMod val="95000"/>
                      </a:schemeClr>
                    </a:solidFill>
                  </a:tcPr>
                </a:tc>
                <a:tc>
                  <a:txBody>
                    <a:bodyPr/>
                    <a:lstStyle/>
                    <a:p>
                      <a:pPr algn="ctr"/>
                      <a:r>
                        <a:rPr lang="en-US" sz="1600" i="0" dirty="0"/>
                        <a:t>50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7" name="Group 128">
            <a:extLst>
              <a:ext uri="{FF2B5EF4-FFF2-40B4-BE49-F238E27FC236}">
                <a16:creationId xmlns:a16="http://schemas.microsoft.com/office/drawing/2014/main" id="{DC7C3685-28D4-40EC-AA9E-CC517454B9BF}"/>
              </a:ext>
            </a:extLst>
          </p:cNvPr>
          <p:cNvGraphicFramePr>
            <a:graphicFrameLocks noGrp="1"/>
          </p:cNvGraphicFramePr>
          <p:nvPr>
            <p:extLst>
              <p:ext uri="{D42A27DB-BD31-4B8C-83A1-F6EECF244321}">
                <p14:modId xmlns:p14="http://schemas.microsoft.com/office/powerpoint/2010/main" val="1490080384"/>
              </p:ext>
            </p:extLst>
          </p:nvPr>
        </p:nvGraphicFramePr>
        <p:xfrm>
          <a:off x="609600" y="1219200"/>
          <a:ext cx="7929234" cy="2362199"/>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748019">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98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603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2018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452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6.4</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16%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5.4</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6.3</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3%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6.1</a:t>
                      </a:r>
                    </a:p>
                  </a:txBody>
                  <a:tcPr horzOverflow="overflow">
                    <a:solidFill>
                      <a:schemeClr val="bg1">
                        <a:lumMod val="95000"/>
                      </a:schemeClr>
                    </a:solidFill>
                  </a:tcPr>
                </a:tc>
                <a:tc>
                  <a:txBody>
                    <a:bodyPr/>
                    <a:lstStyle/>
                    <a:p>
                      <a:pPr algn="ctr"/>
                      <a:r>
                        <a:rPr lang="en-US" sz="1200" b="1" i="1" dirty="0"/>
                        <a:t>11% Lower</a:t>
                      </a:r>
                    </a:p>
                  </a:txBody>
                  <a:tcPr horzOverflow="overflow">
                    <a:solidFill>
                      <a:schemeClr val="bg1">
                        <a:lumMod val="95000"/>
                      </a:schemeClr>
                    </a:solidFill>
                  </a:tcPr>
                </a:tc>
                <a:extLst>
                  <a:ext uri="{0D108BD9-81ED-4DB2-BD59-A6C34878D82A}">
                    <a16:rowId xmlns:a16="http://schemas.microsoft.com/office/drawing/2014/main" val="10003"/>
                  </a:ext>
                </a:extLst>
              </a:tr>
              <a:tr h="3099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3.7</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11%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3.3</a:t>
                      </a:r>
                    </a:p>
                  </a:txBody>
                  <a:tcPr horzOverflow="overflow">
                    <a:solidFill>
                      <a:schemeClr val="bg1">
                        <a:lumMod val="85000"/>
                      </a:schemeClr>
                    </a:solidFill>
                  </a:tcPr>
                </a:tc>
                <a:tc>
                  <a:txBody>
                    <a:bodyPr/>
                    <a:lstStyle/>
                    <a:p>
                      <a:pPr algn="ctr"/>
                      <a:r>
                        <a:rPr lang="en-US" sz="1200" i="1" dirty="0"/>
                        <a:t>3.8</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3.7</a:t>
                      </a:r>
                    </a:p>
                  </a:txBody>
                  <a:tcPr horzOverflow="overflow">
                    <a:solidFill>
                      <a:schemeClr val="bg1">
                        <a:lumMod val="85000"/>
                      </a:schemeClr>
                    </a:solidFill>
                  </a:tcPr>
                </a:tc>
                <a:tc>
                  <a:txBody>
                    <a:bodyPr/>
                    <a:lstStyle/>
                    <a:p>
                      <a:pPr algn="ctr"/>
                      <a:r>
                        <a:rPr lang="en-US" sz="1200" b="1" i="1" dirty="0"/>
                        <a:t>11%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5895483F-888D-49DD-B1B6-467AE743C861}"/>
              </a:ext>
            </a:extLst>
          </p:cNvPr>
          <p:cNvSpPr txBox="1"/>
          <p:nvPr/>
        </p:nvSpPr>
        <p:spPr>
          <a:xfrm>
            <a:off x="6477000" y="685800"/>
            <a:ext cx="2286000" cy="369332"/>
          </a:xfrm>
          <a:prstGeom prst="rect">
            <a:avLst/>
          </a:prstGeom>
          <a:noFill/>
        </p:spPr>
        <p:txBody>
          <a:bodyPr wrap="square" rtlCol="0">
            <a:spAutoFit/>
          </a:bodyPr>
          <a:lstStyle/>
          <a:p>
            <a:r>
              <a:rPr lang="en-US" i="1" dirty="0"/>
              <a:t>FFY 2020—2</a:t>
            </a:r>
            <a:r>
              <a:rPr lang="en-US" i="1" baseline="30000" dirty="0"/>
              <a:t>nd</a:t>
            </a:r>
            <a:r>
              <a:rPr lang="en-US" i="1" dirty="0"/>
              <a:t> Qtr.</a:t>
            </a:r>
          </a:p>
        </p:txBody>
      </p:sp>
    </p:spTree>
    <p:extLst>
      <p:ext uri="{BB962C8B-B14F-4D97-AF65-F5344CB8AC3E}">
        <p14:creationId xmlns:p14="http://schemas.microsoft.com/office/powerpoint/2010/main" val="3228733189"/>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48363</TotalTime>
  <Words>4538</Words>
  <Application>Microsoft Office PowerPoint</Application>
  <PresentationFormat>On-screen Show (4:3)</PresentationFormat>
  <Paragraphs>1876</Paragraphs>
  <Slides>47</Slides>
  <Notes>37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Arial</vt:lpstr>
      <vt:lpstr>Calibri</vt:lpstr>
      <vt:lpstr>Symbol</vt:lpstr>
      <vt:lpstr>Times New Roman</vt:lpstr>
      <vt:lpstr>Wingdings</vt:lpstr>
      <vt:lpstr>NCDOL  Standard</vt:lpstr>
      <vt:lpstr>1_NCDOL  Standard</vt:lpstr>
      <vt:lpstr>North Carolina Department of Labor Occupational Safety &amp; Health Division  2nd Quarter Report Federal Fiscal Year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3340</cp:revision>
  <cp:lastPrinted>2019-02-22T12:54:39Z</cp:lastPrinted>
  <dcterms:created xsi:type="dcterms:W3CDTF">2000-08-10T17:22:10Z</dcterms:created>
  <dcterms:modified xsi:type="dcterms:W3CDTF">2022-11-28T15:36:34Z</dcterms:modified>
</cp:coreProperties>
</file>