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5"/>
  </p:notesMasterIdLst>
  <p:handoutMasterIdLst>
    <p:handoutMasterId r:id="rId36"/>
  </p:handoutMasterIdLst>
  <p:sldIdLst>
    <p:sldId id="593" r:id="rId3"/>
    <p:sldId id="640" r:id="rId4"/>
    <p:sldId id="601" r:id="rId5"/>
    <p:sldId id="602" r:id="rId6"/>
    <p:sldId id="603"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28" r:id="rId22"/>
    <p:sldId id="623" r:id="rId23"/>
    <p:sldId id="651" r:id="rId24"/>
    <p:sldId id="652" r:id="rId25"/>
    <p:sldId id="639" r:id="rId26"/>
    <p:sldId id="689" r:id="rId27"/>
    <p:sldId id="649" r:id="rId28"/>
    <p:sldId id="633" r:id="rId29"/>
    <p:sldId id="690" r:id="rId30"/>
    <p:sldId id="670" r:id="rId31"/>
    <p:sldId id="671" r:id="rId32"/>
    <p:sldId id="688" r:id="rId33"/>
    <p:sldId id="637" r:id="rId34"/>
  </p:sldIdLst>
  <p:sldSz cx="9144000" cy="6858000" type="screen4x3"/>
  <p:notesSz cx="7010400" cy="92964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DDDDDD"/>
    <a:srgbClr val="E7E7E7"/>
    <a:srgbClr val="012D9A"/>
    <a:srgbClr val="010101"/>
    <a:srgbClr val="C0C0C0"/>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52" d="100"/>
          <a:sy n="52" d="100"/>
        </p:scale>
        <p:origin x="139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68"/>
    </p:cViewPr>
  </p:sorterViewPr>
  <p:notesViewPr>
    <p:cSldViewPr>
      <p:cViewPr>
        <p:scale>
          <a:sx n="80" d="100"/>
          <a:sy n="80" d="100"/>
        </p:scale>
        <p:origin x="1747" y="-17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pPr lvl="0"/>
            <a:r>
              <a:rPr lang="en-US" sz="1000" dirty="0"/>
              <a:t>Added Amputations for our new 5 year SMP, and removed Accommodations.</a:t>
            </a:r>
          </a:p>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dirty="0"/>
              <a:t>The Carolina Star Program is designed to recognize employers and employees who have implemented effective safety and health management systems and maintain injury and illness rates that meet the criteria for participation. Any size employer.</a:t>
            </a:r>
          </a:p>
          <a:p>
            <a:pPr eaLnBrk="1" hangingPunct="1"/>
            <a:r>
              <a:rPr lang="en-US" dirty="0"/>
              <a:t>The SSTM Program is North Carolina’s version of federal OSHA’s Special Government Employee (SGE) Program. The SSTM Program allows industry employees and qualified independent private sector safety and health professionals the opportunity to work together in partnership with the NCDOL Carolina Star Program during onsite Star Program evaluations.</a:t>
            </a:r>
          </a:p>
          <a:p>
            <a:pPr eaLnBrk="1" hangingPunct="1"/>
            <a:endParaRPr lang="en-US" dirty="0"/>
          </a:p>
          <a:p>
            <a:pPr eaLnBrk="1" hangingPunct="1"/>
            <a:r>
              <a:rPr lang="en-US" dirty="0"/>
              <a:t>General industry, private sector participants must meet the following criteria: The most recent three-year average for both the total recordable case (TRC) rates and cases with days away from work, job transfer, or restriction (DART) rates must be at or below 50 percent of the most recent published federal BLS rates for the appropriate North American Industrial Classification System (NAICS) industry, preferably using a 6-digit NAICS rate, or highest digit available. </a:t>
            </a:r>
          </a:p>
          <a:p>
            <a:pPr eaLnBrk="1" hangingPunct="1"/>
            <a:r>
              <a:rPr lang="en-US" dirty="0"/>
              <a:t>Building Star  - The contractor participant must meet the following criteria: All injuries and illness rates for each worksite in North Carolina must be summarized on the OSHA 300 log each year, for the past three years. The most recent three-year average for both the total recordable case (TRC) rates and cases with days away from work, job transfer, or restriction (DART) rates must be at or below 50 percent of the most recent published Federal BLS rate for the appropriate North American Industrial Classification System (NAICS) preferably using a 6-digit NAICS rate, or highest digit available. </a:t>
            </a:r>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The SHARP (Safety and Health Achievement and Recognition Programs) Program is designed for small and mid-size employers that have established, implemented and maintained exceptional workplace safety standards.</a:t>
            </a:r>
          </a:p>
          <a:p>
            <a:pPr eaLnBrk="1" hangingPunct="1"/>
            <a:endParaRPr lang="en-US" sz="1000" dirty="0"/>
          </a:p>
          <a:p>
            <a:r>
              <a:rPr lang="en-US" sz="1000" dirty="0"/>
              <a:t>The Gold Star Grower Housing Program recognizes growers who provide farmworker housing that meets and exceeds all of the requirements of the Migrant Housing Act of North Carolina. </a:t>
            </a:r>
          </a:p>
          <a:p>
            <a:r>
              <a:rPr lang="en-US" sz="1000" dirty="0"/>
              <a:t>The Gold Star Flag recognizes agricultural employers who have devised ways to continuously promote a culture of safety on their farms. Gold Star Flag recipients have identified hazards, trained their employees and completed farm safety inspections. They follow and exceed the regulations pertaining to the agricultural work place.</a:t>
            </a:r>
          </a:p>
          <a:p>
            <a:pPr eaLnBrk="1" hangingPunct="1"/>
            <a:endParaRPr lang="en-US" sz="1000" dirty="0"/>
          </a:p>
          <a:p>
            <a:pPr eaLnBrk="1" hangingPunct="1"/>
            <a:r>
              <a:rPr lang="en-US" sz="1000" dirty="0"/>
              <a:t>Safety Awards Program - In operation since 1946, the program now extends to more than 5,000 firms, and about 3,000 awards are presented annually. Two types of awards are administered through the program: Annual Safety Awards and Million-Hour Awards.</a:t>
            </a:r>
          </a:p>
          <a:p>
            <a:r>
              <a:rPr lang="en-US" sz="1000" dirty="0"/>
              <a:t>To qualify for an annual safety award, a firm must:</a:t>
            </a:r>
          </a:p>
          <a:p>
            <a:r>
              <a:rPr lang="en-US" sz="1000" dirty="0"/>
              <a:t>Have no fatalities during the calendar year at the site or location for which the award was given; </a:t>
            </a:r>
            <a:r>
              <a:rPr lang="en-US" sz="1000" i="1" dirty="0"/>
              <a:t>and</a:t>
            </a:r>
            <a:endParaRPr lang="en-US" sz="1000" dirty="0"/>
          </a:p>
          <a:p>
            <a:r>
              <a:rPr lang="en-US" sz="1000" dirty="0"/>
              <a:t>Have maintained an incidence rate at least 50 percent below the average for its particular industry group. </a:t>
            </a:r>
          </a:p>
          <a:p>
            <a:r>
              <a:rPr lang="en-US" sz="1000" b="1" dirty="0"/>
              <a:t>Two Safety Award Levels - Gold and Silver</a:t>
            </a:r>
          </a:p>
          <a:p>
            <a:r>
              <a:rPr lang="en-US" sz="1000" dirty="0"/>
              <a:t>The </a:t>
            </a:r>
            <a:r>
              <a:rPr lang="en-US" sz="1000" b="1" dirty="0"/>
              <a:t>Gold Award </a:t>
            </a:r>
            <a:r>
              <a:rPr lang="en-US" sz="1000" dirty="0"/>
              <a:t>is based on the days away, restricted, transferred (DART) rate, which includes cases of days away from work, restricted activity or job transfer. </a:t>
            </a:r>
          </a:p>
          <a:p>
            <a:r>
              <a:rPr lang="en-US" sz="1000" dirty="0"/>
              <a:t>The </a:t>
            </a:r>
            <a:r>
              <a:rPr lang="en-US" sz="1000" b="1" dirty="0"/>
              <a:t>Silver Award </a:t>
            </a:r>
            <a:r>
              <a:rPr lang="en-US" sz="1000" dirty="0"/>
              <a:t>is based only on cases with days away from work. They are recorded when the worker misses at least one full day of work, not including the day of the injury. </a:t>
            </a:r>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Our alliances are organizations based toward our SEPs to promote education and training.</a:t>
            </a:r>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We try to keep it around 3 partnerships due to limited manpower. </a:t>
            </a:r>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Complaints, referrals, fatality and catastrophe inspections account for a significant amount of inspections that compliance does every year. This slide puts that into perspective.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27</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dirty="0"/>
          </a:p>
        </p:txBody>
      </p:sp>
    </p:spTree>
    <p:extLst>
      <p:ext uri="{BB962C8B-B14F-4D97-AF65-F5344CB8AC3E}">
        <p14:creationId xmlns:p14="http://schemas.microsoft.com/office/powerpoint/2010/main" val="1285300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421403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32</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32</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defTabSz="920618" eaLnBrk="1" hangingPunct="1">
              <a:defRPr/>
            </a:pPr>
            <a:r>
              <a:rPr lang="en-US" dirty="0"/>
              <a:t>NC TRC/DART rate not available for the 5 digit NAICS code </a:t>
            </a:r>
          </a:p>
          <a:p>
            <a:pPr defTabSz="920618" eaLnBrk="1" hangingPunct="1">
              <a:defRPr/>
            </a:pPr>
            <a:r>
              <a:rPr lang="en-US" dirty="0"/>
              <a:t>Logging fatalities went down but arboriculture went up. </a:t>
            </a:r>
          </a:p>
          <a:p>
            <a:pPr defTabSz="920618" eaLnBrk="1" hangingPunct="1">
              <a:defRPr/>
            </a:pPr>
            <a:r>
              <a:rPr lang="en-US" dirty="0"/>
              <a:t>Meeting minutes: Looking at alliances within the arboriculture industry. Encourage increased inspections in the SEP. Take a less experienced/confident CSHO out for familiarization. Continue to offer assistance and guidance where you/we can and provide referrals to Consultative or Compliance where appropriate. When conducting inspections on construction sites, public sector, or other activities where the employer/employees are conducting tree trimming/removal operations, please continue to mark the Emphasis/Initiatives blocks according to OPN 88I. </a:t>
            </a:r>
          </a:p>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1.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1</a:t>
            </a:r>
            <a:r>
              <a:rPr lang="en-US" sz="2800" baseline="30000" dirty="0">
                <a:solidFill>
                  <a:schemeClr val="bg2"/>
                </a:solidFill>
              </a:rPr>
              <a:t>st</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2020*</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993" y="4800600"/>
            <a:ext cx="966450" cy="1143000"/>
          </a:xfrm>
          <a:prstGeom prst="rect">
            <a:avLst/>
          </a:prstGeom>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3081903517"/>
              </p:ext>
            </p:extLst>
          </p:nvPr>
        </p:nvGraphicFramePr>
        <p:xfrm>
          <a:off x="609598" y="1143000"/>
          <a:ext cx="7924802" cy="3258976"/>
        </p:xfrm>
        <a:graphic>
          <a:graphicData uri="http://schemas.openxmlformats.org/drawingml/2006/table">
            <a:tbl>
              <a:tblPr firstRow="1" bandRow="1">
                <a:tableStyleId>{073A0DAA-6AF3-43AB-8588-CEC1D06C72B9}</a:tableStyleId>
              </a:tblPr>
              <a:tblGrid>
                <a:gridCol w="3393155">
                  <a:extLst>
                    <a:ext uri="{9D8B030D-6E8A-4147-A177-3AD203B41FA5}">
                      <a16:colId xmlns:a16="http://schemas.microsoft.com/office/drawing/2014/main" val="20000"/>
                    </a:ext>
                  </a:extLst>
                </a:gridCol>
                <a:gridCol w="1406374">
                  <a:extLst>
                    <a:ext uri="{9D8B030D-6E8A-4147-A177-3AD203B41FA5}">
                      <a16:colId xmlns:a16="http://schemas.microsoft.com/office/drawing/2014/main" val="20001"/>
                    </a:ext>
                  </a:extLst>
                </a:gridCol>
                <a:gridCol w="1339402">
                  <a:extLst>
                    <a:ext uri="{9D8B030D-6E8A-4147-A177-3AD203B41FA5}">
                      <a16:colId xmlns:a16="http://schemas.microsoft.com/office/drawing/2014/main" val="20002"/>
                    </a:ext>
                  </a:extLst>
                </a:gridCol>
                <a:gridCol w="1785871">
                  <a:extLst>
                    <a:ext uri="{9D8B030D-6E8A-4147-A177-3AD203B41FA5}">
                      <a16:colId xmlns:a16="http://schemas.microsoft.com/office/drawing/2014/main" val="20003"/>
                    </a:ext>
                  </a:extLst>
                </a:gridCol>
              </a:tblGrid>
              <a:tr h="407372">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7372">
                <a:tc>
                  <a:txBody>
                    <a:bodyPr/>
                    <a:lstStyle/>
                    <a:p>
                      <a:pPr algn="r"/>
                      <a:r>
                        <a:rPr lang="en-US" sz="1600" i="1" dirty="0"/>
                        <a:t>Silica</a:t>
                      </a:r>
                    </a:p>
                  </a:txBody>
                  <a:tcPr>
                    <a:solidFill>
                      <a:schemeClr val="bg1">
                        <a:lumMod val="85000"/>
                      </a:schemeClr>
                    </a:solidFill>
                  </a:tcPr>
                </a:tc>
                <a:tc>
                  <a:txBody>
                    <a:bodyPr/>
                    <a:lstStyle/>
                    <a:p>
                      <a:pPr algn="ctr"/>
                      <a:r>
                        <a:rPr lang="en-US" sz="1600" i="0" dirty="0"/>
                        <a:t>8</a:t>
                      </a:r>
                    </a:p>
                  </a:txBody>
                  <a:tcPr>
                    <a:solidFill>
                      <a:schemeClr val="bg1">
                        <a:lumMod val="85000"/>
                      </a:schemeClr>
                    </a:solidFill>
                  </a:tcPr>
                </a:tc>
                <a:tc>
                  <a:txBody>
                    <a:bodyPr/>
                    <a:lstStyle/>
                    <a:p>
                      <a:pPr algn="ctr"/>
                      <a:r>
                        <a:rPr lang="en-US" sz="1600" b="0" i="1" dirty="0"/>
                        <a:t>8</a:t>
                      </a:r>
                    </a:p>
                  </a:txBody>
                  <a:tcPr>
                    <a:solidFill>
                      <a:schemeClr val="bg1">
                        <a:lumMod val="85000"/>
                      </a:schemeClr>
                    </a:solidFill>
                  </a:tcPr>
                </a:tc>
                <a:tc rowSpan="6">
                  <a:txBody>
                    <a:bodyPr/>
                    <a:lstStyle/>
                    <a:p>
                      <a:pPr algn="ctr"/>
                      <a:r>
                        <a:rPr lang="en-US" sz="1600" b="1" i="0" dirty="0"/>
                        <a:t>100</a:t>
                      </a:r>
                    </a:p>
                  </a:txBody>
                  <a:tcPr anchor="b">
                    <a:solidFill>
                      <a:schemeClr val="bg1">
                        <a:lumMod val="85000"/>
                      </a:schemeClr>
                    </a:solidFill>
                  </a:tcPr>
                </a:tc>
                <a:extLst>
                  <a:ext uri="{0D108BD9-81ED-4DB2-BD59-A6C34878D82A}">
                    <a16:rowId xmlns:a16="http://schemas.microsoft.com/office/drawing/2014/main" val="10001"/>
                  </a:ext>
                </a:extLst>
              </a:tr>
              <a:tr h="407372">
                <a:tc>
                  <a:txBody>
                    <a:bodyPr/>
                    <a:lstStyle/>
                    <a:p>
                      <a:pPr algn="r"/>
                      <a:r>
                        <a:rPr lang="en-US" sz="1600" i="1" dirty="0"/>
                        <a:t>Asbestos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b="0" i="1" dirty="0"/>
                        <a:t>6</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407372">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0" i="1" dirty="0"/>
                        <a:t>4</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407372">
                <a:tc>
                  <a:txBody>
                    <a:bodyPr/>
                    <a:lstStyle/>
                    <a:p>
                      <a:pPr algn="r"/>
                      <a:r>
                        <a:rPr lang="en-US" sz="1600" i="1" dirty="0"/>
                        <a:t>Lead</a:t>
                      </a:r>
                    </a:p>
                  </a:txBody>
                  <a:tcPr>
                    <a:solidFill>
                      <a:schemeClr val="bg1">
                        <a:lumMod val="95000"/>
                      </a:schemeClr>
                    </a:solidFill>
                  </a:tcPr>
                </a:tc>
                <a:tc>
                  <a:txBody>
                    <a:bodyPr/>
                    <a:lstStyle/>
                    <a:p>
                      <a:pPr algn="ctr"/>
                      <a:r>
                        <a:rPr lang="en-US" sz="1600" i="0" dirty="0"/>
                        <a:t>3</a:t>
                      </a:r>
                    </a:p>
                  </a:txBody>
                  <a:tcPr>
                    <a:solidFill>
                      <a:schemeClr val="bg1">
                        <a:lumMod val="95000"/>
                      </a:schemeClr>
                    </a:solidFill>
                  </a:tcPr>
                </a:tc>
                <a:tc>
                  <a:txBody>
                    <a:bodyPr/>
                    <a:lstStyle/>
                    <a:p>
                      <a:pPr algn="ctr"/>
                      <a:r>
                        <a:rPr lang="en-US" sz="1600" b="0" i="1" dirty="0"/>
                        <a:t>3</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407372">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3</a:t>
                      </a:r>
                    </a:p>
                  </a:txBody>
                  <a:tcPr>
                    <a:solidFill>
                      <a:schemeClr val="bg1">
                        <a:lumMod val="85000"/>
                      </a:schemeClr>
                    </a:solidFill>
                  </a:tcPr>
                </a:tc>
                <a:tc>
                  <a:txBody>
                    <a:bodyPr/>
                    <a:lstStyle/>
                    <a:p>
                      <a:pPr algn="ctr"/>
                      <a:r>
                        <a:rPr lang="en-US" sz="1600" b="0" i="1" dirty="0"/>
                        <a:t>3</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407372">
                <a:tc>
                  <a:txBody>
                    <a:bodyPr/>
                    <a:lstStyle/>
                    <a:p>
                      <a:pPr algn="r"/>
                      <a:r>
                        <a:rPr lang="en-US" sz="1600" b="1" i="1" dirty="0"/>
                        <a:t>Total</a:t>
                      </a:r>
                    </a:p>
                  </a:txBody>
                  <a:tcPr>
                    <a:solidFill>
                      <a:schemeClr val="bg1">
                        <a:lumMod val="95000"/>
                      </a:schemeClr>
                    </a:solidFill>
                  </a:tcPr>
                </a:tc>
                <a:tc>
                  <a:txBody>
                    <a:bodyPr/>
                    <a:lstStyle/>
                    <a:p>
                      <a:pPr algn="ctr"/>
                      <a:r>
                        <a:rPr lang="en-US" sz="1600" b="0" i="0" dirty="0"/>
                        <a:t>24</a:t>
                      </a:r>
                    </a:p>
                  </a:txBody>
                  <a:tcPr>
                    <a:solidFill>
                      <a:schemeClr val="bg1">
                        <a:lumMod val="95000"/>
                      </a:schemeClr>
                    </a:solidFill>
                  </a:tcPr>
                </a:tc>
                <a:tc>
                  <a:txBody>
                    <a:bodyPr/>
                    <a:lstStyle/>
                    <a:p>
                      <a:pPr algn="ctr"/>
                      <a:r>
                        <a:rPr lang="en-US" sz="1600" b="0" i="1" dirty="0"/>
                        <a:t>24</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407372">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2</a:t>
                      </a:r>
                    </a:p>
                  </a:txBody>
                  <a:tcPr>
                    <a:solidFill>
                      <a:schemeClr val="bg1">
                        <a:lumMod val="85000"/>
                      </a:schemeClr>
                    </a:solidFill>
                  </a:tcPr>
                </a:tc>
                <a:tc>
                  <a:txBody>
                    <a:bodyPr/>
                    <a:lstStyle/>
                    <a:p>
                      <a:pPr algn="ctr"/>
                      <a:r>
                        <a:rPr lang="en-US" sz="1600" b="0" i="1" dirty="0"/>
                        <a:t>2</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4" name="TextBox 13">
            <a:extLst>
              <a:ext uri="{FF2B5EF4-FFF2-40B4-BE49-F238E27FC236}">
                <a16:creationId xmlns:a16="http://schemas.microsoft.com/office/drawing/2014/main" id="{594D5532-6D1F-4AB9-8C3D-820E65D3B5CC}"/>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29" name="Picture 28" descr="C:\Users\wllagoe\AppData\Local\Microsoft\Windows\Temporary Internet Files\Content.Outlook\0BV8MSBH\Reggie20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533900"/>
            <a:ext cx="1219199" cy="1428826"/>
          </a:xfrm>
          <a:prstGeom prst="rect">
            <a:avLst/>
          </a:prstGeom>
          <a:noFill/>
          <a:ln>
            <a:noFill/>
          </a:ln>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455" y="4533900"/>
            <a:ext cx="1435145" cy="1428827"/>
          </a:xfrm>
          <a:prstGeom prst="rect">
            <a:avLst/>
          </a:prstGeom>
        </p:spPr>
      </p:pic>
      <p:pic>
        <p:nvPicPr>
          <p:cNvPr id="31" name="Picture 30"/>
          <p:cNvPicPr/>
          <p:nvPr/>
        </p:nvPicPr>
        <p:blipFill rotWithShape="1">
          <a:blip r:embed="rId5" cstate="print">
            <a:extLst>
              <a:ext uri="{28A0092B-C50C-407E-A947-70E740481C1C}">
                <a14:useLocalDpi xmlns:a14="http://schemas.microsoft.com/office/drawing/2010/main" val="0"/>
              </a:ext>
            </a:extLst>
          </a:blip>
          <a:srcRect b="34189"/>
          <a:stretch/>
        </p:blipFill>
        <p:spPr bwMode="auto">
          <a:xfrm>
            <a:off x="5486400" y="4545565"/>
            <a:ext cx="2374854" cy="1417160"/>
          </a:xfrm>
          <a:prstGeom prst="rect">
            <a:avLst/>
          </a:prstGeom>
          <a:ln>
            <a:noFill/>
          </a:ln>
          <a:extLst>
            <a:ext uri="{53640926-AAD7-44D8-BBD7-CCE9431645EC}">
              <a14:shadowObscured xmlns:a14="http://schemas.microsoft.com/office/drawing/2010/main"/>
            </a:ext>
          </a:ex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587" y="4533897"/>
            <a:ext cx="911225" cy="1428828"/>
          </a:xfrm>
          <a:prstGeom prst="rect">
            <a:avLst/>
          </a:prstGeom>
        </p:spPr>
      </p:pic>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4080" y="4533898"/>
            <a:ext cx="1400920" cy="1428827"/>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4530829"/>
            <a:ext cx="2147842" cy="1431896"/>
          </a:xfrm>
          <a:prstGeom prst="rect">
            <a:avLst/>
          </a:prstGeom>
        </p:spPr>
      </p:pic>
      <p:graphicFrame>
        <p:nvGraphicFramePr>
          <p:cNvPr id="21" name="Group 154">
            <a:extLst>
              <a:ext uri="{FF2B5EF4-FFF2-40B4-BE49-F238E27FC236}">
                <a16:creationId xmlns:a16="http://schemas.microsoft.com/office/drawing/2014/main" id="{1D48420E-A8C0-473D-A6AE-AFB2322D3CED}"/>
              </a:ext>
            </a:extLst>
          </p:cNvPr>
          <p:cNvGraphicFramePr>
            <a:graphicFrameLocks noGrp="1"/>
          </p:cNvGraphicFramePr>
          <p:nvPr>
            <p:extLst>
              <p:ext uri="{D42A27DB-BD31-4B8C-83A1-F6EECF244321}">
                <p14:modId xmlns:p14="http://schemas.microsoft.com/office/powerpoint/2010/main" val="152895397"/>
              </p:ext>
            </p:extLst>
          </p:nvPr>
        </p:nvGraphicFramePr>
        <p:xfrm>
          <a:off x="611188" y="1143001"/>
          <a:ext cx="7921623" cy="3276598"/>
        </p:xfrm>
        <a:graphic>
          <a:graphicData uri="http://schemas.openxmlformats.org/drawingml/2006/table">
            <a:tbl>
              <a:tblPr>
                <a:tableStyleId>{00A15C55-8517-42AA-B614-E9B94910E393}</a:tableStyleId>
              </a:tblPr>
              <a:tblGrid>
                <a:gridCol w="2011187">
                  <a:extLst>
                    <a:ext uri="{9D8B030D-6E8A-4147-A177-3AD203B41FA5}">
                      <a16:colId xmlns:a16="http://schemas.microsoft.com/office/drawing/2014/main" val="20000"/>
                    </a:ext>
                  </a:extLst>
                </a:gridCol>
                <a:gridCol w="923875">
                  <a:extLst>
                    <a:ext uri="{9D8B030D-6E8A-4147-A177-3AD203B41FA5}">
                      <a16:colId xmlns:a16="http://schemas.microsoft.com/office/drawing/2014/main" val="20001"/>
                    </a:ext>
                  </a:extLst>
                </a:gridCol>
                <a:gridCol w="1027272">
                  <a:extLst>
                    <a:ext uri="{9D8B030D-6E8A-4147-A177-3AD203B41FA5}">
                      <a16:colId xmlns:a16="http://schemas.microsoft.com/office/drawing/2014/main" val="20002"/>
                    </a:ext>
                  </a:extLst>
                </a:gridCol>
                <a:gridCol w="880517">
                  <a:extLst>
                    <a:ext uri="{9D8B030D-6E8A-4147-A177-3AD203B41FA5}">
                      <a16:colId xmlns:a16="http://schemas.microsoft.com/office/drawing/2014/main" val="20003"/>
                    </a:ext>
                  </a:extLst>
                </a:gridCol>
                <a:gridCol w="1027272">
                  <a:extLst>
                    <a:ext uri="{9D8B030D-6E8A-4147-A177-3AD203B41FA5}">
                      <a16:colId xmlns:a16="http://schemas.microsoft.com/office/drawing/2014/main" val="20004"/>
                    </a:ext>
                  </a:extLst>
                </a:gridCol>
                <a:gridCol w="1027272">
                  <a:extLst>
                    <a:ext uri="{9D8B030D-6E8A-4147-A177-3AD203B41FA5}">
                      <a16:colId xmlns:a16="http://schemas.microsoft.com/office/drawing/2014/main" val="20005"/>
                    </a:ext>
                  </a:extLst>
                </a:gridCol>
                <a:gridCol w="1024228">
                  <a:extLst>
                    <a:ext uri="{9D8B030D-6E8A-4147-A177-3AD203B41FA5}">
                      <a16:colId xmlns:a16="http://schemas.microsoft.com/office/drawing/2014/main" val="20006"/>
                    </a:ext>
                  </a:extLst>
                </a:gridCol>
              </a:tblGrid>
              <a:tr h="381248">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4479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503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Aver.</a:t>
                      </a:r>
                    </a:p>
                  </a:txBody>
                  <a:tcPr anchor="ctr" horzOverflow="overflow">
                    <a:solidFill>
                      <a:schemeClr val="bg1">
                        <a:lumMod val="75000"/>
                      </a:schemeClr>
                    </a:solidFill>
                  </a:tcPr>
                </a:tc>
                <a:extLst>
                  <a:ext uri="{0D108BD9-81ED-4DB2-BD59-A6C34878D82A}">
                    <a16:rowId xmlns:a16="http://schemas.microsoft.com/office/drawing/2014/main" val="10002"/>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11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1.49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1.49</a:t>
                      </a:r>
                    </a:p>
                  </a:txBody>
                  <a:tcPr anchor="ctr" horzOverflow="overflow">
                    <a:solidFill>
                      <a:schemeClr val="bg1">
                        <a:lumMod val="95000"/>
                      </a:schemeClr>
                    </a:solidFill>
                  </a:tcPr>
                </a:tc>
                <a:extLst>
                  <a:ext uri="{0D108BD9-81ED-4DB2-BD59-A6C34878D82A}">
                    <a16:rowId xmlns:a16="http://schemas.microsoft.com/office/drawing/2014/main" val="10003"/>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5"/>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450385">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0.10</a:t>
                      </a:r>
                    </a:p>
                  </a:txBody>
                  <a:tcPr anchor="ctr" horzOverflow="overflow">
                    <a:solidFill>
                      <a:schemeClr val="bg1">
                        <a:lumMod val="95000"/>
                      </a:schemeClr>
                    </a:solidFill>
                  </a:tcPr>
                </a:tc>
                <a:extLst>
                  <a:ext uri="{0D108BD9-81ED-4DB2-BD59-A6C34878D82A}">
                    <a16:rowId xmlns:a16="http://schemas.microsoft.com/office/drawing/2014/main" val="10007"/>
                  </a:ext>
                </a:extLst>
              </a:tr>
              <a:tr h="30995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3" name="TextBox 12">
            <a:extLst>
              <a:ext uri="{FF2B5EF4-FFF2-40B4-BE49-F238E27FC236}">
                <a16:creationId xmlns:a16="http://schemas.microsoft.com/office/drawing/2014/main" id="{328F1CDF-36A8-4BC7-AEA6-F12067B939EE}"/>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print"/>
          <a:srcRect r="55609"/>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4248205223"/>
              </p:ext>
            </p:extLst>
          </p:nvPr>
        </p:nvGraphicFramePr>
        <p:xfrm>
          <a:off x="609600" y="1123675"/>
          <a:ext cx="7924795" cy="3067328"/>
        </p:xfrm>
        <a:graphic>
          <a:graphicData uri="http://schemas.openxmlformats.org/drawingml/2006/table">
            <a:tbl>
              <a:tblPr/>
              <a:tblGrid>
                <a:gridCol w="5257796">
                  <a:extLst>
                    <a:ext uri="{9D8B030D-6E8A-4147-A177-3AD203B41FA5}">
                      <a16:colId xmlns:a16="http://schemas.microsoft.com/office/drawing/2014/main" val="20000"/>
                    </a:ext>
                  </a:extLst>
                </a:gridCol>
                <a:gridCol w="1295403">
                  <a:extLst>
                    <a:ext uri="{9D8B030D-6E8A-4147-A177-3AD203B41FA5}">
                      <a16:colId xmlns:a16="http://schemas.microsoft.com/office/drawing/2014/main" val="20001"/>
                    </a:ext>
                  </a:extLst>
                </a:gridCol>
                <a:gridCol w="1371596">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3874344357"/>
              </p:ext>
            </p:extLst>
          </p:nvPr>
        </p:nvGraphicFramePr>
        <p:xfrm>
          <a:off x="609600" y="4811995"/>
          <a:ext cx="7924796" cy="1162360"/>
        </p:xfrm>
        <a:graphic>
          <a:graphicData uri="http://schemas.openxmlformats.org/drawingml/2006/table">
            <a:tbl>
              <a:tblPr firstRow="1" bandRow="1">
                <a:tableStyleId>{00A15C55-8517-42AA-B614-E9B94910E393}</a:tableStyleId>
              </a:tblPr>
              <a:tblGrid>
                <a:gridCol w="4267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59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2</a:t>
                      </a:r>
                    </a:p>
                  </a:txBody>
                  <a:tcPr>
                    <a:solidFill>
                      <a:schemeClr val="bg1">
                        <a:lumMod val="85000"/>
                      </a:schemeClr>
                    </a:solidFill>
                  </a:tcPr>
                </a:tc>
                <a:tc>
                  <a:txBody>
                    <a:bodyPr/>
                    <a:lstStyle/>
                    <a:p>
                      <a:pPr algn="ctr"/>
                      <a:r>
                        <a:rPr lang="en-US" sz="1500" b="0" i="1" dirty="0"/>
                        <a:t>2</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36</a:t>
                      </a:r>
                    </a:p>
                  </a:txBody>
                  <a:tcPr>
                    <a:solidFill>
                      <a:schemeClr val="bg1">
                        <a:lumMod val="95000"/>
                      </a:schemeClr>
                    </a:solidFill>
                  </a:tcPr>
                </a:tc>
                <a:tc>
                  <a:txBody>
                    <a:bodyPr/>
                    <a:lstStyle/>
                    <a:p>
                      <a:pPr algn="ctr"/>
                      <a:r>
                        <a:rPr lang="en-US" sz="1500" b="0" i="1" dirty="0"/>
                        <a:t>36</a:t>
                      </a:r>
                    </a:p>
                  </a:txBody>
                  <a:tcPr>
                    <a:solidFill>
                      <a:schemeClr val="bg1">
                        <a:lumMod val="95000"/>
                      </a:schemeClr>
                    </a:solidFill>
                  </a:tcPr>
                </a:tc>
                <a:tc>
                  <a:txBody>
                    <a:bodyPr/>
                    <a:lstStyle/>
                    <a:p>
                      <a:pPr algn="ctr"/>
                      <a:r>
                        <a:rPr lang="en-US" sz="1500" i="0" dirty="0"/>
                        <a:t>400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0" name="TextBox 19">
            <a:extLst>
              <a:ext uri="{FF2B5EF4-FFF2-40B4-BE49-F238E27FC236}">
                <a16:creationId xmlns:a16="http://schemas.microsoft.com/office/drawing/2014/main" id="{77011EEA-43B8-47FA-905E-72EC3AA3A03B}"/>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 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4294285868"/>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4648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205">
                  <a:extLst>
                    <a:ext uri="{9D8B030D-6E8A-4147-A177-3AD203B41FA5}">
                      <a16:colId xmlns:a16="http://schemas.microsoft.com/office/drawing/2014/main" val="20002"/>
                    </a:ext>
                  </a:extLst>
                </a:gridCol>
                <a:gridCol w="1447996">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b="0" i="1" dirty="0"/>
                        <a:t>12</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02D7E7B-E165-4256-BB86-132CFFD4800D}"/>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10" name="Group 128">
            <a:extLst>
              <a:ext uri="{FF2B5EF4-FFF2-40B4-BE49-F238E27FC236}">
                <a16:creationId xmlns:a16="http://schemas.microsoft.com/office/drawing/2014/main" id="{D9ECE425-9AFF-433E-B2D0-3AEDD2192077}"/>
              </a:ext>
            </a:extLst>
          </p:cNvPr>
          <p:cNvGraphicFramePr>
            <a:graphicFrameLocks noGrp="1"/>
          </p:cNvGraphicFramePr>
          <p:nvPr>
            <p:extLst>
              <p:ext uri="{D42A27DB-BD31-4B8C-83A1-F6EECF244321}">
                <p14:modId xmlns:p14="http://schemas.microsoft.com/office/powerpoint/2010/main" val="2978475287"/>
              </p:ext>
            </p:extLst>
          </p:nvPr>
        </p:nvGraphicFramePr>
        <p:xfrm>
          <a:off x="609599" y="1143000"/>
          <a:ext cx="7929234" cy="219123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366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20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19%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7%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a:txBody>
                    <a:bodyPr/>
                    <a:lstStyle/>
                    <a:p>
                      <a:pPr algn="ctr"/>
                      <a:r>
                        <a:rPr lang="en-US" sz="1200" b="1" i="1" dirty="0"/>
                        <a:t>31% Lower</a:t>
                      </a:r>
                    </a:p>
                  </a:txBody>
                  <a:tcPr horzOverflow="overflow">
                    <a:solidFill>
                      <a:schemeClr val="bg1">
                        <a:lumMod val="95000"/>
                      </a:schemeClr>
                    </a:solidFill>
                  </a:tcPr>
                </a:tc>
                <a:extLst>
                  <a:ext uri="{0D108BD9-81ED-4DB2-BD59-A6C34878D82A}">
                    <a16:rowId xmlns:a16="http://schemas.microsoft.com/office/drawing/2014/main" val="10003"/>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2.5</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12%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2.2</a:t>
                      </a:r>
                    </a:p>
                  </a:txBody>
                  <a:tcPr horzOverflow="overflow">
                    <a:solidFill>
                      <a:schemeClr val="bg1">
                        <a:lumMod val="85000"/>
                      </a:schemeClr>
                    </a:solidFill>
                  </a:tcPr>
                </a:tc>
                <a:tc>
                  <a:txBody>
                    <a:bodyPr/>
                    <a:lstStyle/>
                    <a:p>
                      <a:pPr algn="ctr"/>
                      <a:r>
                        <a:rPr lang="en-US" sz="1200" i="1" dirty="0"/>
                        <a:t>3.1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2.9</a:t>
                      </a:r>
                    </a:p>
                  </a:txBody>
                  <a:tcPr horzOverflow="overflow">
                    <a:solidFill>
                      <a:schemeClr val="bg1">
                        <a:lumMod val="85000"/>
                      </a:schemeClr>
                    </a:solidFill>
                  </a:tcPr>
                </a:tc>
                <a:tc>
                  <a:txBody>
                    <a:bodyPr/>
                    <a:lstStyle/>
                    <a:p>
                      <a:pPr algn="ctr"/>
                      <a:r>
                        <a:rPr lang="en-US" sz="1200" b="1" i="1" dirty="0"/>
                        <a:t>24%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03903" y="3429000"/>
            <a:ext cx="3077497" cy="246221"/>
          </a:xfrm>
          <a:prstGeom prst="rect">
            <a:avLst/>
          </a:prstGeom>
          <a:noFill/>
        </p:spPr>
        <p:txBody>
          <a:bodyPr wrap="square" rtlCol="0">
            <a:spAutoFit/>
          </a:bodyPr>
          <a:lstStyle/>
          <a:p>
            <a:r>
              <a:rPr lang="en-US" sz="1000" i="1" dirty="0"/>
              <a:t>*DART/TRC rate based on the 4 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193848283"/>
              </p:ext>
            </p:extLst>
          </p:nvPr>
        </p:nvGraphicFramePr>
        <p:xfrm>
          <a:off x="609597" y="3657599"/>
          <a:ext cx="7924803" cy="2146885"/>
        </p:xfrm>
        <a:graphic>
          <a:graphicData uri="http://schemas.openxmlformats.org/drawingml/2006/table">
            <a:tbl>
              <a:tblPr firstRow="1" bandRow="1">
                <a:tableStyleId>{073A0DAA-6AF3-43AB-8588-CEC1D06C72B9}</a:tableStyleId>
              </a:tblPr>
              <a:tblGrid>
                <a:gridCol w="472440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E51EF92-2261-4F99-8ABB-014DE6DF5DCC}"/>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7" name="Table 6">
            <a:extLst>
              <a:ext uri="{FF2B5EF4-FFF2-40B4-BE49-F238E27FC236}">
                <a16:creationId xmlns:a16="http://schemas.microsoft.com/office/drawing/2014/main" id="{4DDB7B26-427B-49FA-A194-0412701514C7}"/>
              </a:ext>
            </a:extLst>
          </p:cNvPr>
          <p:cNvGraphicFramePr>
            <a:graphicFrameLocks noGrp="1"/>
          </p:cNvGraphicFramePr>
          <p:nvPr>
            <p:extLst>
              <p:ext uri="{D42A27DB-BD31-4B8C-83A1-F6EECF244321}">
                <p14:modId xmlns:p14="http://schemas.microsoft.com/office/powerpoint/2010/main" val="4194864560"/>
              </p:ext>
            </p:extLst>
          </p:nvPr>
        </p:nvGraphicFramePr>
        <p:xfrm>
          <a:off x="609600" y="1143000"/>
          <a:ext cx="7929234" cy="2299285"/>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5604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510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71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9%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a:txBody>
                    <a:bodyPr/>
                    <a:lstStyle/>
                    <a:p>
                      <a:pPr algn="ctr"/>
                      <a:r>
                        <a:rPr lang="en-US" sz="1200" b="1" i="1" dirty="0"/>
                        <a:t>13% Lower</a:t>
                      </a:r>
                    </a:p>
                  </a:txBody>
                  <a:tcPr horzOverflow="overflow">
                    <a:solidFill>
                      <a:schemeClr val="bg1">
                        <a:lumMod val="95000"/>
                      </a:schemeClr>
                    </a:solidFill>
                  </a:tcPr>
                </a:tc>
                <a:extLst>
                  <a:ext uri="{0D108BD9-81ED-4DB2-BD59-A6C34878D82A}">
                    <a16:rowId xmlns:a16="http://schemas.microsoft.com/office/drawing/2014/main" val="10003"/>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3.0</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3.4</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4.2</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 Decrease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4.0</a:t>
                      </a:r>
                    </a:p>
                  </a:txBody>
                  <a:tcPr horzOverflow="overflow">
                    <a:solidFill>
                      <a:schemeClr val="bg1">
                        <a:lumMod val="85000"/>
                      </a:schemeClr>
                    </a:solidFill>
                  </a:tcPr>
                </a:tc>
                <a:tc>
                  <a:txBody>
                    <a:bodyPr/>
                    <a:lstStyle/>
                    <a:p>
                      <a:pPr algn="ctr"/>
                      <a:r>
                        <a:rPr lang="en-US" sz="1200" b="1" i="1" dirty="0"/>
                        <a:t>15%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762000" y="4927935"/>
            <a:ext cx="2971800" cy="1015663"/>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732639" y="4927932"/>
            <a:ext cx="1725561" cy="1015668"/>
          </a:xfrm>
          <a:prstGeom prst="rect">
            <a:avLst/>
          </a:prstGeom>
          <a:noFill/>
          <a:ln w="9525">
            <a:noFill/>
            <a:miter lim="800000"/>
            <a:headEnd/>
            <a:tailEnd/>
          </a:ln>
        </p:spPr>
      </p:pic>
      <p:pic>
        <p:nvPicPr>
          <p:cNvPr id="9" name="Picture 8" descr="C:\Documents and Settings\Wanda Lagoe\My Documents\My Pictures\PSM\IMG_1928.JPG">
            <a:extLst>
              <a:ext uri="{FF2B5EF4-FFF2-40B4-BE49-F238E27FC236}">
                <a16:creationId xmlns:a16="http://schemas.microsoft.com/office/drawing/2014/main" id="{935C009D-B06D-43F5-B148-7CF026FAA3C3}"/>
              </a:ext>
            </a:extLst>
          </p:cNvPr>
          <p:cNvPicPr/>
          <p:nvPr/>
        </p:nvPicPr>
        <p:blipFill>
          <a:blip r:embed="rId5" cstate="print"/>
          <a:srcRect/>
          <a:stretch>
            <a:fillRect/>
          </a:stretch>
        </p:blipFill>
        <p:spPr bwMode="auto">
          <a:xfrm>
            <a:off x="3733800" y="4927931"/>
            <a:ext cx="1447800" cy="1015663"/>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70A7F2-AB04-41BD-BA2A-EEA2DA747ACF}"/>
              </a:ext>
            </a:extLst>
          </p:cNvPr>
          <p:cNvPicPr/>
          <p:nvPr/>
        </p:nvPicPr>
        <p:blipFill>
          <a:blip r:embed="rId6" cstate="print"/>
          <a:srcRect/>
          <a:stretch>
            <a:fillRect/>
          </a:stretch>
        </p:blipFill>
        <p:spPr bwMode="auto">
          <a:xfrm>
            <a:off x="5161935" y="4916264"/>
            <a:ext cx="1619865" cy="1027330"/>
          </a:xfrm>
          <a:prstGeom prst="rect">
            <a:avLst/>
          </a:prstGeom>
          <a:noFill/>
          <a:ln w="9525">
            <a:noFill/>
            <a:miter lim="800000"/>
            <a:headEnd/>
            <a:tailEnd/>
          </a:ln>
        </p:spPr>
      </p:pic>
      <p:sp>
        <p:nvSpPr>
          <p:cNvPr id="12" name="TextBox 11">
            <a:extLst>
              <a:ext uri="{FF2B5EF4-FFF2-40B4-BE49-F238E27FC236}">
                <a16:creationId xmlns:a16="http://schemas.microsoft.com/office/drawing/2014/main" id="{1182FC4E-1CD9-4A24-A6B8-22E295BA1E1C}"/>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3928729570"/>
              </p:ext>
            </p:extLst>
          </p:nvPr>
        </p:nvGraphicFramePr>
        <p:xfrm>
          <a:off x="609599" y="1282114"/>
          <a:ext cx="7848601" cy="3213684"/>
        </p:xfrm>
        <a:graphic>
          <a:graphicData uri="http://schemas.openxmlformats.org/drawingml/2006/table">
            <a:tbl>
              <a:tblPr firstRow="1" bandRow="1">
                <a:tableStyleId>{073A0DAA-6AF3-43AB-8588-CEC1D06C72B9}</a:tableStyleId>
              </a:tblPr>
              <a:tblGrid>
                <a:gridCol w="4678974">
                  <a:extLst>
                    <a:ext uri="{9D8B030D-6E8A-4147-A177-3AD203B41FA5}">
                      <a16:colId xmlns:a16="http://schemas.microsoft.com/office/drawing/2014/main" val="20000"/>
                    </a:ext>
                  </a:extLst>
                </a:gridCol>
                <a:gridCol w="905608">
                  <a:extLst>
                    <a:ext uri="{9D8B030D-6E8A-4147-A177-3AD203B41FA5}">
                      <a16:colId xmlns:a16="http://schemas.microsoft.com/office/drawing/2014/main" val="20001"/>
                    </a:ext>
                  </a:extLst>
                </a:gridCol>
                <a:gridCol w="830140">
                  <a:extLst>
                    <a:ext uri="{9D8B030D-6E8A-4147-A177-3AD203B41FA5}">
                      <a16:colId xmlns:a16="http://schemas.microsoft.com/office/drawing/2014/main" val="20002"/>
                    </a:ext>
                  </a:extLst>
                </a:gridCol>
                <a:gridCol w="143387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33</a:t>
                      </a:r>
                    </a:p>
                  </a:txBody>
                  <a:tcPr>
                    <a:solidFill>
                      <a:schemeClr val="bg1">
                        <a:lumMod val="95000"/>
                      </a:schemeClr>
                    </a:solidFill>
                  </a:tcPr>
                </a:tc>
                <a:tc>
                  <a:txBody>
                    <a:bodyPr/>
                    <a:lstStyle/>
                    <a:p>
                      <a:pPr algn="ctr"/>
                      <a:r>
                        <a:rPr lang="en-US" sz="1400" b="0" i="1" dirty="0"/>
                        <a:t>33</a:t>
                      </a:r>
                    </a:p>
                  </a:txBody>
                  <a:tcPr>
                    <a:solidFill>
                      <a:schemeClr val="bg1">
                        <a:lumMod val="95000"/>
                      </a:schemeClr>
                    </a:solidFill>
                  </a:tcPr>
                </a:tc>
                <a:tc>
                  <a:txBody>
                    <a:bodyPr/>
                    <a:lstStyle/>
                    <a:p>
                      <a:pPr algn="ctr"/>
                      <a:r>
                        <a:rPr lang="en-US" sz="1400" i="0" dirty="0"/>
                        <a:t>150</a:t>
                      </a:r>
                    </a:p>
                  </a:txBody>
                  <a:tcP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i="0" dirty="0"/>
                        <a:t>100</a:t>
                      </a:r>
                    </a:p>
                  </a:txBody>
                  <a:tcP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4</a:t>
                      </a:r>
                    </a:p>
                  </a:txBody>
                  <a:tcPr>
                    <a:solidFill>
                      <a:schemeClr val="bg1">
                        <a:lumMod val="95000"/>
                      </a:schemeClr>
                    </a:solidFill>
                  </a:tcPr>
                </a:tc>
                <a:tc>
                  <a:txBody>
                    <a:bodyPr/>
                    <a:lstStyle/>
                    <a:p>
                      <a:pPr algn="ctr"/>
                      <a:r>
                        <a:rPr lang="en-US" sz="1400" i="1" dirty="0"/>
                        <a:t>4</a:t>
                      </a:r>
                    </a:p>
                  </a:txBody>
                  <a:tcPr>
                    <a:solidFill>
                      <a:schemeClr val="bg1">
                        <a:lumMod val="95000"/>
                      </a:schemeClr>
                    </a:solidFill>
                  </a:tcPr>
                </a:tc>
                <a:tc>
                  <a:txBody>
                    <a:bodyPr/>
                    <a:lstStyle/>
                    <a:p>
                      <a:pPr algn="ctr"/>
                      <a:r>
                        <a:rPr lang="en-US" sz="1400" i="0" dirty="0"/>
                        <a:t>15</a:t>
                      </a:r>
                    </a:p>
                  </a:txBody>
                  <a:tcP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solidFill>
                      <a:schemeClr val="bg1">
                        <a:lumMod val="85000"/>
                      </a:schemeClr>
                    </a:solidFill>
                  </a:tcPr>
                </a:tc>
                <a:tc>
                  <a:txBody>
                    <a:bodyPr/>
                    <a:lstStyle/>
                    <a:p>
                      <a:pPr algn="ctr"/>
                      <a:r>
                        <a:rPr lang="en-US" sz="1400" i="0" dirty="0"/>
                        <a:t>67</a:t>
                      </a:r>
                    </a:p>
                  </a:txBody>
                  <a:tcPr>
                    <a:solidFill>
                      <a:schemeClr val="bg1">
                        <a:lumMod val="85000"/>
                      </a:schemeClr>
                    </a:solidFill>
                  </a:tcPr>
                </a:tc>
                <a:tc>
                  <a:txBody>
                    <a:bodyPr/>
                    <a:lstStyle/>
                    <a:p>
                      <a:pPr algn="ctr"/>
                      <a:r>
                        <a:rPr lang="en-US" sz="1400" i="1" dirty="0"/>
                        <a:t>67</a:t>
                      </a:r>
                    </a:p>
                  </a:txBody>
                  <a:tcPr>
                    <a:solidFill>
                      <a:schemeClr val="bg1">
                        <a:lumMod val="85000"/>
                      </a:schemeClr>
                    </a:solidFill>
                  </a:tcPr>
                </a:tc>
                <a:tc>
                  <a:txBody>
                    <a:bodyPr/>
                    <a:lstStyle/>
                    <a:p>
                      <a:pPr algn="ctr"/>
                      <a:r>
                        <a:rPr lang="en-US" sz="1400" i="0" dirty="0"/>
                        <a:t>500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0" y="1997983"/>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1455914444"/>
              </p:ext>
            </p:extLst>
          </p:nvPr>
        </p:nvGraphicFramePr>
        <p:xfrm>
          <a:off x="609601" y="4191000"/>
          <a:ext cx="7929234" cy="1678689"/>
        </p:xfrm>
        <a:graphic>
          <a:graphicData uri="http://schemas.openxmlformats.org/drawingml/2006/table">
            <a:tbl>
              <a:tblPr firstRow="1" bandRow="1">
                <a:tableStyleId>{073A0DAA-6AF3-43AB-8588-CEC1D06C72B9}</a:tableStyleId>
              </a:tblPr>
              <a:tblGrid>
                <a:gridCol w="46481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52235">
                  <a:extLst>
                    <a:ext uri="{9D8B030D-6E8A-4147-A177-3AD203B41FA5}">
                      <a16:colId xmlns:a16="http://schemas.microsoft.com/office/drawing/2014/main" val="20003"/>
                    </a:ext>
                  </a:extLst>
                </a:gridCol>
              </a:tblGrid>
              <a:tr h="459489">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52903">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50</a:t>
                      </a:r>
                    </a:p>
                  </a:txBody>
                  <a:tcPr>
                    <a:solidFill>
                      <a:schemeClr val="bg1">
                        <a:lumMod val="85000"/>
                      </a:schemeClr>
                    </a:solidFill>
                  </a:tcPr>
                </a:tc>
                <a:tc>
                  <a:txBody>
                    <a:bodyPr/>
                    <a:lstStyle/>
                    <a:p>
                      <a:pPr algn="ctr"/>
                      <a:r>
                        <a:rPr lang="en-US" sz="1400" b="0" i="1" dirty="0"/>
                        <a:t>50</a:t>
                      </a:r>
                    </a:p>
                  </a:txBody>
                  <a:tcPr>
                    <a:solidFill>
                      <a:schemeClr val="bg1">
                        <a:lumMod val="85000"/>
                      </a:schemeClr>
                    </a:solidFill>
                  </a:tcPr>
                </a:tc>
                <a:tc>
                  <a:txBody>
                    <a:bodyPr/>
                    <a:lstStyle/>
                    <a:p>
                      <a:pPr algn="ctr"/>
                      <a:r>
                        <a:rPr lang="en-US" sz="1400" b="0" i="0" dirty="0"/>
                        <a:t>151</a:t>
                      </a:r>
                    </a:p>
                  </a:txBody>
                  <a:tcPr>
                    <a:solidFill>
                      <a:schemeClr val="bg1">
                        <a:lumMod val="85000"/>
                      </a:schemeClr>
                    </a:solidFill>
                  </a:tcPr>
                </a:tc>
                <a:extLst>
                  <a:ext uri="{0D108BD9-81ED-4DB2-BD59-A6C34878D82A}">
                    <a16:rowId xmlns:a16="http://schemas.microsoft.com/office/drawing/2014/main" val="10001"/>
                  </a:ext>
                </a:extLst>
              </a:tr>
              <a:tr h="245136">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0" i="1" dirty="0"/>
                        <a:t>71</a:t>
                      </a:r>
                    </a:p>
                  </a:txBody>
                  <a:tcPr>
                    <a:solidFill>
                      <a:schemeClr val="bg1">
                        <a:lumMod val="95000"/>
                      </a:schemeClr>
                    </a:solidFill>
                  </a:tcPr>
                </a:tc>
                <a:tc>
                  <a:txBody>
                    <a:bodyPr/>
                    <a:lstStyle/>
                    <a:p>
                      <a:pPr algn="ctr"/>
                      <a:r>
                        <a:rPr lang="en-US" sz="1400" b="0" i="0" dirty="0"/>
                        <a:t>205</a:t>
                      </a:r>
                    </a:p>
                  </a:txBody>
                  <a:tcPr>
                    <a:solidFill>
                      <a:schemeClr val="bg1">
                        <a:lumMod val="95000"/>
                      </a:schemeClr>
                    </a:solidFill>
                  </a:tcPr>
                </a:tc>
                <a:extLst>
                  <a:ext uri="{0D108BD9-81ED-4DB2-BD59-A6C34878D82A}">
                    <a16:rowId xmlns:a16="http://schemas.microsoft.com/office/drawing/2014/main" val="10002"/>
                  </a:ext>
                </a:extLst>
              </a:tr>
              <a:tr h="245136">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1" dirty="0"/>
                        <a:t>5</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245136">
                <a:tc>
                  <a:txBody>
                    <a:bodyPr/>
                    <a:lstStyle/>
                    <a:p>
                      <a:pPr algn="r"/>
                      <a:r>
                        <a:rPr lang="en-US" sz="1400" b="0" i="1" dirty="0"/>
                        <a:t>Trained</a:t>
                      </a:r>
                    </a:p>
                  </a:txBody>
                  <a:tcPr>
                    <a:solidFill>
                      <a:schemeClr val="bg1">
                        <a:lumMod val="95000"/>
                      </a:schemeClr>
                    </a:solidFill>
                  </a:tcPr>
                </a:tc>
                <a:tc>
                  <a:txBody>
                    <a:bodyPr/>
                    <a:lstStyle/>
                    <a:p>
                      <a:pPr algn="ctr"/>
                      <a:r>
                        <a:rPr lang="en-US" sz="1400" b="0" i="0" dirty="0"/>
                        <a:t>198</a:t>
                      </a:r>
                    </a:p>
                  </a:txBody>
                  <a:tcPr>
                    <a:solidFill>
                      <a:schemeClr val="bg1">
                        <a:lumMod val="95000"/>
                      </a:schemeClr>
                    </a:solidFill>
                  </a:tcPr>
                </a:tc>
                <a:tc>
                  <a:txBody>
                    <a:bodyPr/>
                    <a:lstStyle/>
                    <a:p>
                      <a:pPr algn="ctr"/>
                      <a:r>
                        <a:rPr lang="en-US" sz="1400" b="0" i="1" dirty="0"/>
                        <a:t>198</a:t>
                      </a:r>
                    </a:p>
                  </a:txBody>
                  <a:tcPr>
                    <a:solidFill>
                      <a:schemeClr val="bg1">
                        <a:lumMod val="95000"/>
                      </a:schemeClr>
                    </a:solidFill>
                  </a:tcPr>
                </a:tc>
                <a:tc>
                  <a:txBody>
                    <a:bodyPr/>
                    <a:lstStyle/>
                    <a:p>
                      <a:pPr algn="ctr"/>
                      <a:r>
                        <a:rPr lang="en-US" sz="1400" b="0" i="0" dirty="0"/>
                        <a:t>1,500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ACFF86FC-AB16-42F5-9DA7-9C35DA1BBB67}"/>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11" name="Table 10">
            <a:extLst>
              <a:ext uri="{FF2B5EF4-FFF2-40B4-BE49-F238E27FC236}">
                <a16:creationId xmlns:a16="http://schemas.microsoft.com/office/drawing/2014/main" id="{8BC7A22F-0B7E-48DB-9BBA-A63CECE84A38}"/>
              </a:ext>
            </a:extLst>
          </p:cNvPr>
          <p:cNvGraphicFramePr>
            <a:graphicFrameLocks noGrp="1"/>
          </p:cNvGraphicFramePr>
          <p:nvPr>
            <p:extLst>
              <p:ext uri="{D42A27DB-BD31-4B8C-83A1-F6EECF244321}">
                <p14:modId xmlns:p14="http://schemas.microsoft.com/office/powerpoint/2010/main" val="3827579458"/>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1.8</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661522" cy="6600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435788"/>
            <a:ext cx="656152" cy="6532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435787"/>
            <a:ext cx="880068" cy="6600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3428999"/>
            <a:ext cx="880068" cy="6600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3428999"/>
            <a:ext cx="787379" cy="6600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5400" y="3435787"/>
            <a:ext cx="832183" cy="65326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435788"/>
            <a:ext cx="1041830" cy="660050"/>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3442575"/>
            <a:ext cx="874335" cy="655751"/>
          </a:xfrm>
          <a:prstGeom prst="rect">
            <a:avLst/>
          </a:prstGeom>
        </p:spPr>
      </p:pic>
      <p:graphicFrame>
        <p:nvGraphicFramePr>
          <p:cNvPr id="23" name="Table 22">
            <a:extLst>
              <a:ext uri="{FF2B5EF4-FFF2-40B4-BE49-F238E27FC236}">
                <a16:creationId xmlns:a16="http://schemas.microsoft.com/office/drawing/2014/main" id="{C672069C-9DAC-435F-A9A0-EC3016022AEA}"/>
              </a:ext>
            </a:extLst>
          </p:cNvPr>
          <p:cNvGraphicFramePr>
            <a:graphicFrameLocks noGrp="1"/>
          </p:cNvGraphicFramePr>
          <p:nvPr>
            <p:extLst>
              <p:ext uri="{D42A27DB-BD31-4B8C-83A1-F6EECF244321}">
                <p14:modId xmlns:p14="http://schemas.microsoft.com/office/powerpoint/2010/main" val="1725698424"/>
              </p:ext>
            </p:extLst>
          </p:nvPr>
        </p:nvGraphicFramePr>
        <p:xfrm>
          <a:off x="609600" y="1130183"/>
          <a:ext cx="7924800" cy="2298817"/>
        </p:xfrm>
        <a:graphic>
          <a:graphicData uri="http://schemas.openxmlformats.org/drawingml/2006/table">
            <a:tbl>
              <a:tblPr firstRow="1" bandRow="1">
                <a:tableStyleId>{00A15C55-8517-42AA-B614-E9B94910E393}</a:tableStyleId>
              </a:tblPr>
              <a:tblGrid>
                <a:gridCol w="2895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0" i="1" dirty="0"/>
                        <a:t>7</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1"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0"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1" dirty="0"/>
                        <a:t>24</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1"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1" dirty="0"/>
                        <a:t>21</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0" i="1" dirty="0"/>
                        <a:t>10</a:t>
                      </a:r>
                    </a:p>
                  </a:txBody>
                  <a:tcPr anchor="ctr">
                    <a:solidFill>
                      <a:schemeClr val="bg1">
                        <a:lumMod val="85000"/>
                      </a:schemeClr>
                    </a:solidFill>
                  </a:tcPr>
                </a:tc>
                <a:tc>
                  <a:txBody>
                    <a:bodyPr/>
                    <a:lstStyle/>
                    <a:p>
                      <a:pPr algn="ctr"/>
                      <a:r>
                        <a:rPr lang="en-US" sz="1300" b="0" i="1" dirty="0"/>
                        <a:t>10</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20</a:t>
                      </a:r>
                    </a:p>
                  </a:txBody>
                  <a:tcPr anchor="ctr">
                    <a:solidFill>
                      <a:schemeClr val="bg1">
                        <a:lumMod val="85000"/>
                      </a:schemeClr>
                    </a:solidFill>
                  </a:tcPr>
                </a:tc>
                <a:tc>
                  <a:txBody>
                    <a:bodyPr/>
                    <a:lstStyle/>
                    <a:p>
                      <a:pPr algn="ctr"/>
                      <a:r>
                        <a:rPr lang="en-US" sz="1300" b="0" i="1" dirty="0"/>
                        <a:t>152</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4" name="Table 23">
            <a:extLst>
              <a:ext uri="{FF2B5EF4-FFF2-40B4-BE49-F238E27FC236}">
                <a16:creationId xmlns:a16="http://schemas.microsoft.com/office/drawing/2014/main" id="{23E2E0D4-3804-48C4-97A4-7108703A23BA}"/>
              </a:ext>
            </a:extLst>
          </p:cNvPr>
          <p:cNvGraphicFramePr>
            <a:graphicFrameLocks noGrp="1"/>
          </p:cNvGraphicFramePr>
          <p:nvPr>
            <p:extLst>
              <p:ext uri="{D42A27DB-BD31-4B8C-83A1-F6EECF244321}">
                <p14:modId xmlns:p14="http://schemas.microsoft.com/office/powerpoint/2010/main" val="923354325"/>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572002">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tc>
                  <a:txBody>
                    <a:bodyPr/>
                    <a:lstStyle/>
                    <a:p>
                      <a:pPr algn="ctr"/>
                      <a:r>
                        <a:rPr lang="en-US" sz="1400" b="0" i="1" dirty="0"/>
                        <a:t>4</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5</a:t>
                      </a:r>
                    </a:p>
                  </a:txBody>
                  <a:tcPr>
                    <a:solidFill>
                      <a:schemeClr val="bg1">
                        <a:lumMod val="85000"/>
                      </a:schemeClr>
                    </a:solidFill>
                  </a:tcPr>
                </a:tc>
                <a:tc>
                  <a:txBody>
                    <a:bodyPr/>
                    <a:lstStyle/>
                    <a:p>
                      <a:pPr algn="ctr"/>
                      <a:r>
                        <a:rPr lang="en-US" sz="1400" b="0" i="1" dirty="0"/>
                        <a:t>5</a:t>
                      </a:r>
                    </a:p>
                  </a:txBody>
                  <a:tcPr>
                    <a:solidFill>
                      <a:schemeClr val="bg1">
                        <a:lumMod val="85000"/>
                      </a:schemeClr>
                    </a:solidFill>
                  </a:tcPr>
                </a:tc>
                <a:tc>
                  <a:txBody>
                    <a:bodyPr/>
                    <a:lstStyle/>
                    <a:p>
                      <a:pPr algn="ctr"/>
                      <a:r>
                        <a:rPr lang="en-US" sz="1400" b="0" i="0" dirty="0"/>
                        <a:t>30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36</a:t>
                      </a:r>
                    </a:p>
                  </a:txBody>
                  <a:tcPr>
                    <a:solidFill>
                      <a:schemeClr val="bg1">
                        <a:lumMod val="95000"/>
                      </a:schemeClr>
                    </a:solidFill>
                  </a:tcPr>
                </a:tc>
                <a:tc>
                  <a:txBody>
                    <a:bodyPr/>
                    <a:lstStyle/>
                    <a:p>
                      <a:pPr algn="ctr"/>
                      <a:r>
                        <a:rPr lang="en-US" sz="1400" b="0" i="1" dirty="0"/>
                        <a:t>36</a:t>
                      </a:r>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50D5531C-DFC3-4410-A193-358EC9273208}"/>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446714790"/>
              </p:ext>
            </p:extLst>
          </p:nvPr>
        </p:nvGraphicFramePr>
        <p:xfrm>
          <a:off x="609600" y="1143001"/>
          <a:ext cx="7924794" cy="2346193"/>
        </p:xfrm>
        <a:graphic>
          <a:graphicData uri="http://schemas.openxmlformats.org/drawingml/2006/table">
            <a:tbl>
              <a:tblPr firstRow="1" bandRow="1">
                <a:tableStyleId>{00A15C55-8517-42AA-B614-E9B94910E393}</a:tableStyleId>
              </a:tblPr>
              <a:tblGrid>
                <a:gridCol w="3733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523994">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rowSpan="4">
                  <a:txBody>
                    <a:bodyPr/>
                    <a:lstStyle/>
                    <a:p>
                      <a:pPr algn="ctr"/>
                      <a:endParaRPr lang="en-US" sz="1400" b="1" i="0" dirty="0"/>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extLst>
                  <a:ext uri="{0D108BD9-81ED-4DB2-BD59-A6C34878D82A}">
                    <a16:rowId xmlns:a16="http://schemas.microsoft.com/office/drawing/2014/main" val="10001"/>
                  </a:ext>
                </a:extLst>
              </a:tr>
              <a:tr h="3468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135</a:t>
                      </a:r>
                    </a:p>
                  </a:txBody>
                  <a:tcPr anchor="ctr">
                    <a:solidFill>
                      <a:schemeClr val="bg1">
                        <a:lumMod val="95000"/>
                      </a:schemeClr>
                    </a:solidFill>
                  </a:tcPr>
                </a:tc>
                <a:extLst>
                  <a:ext uri="{0D108BD9-81ED-4DB2-BD59-A6C34878D82A}">
                    <a16:rowId xmlns:a16="http://schemas.microsoft.com/office/drawing/2014/main" val="10002"/>
                  </a:ext>
                </a:extLst>
              </a:tr>
              <a:tr h="313852">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1" dirty="0"/>
                        <a:t>48</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vMerge="1">
                  <a:txBody>
                    <a:bodyPr/>
                    <a:lstStyle/>
                    <a:p>
                      <a:endParaRPr lang="en-US"/>
                    </a:p>
                  </a:txBody>
                  <a:tcPr/>
                </a:tc>
                <a:tc>
                  <a:txBody>
                    <a:bodyPr/>
                    <a:lstStyle/>
                    <a:p>
                      <a:pPr algn="ctr"/>
                      <a:r>
                        <a:rPr lang="en-US" sz="1400" b="0" i="1" dirty="0"/>
                        <a:t>0</a:t>
                      </a:r>
                    </a:p>
                  </a:txBody>
                  <a:tcPr anchor="ctr">
                    <a:solidFill>
                      <a:schemeClr val="bg1">
                        <a:lumMod val="95000"/>
                      </a:schemeClr>
                    </a:solidFill>
                  </a:tcPr>
                </a:tc>
                <a:extLst>
                  <a:ext uri="{0D108BD9-81ED-4DB2-BD59-A6C34878D82A}">
                    <a16:rowId xmlns:a16="http://schemas.microsoft.com/office/drawing/2014/main" val="10004"/>
                  </a:ext>
                </a:extLst>
              </a:tr>
              <a:tr h="313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i="1" dirty="0"/>
                        <a:t>Total</a:t>
                      </a:r>
                      <a:endParaRPr lang="en-US" sz="1400" b="1" i="1" dirty="0">
                        <a:solidFill>
                          <a:schemeClr val="tx1"/>
                        </a:solidFill>
                      </a:endParaRPr>
                    </a:p>
                  </a:txBody>
                  <a:tcPr anchor="ctr">
                    <a:solidFill>
                      <a:schemeClr val="bg1">
                        <a:lumMod val="85000"/>
                      </a:schemeClr>
                    </a:solidFill>
                  </a:tcPr>
                </a:tc>
                <a:tc>
                  <a:txBody>
                    <a:bodyPr/>
                    <a:lstStyle/>
                    <a:p>
                      <a:pPr algn="ctr"/>
                      <a:r>
                        <a:rPr lang="en-US" sz="1400" b="0" i="1" dirty="0"/>
                        <a:t>10</a:t>
                      </a:r>
                    </a:p>
                  </a:txBody>
                  <a:tcPr anchor="ctr">
                    <a:solidFill>
                      <a:schemeClr val="bg1">
                        <a:lumMod val="85000"/>
                      </a:schemeClr>
                    </a:solidFill>
                  </a:tcPr>
                </a:tc>
                <a:tc>
                  <a:txBody>
                    <a:bodyPr/>
                    <a:lstStyle/>
                    <a:p>
                      <a:pPr algn="ctr"/>
                      <a:r>
                        <a:rPr lang="en-US" sz="1400" b="0" i="1" dirty="0"/>
                        <a:t>10</a:t>
                      </a:r>
                    </a:p>
                  </a:txBody>
                  <a:tcPr anchor="ctr">
                    <a:solidFill>
                      <a:schemeClr val="bg1">
                        <a:lumMod val="85000"/>
                      </a:schemeClr>
                    </a:solidFill>
                  </a:tcPr>
                </a:tc>
                <a:tc>
                  <a:txBody>
                    <a:bodyPr/>
                    <a:lstStyle/>
                    <a:p>
                      <a:pPr algn="ctr"/>
                      <a:r>
                        <a:rPr lang="en-US" sz="1400" b="0" i="1"/>
                        <a:t>67</a:t>
                      </a:r>
                      <a:endParaRPr lang="en-US" sz="1400" b="0" i="1" dirty="0"/>
                    </a:p>
                  </a:txBody>
                  <a:tcPr anchor="ctr">
                    <a:solidFill>
                      <a:schemeClr val="bg1">
                        <a:lumMod val="85000"/>
                      </a:schemeClr>
                    </a:solidFill>
                  </a:tcPr>
                </a:tc>
                <a:tc>
                  <a:txBody>
                    <a:bodyPr/>
                    <a:lstStyle/>
                    <a:p>
                      <a:pPr algn="ctr"/>
                      <a:r>
                        <a:rPr lang="en-US" sz="1400" b="0" i="1" dirty="0"/>
                        <a:t>190</a:t>
                      </a:r>
                    </a:p>
                  </a:txBody>
                  <a:tcPr anchor="ctr">
                    <a:solidFill>
                      <a:schemeClr val="bg1">
                        <a:lumMod val="85000"/>
                      </a:schemeClr>
                    </a:solidFill>
                  </a:tcPr>
                </a:tc>
                <a:extLst>
                  <a:ext uri="{0D108BD9-81ED-4DB2-BD59-A6C34878D82A}">
                    <a16:rowId xmlns:a16="http://schemas.microsoft.com/office/drawing/2014/main" val="10005"/>
                  </a:ext>
                </a:extLst>
              </a:tr>
              <a:tr h="275409">
                <a:tc>
                  <a:txBody>
                    <a:bodyPr/>
                    <a:lstStyle/>
                    <a:p>
                      <a:pPr algn="r"/>
                      <a:r>
                        <a:rPr lang="en-US" sz="1400" i="1" dirty="0"/>
                        <a:t>SHARP—Renewals</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1" dirty="0"/>
                        <a:t>61</a:t>
                      </a:r>
                    </a:p>
                  </a:txBody>
                  <a:tcPr anchor="ctr">
                    <a:solidFill>
                      <a:schemeClr val="bg1">
                        <a:lumMod val="95000"/>
                      </a:schemeClr>
                    </a:solidFill>
                  </a:tcPr>
                </a:tc>
                <a:tc>
                  <a:txBody>
                    <a:bodyPr/>
                    <a:lstStyle/>
                    <a:p>
                      <a:pPr algn="ctr"/>
                      <a:endParaRPr lang="en-US" sz="1300" b="0"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1358884711"/>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5396346">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300" b="0" i="0" dirty="0"/>
                        <a:t>30</a:t>
                      </a:r>
                    </a:p>
                  </a:txBody>
                  <a:tcPr anchor="ctr">
                    <a:solidFill>
                      <a:schemeClr val="bg1">
                        <a:lumMod val="85000"/>
                      </a:schemeClr>
                    </a:solidFill>
                  </a:tcPr>
                </a:tc>
                <a:tc>
                  <a:txBody>
                    <a:bodyPr/>
                    <a:lstStyle/>
                    <a:p>
                      <a:pPr algn="ctr"/>
                      <a:r>
                        <a:rPr lang="en-US" sz="1300" b="0" i="1" dirty="0"/>
                        <a:t>30</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3343363545"/>
              </p:ext>
            </p:extLst>
          </p:nvPr>
        </p:nvGraphicFramePr>
        <p:xfrm>
          <a:off x="609600" y="4572000"/>
          <a:ext cx="7924800" cy="1249680"/>
        </p:xfrm>
        <a:graphic>
          <a:graphicData uri="http://schemas.openxmlformats.org/drawingml/2006/table">
            <a:tbl>
              <a:tblPr firstRow="1" bandRow="1">
                <a:tableStyleId>{00A15C55-8517-42AA-B614-E9B94910E393}</a:tableStyleId>
              </a:tblPr>
              <a:tblGrid>
                <a:gridCol w="5486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72722">
                <a:tc gridSpan="2">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2">
                  <a:txBody>
                    <a:bodyPr/>
                    <a:lstStyle/>
                    <a:p>
                      <a:pPr algn="r"/>
                      <a:r>
                        <a:rPr lang="en-US" sz="1400" i="1" dirty="0"/>
                        <a:t>CY 2019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a:txBody>
                    <a:bodyPr/>
                    <a:lstStyle/>
                    <a:p>
                      <a:pPr algn="ctr"/>
                      <a:r>
                        <a:rPr lang="en-US" sz="1400" b="0" i="1" dirty="0"/>
                        <a:t>3,200</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2F732481-34DD-4FC0-ABAF-27A385384486}"/>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189037"/>
            <a:ext cx="6400800" cy="4525963"/>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8" name="TextBox 7">
            <a:extLst>
              <a:ext uri="{FF2B5EF4-FFF2-40B4-BE49-F238E27FC236}">
                <a16:creationId xmlns:a16="http://schemas.microsoft.com/office/drawing/2014/main" id="{9EAA81EF-0459-4676-8CA4-B961035A9191}"/>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12" name="Picture 11" descr="C:\Users\wllagoe.EADS\AppData\Local\Microsoft\Windows\Temporary Internet Files\Content.Outlook\PMWK0L31\IMG_0782.JPG"/>
          <p:cNvPicPr/>
          <p:nvPr/>
        </p:nvPicPr>
        <p:blipFill>
          <a:blip r:embed="rId3" cstate="print"/>
          <a:srcRect t="16239" b="20513"/>
          <a:stretch>
            <a:fillRect/>
          </a:stretch>
        </p:blipFill>
        <p:spPr bwMode="auto">
          <a:xfrm>
            <a:off x="1981200" y="4419598"/>
            <a:ext cx="2133600" cy="914401"/>
          </a:xfrm>
          <a:prstGeom prst="rect">
            <a:avLst/>
          </a:prstGeom>
          <a:noFill/>
          <a:ln w="9525">
            <a:noFill/>
            <a:miter lim="800000"/>
            <a:headEnd/>
            <a:tailEnd/>
          </a:ln>
        </p:spPr>
      </p:pic>
      <p:pic>
        <p:nvPicPr>
          <p:cNvPr id="13" name="Picture 12" descr="C:\Users\wllagoe.EADS\Pictures\Training\30 Hour Bob evel 4 Suit Very Hot.JPG"/>
          <p:cNvPicPr/>
          <p:nvPr/>
        </p:nvPicPr>
        <p:blipFill>
          <a:blip r:embed="rId4" cstate="print"/>
          <a:srcRect t="15488" r="10897" b="8795"/>
          <a:stretch>
            <a:fillRect/>
          </a:stretch>
        </p:blipFill>
        <p:spPr bwMode="auto">
          <a:xfrm>
            <a:off x="3581400" y="4419600"/>
            <a:ext cx="914400" cy="914400"/>
          </a:xfrm>
          <a:prstGeom prst="rect">
            <a:avLst/>
          </a:prstGeom>
          <a:noFill/>
          <a:ln w="9525">
            <a:noFill/>
            <a:miter lim="800000"/>
            <a:headEnd/>
            <a:tailEnd/>
          </a:ln>
        </p:spPr>
      </p:pic>
      <p:pic>
        <p:nvPicPr>
          <p:cNvPr id="20" name="Picture 19" descr="https://fbcdn-sphotos-a-a.akamaihd.net/hphotos-ak-ash4/179112_10151363928830936_1203035425_n.jpg"/>
          <p:cNvPicPr/>
          <p:nvPr/>
        </p:nvPicPr>
        <p:blipFill>
          <a:blip r:embed="rId5" cstate="print"/>
          <a:srcRect t="12981" b="27524"/>
          <a:stretch>
            <a:fillRect/>
          </a:stretch>
        </p:blipFill>
        <p:spPr bwMode="auto">
          <a:xfrm>
            <a:off x="7086600" y="4419600"/>
            <a:ext cx="1447800" cy="1219200"/>
          </a:xfrm>
          <a:prstGeom prst="rect">
            <a:avLst/>
          </a:prstGeom>
          <a:noFill/>
          <a:ln w="9525">
            <a:noFill/>
            <a:miter lim="800000"/>
            <a:headEnd/>
            <a:tailEnd/>
          </a:ln>
        </p:spPr>
      </p:pic>
      <p:pic>
        <p:nvPicPr>
          <p:cNvPr id="21" name="Picture 20" descr="C:\Users\wllagoe.EADS\AppData\Local\Microsoft\Windows\Temporary Internet Files\Content.Outlook\PMWK0L31\SCBA trainig raleigh.jpg"/>
          <p:cNvPicPr/>
          <p:nvPr/>
        </p:nvPicPr>
        <p:blipFill>
          <a:blip r:embed="rId6"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7" cstate="print"/>
          <a:srcRect l="7038" r="10850" b="19922"/>
          <a:stretch>
            <a:fillRect/>
          </a:stretch>
        </p:blipFill>
        <p:spPr bwMode="auto">
          <a:xfrm>
            <a:off x="5410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8" cstate="print"/>
          <a:srcRect t="9766"/>
          <a:stretch>
            <a:fillRect/>
          </a:stretch>
        </p:blipFill>
        <p:spPr bwMode="auto">
          <a:xfrm>
            <a:off x="44958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9" cstate="print"/>
          <a:srcRect t="22143"/>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899352"/>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1100873192"/>
              </p:ext>
            </p:extLst>
          </p:nvPr>
        </p:nvGraphicFramePr>
        <p:xfrm>
          <a:off x="609600" y="1143000"/>
          <a:ext cx="7924802" cy="3034846"/>
        </p:xfrm>
        <a:graphic>
          <a:graphicData uri="http://schemas.openxmlformats.org/drawingml/2006/table">
            <a:tbl>
              <a:tblPr firstRow="1" bandRow="1">
                <a:tableStyleId>{00A15C55-8517-42AA-B614-E9B94910E393}</a:tableStyleId>
              </a:tblPr>
              <a:tblGrid>
                <a:gridCol w="2405030">
                  <a:extLst>
                    <a:ext uri="{9D8B030D-6E8A-4147-A177-3AD203B41FA5}">
                      <a16:colId xmlns:a16="http://schemas.microsoft.com/office/drawing/2014/main" val="20000"/>
                    </a:ext>
                  </a:extLst>
                </a:gridCol>
                <a:gridCol w="721509">
                  <a:extLst>
                    <a:ext uri="{9D8B030D-6E8A-4147-A177-3AD203B41FA5}">
                      <a16:colId xmlns:a16="http://schemas.microsoft.com/office/drawing/2014/main" val="20001"/>
                    </a:ext>
                  </a:extLst>
                </a:gridCol>
                <a:gridCol w="908158">
                  <a:extLst>
                    <a:ext uri="{9D8B030D-6E8A-4147-A177-3AD203B41FA5}">
                      <a16:colId xmlns:a16="http://schemas.microsoft.com/office/drawing/2014/main" val="20002"/>
                    </a:ext>
                  </a:extLst>
                </a:gridCol>
                <a:gridCol w="2338633">
                  <a:extLst>
                    <a:ext uri="{9D8B030D-6E8A-4147-A177-3AD203B41FA5}">
                      <a16:colId xmlns:a16="http://schemas.microsoft.com/office/drawing/2014/main" val="20003"/>
                    </a:ext>
                  </a:extLst>
                </a:gridCol>
                <a:gridCol w="709716">
                  <a:extLst>
                    <a:ext uri="{9D8B030D-6E8A-4147-A177-3AD203B41FA5}">
                      <a16:colId xmlns:a16="http://schemas.microsoft.com/office/drawing/2014/main" val="20004"/>
                    </a:ext>
                  </a:extLst>
                </a:gridCol>
                <a:gridCol w="841756">
                  <a:extLst>
                    <a:ext uri="{9D8B030D-6E8A-4147-A177-3AD203B41FA5}">
                      <a16:colId xmlns:a16="http://schemas.microsoft.com/office/drawing/2014/main" val="20005"/>
                    </a:ext>
                  </a:extLst>
                </a:gridCol>
              </a:tblGrid>
              <a:tr h="488902">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1</a:t>
                      </a:r>
                      <a:r>
                        <a:rPr lang="en-US" sz="1100" b="1" baseline="30000" dirty="0">
                          <a:solidFill>
                            <a:schemeClr val="tx1"/>
                          </a:solidFill>
                        </a:rPr>
                        <a:t>ST</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8746">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1" dirty="0"/>
                        <a:t>1</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1" dirty="0"/>
                        <a:t>0</a:t>
                      </a:r>
                    </a:p>
                  </a:txBody>
                  <a:tcPr anchor="ctr">
                    <a:solidFill>
                      <a:schemeClr val="bg1">
                        <a:lumMod val="95000"/>
                      </a:schemeClr>
                    </a:solidFill>
                  </a:tcPr>
                </a:tc>
                <a:extLst>
                  <a:ext uri="{0D108BD9-81ED-4DB2-BD59-A6C34878D82A}">
                    <a16:rowId xmlns:a16="http://schemas.microsoft.com/office/drawing/2014/main" val="10001"/>
                  </a:ext>
                </a:extLst>
              </a:tr>
              <a:tr h="334584">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1" dirty="0"/>
                        <a:t>3</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1" dirty="0"/>
                        <a:t>0</a:t>
                      </a:r>
                    </a:p>
                  </a:txBody>
                  <a:tcPr anchor="ctr">
                    <a:solidFill>
                      <a:schemeClr val="bg1">
                        <a:lumMod val="85000"/>
                      </a:schemeClr>
                    </a:solidFill>
                  </a:tcPr>
                </a:tc>
                <a:extLst>
                  <a:ext uri="{0D108BD9-81ED-4DB2-BD59-A6C34878D82A}">
                    <a16:rowId xmlns:a16="http://schemas.microsoft.com/office/drawing/2014/main" val="10002"/>
                  </a:ext>
                </a:extLst>
              </a:tr>
              <a:tr h="334584">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1"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1" dirty="0"/>
                        <a:t>0</a:t>
                      </a:r>
                    </a:p>
                  </a:txBody>
                  <a:tcPr anchor="ctr">
                    <a:solidFill>
                      <a:schemeClr val="bg1">
                        <a:lumMod val="95000"/>
                      </a:schemeClr>
                    </a:solidFill>
                  </a:tcPr>
                </a:tc>
                <a:extLst>
                  <a:ext uri="{0D108BD9-81ED-4DB2-BD59-A6C34878D82A}">
                    <a16:rowId xmlns:a16="http://schemas.microsoft.com/office/drawing/2014/main" val="10003"/>
                  </a:ext>
                </a:extLst>
              </a:tr>
              <a:tr h="471335">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1" dirty="0"/>
                        <a:t>0</a:t>
                      </a:r>
                    </a:p>
                  </a:txBody>
                  <a:tcPr anchor="ctr">
                    <a:solidFill>
                      <a:schemeClr val="bg1">
                        <a:lumMod val="85000"/>
                      </a:schemeClr>
                    </a:solidFill>
                  </a:tcPr>
                </a:tc>
                <a:extLst>
                  <a:ext uri="{0D108BD9-81ED-4DB2-BD59-A6C34878D82A}">
                    <a16:rowId xmlns:a16="http://schemas.microsoft.com/office/drawing/2014/main" val="10004"/>
                  </a:ext>
                </a:extLst>
              </a:tr>
              <a:tr h="46199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tc>
                  <a:txBody>
                    <a:bodyPr/>
                    <a:lstStyle/>
                    <a:p>
                      <a:pPr algn="ctr"/>
                      <a:r>
                        <a:rPr lang="en-US" sz="1200" i="1" dirty="0"/>
                        <a:t>5</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1" dirty="0"/>
                        <a:t>0</a:t>
                      </a:r>
                    </a:p>
                  </a:txBody>
                  <a:tcPr anchor="ctr">
                    <a:solidFill>
                      <a:schemeClr val="bg1">
                        <a:lumMod val="95000"/>
                      </a:schemeClr>
                    </a:solidFill>
                  </a:tcPr>
                </a:tc>
                <a:extLst>
                  <a:ext uri="{0D108BD9-81ED-4DB2-BD59-A6C34878D82A}">
                    <a16:rowId xmlns:a16="http://schemas.microsoft.com/office/drawing/2014/main" val="10005"/>
                  </a:ext>
                </a:extLst>
              </a:tr>
              <a:tr h="320117">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i="1" u="none" dirty="0"/>
                        <a:t>0</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1" dirty="0"/>
                        <a:t>0</a:t>
                      </a:r>
                    </a:p>
                  </a:txBody>
                  <a:tcPr anchor="ctr">
                    <a:solidFill>
                      <a:schemeClr val="bg1">
                        <a:lumMod val="85000"/>
                      </a:schemeClr>
                    </a:solidFill>
                  </a:tcPr>
                </a:tc>
                <a:extLst>
                  <a:ext uri="{0D108BD9-81ED-4DB2-BD59-A6C34878D82A}">
                    <a16:rowId xmlns:a16="http://schemas.microsoft.com/office/drawing/2014/main" val="10006"/>
                  </a:ext>
                </a:extLst>
              </a:tr>
              <a:tr h="334584">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1" u="none" dirty="0"/>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27" name="Table 26">
            <a:extLst>
              <a:ext uri="{FF2B5EF4-FFF2-40B4-BE49-F238E27FC236}">
                <a16:creationId xmlns:a16="http://schemas.microsoft.com/office/drawing/2014/main" id="{696D25C6-8339-4715-8880-2A7D17C12E63}"/>
              </a:ext>
            </a:extLst>
          </p:cNvPr>
          <p:cNvGraphicFramePr>
            <a:graphicFrameLocks noGrp="1"/>
          </p:cNvGraphicFramePr>
          <p:nvPr>
            <p:extLst>
              <p:ext uri="{D42A27DB-BD31-4B8C-83A1-F6EECF244321}">
                <p14:modId xmlns:p14="http://schemas.microsoft.com/office/powerpoint/2010/main" val="2723775156"/>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809761">
                  <a:extLst>
                    <a:ext uri="{9D8B030D-6E8A-4147-A177-3AD203B41FA5}">
                      <a16:colId xmlns:a16="http://schemas.microsoft.com/office/drawing/2014/main" val="20000"/>
                    </a:ext>
                  </a:extLst>
                </a:gridCol>
                <a:gridCol w="754228">
                  <a:extLst>
                    <a:ext uri="{9D8B030D-6E8A-4147-A177-3AD203B41FA5}">
                      <a16:colId xmlns:a16="http://schemas.microsoft.com/office/drawing/2014/main" val="20001"/>
                    </a:ext>
                  </a:extLst>
                </a:gridCol>
                <a:gridCol w="3684408">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2019</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2020</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53</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9</a:t>
                      </a:r>
                    </a:p>
                  </a:txBody>
                  <a:tcPr>
                    <a:solidFill>
                      <a:schemeClr val="bg1">
                        <a:lumMod val="95000"/>
                      </a:schemeClr>
                    </a:solidFill>
                  </a:tcPr>
                </a:tc>
                <a:tc>
                  <a:txBody>
                    <a:bodyPr/>
                    <a:lstStyle/>
                    <a:p>
                      <a:pPr algn="ctr"/>
                      <a:r>
                        <a:rPr lang="en-US" sz="1200" b="0" i="1" u="none" dirty="0">
                          <a:solidFill>
                            <a:schemeClr val="tx1"/>
                          </a:solidFill>
                        </a:rPr>
                        <a:t>9</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65237"/>
            <a:ext cx="7924800" cy="4525963"/>
          </a:xfrm>
        </p:spPr>
        <p:txBody>
          <a:bodyPr/>
          <a:lstStyle/>
          <a:p>
            <a:r>
              <a:rPr lang="en-US" b="1" dirty="0"/>
              <a:t>PARTNERSHIPS</a:t>
            </a:r>
          </a:p>
          <a:p>
            <a:endParaRPr lang="en-US" sz="1000" b="1" dirty="0"/>
          </a:p>
          <a:p>
            <a:pPr lvl="1"/>
            <a:r>
              <a:rPr lang="en-US" i="1" dirty="0"/>
              <a:t>Flatiron Blythe, a Joint Venture</a:t>
            </a:r>
          </a:p>
          <a:p>
            <a:pPr lvl="2"/>
            <a:r>
              <a:rPr lang="en-US" dirty="0"/>
              <a:t>Charlotte-Douglas Airport Improvements—Charlotte</a:t>
            </a:r>
          </a:p>
          <a:p>
            <a:pPr lvl="2"/>
            <a:r>
              <a:rPr lang="en-US" dirty="0"/>
              <a:t>Completion: November 2019</a:t>
            </a:r>
          </a:p>
          <a:p>
            <a:pPr lvl="2"/>
            <a:endParaRPr lang="en-US" dirty="0"/>
          </a:p>
          <a:p>
            <a:pPr lvl="1"/>
            <a:r>
              <a:rPr lang="en-US" i="1" dirty="0"/>
              <a:t>Fluor Enterprises</a:t>
            </a:r>
          </a:p>
          <a:p>
            <a:pPr lvl="2"/>
            <a:r>
              <a:rPr lang="en-US" dirty="0"/>
              <a:t>DAPI US Project, Novo Nordisk Facility—Clayton</a:t>
            </a:r>
            <a:endParaRPr lang="en-US" i="1" dirty="0"/>
          </a:p>
          <a:p>
            <a:pPr lvl="2"/>
            <a:r>
              <a:rPr lang="en-US" dirty="0"/>
              <a:t>Completion: October 2019</a:t>
            </a:r>
          </a:p>
          <a:p>
            <a:endParaRPr lang="en-US" sz="1000" b="1" dirty="0"/>
          </a:p>
          <a:p>
            <a:pPr lvl="2"/>
            <a:endParaRPr lang="en-US" dirty="0"/>
          </a:p>
          <a:p>
            <a:pPr lvl="1"/>
            <a:endParaRPr lang="en-US" i="1" dirty="0"/>
          </a:p>
          <a:p>
            <a:endParaRPr lang="en-US" dirty="0"/>
          </a:p>
        </p:txBody>
      </p:sp>
      <p:sp>
        <p:nvSpPr>
          <p:cNvPr id="5" name="TextBox 4">
            <a:extLst>
              <a:ext uri="{FF2B5EF4-FFF2-40B4-BE49-F238E27FC236}">
                <a16:creationId xmlns:a16="http://schemas.microsoft.com/office/drawing/2014/main" id="{66D53678-0678-4042-B6D9-3B16CC891C7D}"/>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pic>
        <p:nvPicPr>
          <p:cNvPr id="6" name="Picture 5" descr="C:\Users\wllagoe.EADS\Pictures\Construction\IMAG0613.jpg">
            <a:extLst>
              <a:ext uri="{FF2B5EF4-FFF2-40B4-BE49-F238E27FC236}">
                <a16:creationId xmlns:a16="http://schemas.microsoft.com/office/drawing/2014/main" id="{3F832905-EAD4-4645-B9FD-5057B7D069E3}"/>
              </a:ext>
            </a:extLst>
          </p:cNvPr>
          <p:cNvPicPr/>
          <p:nvPr/>
        </p:nvPicPr>
        <p:blipFill>
          <a:blip r:embed="rId3" cstate="print"/>
          <a:srcRect t="22143"/>
          <a:stretch>
            <a:fillRect/>
          </a:stretch>
        </p:blipFill>
        <p:spPr bwMode="auto">
          <a:xfrm>
            <a:off x="685800" y="4911709"/>
            <a:ext cx="3048000" cy="1015668"/>
          </a:xfrm>
          <a:prstGeom prst="rect">
            <a:avLst/>
          </a:prstGeom>
          <a:noFill/>
          <a:ln w="9525">
            <a:noFill/>
            <a:miter lim="800000"/>
            <a:headEnd/>
            <a:tailEnd/>
          </a:ln>
        </p:spPr>
      </p:pic>
      <p:pic>
        <p:nvPicPr>
          <p:cNvPr id="8" name="Picture 7" descr="A person wearing a hat&#10;&#10;Description automatically generated">
            <a:extLst>
              <a:ext uri="{FF2B5EF4-FFF2-40B4-BE49-F238E27FC236}">
                <a16:creationId xmlns:a16="http://schemas.microsoft.com/office/drawing/2014/main" id="{2CB3B1AE-B80A-47EE-A048-4152DA8A9E9F}"/>
              </a:ext>
            </a:extLst>
          </p:cNvPr>
          <p:cNvPicPr/>
          <p:nvPr/>
        </p:nvPicPr>
        <p:blipFill rotWithShape="1">
          <a:blip r:embed="rId4" cstate="email">
            <a:extLst>
              <a:ext uri="{28A0092B-C50C-407E-A947-70E740481C1C}">
                <a14:useLocalDpi xmlns:a14="http://schemas.microsoft.com/office/drawing/2010/main"/>
              </a:ext>
            </a:extLst>
          </a:blip>
          <a:srcRect t="19626" r="1" b="16313"/>
          <a:stretch/>
        </p:blipFill>
        <p:spPr>
          <a:xfrm>
            <a:off x="3648634" y="4911709"/>
            <a:ext cx="2371165" cy="1015669"/>
          </a:xfrm>
          <a:prstGeom prst="rect">
            <a:avLst/>
          </a:prstGeom>
        </p:spPr>
      </p:pic>
      <p:pic>
        <p:nvPicPr>
          <p:cNvPr id="9" name="Picture 8" descr="DSC_1207-2">
            <a:extLst>
              <a:ext uri="{FF2B5EF4-FFF2-40B4-BE49-F238E27FC236}">
                <a16:creationId xmlns:a16="http://schemas.microsoft.com/office/drawing/2014/main" id="{BDC40EBD-5B64-4FA0-ACE4-E88B9580DA9C}"/>
              </a:ext>
            </a:extLst>
          </p:cNvPr>
          <p:cNvPicPr>
            <a:picLocks noGrp="1" noChangeAspect="1"/>
          </p:cNvPicPr>
          <p:nvPr isPhoto="1"/>
        </p:nvPicPr>
        <p:blipFill>
          <a:blip r:embed="rId5" cstate="email">
            <a:extLst>
              <a:ext uri="{28A0092B-C50C-407E-A947-70E740481C1C}">
                <a14:useLocalDpi xmlns:a14="http://schemas.microsoft.com/office/drawing/2010/main"/>
              </a:ext>
            </a:extLst>
          </a:blip>
          <a:stretch>
            <a:fillRect/>
          </a:stretch>
        </p:blipFill>
        <p:spPr>
          <a:xfrm>
            <a:off x="7162800" y="4913482"/>
            <a:ext cx="1257300" cy="1013896"/>
          </a:xfrm>
          <a:prstGeom prst="rect">
            <a:avLst/>
          </a:prstGeom>
        </p:spPr>
      </p:pic>
      <p:pic>
        <p:nvPicPr>
          <p:cNvPr id="10" name="Picture 9">
            <a:extLst>
              <a:ext uri="{FF2B5EF4-FFF2-40B4-BE49-F238E27FC236}">
                <a16:creationId xmlns:a16="http://schemas.microsoft.com/office/drawing/2014/main" id="{B07BBEAF-5BB6-4C43-9D29-8DF6F875316B}"/>
              </a:ext>
            </a:extLst>
          </p:cNvPr>
          <p:cNvPicPr/>
          <p:nvPr/>
        </p:nvPicPr>
        <p:blipFill rotWithShape="1">
          <a:blip r:embed="rId6" cstate="print">
            <a:extLst>
              <a:ext uri="{28A0092B-C50C-407E-A947-70E740481C1C}">
                <a14:useLocalDpi xmlns:a14="http://schemas.microsoft.com/office/drawing/2010/main" val="0"/>
              </a:ext>
            </a:extLst>
          </a:blip>
          <a:srcRect t="21449"/>
          <a:stretch/>
        </p:blipFill>
        <p:spPr bwMode="auto">
          <a:xfrm>
            <a:off x="5486401" y="4911708"/>
            <a:ext cx="1676400" cy="1015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6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684794518"/>
              </p:ext>
            </p:extLst>
          </p:nvPr>
        </p:nvGraphicFramePr>
        <p:xfrm>
          <a:off x="1828800" y="1188720"/>
          <a:ext cx="4267201" cy="868680"/>
        </p:xfrm>
        <a:graphic>
          <a:graphicData uri="http://schemas.openxmlformats.org/drawingml/2006/table">
            <a:tbl>
              <a:tblPr firstRow="1" bandRow="1">
                <a:tableStyleId>{00A15C55-8517-42AA-B614-E9B94910E393}</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600201">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pic>
        <p:nvPicPr>
          <p:cNvPr id="23" name="Picture 2" descr="C:\Documents and Settings\Wanda Lagoe\My Documents\ETTA\Pics\2010-07 Logger 2.JPG"/>
          <p:cNvPicPr>
            <a:picLocks noChangeAspect="1" noChangeArrowheads="1"/>
          </p:cNvPicPr>
          <p:nvPr/>
        </p:nvPicPr>
        <p:blipFill>
          <a:blip r:embed="rId3" cstate="print"/>
          <a:srcRect/>
          <a:stretch>
            <a:fillRect/>
          </a:stretch>
        </p:blipFill>
        <p:spPr bwMode="auto">
          <a:xfrm>
            <a:off x="5410202" y="4419600"/>
            <a:ext cx="2539998" cy="1523999"/>
          </a:xfrm>
          <a:prstGeom prst="rect">
            <a:avLst/>
          </a:prstGeom>
          <a:noFill/>
        </p:spPr>
      </p:pic>
      <p:pic>
        <p:nvPicPr>
          <p:cNvPr id="24" name="Picture 23" descr="C:\Documents and Settings\Wanda Lagoe\My Documents\ETTA\Pics\Loggers\Wanda Wanda 2.JPG"/>
          <p:cNvPicPr/>
          <p:nvPr/>
        </p:nvPicPr>
        <p:blipFill>
          <a:blip r:embed="rId4" cstate="print"/>
          <a:srcRect/>
          <a:stretch>
            <a:fillRect/>
          </a:stretch>
        </p:blipFill>
        <p:spPr bwMode="auto">
          <a:xfrm>
            <a:off x="1676400" y="4419600"/>
            <a:ext cx="1981200" cy="1524000"/>
          </a:xfrm>
          <a:prstGeom prst="rect">
            <a:avLst/>
          </a:prstGeom>
          <a:noFill/>
          <a:ln w="9525">
            <a:noFill/>
            <a:miter lim="800000"/>
            <a:headEnd/>
            <a:tailEnd/>
          </a:ln>
        </p:spPr>
      </p:pic>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pic>
        <p:nvPicPr>
          <p:cNvPr id="29" name="Picture 28" descr="C:\Documents and Settings\Wanda Lagoe\My Documents\My Pictures\Trench\Trenchmodule1208 023.jpg"/>
          <p:cNvPicPr/>
          <p:nvPr/>
        </p:nvPicPr>
        <p:blipFill>
          <a:blip r:embed="rId5" cstate="print"/>
          <a:srcRect/>
          <a:stretch>
            <a:fillRect/>
          </a:stretch>
        </p:blipFill>
        <p:spPr bwMode="auto">
          <a:xfrm>
            <a:off x="3429000" y="4419600"/>
            <a:ext cx="2057400" cy="1524000"/>
          </a:xfrm>
          <a:prstGeom prst="rect">
            <a:avLst/>
          </a:prstGeom>
          <a:noFill/>
          <a:ln w="9525">
            <a:noFill/>
            <a:miter lim="800000"/>
            <a:headEnd/>
            <a:tailEnd/>
          </a:ln>
        </p:spPr>
      </p:pic>
      <p:pic>
        <p:nvPicPr>
          <p:cNvPr id="30" name="Picture 29" descr="C:\Documents and Settings\Wanda Lagoe\My Documents\My Pictures\Partnerships\WCJCphoto1.jpg"/>
          <p:cNvPicPr/>
          <p:nvPr/>
        </p:nvPicPr>
        <p:blipFill>
          <a:blip r:embed="rId6" cstate="print"/>
          <a:srcRect/>
          <a:stretch>
            <a:fillRect/>
          </a:stretch>
        </p:blipFill>
        <p:spPr bwMode="auto">
          <a:xfrm>
            <a:off x="609600" y="4419600"/>
            <a:ext cx="1295400" cy="1524000"/>
          </a:xfrm>
          <a:prstGeom prst="rect">
            <a:avLst/>
          </a:prstGeom>
          <a:noFill/>
          <a:ln w="9525">
            <a:noFill/>
            <a:miter lim="800000"/>
            <a:headEnd/>
            <a:tailEnd/>
          </a:ln>
        </p:spPr>
      </p:pic>
      <p:pic>
        <p:nvPicPr>
          <p:cNvPr id="31" name="Picture 30" descr="C:\Documents and Settings\Wanda Lagoe\My Documents\My Pictures\Partnerships\WCJC2.jpg"/>
          <p:cNvPicPr/>
          <p:nvPr/>
        </p:nvPicPr>
        <p:blipFill>
          <a:blip r:embed="rId7" cstate="print"/>
          <a:srcRect/>
          <a:stretch>
            <a:fillRect/>
          </a:stretch>
        </p:blipFill>
        <p:spPr bwMode="auto">
          <a:xfrm>
            <a:off x="7696200" y="4419600"/>
            <a:ext cx="990600" cy="1524000"/>
          </a:xfrm>
          <a:prstGeom prst="rect">
            <a:avLst/>
          </a:prstGeom>
          <a:noFill/>
          <a:ln w="9525">
            <a:noFill/>
            <a:miter lim="800000"/>
            <a:headEnd/>
            <a:tailEnd/>
          </a:ln>
        </p:spPr>
      </p:pic>
      <p:pic>
        <p:nvPicPr>
          <p:cNvPr id="14" name="Picture 13" descr="C:\Users\wllagoe\AppData\Local\Microsoft\Windows\Temporary Internet Files\Content.Outlook\0BV8MSBH\Reggie201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419600"/>
            <a:ext cx="1143000" cy="1523999"/>
          </a:xfrm>
          <a:prstGeom prst="rect">
            <a:avLst/>
          </a:prstGeom>
          <a:noFill/>
          <a:ln>
            <a:noFill/>
          </a:ln>
        </p:spPr>
      </p:pic>
      <p:sp>
        <p:nvSpPr>
          <p:cNvPr id="17" name="TextBox 16"/>
          <p:cNvSpPr txBox="1"/>
          <p:nvPr/>
        </p:nvSpPr>
        <p:spPr>
          <a:xfrm>
            <a:off x="7576457" y="4432756"/>
            <a:ext cx="1186543" cy="215444"/>
          </a:xfrm>
          <a:prstGeom prst="rect">
            <a:avLst/>
          </a:prstGeom>
          <a:noFill/>
        </p:spPr>
        <p:txBody>
          <a:bodyPr wrap="none" rtlCol="0">
            <a:spAutoFit/>
          </a:bodyPr>
          <a:lstStyle/>
          <a:p>
            <a:r>
              <a:rPr lang="en-US" sz="800" dirty="0"/>
              <a:t>NCDOL Photo Library</a:t>
            </a: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1142346072"/>
              </p:ext>
            </p:extLst>
          </p:nvPr>
        </p:nvGraphicFramePr>
        <p:xfrm>
          <a:off x="533398" y="1904999"/>
          <a:ext cx="8001000" cy="2133601"/>
        </p:xfrm>
        <a:graphic>
          <a:graphicData uri="http://schemas.openxmlformats.org/drawingml/2006/table">
            <a:tbl>
              <a:tblPr firstRow="1" bandRow="1">
                <a:tableStyleId>{00A15C55-8517-42AA-B614-E9B94910E393}</a:tableStyleId>
              </a:tblPr>
              <a:tblGrid>
                <a:gridCol w="129540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066798">
                  <a:extLst>
                    <a:ext uri="{9D8B030D-6E8A-4147-A177-3AD203B41FA5}">
                      <a16:colId xmlns:a16="http://schemas.microsoft.com/office/drawing/2014/main" val="2129303459"/>
                    </a:ext>
                  </a:extLst>
                </a:gridCol>
              </a:tblGrid>
              <a:tr h="588773">
                <a:tc>
                  <a:txBody>
                    <a:bodyPr/>
                    <a:lstStyle/>
                    <a:p>
                      <a:pPr algn="r"/>
                      <a:r>
                        <a:rPr lang="en-US" sz="1600" b="1" dirty="0">
                          <a:solidFill>
                            <a:schemeClr val="tx1"/>
                          </a:solidFill>
                        </a:rPr>
                        <a:t>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0"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2019</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223</a:t>
                      </a:r>
                    </a:p>
                  </a:txBody>
                  <a:tcPr anchor="ctr">
                    <a:solidFill>
                      <a:schemeClr val="bg1">
                        <a:lumMod val="85000"/>
                      </a:schemeClr>
                    </a:solidFill>
                  </a:tcPr>
                </a:tc>
                <a:tc>
                  <a:txBody>
                    <a:bodyPr/>
                    <a:lstStyle/>
                    <a:p>
                      <a:pPr algn="ctr"/>
                      <a:r>
                        <a:rPr lang="en-US" sz="1400" i="0" dirty="0"/>
                        <a:t>263</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0" i="1" dirty="0"/>
                        <a:t>489</a:t>
                      </a:r>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61</a:t>
                      </a:r>
                    </a:p>
                  </a:txBody>
                  <a:tcPr anchor="ctr">
                    <a:solidFill>
                      <a:schemeClr val="bg1">
                        <a:lumMod val="95000"/>
                      </a:schemeClr>
                    </a:solidFill>
                  </a:tcPr>
                </a:tc>
                <a:tc>
                  <a:txBody>
                    <a:bodyPr/>
                    <a:lstStyle/>
                    <a:p>
                      <a:pPr algn="ctr"/>
                      <a:r>
                        <a:rPr lang="en-US" sz="1400" i="0" dirty="0"/>
                        <a:t>88</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0" i="1" dirty="0"/>
                        <a:t>153</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13</a:t>
                      </a:r>
                    </a:p>
                  </a:txBody>
                  <a:tcPr anchor="ctr">
                    <a:solidFill>
                      <a:schemeClr val="bg1">
                        <a:lumMod val="85000"/>
                      </a:schemeClr>
                    </a:solidFill>
                  </a:tcPr>
                </a:tc>
                <a:tc>
                  <a:txBody>
                    <a:bodyPr/>
                    <a:lstStyle/>
                    <a:p>
                      <a:pPr algn="ctr"/>
                      <a:r>
                        <a:rPr lang="en-US" sz="1400" i="0" dirty="0"/>
                        <a:t>23</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0" i="1" dirty="0"/>
                        <a:t>36</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297</a:t>
                      </a:r>
                    </a:p>
                  </a:txBody>
                  <a:tcPr anchor="ctr">
                    <a:solidFill>
                      <a:schemeClr val="bg1">
                        <a:lumMod val="95000"/>
                      </a:schemeClr>
                    </a:solidFill>
                  </a:tcPr>
                </a:tc>
                <a:tc>
                  <a:txBody>
                    <a:bodyPr/>
                    <a:lstStyle/>
                    <a:p>
                      <a:pPr algn="ctr"/>
                      <a:r>
                        <a:rPr lang="en-US" sz="1400" b="1" i="1" dirty="0"/>
                        <a:t>374</a:t>
                      </a:r>
                    </a:p>
                  </a:txBody>
                  <a:tcPr anchor="ctr">
                    <a:solidFill>
                      <a:schemeClr val="bg1">
                        <a:lumMod val="95000"/>
                      </a:schemeClr>
                    </a:solidFill>
                  </a:tcPr>
                </a:tc>
                <a:tc>
                  <a:txBody>
                    <a:bodyPr/>
                    <a:lstStyle/>
                    <a:p>
                      <a:pPr algn="ctr"/>
                      <a:r>
                        <a:rPr lang="en-US" sz="1400" b="1" i="1" dirty="0"/>
                        <a:t>7</a:t>
                      </a:r>
                    </a:p>
                  </a:txBody>
                  <a:tcPr anchor="ctr">
                    <a:solidFill>
                      <a:schemeClr val="bg1">
                        <a:lumMod val="95000"/>
                      </a:schemeClr>
                    </a:solidFill>
                  </a:tcPr>
                </a:tc>
                <a:tc>
                  <a:txBody>
                    <a:bodyPr/>
                    <a:lstStyle/>
                    <a:p>
                      <a:pPr algn="ctr"/>
                      <a:r>
                        <a:rPr lang="en-US" sz="1400" b="0" i="1" dirty="0"/>
                        <a:t>678</a:t>
                      </a:r>
                    </a:p>
                  </a:txBody>
                  <a:tcPr anchor="ctr">
                    <a:solidFill>
                      <a:schemeClr val="bg1">
                        <a:lumMod val="95000"/>
                      </a:schemeClr>
                    </a:solidFill>
                  </a:tcPr>
                </a:tc>
                <a:tc>
                  <a:txBody>
                    <a:bodyPr/>
                    <a:lstStyle/>
                    <a:p>
                      <a:pPr algn="ctr"/>
                      <a:r>
                        <a:rPr lang="en-US" sz="1400" b="0"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D05847CE-9FE2-4FD2-A9A4-0E0374522372}"/>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0191071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4104250236"/>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15</a:t>
                      </a:r>
                    </a:p>
                  </a:txBody>
                  <a:tcPr anchor="ctr">
                    <a:solidFill>
                      <a:schemeClr val="bg1">
                        <a:lumMod val="95000"/>
                      </a:schemeClr>
                    </a:solidFill>
                  </a:tcPr>
                </a:tc>
                <a:tc>
                  <a:txBody>
                    <a:bodyPr/>
                    <a:lstStyle/>
                    <a:p>
                      <a:pPr algn="ctr"/>
                      <a:r>
                        <a:rPr lang="en-US" sz="1400" b="0" i="1" dirty="0"/>
                        <a:t>55%</a:t>
                      </a:r>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38%</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22%</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tc>
                  <a:txBody>
                    <a:bodyPr/>
                    <a:lstStyle/>
                    <a:p>
                      <a:pPr algn="ctr"/>
                      <a:r>
                        <a:rPr lang="en-US" sz="1400" b="0" i="1" dirty="0"/>
                        <a:t>44%</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96593081"/>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23</a:t>
                      </a:r>
                    </a:p>
                  </a:txBody>
                  <a:tcPr anchor="ctr">
                    <a:solidFill>
                      <a:schemeClr val="bg1">
                        <a:lumMod val="95000"/>
                      </a:schemeClr>
                    </a:solidFill>
                  </a:tcPr>
                </a:tc>
                <a:tc>
                  <a:txBody>
                    <a:bodyPr/>
                    <a:lstStyle/>
                    <a:p>
                      <a:pPr algn="ctr"/>
                      <a:r>
                        <a:rPr lang="en-US" sz="1400" b="0" i="1" dirty="0"/>
                        <a:t>74%</a:t>
                      </a:r>
                    </a:p>
                  </a:txBody>
                  <a:tcPr anchor="ctr">
                    <a:solidFill>
                      <a:schemeClr val="bg1">
                        <a:lumMod val="95000"/>
                      </a:schemeClr>
                    </a:solidFill>
                  </a:tcPr>
                </a:tc>
                <a:tc>
                  <a:txBody>
                    <a:bodyPr/>
                    <a:lstStyle/>
                    <a:p>
                      <a:pPr algn="ctr"/>
                      <a:r>
                        <a:rPr lang="en-US" sz="1400" b="0" i="1" dirty="0"/>
                        <a:t>20</a:t>
                      </a:r>
                    </a:p>
                  </a:txBody>
                  <a:tcPr anchor="ctr">
                    <a:solidFill>
                      <a:schemeClr val="bg1">
                        <a:lumMod val="95000"/>
                      </a:schemeClr>
                    </a:solidFill>
                  </a:tcPr>
                </a:tc>
                <a:tc>
                  <a:txBody>
                    <a:bodyPr/>
                    <a:lstStyle/>
                    <a:p>
                      <a:pPr algn="ctr"/>
                      <a:r>
                        <a:rPr lang="en-US" sz="1400" b="0" i="1" dirty="0"/>
                        <a:t>77%</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16%</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15%</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2029665905"/>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66%</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61%</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19%</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23%</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16%</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16%</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448D50E2-36B4-49A2-A140-D4F28CDBCFA1}"/>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34671823"/>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11</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tc>
                  <a:txBody>
                    <a:bodyPr/>
                    <a:lstStyle/>
                    <a:p>
                      <a:pPr algn="ctr"/>
                      <a:r>
                        <a:rPr lang="en-US" sz="1400" b="0" i="1" dirty="0"/>
                        <a:t>7</a:t>
                      </a:r>
                    </a:p>
                  </a:txBody>
                  <a:tcPr>
                    <a:solidFill>
                      <a:schemeClr val="bg1">
                        <a:lumMod val="95000"/>
                      </a:schemeClr>
                    </a:solidFill>
                  </a:tcPr>
                </a:tc>
                <a:tc>
                  <a:txBody>
                    <a:bodyPr/>
                    <a:lstStyle/>
                    <a:p>
                      <a:pPr algn="ctr"/>
                      <a:r>
                        <a:rPr lang="en-US" sz="1400" b="0" i="1" dirty="0"/>
                        <a:t>87%</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13%</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21069116"/>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55%</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3</a:t>
                      </a:r>
                    </a:p>
                  </a:txBody>
                  <a:tcPr>
                    <a:solidFill>
                      <a:schemeClr val="bg1">
                        <a:lumMod val="85000"/>
                      </a:schemeClr>
                    </a:solidFill>
                  </a:tcPr>
                </a:tc>
                <a:tc>
                  <a:txBody>
                    <a:bodyPr/>
                    <a:lstStyle/>
                    <a:p>
                      <a:pPr algn="ctr"/>
                      <a:r>
                        <a:rPr lang="en-US" sz="1400" b="0" i="1" dirty="0"/>
                        <a:t>27%</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37225649"/>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7E690D85-9A2C-4637-B5C5-CC3866695B44}"/>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694078900"/>
              </p:ext>
            </p:extLst>
          </p:nvPr>
        </p:nvGraphicFramePr>
        <p:xfrm>
          <a:off x="609600" y="1117935"/>
          <a:ext cx="7924800" cy="4785360"/>
        </p:xfrm>
        <a:graphic>
          <a:graphicData uri="http://schemas.openxmlformats.org/drawingml/2006/table">
            <a:tbl>
              <a:tblPr firstRow="1" bandRow="1">
                <a:tableStyleId>{00A15C55-8517-42AA-B614-E9B94910E393}</a:tableStyleId>
              </a:tblPr>
              <a:tblGrid>
                <a:gridCol w="5884752">
                  <a:extLst>
                    <a:ext uri="{9D8B030D-6E8A-4147-A177-3AD203B41FA5}">
                      <a16:colId xmlns:a16="http://schemas.microsoft.com/office/drawing/2014/main" val="20000"/>
                    </a:ext>
                  </a:extLst>
                </a:gridCol>
                <a:gridCol w="2040048">
                  <a:extLst>
                    <a:ext uri="{9D8B030D-6E8A-4147-A177-3AD203B41FA5}">
                      <a16:colId xmlns:a16="http://schemas.microsoft.com/office/drawing/2014/main" val="20001"/>
                    </a:ext>
                  </a:extLst>
                </a:gridCol>
              </a:tblGrid>
              <a:tr h="292066">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a:txBody>
                    <a:bodyPr/>
                    <a:lstStyle/>
                    <a:p>
                      <a:pPr algn="ctr"/>
                      <a:r>
                        <a:rPr lang="en-US" sz="1400" i="1" dirty="0">
                          <a:solidFill>
                            <a:schemeClr val="tx1"/>
                          </a:solidFill>
                        </a:rPr>
                        <a:t>Number Trained</a:t>
                      </a:r>
                    </a:p>
                  </a:txBody>
                  <a:tcPr anchor="ctr">
                    <a:solidFill>
                      <a:schemeClr val="bg1">
                        <a:lumMod val="75000"/>
                      </a:schemeClr>
                    </a:solidFill>
                  </a:tcPr>
                </a:tc>
                <a:extLst>
                  <a:ext uri="{0D108BD9-81ED-4DB2-BD59-A6C34878D82A}">
                    <a16:rowId xmlns:a16="http://schemas.microsoft.com/office/drawing/2014/main" val="10000"/>
                  </a:ext>
                </a:extLst>
              </a:tr>
              <a:tr h="321273">
                <a:tc gridSpan="2">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Annual Training</a:t>
                      </a:r>
                      <a:r>
                        <a:rPr lang="en-US" sz="1600" i="0" dirty="0"/>
                        <a:t>—Raleigh</a:t>
                      </a:r>
                      <a:r>
                        <a:rPr lang="en-US" sz="1600" dirty="0">
                          <a:effectLst/>
                          <a:latin typeface="+mj-lt"/>
                          <a:ea typeface="Calibri" panose="020F0502020204030204" pitchFamily="34" charset="0"/>
                          <a:cs typeface="Times New Roman" panose="02020603050405020304" pitchFamily="18" charset="0"/>
                        </a:rPr>
                        <a:t>: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hMerge="1">
                  <a:txBody>
                    <a:bodyPr/>
                    <a:lstStyle/>
                    <a:p>
                      <a:pPr marL="0" marR="0" algn="ctr">
                        <a:spcBef>
                          <a:spcPts val="0"/>
                        </a:spcBef>
                        <a:spcAft>
                          <a:spcPts val="0"/>
                        </a:spcAft>
                      </a:pP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1"/>
                  </a:ext>
                </a:extLst>
              </a:tr>
              <a:tr h="1255885">
                <a:tc>
                  <a:txBody>
                    <a:bodyPr/>
                    <a:lstStyle/>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Concrete and Masonry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Cranes and Derricks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Farm Guarding Safety,</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Home Inspections </a:t>
                      </a:r>
                    </a:p>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ASH Paperless File Management</a:t>
                      </a:r>
                    </a:p>
                  </a:txBody>
                  <a:tcPr anchor="ctr">
                    <a:solidFill>
                      <a:schemeClr val="bg1">
                        <a:lumMod val="85000"/>
                      </a:schemeClr>
                    </a:solidFill>
                  </a:tcPr>
                </a:tc>
                <a:tc>
                  <a:txBody>
                    <a:bodyPr/>
                    <a:lstStyle/>
                    <a:p>
                      <a:pPr marL="0" marR="0" algn="ctr">
                        <a:spcBef>
                          <a:spcPts val="0"/>
                        </a:spcBef>
                        <a:spcAft>
                          <a:spcPts val="0"/>
                        </a:spcAft>
                      </a:pPr>
                      <a:r>
                        <a:rPr lang="en-US" sz="1600" b="0" i="1" kern="1200" dirty="0">
                          <a:solidFill>
                            <a:schemeClr val="dk1"/>
                          </a:solidFill>
                          <a:effectLst/>
                          <a:latin typeface="+mn-lt"/>
                          <a:ea typeface="Calibri" panose="020F0502020204030204" pitchFamily="34" charset="0"/>
                          <a:cs typeface="Times New Roman" panose="02020603050405020304" pitchFamily="18" charset="0"/>
                        </a:rPr>
                        <a:t>72</a:t>
                      </a:r>
                    </a:p>
                    <a:p>
                      <a:pPr marL="0" marR="0" algn="ctr">
                        <a:spcBef>
                          <a:spcPts val="0"/>
                        </a:spcBef>
                        <a:spcAft>
                          <a:spcPts val="0"/>
                        </a:spcAft>
                      </a:pPr>
                      <a:r>
                        <a:rPr lang="en-US" sz="1600" b="0" i="1" kern="1200" dirty="0">
                          <a:solidFill>
                            <a:schemeClr val="dk1"/>
                          </a:solidFill>
                          <a:effectLst/>
                          <a:latin typeface="+mn-lt"/>
                          <a:ea typeface="Calibri" panose="020F0502020204030204" pitchFamily="34" charset="0"/>
                          <a:cs typeface="Times New Roman" panose="02020603050405020304" pitchFamily="18" charset="0"/>
                        </a:rPr>
                        <a:t>47</a:t>
                      </a:r>
                    </a:p>
                    <a:p>
                      <a:pPr marL="0" marR="0" algn="ctr">
                        <a:spcBef>
                          <a:spcPts val="0"/>
                        </a:spcBef>
                        <a:spcAft>
                          <a:spcPts val="0"/>
                        </a:spcAft>
                      </a:pPr>
                      <a:r>
                        <a:rPr lang="en-US" sz="1600" b="0" i="1" kern="1200" dirty="0">
                          <a:solidFill>
                            <a:schemeClr val="dk1"/>
                          </a:solidFill>
                          <a:effectLst/>
                          <a:latin typeface="+mn-lt"/>
                          <a:ea typeface="Calibri" panose="020F0502020204030204" pitchFamily="34" charset="0"/>
                          <a:cs typeface="Times New Roman" panose="02020603050405020304" pitchFamily="18" charset="0"/>
                        </a:rPr>
                        <a:t>10</a:t>
                      </a:r>
                    </a:p>
                    <a:p>
                      <a:pPr marL="0" marR="0" algn="ctr">
                        <a:spcBef>
                          <a:spcPts val="0"/>
                        </a:spcBef>
                        <a:spcAft>
                          <a:spcPts val="0"/>
                        </a:spcAft>
                      </a:pPr>
                      <a:r>
                        <a:rPr lang="en-US" sz="1600" b="0" i="1" kern="1200" dirty="0">
                          <a:solidFill>
                            <a:schemeClr val="dk1"/>
                          </a:solidFill>
                          <a:effectLst/>
                          <a:latin typeface="+mn-lt"/>
                          <a:ea typeface="Calibri" panose="020F0502020204030204" pitchFamily="34" charset="0"/>
                          <a:cs typeface="Times New Roman" panose="02020603050405020304" pitchFamily="18" charset="0"/>
                        </a:rPr>
                        <a:t>8</a:t>
                      </a:r>
                    </a:p>
                    <a:p>
                      <a:pPr marL="0" marR="0" algn="ctr">
                        <a:spcBef>
                          <a:spcPts val="0"/>
                        </a:spcBef>
                        <a:spcAft>
                          <a:spcPts val="0"/>
                        </a:spcAft>
                      </a:pPr>
                      <a:r>
                        <a:rPr lang="en-US" sz="1600" b="0" i="1" kern="1200" dirty="0">
                          <a:solidFill>
                            <a:schemeClr val="dk1"/>
                          </a:solidFill>
                          <a:effectLst/>
                          <a:latin typeface="+mn-lt"/>
                          <a:ea typeface="Calibri" panose="020F0502020204030204" pitchFamily="34" charset="0"/>
                          <a:cs typeface="Times New Roman" panose="02020603050405020304" pitchFamily="18" charset="0"/>
                        </a:rPr>
                        <a:t>8</a:t>
                      </a: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626083981"/>
                  </a:ext>
                </a:extLst>
              </a:tr>
              <a:tr h="32127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OSH 141</a:t>
                      </a:r>
                      <a:r>
                        <a:rPr lang="en-US" sz="1600" i="1" dirty="0"/>
                        <a:t>—</a:t>
                      </a:r>
                      <a:r>
                        <a:rPr lang="en-US" sz="1600" dirty="0">
                          <a:effectLst/>
                          <a:latin typeface="+mj-lt"/>
                          <a:ea typeface="Calibri" panose="020F0502020204030204" pitchFamily="34" charset="0"/>
                          <a:cs typeface="Times New Roman" panose="02020603050405020304" pitchFamily="18" charset="0"/>
                        </a:rPr>
                        <a:t>Legal Aspects</a:t>
                      </a: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28</a:t>
                      </a:r>
                    </a:p>
                  </a:txBody>
                  <a:tcPr anchor="ctr">
                    <a:solidFill>
                      <a:schemeClr val="bg1">
                        <a:lumMod val="95000"/>
                      </a:schemeClr>
                    </a:solidFill>
                  </a:tcPr>
                </a:tc>
                <a:extLst>
                  <a:ext uri="{0D108BD9-81ED-4DB2-BD59-A6C34878D82A}">
                    <a16:rowId xmlns:a16="http://schemas.microsoft.com/office/drawing/2014/main" val="10002"/>
                  </a:ext>
                </a:extLst>
              </a:tr>
              <a:tr h="32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OTI 245—Safety and Health Management Systems</a:t>
                      </a:r>
                      <a:r>
                        <a:rPr lang="en-US" sz="1600" i="0" dirty="0"/>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20</a:t>
                      </a:r>
                    </a:p>
                  </a:txBody>
                  <a:tcPr anchor="ctr">
                    <a:solidFill>
                      <a:schemeClr val="bg1">
                        <a:lumMod val="85000"/>
                      </a:schemeClr>
                    </a:solidFill>
                  </a:tcPr>
                </a:tc>
                <a:extLst>
                  <a:ext uri="{0D108BD9-81ED-4DB2-BD59-A6C34878D82A}">
                    <a16:rowId xmlns:a16="http://schemas.microsoft.com/office/drawing/2014/main" val="10003"/>
                  </a:ext>
                </a:extLst>
              </a:tr>
              <a:tr h="32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0" dirty="0"/>
                        <a:t>—Raleigh</a:t>
                      </a:r>
                      <a:endParaRPr lang="en-US" sz="1600" i="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21</a:t>
                      </a:r>
                    </a:p>
                  </a:txBody>
                  <a:tcPr anchor="ctr">
                    <a:solidFill>
                      <a:schemeClr val="bg1">
                        <a:lumMod val="95000"/>
                      </a:schemeClr>
                    </a:solidFill>
                  </a:tcPr>
                </a:tc>
                <a:extLst>
                  <a:ext uri="{0D108BD9-81ED-4DB2-BD59-A6C34878D82A}">
                    <a16:rowId xmlns:a16="http://schemas.microsoft.com/office/drawing/2014/main" val="10004"/>
                  </a:ext>
                </a:extLst>
              </a:tr>
              <a:tr h="32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OCSS Work Zone Safety/Flagger Safety</a:t>
                      </a:r>
                      <a:r>
                        <a:rPr lang="en-US" sz="1600" i="0" dirty="0"/>
                        <a:t>—Charlotte</a:t>
                      </a:r>
                      <a:endParaRPr lang="en-US" sz="1600" i="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20</a:t>
                      </a:r>
                    </a:p>
                  </a:txBody>
                  <a:tcPr anchor="ctr">
                    <a:solidFill>
                      <a:schemeClr val="bg1">
                        <a:lumMod val="85000"/>
                      </a:schemeClr>
                    </a:solidFill>
                  </a:tcPr>
                </a:tc>
                <a:extLst>
                  <a:ext uri="{0D108BD9-81ED-4DB2-BD59-A6C34878D82A}">
                    <a16:rowId xmlns:a16="http://schemas.microsoft.com/office/drawing/2014/main" val="10005"/>
                  </a:ext>
                </a:extLst>
              </a:tr>
              <a:tr h="321273">
                <a:tc>
                  <a:txBody>
                    <a:bodyPr/>
                    <a:lstStyle/>
                    <a:p>
                      <a:pPr marL="0" marR="0">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CPR/AED</a:t>
                      </a:r>
                      <a:r>
                        <a:rPr lang="en-US" sz="1600" i="0" dirty="0"/>
                        <a:t>—Raleigh (2)</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0"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10006"/>
                  </a:ext>
                </a:extLst>
              </a:tr>
              <a:tr h="207945">
                <a:tc gridSpan="2">
                  <a:txBody>
                    <a:bodyPr/>
                    <a:lstStyle/>
                    <a:p>
                      <a:pPr marL="0" marR="0">
                        <a:spcBef>
                          <a:spcPts val="0"/>
                        </a:spcBef>
                        <a:spcAft>
                          <a:spcPts val="0"/>
                        </a:spcAft>
                      </a:pPr>
                      <a:r>
                        <a:rPr lang="en-US" sz="1600" b="0" dirty="0">
                          <a:effectLst/>
                          <a:latin typeface="+mj-lt"/>
                          <a:ea typeface="Calibri" panose="020F0502020204030204" pitchFamily="34" charset="0"/>
                          <a:cs typeface="Times New Roman" panose="02020603050405020304" pitchFamily="18" charset="0"/>
                        </a:rPr>
                        <a:t>Webinars:</a:t>
                      </a: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hMerge="1">
                  <a:txBody>
                    <a:bodyPr/>
                    <a:lstStyle/>
                    <a:p>
                      <a:pPr marL="0" marR="0" algn="ctr">
                        <a:spcBef>
                          <a:spcPts val="0"/>
                        </a:spcBef>
                        <a:spcAft>
                          <a:spcPts val="0"/>
                        </a:spcAft>
                      </a:pP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813996433"/>
                  </a:ext>
                </a:extLst>
              </a:tr>
              <a:tr h="409099">
                <a:tc>
                  <a:txBody>
                    <a:bodyPr/>
                    <a:lstStyle/>
                    <a:p>
                      <a:pPr marL="0" marR="0" algn="r">
                        <a:spcBef>
                          <a:spcPts val="0"/>
                        </a:spcBef>
                        <a:spcAft>
                          <a:spcPts val="0"/>
                        </a:spcAft>
                      </a:pPr>
                      <a:r>
                        <a:rPr lang="en-US" sz="1600" i="1" kern="1200" dirty="0">
                          <a:solidFill>
                            <a:schemeClr val="dk1"/>
                          </a:solidFill>
                          <a:effectLst/>
                          <a:latin typeface="+mn-lt"/>
                          <a:ea typeface="Calibri" panose="020F0502020204030204" pitchFamily="34" charset="0"/>
                          <a:cs typeface="Times New Roman" panose="02020603050405020304" pitchFamily="18" charset="0"/>
                        </a:rPr>
                        <a:t>Welding and Cutting, Excavation and Trenching, Personal Protective Equipment (General Industry), Electrical Safety, Machine Guarding </a:t>
                      </a:r>
                      <a:endParaRPr lang="en-US" sz="160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kern="1200" dirty="0">
                          <a:solidFill>
                            <a:schemeClr val="dk1"/>
                          </a:solidFill>
                          <a:effectLst/>
                          <a:latin typeface="+mn-lt"/>
                          <a:ea typeface="Calibri" panose="020F0502020204030204" pitchFamily="34" charset="0"/>
                          <a:cs typeface="Times New Roman" panose="02020603050405020304" pitchFamily="18" charset="0"/>
                        </a:rPr>
                        <a:t>6</a:t>
                      </a:r>
                    </a:p>
                    <a:p>
                      <a:pPr marL="0" marR="0" algn="ctr">
                        <a:spcBef>
                          <a:spcPts val="0"/>
                        </a:spcBef>
                        <a:spcAft>
                          <a:spcPts val="0"/>
                        </a:spcAft>
                      </a:pPr>
                      <a:endParaRPr lang="en-US" sz="1600" b="0"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032259508"/>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2A57A798-7D50-4A42-9837-963B5DA1621D}"/>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325886731"/>
              </p:ext>
            </p:extLst>
          </p:nvPr>
        </p:nvGraphicFramePr>
        <p:xfrm>
          <a:off x="609600" y="1142996"/>
          <a:ext cx="7924800" cy="4724404"/>
        </p:xfrm>
        <a:graphic>
          <a:graphicData uri="http://schemas.openxmlformats.org/drawingml/2006/table">
            <a:tbl>
              <a:tblPr firstRow="1" bandRow="1">
                <a:tableStyleId>{073A0DAA-6AF3-43AB-8588-CEC1D06C72B9}</a:tableStyleId>
              </a:tblPr>
              <a:tblGrid>
                <a:gridCol w="5943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9944">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859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Filed/Assigned </a:t>
                      </a:r>
                      <a:r>
                        <a:rPr kumimoji="0" lang="en-US" sz="1200" i="1" u="none" strike="noStrike" cap="none" normalizeH="0" baseline="0" dirty="0">
                          <a:ln>
                            <a:noFill/>
                          </a:ln>
                          <a:effectLst/>
                        </a:rPr>
                        <a:t>(IMIS: Docketed)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31</a:t>
                      </a:r>
                    </a:p>
                  </a:txBody>
                  <a:tcPr anchor="ctr">
                    <a:solidFill>
                      <a:schemeClr val="bg1">
                        <a:lumMod val="95000"/>
                      </a:schemeClr>
                    </a:solidFill>
                  </a:tcPr>
                </a:tc>
                <a:tc>
                  <a:txBody>
                    <a:bodyPr/>
                    <a:lstStyle/>
                    <a:p>
                      <a:pPr algn="ctr"/>
                      <a:r>
                        <a:rPr lang="en-US" sz="1600" b="0" i="1" dirty="0">
                          <a:solidFill>
                            <a:schemeClr val="tx1"/>
                          </a:solidFill>
                        </a:rPr>
                        <a:t>31</a:t>
                      </a:r>
                    </a:p>
                  </a:txBody>
                  <a:tcPr anchor="ctr">
                    <a:solidFill>
                      <a:schemeClr val="bg1">
                        <a:lumMod val="95000"/>
                      </a:schemeClr>
                    </a:solidFill>
                  </a:tcPr>
                </a:tc>
                <a:extLst>
                  <a:ext uri="{0D108BD9-81ED-4DB2-BD59-A6C34878D82A}">
                    <a16:rowId xmlns:a16="http://schemas.microsoft.com/office/drawing/2014/main" val="10001"/>
                  </a:ext>
                </a:extLst>
              </a:tr>
              <a:tr h="42234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Closed</a:t>
                      </a:r>
                      <a:r>
                        <a:rPr kumimoji="0" lang="en-US" sz="1800" i="1" u="none" strike="noStrike" cap="none" normalizeH="0" baseline="0" dirty="0">
                          <a:ln>
                            <a:noFill/>
                          </a:ln>
                          <a:effectLst/>
                        </a:rPr>
                        <a:t> </a:t>
                      </a:r>
                      <a:r>
                        <a:rPr kumimoji="0" lang="en-US" sz="1200" i="1" u="none" strike="noStrike" cap="none" normalizeH="0" baseline="0" dirty="0">
                          <a:ln>
                            <a:noFill/>
                          </a:ln>
                          <a:effectLst/>
                        </a:rPr>
                        <a:t>(IMIS: Cases completed)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21</a:t>
                      </a:r>
                    </a:p>
                  </a:txBody>
                  <a:tcPr anchor="ctr">
                    <a:solidFill>
                      <a:schemeClr val="bg1">
                        <a:lumMod val="85000"/>
                      </a:schemeClr>
                    </a:solidFill>
                  </a:tcPr>
                </a:tc>
                <a:tc>
                  <a:txBody>
                    <a:bodyPr/>
                    <a:lstStyle/>
                    <a:p>
                      <a:pPr algn="ctr"/>
                      <a:r>
                        <a:rPr lang="en-US" sz="1600" b="0" i="1" dirty="0">
                          <a:solidFill>
                            <a:schemeClr val="tx1"/>
                          </a:solidFill>
                        </a:rPr>
                        <a:t>21</a:t>
                      </a:r>
                    </a:p>
                  </a:txBody>
                  <a:tcPr anchor="ctr">
                    <a:solidFill>
                      <a:schemeClr val="bg1">
                        <a:lumMod val="85000"/>
                      </a:schemeClr>
                    </a:solidFill>
                  </a:tcPr>
                </a:tc>
                <a:extLst>
                  <a:ext uri="{0D108BD9-81ED-4DB2-BD59-A6C34878D82A}">
                    <a16:rowId xmlns:a16="http://schemas.microsoft.com/office/drawing/2014/main" val="10002"/>
                  </a:ext>
                </a:extLst>
              </a:tr>
              <a:tr h="42454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Number of OSH Cases Closed Within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1</a:t>
                      </a:r>
                    </a:p>
                  </a:txBody>
                  <a:tcPr anchor="ctr">
                    <a:solidFill>
                      <a:schemeClr val="bg1">
                        <a:lumMod val="95000"/>
                      </a:schemeClr>
                    </a:solidFill>
                  </a:tcPr>
                </a:tc>
                <a:tc>
                  <a:txBody>
                    <a:bodyPr/>
                    <a:lstStyle/>
                    <a:p>
                      <a:pPr algn="ctr"/>
                      <a:r>
                        <a:rPr lang="en-US" sz="1600" b="0" i="1" dirty="0">
                          <a:solidFill>
                            <a:schemeClr val="tx1"/>
                          </a:solidFill>
                        </a:rPr>
                        <a:t>1</a:t>
                      </a:r>
                    </a:p>
                  </a:txBody>
                  <a:tcPr anchor="ctr">
                    <a:solidFill>
                      <a:schemeClr val="bg1">
                        <a:lumMod val="95000"/>
                      </a:schemeClr>
                    </a:solidFill>
                  </a:tcPr>
                </a:tc>
                <a:extLst>
                  <a:ext uri="{0D108BD9-81ED-4DB2-BD59-A6C34878D82A}">
                    <a16:rowId xmlns:a16="http://schemas.microsoft.com/office/drawing/2014/main" val="10003"/>
                  </a:ext>
                </a:extLst>
              </a:tr>
              <a:tr h="42454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Percentage of Cases Closed With 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11%</a:t>
                      </a:r>
                    </a:p>
                  </a:txBody>
                  <a:tcPr anchor="ctr">
                    <a:solidFill>
                      <a:schemeClr val="bg1">
                        <a:lumMod val="85000"/>
                      </a:schemeClr>
                    </a:solidFill>
                  </a:tcPr>
                </a:tc>
                <a:tc>
                  <a:txBody>
                    <a:bodyPr/>
                    <a:lstStyle/>
                    <a:p>
                      <a:pPr algn="ctr"/>
                      <a:r>
                        <a:rPr lang="en-US" sz="1600" b="0"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10004"/>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i="1" kern="1200" dirty="0">
                          <a:solidFill>
                            <a:schemeClr val="dk1"/>
                          </a:solidFill>
                          <a:effectLst/>
                          <a:latin typeface="+mn-lt"/>
                          <a:ea typeface="+mn-ea"/>
                          <a:cs typeface="+mn-cs"/>
                        </a:rPr>
                        <a:t>Of Cases Closed, Average Number of Elapsed Days Between File Date and Closed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600" i="0" dirty="0">
                          <a:solidFill>
                            <a:schemeClr val="tx1"/>
                          </a:solidFill>
                        </a:rPr>
                        <a:t>190</a:t>
                      </a:r>
                    </a:p>
                  </a:txBody>
                  <a:tcPr anchor="ctr">
                    <a:solidFill>
                      <a:schemeClr val="bg1">
                        <a:lumMod val="95000"/>
                      </a:schemeClr>
                    </a:solidFill>
                  </a:tcPr>
                </a:tc>
                <a:tc>
                  <a:txBody>
                    <a:bodyPr/>
                    <a:lstStyle/>
                    <a:p>
                      <a:pPr algn="ctr"/>
                      <a:r>
                        <a:rPr lang="en-US" sz="1600" b="0" i="1" dirty="0">
                          <a:solidFill>
                            <a:schemeClr val="tx1"/>
                          </a:solidFill>
                        </a:rPr>
                        <a:t>190</a:t>
                      </a:r>
                    </a:p>
                  </a:txBody>
                  <a:tcPr anchor="ctr">
                    <a:solidFill>
                      <a:schemeClr val="bg1">
                        <a:lumMod val="95000"/>
                      </a:schemeClr>
                    </a:solidFill>
                  </a:tcPr>
                </a:tc>
                <a:extLst>
                  <a:ext uri="{0D108BD9-81ED-4DB2-BD59-A6C34878D82A}">
                    <a16:rowId xmlns:a16="http://schemas.microsoft.com/office/drawing/2014/main" val="10005"/>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i="1" u="none" strike="noStrike" cap="none" normalizeH="0" baseline="0" dirty="0">
                          <a:ln>
                            <a:noFill/>
                          </a:ln>
                          <a:effectLst/>
                        </a:rPr>
                        <a:t>Total Number of OSH Complaints Pending at End of Reporting Period</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600" i="0" dirty="0">
                          <a:solidFill>
                            <a:schemeClr val="tx1"/>
                          </a:solidFill>
                        </a:rPr>
                        <a:t>105</a:t>
                      </a:r>
                    </a:p>
                  </a:txBody>
                  <a:tcPr anchor="ctr">
                    <a:solidFill>
                      <a:schemeClr val="bg1">
                        <a:lumMod val="85000"/>
                      </a:schemeClr>
                    </a:solidFill>
                  </a:tcPr>
                </a:tc>
                <a:tc>
                  <a:txBody>
                    <a:bodyPr/>
                    <a:lstStyle/>
                    <a:p>
                      <a:pPr algn="ctr"/>
                      <a:r>
                        <a:rPr lang="en-US" sz="1600" b="0" i="1" dirty="0">
                          <a:solidFill>
                            <a:schemeClr val="tx1"/>
                          </a:solidFill>
                        </a:rPr>
                        <a:t>105</a:t>
                      </a:r>
                    </a:p>
                  </a:txBody>
                  <a:tcPr anchor="ctr">
                    <a:solidFill>
                      <a:schemeClr val="bg1">
                        <a:lumMod val="85000"/>
                      </a:schemeClr>
                    </a:solidFill>
                  </a:tcPr>
                </a:tc>
                <a:extLst>
                  <a:ext uri="{0D108BD9-81ED-4DB2-BD59-A6C34878D82A}">
                    <a16:rowId xmlns:a16="http://schemas.microsoft.com/office/drawing/2014/main" val="10006"/>
                  </a:ext>
                </a:extLst>
              </a:tr>
              <a:tr h="59831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Percentage of Pending OSH Complaints Over 90 Days Old </a:t>
                      </a:r>
                      <a:r>
                        <a:rPr kumimoji="0" lang="en-US" sz="1200" b="0" i="1" u="none" strike="noStrike" cap="none" normalizeH="0" baseline="0" dirty="0">
                          <a:ln>
                            <a:noFill/>
                          </a:ln>
                          <a:solidFill>
                            <a:schemeClr val="tx1"/>
                          </a:solidFill>
                          <a:effectLst/>
                          <a:latin typeface="Arial" charset="0"/>
                          <a:cs typeface="Arial" charset="0"/>
                        </a:rPr>
                        <a:t>(From Filing)</a:t>
                      </a:r>
                    </a:p>
                  </a:txBody>
                  <a:tcPr anchor="ctr" horzOverflow="overflow">
                    <a:solidFill>
                      <a:schemeClr val="bg1">
                        <a:lumMod val="95000"/>
                      </a:schemeClr>
                    </a:solidFill>
                  </a:tcPr>
                </a:tc>
                <a:tc>
                  <a:txBody>
                    <a:bodyPr/>
                    <a:lstStyle/>
                    <a:p>
                      <a:pPr algn="ctr"/>
                      <a:r>
                        <a:rPr lang="en-US" sz="1600" i="0" dirty="0">
                          <a:solidFill>
                            <a:schemeClr val="tx1"/>
                          </a:solidFill>
                        </a:rPr>
                        <a:t>69%</a:t>
                      </a:r>
                    </a:p>
                  </a:txBody>
                  <a:tcPr anchor="ctr">
                    <a:solidFill>
                      <a:schemeClr val="bg1">
                        <a:lumMod val="95000"/>
                      </a:schemeClr>
                    </a:solidFill>
                  </a:tcPr>
                </a:tc>
                <a:tc>
                  <a:txBody>
                    <a:bodyPr/>
                    <a:lstStyle/>
                    <a:p>
                      <a:pPr algn="ctr"/>
                      <a:r>
                        <a:rPr lang="en-US" sz="1600" b="0" i="1" dirty="0">
                          <a:solidFill>
                            <a:schemeClr val="tx1"/>
                          </a:solidFill>
                        </a:rPr>
                        <a:t>69%</a:t>
                      </a:r>
                    </a:p>
                  </a:txBody>
                  <a:tcPr anchor="ctr">
                    <a:solidFill>
                      <a:schemeClr val="bg1">
                        <a:lumMod val="95000"/>
                      </a:schemeClr>
                    </a:solidFill>
                  </a:tcPr>
                </a:tc>
                <a:extLst>
                  <a:ext uri="{0D108BD9-81ED-4DB2-BD59-A6C34878D82A}">
                    <a16:rowId xmlns:a16="http://schemas.microsoft.com/office/drawing/2014/main" val="10007"/>
                  </a:ext>
                </a:extLst>
              </a:tr>
              <a:tr h="66870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600" i="0" dirty="0">
                          <a:solidFill>
                            <a:schemeClr val="tx1"/>
                          </a:solidFill>
                        </a:rPr>
                        <a:t>135</a:t>
                      </a:r>
                    </a:p>
                  </a:txBody>
                  <a:tcPr anchor="ctr">
                    <a:solidFill>
                      <a:schemeClr val="bg1">
                        <a:lumMod val="85000"/>
                      </a:schemeClr>
                    </a:solidFill>
                  </a:tcPr>
                </a:tc>
                <a:tc>
                  <a:txBody>
                    <a:bodyPr/>
                    <a:lstStyle/>
                    <a:p>
                      <a:pPr algn="ctr"/>
                      <a:r>
                        <a:rPr lang="en-US" sz="1600" b="0" i="1" dirty="0">
                          <a:solidFill>
                            <a:schemeClr val="tx1"/>
                          </a:solidFill>
                        </a:rPr>
                        <a:t>135</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DD5FAF99-BAF3-48DA-AE7B-50CCF3F46392}"/>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354228920"/>
              </p:ext>
            </p:extLst>
          </p:nvPr>
        </p:nvGraphicFramePr>
        <p:xfrm>
          <a:off x="609600" y="1142996"/>
          <a:ext cx="7924800" cy="4648207"/>
        </p:xfrm>
        <a:graphic>
          <a:graphicData uri="http://schemas.openxmlformats.org/drawingml/2006/table">
            <a:tbl>
              <a:tblPr firstRow="1" bandRow="1">
                <a:tableStyleId>{073A0DAA-6AF3-43AB-8588-CEC1D06C72B9}</a:tableStyleId>
              </a:tblPr>
              <a:tblGrid>
                <a:gridCol w="5943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09039">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b="0" i="1" dirty="0">
                          <a:solidFill>
                            <a:schemeClr val="tx1"/>
                          </a:solidFill>
                        </a:rPr>
                        <a:t>0</a:t>
                      </a:r>
                    </a:p>
                  </a:txBody>
                  <a:tcPr anchor="ctr">
                    <a:solidFill>
                      <a:schemeClr val="bg1">
                        <a:lumMod val="95000"/>
                      </a:schemeClr>
                    </a:solidFill>
                  </a:tcPr>
                </a:tc>
                <a:extLst>
                  <a:ext uri="{0D108BD9-81ED-4DB2-BD59-A6C34878D82A}">
                    <a16:rowId xmlns:a16="http://schemas.microsoft.com/office/drawing/2014/main" val="10001"/>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800" i="0" dirty="0">
                          <a:solidFill>
                            <a:schemeClr val="tx1"/>
                          </a:solidFill>
                        </a:rPr>
                        <a:t>6</a:t>
                      </a:r>
                    </a:p>
                  </a:txBody>
                  <a:tcPr anchor="ctr">
                    <a:solidFill>
                      <a:schemeClr val="bg1">
                        <a:lumMod val="85000"/>
                      </a:schemeClr>
                    </a:solidFill>
                  </a:tcPr>
                </a:tc>
                <a:tc>
                  <a:txBody>
                    <a:bodyPr/>
                    <a:lstStyle/>
                    <a:p>
                      <a:pPr algn="ctr"/>
                      <a:r>
                        <a:rPr lang="en-US" sz="1800" b="0" i="1" dirty="0">
                          <a:solidFill>
                            <a:schemeClr val="tx1"/>
                          </a:solidFill>
                        </a:rPr>
                        <a:t>6</a:t>
                      </a:r>
                    </a:p>
                  </a:txBody>
                  <a:tcPr anchor="ctr">
                    <a:solidFill>
                      <a:schemeClr val="bg1">
                        <a:lumMod val="85000"/>
                      </a:schemeClr>
                    </a:solidFill>
                  </a:tcPr>
                </a:tc>
                <a:extLst>
                  <a:ext uri="{0D108BD9-81ED-4DB2-BD59-A6C34878D82A}">
                    <a16:rowId xmlns:a16="http://schemas.microsoft.com/office/drawing/2014/main" val="10002"/>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b="0" i="1" dirty="0">
                          <a:solidFill>
                            <a:schemeClr val="tx1"/>
                          </a:solidFill>
                        </a:rPr>
                        <a:t>0</a:t>
                      </a:r>
                    </a:p>
                  </a:txBody>
                  <a:tcPr anchor="ctr">
                    <a:solidFill>
                      <a:schemeClr val="bg1">
                        <a:lumMod val="95000"/>
                      </a:schemeClr>
                    </a:solidFill>
                  </a:tcPr>
                </a:tc>
                <a:extLst>
                  <a:ext uri="{0D108BD9-81ED-4DB2-BD59-A6C34878D82A}">
                    <a16:rowId xmlns:a16="http://schemas.microsoft.com/office/drawing/2014/main" val="10003"/>
                  </a:ext>
                </a:extLst>
              </a:tr>
              <a:tr h="50903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Percent Merit</a:t>
                      </a:r>
                    </a:p>
                  </a:txBody>
                  <a:tcPr anchor="ctr" horzOverflow="overflow">
                    <a:solidFill>
                      <a:schemeClr val="bg1">
                        <a:lumMod val="85000"/>
                      </a:schemeClr>
                    </a:solidFill>
                  </a:tcPr>
                </a:tc>
                <a:tc>
                  <a:txBody>
                    <a:bodyPr/>
                    <a:lstStyle/>
                    <a:p>
                      <a:pPr algn="ctr"/>
                      <a:r>
                        <a:rPr lang="en-US" sz="1800" i="0" dirty="0">
                          <a:solidFill>
                            <a:schemeClr val="tx1"/>
                          </a:solidFill>
                        </a:rPr>
                        <a:t>0</a:t>
                      </a:r>
                    </a:p>
                  </a:txBody>
                  <a:tcPr anchor="ctr">
                    <a:solidFill>
                      <a:schemeClr val="bg1">
                        <a:lumMod val="85000"/>
                      </a:schemeClr>
                    </a:solidFill>
                  </a:tcPr>
                </a:tc>
                <a:tc>
                  <a:txBody>
                    <a:bodyPr/>
                    <a:lstStyle/>
                    <a:p>
                      <a:pPr algn="ctr"/>
                      <a:r>
                        <a:rPr lang="en-US" sz="1800" b="0" i="1" dirty="0">
                          <a:solidFill>
                            <a:schemeClr val="tx1"/>
                          </a:solidFill>
                        </a:rPr>
                        <a:t>0</a:t>
                      </a:r>
                    </a:p>
                  </a:txBody>
                  <a:tcPr anchor="ctr">
                    <a:solidFill>
                      <a:schemeClr val="bg1">
                        <a:lumMod val="85000"/>
                      </a:schemeClr>
                    </a:solidFill>
                  </a:tcPr>
                </a:tc>
                <a:extLst>
                  <a:ext uri="{0D108BD9-81ED-4DB2-BD59-A6C34878D82A}">
                    <a16:rowId xmlns:a16="http://schemas.microsoft.com/office/drawing/2014/main" val="10004"/>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No Merit</a:t>
                      </a:r>
                    </a:p>
                  </a:txBody>
                  <a:tcPr anchor="ctr" horzOverflow="overflow">
                    <a:solidFill>
                      <a:schemeClr val="bg1">
                        <a:lumMod val="95000"/>
                      </a:schemeClr>
                    </a:solidFill>
                  </a:tcPr>
                </a:tc>
                <a:tc>
                  <a:txBody>
                    <a:bodyPr/>
                    <a:lstStyle/>
                    <a:p>
                      <a:pPr algn="ctr"/>
                      <a:r>
                        <a:rPr lang="en-US" sz="1800" i="0" dirty="0">
                          <a:solidFill>
                            <a:schemeClr val="tx1"/>
                          </a:solidFill>
                        </a:rPr>
                        <a:t>10</a:t>
                      </a:r>
                    </a:p>
                  </a:txBody>
                  <a:tcPr anchor="ctr">
                    <a:solidFill>
                      <a:schemeClr val="bg1">
                        <a:lumMod val="95000"/>
                      </a:schemeClr>
                    </a:solidFill>
                  </a:tcPr>
                </a:tc>
                <a:tc>
                  <a:txBody>
                    <a:bodyPr/>
                    <a:lstStyle/>
                    <a:p>
                      <a:pPr algn="ctr"/>
                      <a:r>
                        <a:rPr lang="en-US" sz="1800" b="0" i="1" dirty="0">
                          <a:solidFill>
                            <a:schemeClr val="tx1"/>
                          </a:solidFill>
                        </a:rPr>
                        <a:t>10</a:t>
                      </a:r>
                    </a:p>
                  </a:txBody>
                  <a:tcPr anchor="ctr">
                    <a:solidFill>
                      <a:schemeClr val="bg1">
                        <a:lumMod val="95000"/>
                      </a:schemeClr>
                    </a:solidFill>
                  </a:tcPr>
                </a:tc>
                <a:extLst>
                  <a:ext uri="{0D108BD9-81ED-4DB2-BD59-A6C34878D82A}">
                    <a16:rowId xmlns:a16="http://schemas.microsoft.com/office/drawing/2014/main" val="10005"/>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8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b="0" i="1" dirty="0">
                          <a:solidFill>
                            <a:schemeClr val="tx1"/>
                          </a:solidFill>
                        </a:rPr>
                        <a:t>3</a:t>
                      </a:r>
                    </a:p>
                  </a:txBody>
                  <a:tcPr anchor="ctr">
                    <a:solidFill>
                      <a:schemeClr val="bg1">
                        <a:lumMod val="85000"/>
                      </a:schemeClr>
                    </a:solidFill>
                  </a:tcPr>
                </a:tc>
                <a:extLst>
                  <a:ext uri="{0D108BD9-81ED-4DB2-BD59-A6C34878D82A}">
                    <a16:rowId xmlns:a16="http://schemas.microsoft.com/office/drawing/2014/main" val="10006"/>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b="0"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8"/>
                  </a:ext>
                </a:extLst>
              </a:tr>
              <a:tr h="525753">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85000"/>
                      </a:schemeClr>
                    </a:solidFill>
                  </a:tcPr>
                </a:tc>
                <a:tc>
                  <a:txBody>
                    <a:bodyPr/>
                    <a:lstStyle/>
                    <a:p>
                      <a:pPr algn="ctr"/>
                      <a:r>
                        <a:rPr lang="en-US" sz="1800" b="1" i="0" dirty="0">
                          <a:solidFill>
                            <a:schemeClr val="tx1"/>
                          </a:solidFill>
                        </a:rPr>
                        <a:t>21</a:t>
                      </a:r>
                    </a:p>
                  </a:txBody>
                  <a:tcPr anchor="ctr">
                    <a:solidFill>
                      <a:schemeClr val="bg1">
                        <a:lumMod val="85000"/>
                      </a:schemeClr>
                    </a:solidFill>
                  </a:tcPr>
                </a:tc>
                <a:tc>
                  <a:txBody>
                    <a:bodyPr/>
                    <a:lstStyle/>
                    <a:p>
                      <a:pPr algn="ctr"/>
                      <a:r>
                        <a:rPr lang="en-US" sz="1800" b="0" i="1" dirty="0">
                          <a:solidFill>
                            <a:schemeClr val="tx1"/>
                          </a:solidFill>
                        </a:rPr>
                        <a:t>21</a:t>
                      </a:r>
                    </a:p>
                  </a:txBody>
                  <a:tcPr anchor="ctr">
                    <a:solidFill>
                      <a:schemeClr val="bg1">
                        <a:lumMod val="8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7C5127A9-5360-4C82-9026-A35F25DE9F93}"/>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98333245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890933167"/>
              </p:ext>
            </p:extLst>
          </p:nvPr>
        </p:nvGraphicFramePr>
        <p:xfrm>
          <a:off x="609600" y="1171966"/>
          <a:ext cx="7924800" cy="4705852"/>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37938">
                  <a:extLst>
                    <a:ext uri="{9D8B030D-6E8A-4147-A177-3AD203B41FA5}">
                      <a16:colId xmlns:a16="http://schemas.microsoft.com/office/drawing/2014/main" val="20002"/>
                    </a:ext>
                  </a:extLst>
                </a:gridCol>
                <a:gridCol w="938462">
                  <a:extLst>
                    <a:ext uri="{9D8B030D-6E8A-4147-A177-3AD203B41FA5}">
                      <a16:colId xmlns:a16="http://schemas.microsoft.com/office/drawing/2014/main" val="20003"/>
                    </a:ext>
                  </a:extLst>
                </a:gridCol>
              </a:tblGrid>
              <a:tr h="400165">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77479">
                <a:tc>
                  <a:txBody>
                    <a:bodyPr/>
                    <a:lstStyle/>
                    <a:p>
                      <a:pPr algn="r"/>
                      <a:r>
                        <a:rPr lang="en-US" sz="1400" b="0" i="1" dirty="0"/>
                        <a:t>General Industry</a:t>
                      </a:r>
                      <a:r>
                        <a:rPr lang="en-US" sz="1400" i="1" dirty="0"/>
                        <a:t>—</a:t>
                      </a:r>
                      <a:r>
                        <a:rPr lang="en-US" sz="1400" b="0" i="1" dirty="0"/>
                        <a:t>10 Hour Course</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0" i="1" dirty="0"/>
                        <a:t>1</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extLst>
                  <a:ext uri="{0D108BD9-81ED-4DB2-BD59-A6C34878D82A}">
                    <a16:rowId xmlns:a16="http://schemas.microsoft.com/office/drawing/2014/main" val="10001"/>
                  </a:ext>
                </a:extLst>
              </a:tr>
              <a:tr h="277479">
                <a:tc>
                  <a:txBody>
                    <a:bodyPr/>
                    <a:lstStyle/>
                    <a:p>
                      <a:pPr algn="r"/>
                      <a:r>
                        <a:rPr lang="en-US" sz="1400" b="0" i="1" dirty="0"/>
                        <a:t>General Industry</a:t>
                      </a:r>
                      <a:r>
                        <a:rPr lang="en-US" sz="1400" i="1" dirty="0"/>
                        <a:t>—</a:t>
                      </a:r>
                      <a:r>
                        <a:rPr lang="en-US" sz="14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0" i="1" dirty="0"/>
                        <a:t>0</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extLst>
                  <a:ext uri="{0D108BD9-81ED-4DB2-BD59-A6C34878D82A}">
                    <a16:rowId xmlns:a16="http://schemas.microsoft.com/office/drawing/2014/main" val="10002"/>
                  </a:ext>
                </a:extLst>
              </a:tr>
              <a:tr h="453520">
                <a:tc>
                  <a:txBody>
                    <a:bodyPr/>
                    <a:lstStyle/>
                    <a:p>
                      <a:pPr algn="r"/>
                      <a:r>
                        <a:rPr lang="en-US" sz="1400" b="0" i="1" dirty="0"/>
                        <a:t>NC #500/502</a:t>
                      </a:r>
                      <a:r>
                        <a:rPr lang="en-US" sz="1400" i="1" dirty="0"/>
                        <a:t>—</a:t>
                      </a:r>
                      <a:r>
                        <a:rPr lang="en-US" sz="14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 the Trainer Course</a:t>
                      </a:r>
                      <a:endParaRPr lang="en-US" sz="14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0"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 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extLst>
                  <a:ext uri="{0D108BD9-81ED-4DB2-BD59-A6C34878D82A}">
                    <a16:rowId xmlns:a16="http://schemas.microsoft.com/office/drawing/2014/main" val="10004"/>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 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extLst>
                  <a:ext uri="{0D108BD9-81ED-4DB2-BD59-A6C34878D82A}">
                    <a16:rowId xmlns:a16="http://schemas.microsoft.com/office/drawing/2014/main" val="10005"/>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66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881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774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34810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FBA15F0F-A8FB-4522-B55E-57A3524B9640}"/>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770775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F06B-944E-458E-A246-7DA866B80A4B}"/>
              </a:ext>
            </a:extLst>
          </p:cNvPr>
          <p:cNvSpPr>
            <a:spLocks noGrp="1"/>
          </p:cNvSpPr>
          <p:nvPr>
            <p:ph idx="1"/>
          </p:nvPr>
        </p:nvSpPr>
        <p:spPr>
          <a:xfrm>
            <a:off x="609600" y="1295400"/>
            <a:ext cx="8001000" cy="4525963"/>
          </a:xfrm>
        </p:spPr>
        <p:txBody>
          <a:bodyPr/>
          <a:lstStyle/>
          <a:p>
            <a:pPr eaLnBrk="1" hangingPunct="1"/>
            <a:r>
              <a:rPr lang="en-US" sz="2400" b="1" dirty="0"/>
              <a:t>A - Z SAFETY AND HEALTH TOPICS</a:t>
            </a:r>
            <a:r>
              <a:rPr lang="en-US" sz="1400" b="1" dirty="0"/>
              <a:t>  (&gt;100 TOPICS) </a:t>
            </a:r>
          </a:p>
          <a:p>
            <a:pPr marL="0" indent="0" eaLnBrk="1" hangingPunct="1">
              <a:buNone/>
            </a:pPr>
            <a:endParaRPr lang="en-US" sz="800" b="1" dirty="0"/>
          </a:p>
          <a:p>
            <a:pPr lvl="1" eaLnBrk="1" hangingPunct="1"/>
            <a:r>
              <a:rPr lang="en-US" sz="2000" i="1" dirty="0"/>
              <a:t>Laser Safety</a:t>
            </a:r>
          </a:p>
          <a:p>
            <a:pPr lvl="1" eaLnBrk="1" hangingPunct="1"/>
            <a:endParaRPr lang="en-US" sz="800" i="1" dirty="0"/>
          </a:p>
          <a:p>
            <a:pPr lvl="1" eaLnBrk="1" hangingPunct="1"/>
            <a:r>
              <a:rPr lang="en-US" sz="2000" i="1" dirty="0"/>
              <a:t>Amputations SEP</a:t>
            </a:r>
          </a:p>
          <a:p>
            <a:pPr lvl="1" eaLnBrk="1" hangingPunct="1">
              <a:lnSpc>
                <a:spcPct val="150000"/>
              </a:lnSpc>
            </a:pPr>
            <a:endParaRPr lang="en-US" i="1" dirty="0"/>
          </a:p>
          <a:p>
            <a:pPr lvl="1" eaLnBrk="1" hangingPunct="1">
              <a:lnSpc>
                <a:spcPct val="150000"/>
              </a:lnSpc>
            </a:pPr>
            <a:endParaRPr lang="en-US" i="1" dirty="0"/>
          </a:p>
          <a:p>
            <a:pPr eaLnBrk="1" hangingPunct="1"/>
            <a:r>
              <a:rPr lang="en-US" sz="2400" b="1" dirty="0"/>
              <a:t>Code of Federal Register</a:t>
            </a:r>
          </a:p>
          <a:p>
            <a:pPr eaLnBrk="1" hangingPunct="1"/>
            <a:endParaRPr lang="en-US" sz="800" b="1" dirty="0"/>
          </a:p>
          <a:p>
            <a:pPr lvl="1" eaLnBrk="1" hangingPunct="1"/>
            <a:r>
              <a:rPr lang="en-US" sz="2000" i="1" dirty="0"/>
              <a:t>CFR 172B—Standards Improvement Project – Phase IV</a:t>
            </a:r>
          </a:p>
          <a:p>
            <a:pPr lvl="1" eaLnBrk="1" hangingPunct="1"/>
            <a:endParaRPr lang="en-US" sz="200" i="1" dirty="0"/>
          </a:p>
          <a:p>
            <a:pPr lvl="2" eaLnBrk="1" hangingPunct="1"/>
            <a:r>
              <a:rPr lang="en-US" sz="1800" dirty="0"/>
              <a:t>29 CFR Parts 1904, 1910, 1915 and 1926; final rule. A link to the Federal Register is provided in section B (Action) at the reference to the Federal Register</a:t>
            </a:r>
            <a:endParaRPr lang="en-US" sz="1800" i="1" dirty="0"/>
          </a:p>
          <a:p>
            <a:pPr lvl="1" eaLnBrk="1" hangingPunct="1">
              <a:lnSpc>
                <a:spcPct val="150000"/>
              </a:lnSpc>
            </a:pPr>
            <a:endParaRPr lang="en-US" i="1" dirty="0"/>
          </a:p>
          <a:p>
            <a:endParaRPr lang="en-US" dirty="0"/>
          </a:p>
        </p:txBody>
      </p:sp>
      <p:sp>
        <p:nvSpPr>
          <p:cNvPr id="4" name="Text Box 3">
            <a:extLst>
              <a:ext uri="{FF2B5EF4-FFF2-40B4-BE49-F238E27FC236}">
                <a16:creationId xmlns:a16="http://schemas.microsoft.com/office/drawing/2014/main" id="{D8B8580F-925F-4BD8-B36F-3513DBD9FBDA}"/>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Section—New/Revisions</a:t>
            </a:r>
            <a:endParaRPr lang="en-US" sz="2400" b="1" i="1" dirty="0">
              <a:solidFill>
                <a:srgbClr val="000080"/>
              </a:solidFill>
            </a:endParaRPr>
          </a:p>
        </p:txBody>
      </p:sp>
      <p:sp>
        <p:nvSpPr>
          <p:cNvPr id="5" name="TextBox 4">
            <a:extLst>
              <a:ext uri="{FF2B5EF4-FFF2-40B4-BE49-F238E27FC236}">
                <a16:creationId xmlns:a16="http://schemas.microsoft.com/office/drawing/2014/main" id="{A29ACD5C-41AB-4691-BFCC-42C0CAC6ECF6}"/>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pic>
        <p:nvPicPr>
          <p:cNvPr id="6" name="Picture 5">
            <a:extLst>
              <a:ext uri="{FF2B5EF4-FFF2-40B4-BE49-F238E27FC236}">
                <a16:creationId xmlns:a16="http://schemas.microsoft.com/office/drawing/2014/main" id="{C06DC8E7-D248-477E-9D30-DADC2C1B1D74}"/>
              </a:ext>
            </a:extLst>
          </p:cNvPr>
          <p:cNvPicPr/>
          <p:nvPr/>
        </p:nvPicPr>
        <p:blipFill rotWithShape="1">
          <a:blip r:embed="rId2"/>
          <a:srcRect l="10096" t="18230" r="53045" b="7140"/>
          <a:stretch/>
        </p:blipFill>
        <p:spPr bwMode="auto">
          <a:xfrm>
            <a:off x="5562600" y="2057400"/>
            <a:ext cx="2819400" cy="1572285"/>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483959"/>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101E</a:t>
            </a:r>
            <a:r>
              <a:rPr lang="en-US" sz="2000" i="1" dirty="0"/>
              <a:t>—Third Party Litigation</a:t>
            </a:r>
          </a:p>
          <a:p>
            <a:pPr lvl="1" eaLnBrk="1" hangingPunct="1"/>
            <a:endParaRPr lang="en-US" sz="200" i="1" dirty="0"/>
          </a:p>
          <a:p>
            <a:pPr lvl="2" eaLnBrk="1" hangingPunct="1"/>
            <a:r>
              <a:rPr lang="en-US" sz="1800" dirty="0"/>
              <a:t>Revisions include updating phone numbers, embedded links, and updated wording and formatting for consistency with other FIS documents</a:t>
            </a:r>
            <a:endParaRPr lang="en-US" sz="1800" i="1" dirty="0"/>
          </a:p>
          <a:p>
            <a:pPr lvl="1" eaLnBrk="1" hangingPunct="1"/>
            <a:endParaRPr lang="en-US" sz="800" i="1" kern="0" dirty="0"/>
          </a:p>
          <a:p>
            <a:pPr lvl="1" eaLnBrk="1" hangingPunct="1"/>
            <a:r>
              <a:rPr lang="en-US" sz="2000" i="1" kern="0" dirty="0"/>
              <a:t>OPN 123U</a:t>
            </a:r>
            <a:r>
              <a:rPr lang="en-US" sz="2000" i="1" dirty="0"/>
              <a:t>—SEP: Construction Activities</a:t>
            </a:r>
          </a:p>
          <a:p>
            <a:pPr lvl="1" eaLnBrk="1" hangingPunct="1"/>
            <a:endParaRPr lang="en-US" sz="200" i="1" dirty="0"/>
          </a:p>
          <a:p>
            <a:pPr lvl="2" eaLnBrk="1" hangingPunct="1"/>
            <a:r>
              <a:rPr lang="en-US" sz="1800" dirty="0"/>
              <a:t>Changes include updates to SEP counties and statistics</a:t>
            </a:r>
            <a:endParaRPr lang="en-US" sz="1800" i="1" kern="0" dirty="0"/>
          </a:p>
          <a:p>
            <a:pPr eaLnBrk="1" hangingPunct="1"/>
            <a:endParaRPr lang="en-US" sz="1400" b="1" kern="0" dirty="0"/>
          </a:p>
          <a:p>
            <a:pPr eaLnBrk="1" hangingPunct="1"/>
            <a:endParaRPr lang="en-US" sz="800" b="1" kern="0" dirty="0"/>
          </a:p>
          <a:p>
            <a:pPr eaLnBrk="1" hangingPunct="1"/>
            <a:r>
              <a:rPr lang="en-US" sz="2400" b="1" kern="0" dirty="0"/>
              <a:t>Memos</a:t>
            </a:r>
          </a:p>
          <a:p>
            <a:pPr eaLnBrk="1" hangingPunct="1"/>
            <a:endParaRPr lang="en-US" sz="800" b="1" kern="0" dirty="0"/>
          </a:p>
          <a:p>
            <a:pPr lvl="1" eaLnBrk="1" hangingPunct="1"/>
            <a:r>
              <a:rPr lang="en-US" sz="2000" i="1" kern="0" dirty="0"/>
              <a:t>WWS 2</a:t>
            </a:r>
            <a:r>
              <a:rPr lang="en-US" sz="2000" i="1" dirty="0"/>
              <a:t>—Enforcement of 29 CFR 1910.29(f)(1)(ii)(B) and 1910.29(f)(1)(iii)(A): Heights of Handrail and Stair Rail Systems</a:t>
            </a:r>
          </a:p>
          <a:p>
            <a:pPr lvl="1" eaLnBrk="1" hangingPunct="1"/>
            <a:endParaRPr lang="en-US" sz="200" i="1" dirty="0"/>
          </a:p>
          <a:p>
            <a:pPr lvl="2" eaLnBrk="1" hangingPunct="1"/>
            <a:r>
              <a:rPr lang="en-US" sz="1600" dirty="0"/>
              <a:t>Memorandum provides guidance to CSHOs for enforcing the new handrail and stair rail requirements at 29 CFR 1910.29(f)(1)(ii)(B) and 1910.29(f)(1)(iii)(A)</a:t>
            </a:r>
            <a:endParaRPr lang="en-US" sz="1600" i="1" dirty="0"/>
          </a:p>
          <a:p>
            <a:pPr lvl="1" eaLnBrk="1" hangingPunct="1"/>
            <a:endParaRPr lang="en-US" i="1" kern="0" dirty="0"/>
          </a:p>
          <a:p>
            <a:pPr eaLnBrk="1" hangingPunct="1"/>
            <a:endParaRPr lang="en-US" sz="1200" b="1" kern="0"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518D56A9-426D-4C46-8F4B-BBE279F09B7A}"/>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06250352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636543690"/>
              </p:ext>
            </p:extLst>
          </p:nvPr>
        </p:nvGraphicFramePr>
        <p:xfrm>
          <a:off x="609597" y="1117935"/>
          <a:ext cx="7848602" cy="4749462"/>
        </p:xfrm>
        <a:graphic>
          <a:graphicData uri="http://schemas.openxmlformats.org/drawingml/2006/table">
            <a:tbl>
              <a:tblPr>
                <a:tableStyleId>{00A15C55-8517-42AA-B614-E9B94910E393}</a:tableStyleId>
              </a:tblPr>
              <a:tblGrid>
                <a:gridCol w="4267203">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tblGrid>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293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1,735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187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187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1,000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778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778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chemeClr val="tx1"/>
                          </a:solidFill>
                          <a:effectLst/>
                          <a:latin typeface="Arial" charset="0"/>
                          <a:cs typeface="Arial" charset="0"/>
                        </a:rPr>
                        <a:t>142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1,705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1,705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5,250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394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394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1,370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08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3919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a:ln>
                            <a:noFill/>
                          </a:ln>
                          <a:solidFill>
                            <a:srgbClr val="000000"/>
                          </a:solidFill>
                          <a:effectLst/>
                          <a:latin typeface="Arial" charset="0"/>
                          <a:cs typeface="Arial" charset="0"/>
                        </a:rPr>
                        <a:t>584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35548">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1,224</a:t>
                      </a:r>
                    </a:p>
                  </a:txBody>
                  <a:tcPr anchor="ctr">
                    <a:solidFill>
                      <a:schemeClr val="bg1">
                        <a:lumMod val="85000"/>
                      </a:schemeClr>
                    </a:solidFill>
                  </a:tcPr>
                </a:tc>
                <a:tc>
                  <a:txBody>
                    <a:bodyPr/>
                    <a:lstStyle/>
                    <a:p>
                      <a:pPr algn="ctr"/>
                      <a:r>
                        <a:rPr lang="en-US" sz="1300" b="0" i="1" dirty="0"/>
                        <a:t>1,224</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314858">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1,729</a:t>
                      </a:r>
                    </a:p>
                  </a:txBody>
                  <a:tcPr anchor="ctr">
                    <a:solidFill>
                      <a:schemeClr val="bg1">
                        <a:lumMod val="95000"/>
                      </a:schemeClr>
                    </a:solidFill>
                  </a:tcPr>
                </a:tc>
                <a:tc>
                  <a:txBody>
                    <a:bodyPr/>
                    <a:lstStyle/>
                    <a:p>
                      <a:pPr algn="ctr"/>
                      <a:r>
                        <a:rPr lang="en-US" sz="1300" b="0" i="1" dirty="0"/>
                        <a:t>1,729</a:t>
                      </a:r>
                    </a:p>
                  </a:txBody>
                  <a:tcPr anchor="ctr">
                    <a:solidFill>
                      <a:schemeClr val="bg1">
                        <a:lumMod val="95000"/>
                      </a:schemeClr>
                    </a:solidFill>
                  </a:tcPr>
                </a:tc>
                <a:tc>
                  <a:txBody>
                    <a:bodyPr/>
                    <a:lstStyle/>
                    <a:p>
                      <a:pPr algn="ctr"/>
                      <a:r>
                        <a:rPr lang="en-US" sz="1300" i="0" dirty="0"/>
                        <a:t>9,600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08D8CCD5-C81C-4607-9774-B76D82AFF0DB}"/>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29856" y="10668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900" b="1" kern="0" dirty="0"/>
          </a:p>
          <a:p>
            <a:pPr eaLnBrk="1" hangingPunct="1"/>
            <a:r>
              <a:rPr lang="en-US" sz="2400" b="1" kern="0" dirty="0"/>
              <a:t>Field Operations Manual (FOM)</a:t>
            </a:r>
          </a:p>
          <a:p>
            <a:pPr eaLnBrk="1" hangingPunct="1"/>
            <a:endParaRPr lang="en-US" sz="800" b="1" kern="0" dirty="0"/>
          </a:p>
          <a:p>
            <a:pPr lvl="1" eaLnBrk="1" hangingPunct="1"/>
            <a:r>
              <a:rPr lang="en-US" sz="2000" i="1" kern="0" dirty="0"/>
              <a:t>FOM Chapter 3</a:t>
            </a:r>
            <a:r>
              <a:rPr lang="en-US" sz="2000" i="1" dirty="0"/>
              <a:t>—Inspection Procedures</a:t>
            </a:r>
          </a:p>
          <a:p>
            <a:pPr lvl="1" eaLnBrk="1" hangingPunct="1"/>
            <a:endParaRPr lang="en-US" sz="200" i="1" dirty="0"/>
          </a:p>
          <a:p>
            <a:pPr lvl="2" eaLnBrk="1" hangingPunct="1"/>
            <a:r>
              <a:rPr lang="en-US" sz="1600" dirty="0"/>
              <a:t>Revisions include updates to paragraph D.6.a.iii – Receipt of Public Agency Records</a:t>
            </a:r>
            <a:endParaRPr lang="en-US" sz="1600" i="1" dirty="0"/>
          </a:p>
          <a:p>
            <a:pPr lvl="2" eaLnBrk="1" hangingPunct="1"/>
            <a:endParaRPr lang="en-US" sz="1200" i="1" dirty="0"/>
          </a:p>
          <a:p>
            <a:pPr lvl="1" eaLnBrk="1" hangingPunct="1"/>
            <a:r>
              <a:rPr lang="en-US" sz="2000" i="1" dirty="0"/>
              <a:t>FOM Chapter 4—Violations</a:t>
            </a:r>
          </a:p>
          <a:p>
            <a:pPr lvl="1" eaLnBrk="1" hangingPunct="1"/>
            <a:endParaRPr lang="en-US" sz="200" i="1" dirty="0"/>
          </a:p>
          <a:p>
            <a:pPr lvl="2" eaLnBrk="1" hangingPunct="1"/>
            <a:r>
              <a:rPr lang="en-US" sz="1600" dirty="0"/>
              <a:t>Updated items to be included in case file for repeat citations; corrected references to revised standards in walking-working surfaces</a:t>
            </a:r>
          </a:p>
          <a:p>
            <a:pPr lvl="2" eaLnBrk="1" hangingPunct="1"/>
            <a:endParaRPr lang="en-US" sz="1200" i="1" dirty="0"/>
          </a:p>
          <a:p>
            <a:pPr lvl="1" eaLnBrk="1" hangingPunct="1"/>
            <a:r>
              <a:rPr lang="en-US" sz="2000" i="1" kern="0" dirty="0"/>
              <a:t>FOM Chapter 6</a:t>
            </a:r>
            <a:r>
              <a:rPr lang="en-US" sz="2000" i="1" dirty="0"/>
              <a:t>—Penalties</a:t>
            </a:r>
          </a:p>
          <a:p>
            <a:pPr lvl="1" eaLnBrk="1" hangingPunct="1"/>
            <a:endParaRPr lang="en-US" sz="200" i="1" dirty="0"/>
          </a:p>
          <a:p>
            <a:pPr lvl="2" eaLnBrk="1" hangingPunct="1"/>
            <a:r>
              <a:rPr lang="en-US" sz="1600" dirty="0"/>
              <a:t>Revision to citation guidance related to posting the OSHA 300A, Annual Summary</a:t>
            </a:r>
            <a:endParaRPr lang="en-US" sz="1600" i="1" dirty="0"/>
          </a:p>
          <a:p>
            <a:pPr lvl="2" eaLnBrk="1" hangingPunct="1"/>
            <a:endParaRPr lang="en-US" sz="1200" i="1" dirty="0"/>
          </a:p>
          <a:p>
            <a:pPr lvl="1" eaLnBrk="1" hangingPunct="1"/>
            <a:r>
              <a:rPr lang="en-US" sz="2000" i="1" kern="0" dirty="0"/>
              <a:t>FOM Chapter 13</a:t>
            </a:r>
            <a:r>
              <a:rPr lang="en-US" sz="2000" i="1" dirty="0"/>
              <a:t>—Informal Conferences, Contested Cases and Disclosures</a:t>
            </a:r>
          </a:p>
          <a:p>
            <a:pPr lvl="1" eaLnBrk="1" hangingPunct="1"/>
            <a:endParaRPr lang="en-US" sz="200" i="1" dirty="0"/>
          </a:p>
          <a:p>
            <a:pPr lvl="2" eaLnBrk="1" hangingPunct="1"/>
            <a:r>
              <a:rPr lang="en-US" sz="1600" dirty="0"/>
              <a:t>Under Disclosures, added additional references to applicable general statutes and administrative codes</a:t>
            </a:r>
          </a:p>
          <a:p>
            <a:pPr lvl="2" eaLnBrk="1" hangingPunct="1"/>
            <a:endParaRPr lang="en-US" i="1" dirty="0"/>
          </a:p>
          <a:p>
            <a:pPr eaLnBrk="1" hangingPunct="1"/>
            <a:endParaRPr lang="en-US" b="1" kern="0" dirty="0"/>
          </a:p>
          <a:p>
            <a:pPr eaLnBrk="1" hangingPunct="1"/>
            <a:endParaRPr lang="en-US" sz="900" b="1" kern="0" dirty="0"/>
          </a:p>
          <a:p>
            <a:pPr eaLnBrk="1" hangingPunct="1"/>
            <a:endParaRPr lang="en-US" sz="2400" b="1" kern="0"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09F0A2AB-B1DB-4690-8790-D239E3BFCA60}"/>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14765533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Compliance Directives (CPL)</a:t>
            </a:r>
          </a:p>
          <a:p>
            <a:pPr eaLnBrk="1" hangingPunct="1"/>
            <a:endParaRPr lang="en-US" sz="800" b="1" dirty="0"/>
          </a:p>
          <a:p>
            <a:pPr lvl="1" eaLnBrk="1" hangingPunct="1"/>
            <a:r>
              <a:rPr lang="en-US" sz="2000" i="1" dirty="0"/>
              <a:t>CPL 02-01-060—Enforcement Guidance for Personal Protective Equipment (PPE) in Shipyard Employment</a:t>
            </a:r>
          </a:p>
          <a:p>
            <a:pPr lvl="1" eaLnBrk="1" hangingPunct="1"/>
            <a:endParaRPr lang="en-US" sz="400" i="1" dirty="0"/>
          </a:p>
          <a:p>
            <a:pPr lvl="2" eaLnBrk="1" hangingPunct="1"/>
            <a:r>
              <a:rPr lang="en-US" sz="1600" dirty="0"/>
              <a:t>Added references and a hazard assessment provision</a:t>
            </a:r>
            <a:endParaRPr lang="en-US" sz="1600" i="1" dirty="0"/>
          </a:p>
          <a:p>
            <a:pPr lvl="2" eaLnBrk="1" hangingPunct="1"/>
            <a:endParaRPr lang="en-US" sz="1600" i="1" dirty="0"/>
          </a:p>
          <a:p>
            <a:pPr lvl="2" eaLnBrk="1" hangingPunct="1"/>
            <a:endParaRPr lang="en-US" sz="1600" i="1" dirty="0"/>
          </a:p>
          <a:p>
            <a:pPr lvl="1" eaLnBrk="1" hangingPunct="1"/>
            <a:r>
              <a:rPr lang="en-US" sz="2000" i="1" dirty="0"/>
              <a:t>CPL 02-01-061—Confined and Enclosed Spaces and Other Dangerous Atmospheres in Shipyard Employment</a:t>
            </a:r>
          </a:p>
          <a:p>
            <a:pPr lvl="1" eaLnBrk="1" hangingPunct="1"/>
            <a:endParaRPr lang="en-US" sz="200" i="1" dirty="0"/>
          </a:p>
          <a:p>
            <a:pPr lvl="2" eaLnBrk="1" hangingPunct="1"/>
            <a:r>
              <a:rPr lang="en-US" sz="1600" dirty="0"/>
              <a:t>Updated references; revised flowcharts (Appendix A), format of the instruction text, and definitions for 'safe for hot work' and 'safe for workers’</a:t>
            </a:r>
            <a:endParaRPr lang="en-US" sz="1600" i="1" dirty="0"/>
          </a:p>
          <a:p>
            <a:pPr lvl="2" eaLnBrk="1" hangingPunct="1"/>
            <a:endParaRPr lang="en-US" sz="1600" dirty="0"/>
          </a:p>
          <a:p>
            <a:pPr lvl="2" eaLnBrk="1" hangingPunct="1"/>
            <a:endParaRPr lang="en-US" sz="1600" dirty="0"/>
          </a:p>
          <a:p>
            <a:pPr lvl="1" eaLnBrk="1" hangingPunct="1"/>
            <a:r>
              <a:rPr lang="en-US" sz="2000" i="1" dirty="0"/>
              <a:t>CPL 02-00-162—Shipyard Employment "Tool Bag" Directive</a:t>
            </a:r>
          </a:p>
          <a:p>
            <a:pPr lvl="2" eaLnBrk="1" hangingPunct="1"/>
            <a:r>
              <a:rPr lang="en-US" sz="1600" dirty="0"/>
              <a:t>Updated references, electronic links, guidance regarding applicability of 1910 standards to shipyard employment, answers to shipyard employment questions, and incorporates new interpretations/final regulations</a:t>
            </a:r>
            <a:endParaRPr lang="en-US" sz="1600" i="1" dirty="0"/>
          </a:p>
          <a:p>
            <a:pPr lvl="1" eaLnBrk="1" hangingPunct="1"/>
            <a:endParaRPr lang="en-US" sz="2000" dirty="0"/>
          </a:p>
          <a:p>
            <a:pPr eaLnBrk="1" hangingPunct="1"/>
            <a:endParaRPr lang="en-US" sz="2400" b="1" kern="0"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3DC07610-A2F9-4687-B48D-F1DA0D626936}"/>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140550520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314C3E97-58AD-4CBA-802C-8DDFE39E2196}"/>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048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pic>
        <p:nvPicPr>
          <p:cNvPr id="13" name="Picture 12"/>
          <p:cNvPicPr/>
          <p:nvPr/>
        </p:nvPicPr>
        <p:blipFill rotWithShape="1">
          <a:blip r:embed="rId6" cstate="print"/>
          <a:srcRect l="29769" t="-1698" r="10219" b="1698"/>
          <a:stretch/>
        </p:blipFill>
        <p:spPr bwMode="auto">
          <a:xfrm>
            <a:off x="3200400" y="4191000"/>
            <a:ext cx="1676400" cy="1752599"/>
          </a:xfrm>
          <a:prstGeom prst="rect">
            <a:avLst/>
          </a:prstGeom>
          <a:noFill/>
          <a:ln>
            <a:noFill/>
          </a:ln>
          <a:extLst>
            <a:ext uri="{53640926-AAD7-44D8-BBD7-CCE9431645EC}">
              <a14:shadowObscured xmlns:a14="http://schemas.microsoft.com/office/drawing/2010/main"/>
            </a:ext>
          </a:extLst>
        </p:spPr>
      </p:pic>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383634064"/>
              </p:ext>
            </p:extLst>
          </p:nvPr>
        </p:nvGraphicFramePr>
        <p:xfrm>
          <a:off x="609599" y="1121656"/>
          <a:ext cx="7924797" cy="1469144"/>
        </p:xfrm>
        <a:graphic>
          <a:graphicData uri="http://schemas.openxmlformats.org/drawingml/2006/table">
            <a:tbl>
              <a:tblPr firstRow="1" bandRow="1">
                <a:tableStyleId>{00A15C55-8517-42AA-B614-E9B94910E393}</a:tableStyleId>
              </a:tblPr>
              <a:tblGrid>
                <a:gridCol w="3709654">
                  <a:extLst>
                    <a:ext uri="{9D8B030D-6E8A-4147-A177-3AD203B41FA5}">
                      <a16:colId xmlns:a16="http://schemas.microsoft.com/office/drawing/2014/main" val="20000"/>
                    </a:ext>
                  </a:extLst>
                </a:gridCol>
                <a:gridCol w="1377871">
                  <a:extLst>
                    <a:ext uri="{9D8B030D-6E8A-4147-A177-3AD203B41FA5}">
                      <a16:colId xmlns:a16="http://schemas.microsoft.com/office/drawing/2014/main" val="20001"/>
                    </a:ext>
                  </a:extLst>
                </a:gridCol>
                <a:gridCol w="1300417">
                  <a:extLst>
                    <a:ext uri="{9D8B030D-6E8A-4147-A177-3AD203B41FA5}">
                      <a16:colId xmlns:a16="http://schemas.microsoft.com/office/drawing/2014/main" val="20002"/>
                    </a:ext>
                  </a:extLst>
                </a:gridCol>
                <a:gridCol w="1536855">
                  <a:extLst>
                    <a:ext uri="{9D8B030D-6E8A-4147-A177-3AD203B41FA5}">
                      <a16:colId xmlns:a16="http://schemas.microsoft.com/office/drawing/2014/main" val="20003"/>
                    </a:ext>
                  </a:extLst>
                </a:gridCol>
              </a:tblGrid>
              <a:tr h="697844">
                <a:tc>
                  <a:txBody>
                    <a:bodyPr/>
                    <a:lstStyle/>
                    <a:p>
                      <a:pPr algn="ctr"/>
                      <a:r>
                        <a:rPr lang="en-US" sz="1800" dirty="0">
                          <a:solidFill>
                            <a:schemeClr val="tx1"/>
                          </a:solidFill>
                        </a:rPr>
                        <a:t>Education, Training and Technical Assistance (ETTA)</a:t>
                      </a:r>
                      <a:endParaRPr lang="en-US" sz="18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85650">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6,823</a:t>
                      </a:r>
                    </a:p>
                  </a:txBody>
                  <a:tcPr>
                    <a:solidFill>
                      <a:schemeClr val="bg1">
                        <a:lumMod val="95000"/>
                      </a:schemeClr>
                    </a:solidFill>
                  </a:tcPr>
                </a:tc>
                <a:tc>
                  <a:txBody>
                    <a:bodyPr/>
                    <a:lstStyle/>
                    <a:p>
                      <a:pPr algn="ctr"/>
                      <a:r>
                        <a:rPr lang="en-US" sz="1300" b="0" i="1" dirty="0"/>
                        <a:t>6,823</a:t>
                      </a:r>
                    </a:p>
                  </a:txBody>
                  <a:tcPr>
                    <a:solidFill>
                      <a:schemeClr val="bg1">
                        <a:lumMod val="95000"/>
                      </a:schemeClr>
                    </a:solidFill>
                  </a:tcPr>
                </a:tc>
                <a:tc>
                  <a:txBody>
                    <a:bodyPr/>
                    <a:lstStyle/>
                    <a:p>
                      <a:pPr algn="ctr"/>
                      <a:r>
                        <a:rPr lang="en-US" sz="1300" i="0" dirty="0"/>
                        <a:t>45,000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85650">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723</a:t>
                      </a:r>
                    </a:p>
                  </a:txBody>
                  <a:tcPr>
                    <a:solidFill>
                      <a:schemeClr val="bg1">
                        <a:lumMod val="85000"/>
                      </a:schemeClr>
                    </a:solidFill>
                  </a:tcPr>
                </a:tc>
                <a:tc>
                  <a:txBody>
                    <a:bodyPr/>
                    <a:lstStyle/>
                    <a:p>
                      <a:pPr algn="ctr"/>
                      <a:r>
                        <a:rPr lang="en-US" sz="1300" b="0" i="1" dirty="0"/>
                        <a:t>723</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3876367655"/>
              </p:ext>
            </p:extLst>
          </p:nvPr>
        </p:nvGraphicFramePr>
        <p:xfrm>
          <a:off x="609599" y="2675188"/>
          <a:ext cx="7924797" cy="1912363"/>
        </p:xfrm>
        <a:graphic>
          <a:graphicData uri="http://schemas.openxmlformats.org/drawingml/2006/table">
            <a:tbl>
              <a:tblPr firstRow="1" bandRow="1">
                <a:tableStyleId>{00A15C55-8517-42AA-B614-E9B94910E393}</a:tableStyleId>
              </a:tblPr>
              <a:tblGrid>
                <a:gridCol w="3709656">
                  <a:extLst>
                    <a:ext uri="{9D8B030D-6E8A-4147-A177-3AD203B41FA5}">
                      <a16:colId xmlns:a16="http://schemas.microsoft.com/office/drawing/2014/main" val="20000"/>
                    </a:ext>
                  </a:extLst>
                </a:gridCol>
                <a:gridCol w="1377872">
                  <a:extLst>
                    <a:ext uri="{9D8B030D-6E8A-4147-A177-3AD203B41FA5}">
                      <a16:colId xmlns:a16="http://schemas.microsoft.com/office/drawing/2014/main" val="20001"/>
                    </a:ext>
                  </a:extLst>
                </a:gridCol>
                <a:gridCol w="1300418">
                  <a:extLst>
                    <a:ext uri="{9D8B030D-6E8A-4147-A177-3AD203B41FA5}">
                      <a16:colId xmlns:a16="http://schemas.microsoft.com/office/drawing/2014/main" val="20002"/>
                    </a:ext>
                  </a:extLst>
                </a:gridCol>
                <a:gridCol w="1536851">
                  <a:extLst>
                    <a:ext uri="{9D8B030D-6E8A-4147-A177-3AD203B41FA5}">
                      <a16:colId xmlns:a16="http://schemas.microsoft.com/office/drawing/2014/main" val="20003"/>
                    </a:ext>
                  </a:extLst>
                </a:gridCol>
              </a:tblGrid>
              <a:tr h="395929">
                <a:tc>
                  <a:txBody>
                    <a:bodyPr/>
                    <a:lstStyle/>
                    <a:p>
                      <a:pPr algn="ctr"/>
                      <a:r>
                        <a:rPr lang="en-US" sz="1800" b="1" dirty="0">
                          <a:solidFill>
                            <a:schemeClr val="tx1"/>
                          </a:solidFill>
                        </a:rPr>
                        <a:t>Agricultural</a:t>
                      </a:r>
                      <a:r>
                        <a:rPr lang="en-US" sz="1800" b="1" baseline="0" dirty="0">
                          <a:solidFill>
                            <a:schemeClr val="tx1"/>
                          </a:solidFill>
                        </a:rPr>
                        <a:t> Safety and Health (</a:t>
                      </a:r>
                      <a:r>
                        <a:rPr lang="en-US" sz="18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1954">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263</a:t>
                      </a:r>
                    </a:p>
                  </a:txBody>
                  <a:tcPr>
                    <a:solidFill>
                      <a:schemeClr val="bg1">
                        <a:lumMod val="95000"/>
                      </a:schemeClr>
                    </a:solidFill>
                  </a:tcPr>
                </a:tc>
                <a:tc>
                  <a:txBody>
                    <a:bodyPr/>
                    <a:lstStyle/>
                    <a:p>
                      <a:pPr algn="ctr"/>
                      <a:r>
                        <a:rPr lang="en-US" sz="1300" b="0" i="1" dirty="0"/>
                        <a:t>263</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13443">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13</a:t>
                      </a:r>
                    </a:p>
                  </a:txBody>
                  <a:tcPr>
                    <a:solidFill>
                      <a:schemeClr val="bg1">
                        <a:lumMod val="85000"/>
                      </a:schemeClr>
                    </a:solidFill>
                  </a:tcPr>
                </a:tc>
                <a:tc>
                  <a:txBody>
                    <a:bodyPr/>
                    <a:lstStyle/>
                    <a:p>
                      <a:pPr algn="ctr"/>
                      <a:r>
                        <a:rPr lang="en-US" sz="1300" b="0" i="1" dirty="0"/>
                        <a:t>13</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13443">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114</a:t>
                      </a:r>
                    </a:p>
                  </a:txBody>
                  <a:tcPr>
                    <a:solidFill>
                      <a:schemeClr val="bg1">
                        <a:lumMod val="95000"/>
                      </a:schemeClr>
                    </a:solidFill>
                  </a:tcPr>
                </a:tc>
                <a:tc>
                  <a:txBody>
                    <a:bodyPr/>
                    <a:lstStyle/>
                    <a:p>
                      <a:pPr algn="ctr"/>
                      <a:r>
                        <a:rPr lang="en-US" sz="1300" b="0" i="1" dirty="0"/>
                        <a:t>114</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13443">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212</a:t>
                      </a:r>
                    </a:p>
                  </a:txBody>
                  <a:tcPr>
                    <a:solidFill>
                      <a:schemeClr val="bg1">
                        <a:lumMod val="85000"/>
                      </a:schemeClr>
                    </a:solidFill>
                  </a:tcPr>
                </a:tc>
                <a:tc>
                  <a:txBody>
                    <a:bodyPr/>
                    <a:lstStyle/>
                    <a:p>
                      <a:pPr algn="ctr"/>
                      <a:r>
                        <a:rPr lang="en-US" sz="1300" b="0" i="1" dirty="0"/>
                        <a:t>212</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5B5A877C-F2E8-4A63-913C-0D0FAEB75132}"/>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pic>
        <p:nvPicPr>
          <p:cNvPr id="9" name="Picture 8"/>
          <p:cNvPicPr/>
          <p:nvPr/>
        </p:nvPicPr>
        <p:blipFill>
          <a:blip r:embed="rId3" cstate="print"/>
          <a:srcRect r="24038" b="30983"/>
          <a:stretch>
            <a:fillRect/>
          </a:stretch>
        </p:blipFill>
        <p:spPr bwMode="auto">
          <a:xfrm>
            <a:off x="5562600" y="1524000"/>
            <a:ext cx="2333624" cy="1766887"/>
          </a:xfrm>
          <a:prstGeom prst="rect">
            <a:avLst/>
          </a:prstGeom>
          <a:noFill/>
          <a:ln w="9525">
            <a:noFill/>
            <a:miter lim="800000"/>
            <a:headEnd/>
            <a:tailEnd/>
          </a:ln>
        </p:spPr>
      </p:pic>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11" name="Picture 10" descr="C:\Users\wllagoe.EADS\Pictures\Construction\IMG_1163.JPG"/>
          <p:cNvPicPr/>
          <p:nvPr/>
        </p:nvPicPr>
        <p:blipFill>
          <a:blip r:embed="rId4" cstate="print"/>
          <a:srcRect l="18429" t="24573" r="57022" b="22008"/>
          <a:stretch>
            <a:fillRect/>
          </a:stretch>
        </p:blipFill>
        <p:spPr bwMode="auto">
          <a:xfrm>
            <a:off x="7086600" y="2819400"/>
            <a:ext cx="1362074" cy="2209800"/>
          </a:xfrm>
          <a:prstGeom prst="rect">
            <a:avLst/>
          </a:prstGeom>
          <a:noFill/>
          <a:ln w="9525">
            <a:noFill/>
            <a:miter lim="800000"/>
            <a:headEnd/>
            <a:tailEnd/>
          </a:ln>
        </p:spPr>
      </p:pic>
      <p:sp>
        <p:nvSpPr>
          <p:cNvPr id="12" name="TextBox 11">
            <a:extLst>
              <a:ext uri="{FF2B5EF4-FFF2-40B4-BE49-F238E27FC236}">
                <a16:creationId xmlns:a16="http://schemas.microsoft.com/office/drawing/2014/main" id="{CA4C6F5E-827B-488D-945A-B85B9F51885B}"/>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226119485"/>
              </p:ext>
            </p:extLst>
          </p:nvPr>
        </p:nvGraphicFramePr>
        <p:xfrm>
          <a:off x="609600" y="1143000"/>
          <a:ext cx="7924798" cy="1219201"/>
        </p:xfrm>
        <a:graphic>
          <a:graphicData uri="http://schemas.openxmlformats.org/drawingml/2006/table">
            <a:tbl>
              <a:tblPr>
                <a:tableStyleId>{00A15C55-8517-42AA-B614-E9B94910E393}</a:tableStyleId>
              </a:tblPr>
              <a:tblGrid>
                <a:gridCol w="3810000">
                  <a:extLst>
                    <a:ext uri="{9D8B030D-6E8A-4147-A177-3AD203B41FA5}">
                      <a16:colId xmlns:a16="http://schemas.microsoft.com/office/drawing/2014/main" val="20000"/>
                    </a:ext>
                  </a:extLst>
                </a:gridCol>
                <a:gridCol w="1365824">
                  <a:extLst>
                    <a:ext uri="{9D8B030D-6E8A-4147-A177-3AD203B41FA5}">
                      <a16:colId xmlns:a16="http://schemas.microsoft.com/office/drawing/2014/main" val="20001"/>
                    </a:ext>
                  </a:extLst>
                </a:gridCol>
                <a:gridCol w="996376">
                  <a:extLst>
                    <a:ext uri="{9D8B030D-6E8A-4147-A177-3AD203B41FA5}">
                      <a16:colId xmlns:a16="http://schemas.microsoft.com/office/drawing/2014/main" val="20002"/>
                    </a:ext>
                  </a:extLst>
                </a:gridCol>
                <a:gridCol w="826324">
                  <a:extLst>
                    <a:ext uri="{9D8B030D-6E8A-4147-A177-3AD203B41FA5}">
                      <a16:colId xmlns:a16="http://schemas.microsoft.com/office/drawing/2014/main" val="20003"/>
                    </a:ext>
                  </a:extLst>
                </a:gridCol>
                <a:gridCol w="926274">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18</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3</a:t>
                      </a:r>
                      <a:r>
                        <a:rPr kumimoji="0" lang="en-US" sz="1200" b="0" i="1" u="none" strike="noStrike" cap="none" normalizeH="0" baseline="30000" dirty="0">
                          <a:ln>
                            <a:noFill/>
                          </a:ln>
                          <a:effectLst/>
                        </a:rPr>
                        <a:t>rd</a:t>
                      </a:r>
                      <a:r>
                        <a:rPr kumimoji="0" lang="en-US" sz="1200" b="0" i="1" u="none" strike="noStrike" cap="none" normalizeH="0" baseline="0" dirty="0">
                          <a:ln>
                            <a:noFill/>
                          </a:ln>
                          <a:effectLst/>
                        </a:rPr>
                        <a:t> Qtr.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0.0026</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N/A</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357938030"/>
              </p:ext>
            </p:extLst>
          </p:nvPr>
        </p:nvGraphicFramePr>
        <p:xfrm>
          <a:off x="609599" y="2514601"/>
          <a:ext cx="7924798" cy="3362282"/>
        </p:xfrm>
        <a:graphic>
          <a:graphicData uri="http://schemas.openxmlformats.org/drawingml/2006/table">
            <a:tbl>
              <a:tblPr firstRow="1" bandRow="1">
                <a:tableStyleId>{00A15C55-8517-42AA-B614-E9B94910E393}</a:tableStyleId>
              </a:tblPr>
              <a:tblGrid>
                <a:gridCol w="2161158">
                  <a:extLst>
                    <a:ext uri="{9D8B030D-6E8A-4147-A177-3AD203B41FA5}">
                      <a16:colId xmlns:a16="http://schemas.microsoft.com/office/drawing/2014/main" val="20000"/>
                    </a:ext>
                  </a:extLst>
                </a:gridCol>
                <a:gridCol w="776302">
                  <a:extLst>
                    <a:ext uri="{9D8B030D-6E8A-4147-A177-3AD203B41FA5}">
                      <a16:colId xmlns:a16="http://schemas.microsoft.com/office/drawing/2014/main" val="20001"/>
                    </a:ext>
                  </a:extLst>
                </a:gridCol>
                <a:gridCol w="872541">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397">
                  <a:extLst>
                    <a:ext uri="{9D8B030D-6E8A-4147-A177-3AD203B41FA5}">
                      <a16:colId xmlns:a16="http://schemas.microsoft.com/office/drawing/2014/main" val="20005"/>
                    </a:ext>
                  </a:extLst>
                </a:gridCol>
              </a:tblGrid>
              <a:tr h="498517">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b="0" i="1" dirty="0"/>
                        <a:t>1</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mn-ea"/>
                          <a:cs typeface="+mn-cs"/>
                        </a:rPr>
                        <a:t>0</a:t>
                      </a:r>
                      <a:endParaRPr kumimoji="0" lang="en-US" sz="13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95B598E0-1E92-4663-8FB8-3CB53AB2EBAB}"/>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639048606"/>
              </p:ext>
            </p:extLst>
          </p:nvPr>
        </p:nvGraphicFramePr>
        <p:xfrm>
          <a:off x="609601" y="3166350"/>
          <a:ext cx="7924799" cy="2777250"/>
        </p:xfrm>
        <a:graphic>
          <a:graphicData uri="http://schemas.openxmlformats.org/drawingml/2006/table">
            <a:tbl>
              <a:tblPr>
                <a:tableStyleId>{00A15C55-8517-42AA-B614-E9B94910E393}</a:tableStyleId>
              </a:tblPr>
              <a:tblGrid>
                <a:gridCol w="51815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mj-lt"/>
                          <a:cs typeface="Arial" charset="0"/>
                        </a:rPr>
                        <a:t>247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mj-lt"/>
                          <a:cs typeface="Arial" charset="0"/>
                        </a:rPr>
                        <a:t>118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mj-lt"/>
                          <a:cs typeface="Arial" charset="0"/>
                        </a:rPr>
                        <a:t>493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815E7945-AD0E-4EF7-A509-23E7A3862F25}"/>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6" name="Group 128">
            <a:extLst>
              <a:ext uri="{FF2B5EF4-FFF2-40B4-BE49-F238E27FC236}">
                <a16:creationId xmlns:a16="http://schemas.microsoft.com/office/drawing/2014/main" id="{5882F510-3314-45C5-94B6-708C35BE3936}"/>
              </a:ext>
            </a:extLst>
          </p:cNvPr>
          <p:cNvGraphicFramePr>
            <a:graphicFrameLocks noGrp="1"/>
          </p:cNvGraphicFramePr>
          <p:nvPr>
            <p:extLst>
              <p:ext uri="{D42A27DB-BD31-4B8C-83A1-F6EECF244321}">
                <p14:modId xmlns:p14="http://schemas.microsoft.com/office/powerpoint/2010/main" val="3149326400"/>
              </p:ext>
            </p:extLst>
          </p:nvPr>
        </p:nvGraphicFramePr>
        <p:xfrm>
          <a:off x="609600" y="1143000"/>
          <a:ext cx="7929234" cy="173944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7951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23*</a:t>
                      </a:r>
                      <a:r>
                        <a:rPr lang="en-US" sz="1800" b="1" dirty="0"/>
                        <a:t>—</a:t>
                      </a:r>
                      <a:r>
                        <a:rPr kumimoji="0" lang="en-US" sz="1800" b="1" i="0" u="none" strike="noStrike" cap="none" normalizeH="0" baseline="0" dirty="0">
                          <a:ln>
                            <a:noFill/>
                          </a:ln>
                          <a:solidFill>
                            <a:schemeClr val="tx1"/>
                          </a:solidFill>
                          <a:effectLst/>
                          <a:latin typeface="Arial" charset="0"/>
                          <a:cs typeface="Arial" charset="0"/>
                        </a:rPr>
                        <a:t>CONSTRUCTION</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11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37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No Change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a:txBody>
                    <a:bodyPr/>
                    <a:lstStyle/>
                    <a:p>
                      <a:pPr algn="ctr"/>
                      <a:r>
                        <a:rPr lang="en-US" sz="1200" b="1" i="1" dirty="0"/>
                        <a:t>19% Lower</a:t>
                      </a:r>
                    </a:p>
                  </a:txBody>
                  <a:tcPr horzOverflow="overflow">
                    <a:solidFill>
                      <a:schemeClr val="bg1">
                        <a:lumMod val="95000"/>
                      </a:schemeClr>
                    </a:solidFill>
                  </a:tcPr>
                </a:tc>
                <a:extLst>
                  <a:ext uri="{0D108BD9-81ED-4DB2-BD59-A6C34878D82A}">
                    <a16:rowId xmlns:a16="http://schemas.microsoft.com/office/drawing/2014/main" val="10003"/>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1.1</a:t>
                      </a:r>
                    </a:p>
                  </a:txBody>
                  <a:tcPr horzOverflow="overflow">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1.6</a:t>
                      </a: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gridSpan="2">
                  <a:txBody>
                    <a:bodyPr/>
                    <a:lstStyle/>
                    <a:p>
                      <a:pPr algn="ctr"/>
                      <a:r>
                        <a:rPr lang="en-US" sz="1200" b="1" i="1" dirty="0"/>
                        <a:t>6%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1.7</a:t>
                      </a:r>
                    </a:p>
                  </a:txBody>
                  <a:tcPr horzOverflow="overflow">
                    <a:solidFill>
                      <a:schemeClr val="bg1">
                        <a:lumMod val="85000"/>
                      </a:schemeClr>
                    </a:solidFill>
                  </a:tcPr>
                </a:tc>
                <a:tc>
                  <a:txBody>
                    <a:bodyPr/>
                    <a:lstStyle/>
                    <a:p>
                      <a:pPr algn="ctr"/>
                      <a:r>
                        <a:rPr lang="en-US" sz="1200" b="1" i="1" dirty="0"/>
                        <a:t>6%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379396267"/>
              </p:ext>
            </p:extLst>
          </p:nvPr>
        </p:nvGraphicFramePr>
        <p:xfrm>
          <a:off x="609597" y="1142999"/>
          <a:ext cx="7896729" cy="2149639"/>
        </p:xfrm>
        <a:graphic>
          <a:graphicData uri="http://schemas.openxmlformats.org/drawingml/2006/table">
            <a:tbl>
              <a:tblPr firstRow="1" bandRow="1">
                <a:tableStyleId>{00A15C55-8517-42AA-B614-E9B94910E393}</a:tableStyleId>
              </a:tblPr>
              <a:tblGrid>
                <a:gridCol w="4555806">
                  <a:extLst>
                    <a:ext uri="{9D8B030D-6E8A-4147-A177-3AD203B41FA5}">
                      <a16:colId xmlns:a16="http://schemas.microsoft.com/office/drawing/2014/main" val="20000"/>
                    </a:ext>
                  </a:extLst>
                </a:gridCol>
                <a:gridCol w="1063021">
                  <a:extLst>
                    <a:ext uri="{9D8B030D-6E8A-4147-A177-3AD203B41FA5}">
                      <a16:colId xmlns:a16="http://schemas.microsoft.com/office/drawing/2014/main" val="20001"/>
                    </a:ext>
                  </a:extLst>
                </a:gridCol>
                <a:gridCol w="987091">
                  <a:extLst>
                    <a:ext uri="{9D8B030D-6E8A-4147-A177-3AD203B41FA5}">
                      <a16:colId xmlns:a16="http://schemas.microsoft.com/office/drawing/2014/main" val="20002"/>
                    </a:ext>
                  </a:extLst>
                </a:gridCol>
                <a:gridCol w="1290811">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i="0" dirty="0"/>
                        <a:t>60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30</a:t>
                      </a:r>
                    </a:p>
                  </a:txBody>
                  <a:tcPr anchor="ctr">
                    <a:solidFill>
                      <a:schemeClr val="bg1">
                        <a:lumMod val="95000"/>
                      </a:schemeClr>
                    </a:solidFill>
                  </a:tcPr>
                </a:tc>
                <a:tc>
                  <a:txBody>
                    <a:bodyPr/>
                    <a:lstStyle/>
                    <a:p>
                      <a:pPr algn="ctr"/>
                      <a:r>
                        <a:rPr lang="en-US" sz="1400" b="0" i="1" dirty="0"/>
                        <a:t>30</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2372060716"/>
              </p:ext>
            </p:extLst>
          </p:nvPr>
        </p:nvGraphicFramePr>
        <p:xfrm>
          <a:off x="609600" y="4114800"/>
          <a:ext cx="7932178" cy="1752599"/>
        </p:xfrm>
        <a:graphic>
          <a:graphicData uri="http://schemas.openxmlformats.org/drawingml/2006/table">
            <a:tbl>
              <a:tblPr>
                <a:tableStyleId>{00A15C55-8517-42AA-B614-E9B94910E393}</a:tableStyleId>
              </a:tblPr>
              <a:tblGrid>
                <a:gridCol w="3432192">
                  <a:extLst>
                    <a:ext uri="{9D8B030D-6E8A-4147-A177-3AD203B41FA5}">
                      <a16:colId xmlns:a16="http://schemas.microsoft.com/office/drawing/2014/main" val="20000"/>
                    </a:ext>
                  </a:extLst>
                </a:gridCol>
                <a:gridCol w="1144064">
                  <a:extLst>
                    <a:ext uri="{9D8B030D-6E8A-4147-A177-3AD203B41FA5}">
                      <a16:colId xmlns:a16="http://schemas.microsoft.com/office/drawing/2014/main" val="20001"/>
                    </a:ext>
                  </a:extLst>
                </a:gridCol>
                <a:gridCol w="1067793">
                  <a:extLst>
                    <a:ext uri="{9D8B030D-6E8A-4147-A177-3AD203B41FA5}">
                      <a16:colId xmlns:a16="http://schemas.microsoft.com/office/drawing/2014/main" val="20002"/>
                    </a:ext>
                  </a:extLst>
                </a:gridCol>
                <a:gridCol w="991522">
                  <a:extLst>
                    <a:ext uri="{9D8B030D-6E8A-4147-A177-3AD203B41FA5}">
                      <a16:colId xmlns:a16="http://schemas.microsoft.com/office/drawing/2014/main" val="20003"/>
                    </a:ext>
                  </a:extLst>
                </a:gridCol>
                <a:gridCol w="1296607">
                  <a:extLst>
                    <a:ext uri="{9D8B030D-6E8A-4147-A177-3AD203B41FA5}">
                      <a16:colId xmlns:a16="http://schemas.microsoft.com/office/drawing/2014/main" val="20004"/>
                    </a:ext>
                  </a:extLst>
                </a:gridCol>
              </a:tblGrid>
              <a:tr h="31835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83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b="0" i="1" dirty="0"/>
                        <a:t>0</a:t>
                      </a:r>
                    </a:p>
                  </a:txBody>
                  <a:tcPr horzOverflow="overflow">
                    <a:solidFill>
                      <a:schemeClr val="bg1">
                        <a:lumMod val="95000"/>
                      </a:schemeClr>
                    </a:solidFill>
                  </a:tcPr>
                </a:tc>
                <a:extLst>
                  <a:ext uri="{0D108BD9-81ED-4DB2-BD59-A6C34878D82A}">
                    <a16:rowId xmlns:a16="http://schemas.microsoft.com/office/drawing/2014/main" val="10001"/>
                  </a:ext>
                </a:extLst>
              </a:tr>
              <a:tr h="31835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2019</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4048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1" dirty="0"/>
                        <a:t>5</a:t>
                      </a:r>
                    </a:p>
                  </a:txBody>
                  <a:tcPr anchor="ct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0</a:t>
                      </a:r>
                    </a:p>
                  </a:txBody>
                  <a:tcPr anchor="ctr" horzOverflow="overflow">
                    <a:solidFill>
                      <a:schemeClr val="bg1">
                        <a:lumMod val="85000"/>
                      </a:schemeClr>
                    </a:solidFill>
                  </a:tcPr>
                </a:tc>
                <a:tc>
                  <a:txBody>
                    <a:bodyPr/>
                    <a:lstStyle/>
                    <a:p>
                      <a:pPr algn="ctr"/>
                      <a:r>
                        <a:rPr lang="en-US" sz="1400" b="0" i="1" dirty="0"/>
                        <a:t>0</a:t>
                      </a:r>
                    </a:p>
                  </a:txBody>
                  <a:tcPr anchor="ctr" horzOverflow="overflow">
                    <a:solidFill>
                      <a:schemeClr val="bg1">
                        <a:lumMod val="85000"/>
                      </a:schemeClr>
                    </a:solidFill>
                  </a:tcPr>
                </a:tc>
                <a:extLst>
                  <a:ext uri="{0D108BD9-81ED-4DB2-BD59-A6C34878D82A}">
                    <a16:rowId xmlns:a16="http://schemas.microsoft.com/office/drawing/2014/main" val="10003"/>
                  </a:ext>
                </a:extLst>
              </a:tr>
              <a:tr h="392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chemeClr val="tx1"/>
                          </a:solidFill>
                          <a:effectLst/>
                          <a:latin typeface="Arial" charset="0"/>
                          <a:cs typeface="Arial" charset="0"/>
                        </a:rPr>
                        <a:t>3</a:t>
                      </a:r>
                      <a:r>
                        <a:rPr kumimoji="0" lang="en-US" sz="1400" b="0" i="1" u="none" strike="noStrike" cap="none" normalizeH="0" baseline="30000">
                          <a:ln>
                            <a:noFill/>
                          </a:ln>
                          <a:solidFill>
                            <a:schemeClr val="tx1"/>
                          </a:solidFill>
                          <a:effectLst/>
                          <a:latin typeface="Arial" charset="0"/>
                          <a:cs typeface="Arial" charset="0"/>
                        </a:rPr>
                        <a:t>rd</a:t>
                      </a:r>
                      <a:r>
                        <a:rPr kumimoji="0" lang="en-US" sz="1400" b="0" i="1" u="none" strike="noStrike" cap="none" normalizeH="0" baseline="0">
                          <a:ln>
                            <a:noFill/>
                          </a:ln>
                          <a:solidFill>
                            <a:schemeClr val="tx1"/>
                          </a:solidFill>
                          <a:effectLst/>
                          <a:latin typeface="Arial" charset="0"/>
                          <a:cs typeface="Arial" charset="0"/>
                        </a:rPr>
                        <a:t> Qtr. Combined Fatality Rate</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0.0049</a:t>
                      </a:r>
                    </a:p>
                  </a:txBody>
                  <a:tcPr horzOverflow="overflow">
                    <a:solidFill>
                      <a:schemeClr val="bg1">
                        <a:lumMod val="95000"/>
                      </a:schemeClr>
                    </a:solidFill>
                  </a:tcPr>
                </a:tc>
                <a:tc vMerge="1">
                  <a:txBody>
                    <a:bodyPr/>
                    <a:lstStyle/>
                    <a:p>
                      <a:endParaRPr lang="en-US"/>
                    </a:p>
                  </a:txBody>
                  <a:tcPr/>
                </a:tc>
                <a:tc>
                  <a:txBody>
                    <a:bodyPr/>
                    <a:lstStyle/>
                    <a:p>
                      <a:pPr algn="ctr"/>
                      <a:r>
                        <a:rPr lang="en-US" sz="1400" i="0" dirty="0"/>
                        <a:t>N/A</a:t>
                      </a:r>
                    </a:p>
                  </a:txBody>
                  <a:tcPr horzOverflow="overflow">
                    <a:solidFill>
                      <a:schemeClr val="bg1">
                        <a:lumMod val="95000"/>
                      </a:schemeClr>
                    </a:solidFill>
                  </a:tcPr>
                </a:tc>
                <a:tc>
                  <a:txBody>
                    <a:bodyPr/>
                    <a:lstStyle/>
                    <a:p>
                      <a:pPr algn="ctr"/>
                      <a:r>
                        <a:rPr lang="en-US" sz="1400" b="0"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bl>
          </a:graphicData>
        </a:graphic>
      </p:graphicFrame>
      <p:sp>
        <p:nvSpPr>
          <p:cNvPr id="15" name="TextBox 14">
            <a:extLst>
              <a:ext uri="{FF2B5EF4-FFF2-40B4-BE49-F238E27FC236}">
                <a16:creationId xmlns:a16="http://schemas.microsoft.com/office/drawing/2014/main" id="{00B957C7-FE17-4FB2-A618-3DC183FFD53A}"/>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1894865852"/>
              </p:ext>
            </p:extLst>
          </p:nvPr>
        </p:nvGraphicFramePr>
        <p:xfrm>
          <a:off x="609600" y="3733799"/>
          <a:ext cx="7924800" cy="2208523"/>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12</a:t>
                      </a:r>
                    </a:p>
                  </a:txBody>
                  <a:tcPr>
                    <a:solidFill>
                      <a:schemeClr val="bg1">
                        <a:lumMod val="85000"/>
                      </a:schemeClr>
                    </a:solidFill>
                  </a:tcPr>
                </a:tc>
                <a:tc>
                  <a:txBody>
                    <a:bodyPr/>
                    <a:lstStyle/>
                    <a:p>
                      <a:pPr algn="ctr"/>
                      <a:r>
                        <a:rPr lang="en-US" sz="1600" b="0" i="1" dirty="0"/>
                        <a:t>12</a:t>
                      </a:r>
                    </a:p>
                  </a:txBody>
                  <a:tcPr>
                    <a:solidFill>
                      <a:schemeClr val="bg1">
                        <a:lumMod val="85000"/>
                      </a:schemeClr>
                    </a:solidFill>
                  </a:tcPr>
                </a:tc>
                <a:tc>
                  <a:txBody>
                    <a:bodyPr/>
                    <a:lstStyle/>
                    <a:p>
                      <a:pPr algn="ctr"/>
                      <a:r>
                        <a:rPr lang="en-US" sz="1600" i="0" dirty="0"/>
                        <a:t>48</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8</a:t>
                      </a:r>
                    </a:p>
                  </a:txBody>
                  <a:tcPr>
                    <a:solidFill>
                      <a:schemeClr val="bg1">
                        <a:lumMod val="95000"/>
                      </a:schemeClr>
                    </a:solidFill>
                  </a:tcPr>
                </a:tc>
                <a:tc>
                  <a:txBody>
                    <a:bodyPr/>
                    <a:lstStyle/>
                    <a:p>
                      <a:pPr algn="ctr"/>
                      <a:r>
                        <a:rPr lang="en-US" sz="1600" b="0" i="1" dirty="0"/>
                        <a:t>8</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0"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0" i="1" dirty="0"/>
                        <a:t>0</a:t>
                      </a:r>
                    </a:p>
                  </a:txBody>
                  <a:tcPr>
                    <a:solidFill>
                      <a:schemeClr val="bg1">
                        <a:lumMod val="95000"/>
                      </a:schemeClr>
                    </a:solidFill>
                  </a:tcPr>
                </a:tc>
                <a:tc>
                  <a:txBody>
                    <a:bodyPr/>
                    <a:lstStyle/>
                    <a:p>
                      <a:pPr algn="ctr"/>
                      <a:r>
                        <a:rPr lang="en-US" sz="1600" i="0" dirty="0"/>
                        <a:t>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C90A34A0-2B7F-4753-B9D0-CA70FEBA16D6}"/>
              </a:ext>
            </a:extLst>
          </p:cNvPr>
          <p:cNvSpPr txBox="1"/>
          <p:nvPr/>
        </p:nvSpPr>
        <p:spPr>
          <a:xfrm>
            <a:off x="6477000" y="685800"/>
            <a:ext cx="2286000" cy="369332"/>
          </a:xfrm>
          <a:prstGeom prst="rect">
            <a:avLst/>
          </a:prstGeom>
          <a:noFill/>
        </p:spPr>
        <p:txBody>
          <a:bodyPr wrap="square" rtlCol="0">
            <a:spAutoFit/>
          </a:bodyPr>
          <a:lstStyle/>
          <a:p>
            <a:r>
              <a:rPr lang="en-US" i="1" dirty="0"/>
              <a:t>FFY 2020—1</a:t>
            </a:r>
            <a:r>
              <a:rPr lang="en-US" i="1" baseline="30000" dirty="0"/>
              <a:t>st</a:t>
            </a:r>
            <a:r>
              <a:rPr lang="en-US" i="1" dirty="0"/>
              <a:t> Qtr.</a:t>
            </a:r>
          </a:p>
        </p:txBody>
      </p:sp>
      <p:graphicFrame>
        <p:nvGraphicFramePr>
          <p:cNvPr id="7" name="Group 128">
            <a:extLst>
              <a:ext uri="{FF2B5EF4-FFF2-40B4-BE49-F238E27FC236}">
                <a16:creationId xmlns:a16="http://schemas.microsoft.com/office/drawing/2014/main" id="{DC7C3685-28D4-40EC-AA9E-CC517454B9BF}"/>
              </a:ext>
            </a:extLst>
          </p:cNvPr>
          <p:cNvGraphicFramePr>
            <a:graphicFrameLocks noGrp="1"/>
          </p:cNvGraphicFramePr>
          <p:nvPr>
            <p:extLst>
              <p:ext uri="{D42A27DB-BD31-4B8C-83A1-F6EECF244321}">
                <p14:modId xmlns:p14="http://schemas.microsoft.com/office/powerpoint/2010/main" val="1490080384"/>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2018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6.3</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a:txBody>
                    <a:bodyPr/>
                    <a:lstStyle/>
                    <a:p>
                      <a:pPr algn="ctr"/>
                      <a:r>
                        <a:rPr lang="en-US" sz="1200" b="1" i="1" dirty="0"/>
                        <a:t>11% Lower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11%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3.3</a:t>
                      </a:r>
                    </a:p>
                  </a:txBody>
                  <a:tcPr horzOverflow="overflow">
                    <a:solidFill>
                      <a:schemeClr val="bg1">
                        <a:lumMod val="85000"/>
                      </a:schemeClr>
                    </a:solidFill>
                  </a:tcPr>
                </a:tc>
                <a:tc>
                  <a:txBody>
                    <a:bodyPr/>
                    <a:lstStyle/>
                    <a:p>
                      <a:pPr algn="ctr"/>
                      <a:r>
                        <a:rPr lang="en-US" sz="1200" i="1" dirty="0"/>
                        <a:t>3.8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b="1" i="1" dirty="0"/>
                        <a:t>11%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46664</TotalTime>
  <Words>3539</Words>
  <Application>Microsoft Office PowerPoint</Application>
  <PresentationFormat>On-screen Show (4:3)</PresentationFormat>
  <Paragraphs>1290</Paragraphs>
  <Slides>32</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Symbol</vt:lpstr>
      <vt:lpstr>Times New Roman</vt:lpstr>
      <vt:lpstr>Wingdings</vt:lpstr>
      <vt:lpstr>NCDOL  Standard</vt:lpstr>
      <vt:lpstr>1_NCDOL  Standard</vt:lpstr>
      <vt:lpstr>North Carolina Department of Labor Occupational Safety &amp; Health Division  1st Quarter Report Federal Fiscal Year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Geddie, Ed</cp:lastModifiedBy>
  <cp:revision>3250</cp:revision>
  <cp:lastPrinted>2019-02-22T12:54:39Z</cp:lastPrinted>
  <dcterms:created xsi:type="dcterms:W3CDTF">2000-08-10T17:22:10Z</dcterms:created>
  <dcterms:modified xsi:type="dcterms:W3CDTF">2020-02-12T20:18:54Z</dcterms:modified>
</cp:coreProperties>
</file>